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5.bin" ContentType="application/vnd.openxmlformats-officedocument.oleObject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307" r:id="rId3"/>
    <p:sldId id="361" r:id="rId4"/>
    <p:sldId id="448" r:id="rId5"/>
    <p:sldId id="425" r:id="rId6"/>
    <p:sldId id="449" r:id="rId7"/>
    <p:sldId id="446" r:id="rId8"/>
    <p:sldId id="450" r:id="rId9"/>
    <p:sldId id="259" r:id="rId10"/>
    <p:sldId id="445" r:id="rId11"/>
    <p:sldId id="405" r:id="rId12"/>
    <p:sldId id="431" r:id="rId13"/>
    <p:sldId id="432" r:id="rId14"/>
    <p:sldId id="433" r:id="rId15"/>
    <p:sldId id="421" r:id="rId16"/>
    <p:sldId id="422" r:id="rId17"/>
    <p:sldId id="453" r:id="rId18"/>
    <p:sldId id="444" r:id="rId19"/>
    <p:sldId id="440" r:id="rId20"/>
    <p:sldId id="410" r:id="rId21"/>
    <p:sldId id="451" r:id="rId22"/>
    <p:sldId id="370" r:id="rId23"/>
    <p:sldId id="373" r:id="rId24"/>
    <p:sldId id="374" r:id="rId25"/>
    <p:sldId id="375" r:id="rId26"/>
    <p:sldId id="404" r:id="rId27"/>
    <p:sldId id="376" r:id="rId28"/>
    <p:sldId id="452" r:id="rId29"/>
    <p:sldId id="383" r:id="rId30"/>
    <p:sldId id="454" r:id="rId31"/>
    <p:sldId id="439" r:id="rId32"/>
  </p:sldIdLst>
  <p:sldSz cx="9144000" cy="5143500" type="screen16x9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323"/>
    <a:srgbClr val="1F4E84"/>
    <a:srgbClr val="FF9999"/>
    <a:srgbClr val="CC0000"/>
    <a:srgbClr val="7A983E"/>
    <a:srgbClr val="FF8181"/>
    <a:srgbClr val="FF7171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9" d="100"/>
          <a:sy n="139" d="100"/>
        </p:scale>
        <p:origin x="-216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drvercru:Documents:Doctoraat:ArchGen:results:FPL2016:PartSA:ppack_rt_a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drvercru:Documents:Doctoraat:ArchGen:results:FPL2016:MultiPart:parti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drvercru:Documents:Doctoraat:Papers:Dries:FPL2016:Presentation: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drvercru:Documents:Doctoraat:Papers:Dries:FPL2016:Presentation: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7546294308426"/>
          <c:y val="0.0648148148148148"/>
          <c:w val="0.773509169168997"/>
          <c:h val="0.69652811528888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tx1">
                  <a:lumMod val="65000"/>
                  <a:lumOff val="35000"/>
                </a:schemeClr>
              </a:solidFill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Sheet1!$C$10:$C$30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xVal>
          <c:yVal>
            <c:numRef>
              <c:f>Sheet1!$D$10:$D$30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  <c:pt idx="17">
                  <c:v>4.0</c:v>
                </c:pt>
                <c:pt idx="18">
                  <c:v>9.0</c:v>
                </c:pt>
                <c:pt idx="19">
                  <c:v>16.0</c:v>
                </c:pt>
                <c:pt idx="20">
                  <c:v>25.0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217880"/>
        <c:axId val="-2104470456"/>
      </c:scatterChart>
      <c:valAx>
        <c:axId val="2105217880"/>
        <c:scaling>
          <c:orientation val="minMax"/>
          <c:max val="20.0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/>
                </a:pPr>
                <a:r>
                  <a:rPr lang="en-US" sz="2000" baseline="0" dirty="0"/>
                  <a:t>P</a:t>
                </a:r>
                <a:r>
                  <a:rPr lang="en-US" sz="2000" baseline="-25000" dirty="0"/>
                  <a:t>C</a:t>
                </a:r>
              </a:p>
            </c:rich>
          </c:tx>
          <c:layout>
            <c:manualLayout>
              <c:xMode val="edge"/>
              <c:yMode val="edge"/>
              <c:x val="0.525687738056604"/>
              <c:y val="0.853723885930478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-2104470456"/>
        <c:crosses val="autoZero"/>
        <c:crossBetween val="midCat"/>
      </c:valAx>
      <c:valAx>
        <c:axId val="-2104470456"/>
        <c:scaling>
          <c:orientation val="minMax"/>
          <c:max val="25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aseline="0" dirty="0" err="1" smtClean="0"/>
                  <a:t>Penalty</a:t>
                </a:r>
                <a:r>
                  <a:rPr lang="en-US" sz="2000" baseline="-25000" dirty="0" err="1" smtClean="0"/>
                  <a:t>Pin</a:t>
                </a:r>
                <a:endParaRPr lang="en-US" sz="2000" baseline="-25000" dirty="0"/>
              </a:p>
            </c:rich>
          </c:tx>
          <c:layout>
            <c:manualLayout>
              <c:xMode val="edge"/>
              <c:yMode val="edge"/>
              <c:x val="0.0129798943142043"/>
              <c:y val="0.1572187329603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21052178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2216838649138"/>
          <c:y val="0.0547441430232809"/>
          <c:w val="0.785472367314523"/>
          <c:h val="0.715935380125744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LU64PEEngABS!$E$34:$E$52</c:f>
              <c:numCache>
                <c:formatCode>General</c:formatCode>
                <c:ptCount val="19"/>
                <c:pt idx="0">
                  <c:v>4.9002509</c:v>
                </c:pt>
                <c:pt idx="1">
                  <c:v>1.889368800000001</c:v>
                </c:pt>
                <c:pt idx="2">
                  <c:v>0.7867414</c:v>
                </c:pt>
                <c:pt idx="3">
                  <c:v>0.3675995</c:v>
                </c:pt>
                <c:pt idx="4">
                  <c:v>0.7054984</c:v>
                </c:pt>
                <c:pt idx="5">
                  <c:v>1.46</c:v>
                </c:pt>
                <c:pt idx="6">
                  <c:v>1.299642560000001</c:v>
                </c:pt>
                <c:pt idx="7">
                  <c:v>0.63</c:v>
                </c:pt>
                <c:pt idx="8">
                  <c:v>0.7932609</c:v>
                </c:pt>
                <c:pt idx="9">
                  <c:v>1.977438100000001</c:v>
                </c:pt>
                <c:pt idx="10">
                  <c:v>1.110144</c:v>
                </c:pt>
                <c:pt idx="11">
                  <c:v>2.843800000000002</c:v>
                </c:pt>
                <c:pt idx="12">
                  <c:v>1.781386999999995</c:v>
                </c:pt>
                <c:pt idx="13">
                  <c:v>2.229197000000006</c:v>
                </c:pt>
                <c:pt idx="14">
                  <c:v>1.984818999999998</c:v>
                </c:pt>
                <c:pt idx="15">
                  <c:v>4.035502652863145</c:v>
                </c:pt>
                <c:pt idx="16">
                  <c:v>6.654397347136825</c:v>
                </c:pt>
                <c:pt idx="17">
                  <c:v>11.9358</c:v>
                </c:pt>
              </c:numCache>
            </c:numRef>
          </c:xVal>
          <c:yVal>
            <c:numRef>
              <c:f>LU64PEEngABS!$F$34:$F$52</c:f>
              <c:numCache>
                <c:formatCode>General</c:formatCode>
                <c:ptCount val="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14.94</c:v>
                </c:pt>
                <c:pt idx="15">
                  <c:v>16.229</c:v>
                </c:pt>
                <c:pt idx="16">
                  <c:v>16.81</c:v>
                </c:pt>
                <c:pt idx="17">
                  <c:v>17.814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140408"/>
        <c:axId val="2105169688"/>
      </c:scatterChart>
      <c:valAx>
        <c:axId val="2105140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Partitioning</a:t>
                </a:r>
                <a:r>
                  <a:rPr lang="en-US" sz="2000" baseline="0"/>
                  <a:t> runtime [s]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353138146507466"/>
              <c:y val="0.8785129976743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5169688"/>
        <c:crosses val="max"/>
        <c:crossBetween val="midCat"/>
      </c:valAx>
      <c:valAx>
        <c:axId val="2105169688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/>
                </a:pPr>
                <a:r>
                  <a:rPr lang="en-US" sz="2000" dirty="0"/>
                  <a:t>Hierarchical</a:t>
                </a:r>
                <a:r>
                  <a:rPr lang="en-US" sz="2000" baseline="0" dirty="0"/>
                  <a:t> level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17391506089403"/>
              <c:y val="0.1162254432590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51404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3780228912054"/>
          <c:y val="0.0690044840423715"/>
          <c:w val="0.782005526234588"/>
          <c:h val="0.689974630537288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c:spPr>
          <c:marker>
            <c:symbol val="x"/>
            <c:size val="10"/>
            <c:spPr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c:spPr>
          </c:marker>
          <c:xVal>
            <c:numRef>
              <c:f>Sheet2!$B$1:$M$1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</c:numCache>
            </c:numRef>
          </c:xVal>
          <c:yVal>
            <c:numRef>
              <c:f>Sheet2!$B$17:$M$17</c:f>
              <c:numCache>
                <c:formatCode>General</c:formatCode>
                <c:ptCount val="12"/>
                <c:pt idx="0">
                  <c:v>67.58807499999998</c:v>
                </c:pt>
                <c:pt idx="1">
                  <c:v>65.323425</c:v>
                </c:pt>
                <c:pt idx="2">
                  <c:v>64.268525</c:v>
                </c:pt>
                <c:pt idx="3">
                  <c:v>63.9329</c:v>
                </c:pt>
                <c:pt idx="4">
                  <c:v>62.971</c:v>
                </c:pt>
                <c:pt idx="5">
                  <c:v>61.45382499999999</c:v>
                </c:pt>
                <c:pt idx="6">
                  <c:v>61.071825</c:v>
                </c:pt>
                <c:pt idx="7">
                  <c:v>59.490275</c:v>
                </c:pt>
                <c:pt idx="8">
                  <c:v>59.030375</c:v>
                </c:pt>
                <c:pt idx="9">
                  <c:v>58.39335</c:v>
                </c:pt>
                <c:pt idx="10">
                  <c:v>58.485125</c:v>
                </c:pt>
                <c:pt idx="11">
                  <c:v>58.44445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909432"/>
        <c:axId val="2105314888"/>
      </c:scatterChart>
      <c:valAx>
        <c:axId val="2104909432"/>
        <c:scaling>
          <c:orientation val="minMax"/>
          <c:max val="25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Number</a:t>
                </a:r>
                <a:r>
                  <a:rPr lang="en-US" sz="1800" baseline="0" dirty="0" smtClean="0"/>
                  <a:t> of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subcircuits</a:t>
                </a:r>
                <a:r>
                  <a:rPr lang="en-US" sz="1800" dirty="0" smtClean="0"/>
                  <a:t> after partitioning</a:t>
                </a:r>
                <a:endParaRPr lang="en-US" sz="1800" baseline="-25000" dirty="0"/>
              </a:p>
            </c:rich>
          </c:tx>
          <c:layout>
            <c:manualLayout>
              <c:xMode val="edge"/>
              <c:yMode val="edge"/>
              <c:x val="0.226061399422635"/>
              <c:y val="0.8873590177983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5314888"/>
        <c:crosses val="autoZero"/>
        <c:crossBetween val="midCat"/>
        <c:majorUnit val="5.0"/>
      </c:valAx>
      <c:valAx>
        <c:axId val="2105314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 rot="-5400000" vert="horz" anchor="ctr" anchorCtr="1"/>
              <a:lstStyle/>
              <a:p>
                <a:pPr>
                  <a:defRPr sz="1800"/>
                </a:pPr>
                <a:r>
                  <a:rPr lang="en-US" sz="1800" dirty="0"/>
                  <a:t>Total </a:t>
                </a:r>
                <a:r>
                  <a:rPr lang="en-US" sz="1800" dirty="0" err="1"/>
                  <a:t>wirelength</a:t>
                </a:r>
                <a:r>
                  <a:rPr lang="en-US" sz="1800" dirty="0"/>
                  <a:t> [x10</a:t>
                </a:r>
                <a:r>
                  <a:rPr lang="en-US" sz="1800" baseline="30000" dirty="0"/>
                  <a:t>4</a:t>
                </a:r>
                <a:r>
                  <a:rPr lang="en-US" sz="1800" dirty="0"/>
                  <a:t>]</a:t>
                </a:r>
              </a:p>
            </c:rich>
          </c:tx>
          <c:layout>
            <c:manualLayout>
              <c:xMode val="edge"/>
              <c:yMode val="edge"/>
              <c:x val="0.0237153880857122"/>
              <c:y val="0.06830104086398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4909432"/>
        <c:crosses val="autoZero"/>
        <c:crossBetween val="midCat"/>
        <c:majorUnit val="2.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251229238074"/>
          <c:y val="0.0609523809523809"/>
          <c:w val="0.807350788656649"/>
          <c:h val="0.661824035147191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'Macintosh HD:Users:drvercru:Documents:Doctoraat:ArchGen:results:FPL2016:[results_vtr_genki.xlsx]40nm runtime'!$D$1</c:f>
              <c:strCache>
                <c:ptCount val="1"/>
                <c:pt idx="0">
                  <c:v>AAPack</c:v>
                </c:pt>
              </c:strCache>
            </c:strRef>
          </c:tx>
          <c:spPr>
            <a:ln w="47625">
              <a:noFill/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c:spPr>
          <c:marker>
            <c:symbol val="x"/>
            <c:size val="9"/>
            <c:spPr>
              <a:noFill/>
              <a:ln w="1905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c:spPr>
          </c:marker>
          <c:xVal>
            <c:numRef>
              <c:f>'Macintosh HD:Users:drvercru:Documents:Doctoraat:ArchGen:results:FPL2016:[results_vtr_genki.xlsx]40nm runtime'!$C$2:$C$11</c:f>
              <c:numCache>
                <c:formatCode>General</c:formatCode>
                <c:ptCount val="10"/>
                <c:pt idx="0">
                  <c:v>0.151185</c:v>
                </c:pt>
                <c:pt idx="1">
                  <c:v>0.300205</c:v>
                </c:pt>
                <c:pt idx="2">
                  <c:v>0.327634</c:v>
                </c:pt>
                <c:pt idx="3">
                  <c:v>0.390412</c:v>
                </c:pt>
                <c:pt idx="4">
                  <c:v>0.77004</c:v>
                </c:pt>
                <c:pt idx="5">
                  <c:v>0.810068</c:v>
                </c:pt>
                <c:pt idx="6">
                  <c:v>1.404412</c:v>
                </c:pt>
                <c:pt idx="7">
                  <c:v>2.685931</c:v>
                </c:pt>
                <c:pt idx="8">
                  <c:v>3.380809</c:v>
                </c:pt>
                <c:pt idx="9">
                  <c:v>5.271193</c:v>
                </c:pt>
              </c:numCache>
            </c:numRef>
          </c:xVal>
          <c:yVal>
            <c:numRef>
              <c:f>'Macintosh HD:Users:drvercru:Documents:Doctoraat:ArchGen:results:FPL2016:[results_vtr_genki.xlsx]40nm runtime'!$D$2:$D$11</c:f>
              <c:numCache>
                <c:formatCode>General</c:formatCode>
                <c:ptCount val="10"/>
                <c:pt idx="0">
                  <c:v>3.78375</c:v>
                </c:pt>
                <c:pt idx="1">
                  <c:v>5.23875</c:v>
                </c:pt>
                <c:pt idx="2">
                  <c:v>3.743749999999999</c:v>
                </c:pt>
                <c:pt idx="3">
                  <c:v>4.835</c:v>
                </c:pt>
                <c:pt idx="4">
                  <c:v>14.17125</c:v>
                </c:pt>
                <c:pt idx="5">
                  <c:v>21.19375</c:v>
                </c:pt>
                <c:pt idx="6">
                  <c:v>13.92</c:v>
                </c:pt>
                <c:pt idx="7">
                  <c:v>63.36666666666614</c:v>
                </c:pt>
                <c:pt idx="8">
                  <c:v>72.1783333333325</c:v>
                </c:pt>
                <c:pt idx="9">
                  <c:v>161.985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'Macintosh HD:Users:drvercru:Documents:Doctoraat:ArchGen:results:FPL2016:[results_vtr_genki.xlsx]40nm runtime'!$E$1</c:f>
              <c:strCache>
                <c:ptCount val="1"/>
                <c:pt idx="0">
                  <c:v>PartSA</c:v>
                </c:pt>
              </c:strCache>
            </c:strRef>
          </c:tx>
          <c:spPr>
            <a:ln w="47625">
              <a:noFill/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c:spPr>
          <c:marker>
            <c:symbol val="triangle"/>
            <c:size val="9"/>
            <c:spPr>
              <a:noFill/>
              <a:ln w="1905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c:spPr>
          </c:marker>
          <c:xVal>
            <c:numRef>
              <c:f>'Macintosh HD:Users:drvercru:Documents:Doctoraat:ArchGen:results:FPL2016:[results_vtr_genki.xlsx]40nm runtime'!$C$2:$C$11</c:f>
              <c:numCache>
                <c:formatCode>General</c:formatCode>
                <c:ptCount val="10"/>
                <c:pt idx="0">
                  <c:v>0.151185</c:v>
                </c:pt>
                <c:pt idx="1">
                  <c:v>0.300205</c:v>
                </c:pt>
                <c:pt idx="2">
                  <c:v>0.327634</c:v>
                </c:pt>
                <c:pt idx="3">
                  <c:v>0.390412</c:v>
                </c:pt>
                <c:pt idx="4">
                  <c:v>0.77004</c:v>
                </c:pt>
                <c:pt idx="5">
                  <c:v>0.810068</c:v>
                </c:pt>
                <c:pt idx="6">
                  <c:v>1.404412</c:v>
                </c:pt>
                <c:pt idx="7">
                  <c:v>2.685931</c:v>
                </c:pt>
                <c:pt idx="8">
                  <c:v>3.380809</c:v>
                </c:pt>
                <c:pt idx="9">
                  <c:v>5.271193</c:v>
                </c:pt>
              </c:numCache>
            </c:numRef>
          </c:xVal>
          <c:yVal>
            <c:numRef>
              <c:f>'Macintosh HD:Users:drvercru:Documents:Doctoraat:ArchGen:results:FPL2016:[results_vtr_genki.xlsx]40nm runtime'!$E$2:$E$11</c:f>
              <c:numCache>
                <c:formatCode>General</c:formatCode>
                <c:ptCount val="10"/>
                <c:pt idx="0">
                  <c:v>1.56</c:v>
                </c:pt>
                <c:pt idx="1">
                  <c:v>3.705</c:v>
                </c:pt>
                <c:pt idx="2">
                  <c:v>2.021666666666667</c:v>
                </c:pt>
                <c:pt idx="3">
                  <c:v>3.681666666666667</c:v>
                </c:pt>
                <c:pt idx="4">
                  <c:v>8.578333333333333</c:v>
                </c:pt>
                <c:pt idx="5">
                  <c:v>11.18</c:v>
                </c:pt>
                <c:pt idx="6">
                  <c:v>10.52833333333333</c:v>
                </c:pt>
                <c:pt idx="7">
                  <c:v>31.99</c:v>
                </c:pt>
                <c:pt idx="8">
                  <c:v>37.86666666666614</c:v>
                </c:pt>
                <c:pt idx="9">
                  <c:v>69.088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'Macintosh HD:Users:drvercru:Documents:Doctoraat:ArchGen:results:FPL2016:[results_vtr_genki.xlsx]40nm runtime'!$F$1</c:f>
              <c:strCache>
                <c:ptCount val="1"/>
                <c:pt idx="0">
                  <c:v>MultiPart</c:v>
                </c:pt>
              </c:strCache>
            </c:strRef>
          </c:tx>
          <c:spPr>
            <a:ln w="47625">
              <a:noFill/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c:spPr>
          <c:marker>
            <c:symbol val="circle"/>
            <c:size val="9"/>
            <c:spPr>
              <a:noFill/>
              <a:ln w="1905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c:spPr>
          </c:marker>
          <c:xVal>
            <c:numRef>
              <c:f>'Macintosh HD:Users:drvercru:Documents:Doctoraat:ArchGen:results:FPL2016:[results_vtr_genki.xlsx]40nm runtime'!$C$2:$C$11</c:f>
              <c:numCache>
                <c:formatCode>General</c:formatCode>
                <c:ptCount val="10"/>
                <c:pt idx="0">
                  <c:v>0.151185</c:v>
                </c:pt>
                <c:pt idx="1">
                  <c:v>0.300205</c:v>
                </c:pt>
                <c:pt idx="2">
                  <c:v>0.327634</c:v>
                </c:pt>
                <c:pt idx="3">
                  <c:v>0.390412</c:v>
                </c:pt>
                <c:pt idx="4">
                  <c:v>0.77004</c:v>
                </c:pt>
                <c:pt idx="5">
                  <c:v>0.810068</c:v>
                </c:pt>
                <c:pt idx="6">
                  <c:v>1.404412</c:v>
                </c:pt>
                <c:pt idx="7">
                  <c:v>2.685931</c:v>
                </c:pt>
                <c:pt idx="8">
                  <c:v>3.380809</c:v>
                </c:pt>
                <c:pt idx="9">
                  <c:v>5.271193</c:v>
                </c:pt>
              </c:numCache>
            </c:numRef>
          </c:xVal>
          <c:yVal>
            <c:numRef>
              <c:f>'Macintosh HD:Users:drvercru:Documents:Doctoraat:ArchGen:results:FPL2016:[results_vtr_genki.xlsx]40nm runtime'!$F$2:$F$11</c:f>
              <c:numCache>
                <c:formatCode>General</c:formatCode>
                <c:ptCount val="10"/>
                <c:pt idx="0">
                  <c:v>1.26875</c:v>
                </c:pt>
                <c:pt idx="1">
                  <c:v>2.71125</c:v>
                </c:pt>
                <c:pt idx="2">
                  <c:v>2.02375</c:v>
                </c:pt>
                <c:pt idx="3">
                  <c:v>2.5225</c:v>
                </c:pt>
                <c:pt idx="4">
                  <c:v>5.425000000000001</c:v>
                </c:pt>
                <c:pt idx="5">
                  <c:v>6.077500000000001</c:v>
                </c:pt>
                <c:pt idx="6">
                  <c:v>5.403749999999998</c:v>
                </c:pt>
                <c:pt idx="7">
                  <c:v>19.0475</c:v>
                </c:pt>
                <c:pt idx="8">
                  <c:v>25.01875</c:v>
                </c:pt>
                <c:pt idx="9">
                  <c:v>40.36750000000001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303608"/>
        <c:axId val="2105133896"/>
      </c:scatterChart>
      <c:valAx>
        <c:axId val="210030360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Circuit area </a:t>
                </a:r>
                <a:r>
                  <a:rPr lang="en-US" sz="1600" dirty="0" smtClean="0"/>
                  <a:t>[x10</a:t>
                </a:r>
                <a:r>
                  <a:rPr lang="en-US" sz="1600" baseline="30000" dirty="0" smtClean="0"/>
                  <a:t>6</a:t>
                </a:r>
                <a:r>
                  <a:rPr lang="en-US" sz="1600" dirty="0"/>
                  <a:t>]</a:t>
                </a:r>
              </a:p>
            </c:rich>
          </c:tx>
          <c:layout>
            <c:manualLayout>
              <c:xMode val="edge"/>
              <c:yMode val="edge"/>
              <c:x val="0.433048865041215"/>
              <c:y val="0.8598611817101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5133896"/>
        <c:crosses val="autoZero"/>
        <c:crossBetween val="midCat"/>
        <c:minorUnit val="0.2"/>
      </c:valAx>
      <c:valAx>
        <c:axId val="21051338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50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Total runtime [s]</a:t>
                </a:r>
              </a:p>
            </c:rich>
          </c:tx>
          <c:layout>
            <c:manualLayout>
              <c:xMode val="edge"/>
              <c:yMode val="edge"/>
              <c:x val="0.0218560424953808"/>
              <c:y val="0.0681120438574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00303608"/>
        <c:crosses val="autoZero"/>
        <c:crossBetween val="midCat"/>
        <c:majorUnit val="30.0"/>
        <c:minorUnit val="10.0"/>
      </c:valAx>
    </c:plotArea>
    <c:legend>
      <c:legendPos val="r"/>
      <c:layout>
        <c:manualLayout>
          <c:xMode val="edge"/>
          <c:yMode val="edge"/>
          <c:x val="0.168171296296296"/>
          <c:y val="0.0662097452117171"/>
          <c:w val="0.192990990043472"/>
          <c:h val="0.34364389307408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Titan!$A$11</c:f>
              <c:strCache>
                <c:ptCount val="1"/>
                <c:pt idx="0">
                  <c:v>Packing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Titan!$B$10:$C$10</c:f>
              <c:strCache>
                <c:ptCount val="2"/>
                <c:pt idx="0">
                  <c:v>AAPack</c:v>
                </c:pt>
                <c:pt idx="1">
                  <c:v>MultiPart</c:v>
                </c:pt>
              </c:strCache>
            </c:strRef>
          </c:cat>
          <c:val>
            <c:numRef>
              <c:f>Titan!$B$11:$C$11</c:f>
              <c:numCache>
                <c:formatCode>General</c:formatCode>
                <c:ptCount val="2"/>
                <c:pt idx="0">
                  <c:v>233.7749166654951</c:v>
                </c:pt>
                <c:pt idx="1">
                  <c:v>68.9718332423538</c:v>
                </c:pt>
              </c:numCache>
            </c:numRef>
          </c:val>
        </c:ser>
        <c:ser>
          <c:idx val="1"/>
          <c:order val="1"/>
          <c:tx>
            <c:strRef>
              <c:f>Titan!$A$12</c:f>
              <c:strCache>
                <c:ptCount val="1"/>
                <c:pt idx="0">
                  <c:v>Placement</c:v>
                </c:pt>
              </c:strCache>
            </c:strRef>
          </c:tx>
          <c:spPr>
            <a:solidFill>
              <a:srgbClr val="57C323"/>
            </a:solidFill>
          </c:spPr>
          <c:invertIfNegative val="0"/>
          <c:cat>
            <c:strRef>
              <c:f>Titan!$B$10:$C$10</c:f>
              <c:strCache>
                <c:ptCount val="2"/>
                <c:pt idx="0">
                  <c:v>AAPack</c:v>
                </c:pt>
                <c:pt idx="1">
                  <c:v>MultiPart</c:v>
                </c:pt>
              </c:strCache>
            </c:strRef>
          </c:cat>
          <c:val>
            <c:numRef>
              <c:f>Titan!$B$12:$C$12</c:f>
              <c:numCache>
                <c:formatCode>General</c:formatCode>
                <c:ptCount val="2"/>
                <c:pt idx="0">
                  <c:v>397.5594699202658</c:v>
                </c:pt>
                <c:pt idx="1">
                  <c:v>375.0437980404971</c:v>
                </c:pt>
              </c:numCache>
            </c:numRef>
          </c:val>
        </c:ser>
        <c:ser>
          <c:idx val="2"/>
          <c:order val="2"/>
          <c:tx>
            <c:strRef>
              <c:f>Titan!$A$13</c:f>
              <c:strCache>
                <c:ptCount val="1"/>
                <c:pt idx="0">
                  <c:v>Routing</c:v>
                </c:pt>
              </c:strCache>
            </c:strRef>
          </c:tx>
          <c:spPr>
            <a:solidFill>
              <a:srgbClr val="1F4E84"/>
            </a:solidFill>
          </c:spPr>
          <c:invertIfNegative val="0"/>
          <c:cat>
            <c:strRef>
              <c:f>Titan!$B$10:$C$10</c:f>
              <c:strCache>
                <c:ptCount val="2"/>
                <c:pt idx="0">
                  <c:v>AAPack</c:v>
                </c:pt>
                <c:pt idx="1">
                  <c:v>MultiPart</c:v>
                </c:pt>
              </c:strCache>
            </c:strRef>
          </c:cat>
          <c:val>
            <c:numRef>
              <c:f>Titan!$B$13:$C$13</c:f>
              <c:numCache>
                <c:formatCode>General</c:formatCode>
                <c:ptCount val="2"/>
                <c:pt idx="0">
                  <c:v>381.2858652492376</c:v>
                </c:pt>
                <c:pt idx="1">
                  <c:v>235.5678852233241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8500168"/>
        <c:axId val="2108372808"/>
      </c:barChart>
      <c:catAx>
        <c:axId val="2108500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8372808"/>
        <c:crosses val="autoZero"/>
        <c:auto val="1"/>
        <c:lblAlgn val="ctr"/>
        <c:lblOffset val="100"/>
        <c:noMultiLvlLbl val="0"/>
      </c:catAx>
      <c:valAx>
        <c:axId val="2108372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Total</a:t>
                </a:r>
                <a:r>
                  <a:rPr lang="en-US" sz="2000" baseline="0" dirty="0"/>
                  <a:t> runtime [s]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65560200594154"/>
              <c:y val="0.07278265283921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8500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087707786527"/>
          <c:y val="0.277802566345873"/>
          <c:w val="0.278912292213473"/>
          <c:h val="0.37958005249343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E2583E-C431-EC4B-A700-557C94AF8AFA}" type="datetimeFigureOut">
              <a:rPr lang="nl-NL"/>
              <a:pPr>
                <a:defRPr/>
              </a:pPr>
              <a:t>28/08/16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C0030-EC64-B243-8943-06B69A229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11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F6D348-E683-714D-AF27-D51B8A64D9A9}" type="datetimeFigureOut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B65B20-31B1-3141-A7CE-82ADB960EE7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804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66A964-B6AA-3444-AD60-306977387457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B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3F4A76-EB78-C548-BF15-F2B6654C8A91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B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ACC570-EFC8-6846-A374-CA6817D8706F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B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Even though timing edges are added during partitioning, there is a chance that a critical path is cut during partitioning. 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94B585-2D06-FF4D-B6BF-4AEF2EAA07BF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B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None of the packers shown before is able to pack the VTR benchmarks and is not publicly available.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All results are related to AAPack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11063D-25E5-4C48-AAA6-26999A829E5D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B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Related to AAPack!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B7E925-437F-2148-9EE1-8E285471094D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B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0A040A-470D-314F-A1F0-8FA1A7735F00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B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>
                <a:latin typeface="Calibri" charset="0"/>
              </a:rPr>
              <a:t>Once a circuit is split in half, we thread both subcircuits independently during partitioning. This leads to the opportunity of multithreading.</a:t>
            </a:r>
          </a:p>
          <a:p>
            <a:pPr eaLnBrk="1" hangingPunct="1">
              <a:spcBef>
                <a:spcPct val="0"/>
              </a:spcBef>
            </a:pPr>
            <a:r>
              <a:rPr lang="nl-BE">
                <a:latin typeface="Calibri" charset="0"/>
              </a:rPr>
              <a:t>QoR   Wirelength and channelwidth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CF355D-4F18-F34B-B26E-27F830273840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B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D561B6-B582-214E-BB9D-BEBFE665F818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B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CAE30F-EDA5-2846-AE83-F8C4E5666DE2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B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D3D5FC-57E8-FF40-8077-534DF33D09AC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B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FCF981-377C-0D48-A1F0-9CB696D5F2DD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B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12A38A-733E-FA4C-95BB-A13A698582F5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B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C1BCC1-1510-E746-8078-83489DB197B4}" type="slidenum">
              <a:rPr lang="nl-B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B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55D861-F762-674E-8C12-329F8EAE7158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457A-C614-1649-8B63-2692CD0F592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825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619287-DAF6-9B4E-96FC-C8698E0282A3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CF6C-ECD2-2444-B147-55B29597A77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68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2A2699-7119-FE47-95AA-83D574D60C50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8019-30A2-D549-81C3-4AE149EF1F0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09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9238"/>
            <a:ext cx="86312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DDF8-7006-DF40-9F83-989600A0EF6C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3A30-C214-5F48-BE22-CC3AC527496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06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359B24-83B8-C342-89C0-18C520D7719C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98AB-0A96-5B41-9CB7-E4A341C23D2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22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12DDA3-1FAF-C14B-B047-7387F0C81FF0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91CE-8367-0843-A570-957800F6EBD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7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E1AB7B-D90A-8441-9EAD-6ED59DA6BA5B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236D-9C0C-E24A-A134-F5DA4179C23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25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8F8E8-E8EE-774E-9D6E-6C21C8F1A5B5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41E0-1223-5B49-A102-5C720717601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36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6B6697-AA6E-904F-909C-44E6C3BB03EF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0DB3-E0A3-1749-9CCF-19618898C34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42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E2B5EF-4ED3-E246-828B-6106BD8F34FC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F7DE-345D-5144-9070-2C3240100B2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39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4A7A5E-38D2-9148-826B-B3FA284287C5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0420-74B3-5C45-8571-5BCDD9D2CCA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9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A406C2-97DF-AA45-8C31-15D7816BBD9A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A5D5-0DA8-4A44-AEBC-091FDC8D820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1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638" y="4767263"/>
            <a:ext cx="55276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6369DC-A647-B84A-8580-DD196D03784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5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35050"/>
            <a:ext cx="8229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3867AF-AB61-B245-9CBA-9BAE2FA8EB61}" type="datetime1">
              <a:rPr lang="nl-BE"/>
              <a:pPr>
                <a:defRPr/>
              </a:pPr>
              <a:t>28/08/16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1C946-8509-0A46-A59B-9D078B10A7C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1.emf"/><Relationship Id="rId7" Type="http://schemas.openxmlformats.org/officeDocument/2006/relationships/chart" Target="../charts/chart1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3.emf"/><Relationship Id="rId6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1490663"/>
            <a:ext cx="8599487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Runtime-Quality Tradeoff in Partitioning Based Multithreaded Packing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0638" y="2992438"/>
            <a:ext cx="6573837" cy="1314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Dries Vercruyce</a:t>
            </a:r>
            <a:endParaRPr lang="en-US" sz="3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Elias </a:t>
            </a:r>
            <a:r>
              <a:rPr lang="en-US" sz="3000" dirty="0" err="1" smtClean="0">
                <a:ea typeface="+mn-ea"/>
                <a:cs typeface="+mn-cs"/>
              </a:rPr>
              <a:t>Vansteenkiste</a:t>
            </a:r>
            <a:r>
              <a:rPr lang="en-US" sz="3000" dirty="0" smtClean="0">
                <a:ea typeface="+mn-ea"/>
                <a:cs typeface="+mn-cs"/>
              </a:rPr>
              <a:t> and </a:t>
            </a:r>
            <a:r>
              <a:rPr lang="en-US" sz="3000" dirty="0">
                <a:ea typeface="+mn-ea"/>
                <a:cs typeface="+mn-cs"/>
              </a:rPr>
              <a:t>Dirk </a:t>
            </a:r>
            <a:r>
              <a:rPr lang="en-US" sz="3000" dirty="0" err="1">
                <a:ea typeface="+mn-ea"/>
                <a:cs typeface="+mn-cs"/>
              </a:rPr>
              <a:t>Stroobandt</a:t>
            </a:r>
            <a:endParaRPr lang="en-US" sz="3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sz="3000" dirty="0" smtClean="0">
                <a:ea typeface="+mn-ea"/>
                <a:cs typeface="+mn-cs"/>
              </a:rPr>
              <a:t>Dries.Vercruyce@UGent.be</a:t>
            </a:r>
            <a:endParaRPr lang="en-US" sz="3000" dirty="0">
              <a:ea typeface="+mn-ea"/>
              <a:cs typeface="+mn-cs"/>
            </a:endParaRPr>
          </a:p>
        </p:txBody>
      </p:sp>
      <p:sp>
        <p:nvSpPr>
          <p:cNvPr id="17411" name="Tekstvak 1"/>
          <p:cNvSpPr txBox="1">
            <a:spLocks noChangeArrowheads="1"/>
          </p:cNvSpPr>
          <p:nvPr/>
        </p:nvSpPr>
        <p:spPr bwMode="auto">
          <a:xfrm>
            <a:off x="5437188" y="819150"/>
            <a:ext cx="32559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 b="1">
                <a:solidFill>
                  <a:srgbClr val="1F4E84"/>
                </a:solidFill>
              </a:rPr>
              <a:t> FACULTY OF ENGINEERING AND ARCHITECTURE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71638" y="4767263"/>
            <a:ext cx="5527675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BE" sz="1200">
                <a:solidFill>
                  <a:srgbClr val="898989"/>
                </a:solidFill>
              </a:rPr>
              <a:t>Ghent University – Computer Systems Lab – FPL 2016 – 30 August 2016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Circuit partitioning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A132F-A28E-5A4A-95FB-C21CB5AAB89C}" type="slidenum">
              <a:rPr lang="nl-BE"/>
              <a:pPr>
                <a:defRPr/>
              </a:pPr>
              <a:t>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34820" name="Picture 10" descr="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31839" r="9441" b="14880"/>
          <a:stretch>
            <a:fillRect/>
          </a:stretch>
        </p:blipFill>
        <p:spPr bwMode="auto">
          <a:xfrm>
            <a:off x="1206500" y="1158875"/>
            <a:ext cx="6832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68363" y="1076325"/>
            <a:ext cx="474662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2175" y="1868488"/>
            <a:ext cx="39687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34823" name="Object 26"/>
          <p:cNvGraphicFramePr>
            <a:graphicFrameLocks noChangeAspect="1"/>
          </p:cNvGraphicFramePr>
          <p:nvPr/>
        </p:nvGraphicFramePr>
        <p:xfrm>
          <a:off x="1296988" y="4003675"/>
          <a:ext cx="6648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5" imgW="8864600" imgH="685800" progId="Word.Document.12">
                  <p:embed/>
                </p:oleObj>
              </mc:Choice>
              <mc:Fallback>
                <p:oleObj name="Document" r:id="rId5" imgW="8864600" imgH="685800" progId="Word.Document.1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4003675"/>
                        <a:ext cx="66484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1252538" y="1958975"/>
            <a:ext cx="6751637" cy="1781175"/>
          </a:xfrm>
          <a:custGeom>
            <a:avLst/>
            <a:gdLst>
              <a:gd name="connsiteX0" fmla="*/ 0 w 6752352"/>
              <a:gd name="connsiteY0" fmla="*/ 2329779 h 2329779"/>
              <a:gd name="connsiteX1" fmla="*/ 9137 w 6752352"/>
              <a:gd name="connsiteY1" fmla="*/ 0 h 2329779"/>
              <a:gd name="connsiteX2" fmla="*/ 6752352 w 6752352"/>
              <a:gd name="connsiteY2" fmla="*/ 1534913 h 2329779"/>
              <a:gd name="connsiteX3" fmla="*/ 6752352 w 6752352"/>
              <a:gd name="connsiteY3" fmla="*/ 2265824 h 2329779"/>
              <a:gd name="connsiteX4" fmla="*/ 0 w 6752352"/>
              <a:gd name="connsiteY4" fmla="*/ 2329779 h 232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2352" h="2329779">
                <a:moveTo>
                  <a:pt x="0" y="2329779"/>
                </a:moveTo>
                <a:cubicBezTo>
                  <a:pt x="3046" y="1553186"/>
                  <a:pt x="6091" y="776593"/>
                  <a:pt x="9137" y="0"/>
                </a:cubicBezTo>
                <a:lnTo>
                  <a:pt x="6752352" y="1534913"/>
                </a:lnTo>
                <a:lnTo>
                  <a:pt x="6752352" y="2265824"/>
                </a:lnTo>
                <a:lnTo>
                  <a:pt x="0" y="2329779"/>
                </a:lnTo>
                <a:close/>
              </a:path>
            </a:pathLst>
          </a:custGeom>
          <a:solidFill>
            <a:srgbClr val="376092">
              <a:alpha val="18000"/>
            </a:srgbClr>
          </a:solidFill>
          <a:ln w="38100" cmpd="sng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189288" y="2206625"/>
            <a:ext cx="474662" cy="6826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>
            <a:off x="4532313" y="2384425"/>
            <a:ext cx="136525" cy="10953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250950" y="1154113"/>
            <a:ext cx="6750050" cy="1800225"/>
          </a:xfrm>
          <a:custGeom>
            <a:avLst/>
            <a:gdLst>
              <a:gd name="connsiteX0" fmla="*/ 0 w 6720973"/>
              <a:gd name="connsiteY0" fmla="*/ 723114 h 2169344"/>
              <a:gd name="connsiteX1" fmla="*/ 0 w 6720973"/>
              <a:gd name="connsiteY1" fmla="*/ 0 h 2169344"/>
              <a:gd name="connsiteX2" fmla="*/ 6702433 w 6720973"/>
              <a:gd name="connsiteY2" fmla="*/ 18541 h 2169344"/>
              <a:gd name="connsiteX3" fmla="*/ 6720973 w 6720973"/>
              <a:gd name="connsiteY3" fmla="*/ 2169344 h 2169344"/>
              <a:gd name="connsiteX4" fmla="*/ 0 w 6720973"/>
              <a:gd name="connsiteY4" fmla="*/ 723114 h 21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973" h="2169344">
                <a:moveTo>
                  <a:pt x="0" y="723114"/>
                </a:moveTo>
                <a:lnTo>
                  <a:pt x="0" y="0"/>
                </a:lnTo>
                <a:lnTo>
                  <a:pt x="6702433" y="18541"/>
                </a:lnTo>
                <a:lnTo>
                  <a:pt x="6720973" y="2169344"/>
                </a:lnTo>
                <a:lnTo>
                  <a:pt x="0" y="723114"/>
                </a:lnTo>
                <a:close/>
              </a:path>
            </a:pathLst>
          </a:custGeom>
          <a:solidFill>
            <a:schemeClr val="accent1">
              <a:lumMod val="75000"/>
              <a:alpha val="18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PartSA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98170-6738-054D-8EAC-C3B8DA8C031C}" type="slidenum">
              <a:rPr lang="nl-BE"/>
              <a:pPr>
                <a:defRPr/>
              </a:pPr>
              <a:t>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335088" y="4173538"/>
            <a:ext cx="69167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en-US"/>
              <a:t>Clustering based on design hierarchy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/>
              <a:t>Simulated annealing fine-tuning       cost function</a:t>
            </a:r>
            <a:endParaRPr lang="en-US" sz="1200"/>
          </a:p>
        </p:txBody>
      </p:sp>
      <p:pic>
        <p:nvPicPr>
          <p:cNvPr id="35845" name="Picture 50" descr="Tre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37849" r="1636" b="2373"/>
          <a:stretch>
            <a:fillRect/>
          </a:stretch>
        </p:blipFill>
        <p:spPr bwMode="auto">
          <a:xfrm>
            <a:off x="1443038" y="1265238"/>
            <a:ext cx="596423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51"/>
          <p:cNvSpPr/>
          <p:nvPr/>
        </p:nvSpPr>
        <p:spPr>
          <a:xfrm>
            <a:off x="4945063" y="2174875"/>
            <a:ext cx="2563812" cy="1735138"/>
          </a:xfrm>
          <a:custGeom>
            <a:avLst/>
            <a:gdLst>
              <a:gd name="connsiteX0" fmla="*/ 3006122 w 3060945"/>
              <a:gd name="connsiteY0" fmla="*/ 137046 h 2037415"/>
              <a:gd name="connsiteX1" fmla="*/ 3006122 w 3060945"/>
              <a:gd name="connsiteY1" fmla="*/ 137046 h 2037415"/>
              <a:gd name="connsiteX2" fmla="*/ 2768556 w 3060945"/>
              <a:gd name="connsiteY2" fmla="*/ 0 h 2037415"/>
              <a:gd name="connsiteX3" fmla="*/ 2348247 w 3060945"/>
              <a:gd name="connsiteY3" fmla="*/ 191864 h 2037415"/>
              <a:gd name="connsiteX4" fmla="*/ 1699510 w 3060945"/>
              <a:gd name="connsiteY4" fmla="*/ 630411 h 2037415"/>
              <a:gd name="connsiteX5" fmla="*/ 1187830 w 3060945"/>
              <a:gd name="connsiteY5" fmla="*/ 895366 h 2037415"/>
              <a:gd name="connsiteX6" fmla="*/ 995949 w 3060945"/>
              <a:gd name="connsiteY6" fmla="*/ 1279094 h 2037415"/>
              <a:gd name="connsiteX7" fmla="*/ 630464 w 3060945"/>
              <a:gd name="connsiteY7" fmla="*/ 1425277 h 2037415"/>
              <a:gd name="connsiteX8" fmla="*/ 191881 w 3060945"/>
              <a:gd name="connsiteY8" fmla="*/ 1343049 h 2037415"/>
              <a:gd name="connsiteX9" fmla="*/ 63960 w 3060945"/>
              <a:gd name="connsiteY9" fmla="*/ 1534913 h 2037415"/>
              <a:gd name="connsiteX10" fmla="*/ 0 w 3060945"/>
              <a:gd name="connsiteY10" fmla="*/ 1827278 h 2037415"/>
              <a:gd name="connsiteX11" fmla="*/ 301526 w 3060945"/>
              <a:gd name="connsiteY11" fmla="*/ 2000869 h 2037415"/>
              <a:gd name="connsiteX12" fmla="*/ 822344 w 3060945"/>
              <a:gd name="connsiteY12" fmla="*/ 2037415 h 2037415"/>
              <a:gd name="connsiteX13" fmla="*/ 1315750 w 3060945"/>
              <a:gd name="connsiteY13" fmla="*/ 1827278 h 2037415"/>
              <a:gd name="connsiteX14" fmla="*/ 1498493 w 3060945"/>
              <a:gd name="connsiteY14" fmla="*/ 1388731 h 2037415"/>
              <a:gd name="connsiteX15" fmla="*/ 2001036 w 3060945"/>
              <a:gd name="connsiteY15" fmla="*/ 1059821 h 2037415"/>
              <a:gd name="connsiteX16" fmla="*/ 2805105 w 3060945"/>
              <a:gd name="connsiteY16" fmla="*/ 767457 h 2037415"/>
              <a:gd name="connsiteX17" fmla="*/ 3060945 w 3060945"/>
              <a:gd name="connsiteY17" fmla="*/ 402001 h 2037415"/>
              <a:gd name="connsiteX18" fmla="*/ 3006122 w 3060945"/>
              <a:gd name="connsiteY18" fmla="*/ 137046 h 203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60945" h="2037415">
                <a:moveTo>
                  <a:pt x="3006122" y="137046"/>
                </a:moveTo>
                <a:lnTo>
                  <a:pt x="3006122" y="137046"/>
                </a:lnTo>
                <a:lnTo>
                  <a:pt x="2768556" y="0"/>
                </a:lnTo>
                <a:lnTo>
                  <a:pt x="2348247" y="191864"/>
                </a:lnTo>
                <a:lnTo>
                  <a:pt x="1699510" y="630411"/>
                </a:lnTo>
                <a:lnTo>
                  <a:pt x="1187830" y="895366"/>
                </a:lnTo>
                <a:lnTo>
                  <a:pt x="995949" y="1279094"/>
                </a:lnTo>
                <a:lnTo>
                  <a:pt x="630464" y="1425277"/>
                </a:lnTo>
                <a:lnTo>
                  <a:pt x="191881" y="1343049"/>
                </a:lnTo>
                <a:lnTo>
                  <a:pt x="63960" y="1534913"/>
                </a:lnTo>
                <a:lnTo>
                  <a:pt x="0" y="1827278"/>
                </a:lnTo>
                <a:lnTo>
                  <a:pt x="301526" y="2000869"/>
                </a:lnTo>
                <a:lnTo>
                  <a:pt x="822344" y="2037415"/>
                </a:lnTo>
                <a:lnTo>
                  <a:pt x="1315750" y="1827278"/>
                </a:lnTo>
                <a:lnTo>
                  <a:pt x="1498493" y="1388731"/>
                </a:lnTo>
                <a:lnTo>
                  <a:pt x="2001036" y="1059821"/>
                </a:lnTo>
                <a:lnTo>
                  <a:pt x="2805105" y="767457"/>
                </a:lnTo>
                <a:lnTo>
                  <a:pt x="3060945" y="402001"/>
                </a:lnTo>
                <a:lnTo>
                  <a:pt x="3006122" y="137046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225675" y="2716213"/>
            <a:ext cx="2847975" cy="1179512"/>
          </a:xfrm>
          <a:custGeom>
            <a:avLst/>
            <a:gdLst>
              <a:gd name="connsiteX0" fmla="*/ 301526 w 3252825"/>
              <a:gd name="connsiteY0" fmla="*/ 63954 h 1407003"/>
              <a:gd name="connsiteX1" fmla="*/ 1334024 w 3252825"/>
              <a:gd name="connsiteY1" fmla="*/ 82227 h 1407003"/>
              <a:gd name="connsiteX2" fmla="*/ 1608138 w 3252825"/>
              <a:gd name="connsiteY2" fmla="*/ 301501 h 1407003"/>
              <a:gd name="connsiteX3" fmla="*/ 1726921 w 3252825"/>
              <a:gd name="connsiteY3" fmla="*/ 648683 h 1407003"/>
              <a:gd name="connsiteX4" fmla="*/ 2055859 w 3252825"/>
              <a:gd name="connsiteY4" fmla="*/ 749183 h 1407003"/>
              <a:gd name="connsiteX5" fmla="*/ 2403070 w 3252825"/>
              <a:gd name="connsiteY5" fmla="*/ 703502 h 1407003"/>
              <a:gd name="connsiteX6" fmla="*/ 2613224 w 3252825"/>
              <a:gd name="connsiteY6" fmla="*/ 219273 h 1407003"/>
              <a:gd name="connsiteX7" fmla="*/ 2850790 w 3252825"/>
              <a:gd name="connsiteY7" fmla="*/ 0 h 1407003"/>
              <a:gd name="connsiteX8" fmla="*/ 3161453 w 3252825"/>
              <a:gd name="connsiteY8" fmla="*/ 91364 h 1407003"/>
              <a:gd name="connsiteX9" fmla="*/ 3252825 w 3252825"/>
              <a:gd name="connsiteY9" fmla="*/ 347182 h 1407003"/>
              <a:gd name="connsiteX10" fmla="*/ 3097493 w 3252825"/>
              <a:gd name="connsiteY10" fmla="*/ 593865 h 1407003"/>
              <a:gd name="connsiteX11" fmla="*/ 2786830 w 3252825"/>
              <a:gd name="connsiteY11" fmla="*/ 867956 h 1407003"/>
              <a:gd name="connsiteX12" fmla="*/ 2467030 w 3252825"/>
              <a:gd name="connsiteY12" fmla="*/ 1206003 h 1407003"/>
              <a:gd name="connsiteX13" fmla="*/ 2220327 w 3252825"/>
              <a:gd name="connsiteY13" fmla="*/ 1407003 h 1407003"/>
              <a:gd name="connsiteX14" fmla="*/ 1589864 w 3252825"/>
              <a:gd name="connsiteY14" fmla="*/ 1379594 h 1407003"/>
              <a:gd name="connsiteX15" fmla="*/ 1352298 w 3252825"/>
              <a:gd name="connsiteY15" fmla="*/ 1032411 h 1407003"/>
              <a:gd name="connsiteX16" fmla="*/ 1334024 w 3252825"/>
              <a:gd name="connsiteY16" fmla="*/ 749183 h 1407003"/>
              <a:gd name="connsiteX17" fmla="*/ 904578 w 3252825"/>
              <a:gd name="connsiteY17" fmla="*/ 648683 h 1407003"/>
              <a:gd name="connsiteX18" fmla="*/ 219292 w 3252825"/>
              <a:gd name="connsiteY18" fmla="*/ 666956 h 1407003"/>
              <a:gd name="connsiteX19" fmla="*/ 0 w 3252825"/>
              <a:gd name="connsiteY19" fmla="*/ 493365 h 1407003"/>
              <a:gd name="connsiteX20" fmla="*/ 0 w 3252825"/>
              <a:gd name="connsiteY20" fmla="*/ 164455 h 1407003"/>
              <a:gd name="connsiteX21" fmla="*/ 301526 w 3252825"/>
              <a:gd name="connsiteY21" fmla="*/ 63954 h 1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2825" h="1407003">
                <a:moveTo>
                  <a:pt x="301526" y="63954"/>
                </a:moveTo>
                <a:lnTo>
                  <a:pt x="1334024" y="82227"/>
                </a:lnTo>
                <a:lnTo>
                  <a:pt x="1608138" y="301501"/>
                </a:lnTo>
                <a:lnTo>
                  <a:pt x="1726921" y="648683"/>
                </a:lnTo>
                <a:lnTo>
                  <a:pt x="2055859" y="749183"/>
                </a:lnTo>
                <a:lnTo>
                  <a:pt x="2403070" y="703502"/>
                </a:lnTo>
                <a:lnTo>
                  <a:pt x="2613224" y="219273"/>
                </a:lnTo>
                <a:lnTo>
                  <a:pt x="2850790" y="0"/>
                </a:lnTo>
                <a:lnTo>
                  <a:pt x="3161453" y="91364"/>
                </a:lnTo>
                <a:lnTo>
                  <a:pt x="3252825" y="347182"/>
                </a:lnTo>
                <a:lnTo>
                  <a:pt x="3097493" y="593865"/>
                </a:lnTo>
                <a:lnTo>
                  <a:pt x="2786830" y="867956"/>
                </a:lnTo>
                <a:lnTo>
                  <a:pt x="2467030" y="1206003"/>
                </a:lnTo>
                <a:lnTo>
                  <a:pt x="2220327" y="1407003"/>
                </a:lnTo>
                <a:lnTo>
                  <a:pt x="1589864" y="1379594"/>
                </a:lnTo>
                <a:lnTo>
                  <a:pt x="1352298" y="1032411"/>
                </a:lnTo>
                <a:lnTo>
                  <a:pt x="1334024" y="749183"/>
                </a:lnTo>
                <a:lnTo>
                  <a:pt x="904578" y="648683"/>
                </a:lnTo>
                <a:lnTo>
                  <a:pt x="219292" y="666956"/>
                </a:lnTo>
                <a:lnTo>
                  <a:pt x="0" y="493365"/>
                </a:lnTo>
                <a:lnTo>
                  <a:pt x="0" y="164455"/>
                </a:lnTo>
                <a:lnTo>
                  <a:pt x="301526" y="63954"/>
                </a:lnTo>
                <a:close/>
              </a:path>
            </a:pathLst>
          </a:custGeom>
          <a:solidFill>
            <a:srgbClr val="17375E">
              <a:alpha val="20000"/>
            </a:srgbClr>
          </a:solidFill>
          <a:ln w="381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8" name="TextBox 53"/>
          <p:cNvSpPr txBox="1">
            <a:spLocks noChangeArrowheads="1"/>
          </p:cNvSpPr>
          <p:nvPr/>
        </p:nvSpPr>
        <p:spPr bwMode="auto">
          <a:xfrm>
            <a:off x="4884738" y="1227138"/>
            <a:ext cx="27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</a:t>
            </a:r>
          </a:p>
        </p:txBody>
      </p:sp>
      <p:sp>
        <p:nvSpPr>
          <p:cNvPr id="35849" name="TextBox 54"/>
          <p:cNvSpPr txBox="1">
            <a:spLocks noChangeArrowheads="1"/>
          </p:cNvSpPr>
          <p:nvPr/>
        </p:nvSpPr>
        <p:spPr bwMode="auto">
          <a:xfrm>
            <a:off x="2362200" y="2889250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0" name="TextBox 55"/>
          <p:cNvSpPr txBox="1">
            <a:spLocks noChangeArrowheads="1"/>
          </p:cNvSpPr>
          <p:nvPr/>
        </p:nvSpPr>
        <p:spPr bwMode="auto">
          <a:xfrm>
            <a:off x="3089275" y="2889250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1" name="TextBox 56"/>
          <p:cNvSpPr txBox="1">
            <a:spLocks noChangeArrowheads="1"/>
          </p:cNvSpPr>
          <p:nvPr/>
        </p:nvSpPr>
        <p:spPr bwMode="auto">
          <a:xfrm>
            <a:off x="3630613" y="34369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2" name="TextBox 57"/>
          <p:cNvSpPr txBox="1">
            <a:spLocks noChangeArrowheads="1"/>
          </p:cNvSpPr>
          <p:nvPr/>
        </p:nvSpPr>
        <p:spPr bwMode="auto">
          <a:xfrm>
            <a:off x="4000500" y="34369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3" name="TextBox 58"/>
          <p:cNvSpPr txBox="1">
            <a:spLocks noChangeArrowheads="1"/>
          </p:cNvSpPr>
          <p:nvPr/>
        </p:nvSpPr>
        <p:spPr bwMode="auto">
          <a:xfrm>
            <a:off x="5089525" y="34369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4" name="TextBox 59"/>
          <p:cNvSpPr txBox="1">
            <a:spLocks noChangeArrowheads="1"/>
          </p:cNvSpPr>
          <p:nvPr/>
        </p:nvSpPr>
        <p:spPr bwMode="auto">
          <a:xfrm>
            <a:off x="5453063" y="34369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5" name="TextBox 60"/>
          <p:cNvSpPr txBox="1">
            <a:spLocks noChangeArrowheads="1"/>
          </p:cNvSpPr>
          <p:nvPr/>
        </p:nvSpPr>
        <p:spPr bwMode="auto">
          <a:xfrm>
            <a:off x="5994400" y="2889250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6" name="TextBox 61"/>
          <p:cNvSpPr txBox="1">
            <a:spLocks noChangeArrowheads="1"/>
          </p:cNvSpPr>
          <p:nvPr/>
        </p:nvSpPr>
        <p:spPr bwMode="auto">
          <a:xfrm>
            <a:off x="7089775" y="2320925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5857" name="TextBox 62"/>
          <p:cNvSpPr txBox="1">
            <a:spLocks noChangeArrowheads="1"/>
          </p:cNvSpPr>
          <p:nvPr/>
        </p:nvSpPr>
        <p:spPr bwMode="auto">
          <a:xfrm>
            <a:off x="4538663" y="2894013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967413" y="4711700"/>
            <a:ext cx="257175" cy="201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9D7FA-4114-B44A-BD23-2728B8195008}" type="slidenum">
              <a:rPr lang="nl-BE"/>
              <a:pPr>
                <a:defRPr/>
              </a:pPr>
              <a:t>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aphicFrame>
        <p:nvGraphicFramePr>
          <p:cNvPr id="37891" name="Object 10"/>
          <p:cNvGraphicFramePr>
            <a:graphicFrameLocks noChangeAspect="1"/>
          </p:cNvGraphicFramePr>
          <p:nvPr/>
        </p:nvGraphicFramePr>
        <p:xfrm>
          <a:off x="1323975" y="1368425"/>
          <a:ext cx="6648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ocument" r:id="rId5" imgW="8864600" imgH="889000" progId="Word.Document.12">
                  <p:embed/>
                </p:oleObj>
              </mc:Choice>
              <mc:Fallback>
                <p:oleObj name="Document" r:id="rId5" imgW="8864600" imgH="889000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1368425"/>
                        <a:ext cx="66484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8" descr="Distanc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8010" r="1836" b="2835"/>
          <a:stretch>
            <a:fillRect/>
          </a:stretch>
        </p:blipFill>
        <p:spPr bwMode="auto">
          <a:xfrm>
            <a:off x="2016125" y="2320925"/>
            <a:ext cx="51498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Simulated annealing: cost function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Simulated annealing: cost function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53160-3B42-044F-B45B-5364169D21C8}" type="slidenum">
              <a:rPr lang="nl-BE"/>
              <a:pPr>
                <a:defRPr/>
              </a:pPr>
              <a:t>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aphicFrame>
        <p:nvGraphicFramePr>
          <p:cNvPr id="39940" name="Object 11"/>
          <p:cNvGraphicFramePr>
            <a:graphicFrameLocks noChangeAspect="1"/>
          </p:cNvGraphicFramePr>
          <p:nvPr/>
        </p:nvGraphicFramePr>
        <p:xfrm>
          <a:off x="1249363" y="1333500"/>
          <a:ext cx="66484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5" imgW="8864600" imgH="762000" progId="Word.Document.12">
                  <p:embed/>
                </p:oleObj>
              </mc:Choice>
              <mc:Fallback>
                <p:oleObj name="Document" r:id="rId5" imgW="8864600" imgH="762000" progId="Word.Documen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333500"/>
                        <a:ext cx="66484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874111" y="2392184"/>
          <a:ext cx="5240115" cy="217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5659438" y="4019550"/>
            <a:ext cx="566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TH</a:t>
            </a:r>
          </a:p>
        </p:txBody>
      </p:sp>
      <p:sp>
        <p:nvSpPr>
          <p:cNvPr id="39943" name="TextBox 14"/>
          <p:cNvSpPr txBox="1">
            <a:spLocks noChangeArrowheads="1"/>
          </p:cNvSpPr>
          <p:nvPr/>
        </p:nvSpPr>
        <p:spPr bwMode="auto">
          <a:xfrm>
            <a:off x="6588125" y="3979863"/>
            <a:ext cx="677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MAX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Problem: cutting critical paths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59150-B5F6-2E43-9866-169D1A32ED32}" type="slidenum">
              <a:rPr lang="nl-BE"/>
              <a:pPr>
                <a:defRPr/>
              </a:pPr>
              <a:t>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pSp>
        <p:nvGrpSpPr>
          <p:cNvPr id="41988" name="Group 12"/>
          <p:cNvGrpSpPr>
            <a:grpSpLocks/>
          </p:cNvGrpSpPr>
          <p:nvPr/>
        </p:nvGrpSpPr>
        <p:grpSpPr bwMode="auto">
          <a:xfrm>
            <a:off x="1171575" y="1223963"/>
            <a:ext cx="6621463" cy="2566987"/>
            <a:chOff x="1155661" y="1986581"/>
            <a:chExt cx="7566963" cy="3421784"/>
          </a:xfrm>
        </p:grpSpPr>
        <p:pic>
          <p:nvPicPr>
            <p:cNvPr id="41990" name="Picture 6" descr="N4.pdf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2" t="29564" r="11964" b="17480"/>
            <a:stretch>
              <a:fillRect/>
            </a:stretch>
          </p:blipFill>
          <p:spPr bwMode="auto">
            <a:xfrm>
              <a:off x="1536197" y="1986581"/>
              <a:ext cx="6787163" cy="342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1155661" y="2773782"/>
              <a:ext cx="7566963" cy="1752157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2125663" y="2043113"/>
            <a:ext cx="2765425" cy="460375"/>
          </a:xfrm>
          <a:prstGeom prst="line">
            <a:avLst/>
          </a:prstGeom>
          <a:ln w="762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Problem: cutting critical paths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55118-E95A-1949-9F22-F17A638CB860}" type="slidenum">
              <a:rPr lang="nl-BE"/>
              <a:pPr>
                <a:defRPr/>
              </a:pPr>
              <a:t>15</a:t>
            </a:fld>
            <a:endParaRPr lang="nl-BE"/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989013" y="4062413"/>
          <a:ext cx="7091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Document" r:id="rId4" imgW="8864600" imgH="990600" progId="Word.Document.12">
                  <p:embed/>
                </p:oleObj>
              </mc:Choice>
              <mc:Fallback>
                <p:oleObj name="Document" r:id="rId4" imgW="8864600" imgH="9906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062413"/>
                        <a:ext cx="7091362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1501775" y="1101725"/>
            <a:ext cx="5934075" cy="2690813"/>
            <a:chOff x="1227947" y="1824006"/>
            <a:chExt cx="6748457" cy="3592067"/>
          </a:xfrm>
        </p:grpSpPr>
        <p:pic>
          <p:nvPicPr>
            <p:cNvPr id="43013" name="Picture 24" descr="N4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2" t="29564" r="11964" b="17480"/>
            <a:stretch>
              <a:fillRect/>
            </a:stretch>
          </p:blipFill>
          <p:spPr bwMode="auto">
            <a:xfrm>
              <a:off x="1227947" y="1994289"/>
              <a:ext cx="6748457" cy="342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2056610" y="2974739"/>
              <a:ext cx="2908444" cy="709936"/>
            </a:xfrm>
            <a:custGeom>
              <a:avLst/>
              <a:gdLst>
                <a:gd name="connsiteX0" fmla="*/ 0 w 2907189"/>
                <a:gd name="connsiteY0" fmla="*/ 709551 h 709551"/>
                <a:gd name="connsiteX1" fmla="*/ 1322404 w 2907189"/>
                <a:gd name="connsiteY1" fmla="*/ 58782 h 709551"/>
                <a:gd name="connsiteX2" fmla="*/ 2907189 w 2907189"/>
                <a:gd name="connsiteY2" fmla="*/ 100767 h 7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7189" h="709551">
                  <a:moveTo>
                    <a:pt x="0" y="709551"/>
                  </a:moveTo>
                  <a:cubicBezTo>
                    <a:pt x="418936" y="434898"/>
                    <a:pt x="837873" y="160246"/>
                    <a:pt x="1322404" y="58782"/>
                  </a:cubicBezTo>
                  <a:cubicBezTo>
                    <a:pt x="1806935" y="-42682"/>
                    <a:pt x="2734017" y="-2446"/>
                    <a:pt x="2907189" y="100767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264917" y="2413147"/>
              <a:ext cx="902683" cy="536162"/>
            </a:xfrm>
            <a:custGeom>
              <a:avLst/>
              <a:gdLst>
                <a:gd name="connsiteX0" fmla="*/ 0 w 902593"/>
                <a:gd name="connsiteY0" fmla="*/ 535467 h 535467"/>
                <a:gd name="connsiteX1" fmla="*/ 346344 w 902593"/>
                <a:gd name="connsiteY1" fmla="*/ 31646 h 535467"/>
                <a:gd name="connsiteX2" fmla="*/ 902593 w 902593"/>
                <a:gd name="connsiteY2" fmla="*/ 52638 h 5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593" h="535467">
                  <a:moveTo>
                    <a:pt x="0" y="535467"/>
                  </a:moveTo>
                  <a:cubicBezTo>
                    <a:pt x="97956" y="323792"/>
                    <a:pt x="195912" y="112117"/>
                    <a:pt x="346344" y="31646"/>
                  </a:cubicBezTo>
                  <a:cubicBezTo>
                    <a:pt x="496776" y="-48825"/>
                    <a:pt x="808136" y="49139"/>
                    <a:pt x="902593" y="52638"/>
                  </a:cubicBezTo>
                </a:path>
              </a:pathLst>
            </a:custGeom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016" name="TextBox 27"/>
            <p:cNvSpPr txBox="1">
              <a:spLocks noChangeArrowheads="1"/>
            </p:cNvSpPr>
            <p:nvPr/>
          </p:nvSpPr>
          <p:spPr bwMode="auto">
            <a:xfrm rot="-1582066">
              <a:off x="6075893" y="1824006"/>
              <a:ext cx="1011107" cy="57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solidFill>
                    <a:srgbClr val="008000"/>
                  </a:solidFill>
                </a:rPr>
                <a:t>W</a:t>
              </a:r>
              <a:r>
                <a:rPr lang="en-US" sz="2200" baseline="-25000">
                  <a:solidFill>
                    <a:srgbClr val="008000"/>
                  </a:solidFill>
                </a:rPr>
                <a:t>edge</a:t>
              </a:r>
            </a:p>
          </p:txBody>
        </p:sp>
        <p:sp>
          <p:nvSpPr>
            <p:cNvPr id="43017" name="TextBox 28"/>
            <p:cNvSpPr txBox="1">
              <a:spLocks noChangeArrowheads="1"/>
            </p:cNvSpPr>
            <p:nvPr/>
          </p:nvSpPr>
          <p:spPr bwMode="auto">
            <a:xfrm rot="-825507">
              <a:off x="2693576" y="2438479"/>
              <a:ext cx="1001270" cy="57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solidFill>
                    <a:srgbClr val="008000"/>
                  </a:solidFill>
                </a:rPr>
                <a:t>W</a:t>
              </a:r>
              <a:r>
                <a:rPr lang="en-US" sz="2200" baseline="-25000">
                  <a:solidFill>
                    <a:srgbClr val="008000"/>
                  </a:solidFill>
                </a:rPr>
                <a:t>edge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Problems with PartSA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A497-BD8D-6341-8EBB-F7B54ABCEB77}" type="slidenum">
              <a:rPr lang="nl-BE"/>
              <a:pPr>
                <a:defRPr/>
              </a:pPr>
              <a:t>16</a:t>
            </a:fld>
            <a:endParaRPr lang="nl-BE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75408" y="1574303"/>
          <a:ext cx="5215454" cy="306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395288" y="1003300"/>
            <a:ext cx="848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en-US"/>
              <a:t>Partitioning runtime increases as you go deeper in the hierarchy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689100" y="1663700"/>
            <a:ext cx="6523038" cy="692150"/>
            <a:chOff x="1923433" y="2728831"/>
            <a:chExt cx="6522402" cy="921076"/>
          </a:xfrm>
        </p:grpSpPr>
        <p:sp>
          <p:nvSpPr>
            <p:cNvPr id="20" name="Oval 19"/>
            <p:cNvSpPr/>
            <p:nvPr/>
          </p:nvSpPr>
          <p:spPr>
            <a:xfrm>
              <a:off x="1923433" y="2728831"/>
              <a:ext cx="2084185" cy="921076"/>
            </a:xfrm>
            <a:prstGeom prst="ellipse">
              <a:avLst/>
            </a:prstGeom>
            <a:noFill/>
            <a:ln w="571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046" name="TextBox 21"/>
            <p:cNvSpPr txBox="1">
              <a:spLocks noChangeArrowheads="1"/>
            </p:cNvSpPr>
            <p:nvPr/>
          </p:nvSpPr>
          <p:spPr bwMode="auto">
            <a:xfrm>
              <a:off x="4242751" y="2921653"/>
              <a:ext cx="4203084" cy="492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Unused threads on first hierarchy levels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16100" y="2971800"/>
            <a:ext cx="6962775" cy="1073150"/>
            <a:chOff x="3036443" y="3757456"/>
            <a:chExt cx="6191460" cy="1430376"/>
          </a:xfrm>
        </p:grpSpPr>
        <p:sp>
          <p:nvSpPr>
            <p:cNvPr id="24" name="Oval 23"/>
            <p:cNvSpPr/>
            <p:nvPr/>
          </p:nvSpPr>
          <p:spPr>
            <a:xfrm>
              <a:off x="3036443" y="3757456"/>
              <a:ext cx="3548867" cy="1430376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044" name="TextBox 27"/>
            <p:cNvSpPr txBox="1">
              <a:spLocks noChangeArrowheads="1"/>
            </p:cNvSpPr>
            <p:nvPr/>
          </p:nvSpPr>
          <p:spPr bwMode="auto">
            <a:xfrm>
              <a:off x="6729569" y="4150360"/>
              <a:ext cx="2498334" cy="4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Large amount of subcircuits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421063" y="3441700"/>
            <a:ext cx="17970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 rot="18601141">
            <a:off x="1902619" y="2170907"/>
            <a:ext cx="1157287" cy="20193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46325" y="2136775"/>
            <a:ext cx="1560513" cy="13049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Problems with PartSA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BB21F-8E66-7547-807B-B66CD9C7CD56}" type="slidenum">
              <a:rPr lang="nl-BE"/>
              <a:pPr>
                <a:defRPr/>
              </a:pPr>
              <a:t>17</a:t>
            </a:fld>
            <a:endParaRPr lang="nl-BE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43025" y="4078288"/>
            <a:ext cx="7059613" cy="431800"/>
            <a:chOff x="1601618" y="4911442"/>
            <a:chExt cx="7288815" cy="574516"/>
          </a:xfrm>
        </p:grpSpPr>
        <p:sp>
          <p:nvSpPr>
            <p:cNvPr id="45068" name="TextBox 2"/>
            <p:cNvSpPr txBox="1">
              <a:spLocks noChangeArrowheads="1"/>
            </p:cNvSpPr>
            <p:nvPr/>
          </p:nvSpPr>
          <p:spPr bwMode="auto">
            <a:xfrm>
              <a:off x="2134408" y="4911442"/>
              <a:ext cx="6756025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/>
                <a:t>Infeasible due to the large amount of required swaps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601618" y="5116324"/>
              <a:ext cx="422873" cy="26613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288" y="996950"/>
            <a:ext cx="848201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Partitioning runtime increases as you go deeper in the hierarchy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Hard to target commercial architectures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1504950" y="2028825"/>
            <a:ext cx="735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Commercial architectures contain sparse local interconnect crossbars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090863" y="3033713"/>
            <a:ext cx="333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Detailed routing required in kernel of simulated annealing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63625" y="1876425"/>
            <a:ext cx="0" cy="4064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046163" y="2263775"/>
            <a:ext cx="43180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4546600" y="2571750"/>
            <a:ext cx="428625" cy="357188"/>
          </a:xfrm>
          <a:prstGeom prst="down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7" name="TextBox 1"/>
          <p:cNvSpPr txBox="1">
            <a:spLocks noChangeArrowheads="1"/>
          </p:cNvSpPr>
          <p:nvPr/>
        </p:nvSpPr>
        <p:spPr bwMode="auto">
          <a:xfrm>
            <a:off x="5121275" y="2540000"/>
            <a:ext cx="3309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Legal solution after block swap?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MultiPart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14A41-3A5F-A147-90BF-FBF79285C809}" type="slidenum">
              <a:rPr lang="nl-BE"/>
              <a:pPr>
                <a:defRPr/>
              </a:pPr>
              <a:t>18</a:t>
            </a:fld>
            <a:endParaRPr lang="nl-BE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46084" name="Picture 20" descr="MultiP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044575"/>
            <a:ext cx="53467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21450" y="2325688"/>
            <a:ext cx="2182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No partitioning required on deep hierarchical levels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27800" y="3073400"/>
            <a:ext cx="218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Detailed routing is feasible with seed based packing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7325" y="2185988"/>
            <a:ext cx="1068388" cy="2525712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39850" y="2595563"/>
            <a:ext cx="5003800" cy="0"/>
          </a:xfrm>
          <a:prstGeom prst="line">
            <a:avLst/>
          </a:prstGeom>
          <a:ln w="76200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768600" y="2206625"/>
            <a:ext cx="2449513" cy="2589213"/>
            <a:chOff x="3442120" y="2206394"/>
            <a:chExt cx="2449266" cy="258895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442120" y="2206394"/>
              <a:ext cx="0" cy="258260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4662785" y="2206394"/>
              <a:ext cx="0" cy="25889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5891386" y="2206394"/>
              <a:ext cx="0" cy="258260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540500" y="3830638"/>
            <a:ext cx="2074863" cy="968375"/>
            <a:chOff x="7141012" y="805054"/>
            <a:chExt cx="2074987" cy="967390"/>
          </a:xfrm>
        </p:grpSpPr>
        <p:sp>
          <p:nvSpPr>
            <p:cNvPr id="46091" name="TextBox 18"/>
            <p:cNvSpPr txBox="1">
              <a:spLocks noChangeArrowheads="1"/>
            </p:cNvSpPr>
            <p:nvPr/>
          </p:nvSpPr>
          <p:spPr bwMode="auto">
            <a:xfrm>
              <a:off x="7141012" y="805054"/>
              <a:ext cx="19431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Subcircuits are threaded independently</a:t>
              </a:r>
            </a:p>
          </p:txBody>
        </p:sp>
        <p:sp>
          <p:nvSpPr>
            <p:cNvPr id="46092" name="TextBox 19"/>
            <p:cNvSpPr txBox="1">
              <a:spLocks noChangeArrowheads="1"/>
            </p:cNvSpPr>
            <p:nvPr/>
          </p:nvSpPr>
          <p:spPr bwMode="auto">
            <a:xfrm>
              <a:off x="7474119" y="1249224"/>
              <a:ext cx="1741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Multithreaded seed based packing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245793" y="1360114"/>
              <a:ext cx="228614" cy="14590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702570" y="1297836"/>
          <a:ext cx="5723246" cy="317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Partition depth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F9E9-8E5D-114E-881D-3485C8E6FB16}" type="slidenum">
              <a:rPr lang="nl-BE"/>
              <a:pPr>
                <a:defRPr/>
              </a:pPr>
              <a:t>19</a:t>
            </a:fld>
            <a:endParaRPr lang="nl-BE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sp>
        <p:nvSpPr>
          <p:cNvPr id="7" name="Multiply 6"/>
          <p:cNvSpPr/>
          <p:nvPr/>
        </p:nvSpPr>
        <p:spPr>
          <a:xfrm>
            <a:off x="6146800" y="3209925"/>
            <a:ext cx="258763" cy="22542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>
                <a:latin typeface="Calibri" charset="0"/>
              </a:rPr>
              <a:t>Toolflow</a:t>
            </a: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08769-130B-7B4A-B5D7-D8382DAD42DD}" type="slidenum">
              <a:rPr lang="nl-BE"/>
              <a:pPr>
                <a:defRPr/>
              </a:pPr>
              <a:t>2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sp>
        <p:nvSpPr>
          <p:cNvPr id="6" name="Afgeronde rechthoek 35"/>
          <p:cNvSpPr/>
          <p:nvPr/>
        </p:nvSpPr>
        <p:spPr>
          <a:xfrm>
            <a:off x="6943725" y="3378200"/>
            <a:ext cx="1473200" cy="52546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</a:rPr>
              <a:t>FPGA configuration</a:t>
            </a:r>
          </a:p>
        </p:txBody>
      </p:sp>
      <p:sp>
        <p:nvSpPr>
          <p:cNvPr id="19" name="Afgeronde rechthoek 35"/>
          <p:cNvSpPr/>
          <p:nvPr/>
        </p:nvSpPr>
        <p:spPr>
          <a:xfrm>
            <a:off x="676275" y="1735138"/>
            <a:ext cx="1473200" cy="52546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</a:rPr>
              <a:t>HDL description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19150" y="2260600"/>
            <a:ext cx="7458075" cy="1117600"/>
            <a:chOff x="819009" y="3014697"/>
            <a:chExt cx="7458610" cy="1489004"/>
          </a:xfrm>
        </p:grpSpPr>
        <p:sp>
          <p:nvSpPr>
            <p:cNvPr id="9" name="Rechthoek 9"/>
            <p:cNvSpPr/>
            <p:nvPr/>
          </p:nvSpPr>
          <p:spPr>
            <a:xfrm>
              <a:off x="819009" y="3384834"/>
              <a:ext cx="1189123" cy="691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Synthesis</a:t>
              </a:r>
            </a:p>
          </p:txBody>
        </p:sp>
        <p:sp>
          <p:nvSpPr>
            <p:cNvPr id="10" name="Rechthoek 39"/>
            <p:cNvSpPr/>
            <p:nvPr/>
          </p:nvSpPr>
          <p:spPr>
            <a:xfrm>
              <a:off x="2387572" y="3384834"/>
              <a:ext cx="1187535" cy="691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Technology mapping</a:t>
              </a:r>
            </a:p>
          </p:txBody>
        </p:sp>
        <p:sp>
          <p:nvSpPr>
            <p:cNvPr id="11" name="Rechthoek 40"/>
            <p:cNvSpPr/>
            <p:nvPr/>
          </p:nvSpPr>
          <p:spPr>
            <a:xfrm>
              <a:off x="5521521" y="3384834"/>
              <a:ext cx="1187535" cy="691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Placement</a:t>
              </a:r>
            </a:p>
          </p:txBody>
        </p:sp>
        <p:sp>
          <p:nvSpPr>
            <p:cNvPr id="12" name="Rechthoek 41"/>
            <p:cNvSpPr/>
            <p:nvPr/>
          </p:nvSpPr>
          <p:spPr>
            <a:xfrm>
              <a:off x="7088497" y="3384834"/>
              <a:ext cx="1189122" cy="691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Routing</a:t>
              </a:r>
            </a:p>
          </p:txBody>
        </p:sp>
        <p:sp>
          <p:nvSpPr>
            <p:cNvPr id="20" name="Rechthoek 40"/>
            <p:cNvSpPr/>
            <p:nvPr/>
          </p:nvSpPr>
          <p:spPr>
            <a:xfrm>
              <a:off x="3951372" y="3382718"/>
              <a:ext cx="1189122" cy="6895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Packing</a:t>
              </a:r>
            </a:p>
          </p:txBody>
        </p:sp>
        <p:cxnSp>
          <p:nvCxnSpPr>
            <p:cNvPr id="4" name="Straight Arrow Connector 3"/>
            <p:cNvCxnSpPr>
              <a:stCxn id="19" idx="2"/>
              <a:endCxn id="9" idx="0"/>
            </p:cNvCxnSpPr>
            <p:nvPr/>
          </p:nvCxnSpPr>
          <p:spPr bwMode="auto">
            <a:xfrm>
              <a:off x="1412777" y="3014697"/>
              <a:ext cx="0" cy="3701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 bwMode="auto">
            <a:xfrm>
              <a:off x="2008132" y="3729588"/>
              <a:ext cx="3794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3"/>
              <a:endCxn id="20" idx="1"/>
            </p:cNvCxnSpPr>
            <p:nvPr/>
          </p:nvCxnSpPr>
          <p:spPr bwMode="auto">
            <a:xfrm flipV="1">
              <a:off x="3575107" y="3727474"/>
              <a:ext cx="376265" cy="211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3"/>
              <a:endCxn id="11" idx="1"/>
            </p:cNvCxnSpPr>
            <p:nvPr/>
          </p:nvCxnSpPr>
          <p:spPr bwMode="auto">
            <a:xfrm>
              <a:off x="5140494" y="3727474"/>
              <a:ext cx="381027" cy="211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1" idx="3"/>
              <a:endCxn id="12" idx="1"/>
            </p:cNvCxnSpPr>
            <p:nvPr/>
          </p:nvCxnSpPr>
          <p:spPr bwMode="auto">
            <a:xfrm flipV="1">
              <a:off x="6709056" y="3729588"/>
              <a:ext cx="37944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2"/>
              <a:endCxn id="6" idx="0"/>
            </p:cNvCxnSpPr>
            <p:nvPr/>
          </p:nvCxnSpPr>
          <p:spPr bwMode="auto">
            <a:xfrm flipH="1">
              <a:off x="7680676" y="4076458"/>
              <a:ext cx="3175" cy="42724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93" name="Elbow Connector 8192"/>
          <p:cNvCxnSpPr>
            <a:stCxn id="19" idx="2"/>
            <a:endCxn id="6" idx="0"/>
          </p:cNvCxnSpPr>
          <p:nvPr/>
        </p:nvCxnSpPr>
        <p:spPr bwMode="auto">
          <a:xfrm rot="16200000" flipH="1">
            <a:off x="3987800" y="-314325"/>
            <a:ext cx="1117600" cy="6267450"/>
          </a:xfrm>
          <a:prstGeom prst="bentConnector3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40"/>
          <p:cNvSpPr/>
          <p:nvPr/>
        </p:nvSpPr>
        <p:spPr>
          <a:xfrm>
            <a:off x="3949700" y="2535238"/>
            <a:ext cx="1187450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Packing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Problem: cutting critical paths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247AF-BC28-514C-A4CB-12A6CA92A1B5}" type="slidenum">
              <a:rPr lang="nl-BE"/>
              <a:pPr>
                <a:defRPr/>
              </a:pPr>
              <a:t>20</a:t>
            </a:fld>
            <a:endParaRPr lang="nl-BE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7" name="Picture 6" descr="Screen Shot 2016-08-24 at 12.2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1463"/>
            <a:ext cx="5029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creen Shot 2016-08-24 at 12.24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81163"/>
            <a:ext cx="52705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4730750" y="1304925"/>
            <a:ext cx="0" cy="3021013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087813" y="2401888"/>
            <a:ext cx="2598737" cy="1997075"/>
            <a:chOff x="4119146" y="3288332"/>
            <a:chExt cx="2598230" cy="2662308"/>
          </a:xfrm>
        </p:grpSpPr>
        <p:sp>
          <p:nvSpPr>
            <p:cNvPr id="48136" name="TextBox 23"/>
            <p:cNvSpPr txBox="1">
              <a:spLocks noChangeArrowheads="1"/>
            </p:cNvSpPr>
            <p:nvPr/>
          </p:nvSpPr>
          <p:spPr bwMode="auto">
            <a:xfrm>
              <a:off x="5372116" y="5294050"/>
              <a:ext cx="1345260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/>
                <a:t>SDC File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4119146" y="5586636"/>
              <a:ext cx="1217374" cy="0"/>
            </a:xfrm>
            <a:prstGeom prst="straightConnector1">
              <a:avLst/>
            </a:prstGeom>
            <a:ln w="76200" cmpd="sng">
              <a:solidFill>
                <a:srgbClr val="77933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257231" y="3303145"/>
              <a:ext cx="177765" cy="17565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11139" y="3288332"/>
              <a:ext cx="176179" cy="175652"/>
            </a:xfrm>
            <a:prstGeom prst="ellipse">
              <a:avLst/>
            </a:prstGeom>
            <a:solidFill>
              <a:srgbClr val="77933C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Curved Connector 29"/>
            <p:cNvCxnSpPr>
              <a:stCxn id="28" idx="0"/>
              <a:endCxn id="29" idx="0"/>
            </p:cNvCxnSpPr>
            <p:nvPr/>
          </p:nvCxnSpPr>
          <p:spPr bwMode="auto">
            <a:xfrm rot="5400000" flipH="1" flipV="1">
              <a:off x="4764868" y="2869578"/>
              <a:ext cx="14813" cy="852322"/>
            </a:xfrm>
            <a:prstGeom prst="curvedConnector3">
              <a:avLst>
                <a:gd name="adj1" fmla="val 2278803"/>
              </a:avLst>
            </a:prstGeom>
            <a:ln w="57150" cmpd="sng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Experimental results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31CBA-F94A-CB4E-8FE3-95BA295F0B77}" type="slidenum">
              <a:rPr lang="nl-BE"/>
              <a:pPr>
                <a:defRPr/>
              </a:pPr>
              <a:t>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Total wirelength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FA57E-8444-484E-BE11-04C63B389A78}" type="slidenum">
              <a:rPr lang="nl-BE"/>
              <a:pPr>
                <a:defRPr/>
              </a:pPr>
              <a:t>22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52228" name="Picture 7" descr="WireLeng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82688"/>
            <a:ext cx="64865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Minimum channel width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1C776-4F2B-C241-AF4A-3DAD0D716224}" type="slidenum">
              <a:rPr lang="nl-BE"/>
              <a:pPr>
                <a:defRPr/>
              </a:pPr>
              <a:t>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54276" name="Picture 10" descr="ChannelWid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185863"/>
            <a:ext cx="64865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70225" y="4373563"/>
            <a:ext cx="4084638" cy="431800"/>
            <a:chOff x="3199813" y="5768657"/>
            <a:chExt cx="4085399" cy="574516"/>
          </a:xfrm>
        </p:grpSpPr>
        <p:sp>
          <p:nvSpPr>
            <p:cNvPr id="54278" name="TextBox 8"/>
            <p:cNvSpPr txBox="1">
              <a:spLocks noChangeArrowheads="1"/>
            </p:cNvSpPr>
            <p:nvPr/>
          </p:nvSpPr>
          <p:spPr bwMode="auto">
            <a:xfrm>
              <a:off x="3916020" y="5768657"/>
              <a:ext cx="3369192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/>
                <a:t>Smaller and cheaper FPGA’s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199813" y="5937632"/>
              <a:ext cx="600187" cy="35273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Execution time and scaling behaviour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7AB82-9E4D-2B46-900B-5F5B8C1C60B7}" type="slidenum">
              <a:rPr lang="nl-BE"/>
              <a:pPr>
                <a:defRPr/>
              </a:pPr>
              <a:t>24</a:t>
            </a:fld>
            <a:endParaRPr lang="nl-BE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451469" y="1122106"/>
          <a:ext cx="6542264" cy="229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43100" y="3529013"/>
          <a:ext cx="5680076" cy="14097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0019"/>
                <a:gridCol w="1420019"/>
                <a:gridCol w="1420019"/>
                <a:gridCol w="1420019"/>
              </a:tblGrid>
              <a:tr h="2819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Area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Runtime speed-up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9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PartSA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MultiPart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LU8PEEng</a:t>
                      </a:r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770K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1.7x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2.6x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LU32PEEng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2.7M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2x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3.3x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LU64PEEng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5.3M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2.3x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4x</a:t>
                      </a:r>
                      <a:endParaRPr lang="en-US" sz="1400" dirty="0"/>
                    </a:p>
                  </a:txBody>
                  <a:tcPr marL="91450" marR="9145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Summary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E807D-5104-1749-B644-5C56C634082F}" type="slidenum">
              <a:rPr lang="nl-BE"/>
              <a:pPr>
                <a:defRPr/>
              </a:pPr>
              <a:t>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71650" y="1698625"/>
          <a:ext cx="5632452" cy="201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13"/>
                <a:gridCol w="1408113"/>
                <a:gridCol w="1408113"/>
                <a:gridCol w="1408113"/>
              </a:tblGrid>
              <a:tr h="525721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irelength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Critical path delay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Runtime speed-up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12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K6_N10_40nm (complete crossbar)</a:t>
                      </a: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PartSA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-26%</a:t>
                      </a: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-1.5%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1.8x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MultiPart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-12%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-2.6%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2.7x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712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K6_N10_gate_boost_0.2V_22nm (sparse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crossbar)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MultiPart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-20%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-3.7%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2.9x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34268" marB="34268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Conclusion and future work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7975" y="1225550"/>
            <a:ext cx="8643938" cy="33940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ea typeface="+mn-ea"/>
                <a:cs typeface="+mn-cs"/>
              </a:rPr>
              <a:t>Partitioning based packing methods</a:t>
            </a:r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sz="2500" dirty="0" smtClean="0">
                <a:ea typeface="+mn-ea"/>
              </a:rPr>
              <a:t> </a:t>
            </a:r>
            <a:r>
              <a:rPr lang="en-GB" dirty="0" smtClean="0">
                <a:ea typeface="+mn-ea"/>
              </a:rPr>
              <a:t>Design hierarchy preserved</a:t>
            </a:r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dirty="0" smtClean="0">
                <a:ea typeface="+mn-ea"/>
              </a:rPr>
              <a:t> Multithreaded parallelism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ea typeface="+mn-ea"/>
                <a:cs typeface="+mn-cs"/>
              </a:rPr>
              <a:t>Higher quality</a:t>
            </a:r>
            <a:r>
              <a:rPr lang="en-GB" sz="2800" dirty="0" smtClean="0">
                <a:ea typeface="+mn-ea"/>
                <a:cs typeface="+mn-cs"/>
              </a:rPr>
              <a:t> packing in </a:t>
            </a:r>
            <a:r>
              <a:rPr lang="en-GB" sz="2800" b="1" dirty="0" smtClean="0">
                <a:ea typeface="+mn-ea"/>
                <a:cs typeface="+mn-cs"/>
              </a:rPr>
              <a:t>less runtime</a:t>
            </a:r>
            <a:endParaRPr lang="en-GB" sz="2800" b="1" dirty="0">
              <a:ea typeface="+mn-ea"/>
              <a:cs typeface="+mn-cs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</a:rPr>
              <a:t>Total </a:t>
            </a:r>
            <a:r>
              <a:rPr lang="en-GB" dirty="0" err="1" smtClean="0">
                <a:ea typeface="+mn-ea"/>
              </a:rPr>
              <a:t>wirelength</a:t>
            </a:r>
            <a:endParaRPr lang="en-GB" dirty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</a:rPr>
              <a:t>Minimum channel width</a:t>
            </a:r>
            <a:endParaRPr lang="en-GB" dirty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ea typeface="+mn-ea"/>
              </a:rPr>
              <a:t>Critical path delay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5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b="1" dirty="0" smtClean="0">
                <a:ea typeface="+mn-ea"/>
                <a:cs typeface="+mn-cs"/>
              </a:rPr>
              <a:t>Future work: </a:t>
            </a:r>
            <a:r>
              <a:rPr lang="en-GB" sz="2800" dirty="0" smtClean="0">
                <a:ea typeface="+mn-ea"/>
                <a:cs typeface="+mn-cs"/>
              </a:rPr>
              <a:t>Extend </a:t>
            </a:r>
            <a:r>
              <a:rPr lang="en-GB" sz="2800" dirty="0" err="1" smtClean="0">
                <a:ea typeface="+mn-ea"/>
                <a:cs typeface="+mn-cs"/>
              </a:rPr>
              <a:t>MultiPart</a:t>
            </a:r>
            <a:r>
              <a:rPr lang="en-GB" sz="2800" dirty="0" smtClean="0">
                <a:ea typeface="+mn-ea"/>
                <a:cs typeface="+mn-cs"/>
              </a:rPr>
              <a:t>         Titan benchmark design suite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9F0D-A6EA-244D-B63F-FFEAC24D1B80}" type="slidenum">
              <a:rPr lang="nl-BE"/>
              <a:pPr>
                <a:defRPr/>
              </a:pPr>
              <a:t>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675188" y="4300538"/>
            <a:ext cx="404812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>
          <a:xfrm>
            <a:off x="160338" y="206375"/>
            <a:ext cx="8864600" cy="857250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Extra: Results for Titan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9556-A22A-A44E-8E75-278A4EFC0847}" type="slidenum">
              <a:rPr lang="nl-BE"/>
              <a:pPr>
                <a:defRPr/>
              </a:pPr>
              <a:t>27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031205" y="2668639"/>
          <a:ext cx="5369648" cy="234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95500" y="1293813"/>
          <a:ext cx="5035552" cy="111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888"/>
                <a:gridCol w="1258888"/>
                <a:gridCol w="1258888"/>
                <a:gridCol w="1258888"/>
              </a:tblGrid>
              <a:tr h="525431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irelength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Critical path delay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Runtime speed-up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87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VTR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-20%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-3.7%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2.9x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87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Titan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-28%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-6%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3.6x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34162" marB="341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Acknowledgement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ea typeface="+mn-ea"/>
                <a:cs typeface="+mn-cs"/>
              </a:rPr>
              <a:t>Supported by European Commission H2020-FETHPC EXTRA project: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ea typeface="+mn-ea"/>
                <a:cs typeface="+mn-cs"/>
              </a:rPr>
              <a:t>The author is supported by a PhD grant of the Research Foundation Flanders (FWO)</a:t>
            </a:r>
            <a:endParaRPr lang="en-GB" sz="2800" dirty="0"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C1703-FB8A-FD43-BE4D-7E77E375A509}" type="slidenum">
              <a:rPr lang="nl-BE"/>
              <a:pPr>
                <a:defRPr/>
              </a:pPr>
              <a:t>28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59397" name="Picture 6" descr="ex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063750"/>
            <a:ext cx="2286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8572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ADDITIONAL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Ghent University – Computer Systems Lab – FPL 2012 – 30 August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888AB-4719-DF40-A559-90B9F837385F}" type="slidenum">
              <a:rPr lang="nl-BE"/>
              <a:pPr>
                <a:defRPr/>
              </a:pPr>
              <a:t>29</a:t>
            </a:fld>
            <a:endParaRPr lang="nl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>
                <a:latin typeface="Calibri" charset="0"/>
              </a:rPr>
              <a:t>Packing</a:t>
            </a: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99F53-9C0A-A549-843B-29E9DA7F93A7}" type="slidenum">
              <a:rPr lang="nl-BE"/>
              <a:pPr>
                <a:defRPr/>
              </a:pPr>
              <a:t>3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87525" y="1609725"/>
          <a:ext cx="5610226" cy="2289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5113"/>
                <a:gridCol w="2805113"/>
              </a:tblGrid>
              <a:tr h="373713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Seed based</a:t>
                      </a:r>
                      <a:endParaRPr lang="en-US" sz="1900" b="1" dirty="0"/>
                    </a:p>
                  </a:txBody>
                  <a:tcPr marL="91444" marR="91444" marT="34291" marB="34291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Partitioning based</a:t>
                      </a:r>
                      <a:endParaRPr lang="en-US" sz="1900" b="1" dirty="0"/>
                    </a:p>
                  </a:txBody>
                  <a:tcPr marL="91444" marR="91444" marT="34291" marB="342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3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Bottom</a:t>
                      </a:r>
                      <a:r>
                        <a:rPr lang="en-US" sz="1400" baseline="0" dirty="0" smtClean="0"/>
                        <a:t>-up approach</a:t>
                      </a:r>
                    </a:p>
                    <a:p>
                      <a:pPr marL="742950" lvl="1" indent="-285750" algn="l">
                        <a:buFont typeface="Wingdings" charset="2"/>
                        <a:buChar char="Ø"/>
                      </a:pPr>
                      <a:r>
                        <a:rPr lang="en-US" sz="1400" dirty="0" smtClean="0"/>
                        <a:t>Seed block</a:t>
                      </a:r>
                    </a:p>
                    <a:p>
                      <a:pPr marL="742950" lvl="1" indent="-285750" algn="l">
                        <a:buFont typeface="Wingdings" charset="2"/>
                        <a:buChar char="Ø"/>
                      </a:pPr>
                      <a:r>
                        <a:rPr lang="en-US" sz="1400" dirty="0" smtClean="0"/>
                        <a:t>Affinity</a:t>
                      </a:r>
                      <a:r>
                        <a:rPr lang="en-US" sz="1400" baseline="0" dirty="0" smtClean="0"/>
                        <a:t> metric</a:t>
                      </a:r>
                      <a:endParaRPr lang="en-US" sz="1400" dirty="0" smtClean="0"/>
                    </a:p>
                  </a:txBody>
                  <a:tcPr marL="91444" marR="91444" marT="34291" marB="3429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Top-down approach</a:t>
                      </a:r>
                    </a:p>
                    <a:p>
                      <a:pPr marL="742950" lvl="1" indent="-285750" algn="l">
                        <a:buFont typeface="Wingdings" charset="2"/>
                        <a:buChar char="Ø"/>
                      </a:pPr>
                      <a:r>
                        <a:rPr lang="en-US" sz="1400" dirty="0" smtClean="0"/>
                        <a:t>Hierarchical partitioning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of the circuit</a:t>
                      </a:r>
                      <a:endParaRPr lang="en-US" sz="1400" dirty="0"/>
                    </a:p>
                  </a:txBody>
                  <a:tcPr marL="91444" marR="91444" marT="34291" marB="342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632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Fast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Tight packing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 marL="91444" marR="91444" marT="34291" marB="3429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Slow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Constraints</a:t>
                      </a:r>
                    </a:p>
                  </a:txBody>
                  <a:tcPr marL="91444" marR="91444" marT="34291" marB="342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</a:tr>
              <a:tr h="6858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Local minima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 multithreading</a:t>
                      </a:r>
                    </a:p>
                  </a:txBody>
                  <a:tcPr marL="91444" marR="91444" marT="34291" marB="3429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Quality of results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Multithreading</a:t>
                      </a:r>
                    </a:p>
                  </a:txBody>
                  <a:tcPr marL="91444" marR="91444" marT="34291" marB="342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Multithreaded partitioning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ACAD8-745D-534A-8D9A-79CFD6552AA0}" type="slidenum">
              <a:rPr lang="nl-BE"/>
              <a:pPr>
                <a:defRPr/>
              </a:pPr>
              <a:t>30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61444" name="Picture 2" descr="part_thr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268413"/>
            <a:ext cx="3784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5" name="Group 6"/>
          <p:cNvGrpSpPr>
            <a:grpSpLocks/>
          </p:cNvGrpSpPr>
          <p:nvPr/>
        </p:nvGrpSpPr>
        <p:grpSpPr bwMode="auto">
          <a:xfrm>
            <a:off x="3722688" y="4233863"/>
            <a:ext cx="2344737" cy="400050"/>
            <a:chOff x="3527773" y="5757332"/>
            <a:chExt cx="2676323" cy="533479"/>
          </a:xfrm>
        </p:grpSpPr>
        <p:sp>
          <p:nvSpPr>
            <p:cNvPr id="61446" name="TextBox 4"/>
            <p:cNvSpPr txBox="1">
              <a:spLocks noChangeArrowheads="1"/>
            </p:cNvSpPr>
            <p:nvPr/>
          </p:nvSpPr>
          <p:spPr bwMode="auto">
            <a:xfrm>
              <a:off x="3988741" y="5757332"/>
              <a:ext cx="2215355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CPU with 4 cores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527773" y="5973264"/>
              <a:ext cx="385955" cy="169358"/>
            </a:xfrm>
            <a:prstGeom prst="rightArrow">
              <a:avLst/>
            </a:prstGeom>
            <a:solidFill>
              <a:srgbClr val="376092"/>
            </a:solidFill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85850" y="160338"/>
            <a:ext cx="6972300" cy="8572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Constraints</a:t>
            </a:r>
            <a:endParaRPr lang="nl-BE">
              <a:latin typeface="Calibri" charset="0"/>
            </a:endParaRP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3F0C8-9582-FF41-A09C-B713AAC89B6A}" type="slidenum">
              <a:rPr lang="nl-BE"/>
              <a:pPr>
                <a:defRPr/>
              </a:pPr>
              <a:t>4</a:t>
            </a:fld>
            <a:endParaRPr lang="nl-BE"/>
          </a:p>
        </p:txBody>
      </p:sp>
      <p:grpSp>
        <p:nvGrpSpPr>
          <p:cNvPr id="23555" name="Group 38"/>
          <p:cNvGrpSpPr>
            <a:grpSpLocks/>
          </p:cNvGrpSpPr>
          <p:nvPr/>
        </p:nvGrpSpPr>
        <p:grpSpPr bwMode="auto">
          <a:xfrm>
            <a:off x="758825" y="1085850"/>
            <a:ext cx="1752600" cy="1404938"/>
            <a:chOff x="1666854" y="1428736"/>
            <a:chExt cx="4999308" cy="5072098"/>
          </a:xfrm>
        </p:grpSpPr>
        <p:sp>
          <p:nvSpPr>
            <p:cNvPr id="126" name="Rectangle 125"/>
            <p:cNvSpPr/>
            <p:nvPr/>
          </p:nvSpPr>
          <p:spPr>
            <a:xfrm>
              <a:off x="3500841" y="1715295"/>
              <a:ext cx="144907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764251" y="1715295"/>
              <a:ext cx="144907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30281" y="1715295"/>
              <a:ext cx="72454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871397" y="1715295"/>
              <a:ext cx="72454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389165" y="1715295"/>
              <a:ext cx="72454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23135" y="1715295"/>
              <a:ext cx="149437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952142" y="2001854"/>
              <a:ext cx="4428735" cy="1432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37427" y="1715295"/>
              <a:ext cx="144907" cy="44989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952142" y="2643747"/>
              <a:ext cx="4428735" cy="687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952142" y="3285639"/>
              <a:ext cx="4428735" cy="1432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952142" y="3927531"/>
              <a:ext cx="4428735" cy="74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952142" y="4575157"/>
              <a:ext cx="4428735" cy="1432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952142" y="5217049"/>
              <a:ext cx="4428735" cy="687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952142" y="5858942"/>
              <a:ext cx="4428735" cy="1432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grpSp>
          <p:nvGrpSpPr>
            <p:cNvPr id="140" name="Group 22"/>
            <p:cNvGrpSpPr/>
            <p:nvPr/>
          </p:nvGrpSpPr>
          <p:grpSpPr>
            <a:xfrm>
              <a:off x="1666854" y="1428736"/>
              <a:ext cx="4999308" cy="5072098"/>
              <a:chOff x="1000100" y="642918"/>
              <a:chExt cx="4999308" cy="507209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1357289" y="642918"/>
                <a:ext cx="4319999" cy="28575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357290" y="5429264"/>
                <a:ext cx="4320000" cy="285752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000100" y="1000108"/>
                <a:ext cx="284400" cy="4320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715008" y="1000108"/>
                <a:ext cx="284400" cy="4320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</p:grpSp>
        <p:grpSp>
          <p:nvGrpSpPr>
            <p:cNvPr id="23621" name="Group 27"/>
            <p:cNvGrpSpPr>
              <a:grpSpLocks/>
            </p:cNvGrpSpPr>
            <p:nvPr/>
          </p:nvGrpSpPr>
          <p:grpSpPr bwMode="auto">
            <a:xfrm>
              <a:off x="2524110" y="2303852"/>
              <a:ext cx="785818" cy="3321868"/>
              <a:chOff x="1802763" y="1518034"/>
              <a:chExt cx="785818" cy="3321868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1801368" y="1519792"/>
                <a:ext cx="787935" cy="7106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1801368" y="2820768"/>
                <a:ext cx="787935" cy="7163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801368" y="4127477"/>
                <a:ext cx="787935" cy="7106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</p:grpSp>
        <p:grpSp>
          <p:nvGrpSpPr>
            <p:cNvPr id="23622" name="Group 31"/>
            <p:cNvGrpSpPr>
              <a:grpSpLocks/>
            </p:cNvGrpSpPr>
            <p:nvPr/>
          </p:nvGrpSpPr>
          <p:grpSpPr bwMode="auto">
            <a:xfrm>
              <a:off x="3773599" y="2303852"/>
              <a:ext cx="785818" cy="3321868"/>
              <a:chOff x="3106845" y="1518034"/>
              <a:chExt cx="785818" cy="3321868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105790" y="1519792"/>
                <a:ext cx="787935" cy="7106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105790" y="2820768"/>
                <a:ext cx="787935" cy="7163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105790" y="4127477"/>
                <a:ext cx="787935" cy="7106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5026896" y="2305609"/>
              <a:ext cx="783407" cy="710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026896" y="3606585"/>
              <a:ext cx="783407" cy="71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026896" y="4913295"/>
              <a:ext cx="783407" cy="710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</p:grpSp>
      <p:cxnSp>
        <p:nvCxnSpPr>
          <p:cNvPr id="119" name="Straight Connector 118"/>
          <p:cNvCxnSpPr/>
          <p:nvPr/>
        </p:nvCxnSpPr>
        <p:spPr bwMode="auto">
          <a:xfrm flipV="1">
            <a:off x="2217738" y="1119188"/>
            <a:ext cx="1392237" cy="2143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 bwMode="auto">
          <a:xfrm>
            <a:off x="2205038" y="1516063"/>
            <a:ext cx="1398587" cy="2541587"/>
          </a:xfrm>
          <a:prstGeom prst="line">
            <a:avLst/>
          </a:prstGeom>
          <a:ln w="38100">
            <a:solidFill>
              <a:srgbClr val="37609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8" name="Group 175"/>
          <p:cNvGrpSpPr>
            <a:grpSpLocks/>
          </p:cNvGrpSpPr>
          <p:nvPr/>
        </p:nvGrpSpPr>
        <p:grpSpPr bwMode="auto">
          <a:xfrm>
            <a:off x="3440113" y="1122363"/>
            <a:ext cx="4922837" cy="2940050"/>
            <a:chOff x="3232542" y="1363972"/>
            <a:chExt cx="5399762" cy="4252606"/>
          </a:xfrm>
        </p:grpSpPr>
        <p:sp>
          <p:nvSpPr>
            <p:cNvPr id="2" name="Rectangle 1"/>
            <p:cNvSpPr/>
            <p:nvPr/>
          </p:nvSpPr>
          <p:spPr>
            <a:xfrm>
              <a:off x="3431050" y="1363972"/>
              <a:ext cx="4966180" cy="4252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6200000">
              <a:off x="2476210" y="3217800"/>
              <a:ext cx="3182566" cy="7470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404040"/>
                  </a:solidFill>
                </a:rPr>
                <a:t>Local interconnect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5480" y="1997730"/>
              <a:ext cx="3130852" cy="1329513"/>
            </a:xfrm>
            <a:prstGeom prst="rect">
              <a:avLst/>
            </a:prstGeom>
            <a:solidFill>
              <a:srgbClr val="C6D9F1"/>
            </a:solidFill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 rot="5400000">
              <a:off x="7438366" y="2465719"/>
              <a:ext cx="629165" cy="184578"/>
            </a:xfrm>
            <a:prstGeom prst="trapezoid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95730" y="2218167"/>
              <a:ext cx="659951" cy="916192"/>
            </a:xfrm>
            <a:prstGeom prst="rect">
              <a:avLst/>
            </a:prstGeom>
            <a:solidFill>
              <a:srgbClr val="BFBFBF"/>
            </a:solidFill>
            <a:ln w="2857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LUT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74897" y="2448273"/>
              <a:ext cx="504092" cy="453291"/>
              <a:chOff x="6420339" y="2559539"/>
              <a:chExt cx="504092" cy="453291"/>
            </a:xfrm>
            <a:solidFill>
              <a:srgbClr val="404040">
                <a:alpha val="10000"/>
              </a:srgbClr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6420339" y="2559539"/>
                <a:ext cx="504092" cy="453291"/>
              </a:xfrm>
              <a:prstGeom prst="rect">
                <a:avLst/>
              </a:prstGeom>
              <a:solidFill>
                <a:srgbClr val="BFBFBF"/>
              </a:solid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404040"/>
                    </a:solidFill>
                  </a:rPr>
                  <a:t>FF</a:t>
                </a: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5400000">
                <a:off x="6408737" y="2843213"/>
                <a:ext cx="165100" cy="11112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 bwMode="auto">
            <a:xfrm flipH="1" flipV="1">
              <a:off x="6126578" y="2252610"/>
              <a:ext cx="3483" cy="422505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3"/>
            </p:cNvCxnSpPr>
            <p:nvPr/>
          </p:nvCxnSpPr>
          <p:spPr bwMode="auto">
            <a:xfrm>
              <a:off x="6978072" y="2675115"/>
              <a:ext cx="804479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7350709" y="2463862"/>
              <a:ext cx="332588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7342003" y="2243425"/>
              <a:ext cx="1741" cy="241104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6109165" y="2264092"/>
              <a:ext cx="1246769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4458415" y="2383495"/>
              <a:ext cx="625125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flipH="1">
              <a:off x="4454933" y="2578674"/>
              <a:ext cx="625125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4454933" y="2776149"/>
              <a:ext cx="625125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4454933" y="2969032"/>
              <a:ext cx="625125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" idx="0"/>
            </p:cNvCxnSpPr>
            <p:nvPr/>
          </p:nvCxnSpPr>
          <p:spPr bwMode="auto">
            <a:xfrm>
              <a:off x="7845238" y="2558008"/>
              <a:ext cx="745275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8252701" y="1637222"/>
              <a:ext cx="0" cy="925379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4005678" y="1641814"/>
              <a:ext cx="4266178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 flipH="1">
              <a:off x="4091001" y="1735960"/>
              <a:ext cx="409379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4099708" y="1712998"/>
              <a:ext cx="0" cy="29162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4900705" y="4284768"/>
              <a:ext cx="3130852" cy="8794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BLE</a:t>
              </a:r>
            </a:p>
          </p:txBody>
        </p:sp>
        <p:cxnSp>
          <p:nvCxnSpPr>
            <p:cNvPr id="72" name="Straight Connector 71"/>
            <p:cNvCxnSpPr>
              <a:stCxn id="6" idx="3"/>
              <a:endCxn id="8" idx="1"/>
            </p:cNvCxnSpPr>
            <p:nvPr/>
          </p:nvCxnSpPr>
          <p:spPr bwMode="auto">
            <a:xfrm flipV="1">
              <a:off x="5755681" y="2675115"/>
              <a:ext cx="719156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H="1">
              <a:off x="4454933" y="4447799"/>
              <a:ext cx="416169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 bwMode="auto">
            <a:xfrm flipH="1">
              <a:off x="4453191" y="4645275"/>
              <a:ext cx="417911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4451450" y="4840454"/>
              <a:ext cx="419652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 bwMode="auto">
            <a:xfrm flipH="1">
              <a:off x="4456673" y="5035633"/>
              <a:ext cx="414429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>
              <a:off x="8062900" y="4723346"/>
              <a:ext cx="569404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>
              <a:off x="8179567" y="1708406"/>
              <a:ext cx="0" cy="3031015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>
              <a:off x="4024832" y="1637222"/>
              <a:ext cx="0" cy="376581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 flipH="1">
              <a:off x="3232542" y="3058585"/>
              <a:ext cx="457961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 flipH="1">
              <a:off x="3234283" y="3210136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3234283" y="3361686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 flipH="1">
              <a:off x="3234283" y="3515533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 flipH="1">
              <a:off x="3234283" y="3667083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auto">
            <a:xfrm flipH="1">
              <a:off x="3234283" y="3818634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>
              <a:off x="3234283" y="3972482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auto">
            <a:xfrm flipH="1">
              <a:off x="3234283" y="4124033"/>
              <a:ext cx="456220" cy="0"/>
            </a:xfrm>
            <a:prstGeom prst="line">
              <a:avLst/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0" name="Straight Connector 8209"/>
            <p:cNvCxnSpPr/>
            <p:nvPr/>
          </p:nvCxnSpPr>
          <p:spPr bwMode="auto">
            <a:xfrm>
              <a:off x="6464390" y="3584419"/>
              <a:ext cx="0" cy="512059"/>
            </a:xfrm>
            <a:prstGeom prst="line">
              <a:avLst/>
            </a:prstGeom>
            <a:ln w="38100" cmpd="sng">
              <a:solidFill>
                <a:srgbClr val="376092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357188" y="2713038"/>
            <a:ext cx="2960687" cy="2278062"/>
            <a:chOff x="357224" y="2713589"/>
            <a:chExt cx="2959981" cy="2278213"/>
          </a:xfrm>
        </p:grpSpPr>
        <p:cxnSp>
          <p:nvCxnSpPr>
            <p:cNvPr id="8221" name="Straight Arrow Connector 8220"/>
            <p:cNvCxnSpPr>
              <a:endCxn id="23567" idx="0"/>
            </p:cNvCxnSpPr>
            <p:nvPr/>
          </p:nvCxnSpPr>
          <p:spPr bwMode="auto">
            <a:xfrm flipH="1">
              <a:off x="1387265" y="2713589"/>
              <a:ext cx="1929940" cy="18781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7" name="TextBox 8221"/>
            <p:cNvSpPr txBox="1">
              <a:spLocks noChangeArrowheads="1"/>
            </p:cNvSpPr>
            <p:nvPr/>
          </p:nvSpPr>
          <p:spPr bwMode="auto">
            <a:xfrm>
              <a:off x="357224" y="4591692"/>
              <a:ext cx="2060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Fixed # input pins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909888" y="3762375"/>
            <a:ext cx="2878137" cy="1241425"/>
            <a:chOff x="2910452" y="3762377"/>
            <a:chExt cx="2878138" cy="1241199"/>
          </a:xfrm>
        </p:grpSpPr>
        <p:cxnSp>
          <p:nvCxnSpPr>
            <p:cNvPr id="182" name="Straight Arrow Connector 181"/>
            <p:cNvCxnSpPr>
              <a:stCxn id="3" idx="1"/>
              <a:endCxn id="23565" idx="0"/>
            </p:cNvCxnSpPr>
            <p:nvPr/>
          </p:nvCxnSpPr>
          <p:spPr bwMode="auto">
            <a:xfrm>
              <a:off x="4202677" y="3762377"/>
              <a:ext cx="147637" cy="84122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182"/>
            <p:cNvSpPr txBox="1">
              <a:spLocks noChangeArrowheads="1"/>
            </p:cNvSpPr>
            <p:nvPr/>
          </p:nvSpPr>
          <p:spPr bwMode="auto">
            <a:xfrm>
              <a:off x="2910452" y="4603526"/>
              <a:ext cx="28781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Complete/sparse crossbar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364288" y="2490788"/>
            <a:ext cx="1722437" cy="2511425"/>
            <a:chOff x="6365067" y="2491505"/>
            <a:chExt cx="1722438" cy="2511115"/>
          </a:xfrm>
        </p:grpSpPr>
        <p:cxnSp>
          <p:nvCxnSpPr>
            <p:cNvPr id="191" name="Straight Arrow Connector 190"/>
            <p:cNvCxnSpPr>
              <a:endCxn id="23563" idx="0"/>
            </p:cNvCxnSpPr>
            <p:nvPr/>
          </p:nvCxnSpPr>
          <p:spPr bwMode="auto">
            <a:xfrm>
              <a:off x="6746067" y="2491505"/>
              <a:ext cx="481012" cy="21111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3" name="TextBox 8223"/>
            <p:cNvSpPr txBox="1">
              <a:spLocks noChangeArrowheads="1"/>
            </p:cNvSpPr>
            <p:nvPr/>
          </p:nvSpPr>
          <p:spPr bwMode="auto">
            <a:xfrm>
              <a:off x="6365067" y="4602570"/>
              <a:ext cx="17224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Fixed # LUT/FF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>
                <a:latin typeface="Calibri" charset="0"/>
              </a:rPr>
              <a:t>Related work</a:t>
            </a: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EB49-0330-8544-8465-D00F23894589}" type="slidenum">
              <a:rPr lang="nl-BE"/>
              <a:pPr>
                <a:defRPr/>
              </a:pPr>
              <a:t>5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25604" name="Picture 15" descr="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0596" r="28239" b="46713"/>
          <a:stretch>
            <a:fillRect/>
          </a:stretch>
        </p:blipFill>
        <p:spPr bwMode="auto">
          <a:xfrm>
            <a:off x="2982913" y="1211263"/>
            <a:ext cx="31845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90888" y="1697038"/>
            <a:ext cx="4808537" cy="2692400"/>
            <a:chOff x="3599085" y="2099298"/>
            <a:chExt cx="4807619" cy="3590480"/>
          </a:xfrm>
        </p:grpSpPr>
        <p:sp>
          <p:nvSpPr>
            <p:cNvPr id="19" name="Oval 18"/>
            <p:cNvSpPr/>
            <p:nvPr/>
          </p:nvSpPr>
          <p:spPr>
            <a:xfrm>
              <a:off x="4762500" y="2099298"/>
              <a:ext cx="2028438" cy="1428993"/>
            </a:xfrm>
            <a:prstGeom prst="ellipse">
              <a:avLst/>
            </a:prstGeom>
            <a:noFill/>
            <a:ln w="571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07" name="TextBox 19"/>
            <p:cNvSpPr txBox="1">
              <a:spLocks noChangeArrowheads="1"/>
            </p:cNvSpPr>
            <p:nvPr/>
          </p:nvSpPr>
          <p:spPr bwMode="auto">
            <a:xfrm>
              <a:off x="3599085" y="4663962"/>
              <a:ext cx="4807619" cy="102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2200"/>
                <a:t>Constraints enforcing step required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2200"/>
                <a:t>Simplified architectures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5791003" y="3551579"/>
              <a:ext cx="1588" cy="1018290"/>
            </a:xfrm>
            <a:prstGeom prst="straightConnector1">
              <a:avLst/>
            </a:prstGeom>
            <a:ln w="57150" cmpd="sng">
              <a:solidFill>
                <a:srgbClr val="E46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>
                <a:latin typeface="Calibri" charset="0"/>
              </a:rPr>
              <a:t>Contributions</a:t>
            </a: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D7A3F-B7C7-AE44-B8C1-A0FDB2AB657B}" type="slidenum">
              <a:rPr lang="nl-BE"/>
              <a:pPr>
                <a:defRPr/>
              </a:pPr>
              <a:t>6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27652" name="Picture 8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1736" r="28291" b="11652"/>
          <a:stretch>
            <a:fillRect/>
          </a:stretch>
        </p:blipFill>
        <p:spPr bwMode="auto">
          <a:xfrm>
            <a:off x="2979738" y="1263650"/>
            <a:ext cx="317976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>
                <a:latin typeface="Calibri" charset="0"/>
              </a:rPr>
              <a:t>Contributions</a:t>
            </a: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F9F6B-4BDB-DB40-9F8A-91D9B009C29A}" type="slidenum">
              <a:rPr lang="nl-BE"/>
              <a:pPr>
                <a:defRPr/>
              </a:pPr>
              <a:t>7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4600" y="1141413"/>
            <a:ext cx="50927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/>
              <a:t>No constraints enforcing step required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latin typeface="+mn-lt"/>
                <a:ea typeface="+mn-ea"/>
                <a:cs typeface="+mn-cs"/>
              </a:rPr>
              <a:t>Fast multithreaded packing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Multithreaded seed based packing (</a:t>
            </a:r>
            <a:r>
              <a:rPr lang="en-US" sz="2200" dirty="0" err="1">
                <a:latin typeface="+mn-lt"/>
                <a:ea typeface="+mn-ea"/>
                <a:cs typeface="+mn-cs"/>
              </a:rPr>
              <a:t>MultiPart</a:t>
            </a:r>
            <a:r>
              <a:rPr lang="en-US" sz="2200" dirty="0">
                <a:latin typeface="+mn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latin typeface="+mn-lt"/>
                <a:ea typeface="+mn-ea"/>
                <a:cs typeface="+mn-cs"/>
              </a:rPr>
              <a:t>Realistic heterogeneous architectures (</a:t>
            </a:r>
            <a:r>
              <a:rPr lang="en-US" sz="2600" dirty="0" err="1">
                <a:latin typeface="+mn-lt"/>
                <a:ea typeface="+mn-ea"/>
                <a:cs typeface="+mn-cs"/>
              </a:rPr>
              <a:t>MultiPart</a:t>
            </a:r>
            <a:r>
              <a:rPr lang="en-US" sz="2600" dirty="0"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29701" name="Picture 7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1736" r="28291" b="11652"/>
          <a:stretch>
            <a:fillRect/>
          </a:stretch>
        </p:blipFill>
        <p:spPr bwMode="auto">
          <a:xfrm>
            <a:off x="558800" y="1274763"/>
            <a:ext cx="2890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572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Outline</a:t>
            </a:r>
            <a:endParaRPr lang="nl-BE">
              <a:latin typeface="Calibri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79475" y="1252538"/>
            <a:ext cx="6764338" cy="34242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Packing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Contributions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Circuit partitioning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PartSA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MultiPart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Experiments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Conclusions </a:t>
            </a:r>
            <a:r>
              <a:rPr lang="en-US" dirty="0">
                <a:ea typeface="+mn-ea"/>
                <a:cs typeface="+mn-cs"/>
              </a:rPr>
              <a:t>and </a:t>
            </a:r>
            <a:r>
              <a:rPr lang="en-US" dirty="0" smtClean="0">
                <a:ea typeface="+mn-ea"/>
                <a:cs typeface="+mn-cs"/>
              </a:rPr>
              <a:t>Future </a:t>
            </a:r>
            <a:r>
              <a:rPr lang="en-US" dirty="0">
                <a:ea typeface="+mn-ea"/>
                <a:cs typeface="+mn-cs"/>
              </a:rPr>
              <a:t>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BED79-432F-9047-B053-B917C52A1ACE}" type="slidenum">
              <a:rPr lang="nl-BE"/>
              <a:pPr>
                <a:defRPr/>
              </a:pPr>
              <a:t>8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Circuit partitioning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18B4C-F03B-DE45-B48E-6179B0E32F05}" type="slidenum">
              <a:rPr lang="nl-BE"/>
              <a:pPr>
                <a:defRPr/>
              </a:pPr>
              <a:t>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Ghent University – Computer Systems Lab – FPL 2016 – 30 August 2016</a:t>
            </a:r>
          </a:p>
        </p:txBody>
      </p:sp>
      <p:pic>
        <p:nvPicPr>
          <p:cNvPr id="33796" name="Picture 112" descr="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 t="31512" r="10245" b="15044"/>
          <a:stretch>
            <a:fillRect/>
          </a:stretch>
        </p:blipFill>
        <p:spPr bwMode="auto">
          <a:xfrm>
            <a:off x="1196975" y="1165225"/>
            <a:ext cx="686276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1265238" y="4003675"/>
          <a:ext cx="6648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Document" r:id="rId5" imgW="8864600" imgH="685800" progId="Word.Document.12">
                  <p:embed/>
                </p:oleObj>
              </mc:Choice>
              <mc:Fallback>
                <p:oleObj name="Document" r:id="rId5" imgW="8864600" imgH="6858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4003675"/>
                        <a:ext cx="66484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1252538" y="1958975"/>
            <a:ext cx="6751637" cy="1781175"/>
          </a:xfrm>
          <a:custGeom>
            <a:avLst/>
            <a:gdLst>
              <a:gd name="connsiteX0" fmla="*/ 0 w 6752352"/>
              <a:gd name="connsiteY0" fmla="*/ 2329779 h 2329779"/>
              <a:gd name="connsiteX1" fmla="*/ 9137 w 6752352"/>
              <a:gd name="connsiteY1" fmla="*/ 0 h 2329779"/>
              <a:gd name="connsiteX2" fmla="*/ 6752352 w 6752352"/>
              <a:gd name="connsiteY2" fmla="*/ 1534913 h 2329779"/>
              <a:gd name="connsiteX3" fmla="*/ 6752352 w 6752352"/>
              <a:gd name="connsiteY3" fmla="*/ 2265824 h 2329779"/>
              <a:gd name="connsiteX4" fmla="*/ 0 w 6752352"/>
              <a:gd name="connsiteY4" fmla="*/ 2329779 h 232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2352" h="2329779">
                <a:moveTo>
                  <a:pt x="0" y="2329779"/>
                </a:moveTo>
                <a:cubicBezTo>
                  <a:pt x="3046" y="1553186"/>
                  <a:pt x="6091" y="776593"/>
                  <a:pt x="9137" y="0"/>
                </a:cubicBezTo>
                <a:lnTo>
                  <a:pt x="6752352" y="1534913"/>
                </a:lnTo>
                <a:lnTo>
                  <a:pt x="6752352" y="2265824"/>
                </a:lnTo>
                <a:lnTo>
                  <a:pt x="0" y="2329779"/>
                </a:lnTo>
                <a:close/>
              </a:path>
            </a:pathLst>
          </a:custGeom>
          <a:solidFill>
            <a:srgbClr val="376092">
              <a:alpha val="18000"/>
            </a:srgbClr>
          </a:solidFill>
          <a:ln w="38100" cmpd="sng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189288" y="2206625"/>
            <a:ext cx="474662" cy="6826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>
            <a:off x="4532313" y="2384425"/>
            <a:ext cx="136525" cy="10953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363" y="1076325"/>
            <a:ext cx="474662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175" y="1868488"/>
            <a:ext cx="39687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50950" y="1154113"/>
            <a:ext cx="6750050" cy="1800225"/>
          </a:xfrm>
          <a:custGeom>
            <a:avLst/>
            <a:gdLst>
              <a:gd name="connsiteX0" fmla="*/ 0 w 6720973"/>
              <a:gd name="connsiteY0" fmla="*/ 723114 h 2169344"/>
              <a:gd name="connsiteX1" fmla="*/ 0 w 6720973"/>
              <a:gd name="connsiteY1" fmla="*/ 0 h 2169344"/>
              <a:gd name="connsiteX2" fmla="*/ 6702433 w 6720973"/>
              <a:gd name="connsiteY2" fmla="*/ 18541 h 2169344"/>
              <a:gd name="connsiteX3" fmla="*/ 6720973 w 6720973"/>
              <a:gd name="connsiteY3" fmla="*/ 2169344 h 2169344"/>
              <a:gd name="connsiteX4" fmla="*/ 0 w 6720973"/>
              <a:gd name="connsiteY4" fmla="*/ 723114 h 21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973" h="2169344">
                <a:moveTo>
                  <a:pt x="0" y="723114"/>
                </a:moveTo>
                <a:lnTo>
                  <a:pt x="0" y="0"/>
                </a:lnTo>
                <a:lnTo>
                  <a:pt x="6702433" y="18541"/>
                </a:lnTo>
                <a:lnTo>
                  <a:pt x="6720973" y="2169344"/>
                </a:lnTo>
                <a:lnTo>
                  <a:pt x="0" y="723114"/>
                </a:lnTo>
                <a:close/>
              </a:path>
            </a:pathLst>
          </a:custGeom>
          <a:solidFill>
            <a:schemeClr val="accent1">
              <a:lumMod val="75000"/>
              <a:alpha val="18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4" name="TextBox 2"/>
          <p:cNvSpPr txBox="1">
            <a:spLocks noChangeArrowheads="1"/>
          </p:cNvSpPr>
          <p:nvPr/>
        </p:nvSpPr>
        <p:spPr bwMode="auto">
          <a:xfrm>
            <a:off x="5197475" y="1778000"/>
            <a:ext cx="1004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MULT</a:t>
            </a:r>
          </a:p>
        </p:txBody>
      </p:sp>
      <p:sp>
        <p:nvSpPr>
          <p:cNvPr id="33805" name="TextBox 4"/>
          <p:cNvSpPr txBox="1">
            <a:spLocks noChangeArrowheads="1"/>
          </p:cNvSpPr>
          <p:nvPr/>
        </p:nvSpPr>
        <p:spPr bwMode="auto">
          <a:xfrm>
            <a:off x="1430338" y="1223963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FF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1435100" y="2224088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FF</a:t>
            </a:r>
          </a:p>
        </p:txBody>
      </p:sp>
      <p:sp>
        <p:nvSpPr>
          <p:cNvPr id="33807" name="TextBox 16"/>
          <p:cNvSpPr txBox="1">
            <a:spLocks noChangeArrowheads="1"/>
          </p:cNvSpPr>
          <p:nvPr/>
        </p:nvSpPr>
        <p:spPr bwMode="auto">
          <a:xfrm>
            <a:off x="1435100" y="3221038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FF</a:t>
            </a: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7372350" y="1304925"/>
            <a:ext cx="458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FF</a:t>
            </a:r>
          </a:p>
        </p:txBody>
      </p:sp>
      <p:sp>
        <p:nvSpPr>
          <p:cNvPr id="33809" name="TextBox 18"/>
          <p:cNvSpPr txBox="1">
            <a:spLocks noChangeArrowheads="1"/>
          </p:cNvSpPr>
          <p:nvPr/>
        </p:nvSpPr>
        <p:spPr bwMode="auto">
          <a:xfrm>
            <a:off x="7377113" y="2216150"/>
            <a:ext cx="45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FF</a:t>
            </a:r>
          </a:p>
        </p:txBody>
      </p:sp>
      <p:sp>
        <p:nvSpPr>
          <p:cNvPr id="33810" name="TextBox 19"/>
          <p:cNvSpPr txBox="1">
            <a:spLocks noChangeArrowheads="1"/>
          </p:cNvSpPr>
          <p:nvPr/>
        </p:nvSpPr>
        <p:spPr bwMode="auto">
          <a:xfrm>
            <a:off x="7377113" y="3135313"/>
            <a:ext cx="4587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FF</a:t>
            </a:r>
          </a:p>
        </p:txBody>
      </p: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3179763" y="2722563"/>
            <a:ext cx="644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LUT</a:t>
            </a:r>
          </a:p>
        </p:txBody>
      </p:sp>
      <p:sp>
        <p:nvSpPr>
          <p:cNvPr id="33812" name="TextBox 21"/>
          <p:cNvSpPr txBox="1">
            <a:spLocks noChangeArrowheads="1"/>
          </p:cNvSpPr>
          <p:nvPr/>
        </p:nvSpPr>
        <p:spPr bwMode="auto">
          <a:xfrm>
            <a:off x="5310188" y="3148013"/>
            <a:ext cx="646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/>
              <a:t>LUT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ln w="38100">
          <a:solidFill>
            <a:schemeClr val="accent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86.tmp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A3B"/>
      </a:accent1>
      <a:accent2>
        <a:srgbClr val="FF9900"/>
      </a:accent2>
      <a:accent3>
        <a:srgbClr val="99CC00"/>
      </a:accent3>
      <a:accent4>
        <a:srgbClr val="C00000"/>
      </a:accent4>
      <a:accent5>
        <a:srgbClr val="0070C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20000"/>
            <a:lumOff val="80000"/>
          </a:schemeClr>
        </a:solidFill>
        <a:ln w="28575" algn="ctr">
          <a:solidFill>
            <a:schemeClr val="tx1"/>
          </a:solidFill>
          <a:miter lim="800000"/>
          <a:headEnd/>
          <a:tailEnd type="none" w="lg" len="med"/>
        </a:ln>
      </a:spPr>
      <a:bodyPr wrap="none" anchor="ctr"/>
      <a:lstStyle>
        <a:defPPr>
          <a:defRPr sz="2400" dirty="0" smtClean="0">
            <a:latin typeface="Calibri" pitchFamily="34" charset="0"/>
          </a:defRPr>
        </a:defPPr>
      </a:lstStyle>
    </a:spDef>
    <a:lnDef>
      <a:spPr bwMode="auto">
        <a:noFill/>
        <a:ln w="28575">
          <a:solidFill>
            <a:schemeClr val="tx2"/>
          </a:solidFill>
          <a:round/>
          <a:headEnd/>
          <a:tailEnd type="none" w="lg" len="med"/>
        </a:ln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993</Words>
  <Application>Microsoft Macintosh PowerPoint</Application>
  <PresentationFormat>On-screen Show (16:9)</PresentationFormat>
  <Paragraphs>268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ＭＳ Ｐゴシック</vt:lpstr>
      <vt:lpstr>Arial</vt:lpstr>
      <vt:lpstr>Wingdings</vt:lpstr>
      <vt:lpstr>Office Theme</vt:lpstr>
      <vt:lpstr>ppt86.tmp</vt:lpstr>
      <vt:lpstr>Document</vt:lpstr>
      <vt:lpstr>Runtime-Quality Tradeoff in Partitioning Based Multithreaded Packing</vt:lpstr>
      <vt:lpstr>Toolflow</vt:lpstr>
      <vt:lpstr>Packing</vt:lpstr>
      <vt:lpstr>Constraints</vt:lpstr>
      <vt:lpstr>Related work</vt:lpstr>
      <vt:lpstr>Contributions</vt:lpstr>
      <vt:lpstr>Contributions</vt:lpstr>
      <vt:lpstr>Outline</vt:lpstr>
      <vt:lpstr>Circuit partitioning</vt:lpstr>
      <vt:lpstr>Circuit partitioning</vt:lpstr>
      <vt:lpstr>PartSA</vt:lpstr>
      <vt:lpstr>Simulated annealing: cost function</vt:lpstr>
      <vt:lpstr>Simulated annealing: cost function</vt:lpstr>
      <vt:lpstr>Problem: cutting critical paths</vt:lpstr>
      <vt:lpstr>Problem: cutting critical paths</vt:lpstr>
      <vt:lpstr>Problems with PartSA</vt:lpstr>
      <vt:lpstr>Problems with PartSA</vt:lpstr>
      <vt:lpstr>MultiPart</vt:lpstr>
      <vt:lpstr>Partition depth</vt:lpstr>
      <vt:lpstr>Problem: cutting critical paths</vt:lpstr>
      <vt:lpstr>Experimental results</vt:lpstr>
      <vt:lpstr>Total wirelength</vt:lpstr>
      <vt:lpstr>Minimum channel width</vt:lpstr>
      <vt:lpstr>Execution time and scaling behaviour</vt:lpstr>
      <vt:lpstr>Summary</vt:lpstr>
      <vt:lpstr>Conclusion and future work</vt:lpstr>
      <vt:lpstr>Extra: Results for Titan</vt:lpstr>
      <vt:lpstr>Acknowledgement</vt:lpstr>
      <vt:lpstr>ADDITIONAL SLIDES</vt:lpstr>
      <vt:lpstr>Multithreaded partitioning</vt:lpstr>
    </vt:vector>
  </TitlesOfParts>
  <Manager/>
  <Company>UGent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FPL2016</dc:title>
  <dc:subject/>
  <dc:creator>DriesVercruyce</dc:creator>
  <cp:keywords/>
  <dc:description/>
  <cp:lastModifiedBy>Dries Vercruyce</cp:lastModifiedBy>
  <cp:revision>1357</cp:revision>
  <cp:lastPrinted>2016-08-24T15:25:13Z</cp:lastPrinted>
  <dcterms:created xsi:type="dcterms:W3CDTF">2009-08-13T09:41:01Z</dcterms:created>
  <dcterms:modified xsi:type="dcterms:W3CDTF">2016-08-28T11:18:43Z</dcterms:modified>
  <cp:category/>
</cp:coreProperties>
</file>