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69" r:id="rId3"/>
    <p:sldId id="270" r:id="rId4"/>
    <p:sldId id="271" r:id="rId5"/>
    <p:sldId id="259" r:id="rId6"/>
    <p:sldId id="260" r:id="rId7"/>
    <p:sldId id="261" r:id="rId8"/>
    <p:sldId id="266" r:id="rId9"/>
    <p:sldId id="26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99FF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11" autoAdjust="0"/>
    <p:restoredTop sz="79942" autoAdjust="0"/>
  </p:normalViewPr>
  <p:slideViewPr>
    <p:cSldViewPr>
      <p:cViewPr varScale="1">
        <p:scale>
          <a:sx n="73" d="100"/>
          <a:sy n="73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9A933-6FCC-4D8C-9A10-E5B1B715B146}" type="datetimeFigureOut">
              <a:rPr lang="zh-CN" altLang="en-US" smtClean="0"/>
              <a:t>2016/9/14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F7C1-C182-4035-8B47-949FA18292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86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38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90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35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515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363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082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594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0F7C1-C182-4035-8B47-949FA18292C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83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2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572182"/>
            <a:ext cx="12192000" cy="1928826"/>
          </a:xfrm>
          <a:prstGeom prst="rect">
            <a:avLst/>
          </a:prstGeom>
          <a:solidFill>
            <a:srgbClr val="005BD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Arial"/>
              <a:ea typeface="宋体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28" y="1572183"/>
            <a:ext cx="2952328" cy="192882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>
              <a:defRPr/>
            </a:pPr>
            <a:r>
              <a:rPr lang="en-US" sz="5400" b="1" dirty="0" err="1">
                <a:solidFill>
                  <a:schemeClr val="bg1"/>
                </a:solidFill>
              </a:rPr>
              <a:t>TeSHoP</a:t>
            </a:r>
            <a:r>
              <a:rPr lang="en-US" sz="4400" b="1" dirty="0">
                <a:solidFill>
                  <a:schemeClr val="bg1"/>
                </a:solidFill>
              </a:rPr>
              <a:t>:</a:t>
            </a:r>
            <a:endParaRPr lang="zh-CN" altLang="en-US" sz="4400" b="1" kern="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4" y="1595053"/>
            <a:ext cx="8889028" cy="1905955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chemeClr val="bg1"/>
                </a:solidFill>
              </a:rPr>
              <a:t>A Temperature Sensing based Hotspot-Driven Placement Technique for FPGAs</a:t>
            </a:r>
            <a:endParaRPr lang="zh-CN" altLang="en-US" sz="3300" b="1" kern="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2728" y="3836948"/>
            <a:ext cx="65008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CN" sz="3300" b="1" kern="0" dirty="0" err="1">
                <a:solidFill>
                  <a:srgbClr val="002060"/>
                </a:solidFill>
              </a:rPr>
              <a:t>Weina</a:t>
            </a:r>
            <a:r>
              <a:rPr lang="en-US" altLang="zh-CN" sz="3300" b="1" kern="0" dirty="0">
                <a:solidFill>
                  <a:srgbClr val="002060"/>
                </a:solidFill>
              </a:rPr>
              <a:t> Lu</a:t>
            </a:r>
            <a:r>
              <a:rPr lang="en-US" altLang="zh-CN" sz="3300" b="1" kern="0" dirty="0"/>
              <a:t>, </a:t>
            </a:r>
            <a:r>
              <a:rPr lang="en-US" altLang="zh-CN" sz="3300" b="1" kern="0" dirty="0">
                <a:solidFill>
                  <a:sysClr val="windowText" lastClr="000000"/>
                </a:solidFill>
              </a:rPr>
              <a:t>Yu </a:t>
            </a:r>
            <a:r>
              <a:rPr lang="en-US" altLang="zh-CN" sz="3300" b="1" kern="0" dirty="0" err="1">
                <a:solidFill>
                  <a:sysClr val="windowText" lastClr="000000"/>
                </a:solidFill>
              </a:rPr>
              <a:t>Hu</a:t>
            </a:r>
            <a:r>
              <a:rPr lang="en-US" altLang="zh-CN" sz="3300" b="1" kern="0" dirty="0">
                <a:solidFill>
                  <a:sysClr val="windowText" lastClr="000000"/>
                </a:solidFill>
              </a:rPr>
              <a:t>, </a:t>
            </a:r>
            <a:r>
              <a:rPr lang="en-US" altLang="zh-CN" sz="3300" b="1" kern="0" dirty="0"/>
              <a:t>Jing Ye</a:t>
            </a:r>
            <a:r>
              <a:rPr lang="en-US" altLang="zh-CN" sz="3300" b="1" kern="0" dirty="0">
                <a:solidFill>
                  <a:sysClr val="windowText" lastClr="000000"/>
                </a:solidFill>
              </a:rPr>
              <a:t>, </a:t>
            </a:r>
            <a:r>
              <a:rPr lang="en-US" altLang="zh-CN" sz="3300" b="1" kern="0" dirty="0" err="1">
                <a:solidFill>
                  <a:sysClr val="windowText" lastClr="000000"/>
                </a:solidFill>
              </a:rPr>
              <a:t>Xiaowei</a:t>
            </a:r>
            <a:r>
              <a:rPr lang="en-US" altLang="zh-CN" sz="3300" b="1" kern="0" dirty="0">
                <a:solidFill>
                  <a:sysClr val="windowText" lastClr="000000"/>
                </a:solidFill>
              </a:rPr>
              <a:t> Li</a:t>
            </a:r>
            <a:endParaRPr lang="zh-CN" altLang="en-US" sz="3300" b="1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27448" y="5094944"/>
            <a:ext cx="9577064" cy="1477328"/>
            <a:chOff x="1209914" y="5429264"/>
            <a:chExt cx="9577064" cy="1477328"/>
          </a:xfrm>
        </p:grpSpPr>
        <p:sp>
          <p:nvSpPr>
            <p:cNvPr id="15" name="TextBox 14"/>
            <p:cNvSpPr txBox="1"/>
            <p:nvPr/>
          </p:nvSpPr>
          <p:spPr>
            <a:xfrm>
              <a:off x="2714548" y="5429264"/>
              <a:ext cx="807243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3000" b="1" kern="0" cap="small" dirty="0">
                  <a:solidFill>
                    <a:sysClr val="windowText" lastClr="000000"/>
                  </a:solidFill>
                </a:rPr>
                <a:t>State Key Laboratory of Computer Architecture</a:t>
              </a:r>
            </a:p>
            <a:p>
              <a:pPr algn="ctr">
                <a:defRPr/>
              </a:pPr>
              <a:r>
                <a:rPr lang="en-US" altLang="zh-CN" sz="3000" b="1" kern="0" cap="small" dirty="0">
                  <a:solidFill>
                    <a:sysClr val="windowText" lastClr="000000"/>
                  </a:solidFill>
                </a:rPr>
                <a:t>Institute of Computing Technology</a:t>
              </a:r>
            </a:p>
            <a:p>
              <a:pPr algn="ctr">
                <a:defRPr/>
              </a:pPr>
              <a:r>
                <a:rPr lang="en-US" altLang="zh-CN" sz="3000" b="1" kern="0" cap="small" dirty="0">
                  <a:solidFill>
                    <a:sysClr val="windowText" lastClr="000000"/>
                  </a:solidFill>
                </a:rPr>
                <a:t>Chinese Academy of Sciences</a:t>
              </a:r>
              <a:endParaRPr lang="zh-CN" altLang="en-US" sz="3000" b="1" kern="0" cap="small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" name="Picture 3" descr="D:\JUSAuniverse\CLOUD\ICT\Staff\2 Routine\0 Info\中科院_计算所_所徽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9914" y="5551989"/>
              <a:ext cx="1437098" cy="1235667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0" y="-2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3200" b="1" kern="0" cap="small" dirty="0">
                <a:solidFill>
                  <a:srgbClr val="00349E"/>
                </a:solidFill>
              </a:rPr>
              <a:t>26</a:t>
            </a:r>
            <a:r>
              <a:rPr lang="en-US" altLang="zh-CN" sz="3200" b="1" kern="0" cap="small" baseline="30000" dirty="0">
                <a:solidFill>
                  <a:srgbClr val="00349E"/>
                </a:solidFill>
              </a:rPr>
              <a:t>th</a:t>
            </a:r>
            <a:r>
              <a:rPr lang="en-US" altLang="zh-CN" sz="3200" b="1" kern="0" cap="small" dirty="0">
                <a:solidFill>
                  <a:srgbClr val="00349E"/>
                </a:solidFill>
              </a:rPr>
              <a:t> International </a:t>
            </a:r>
            <a:r>
              <a:rPr lang="en-US" altLang="zh-CN" sz="4000" b="1" kern="0" cap="small" dirty="0">
                <a:solidFill>
                  <a:srgbClr val="00349E"/>
                </a:solidFill>
              </a:rPr>
              <a:t>C</a:t>
            </a:r>
            <a:r>
              <a:rPr lang="en-US" altLang="zh-CN" sz="3200" b="1" kern="0" cap="small" dirty="0">
                <a:solidFill>
                  <a:srgbClr val="00349E"/>
                </a:solidFill>
              </a:rPr>
              <a:t>onference </a:t>
            </a:r>
            <a:r>
              <a:rPr lang="en-US" altLang="zh-CN" sz="3200" b="1" kern="0" cap="small" dirty="0" smtClean="0">
                <a:solidFill>
                  <a:srgbClr val="00349E"/>
                </a:solidFill>
              </a:rPr>
              <a:t>on </a:t>
            </a:r>
          </a:p>
          <a:p>
            <a:pPr algn="ctr">
              <a:defRPr/>
            </a:pPr>
            <a:r>
              <a:rPr lang="en-US" altLang="zh-CN" sz="3200" b="1" kern="0" cap="small" dirty="0" smtClean="0">
                <a:solidFill>
                  <a:srgbClr val="FF0000"/>
                </a:solidFill>
              </a:rPr>
              <a:t>F</a:t>
            </a:r>
            <a:r>
              <a:rPr lang="en-US" altLang="zh-CN" sz="3200" b="1" kern="0" cap="small" dirty="0" smtClean="0">
                <a:solidFill>
                  <a:srgbClr val="00349E"/>
                </a:solidFill>
              </a:rPr>
              <a:t>ield-</a:t>
            </a:r>
            <a:r>
              <a:rPr lang="en-US" altLang="zh-CN" sz="3200" b="1" kern="0" cap="small" dirty="0" smtClean="0">
                <a:solidFill>
                  <a:srgbClr val="FF0000"/>
                </a:solidFill>
              </a:rPr>
              <a:t>P</a:t>
            </a:r>
            <a:r>
              <a:rPr lang="en-US" altLang="zh-CN" sz="3200" b="1" kern="0" cap="small" dirty="0" smtClean="0">
                <a:solidFill>
                  <a:srgbClr val="00349E"/>
                </a:solidFill>
              </a:rPr>
              <a:t>rogrammable </a:t>
            </a:r>
            <a:r>
              <a:rPr lang="en-US" altLang="zh-CN" sz="4000" b="1" kern="0" cap="small" dirty="0" smtClean="0">
                <a:solidFill>
                  <a:srgbClr val="FF0000"/>
                </a:solidFill>
              </a:rPr>
              <a:t>L</a:t>
            </a:r>
            <a:r>
              <a:rPr lang="en-US" altLang="zh-CN" sz="3200" b="1" kern="0" cap="small" dirty="0" smtClean="0">
                <a:solidFill>
                  <a:srgbClr val="00349E"/>
                </a:solidFill>
              </a:rPr>
              <a:t>ogic and </a:t>
            </a:r>
            <a:r>
              <a:rPr lang="en-US" altLang="zh-CN" sz="3200" b="1" kern="0" cap="small" dirty="0">
                <a:solidFill>
                  <a:srgbClr val="00349E"/>
                </a:solidFill>
              </a:rPr>
              <a:t>applications, 2016</a:t>
            </a:r>
            <a:endParaRPr lang="zh-CN" altLang="en-US" sz="3200" b="1" kern="0" cap="small" dirty="0">
              <a:solidFill>
                <a:srgbClr val="0034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522960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2666976" y="44624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400" b="1" kern="0" cap="small" dirty="0">
                <a:solidFill>
                  <a:sysClr val="windowText" lastClr="000000"/>
                </a:solidFill>
              </a:rPr>
              <a:t>Motivation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942656" y="1106953"/>
            <a:ext cx="97701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TextBox 28"/>
          <p:cNvSpPr txBox="1"/>
          <p:nvPr/>
        </p:nvSpPr>
        <p:spPr>
          <a:xfrm>
            <a:off x="206559" y="4421516"/>
            <a:ext cx="3801209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3200" b="1" kern="0" dirty="0"/>
              <a:t>Online thermal </a:t>
            </a:r>
            <a:r>
              <a:rPr lang="en-US" altLang="zh-CN" sz="3200" b="1" kern="0" dirty="0" smtClean="0"/>
              <a:t>management</a:t>
            </a:r>
          </a:p>
        </p:txBody>
      </p:sp>
      <p:sp>
        <p:nvSpPr>
          <p:cNvPr id="25" name="TextBox 28"/>
          <p:cNvSpPr txBox="1"/>
          <p:nvPr/>
        </p:nvSpPr>
        <p:spPr>
          <a:xfrm>
            <a:off x="206558" y="5498734"/>
            <a:ext cx="3801209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3200" b="1" kern="0" dirty="0"/>
              <a:t>Simulated-based optimizing method</a:t>
            </a:r>
            <a:endParaRPr lang="en-US" altLang="zh-CN" sz="3200" b="1" kern="0" dirty="0" smtClean="0"/>
          </a:p>
        </p:txBody>
      </p:sp>
      <p:sp>
        <p:nvSpPr>
          <p:cNvPr id="26" name="TextBox 28"/>
          <p:cNvSpPr txBox="1"/>
          <p:nvPr/>
        </p:nvSpPr>
        <p:spPr>
          <a:xfrm>
            <a:off x="3518927" y="4592534"/>
            <a:ext cx="38012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2400" b="1" kern="0" dirty="0" smtClean="0"/>
              <a:t>Temperature sensing</a:t>
            </a:r>
          </a:p>
        </p:txBody>
      </p:sp>
      <p:sp>
        <p:nvSpPr>
          <p:cNvPr id="27" name="TextBox 28"/>
          <p:cNvSpPr txBox="1"/>
          <p:nvPr/>
        </p:nvSpPr>
        <p:spPr>
          <a:xfrm>
            <a:off x="6672064" y="4581128"/>
            <a:ext cx="56711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ts val="3000"/>
              </a:lnSpc>
            </a:pPr>
            <a:r>
              <a:rPr lang="en-US" altLang="zh-CN" sz="2400" b="1" kern="0" dirty="0" smtClean="0"/>
              <a:t>At run-time</a:t>
            </a:r>
            <a:endParaRPr lang="en-US" altLang="zh-CN" sz="2400" b="1" kern="0" dirty="0"/>
          </a:p>
        </p:txBody>
      </p:sp>
      <p:sp>
        <p:nvSpPr>
          <p:cNvPr id="22" name="矩形 21"/>
          <p:cNvSpPr/>
          <p:nvPr/>
        </p:nvSpPr>
        <p:spPr>
          <a:xfrm>
            <a:off x="4079776" y="5631631"/>
            <a:ext cx="2667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kern="0" dirty="0" smtClean="0"/>
              <a:t>Thermal simulation</a:t>
            </a:r>
          </a:p>
        </p:txBody>
      </p:sp>
      <p:sp>
        <p:nvSpPr>
          <p:cNvPr id="28" name="矩形 27"/>
          <p:cNvSpPr/>
          <p:nvPr/>
        </p:nvSpPr>
        <p:spPr>
          <a:xfrm>
            <a:off x="8386376" y="5661248"/>
            <a:ext cx="259237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ts val="3000"/>
              </a:lnSpc>
            </a:pPr>
            <a:r>
              <a:rPr lang="en-US" altLang="zh-CN" sz="2400" b="1" kern="0" dirty="0" smtClean="0"/>
              <a:t>At design stage</a:t>
            </a:r>
            <a:endParaRPr lang="en-US" altLang="zh-CN" sz="2400" b="1" kern="0" dirty="0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527716" y="1412402"/>
            <a:ext cx="13109402" cy="4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>
            <a:off x="6023572" y="5357620"/>
            <a:ext cx="54010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767408" y="5357620"/>
            <a:ext cx="54010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8" name="笑脸 47"/>
          <p:cNvSpPr/>
          <p:nvPr/>
        </p:nvSpPr>
        <p:spPr>
          <a:xfrm rot="20498684">
            <a:off x="3998052" y="4334316"/>
            <a:ext cx="504056" cy="477054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笑脸 48"/>
          <p:cNvSpPr/>
          <p:nvPr/>
        </p:nvSpPr>
        <p:spPr>
          <a:xfrm rot="20498684">
            <a:off x="8314315" y="5533416"/>
            <a:ext cx="504056" cy="477054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笑脸 49"/>
          <p:cNvSpPr/>
          <p:nvPr/>
        </p:nvSpPr>
        <p:spPr>
          <a:xfrm rot="20498684">
            <a:off x="8246524" y="4348434"/>
            <a:ext cx="504056" cy="477054"/>
          </a:xfrm>
          <a:prstGeom prst="smileyFace">
            <a:avLst>
              <a:gd name="adj" fmla="val -46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笑脸 50"/>
          <p:cNvSpPr/>
          <p:nvPr/>
        </p:nvSpPr>
        <p:spPr>
          <a:xfrm rot="20498684">
            <a:off x="3998052" y="5440446"/>
            <a:ext cx="504056" cy="477054"/>
          </a:xfrm>
          <a:prstGeom prst="smileyFace">
            <a:avLst>
              <a:gd name="adj" fmla="val -46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2" name="直接连接符 51"/>
          <p:cNvCxnSpPr/>
          <p:nvPr/>
        </p:nvCxnSpPr>
        <p:spPr>
          <a:xfrm>
            <a:off x="3935760" y="4758949"/>
            <a:ext cx="1" cy="1478363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H="1">
            <a:off x="3935760" y="4509120"/>
            <a:ext cx="6851" cy="702939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595557">
            <a:off x="3518927" y="4830439"/>
            <a:ext cx="38012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2400" b="1" kern="0" dirty="0" smtClean="0">
                <a:solidFill>
                  <a:schemeClr val="accent6"/>
                </a:solidFill>
              </a:rPr>
              <a:t>Accurate</a:t>
            </a:r>
          </a:p>
        </p:txBody>
      </p:sp>
      <p:sp>
        <p:nvSpPr>
          <p:cNvPr id="30" name="TextBox 28"/>
          <p:cNvSpPr txBox="1"/>
          <p:nvPr/>
        </p:nvSpPr>
        <p:spPr>
          <a:xfrm rot="20620946">
            <a:off x="3557070" y="6031366"/>
            <a:ext cx="38012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2400" b="1" kern="0" dirty="0" smtClean="0">
                <a:solidFill>
                  <a:schemeClr val="accent5"/>
                </a:solidFill>
              </a:rPr>
              <a:t>Large deviations</a:t>
            </a:r>
          </a:p>
        </p:txBody>
      </p:sp>
      <p:sp>
        <p:nvSpPr>
          <p:cNvPr id="31" name="TextBox 28"/>
          <p:cNvSpPr txBox="1"/>
          <p:nvPr/>
        </p:nvSpPr>
        <p:spPr>
          <a:xfrm rot="20620946">
            <a:off x="7251724" y="4375712"/>
            <a:ext cx="51520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3000"/>
              </a:lnSpc>
            </a:pPr>
            <a:r>
              <a:rPr lang="en-US" altLang="zh-CN" sz="2400" b="1" kern="0" dirty="0" smtClean="0">
                <a:solidFill>
                  <a:schemeClr val="accent5"/>
                </a:solidFill>
              </a:rPr>
              <a:t>Coarse-grained</a:t>
            </a:r>
            <a:endParaRPr lang="en-US" altLang="zh-CN" sz="2400" b="1" kern="0" dirty="0">
              <a:solidFill>
                <a:schemeClr val="accent5"/>
              </a:solidFill>
            </a:endParaRPr>
          </a:p>
          <a:p>
            <a:pPr lvl="1">
              <a:lnSpc>
                <a:spcPts val="3000"/>
              </a:lnSpc>
            </a:pPr>
            <a:r>
              <a:rPr lang="en-US" altLang="zh-CN" sz="2400" b="1" kern="0" dirty="0" smtClean="0">
                <a:solidFill>
                  <a:schemeClr val="accent5"/>
                </a:solidFill>
              </a:rPr>
              <a:t>Significant </a:t>
            </a:r>
            <a:r>
              <a:rPr lang="en-US" altLang="zh-CN" sz="2400" b="1" kern="0" dirty="0">
                <a:solidFill>
                  <a:schemeClr val="accent5"/>
                </a:solidFill>
              </a:rPr>
              <a:t>performance </a:t>
            </a:r>
            <a:r>
              <a:rPr lang="en-US" altLang="zh-CN" sz="2400" b="1" kern="0" dirty="0" smtClean="0">
                <a:solidFill>
                  <a:schemeClr val="accent5"/>
                </a:solidFill>
              </a:rPr>
              <a:t>overhead</a:t>
            </a:r>
            <a:endParaRPr lang="en-US" altLang="zh-CN" sz="2400" b="1" kern="0" dirty="0">
              <a:solidFill>
                <a:schemeClr val="accent5"/>
              </a:solidFill>
            </a:endParaRPr>
          </a:p>
        </p:txBody>
      </p:sp>
      <p:sp>
        <p:nvSpPr>
          <p:cNvPr id="32" name="TextBox 28"/>
          <p:cNvSpPr txBox="1"/>
          <p:nvPr/>
        </p:nvSpPr>
        <p:spPr>
          <a:xfrm rot="20595557">
            <a:off x="7927129" y="6029069"/>
            <a:ext cx="38012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ts val="3000"/>
              </a:lnSpc>
            </a:pPr>
            <a:r>
              <a:rPr lang="en-US" altLang="zh-CN" sz="2400" b="1" kern="0" dirty="0">
                <a:solidFill>
                  <a:schemeClr val="accent6"/>
                </a:solidFill>
              </a:rPr>
              <a:t>Fine-grained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30" y="1124744"/>
            <a:ext cx="7456054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2" grpId="0"/>
      <p:bldP spid="28" grpId="0"/>
      <p:bldP spid="48" grpId="0" animBg="1"/>
      <p:bldP spid="49" grpId="0" animBg="1"/>
      <p:bldP spid="50" grpId="0" animBg="1"/>
      <p:bldP spid="51" grpId="0" animBg="1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6976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2666976" y="-24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400" b="1" kern="0" cap="small" dirty="0" err="1">
                <a:solidFill>
                  <a:sysClr val="windowText" lastClr="000000"/>
                </a:solidFill>
              </a:rPr>
              <a:t>TeSHoP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942656" y="1106953"/>
            <a:ext cx="97701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775520" y="3377780"/>
            <a:ext cx="1181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TextBox 28"/>
          <p:cNvSpPr txBox="1"/>
          <p:nvPr/>
        </p:nvSpPr>
        <p:spPr>
          <a:xfrm>
            <a:off x="-24680" y="2863350"/>
            <a:ext cx="3801209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2400" b="1" kern="0" dirty="0"/>
              <a:t>Online thermal </a:t>
            </a:r>
            <a:r>
              <a:rPr lang="en-US" altLang="zh-CN" sz="2400" b="1" kern="0" dirty="0" smtClean="0"/>
              <a:t>management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119336" y="3894389"/>
            <a:ext cx="3585186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2400" b="1" kern="0" dirty="0"/>
              <a:t>Simulated-based optimizing </a:t>
            </a:r>
            <a:r>
              <a:rPr lang="en-US" altLang="zh-CN" sz="2400" b="1" kern="0" dirty="0" smtClean="0"/>
              <a:t>methods</a:t>
            </a:r>
          </a:p>
        </p:txBody>
      </p:sp>
      <p:sp>
        <p:nvSpPr>
          <p:cNvPr id="10" name="TextBox 28"/>
          <p:cNvSpPr txBox="1"/>
          <p:nvPr/>
        </p:nvSpPr>
        <p:spPr>
          <a:xfrm>
            <a:off x="3359696" y="3095962"/>
            <a:ext cx="380120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2400" b="1" kern="0" dirty="0"/>
              <a:t>Temperature sensing</a:t>
            </a:r>
          </a:p>
        </p:txBody>
      </p:sp>
      <p:sp>
        <p:nvSpPr>
          <p:cNvPr id="11" name="TextBox 28"/>
          <p:cNvSpPr txBox="1"/>
          <p:nvPr/>
        </p:nvSpPr>
        <p:spPr>
          <a:xfrm>
            <a:off x="6672064" y="3095962"/>
            <a:ext cx="56711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ts val="3000"/>
              </a:lnSpc>
            </a:pPr>
            <a:r>
              <a:rPr lang="en-US" altLang="zh-CN" sz="2400" b="1" kern="0" dirty="0" smtClean="0"/>
              <a:t>At run-time</a:t>
            </a:r>
            <a:endParaRPr lang="en-US" altLang="zh-CN" sz="2400" b="1" kern="0" dirty="0"/>
          </a:p>
        </p:txBody>
      </p:sp>
      <p:sp>
        <p:nvSpPr>
          <p:cNvPr id="12" name="矩形 11"/>
          <p:cNvSpPr/>
          <p:nvPr/>
        </p:nvSpPr>
        <p:spPr>
          <a:xfrm>
            <a:off x="3932559" y="4119463"/>
            <a:ext cx="2667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kern="0" dirty="0" smtClean="0"/>
              <a:t>Thermal simulation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8386376" y="4140317"/>
            <a:ext cx="259237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ts val="3000"/>
              </a:lnSpc>
            </a:pPr>
            <a:r>
              <a:rPr lang="en-US" altLang="zh-CN" sz="2400" b="1" kern="0" dirty="0" smtClean="0"/>
              <a:t>At design stage</a:t>
            </a:r>
            <a:endParaRPr lang="en-US" altLang="zh-CN" sz="2400" b="1" kern="0" dirty="0"/>
          </a:p>
        </p:txBody>
      </p:sp>
      <p:sp>
        <p:nvSpPr>
          <p:cNvPr id="19" name="笑脸 18"/>
          <p:cNvSpPr/>
          <p:nvPr/>
        </p:nvSpPr>
        <p:spPr>
          <a:xfrm rot="20498684">
            <a:off x="3568186" y="2704142"/>
            <a:ext cx="504056" cy="477054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笑脸 19"/>
          <p:cNvSpPr/>
          <p:nvPr/>
        </p:nvSpPr>
        <p:spPr>
          <a:xfrm rot="20498684">
            <a:off x="8102509" y="3929071"/>
            <a:ext cx="504056" cy="477054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笑脸 20"/>
          <p:cNvSpPr/>
          <p:nvPr/>
        </p:nvSpPr>
        <p:spPr>
          <a:xfrm rot="20498684">
            <a:off x="8102509" y="2704142"/>
            <a:ext cx="504056" cy="477054"/>
          </a:xfrm>
          <a:prstGeom prst="smileyFace">
            <a:avLst>
              <a:gd name="adj" fmla="val -46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笑脸 21"/>
          <p:cNvSpPr/>
          <p:nvPr/>
        </p:nvSpPr>
        <p:spPr>
          <a:xfrm rot="20498684">
            <a:off x="3585436" y="3928278"/>
            <a:ext cx="504056" cy="477054"/>
          </a:xfrm>
          <a:prstGeom prst="smileyFace">
            <a:avLst>
              <a:gd name="adj" fmla="val -46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6095580" y="4941168"/>
            <a:ext cx="54010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839416" y="4941168"/>
            <a:ext cx="540102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TextBox 28"/>
          <p:cNvSpPr txBox="1"/>
          <p:nvPr/>
        </p:nvSpPr>
        <p:spPr>
          <a:xfrm>
            <a:off x="184836" y="5502957"/>
            <a:ext cx="35851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3200" b="1" kern="0" dirty="0" err="1" smtClean="0"/>
              <a:t>TeSHoP</a:t>
            </a:r>
            <a:endParaRPr lang="en-US" altLang="zh-CN" sz="3200" b="1" kern="0" dirty="0" smtClean="0"/>
          </a:p>
        </p:txBody>
      </p:sp>
      <p:sp>
        <p:nvSpPr>
          <p:cNvPr id="26" name="TextBox 28"/>
          <p:cNvSpPr txBox="1"/>
          <p:nvPr/>
        </p:nvSpPr>
        <p:spPr>
          <a:xfrm>
            <a:off x="3287687" y="5358941"/>
            <a:ext cx="38732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3200" b="1" kern="0" dirty="0" smtClean="0"/>
              <a:t>Online </a:t>
            </a:r>
          </a:p>
          <a:p>
            <a:pPr algn="ctr">
              <a:lnSpc>
                <a:spcPts val="3000"/>
              </a:lnSpc>
            </a:pPr>
            <a:r>
              <a:rPr lang="en-US" altLang="zh-CN" sz="3200" b="1" kern="0" dirty="0" smtClean="0"/>
              <a:t>temperature sensing</a:t>
            </a:r>
          </a:p>
        </p:txBody>
      </p:sp>
      <p:sp>
        <p:nvSpPr>
          <p:cNvPr id="27" name="TextBox 28"/>
          <p:cNvSpPr txBox="1"/>
          <p:nvPr/>
        </p:nvSpPr>
        <p:spPr>
          <a:xfrm>
            <a:off x="7903796" y="5326410"/>
            <a:ext cx="3585186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zh-CN" sz="3200" b="1" kern="0" dirty="0"/>
              <a:t>Fine-grained </a:t>
            </a:r>
            <a:endParaRPr lang="en-US" altLang="zh-CN" sz="3200" b="1" kern="0" dirty="0" smtClean="0"/>
          </a:p>
          <a:p>
            <a:pPr algn="ctr">
              <a:lnSpc>
                <a:spcPts val="3000"/>
              </a:lnSpc>
            </a:pPr>
            <a:r>
              <a:rPr lang="en-US" altLang="zh-CN" sz="3200" b="1" kern="0" dirty="0" smtClean="0"/>
              <a:t>design optimization</a:t>
            </a:r>
          </a:p>
        </p:txBody>
      </p:sp>
      <p:sp>
        <p:nvSpPr>
          <p:cNvPr id="28" name="笑脸 27"/>
          <p:cNvSpPr/>
          <p:nvPr/>
        </p:nvSpPr>
        <p:spPr>
          <a:xfrm rot="20498684">
            <a:off x="3568186" y="5224422"/>
            <a:ext cx="504056" cy="477054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笑脸 29"/>
          <p:cNvSpPr/>
          <p:nvPr/>
        </p:nvSpPr>
        <p:spPr>
          <a:xfrm rot="20498684">
            <a:off x="8102508" y="5264430"/>
            <a:ext cx="504056" cy="477054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3287688" y="4093669"/>
            <a:ext cx="3699" cy="19996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>
            <a:off x="3291387" y="2916827"/>
            <a:ext cx="3699" cy="1999627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4000">
                  <a:schemeClr val="accent1">
                    <a:lumMod val="45000"/>
                    <a:lumOff val="55000"/>
                  </a:schemeClr>
                </a:gs>
                <a:gs pos="45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3392" y="980728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00" b="1" kern="0" cap="small" dirty="0">
                <a:solidFill>
                  <a:schemeClr val="accent1">
                    <a:lumMod val="75000"/>
                  </a:schemeClr>
                </a:solidFill>
              </a:rPr>
              <a:t>Key </a:t>
            </a:r>
            <a:r>
              <a:rPr lang="en-US" altLang="zh-CN" sz="3300" b="1" kern="0" cap="small" dirty="0" smtClean="0">
                <a:solidFill>
                  <a:schemeClr val="accent1">
                    <a:lumMod val="75000"/>
                  </a:schemeClr>
                </a:solidFill>
              </a:rPr>
              <a:t>Idea</a:t>
            </a:r>
            <a:r>
              <a:rPr lang="en-US" altLang="zh-CN" sz="3300" b="1" kern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072" y="969470"/>
            <a:ext cx="7291448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6976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1524000" y="-2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4400" b="1" kern="0" cap="small" dirty="0">
                <a:solidFill>
                  <a:sysClr val="windowText" lastClr="000000"/>
                </a:solidFill>
              </a:rPr>
              <a:t>Experimental Results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8033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3000" b="1" kern="0" dirty="0">
                <a:solidFill>
                  <a:sysClr val="windowText" lastClr="000000"/>
                </a:solidFill>
              </a:rPr>
              <a:t>Xilinx ML605 FPGA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06306"/>
              </p:ext>
            </p:extLst>
          </p:nvPr>
        </p:nvGraphicFramePr>
        <p:xfrm>
          <a:off x="4007768" y="3436443"/>
          <a:ext cx="7724917" cy="287287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460219"/>
                <a:gridCol w="864096"/>
                <a:gridCol w="1080120"/>
                <a:gridCol w="1152128"/>
                <a:gridCol w="792088"/>
                <a:gridCol w="864096"/>
                <a:gridCol w="1512170"/>
              </a:tblGrid>
              <a:tr h="7200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Circuits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/>
                        <a:t>Peak Temperature</a:t>
                      </a:r>
                      <a:endParaRPr lang="zh-CN" sz="1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/>
                        <a:t>Thermal Uniformity</a:t>
                      </a:r>
                      <a:endParaRPr lang="zh-CN" sz="18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VPR</a:t>
                      </a:r>
                      <a:endParaRPr lang="zh-CN" sz="1800" b="1" kern="1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(</a:t>
                      </a:r>
                      <a:r>
                        <a:rPr lang="zh-CN" sz="1800" b="1" kern="0" dirty="0">
                          <a:latin typeface="+mn-lt"/>
                        </a:rPr>
                        <a:t>℃</a:t>
                      </a:r>
                      <a:r>
                        <a:rPr lang="en-US" sz="1800" b="1" kern="0" dirty="0">
                          <a:latin typeface="+mn-lt"/>
                        </a:rPr>
                        <a:t>)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 err="1">
                          <a:latin typeface="+mn-lt"/>
                        </a:rPr>
                        <a:t>TeSHoP</a:t>
                      </a:r>
                      <a:endParaRPr lang="zh-CN" sz="1800" b="1" kern="1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(</a:t>
                      </a:r>
                      <a:r>
                        <a:rPr lang="zh-CN" sz="1800" b="1" kern="0" dirty="0">
                          <a:latin typeface="+mn-lt"/>
                        </a:rPr>
                        <a:t>℃</a:t>
                      </a:r>
                      <a:r>
                        <a:rPr lang="en-US" sz="1800" b="1" kern="0" dirty="0">
                          <a:latin typeface="+mn-lt"/>
                        </a:rPr>
                        <a:t>)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Reduction</a:t>
                      </a:r>
                      <a:endParaRPr lang="zh-CN" sz="1800" b="1" kern="1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(</a:t>
                      </a:r>
                      <a:r>
                        <a:rPr lang="zh-CN" sz="1800" b="1" kern="0" dirty="0">
                          <a:latin typeface="+mn-lt"/>
                        </a:rPr>
                        <a:t>℃</a:t>
                      </a:r>
                      <a:r>
                        <a:rPr lang="en-US" sz="1800" b="1" kern="0" dirty="0">
                          <a:latin typeface="+mn-lt"/>
                        </a:rPr>
                        <a:t>)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VPR</a:t>
                      </a:r>
                      <a:endParaRPr lang="zh-CN" sz="1800" b="1" kern="1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(σ)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 err="1">
                          <a:latin typeface="+mn-lt"/>
                        </a:rPr>
                        <a:t>TeSHoP</a:t>
                      </a:r>
                      <a:endParaRPr lang="zh-CN" sz="1800" b="1" kern="1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(σ)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 smtClean="0">
                          <a:latin typeface="+mn-lt"/>
                        </a:rPr>
                        <a:t>Improvement</a:t>
                      </a:r>
                      <a:endParaRPr lang="zh-CN" sz="1800" b="1" kern="100" dirty="0"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Ratio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stereovision3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61.43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58.90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2.53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3.14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2.71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13.93%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LU8PEEng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66.01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65.60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0.41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4.06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3.76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7.39%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stereovision2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73.96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72.24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1.72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4.39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4.26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3.06%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0" dirty="0" err="1">
                          <a:latin typeface="+mn-lt"/>
                        </a:rPr>
                        <a:t>mcml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81.02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73.51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7.51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5.09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4.83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5.11%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LU32PEEng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81.89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79.22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2.67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>
                          <a:latin typeface="+mn-lt"/>
                        </a:rPr>
                        <a:t>6.83 </a:t>
                      </a:r>
                      <a:endParaRPr lang="zh-CN" sz="1800" b="1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6.37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6.83%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Average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+mn-lt"/>
                        </a:rPr>
                        <a:t>　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+mn-lt"/>
                        </a:rPr>
                        <a:t>　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2.97 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+mn-lt"/>
                        </a:rPr>
                        <a:t>　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0" dirty="0">
                          <a:latin typeface="+mn-lt"/>
                        </a:rPr>
                        <a:t>　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latin typeface="+mn-lt"/>
                        </a:rPr>
                        <a:t>7.26%</a:t>
                      </a:r>
                      <a:endParaRPr lang="zh-CN" sz="1800" b="1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椭圆 1"/>
          <p:cNvSpPr/>
          <p:nvPr/>
        </p:nvSpPr>
        <p:spPr>
          <a:xfrm>
            <a:off x="7544131" y="5373216"/>
            <a:ext cx="876184" cy="360040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0500049" y="4365104"/>
            <a:ext cx="944602" cy="360040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62" y="1560920"/>
            <a:ext cx="1873062" cy="126926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3633955"/>
            <a:ext cx="3528392" cy="237804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394" y="1556792"/>
            <a:ext cx="1867542" cy="127089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27" y="1529217"/>
            <a:ext cx="1860737" cy="129684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782" y="1657538"/>
            <a:ext cx="1847802" cy="1178895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1136718" y="2872028"/>
            <a:ext cx="15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stereovision3</a:t>
            </a:r>
            <a:endParaRPr lang="zh-CN" altLang="en-US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868318" y="2852936"/>
            <a:ext cx="15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LU8PEEng</a:t>
            </a:r>
            <a:endParaRPr lang="zh-CN" altLang="en-US" b="1" dirty="0"/>
          </a:p>
        </p:txBody>
      </p:sp>
      <p:sp>
        <p:nvSpPr>
          <p:cNvPr id="30" name="文本框 16"/>
          <p:cNvSpPr txBox="1"/>
          <p:nvPr/>
        </p:nvSpPr>
        <p:spPr>
          <a:xfrm>
            <a:off x="1415480" y="6011996"/>
            <a:ext cx="15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stereovision2</a:t>
            </a:r>
            <a:endParaRPr lang="zh-CN" altLang="en-US" b="1" dirty="0"/>
          </a:p>
        </p:txBody>
      </p:sp>
      <p:sp>
        <p:nvSpPr>
          <p:cNvPr id="31" name="文本框 16"/>
          <p:cNvSpPr txBox="1"/>
          <p:nvPr/>
        </p:nvSpPr>
        <p:spPr>
          <a:xfrm>
            <a:off x="6777570" y="2839821"/>
            <a:ext cx="15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mcml</a:t>
            </a:r>
            <a:endParaRPr lang="zh-CN" altLang="en-US" b="1" dirty="0"/>
          </a:p>
        </p:txBody>
      </p:sp>
      <p:sp>
        <p:nvSpPr>
          <p:cNvPr id="32" name="文本框 16"/>
          <p:cNvSpPr txBox="1"/>
          <p:nvPr/>
        </p:nvSpPr>
        <p:spPr>
          <a:xfrm>
            <a:off x="9620335" y="2828347"/>
            <a:ext cx="15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LU32PEEng</a:t>
            </a:r>
            <a:endParaRPr lang="zh-CN" altLang="en-US" b="1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1271464" y="5291916"/>
            <a:ext cx="216024" cy="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2495600" y="5291916"/>
            <a:ext cx="448530" cy="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H="1">
            <a:off x="1970884" y="3563724"/>
            <a:ext cx="164676" cy="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135560" y="3563724"/>
            <a:ext cx="0" cy="842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1970883" y="3563724"/>
            <a:ext cx="0" cy="6714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24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6976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2666976" y="-24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400" b="1" kern="0" cap="small" dirty="0" err="1">
                <a:solidFill>
                  <a:sysClr val="windowText" lastClr="000000"/>
                </a:solidFill>
              </a:rPr>
              <a:t>TeSHoP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400" y="836712"/>
            <a:ext cx="10801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kern="0" cap="small" dirty="0" smtClean="0">
                <a:solidFill>
                  <a:schemeClr val="accent1">
                    <a:lumMod val="75000"/>
                  </a:schemeClr>
                </a:solidFill>
              </a:rPr>
              <a:t>Innovations</a:t>
            </a:r>
            <a:r>
              <a:rPr lang="en-US" altLang="zh-CN" sz="2800" b="1" kern="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1. </a:t>
            </a:r>
            <a:r>
              <a:rPr lang="en-US" altLang="zh-CN" sz="2800" b="1" dirty="0"/>
              <a:t>Expansion of VTR-to-</a:t>
            </a:r>
            <a:r>
              <a:rPr lang="en-US" altLang="zh-CN" sz="2800" b="1" dirty="0" err="1"/>
              <a:t>Bitstream</a:t>
            </a:r>
            <a:r>
              <a:rPr lang="en-US" altLang="zh-CN" sz="2800" b="1" dirty="0"/>
              <a:t> can insert sensor network into circuits and implement hotspot optimization</a:t>
            </a:r>
          </a:p>
          <a:p>
            <a:r>
              <a:rPr lang="en-US" altLang="zh-CN" sz="2800" b="1" dirty="0" smtClean="0"/>
              <a:t>2. </a:t>
            </a:r>
            <a:r>
              <a:rPr lang="en-US" altLang="zh-CN" sz="2800" b="1" dirty="0"/>
              <a:t>Experiments for design optimization are implemented on a real </a:t>
            </a:r>
            <a:r>
              <a:rPr lang="en-US" altLang="zh-CN" sz="2800" b="1" dirty="0" smtClean="0"/>
              <a:t>FPGA</a:t>
            </a:r>
            <a:endParaRPr lang="en-US" altLang="zh-CN" sz="2800" b="1" dirty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942656" y="1106953"/>
            <a:ext cx="97701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775520" y="3377780"/>
            <a:ext cx="1181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3377780"/>
            <a:ext cx="9382557" cy="3170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6976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2666976" y="-24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4400" b="1" kern="0" cap="small" dirty="0">
                <a:solidFill>
                  <a:sysClr val="windowText" lastClr="000000"/>
                </a:solidFill>
              </a:rPr>
              <a:t>Temperature Acquisition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919536" y="890929"/>
            <a:ext cx="119995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 flipV="1">
            <a:off x="1703512" y="386873"/>
            <a:ext cx="85003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55441" y="1417354"/>
            <a:ext cx="4752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1" dirty="0"/>
              <a:t>The on-chip temperature profile is acquired by a programmable </a:t>
            </a:r>
            <a:r>
              <a:rPr lang="en-US" altLang="zh-CN" sz="2400" b="1" dirty="0">
                <a:solidFill>
                  <a:srgbClr val="0070C0"/>
                </a:solidFill>
              </a:rPr>
              <a:t>sensor network</a:t>
            </a:r>
            <a:r>
              <a:rPr lang="en-US" altLang="zh-CN" sz="2400" b="1" dirty="0"/>
              <a:t>, which is composed of N×N Ring Oscillator-based sensors and a sensor controller.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983432" y="4235604"/>
            <a:ext cx="4811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b="1" dirty="0" err="1"/>
              <a:t>TeSHoP</a:t>
            </a:r>
            <a:r>
              <a:rPr lang="en-US" altLang="zh-CN" sz="2400" b="1" dirty="0"/>
              <a:t> technique </a:t>
            </a:r>
            <a:r>
              <a:rPr lang="en-US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inserts</a:t>
            </a:r>
            <a:r>
              <a:rPr lang="en-US" altLang="zh-CN" sz="2400" b="1" dirty="0" smtClean="0"/>
              <a:t> </a:t>
            </a:r>
            <a:r>
              <a:rPr lang="en-US" altLang="zh-CN" sz="2400" b="1" dirty="0"/>
              <a:t>the sensor network 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after the placement stage</a:t>
            </a:r>
            <a:r>
              <a:rPr lang="en-US" altLang="zh-CN" sz="2400" b="1" dirty="0"/>
              <a:t> to preserve the calibrated sensor structure and avoid recalibration. </a:t>
            </a:r>
            <a:endParaRPr lang="zh-CN" altLang="en-US" sz="2400" b="1" dirty="0"/>
          </a:p>
        </p:txBody>
      </p:sp>
      <p:sp>
        <p:nvSpPr>
          <p:cNvPr id="9" name="线形标注 2 8"/>
          <p:cNvSpPr/>
          <p:nvPr/>
        </p:nvSpPr>
        <p:spPr>
          <a:xfrm>
            <a:off x="983432" y="4050615"/>
            <a:ext cx="4778341" cy="1939637"/>
          </a:xfrm>
          <a:prstGeom prst="borderCallout2">
            <a:avLst>
              <a:gd name="adj1" fmla="val 19454"/>
              <a:gd name="adj2" fmla="val 103950"/>
              <a:gd name="adj3" fmla="val 18750"/>
              <a:gd name="adj4" fmla="val 116292"/>
              <a:gd name="adj5" fmla="val -34557"/>
              <a:gd name="adj6" fmla="val 153777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线形标注 2 14"/>
          <p:cNvSpPr/>
          <p:nvPr/>
        </p:nvSpPr>
        <p:spPr>
          <a:xfrm>
            <a:off x="983433" y="1417354"/>
            <a:ext cx="4803218" cy="1939637"/>
          </a:xfrm>
          <a:prstGeom prst="borderCallout2">
            <a:avLst>
              <a:gd name="adj1" fmla="val 10307"/>
              <a:gd name="adj2" fmla="val 103950"/>
              <a:gd name="adj3" fmla="val 9603"/>
              <a:gd name="adj4" fmla="val 117429"/>
              <a:gd name="adj5" fmla="val 28066"/>
              <a:gd name="adj6" fmla="val 127920"/>
            </a:avLst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922106"/>
            <a:ext cx="4535817" cy="5688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6976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1524000" y="-2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4400" b="1" kern="0" cap="small" dirty="0">
                <a:solidFill>
                  <a:sysClr val="windowText" lastClr="000000"/>
                </a:solidFill>
              </a:rPr>
              <a:t>Hotspot Optimization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919537" y="962937"/>
            <a:ext cx="60002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35360" y="980728"/>
            <a:ext cx="1164061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TeSHoP</a:t>
            </a:r>
            <a:r>
              <a:rPr lang="en-US" altLang="zh-CN" sz="2400" b="1" dirty="0" smtClean="0"/>
              <a:t> takes 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peak temperature reduction </a:t>
            </a:r>
            <a:r>
              <a:rPr lang="en-US" altLang="zh-CN" sz="2400" b="1" dirty="0" smtClean="0"/>
              <a:t>and 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thermal uniformity </a:t>
            </a:r>
            <a:r>
              <a:rPr lang="en-US" altLang="zh-CN" sz="2400" b="1" dirty="0" smtClean="0"/>
              <a:t>as the optimizing objectives for reducing hotspots</a:t>
            </a:r>
            <a:r>
              <a:rPr lang="en-US" altLang="zh-CN" sz="2400" b="1" dirty="0"/>
              <a:t>.</a:t>
            </a:r>
          </a:p>
          <a:p>
            <a:pPr>
              <a:spcBef>
                <a:spcPts val="1800"/>
              </a:spcBef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hotspot-driven placement problem can be described as a 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hyper weighted bipartite graph </a:t>
            </a:r>
            <a:r>
              <a:rPr lang="en-US" altLang="zh-CN" sz="2400" b="1" dirty="0"/>
              <a:t>G = (B, C, E, W) where weight is dynamically changed with every perfect match of G. </a:t>
            </a:r>
          </a:p>
          <a:p>
            <a:pPr>
              <a:spcBef>
                <a:spcPts val="1800"/>
              </a:spcBef>
            </a:pPr>
            <a:r>
              <a:rPr lang="en-US" altLang="zh-CN" sz="2400" b="1" dirty="0"/>
              <a:t>The objective of </a:t>
            </a:r>
            <a:r>
              <a:rPr lang="en-US" altLang="zh-CN" sz="2400" b="1" dirty="0" err="1"/>
              <a:t>TeSHoP</a:t>
            </a:r>
            <a:r>
              <a:rPr lang="en-US" altLang="zh-CN" sz="2400" b="1" dirty="0"/>
              <a:t> is to find a </a:t>
            </a:r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minimum weight match </a:t>
            </a:r>
            <a:r>
              <a:rPr lang="en-US" altLang="zh-CN" sz="2400" b="1" dirty="0"/>
              <a:t>in these perfect match for graph G.</a:t>
            </a:r>
            <a:endParaRPr lang="zh-CN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470384" y="3991484"/>
                <a:ext cx="2560651" cy="8776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1" i="1">
                                  <a:latin typeface="Cambria Math" panose="02040503050406030204" pitchFamily="18" charset="0"/>
                                </a:rPr>
                                <m:t>𝒍</m:t>
                              </m:r>
                            </m:e>
                            <m:sub>
                              <m:r>
                                <a:rPr lang="en-US" altLang="zh-CN" sz="20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</m:sup>
                        <m:e>
                          <m:box>
                            <m:boxPr>
                              <m:ctrlPr>
                                <a:rPr lang="en-US" altLang="zh-CN" sz="2000" b="1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altLang="zh-CN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</m:sub>
                                  </m:sSub>
                                  <m:r>
                                    <a:rPr lang="en-US" altLang="zh-CN" sz="2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CN" sz="20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b="1" i="1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b="1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altLang="zh-CN" sz="20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box>
                        </m:e>
                      </m:nary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84" y="3991484"/>
                <a:ext cx="2560651" cy="8776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4470383" y="3646185"/>
            <a:ext cx="3778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Weight of each edge </a:t>
            </a:r>
            <a:r>
              <a:rPr lang="en-US" altLang="zh-CN" sz="2000" b="1" dirty="0" err="1"/>
              <a:t>e</a:t>
            </a:r>
            <a:r>
              <a:rPr lang="en-US" altLang="zh-CN" sz="1600" b="1" dirty="0" err="1"/>
              <a:t>ij</a:t>
            </a:r>
            <a:r>
              <a:rPr lang="en-US" altLang="zh-CN" sz="2000" b="1" dirty="0"/>
              <a:t> in G,</a:t>
            </a:r>
            <a:endParaRPr lang="zh-CN" altLang="en-US" sz="20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4470383" y="4945229"/>
            <a:ext cx="3778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Weight of hotspots,</a:t>
            </a:r>
            <a:endParaRPr lang="zh-CN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4470383" y="5353471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𝒄𝒐𝒔𝒕</m:t>
                      </m:r>
                      <m:d>
                        <m:d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𝑯𝒐𝒕𝒔𝒑𝒐𝒕</m:t>
                          </m:r>
                        </m:e>
                      </m:d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sSub>
                        <m:sSub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altLang="zh-CN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altLang="zh-CN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83" y="5353471"/>
                <a:ext cx="482453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26" t="-1961" r="-1010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4470383" y="5805264"/>
            <a:ext cx="3778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Overall cost function,</a:t>
            </a:r>
            <a:endParaRPr lang="zh-CN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4470383" y="6185629"/>
                <a:ext cx="70982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𝒄𝒐𝒔𝒕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000" b="1" i="1"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zh-CN" altLang="en-US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𝒄𝒐𝒔𝒕</m:t>
                      </m:r>
                      <m:d>
                        <m:d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𝑨𝒓𝒆𝒂</m:t>
                          </m:r>
                        </m:e>
                      </m:d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000" b="1" i="1"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zh-CN" altLang="en-US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𝒄𝒐𝒔𝒕</m:t>
                      </m:r>
                      <m:d>
                        <m:dPr>
                          <m:ctrlPr>
                            <a:rPr lang="en-US" altLang="zh-CN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>
                              <a:latin typeface="Cambria Math" panose="02040503050406030204" pitchFamily="18" charset="0"/>
                            </a:rPr>
                            <m:t>𝑫𝒆𝒍𝒂𝒚</m:t>
                          </m:r>
                        </m:e>
                      </m:d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000" b="1" i="1">
                          <a:latin typeface="Cambria Math" panose="02040503050406030204" pitchFamily="18" charset="0"/>
                        </a:rPr>
                        <m:t>𝜸</m:t>
                      </m:r>
                      <m:r>
                        <a:rPr lang="zh-CN" altLang="en-US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𝒄𝒐𝒔𝒕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𝑯𝒐𝒕𝒔𝒑𝒐𝒕</m:t>
                      </m:r>
                      <m:r>
                        <a:rPr lang="en-US" altLang="zh-CN" sz="20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83" y="6185629"/>
                <a:ext cx="709822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258" t="-4000" r="-858" b="-3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0" y="3719486"/>
            <a:ext cx="3243353" cy="2773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666976" y="785794"/>
            <a:ext cx="6858048" cy="15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" name="TextBox 13"/>
          <p:cNvSpPr txBox="1"/>
          <p:nvPr/>
        </p:nvSpPr>
        <p:spPr>
          <a:xfrm>
            <a:off x="1524000" y="-2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CN" sz="4400" b="1" kern="0" cap="small" dirty="0">
                <a:solidFill>
                  <a:sysClr val="windowText" lastClr="000000"/>
                </a:solidFill>
              </a:rPr>
              <a:t>References</a:t>
            </a:r>
            <a:endParaRPr lang="zh-CN" altLang="en-US" sz="4400" b="1" kern="0" cap="small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384" y="1083022"/>
            <a:ext cx="11089232" cy="551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buFont typeface="Wingdings" pitchFamily="2" charset="2"/>
              <a:buChar char="n"/>
            </a:pPr>
            <a:r>
              <a:rPr lang="en-US" altLang="zh-CN" sz="2000" b="1" dirty="0">
                <a:solidFill>
                  <a:srgbClr val="3399FF"/>
                </a:solidFill>
              </a:rPr>
              <a:t>VTR-to-</a:t>
            </a:r>
            <a:r>
              <a:rPr lang="en-US" altLang="zh-CN" sz="2000" b="1" dirty="0" err="1">
                <a:solidFill>
                  <a:srgbClr val="3399FF"/>
                </a:solidFill>
              </a:rPr>
              <a:t>Bitstream</a:t>
            </a:r>
            <a:endParaRPr lang="en-US" altLang="zh-CN" sz="2000" b="1" dirty="0">
              <a:solidFill>
                <a:srgbClr val="3399FF"/>
              </a:solidFill>
            </a:endParaRPr>
          </a:p>
          <a:p>
            <a:pPr marL="355600" indent="-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en-US" altLang="zh-CN" sz="1500" dirty="0"/>
              <a:t>E. Hung, F. </a:t>
            </a:r>
            <a:r>
              <a:rPr lang="en-US" altLang="zh-CN" sz="1500" dirty="0" err="1"/>
              <a:t>Eslami</a:t>
            </a:r>
            <a:r>
              <a:rPr lang="en-US" altLang="zh-CN" sz="1500" dirty="0"/>
              <a:t>, and S. Wilton, “Escaping the Academic Sandbox: Realizing VPR Circuits on Xilinx Devices,” in FCCM, 2013, pp. 45–52.</a:t>
            </a:r>
          </a:p>
          <a:p>
            <a:pPr marL="355600" indent="-355600" algn="just">
              <a:buFont typeface="Wingdings" pitchFamily="2" charset="2"/>
              <a:buChar char="n"/>
            </a:pPr>
            <a:r>
              <a:rPr lang="en-US" altLang="zh-CN" sz="2000" b="1" dirty="0">
                <a:solidFill>
                  <a:srgbClr val="3399FF"/>
                </a:solidFill>
              </a:rPr>
              <a:t>Online Thermal Management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 smtClean="0"/>
              <a:t>S. </a:t>
            </a:r>
            <a:r>
              <a:rPr lang="en-US" altLang="zh-CN" sz="1500" dirty="0" err="1" smtClean="0"/>
              <a:t>Golshan</a:t>
            </a:r>
            <a:r>
              <a:rPr lang="en-US" altLang="zh-CN" sz="1500" dirty="0" smtClean="0"/>
              <a:t>, E. </a:t>
            </a:r>
            <a:r>
              <a:rPr lang="en-US" altLang="zh-CN" sz="1500" dirty="0" err="1" smtClean="0"/>
              <a:t>Bozorgzadeh</a:t>
            </a:r>
            <a:r>
              <a:rPr lang="en-US" altLang="zh-CN" sz="1500" dirty="0" smtClean="0"/>
              <a:t>, and C. Schafer, B, “Exploiting Power Budgeting in Thermal-aware Dynamic Placement for Reconfigurable Systems,” in ISLPED, 2010, pp. 49–54.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fr-FR" altLang="zh-CN" sz="1500" dirty="0" smtClean="0"/>
              <a:t>H. Khdr, T. Ebi, M. Shafique et al., “mDTM: Multi-objective Dynamic </a:t>
            </a:r>
            <a:r>
              <a:rPr lang="en-US" altLang="zh-CN" sz="1500" dirty="0" smtClean="0"/>
              <a:t>Thermal Management for On-chip Systems,” in DATE, 2014, pp. 1–6.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 smtClean="0"/>
              <a:t>D. Pagano, M. </a:t>
            </a:r>
            <a:r>
              <a:rPr lang="en-US" altLang="zh-CN" sz="1500" dirty="0" err="1" smtClean="0"/>
              <a:t>Vuka</a:t>
            </a:r>
            <a:r>
              <a:rPr lang="en-US" altLang="zh-CN" sz="1500" dirty="0" smtClean="0"/>
              <a:t>, M. </a:t>
            </a:r>
            <a:r>
              <a:rPr lang="en-US" altLang="zh-CN" sz="1500" dirty="0" err="1" smtClean="0"/>
              <a:t>Rabozzi</a:t>
            </a:r>
            <a:r>
              <a:rPr lang="en-US" altLang="zh-CN" sz="1500" dirty="0" smtClean="0"/>
              <a:t> et al., “Thermal-aware </a:t>
            </a:r>
            <a:r>
              <a:rPr lang="en-US" altLang="zh-CN" sz="1500" dirty="0" err="1" smtClean="0"/>
              <a:t>Floorplanning</a:t>
            </a:r>
            <a:r>
              <a:rPr lang="en-US" altLang="zh-CN" sz="1500" dirty="0" smtClean="0"/>
              <a:t> for Partially-Reconfigurable FPGA-based Systems,” in DATE, 2015, pp.920–923.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 smtClean="0"/>
              <a:t>R. </a:t>
            </a:r>
            <a:r>
              <a:rPr lang="en-US" altLang="zh-CN" sz="1500" dirty="0" err="1" smtClean="0"/>
              <a:t>Chafi</a:t>
            </a:r>
            <a:r>
              <a:rPr lang="en-US" altLang="zh-CN" sz="1500" dirty="0" smtClean="0"/>
              <a:t>, P, M. </a:t>
            </a:r>
            <a:r>
              <a:rPr lang="en-US" altLang="zh-CN" sz="1500" dirty="0" err="1" smtClean="0"/>
              <a:t>Moradi</a:t>
            </a:r>
            <a:r>
              <a:rPr lang="en-US" altLang="zh-CN" sz="1500" dirty="0" smtClean="0"/>
              <a:t>, N. </a:t>
            </a:r>
            <a:r>
              <a:rPr lang="en-US" altLang="zh-CN" sz="1500" dirty="0" err="1" smtClean="0"/>
              <a:t>Rahmanikia</a:t>
            </a:r>
            <a:r>
              <a:rPr lang="en-US" altLang="zh-CN" sz="1500" dirty="0" smtClean="0"/>
              <a:t> et al., “A Platform for Dynamic Thermal Management of FPGA-based Soft-Core Processors via Dynamic Frequency Scaling,” in ICEE, 2015, pp. 1093–1097.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 smtClean="0"/>
              <a:t>I. </a:t>
            </a:r>
            <a:r>
              <a:rPr lang="en-US" altLang="zh-CN" sz="1500" dirty="0" err="1" smtClean="0"/>
              <a:t>Christoforakis</a:t>
            </a:r>
            <a:r>
              <a:rPr lang="en-US" altLang="zh-CN" sz="1500" dirty="0" smtClean="0"/>
              <a:t>, O. </a:t>
            </a:r>
            <a:r>
              <a:rPr lang="en-US" altLang="zh-CN" sz="1500" dirty="0" err="1" smtClean="0"/>
              <a:t>Tomoutzoglou</a:t>
            </a:r>
            <a:r>
              <a:rPr lang="en-US" altLang="zh-CN" sz="1500" dirty="0" smtClean="0"/>
              <a:t>, B. D et al., “Dithering-Based Power and Thermal Management on FPGA-Based Multi-core Embedded Systems,” in EUC, 2015, pp. 173–177.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 smtClean="0"/>
              <a:t>H. Shen and Q. </a:t>
            </a:r>
            <a:r>
              <a:rPr lang="en-US" altLang="zh-CN" sz="1500" dirty="0" err="1" smtClean="0"/>
              <a:t>Qiu</a:t>
            </a:r>
            <a:r>
              <a:rPr lang="en-US" altLang="zh-CN" sz="1500" dirty="0" smtClean="0"/>
              <a:t>, “An FPGA-based Distributed Computing System with Power and Thermal Management Capabilities,” in ICCCN, 2011, pp. 1–6</a:t>
            </a:r>
          </a:p>
          <a:p>
            <a:pPr marL="355600" indent="-355600" algn="just">
              <a:buFont typeface="Wingdings" pitchFamily="2" charset="2"/>
              <a:buChar char="n"/>
            </a:pPr>
            <a:r>
              <a:rPr lang="en-US" altLang="zh-CN" sz="2000" b="1" dirty="0" smtClean="0">
                <a:solidFill>
                  <a:srgbClr val="3399FF"/>
                </a:solidFill>
              </a:rPr>
              <a:t>Simulated-based </a:t>
            </a:r>
            <a:r>
              <a:rPr lang="en-US" altLang="zh-CN" sz="2000" b="1" dirty="0">
                <a:solidFill>
                  <a:srgbClr val="3399FF"/>
                </a:solidFill>
              </a:rPr>
              <a:t>optimizing method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/>
              <a:t>C. Chu and D. Wong, “A Matrix Synthesis Approach to Thermal Placement,” IEEE TCAD, vol. 17, no. 11, pp. 1166–1174, 1998.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/>
              <a:t>C. Tsai and S. Kang, “Cell-level Placement for Improving Substrate Thermal Distribution,” IEEE TCAD, vol. 19, no. 2, pp. 253–266, 2000.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/>
              <a:t>P. Sundararajan, A. </a:t>
            </a:r>
            <a:r>
              <a:rPr lang="en-US" altLang="zh-CN" sz="1500" dirty="0" err="1"/>
              <a:t>Gayasen</a:t>
            </a:r>
            <a:r>
              <a:rPr lang="en-US" altLang="zh-CN" sz="1500" dirty="0"/>
              <a:t>, N. </a:t>
            </a:r>
            <a:r>
              <a:rPr lang="en-US" altLang="zh-CN" sz="1500" dirty="0" err="1"/>
              <a:t>Vijaykrishnan</a:t>
            </a:r>
            <a:r>
              <a:rPr lang="en-US" altLang="zh-CN" sz="1500" dirty="0"/>
              <a:t> et al., “Thermal Characterization and Optimization in Platform FPGAs,” in ICCAD, 2006, pp.443–447.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/>
              <a:t>S. </a:t>
            </a:r>
            <a:r>
              <a:rPr lang="en-US" altLang="zh-CN" sz="1500" dirty="0" err="1"/>
              <a:t>Bhoj</a:t>
            </a:r>
            <a:r>
              <a:rPr lang="en-US" altLang="zh-CN" sz="1500" dirty="0"/>
              <a:t> and D. Bhatia, “Thermal Modeling and Temperature Driven Placement for FPGAs,” in ISCAS, 2007, pp. 1053–1056.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/>
              <a:t>J. </a:t>
            </a:r>
            <a:r>
              <a:rPr lang="en-US" altLang="zh-CN" sz="1500" dirty="0" err="1"/>
              <a:t>Jaffari</a:t>
            </a:r>
            <a:r>
              <a:rPr lang="en-US" altLang="zh-CN" sz="1500" dirty="0"/>
              <a:t> and M. </a:t>
            </a:r>
            <a:r>
              <a:rPr lang="en-US" altLang="zh-CN" sz="1500" dirty="0" err="1"/>
              <a:t>Anis</a:t>
            </a:r>
            <a:r>
              <a:rPr lang="en-US" altLang="zh-CN" sz="1500" dirty="0"/>
              <a:t>, “Thermal-aware Placement for FPGAs using Electrostatic Charge Model,” in ISQED, 2007, pp. 666–671.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en-US" altLang="zh-CN" sz="1500" dirty="0"/>
              <a:t>H. </a:t>
            </a:r>
            <a:r>
              <a:rPr lang="en-US" altLang="zh-CN" sz="1500" dirty="0" err="1"/>
              <a:t>Amrouch</a:t>
            </a:r>
            <a:r>
              <a:rPr lang="en-US" altLang="zh-CN" sz="1500" dirty="0"/>
              <a:t>, T. </a:t>
            </a:r>
            <a:r>
              <a:rPr lang="en-US" altLang="zh-CN" sz="1500" dirty="0" err="1"/>
              <a:t>Ebi</a:t>
            </a:r>
            <a:r>
              <a:rPr lang="en-US" altLang="zh-CN" sz="1500" dirty="0"/>
              <a:t>, J. Schneider et al., “Analyzing the Thermal Hotspots in FPGA-based Embedded Systems,” in FPL, 2013, pp. 1–4.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36609" y="3926666"/>
            <a:ext cx="38734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8800" b="1" i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Thanks!</a:t>
            </a:r>
          </a:p>
        </p:txBody>
      </p:sp>
      <p:sp>
        <p:nvSpPr>
          <p:cNvPr id="6" name="矩形 5"/>
          <p:cNvSpPr/>
          <p:nvPr/>
        </p:nvSpPr>
        <p:spPr>
          <a:xfrm>
            <a:off x="263352" y="1233334"/>
            <a:ext cx="1158975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6600" b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Welcome to the Poster Session for further discussion!</a:t>
            </a:r>
          </a:p>
        </p:txBody>
      </p:sp>
    </p:spTree>
    <p:extLst>
      <p:ext uri="{BB962C8B-B14F-4D97-AF65-F5344CB8AC3E}">
        <p14:creationId xmlns:p14="http://schemas.microsoft.com/office/powerpoint/2010/main" val="30288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8280</TotalTime>
  <Words>787</Words>
  <Application>Microsoft Office PowerPoint</Application>
  <PresentationFormat>宽屏</PresentationFormat>
  <Paragraphs>141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weina</cp:lastModifiedBy>
  <cp:revision>124</cp:revision>
  <dcterms:created xsi:type="dcterms:W3CDTF">2016-02-15T01:15:57Z</dcterms:created>
  <dcterms:modified xsi:type="dcterms:W3CDTF">2016-09-14T02:48:53Z</dcterms:modified>
</cp:coreProperties>
</file>