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2" r:id="rId5"/>
    <p:sldId id="259" r:id="rId6"/>
    <p:sldId id="261" r:id="rId7"/>
  </p:sldIdLst>
  <p:sldSz cx="12192000" cy="6858000"/>
  <p:notesSz cx="6794500" cy="9906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7FC831-414B-4734-80FD-5F623333A26D}">
          <p14:sldIdLst>
            <p14:sldId id="256"/>
            <p14:sldId id="258"/>
            <p14:sldId id="260"/>
            <p14:sldId id="262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21"/>
    <a:srgbClr val="00A9E0"/>
    <a:srgbClr val="1B85B9"/>
    <a:srgbClr val="EB0028"/>
    <a:srgbClr val="E4002B"/>
    <a:srgbClr val="4D4D4D"/>
    <a:srgbClr val="FE000C"/>
    <a:srgbClr val="B9000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94897" autoAdjust="0"/>
  </p:normalViewPr>
  <p:slideViewPr>
    <p:cSldViewPr showGuides="1">
      <p:cViewPr varScale="1">
        <p:scale>
          <a:sx n="74" d="100"/>
          <a:sy n="74" d="100"/>
        </p:scale>
        <p:origin x="1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5" d="100"/>
          <a:sy n="105" d="100"/>
        </p:scale>
        <p:origin x="23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CF3FF1D-F075-41F6-B290-07919A4348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782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8981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11FA9D6-BDC7-4110-B055-029A3A5CC9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FA9D6-BDC7-4110-B055-029A3A5CC98B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8631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5250" y="742950"/>
            <a:ext cx="6604000" cy="37147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FA9D6-BDC7-4110-B055-029A3A5CC98B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9756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FA9D6-BDC7-4110-B055-029A3A5CC98B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574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FA9D6-BDC7-4110-B055-029A3A5CC98B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607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FA9D6-BDC7-4110-B055-029A3A5CC98B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1198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FA9D6-BDC7-4110-B055-029A3A5CC98B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719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0824682" y="6530975"/>
            <a:ext cx="65617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6085" y="-26639"/>
            <a:ext cx="12198085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10841611" y="6530975"/>
            <a:ext cx="48684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10841611" y="6530975"/>
            <a:ext cx="48684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9191328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6"/>
            <a:ext cx="9191328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024" y="5157192"/>
            <a:ext cx="4181503" cy="86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Záhlaví  (01.01.2016)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718B-A6F6-45FB-B0EA-3A4F7A6FC69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924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31808" y="-100013"/>
            <a:ext cx="10265833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74153" y="620714"/>
            <a:ext cx="2878667" cy="54752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1807" y="620714"/>
            <a:ext cx="8439151" cy="5475287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Záhlaví</a:t>
            </a:r>
            <a:endParaRPr lang="en-US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E8744-0EE0-418F-9F78-FB0E984CBE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0021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15977" y="3087230"/>
            <a:ext cx="10560049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69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Záhlaví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Záhlaví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12192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1801" y="765175"/>
            <a:ext cx="5657851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2858" y="765175"/>
            <a:ext cx="5659967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Záhlaví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72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Záhlaví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31808" y="-100013"/>
            <a:ext cx="10265833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0883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8" y="-100013"/>
            <a:ext cx="10265833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Záhlaví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1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1808" y="-100013"/>
            <a:ext cx="10265833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692707"/>
            <a:ext cx="6815667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Záhlaví</a:t>
            </a:r>
            <a:endParaRPr lang="en-US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173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1808" y="-100013"/>
            <a:ext cx="10265833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Záhlaví  (01.01.2016)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334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12192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0"/>
            <a:ext cx="12192000" cy="5476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8" y="-100013"/>
            <a:ext cx="10265833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8" y="765175"/>
            <a:ext cx="11521017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933" y="6524636"/>
            <a:ext cx="1046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err="1" smtClean="0"/>
              <a:t>Záhlaví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96600" y="6524636"/>
            <a:ext cx="1102784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87867" y="115889"/>
            <a:ext cx="63500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0752674" y="6530975"/>
            <a:ext cx="65617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10777335" y="116635"/>
            <a:ext cx="63500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843" y="101558"/>
            <a:ext cx="839626" cy="3366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2" r:id="rId2"/>
    <p:sldLayoutId id="2147483702" r:id="rId3"/>
    <p:sldLayoutId id="2147483703" r:id="rId4"/>
    <p:sldLayoutId id="2147483704" r:id="rId5"/>
    <p:sldLayoutId id="2147483705" r:id="rId6"/>
    <p:sldLayoutId id="2147483707" r:id="rId7"/>
    <p:sldLayoutId id="2147483710" r:id="rId8"/>
    <p:sldLayoutId id="2147483711" r:id="rId9"/>
    <p:sldLayoutId id="2147483708" r:id="rId10"/>
    <p:sldLayoutId id="214748371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7490" y="3693463"/>
            <a:ext cx="7921675" cy="455612"/>
          </a:xfrm>
        </p:spPr>
        <p:txBody>
          <a:bodyPr/>
          <a:lstStyle/>
          <a:p>
            <a:r>
              <a:rPr lang="en-US" altLang="cs-CZ" dirty="0" err="1" smtClean="0"/>
              <a:t>Zden</a:t>
            </a:r>
            <a:r>
              <a:rPr lang="cs-CZ" altLang="cs-CZ" dirty="0" err="1" smtClean="0"/>
              <a:t>ěk</a:t>
            </a:r>
            <a:r>
              <a:rPr lang="cs-CZ" altLang="cs-CZ" dirty="0" smtClean="0"/>
              <a:t> VAŠÍČEK, Lukáš SEKANINA</a:t>
            </a:r>
            <a:endParaRPr lang="cs-CZ" altLang="cs-CZ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6632"/>
            <a:ext cx="9624391" cy="3126335"/>
          </a:xfrm>
        </p:spPr>
        <p:txBody>
          <a:bodyPr/>
          <a:lstStyle/>
          <a:p>
            <a:r>
              <a:rPr lang="en-US" altLang="cs-CZ" sz="3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Search-Based</a:t>
            </a:r>
            <a:r>
              <a:rPr lang="en-US" altLang="cs-CZ" sz="3600" b="1" dirty="0"/>
              <a:t> 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en-US" altLang="cs-CZ" sz="3600" b="1" dirty="0" smtClean="0"/>
              <a:t>Synthesis</a:t>
            </a:r>
            <a:r>
              <a:rPr lang="cs-CZ" altLang="cs-CZ" sz="3600" b="1" dirty="0" smtClean="0"/>
              <a:t> </a:t>
            </a:r>
            <a:r>
              <a:rPr lang="en-US" altLang="cs-CZ" sz="3600" b="1" dirty="0" smtClean="0"/>
              <a:t>of Approximate</a:t>
            </a:r>
            <a:r>
              <a:rPr lang="cs-CZ" altLang="cs-CZ" sz="3600" b="1" dirty="0" smtClean="0"/>
              <a:t> </a:t>
            </a:r>
            <a:r>
              <a:rPr lang="en-US" altLang="cs-CZ" sz="3600" b="1" dirty="0" smtClean="0"/>
              <a:t>Circuits</a:t>
            </a:r>
            <a:r>
              <a:rPr lang="cs-CZ" altLang="cs-CZ" sz="3600" b="1" dirty="0" smtClean="0"/>
              <a:t> </a:t>
            </a:r>
            <a:r>
              <a:rPr lang="en-US" altLang="cs-CZ" sz="3600" b="1" dirty="0" smtClean="0"/>
              <a:t>Implemented </a:t>
            </a:r>
            <a:r>
              <a:rPr lang="en-US" altLang="cs-CZ" sz="3600" b="1" dirty="0"/>
              <a:t>into FPGAs</a:t>
            </a:r>
            <a:endParaRPr lang="cs-CZ" altLang="cs-CZ" sz="3600" b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87488" y="4149080"/>
            <a:ext cx="79381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vasicek@fit.vutbr.cz</a:t>
            </a:r>
            <a:endParaRPr lang="cs-CZ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9E0"/>
                </a:solidFill>
              </a:rPr>
              <a:t>Approximate</a:t>
            </a:r>
            <a:r>
              <a:rPr lang="cs-CZ" sz="2400" dirty="0" smtClean="0">
                <a:solidFill>
                  <a:srgbClr val="00A9E0"/>
                </a:solidFill>
              </a:rPr>
              <a:t> </a:t>
            </a:r>
            <a:r>
              <a:rPr lang="en-US" sz="2400" dirty="0" smtClean="0">
                <a:solidFill>
                  <a:srgbClr val="00A9E0"/>
                </a:solidFill>
              </a:rPr>
              <a:t>computing</a:t>
            </a:r>
            <a:r>
              <a:rPr lang="cs-CZ" sz="2400" dirty="0" smtClean="0">
                <a:solidFill>
                  <a:srgbClr val="00A9E0"/>
                </a:solidFill>
              </a:rPr>
              <a:t> </a:t>
            </a:r>
            <a:r>
              <a:rPr lang="cs-CZ" sz="2400" dirty="0" err="1" smtClean="0">
                <a:solidFill>
                  <a:srgbClr val="00A9E0"/>
                </a:solidFill>
              </a:rPr>
              <a:t>paradigm</a:t>
            </a:r>
            <a:endParaRPr lang="cs-CZ" sz="2400" dirty="0" smtClean="0">
              <a:solidFill>
                <a:srgbClr val="00A9E0"/>
              </a:solidFill>
            </a:endParaRP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requirement of exact numerical or Boolean equivalence between the specification and implementation of a circuit </a:t>
            </a:r>
            <a:r>
              <a:rPr lang="en-US" sz="2200" dirty="0" smtClean="0"/>
              <a:t>is </a:t>
            </a:r>
            <a:r>
              <a:rPr lang="en-US" sz="2200" dirty="0"/>
              <a:t>relaxed in order to achieve improvements in </a:t>
            </a:r>
            <a:r>
              <a:rPr lang="en-US" sz="2200" dirty="0">
                <a:solidFill>
                  <a:srgbClr val="00A9E0"/>
                </a:solidFill>
              </a:rPr>
              <a:t>performance</a:t>
            </a:r>
            <a:r>
              <a:rPr lang="en-US" sz="2200" dirty="0"/>
              <a:t> or </a:t>
            </a:r>
            <a:r>
              <a:rPr lang="en-US" sz="2200" dirty="0">
                <a:solidFill>
                  <a:srgbClr val="00A9E0"/>
                </a:solidFill>
              </a:rPr>
              <a:t>energy efficiency </a:t>
            </a:r>
            <a:r>
              <a:rPr lang="en-US" sz="2200" dirty="0"/>
              <a:t>[</a:t>
            </a:r>
            <a:r>
              <a:rPr lang="en-US" sz="2200" dirty="0" err="1"/>
              <a:t>Venkatesan</a:t>
            </a:r>
            <a:r>
              <a:rPr lang="en-US" sz="2200" dirty="0"/>
              <a:t> et al., 2011].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requirement of exactness can be </a:t>
            </a:r>
            <a:r>
              <a:rPr lang="en-US" sz="2200" dirty="0" smtClean="0"/>
              <a:t>relaxed </a:t>
            </a:r>
            <a:r>
              <a:rPr lang="en-US" sz="2200" dirty="0"/>
              <a:t>because </a:t>
            </a:r>
            <a:r>
              <a:rPr lang="en-US" sz="2200" dirty="0" smtClean="0"/>
              <a:t>of: </a:t>
            </a:r>
            <a:endParaRPr lang="cs-CZ" sz="2200" dirty="0" smtClean="0"/>
          </a:p>
          <a:p>
            <a:pPr lvl="2"/>
            <a:r>
              <a:rPr lang="en-US" dirty="0" smtClean="0"/>
              <a:t>limited perceptual capability of humans</a:t>
            </a:r>
            <a:endParaRPr lang="cs-CZ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golden result is impossible (or difficult) to </a:t>
            </a:r>
            <a:r>
              <a:rPr lang="en-US" dirty="0" smtClean="0"/>
              <a:t>define</a:t>
            </a:r>
            <a:endParaRPr lang="cs-CZ" dirty="0" smtClean="0"/>
          </a:p>
          <a:p>
            <a:endParaRPr lang="cs-CZ" sz="2400" dirty="0" smtClean="0"/>
          </a:p>
          <a:p>
            <a:r>
              <a:rPr lang="en-US" sz="2400" dirty="0" smtClean="0">
                <a:solidFill>
                  <a:srgbClr val="00A9E0"/>
                </a:solidFill>
              </a:rPr>
              <a:t>Our goal</a:t>
            </a:r>
            <a:endParaRPr lang="cs-CZ" sz="2400" dirty="0" smtClean="0">
              <a:solidFill>
                <a:srgbClr val="00A9E0"/>
              </a:solidFill>
            </a:endParaRPr>
          </a:p>
          <a:p>
            <a:pPr lvl="1"/>
            <a:r>
              <a:rPr lang="en-US" sz="2200" dirty="0"/>
              <a:t>T</a:t>
            </a:r>
            <a:r>
              <a:rPr lang="en-US" sz="2200" dirty="0" smtClean="0"/>
              <a:t>o introduce </a:t>
            </a:r>
            <a:r>
              <a:rPr lang="en-GB" sz="2200" dirty="0"/>
              <a:t>a new systematic approach for </a:t>
            </a:r>
            <a:r>
              <a:rPr lang="en-GB" sz="2200" dirty="0" smtClean="0"/>
              <a:t>the</a:t>
            </a:r>
            <a:r>
              <a:rPr lang="cs-CZ" sz="2200" dirty="0" smtClean="0"/>
              <a:t> </a:t>
            </a:r>
            <a:r>
              <a:rPr lang="en-GB" sz="2200" dirty="0" smtClean="0"/>
              <a:t>approximation </a:t>
            </a:r>
            <a:r>
              <a:rPr lang="en-GB" sz="2200" dirty="0"/>
              <a:t>and optimization of circuits intended for </a:t>
            </a:r>
            <a:r>
              <a:rPr lang="en-GB" sz="2200" dirty="0" smtClean="0"/>
              <a:t>LUT</a:t>
            </a:r>
            <a:r>
              <a:rPr lang="cs-CZ" sz="2200" dirty="0" smtClean="0"/>
              <a:t>-</a:t>
            </a:r>
            <a:r>
              <a:rPr lang="en-GB" sz="2200" dirty="0" smtClean="0"/>
              <a:t>based</a:t>
            </a:r>
            <a:r>
              <a:rPr lang="cs-CZ" sz="2200" dirty="0" smtClean="0"/>
              <a:t> </a:t>
            </a:r>
            <a:r>
              <a:rPr lang="cs-CZ" sz="2200" dirty="0" err="1" smtClean="0"/>
              <a:t>FPGAs</a:t>
            </a:r>
            <a:r>
              <a:rPr lang="cs-CZ" sz="2200" dirty="0" smtClean="0"/>
              <a:t>.</a:t>
            </a:r>
            <a:endParaRPr lang="en-US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2</a:t>
            </a:fld>
            <a:endParaRPr lang="en-US" alt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9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Skupina 35"/>
          <p:cNvGrpSpPr/>
          <p:nvPr/>
        </p:nvGrpSpPr>
        <p:grpSpPr>
          <a:xfrm>
            <a:off x="6664945" y="4369435"/>
            <a:ext cx="2473343" cy="2072098"/>
            <a:chOff x="6664945" y="4369435"/>
            <a:chExt cx="2473343" cy="2072098"/>
          </a:xfrm>
        </p:grpSpPr>
        <p:pic>
          <p:nvPicPr>
            <p:cNvPr id="21" name="Obrázek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4945" y="4369435"/>
              <a:ext cx="2289988" cy="1563108"/>
            </a:xfrm>
            <a:prstGeom prst="rect">
              <a:avLst/>
            </a:prstGeom>
          </p:spPr>
        </p:pic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7464152" y="5953956"/>
              <a:ext cx="1674136" cy="487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FF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621" tIns="43311" rIns="86621" bIns="43311">
              <a:spAutoFit/>
            </a:bodyPr>
            <a:lstStyle/>
            <a:p>
              <a:pPr>
                <a:buNone/>
                <a:defRPr/>
              </a:pPr>
              <a:r>
                <a:rPr lang="en-US" sz="1400" b="0" dirty="0" smtClean="0">
                  <a:solidFill>
                    <a:srgbClr val="00A9E0"/>
                  </a:solidFill>
                </a:rPr>
                <a:t>candidate circuit 3</a:t>
              </a:r>
            </a:p>
            <a:p>
              <a:pPr algn="r">
                <a:buNone/>
                <a:defRPr/>
              </a:pPr>
              <a:r>
                <a:rPr lang="en-US" sz="1000" b="0" dirty="0" smtClean="0">
                  <a:solidFill>
                    <a:schemeClr val="bg2"/>
                  </a:solidFill>
                </a:rPr>
                <a:t>HD 18.75% | EP 3/16</a:t>
              </a:r>
              <a:endParaRPr lang="cs-CZ" sz="1000" b="0" dirty="0">
                <a:solidFill>
                  <a:srgbClr val="1984B9"/>
                </a:solidFill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3373054" y="3174605"/>
            <a:ext cx="3010978" cy="1834108"/>
            <a:chOff x="3373054" y="3174605"/>
            <a:chExt cx="3010978" cy="1834108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3054" y="3174605"/>
              <a:ext cx="2244774" cy="1528086"/>
            </a:xfrm>
            <a:prstGeom prst="rect">
              <a:avLst/>
            </a:prstGeom>
          </p:spPr>
        </p:pic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709896" y="4521136"/>
              <a:ext cx="1674136" cy="487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FF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621" tIns="43311" rIns="86621" bIns="43311">
              <a:spAutoFit/>
            </a:bodyPr>
            <a:lstStyle/>
            <a:p>
              <a:pPr>
                <a:buNone/>
                <a:defRPr/>
              </a:pPr>
              <a:r>
                <a:rPr lang="en-US" sz="1400" b="0" dirty="0" smtClean="0">
                  <a:solidFill>
                    <a:srgbClr val="00A9E0"/>
                  </a:solidFill>
                </a:rPr>
                <a:t>candidate circuit 1</a:t>
              </a:r>
            </a:p>
            <a:p>
              <a:pPr algn="r">
                <a:buNone/>
                <a:defRPr/>
              </a:pPr>
              <a:r>
                <a:rPr lang="en-US" sz="1000" b="0" dirty="0" smtClean="0">
                  <a:solidFill>
                    <a:schemeClr val="bg2"/>
                  </a:solidFill>
                </a:rPr>
                <a:t>HD 81.25% | EP 13/16</a:t>
              </a:r>
              <a:endParaRPr lang="cs-CZ" sz="1000" b="0" dirty="0">
                <a:solidFill>
                  <a:schemeClr val="bg2"/>
                </a:solidFill>
              </a:endParaRPr>
            </a:p>
          </p:txBody>
        </p:sp>
      </p:grpSp>
      <p:pic>
        <p:nvPicPr>
          <p:cNvPr id="17" name="Obráze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39" y="3913842"/>
            <a:ext cx="2343716" cy="1592142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1808" y="765175"/>
            <a:ext cx="11521017" cy="3148738"/>
          </a:xfrm>
        </p:spPr>
        <p:txBody>
          <a:bodyPr/>
          <a:lstStyle/>
          <a:p>
            <a:r>
              <a:rPr lang="en-GB" sz="2400" dirty="0"/>
              <a:t>In order to deliver a good trade-off between the quality </a:t>
            </a:r>
            <a:r>
              <a:rPr lang="en-GB" sz="2400" dirty="0" smtClean="0"/>
              <a:t>of</a:t>
            </a:r>
            <a:r>
              <a:rPr lang="cs-CZ" sz="2400" dirty="0" smtClean="0"/>
              <a:t> </a:t>
            </a:r>
            <a:r>
              <a:rPr lang="en-GB" sz="2400" dirty="0" smtClean="0"/>
              <a:t>processing </a:t>
            </a:r>
            <a:r>
              <a:rPr lang="en-GB" sz="2400" dirty="0"/>
              <a:t>and implementation cost, </a:t>
            </a:r>
            <a:r>
              <a:rPr lang="en-GB" sz="2400" dirty="0" smtClean="0"/>
              <a:t>our</a:t>
            </a:r>
            <a:r>
              <a:rPr lang="cs-CZ" sz="2400" dirty="0" smtClean="0"/>
              <a:t> </a:t>
            </a:r>
            <a:r>
              <a:rPr lang="en-GB" sz="2400" dirty="0" smtClean="0"/>
              <a:t>method </a:t>
            </a:r>
            <a:r>
              <a:rPr lang="en-GB" sz="2400" dirty="0"/>
              <a:t>employs </a:t>
            </a:r>
            <a:r>
              <a:rPr lang="en-GB" sz="2400" dirty="0" smtClean="0"/>
              <a:t>a</a:t>
            </a:r>
            <a:r>
              <a:rPr lang="cs-CZ" sz="2400" dirty="0" smtClean="0"/>
              <a:t> </a:t>
            </a:r>
            <a:r>
              <a:rPr lang="en-GB" sz="2400" dirty="0" smtClean="0">
                <a:solidFill>
                  <a:srgbClr val="00A9E0"/>
                </a:solidFill>
              </a:rPr>
              <a:t>genetic </a:t>
            </a:r>
            <a:r>
              <a:rPr lang="en-GB" sz="2400" dirty="0">
                <a:solidFill>
                  <a:srgbClr val="00A9E0"/>
                </a:solidFill>
              </a:rPr>
              <a:t>programming-based optimization </a:t>
            </a:r>
            <a:r>
              <a:rPr lang="en-GB" sz="2400" dirty="0" smtClean="0">
                <a:solidFill>
                  <a:srgbClr val="00A9E0"/>
                </a:solidFill>
              </a:rPr>
              <a:t>engine.</a:t>
            </a:r>
          </a:p>
          <a:p>
            <a:r>
              <a:rPr lang="en-GB" sz="2400" dirty="0" smtClean="0"/>
              <a:t>The optimization engine applies various </a:t>
            </a:r>
            <a:r>
              <a:rPr lang="en-US" sz="2400" dirty="0" smtClean="0"/>
              <a:t>transformation rules on a given circuit and </a:t>
            </a:r>
            <a:r>
              <a:rPr lang="en-US" sz="2400" dirty="0" smtClean="0">
                <a:solidFill>
                  <a:srgbClr val="00A9E0"/>
                </a:solidFill>
              </a:rPr>
              <a:t>gradually modifies the circuit </a:t>
            </a:r>
            <a:r>
              <a:rPr lang="en-US" sz="2400" dirty="0" smtClean="0"/>
              <a:t>with aim </a:t>
            </a:r>
            <a:r>
              <a:rPr lang="en-US" sz="2400" dirty="0" smtClean="0">
                <a:solidFill>
                  <a:srgbClr val="00A9E0"/>
                </a:solidFill>
              </a:rPr>
              <a:t>to obtain its approximate version </a:t>
            </a:r>
            <a:r>
              <a:rPr lang="en-US" sz="2400" dirty="0" smtClean="0"/>
              <a:t>which satisfies a given condition (e.g. maximal error).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3</a:t>
            </a:fld>
            <a:endParaRPr lang="en-US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Principle</a:t>
            </a:r>
            <a:r>
              <a:rPr lang="en-US" dirty="0" smtClean="0"/>
              <a:t> of the proposed approach</a:t>
            </a:r>
            <a:endParaRPr lang="cs-CZ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07300" y="5505913"/>
            <a:ext cx="2232248" cy="48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21" tIns="43311" rIns="86621" bIns="43311">
            <a:spAutoFit/>
          </a:bodyPr>
          <a:lstStyle/>
          <a:p>
            <a:pPr>
              <a:buNone/>
              <a:defRPr/>
            </a:pPr>
            <a:r>
              <a:rPr lang="en-US" sz="1400" b="0" dirty="0">
                <a:solidFill>
                  <a:srgbClr val="00A9E0"/>
                </a:solidFill>
              </a:rPr>
              <a:t>o</a:t>
            </a:r>
            <a:r>
              <a:rPr lang="en-US" sz="1400" b="0" dirty="0" smtClean="0">
                <a:solidFill>
                  <a:srgbClr val="00A9E0"/>
                </a:solidFill>
              </a:rPr>
              <a:t>riginal (accurate) circuit</a:t>
            </a:r>
          </a:p>
          <a:p>
            <a:pPr algn="r">
              <a:buNone/>
              <a:defRPr/>
            </a:pPr>
            <a:r>
              <a:rPr lang="en-US" sz="1000" b="0" dirty="0" smtClean="0">
                <a:solidFill>
                  <a:schemeClr val="bg2"/>
                </a:solidFill>
              </a:rPr>
              <a:t>5 GATES</a:t>
            </a:r>
            <a:endParaRPr lang="cs-CZ" sz="1000" b="0" dirty="0">
              <a:solidFill>
                <a:schemeClr val="bg2"/>
              </a:solidFill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2302448" y="3411050"/>
            <a:ext cx="2536664" cy="1094560"/>
            <a:chOff x="2302448" y="3411050"/>
            <a:chExt cx="2536664" cy="1094560"/>
          </a:xfrm>
        </p:grpSpPr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2302448" y="4190552"/>
              <a:ext cx="345831" cy="315058"/>
            </a:xfrm>
            <a:prstGeom prst="ellipse">
              <a:avLst/>
            </a:prstGeom>
            <a:noFill/>
            <a:ln w="19050" algn="ctr">
              <a:solidFill>
                <a:srgbClr val="1984B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215">
                <a:solidFill>
                  <a:srgbClr val="C00000"/>
                </a:solidFill>
              </a:endParaRPr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 rot="16200000">
              <a:off x="3330837" y="2611678"/>
              <a:ext cx="708903" cy="2307647"/>
            </a:xfrm>
            <a:custGeom>
              <a:avLst/>
              <a:gdLst>
                <a:gd name="T0" fmla="*/ 0 w 374"/>
                <a:gd name="T1" fmla="*/ 0 h 850"/>
                <a:gd name="T2" fmla="*/ 371 w 374"/>
                <a:gd name="T3" fmla="*/ 406 h 850"/>
                <a:gd name="T4" fmla="*/ 19 w 374"/>
                <a:gd name="T5" fmla="*/ 850 h 850"/>
                <a:gd name="connsiteX0" fmla="*/ 0 w 12930"/>
                <a:gd name="connsiteY0" fmla="*/ 0 h 10200"/>
                <a:gd name="connsiteX1" fmla="*/ 12930 w 12930"/>
                <a:gd name="connsiteY1" fmla="*/ 4976 h 10200"/>
                <a:gd name="connsiteX2" fmla="*/ 3518 w 12930"/>
                <a:gd name="connsiteY2" fmla="*/ 10200 h 10200"/>
                <a:gd name="connsiteX0" fmla="*/ 0 w 13948"/>
                <a:gd name="connsiteY0" fmla="*/ 0 h 9737"/>
                <a:gd name="connsiteX1" fmla="*/ 12930 w 13948"/>
                <a:gd name="connsiteY1" fmla="*/ 4976 h 9737"/>
                <a:gd name="connsiteX2" fmla="*/ 11290 w 13948"/>
                <a:gd name="connsiteY2" fmla="*/ 9737 h 9737"/>
                <a:gd name="connsiteX0" fmla="*/ 0 w 13613"/>
                <a:gd name="connsiteY0" fmla="*/ 0 h 10000"/>
                <a:gd name="connsiteX1" fmla="*/ 13612 w 13613"/>
                <a:gd name="connsiteY1" fmla="*/ 5267 h 10000"/>
                <a:gd name="connsiteX2" fmla="*/ 8094 w 13613"/>
                <a:gd name="connsiteY2" fmla="*/ 10000 h 10000"/>
                <a:gd name="connsiteX0" fmla="*/ 0 w 11438"/>
                <a:gd name="connsiteY0" fmla="*/ 0 h 9964"/>
                <a:gd name="connsiteX1" fmla="*/ 11437 w 11438"/>
                <a:gd name="connsiteY1" fmla="*/ 5231 h 9964"/>
                <a:gd name="connsiteX2" fmla="*/ 5919 w 11438"/>
                <a:gd name="connsiteY2" fmla="*/ 9964 h 9964"/>
                <a:gd name="connsiteX0" fmla="*/ 0 w 9999"/>
                <a:gd name="connsiteY0" fmla="*/ 0 h 10000"/>
                <a:gd name="connsiteX1" fmla="*/ 9999 w 9999"/>
                <a:gd name="connsiteY1" fmla="*/ 5250 h 10000"/>
                <a:gd name="connsiteX2" fmla="*/ 5175 w 9999"/>
                <a:gd name="connsiteY2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20408"/>
                <a:gd name="connsiteY0" fmla="*/ 0 h 10000"/>
                <a:gd name="connsiteX1" fmla="*/ 9364 w 20408"/>
                <a:gd name="connsiteY1" fmla="*/ 826 h 10000"/>
                <a:gd name="connsiteX2" fmla="*/ 20395 w 20408"/>
                <a:gd name="connsiteY2" fmla="*/ 3662 h 10000"/>
                <a:gd name="connsiteX3" fmla="*/ 5176 w 20408"/>
                <a:gd name="connsiteY3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5176"/>
                <a:gd name="connsiteY0" fmla="*/ 0 h 10000"/>
                <a:gd name="connsiteX1" fmla="*/ 5176 w 5176"/>
                <a:gd name="connsiteY1" fmla="*/ 10000 h 10000"/>
                <a:gd name="connsiteX0" fmla="*/ 0 w 16193"/>
                <a:gd name="connsiteY0" fmla="*/ 0 h 6345"/>
                <a:gd name="connsiteX1" fmla="*/ 16193 w 16193"/>
                <a:gd name="connsiteY1" fmla="*/ 6345 h 6345"/>
                <a:gd name="connsiteX0" fmla="*/ 0 w 14952"/>
                <a:gd name="connsiteY0" fmla="*/ 0 h 10000"/>
                <a:gd name="connsiteX1" fmla="*/ 10000 w 14952"/>
                <a:gd name="connsiteY1" fmla="*/ 10000 h 10000"/>
                <a:gd name="connsiteX0" fmla="*/ 0 w 17522"/>
                <a:gd name="connsiteY0" fmla="*/ 0 h 10000"/>
                <a:gd name="connsiteX1" fmla="*/ 10000 w 17522"/>
                <a:gd name="connsiteY1" fmla="*/ 10000 h 10000"/>
                <a:gd name="connsiteX0" fmla="*/ 0 w 20928"/>
                <a:gd name="connsiteY0" fmla="*/ 0 h 11402"/>
                <a:gd name="connsiteX1" fmla="*/ 14620 w 20928"/>
                <a:gd name="connsiteY1" fmla="*/ 11402 h 11402"/>
                <a:gd name="connsiteX0" fmla="*/ 0 w 22134"/>
                <a:gd name="connsiteY0" fmla="*/ 0 h 11232"/>
                <a:gd name="connsiteX1" fmla="*/ 16160 w 22134"/>
                <a:gd name="connsiteY1" fmla="*/ 11232 h 11232"/>
                <a:gd name="connsiteX0" fmla="*/ 0 w 23997"/>
                <a:gd name="connsiteY0" fmla="*/ 0 h 11190"/>
                <a:gd name="connsiteX1" fmla="*/ 18470 w 23997"/>
                <a:gd name="connsiteY1" fmla="*/ 11190 h 11190"/>
                <a:gd name="connsiteX0" fmla="*/ 0 w 22748"/>
                <a:gd name="connsiteY0" fmla="*/ 0 h 10935"/>
                <a:gd name="connsiteX1" fmla="*/ 16930 w 22748"/>
                <a:gd name="connsiteY1" fmla="*/ 10935 h 10935"/>
                <a:gd name="connsiteX0" fmla="*/ 0 w 20297"/>
                <a:gd name="connsiteY0" fmla="*/ 0 h 10935"/>
                <a:gd name="connsiteX1" fmla="*/ 16930 w 20297"/>
                <a:gd name="connsiteY1" fmla="*/ 10935 h 10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97" h="10935">
                  <a:moveTo>
                    <a:pt x="0" y="0"/>
                  </a:moveTo>
                  <a:cubicBezTo>
                    <a:pt x="16625" y="2285"/>
                    <a:pt x="25614" y="5131"/>
                    <a:pt x="16930" y="10935"/>
                  </a:cubicBezTo>
                </a:path>
              </a:pathLst>
            </a:custGeom>
            <a:noFill/>
            <a:ln w="19050" cap="flat" cmpd="sng">
              <a:solidFill>
                <a:srgbClr val="1984B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215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3346338" y="4897834"/>
            <a:ext cx="3108558" cy="1820268"/>
            <a:chOff x="3346338" y="4897834"/>
            <a:chExt cx="3108558" cy="1820268"/>
          </a:xfrm>
        </p:grpSpPr>
        <p:pic>
          <p:nvPicPr>
            <p:cNvPr id="16" name="Obrázek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6338" y="4897834"/>
              <a:ext cx="2271490" cy="1569624"/>
            </a:xfrm>
            <a:prstGeom prst="rect">
              <a:avLst/>
            </a:prstGeom>
          </p:spPr>
        </p:pic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4780760" y="6045859"/>
              <a:ext cx="1674136" cy="672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FF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621" tIns="43311" rIns="86621" bIns="43311">
              <a:spAutoFit/>
            </a:bodyPr>
            <a:lstStyle/>
            <a:p>
              <a:pPr algn="r">
                <a:buNone/>
                <a:defRPr/>
              </a:pPr>
              <a:r>
                <a:rPr lang="en-US" sz="1000" b="0" dirty="0">
                  <a:solidFill>
                    <a:schemeClr val="bg2"/>
                  </a:solidFill>
                </a:rPr>
                <a:t>HD 0</a:t>
              </a:r>
              <a:r>
                <a:rPr lang="en-US" sz="1000" b="0" dirty="0" smtClean="0">
                  <a:solidFill>
                    <a:schemeClr val="bg2"/>
                  </a:solidFill>
                </a:rPr>
                <a:t>% | EP 0</a:t>
              </a:r>
              <a:r>
                <a:rPr lang="en-US" sz="1400" b="0" dirty="0" smtClean="0">
                  <a:solidFill>
                    <a:srgbClr val="1984B9"/>
                  </a:solidFill>
                </a:rPr>
                <a:t/>
              </a:r>
              <a:br>
                <a:rPr lang="en-US" sz="1400" b="0" dirty="0" smtClean="0">
                  <a:solidFill>
                    <a:srgbClr val="1984B9"/>
                  </a:solidFill>
                </a:rPr>
              </a:br>
              <a:r>
                <a:rPr lang="en-US" sz="1400" b="0" dirty="0" smtClean="0">
                  <a:solidFill>
                    <a:srgbClr val="00A9E0"/>
                  </a:solidFill>
                </a:rPr>
                <a:t>candidate </a:t>
              </a:r>
              <a:r>
                <a:rPr lang="en-US" sz="1400" b="0" dirty="0">
                  <a:solidFill>
                    <a:srgbClr val="00A9E0"/>
                  </a:solidFill>
                </a:rPr>
                <a:t>circuit 2</a:t>
              </a:r>
              <a:br>
                <a:rPr lang="en-US" sz="1400" b="0" dirty="0">
                  <a:solidFill>
                    <a:srgbClr val="00A9E0"/>
                  </a:solidFill>
                </a:rPr>
              </a:br>
              <a:endParaRPr lang="cs-CZ" sz="1400" b="0" dirty="0">
                <a:solidFill>
                  <a:srgbClr val="00A9E0"/>
                </a:solidFill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2736968" y="4756688"/>
            <a:ext cx="1893255" cy="553010"/>
            <a:chOff x="2736968" y="4756688"/>
            <a:chExt cx="1893255" cy="553010"/>
          </a:xfrm>
        </p:grpSpPr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2736968" y="4756688"/>
              <a:ext cx="345831" cy="315057"/>
            </a:xfrm>
            <a:prstGeom prst="ellipse">
              <a:avLst/>
            </a:prstGeom>
            <a:noFill/>
            <a:ln w="19050" algn="ctr">
              <a:solidFill>
                <a:srgbClr val="1984B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215">
                <a:solidFill>
                  <a:srgbClr val="C00000"/>
                </a:solidFill>
              </a:endParaRPr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 rot="18429114">
              <a:off x="3652073" y="4331548"/>
              <a:ext cx="418520" cy="1537780"/>
            </a:xfrm>
            <a:custGeom>
              <a:avLst/>
              <a:gdLst>
                <a:gd name="T0" fmla="*/ 0 w 374"/>
                <a:gd name="T1" fmla="*/ 0 h 850"/>
                <a:gd name="T2" fmla="*/ 371 w 374"/>
                <a:gd name="T3" fmla="*/ 406 h 850"/>
                <a:gd name="T4" fmla="*/ 19 w 374"/>
                <a:gd name="T5" fmla="*/ 850 h 850"/>
                <a:gd name="connsiteX0" fmla="*/ 0 w 12930"/>
                <a:gd name="connsiteY0" fmla="*/ 0 h 10200"/>
                <a:gd name="connsiteX1" fmla="*/ 12930 w 12930"/>
                <a:gd name="connsiteY1" fmla="*/ 4976 h 10200"/>
                <a:gd name="connsiteX2" fmla="*/ 3518 w 12930"/>
                <a:gd name="connsiteY2" fmla="*/ 10200 h 10200"/>
                <a:gd name="connsiteX0" fmla="*/ 0 w 13948"/>
                <a:gd name="connsiteY0" fmla="*/ 0 h 9737"/>
                <a:gd name="connsiteX1" fmla="*/ 12930 w 13948"/>
                <a:gd name="connsiteY1" fmla="*/ 4976 h 9737"/>
                <a:gd name="connsiteX2" fmla="*/ 11290 w 13948"/>
                <a:gd name="connsiteY2" fmla="*/ 9737 h 9737"/>
                <a:gd name="connsiteX0" fmla="*/ 0 w 13613"/>
                <a:gd name="connsiteY0" fmla="*/ 0 h 10000"/>
                <a:gd name="connsiteX1" fmla="*/ 13612 w 13613"/>
                <a:gd name="connsiteY1" fmla="*/ 5267 h 10000"/>
                <a:gd name="connsiteX2" fmla="*/ 8094 w 13613"/>
                <a:gd name="connsiteY2" fmla="*/ 10000 h 10000"/>
                <a:gd name="connsiteX0" fmla="*/ 0 w 11438"/>
                <a:gd name="connsiteY0" fmla="*/ 0 h 9964"/>
                <a:gd name="connsiteX1" fmla="*/ 11437 w 11438"/>
                <a:gd name="connsiteY1" fmla="*/ 5231 h 9964"/>
                <a:gd name="connsiteX2" fmla="*/ 5919 w 11438"/>
                <a:gd name="connsiteY2" fmla="*/ 9964 h 9964"/>
                <a:gd name="connsiteX0" fmla="*/ 0 w 9999"/>
                <a:gd name="connsiteY0" fmla="*/ 0 h 10000"/>
                <a:gd name="connsiteX1" fmla="*/ 9999 w 9999"/>
                <a:gd name="connsiteY1" fmla="*/ 5250 h 10000"/>
                <a:gd name="connsiteX2" fmla="*/ 5175 w 9999"/>
                <a:gd name="connsiteY2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20408"/>
                <a:gd name="connsiteY0" fmla="*/ 0 h 10000"/>
                <a:gd name="connsiteX1" fmla="*/ 9364 w 20408"/>
                <a:gd name="connsiteY1" fmla="*/ 826 h 10000"/>
                <a:gd name="connsiteX2" fmla="*/ 20395 w 20408"/>
                <a:gd name="connsiteY2" fmla="*/ 3662 h 10000"/>
                <a:gd name="connsiteX3" fmla="*/ 5176 w 20408"/>
                <a:gd name="connsiteY3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5176"/>
                <a:gd name="connsiteY0" fmla="*/ 0 h 10000"/>
                <a:gd name="connsiteX1" fmla="*/ 5176 w 5176"/>
                <a:gd name="connsiteY1" fmla="*/ 10000 h 10000"/>
                <a:gd name="connsiteX0" fmla="*/ 0 w 16193"/>
                <a:gd name="connsiteY0" fmla="*/ 0 h 6345"/>
                <a:gd name="connsiteX1" fmla="*/ 16193 w 16193"/>
                <a:gd name="connsiteY1" fmla="*/ 6345 h 6345"/>
                <a:gd name="connsiteX0" fmla="*/ 0 w 14952"/>
                <a:gd name="connsiteY0" fmla="*/ 0 h 10000"/>
                <a:gd name="connsiteX1" fmla="*/ 10000 w 14952"/>
                <a:gd name="connsiteY1" fmla="*/ 10000 h 10000"/>
                <a:gd name="connsiteX0" fmla="*/ 0 w 17522"/>
                <a:gd name="connsiteY0" fmla="*/ 0 h 10000"/>
                <a:gd name="connsiteX1" fmla="*/ 10000 w 17522"/>
                <a:gd name="connsiteY1" fmla="*/ 10000 h 10000"/>
                <a:gd name="connsiteX0" fmla="*/ 0 w 16302"/>
                <a:gd name="connsiteY0" fmla="*/ 0 h 8211"/>
                <a:gd name="connsiteX1" fmla="*/ 8207 w 16302"/>
                <a:gd name="connsiteY1" fmla="*/ 8211 h 8211"/>
                <a:gd name="connsiteX0" fmla="*/ 0 w 8212"/>
                <a:gd name="connsiteY0" fmla="*/ 0 h 10000"/>
                <a:gd name="connsiteX1" fmla="*/ 5034 w 8212"/>
                <a:gd name="connsiteY1" fmla="*/ 10000 h 10000"/>
                <a:gd name="connsiteX0" fmla="*/ 0 w 8951"/>
                <a:gd name="connsiteY0" fmla="*/ 0 h 10000"/>
                <a:gd name="connsiteX1" fmla="*/ 6130 w 8951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951" h="10000">
                  <a:moveTo>
                    <a:pt x="0" y="0"/>
                  </a:moveTo>
                  <a:cubicBezTo>
                    <a:pt x="8542" y="2446"/>
                    <a:pt x="11780" y="3985"/>
                    <a:pt x="6130" y="10000"/>
                  </a:cubicBezTo>
                </a:path>
              </a:pathLst>
            </a:custGeom>
            <a:noFill/>
            <a:ln w="19050" cap="flat" cmpd="sng">
              <a:solidFill>
                <a:srgbClr val="1984B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215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4492839" y="5060722"/>
            <a:ext cx="3317100" cy="751811"/>
            <a:chOff x="4492839" y="5060722"/>
            <a:chExt cx="3317100" cy="751811"/>
          </a:xfrm>
        </p:grpSpPr>
        <p:sp>
          <p:nvSpPr>
            <p:cNvPr id="22" name="Freeform 13"/>
            <p:cNvSpPr>
              <a:spLocks/>
            </p:cNvSpPr>
            <p:nvPr/>
          </p:nvSpPr>
          <p:spPr bwMode="auto">
            <a:xfrm rot="16200000">
              <a:off x="5958396" y="3960990"/>
              <a:ext cx="537528" cy="3165558"/>
            </a:xfrm>
            <a:custGeom>
              <a:avLst/>
              <a:gdLst>
                <a:gd name="T0" fmla="*/ 0 w 374"/>
                <a:gd name="T1" fmla="*/ 0 h 850"/>
                <a:gd name="T2" fmla="*/ 371 w 374"/>
                <a:gd name="T3" fmla="*/ 406 h 850"/>
                <a:gd name="T4" fmla="*/ 19 w 374"/>
                <a:gd name="T5" fmla="*/ 850 h 850"/>
                <a:gd name="connsiteX0" fmla="*/ 0 w 12930"/>
                <a:gd name="connsiteY0" fmla="*/ 0 h 10200"/>
                <a:gd name="connsiteX1" fmla="*/ 12930 w 12930"/>
                <a:gd name="connsiteY1" fmla="*/ 4976 h 10200"/>
                <a:gd name="connsiteX2" fmla="*/ 3518 w 12930"/>
                <a:gd name="connsiteY2" fmla="*/ 10200 h 10200"/>
                <a:gd name="connsiteX0" fmla="*/ 0 w 13948"/>
                <a:gd name="connsiteY0" fmla="*/ 0 h 9737"/>
                <a:gd name="connsiteX1" fmla="*/ 12930 w 13948"/>
                <a:gd name="connsiteY1" fmla="*/ 4976 h 9737"/>
                <a:gd name="connsiteX2" fmla="*/ 11290 w 13948"/>
                <a:gd name="connsiteY2" fmla="*/ 9737 h 9737"/>
                <a:gd name="connsiteX0" fmla="*/ 0 w 13613"/>
                <a:gd name="connsiteY0" fmla="*/ 0 h 10000"/>
                <a:gd name="connsiteX1" fmla="*/ 13612 w 13613"/>
                <a:gd name="connsiteY1" fmla="*/ 5267 h 10000"/>
                <a:gd name="connsiteX2" fmla="*/ 8094 w 13613"/>
                <a:gd name="connsiteY2" fmla="*/ 10000 h 10000"/>
                <a:gd name="connsiteX0" fmla="*/ 0 w 11438"/>
                <a:gd name="connsiteY0" fmla="*/ 0 h 9964"/>
                <a:gd name="connsiteX1" fmla="*/ 11437 w 11438"/>
                <a:gd name="connsiteY1" fmla="*/ 5231 h 9964"/>
                <a:gd name="connsiteX2" fmla="*/ 5919 w 11438"/>
                <a:gd name="connsiteY2" fmla="*/ 9964 h 9964"/>
                <a:gd name="connsiteX0" fmla="*/ 0 w 9999"/>
                <a:gd name="connsiteY0" fmla="*/ 0 h 10000"/>
                <a:gd name="connsiteX1" fmla="*/ 9999 w 9999"/>
                <a:gd name="connsiteY1" fmla="*/ 5250 h 10000"/>
                <a:gd name="connsiteX2" fmla="*/ 5175 w 9999"/>
                <a:gd name="connsiteY2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20408"/>
                <a:gd name="connsiteY0" fmla="*/ 0 h 10000"/>
                <a:gd name="connsiteX1" fmla="*/ 9364 w 20408"/>
                <a:gd name="connsiteY1" fmla="*/ 826 h 10000"/>
                <a:gd name="connsiteX2" fmla="*/ 20395 w 20408"/>
                <a:gd name="connsiteY2" fmla="*/ 3662 h 10000"/>
                <a:gd name="connsiteX3" fmla="*/ 5176 w 20408"/>
                <a:gd name="connsiteY3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5176"/>
                <a:gd name="connsiteY0" fmla="*/ 0 h 10000"/>
                <a:gd name="connsiteX1" fmla="*/ 5176 w 5176"/>
                <a:gd name="connsiteY1" fmla="*/ 10000 h 10000"/>
                <a:gd name="connsiteX0" fmla="*/ 0 w 16193"/>
                <a:gd name="connsiteY0" fmla="*/ 0 h 6345"/>
                <a:gd name="connsiteX1" fmla="*/ 16193 w 16193"/>
                <a:gd name="connsiteY1" fmla="*/ 6345 h 6345"/>
                <a:gd name="connsiteX0" fmla="*/ 0 w 14952"/>
                <a:gd name="connsiteY0" fmla="*/ 0 h 10000"/>
                <a:gd name="connsiteX1" fmla="*/ 10000 w 14952"/>
                <a:gd name="connsiteY1" fmla="*/ 10000 h 10000"/>
                <a:gd name="connsiteX0" fmla="*/ 0 w 17522"/>
                <a:gd name="connsiteY0" fmla="*/ 0 h 10000"/>
                <a:gd name="connsiteX1" fmla="*/ 10000 w 17522"/>
                <a:gd name="connsiteY1" fmla="*/ 10000 h 10000"/>
                <a:gd name="connsiteX0" fmla="*/ 0 w 20928"/>
                <a:gd name="connsiteY0" fmla="*/ 0 h 11402"/>
                <a:gd name="connsiteX1" fmla="*/ 14620 w 20928"/>
                <a:gd name="connsiteY1" fmla="*/ 11402 h 11402"/>
                <a:gd name="connsiteX0" fmla="*/ 0 w 22134"/>
                <a:gd name="connsiteY0" fmla="*/ 0 h 11232"/>
                <a:gd name="connsiteX1" fmla="*/ 16160 w 22134"/>
                <a:gd name="connsiteY1" fmla="*/ 11232 h 11232"/>
                <a:gd name="connsiteX0" fmla="*/ 0 w 23997"/>
                <a:gd name="connsiteY0" fmla="*/ 0 h 11190"/>
                <a:gd name="connsiteX1" fmla="*/ 18470 w 23997"/>
                <a:gd name="connsiteY1" fmla="*/ 11190 h 11190"/>
                <a:gd name="connsiteX0" fmla="*/ 0 w 22748"/>
                <a:gd name="connsiteY0" fmla="*/ 0 h 10935"/>
                <a:gd name="connsiteX1" fmla="*/ 16930 w 22748"/>
                <a:gd name="connsiteY1" fmla="*/ 10935 h 10935"/>
                <a:gd name="connsiteX0" fmla="*/ 0 w 20297"/>
                <a:gd name="connsiteY0" fmla="*/ 0 h 10935"/>
                <a:gd name="connsiteX1" fmla="*/ 16930 w 20297"/>
                <a:gd name="connsiteY1" fmla="*/ 10935 h 10935"/>
                <a:gd name="connsiteX0" fmla="*/ 0 w 18981"/>
                <a:gd name="connsiteY0" fmla="*/ 0 h 14464"/>
                <a:gd name="connsiteX1" fmla="*/ 15311 w 18981"/>
                <a:gd name="connsiteY1" fmla="*/ 14464 h 14464"/>
                <a:gd name="connsiteX0" fmla="*/ 0 w 15311"/>
                <a:gd name="connsiteY0" fmla="*/ 0 h 14464"/>
                <a:gd name="connsiteX1" fmla="*/ 15311 w 15311"/>
                <a:gd name="connsiteY1" fmla="*/ 14464 h 14464"/>
                <a:gd name="connsiteX0" fmla="*/ 1275 w 7679"/>
                <a:gd name="connsiteY0" fmla="*/ 0 h 14643"/>
                <a:gd name="connsiteX1" fmla="*/ 7679 w 7679"/>
                <a:gd name="connsiteY1" fmla="*/ 14643 h 14643"/>
                <a:gd name="connsiteX0" fmla="*/ 10623 w 18963"/>
                <a:gd name="connsiteY0" fmla="*/ 0 h 10000"/>
                <a:gd name="connsiteX1" fmla="*/ 18963 w 18963"/>
                <a:gd name="connsiteY1" fmla="*/ 10000 h 10000"/>
                <a:gd name="connsiteX0" fmla="*/ 15751 w 24091"/>
                <a:gd name="connsiteY0" fmla="*/ 0 h 10000"/>
                <a:gd name="connsiteX1" fmla="*/ 4258 w 24091"/>
                <a:gd name="connsiteY1" fmla="*/ 1322 h 10000"/>
                <a:gd name="connsiteX2" fmla="*/ 24091 w 24091"/>
                <a:gd name="connsiteY2" fmla="*/ 10000 h 10000"/>
                <a:gd name="connsiteX0" fmla="*/ 2395 w 24091"/>
                <a:gd name="connsiteY0" fmla="*/ 0 h 10061"/>
                <a:gd name="connsiteX1" fmla="*/ 4258 w 24091"/>
                <a:gd name="connsiteY1" fmla="*/ 1383 h 10061"/>
                <a:gd name="connsiteX2" fmla="*/ 24091 w 24091"/>
                <a:gd name="connsiteY2" fmla="*/ 10061 h 10061"/>
                <a:gd name="connsiteX0" fmla="*/ 0 w 21696"/>
                <a:gd name="connsiteY0" fmla="*/ 0 h 10061"/>
                <a:gd name="connsiteX1" fmla="*/ 21696 w 21696"/>
                <a:gd name="connsiteY1" fmla="*/ 10061 h 10061"/>
                <a:gd name="connsiteX0" fmla="*/ 0 w 19939"/>
                <a:gd name="connsiteY0" fmla="*/ 0 h 10183"/>
                <a:gd name="connsiteX1" fmla="*/ 19939 w 19939"/>
                <a:gd name="connsiteY1" fmla="*/ 10183 h 10183"/>
                <a:gd name="connsiteX0" fmla="*/ 4657 w 24596"/>
                <a:gd name="connsiteY0" fmla="*/ 0 h 10183"/>
                <a:gd name="connsiteX1" fmla="*/ 24596 w 24596"/>
                <a:gd name="connsiteY1" fmla="*/ 10183 h 10183"/>
                <a:gd name="connsiteX0" fmla="*/ 9675 w 29614"/>
                <a:gd name="connsiteY0" fmla="*/ 0 h 10183"/>
                <a:gd name="connsiteX1" fmla="*/ 3455 w 29614"/>
                <a:gd name="connsiteY1" fmla="*/ 864 h 10183"/>
                <a:gd name="connsiteX2" fmla="*/ 29614 w 29614"/>
                <a:gd name="connsiteY2" fmla="*/ 10183 h 10183"/>
                <a:gd name="connsiteX0" fmla="*/ 0 w 19939"/>
                <a:gd name="connsiteY0" fmla="*/ 0 h 10183"/>
                <a:gd name="connsiteX1" fmla="*/ 19939 w 19939"/>
                <a:gd name="connsiteY1" fmla="*/ 10183 h 10183"/>
                <a:gd name="connsiteX0" fmla="*/ 0 w 23805"/>
                <a:gd name="connsiteY0" fmla="*/ 0 h 10244"/>
                <a:gd name="connsiteX1" fmla="*/ 23805 w 23805"/>
                <a:gd name="connsiteY1" fmla="*/ 10244 h 10244"/>
                <a:gd name="connsiteX0" fmla="*/ 8328 w 32133"/>
                <a:gd name="connsiteY0" fmla="*/ 0 h 10244"/>
                <a:gd name="connsiteX1" fmla="*/ 32133 w 32133"/>
                <a:gd name="connsiteY1" fmla="*/ 10244 h 10244"/>
                <a:gd name="connsiteX0" fmla="*/ 11129 w 34934"/>
                <a:gd name="connsiteY0" fmla="*/ 0 h 10244"/>
                <a:gd name="connsiteX1" fmla="*/ 34934 w 34934"/>
                <a:gd name="connsiteY1" fmla="*/ 10244 h 10244"/>
                <a:gd name="connsiteX0" fmla="*/ 18732 w 20042"/>
                <a:gd name="connsiteY0" fmla="*/ 0 h 10244"/>
                <a:gd name="connsiteX1" fmla="*/ 20042 w 20042"/>
                <a:gd name="connsiteY1" fmla="*/ 10244 h 1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42" h="10244">
                  <a:moveTo>
                    <a:pt x="18732" y="0"/>
                  </a:moveTo>
                  <a:cubicBezTo>
                    <a:pt x="-7075" y="2591"/>
                    <a:pt x="-5819" y="7592"/>
                    <a:pt x="20042" y="10244"/>
                  </a:cubicBezTo>
                </a:path>
              </a:pathLst>
            </a:custGeom>
            <a:noFill/>
            <a:ln w="19050" cap="flat" cmpd="sng">
              <a:solidFill>
                <a:srgbClr val="1984B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215" dirty="0">
                <a:solidFill>
                  <a:srgbClr val="C00000"/>
                </a:solidFill>
              </a:endParaRPr>
            </a:p>
          </p:txBody>
        </p:sp>
        <p:sp>
          <p:nvSpPr>
            <p:cNvPr id="23" name="Oval 11"/>
            <p:cNvSpPr>
              <a:spLocks noChangeArrowheads="1"/>
            </p:cNvSpPr>
            <p:nvPr/>
          </p:nvSpPr>
          <p:spPr bwMode="auto">
            <a:xfrm>
              <a:off x="4492839" y="5060722"/>
              <a:ext cx="345831" cy="315057"/>
            </a:xfrm>
            <a:prstGeom prst="ellipse">
              <a:avLst/>
            </a:prstGeom>
            <a:noFill/>
            <a:ln w="19050" algn="ctr">
              <a:solidFill>
                <a:srgbClr val="1984B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215">
                <a:solidFill>
                  <a:srgbClr val="C00000"/>
                </a:solidFill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9428777" y="3593436"/>
            <a:ext cx="2364727" cy="2422453"/>
            <a:chOff x="9428777" y="3593436"/>
            <a:chExt cx="2364727" cy="2422453"/>
          </a:xfrm>
        </p:grpSpPr>
        <p:pic>
          <p:nvPicPr>
            <p:cNvPr id="24" name="Obrázek 2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8777" y="3593436"/>
              <a:ext cx="2340464" cy="1531820"/>
            </a:xfrm>
            <a:prstGeom prst="rect">
              <a:avLst/>
            </a:prstGeom>
          </p:spPr>
        </p:pic>
        <p:sp>
          <p:nvSpPr>
            <p:cNvPr id="26" name="Text Box 13"/>
            <p:cNvSpPr txBox="1">
              <a:spLocks noChangeArrowheads="1"/>
            </p:cNvSpPr>
            <p:nvPr/>
          </p:nvSpPr>
          <p:spPr bwMode="auto">
            <a:xfrm>
              <a:off x="10119368" y="5146669"/>
              <a:ext cx="1674136" cy="869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FF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621" tIns="43311" rIns="86621" bIns="43311">
              <a:spAutoFit/>
            </a:bodyPr>
            <a:lstStyle/>
            <a:p>
              <a:pPr algn="r">
                <a:buNone/>
                <a:defRPr/>
              </a:pPr>
              <a:r>
                <a:rPr lang="en-US" sz="1400" b="0" dirty="0" smtClean="0">
                  <a:solidFill>
                    <a:srgbClr val="00A9E0"/>
                  </a:solidFill>
                </a:rPr>
                <a:t>candidate circuit 4</a:t>
              </a:r>
              <a:br>
                <a:rPr lang="en-US" sz="1400" b="0" dirty="0" smtClean="0">
                  <a:solidFill>
                    <a:srgbClr val="00A9E0"/>
                  </a:solidFill>
                </a:rPr>
              </a:br>
              <a:r>
                <a:rPr lang="en-US" sz="1000" b="0" dirty="0">
                  <a:solidFill>
                    <a:schemeClr val="bg2"/>
                  </a:solidFill>
                </a:rPr>
                <a:t>HD </a:t>
              </a:r>
              <a:r>
                <a:rPr lang="en-US" sz="1000" b="0" dirty="0" smtClean="0">
                  <a:solidFill>
                    <a:schemeClr val="bg2"/>
                  </a:solidFill>
                </a:rPr>
                <a:t>18.75</a:t>
              </a:r>
              <a:r>
                <a:rPr lang="en-US" sz="1000" b="0" dirty="0">
                  <a:solidFill>
                    <a:schemeClr val="bg2"/>
                  </a:solidFill>
                </a:rPr>
                <a:t>% | EP </a:t>
              </a:r>
              <a:r>
                <a:rPr lang="en-US" sz="1000" b="0" dirty="0" smtClean="0">
                  <a:solidFill>
                    <a:schemeClr val="bg2"/>
                  </a:solidFill>
                </a:rPr>
                <a:t>3/16</a:t>
              </a:r>
              <a:br>
                <a:rPr lang="en-US" sz="1000" b="0" dirty="0" smtClean="0">
                  <a:solidFill>
                    <a:schemeClr val="bg2"/>
                  </a:solidFill>
                </a:rPr>
              </a:br>
              <a:r>
                <a:rPr lang="en-US" sz="1000" b="0" dirty="0" smtClean="0">
                  <a:solidFill>
                    <a:schemeClr val="bg2"/>
                  </a:solidFill>
                </a:rPr>
                <a:t>2 GATES</a:t>
              </a:r>
              <a:endParaRPr lang="cs-CZ" sz="1000" b="0" dirty="0">
                <a:solidFill>
                  <a:schemeClr val="bg2"/>
                </a:solidFill>
              </a:endParaRPr>
            </a:p>
            <a:p>
              <a:pPr>
                <a:buNone/>
                <a:defRPr/>
              </a:pPr>
              <a:endParaRPr lang="cs-CZ" sz="1400" b="0" dirty="0">
                <a:solidFill>
                  <a:srgbClr val="1984B9"/>
                </a:solidFill>
              </a:endParaRPr>
            </a:p>
          </p:txBody>
        </p:sp>
      </p:grpSp>
      <p:grpSp>
        <p:nvGrpSpPr>
          <p:cNvPr id="33" name="Skupina 32"/>
          <p:cNvGrpSpPr/>
          <p:nvPr/>
        </p:nvGrpSpPr>
        <p:grpSpPr>
          <a:xfrm>
            <a:off x="8671360" y="4249230"/>
            <a:ext cx="1962949" cy="846721"/>
            <a:chOff x="8671360" y="4249230"/>
            <a:chExt cx="1962949" cy="846721"/>
          </a:xfrm>
        </p:grpSpPr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8671360" y="4593043"/>
              <a:ext cx="345831" cy="315057"/>
            </a:xfrm>
            <a:prstGeom prst="ellipse">
              <a:avLst/>
            </a:prstGeom>
            <a:noFill/>
            <a:ln w="19050" algn="ctr">
              <a:solidFill>
                <a:srgbClr val="1984B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215">
                <a:solidFill>
                  <a:srgbClr val="C00000"/>
                </a:solidFill>
              </a:endParaRPr>
            </a:p>
          </p:txBody>
        </p:sp>
        <p:sp>
          <p:nvSpPr>
            <p:cNvPr id="28" name="Freeform 13"/>
            <p:cNvSpPr>
              <a:spLocks/>
            </p:cNvSpPr>
            <p:nvPr/>
          </p:nvSpPr>
          <p:spPr bwMode="auto">
            <a:xfrm rot="18429114">
              <a:off x="9450977" y="3912620"/>
              <a:ext cx="846721" cy="1519942"/>
            </a:xfrm>
            <a:custGeom>
              <a:avLst/>
              <a:gdLst>
                <a:gd name="T0" fmla="*/ 0 w 374"/>
                <a:gd name="T1" fmla="*/ 0 h 850"/>
                <a:gd name="T2" fmla="*/ 371 w 374"/>
                <a:gd name="T3" fmla="*/ 406 h 850"/>
                <a:gd name="T4" fmla="*/ 19 w 374"/>
                <a:gd name="T5" fmla="*/ 850 h 850"/>
                <a:gd name="connsiteX0" fmla="*/ 0 w 12930"/>
                <a:gd name="connsiteY0" fmla="*/ 0 h 10200"/>
                <a:gd name="connsiteX1" fmla="*/ 12930 w 12930"/>
                <a:gd name="connsiteY1" fmla="*/ 4976 h 10200"/>
                <a:gd name="connsiteX2" fmla="*/ 3518 w 12930"/>
                <a:gd name="connsiteY2" fmla="*/ 10200 h 10200"/>
                <a:gd name="connsiteX0" fmla="*/ 0 w 13948"/>
                <a:gd name="connsiteY0" fmla="*/ 0 h 9737"/>
                <a:gd name="connsiteX1" fmla="*/ 12930 w 13948"/>
                <a:gd name="connsiteY1" fmla="*/ 4976 h 9737"/>
                <a:gd name="connsiteX2" fmla="*/ 11290 w 13948"/>
                <a:gd name="connsiteY2" fmla="*/ 9737 h 9737"/>
                <a:gd name="connsiteX0" fmla="*/ 0 w 13613"/>
                <a:gd name="connsiteY0" fmla="*/ 0 h 10000"/>
                <a:gd name="connsiteX1" fmla="*/ 13612 w 13613"/>
                <a:gd name="connsiteY1" fmla="*/ 5267 h 10000"/>
                <a:gd name="connsiteX2" fmla="*/ 8094 w 13613"/>
                <a:gd name="connsiteY2" fmla="*/ 10000 h 10000"/>
                <a:gd name="connsiteX0" fmla="*/ 0 w 11438"/>
                <a:gd name="connsiteY0" fmla="*/ 0 h 9964"/>
                <a:gd name="connsiteX1" fmla="*/ 11437 w 11438"/>
                <a:gd name="connsiteY1" fmla="*/ 5231 h 9964"/>
                <a:gd name="connsiteX2" fmla="*/ 5919 w 11438"/>
                <a:gd name="connsiteY2" fmla="*/ 9964 h 9964"/>
                <a:gd name="connsiteX0" fmla="*/ 0 w 9999"/>
                <a:gd name="connsiteY0" fmla="*/ 0 h 10000"/>
                <a:gd name="connsiteX1" fmla="*/ 9999 w 9999"/>
                <a:gd name="connsiteY1" fmla="*/ 5250 h 10000"/>
                <a:gd name="connsiteX2" fmla="*/ 5175 w 9999"/>
                <a:gd name="connsiteY2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20408"/>
                <a:gd name="connsiteY0" fmla="*/ 0 h 10000"/>
                <a:gd name="connsiteX1" fmla="*/ 9364 w 20408"/>
                <a:gd name="connsiteY1" fmla="*/ 826 h 10000"/>
                <a:gd name="connsiteX2" fmla="*/ 20395 w 20408"/>
                <a:gd name="connsiteY2" fmla="*/ 3662 h 10000"/>
                <a:gd name="connsiteX3" fmla="*/ 5176 w 20408"/>
                <a:gd name="connsiteY3" fmla="*/ 10000 h 10000"/>
                <a:gd name="connsiteX0" fmla="*/ 0 w 20395"/>
                <a:gd name="connsiteY0" fmla="*/ 0 h 10000"/>
                <a:gd name="connsiteX1" fmla="*/ 20395 w 20395"/>
                <a:gd name="connsiteY1" fmla="*/ 3662 h 10000"/>
                <a:gd name="connsiteX2" fmla="*/ 5176 w 20395"/>
                <a:gd name="connsiteY2" fmla="*/ 10000 h 10000"/>
                <a:gd name="connsiteX0" fmla="*/ 0 w 5176"/>
                <a:gd name="connsiteY0" fmla="*/ 0 h 10000"/>
                <a:gd name="connsiteX1" fmla="*/ 5176 w 5176"/>
                <a:gd name="connsiteY1" fmla="*/ 10000 h 10000"/>
                <a:gd name="connsiteX0" fmla="*/ 0 w 16193"/>
                <a:gd name="connsiteY0" fmla="*/ 0 h 6345"/>
                <a:gd name="connsiteX1" fmla="*/ 16193 w 16193"/>
                <a:gd name="connsiteY1" fmla="*/ 6345 h 6345"/>
                <a:gd name="connsiteX0" fmla="*/ 0 w 14952"/>
                <a:gd name="connsiteY0" fmla="*/ 0 h 10000"/>
                <a:gd name="connsiteX1" fmla="*/ 10000 w 14952"/>
                <a:gd name="connsiteY1" fmla="*/ 10000 h 10000"/>
                <a:gd name="connsiteX0" fmla="*/ 0 w 17522"/>
                <a:gd name="connsiteY0" fmla="*/ 0 h 10000"/>
                <a:gd name="connsiteX1" fmla="*/ 10000 w 17522"/>
                <a:gd name="connsiteY1" fmla="*/ 10000 h 10000"/>
                <a:gd name="connsiteX0" fmla="*/ 0 w 16302"/>
                <a:gd name="connsiteY0" fmla="*/ 0 h 8211"/>
                <a:gd name="connsiteX1" fmla="*/ 8207 w 16302"/>
                <a:gd name="connsiteY1" fmla="*/ 8211 h 8211"/>
                <a:gd name="connsiteX0" fmla="*/ 0 w 8212"/>
                <a:gd name="connsiteY0" fmla="*/ 0 h 10000"/>
                <a:gd name="connsiteX1" fmla="*/ 5034 w 8212"/>
                <a:gd name="connsiteY1" fmla="*/ 10000 h 10000"/>
                <a:gd name="connsiteX0" fmla="*/ 0 w 8951"/>
                <a:gd name="connsiteY0" fmla="*/ 0 h 10000"/>
                <a:gd name="connsiteX1" fmla="*/ 6130 w 8951"/>
                <a:gd name="connsiteY1" fmla="*/ 10000 h 10000"/>
                <a:gd name="connsiteX0" fmla="*/ 0 w 21469"/>
                <a:gd name="connsiteY0" fmla="*/ 0 h 9884"/>
                <a:gd name="connsiteX1" fmla="*/ 20090 w 21469"/>
                <a:gd name="connsiteY1" fmla="*/ 9884 h 9884"/>
                <a:gd name="connsiteX0" fmla="*/ 0 w 10045"/>
                <a:gd name="connsiteY0" fmla="*/ 0 h 10000"/>
                <a:gd name="connsiteX1" fmla="*/ 9358 w 10045"/>
                <a:gd name="connsiteY1" fmla="*/ 10000 h 10000"/>
                <a:gd name="connsiteX0" fmla="*/ 0 w 9400"/>
                <a:gd name="connsiteY0" fmla="*/ 0 h 10000"/>
                <a:gd name="connsiteX1" fmla="*/ 9358 w 9400"/>
                <a:gd name="connsiteY1" fmla="*/ 10000 h 10000"/>
                <a:gd name="connsiteX0" fmla="*/ 0 w 10025"/>
                <a:gd name="connsiteY0" fmla="*/ 0 h 10000"/>
                <a:gd name="connsiteX1" fmla="*/ 9955 w 10025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25" h="10000">
                  <a:moveTo>
                    <a:pt x="0" y="0"/>
                  </a:moveTo>
                  <a:cubicBezTo>
                    <a:pt x="7603" y="1810"/>
                    <a:pt x="10533" y="3276"/>
                    <a:pt x="9955" y="10000"/>
                  </a:cubicBezTo>
                </a:path>
              </a:pathLst>
            </a:custGeom>
            <a:noFill/>
            <a:ln w="19050" cap="flat" cmpd="sng">
              <a:solidFill>
                <a:srgbClr val="1984B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2215" dirty="0">
                <a:solidFill>
                  <a:srgbClr val="C00000"/>
                </a:solidFill>
              </a:endParaRPr>
            </a:p>
          </p:txBody>
        </p:sp>
      </p:grp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15176" y="6081553"/>
            <a:ext cx="2406943" cy="30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21" tIns="43311" rIns="86621" bIns="43311">
            <a:spAutoFit/>
          </a:bodyPr>
          <a:lstStyle/>
          <a:p>
            <a:pPr>
              <a:buNone/>
              <a:defRPr/>
            </a:pPr>
            <a:r>
              <a:rPr lang="en-US" sz="1400" b="0" dirty="0" smtClean="0">
                <a:solidFill>
                  <a:schemeClr val="bg2"/>
                </a:solidFill>
              </a:rPr>
              <a:t>GOAL: approx. ~ 20% error</a:t>
            </a:r>
            <a:endParaRPr lang="cs-CZ" sz="1400" b="0" dirty="0">
              <a:solidFill>
                <a:schemeClr val="bg2"/>
              </a:solidFill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9266832" y="5859658"/>
            <a:ext cx="2664354" cy="51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621" tIns="43311" rIns="86621" bIns="43311">
            <a:spAutoFit/>
          </a:bodyPr>
          <a:lstStyle/>
          <a:p>
            <a:pPr algn="r">
              <a:buNone/>
              <a:defRPr/>
            </a:pPr>
            <a:r>
              <a:rPr lang="en-US" sz="1400" b="0" dirty="0" smtClean="0">
                <a:solidFill>
                  <a:schemeClr val="bg2"/>
                </a:solidFill>
              </a:rPr>
              <a:t>RESULT:              error 18.8% reduction: 60%</a:t>
            </a:r>
            <a:endParaRPr lang="cs-CZ" sz="1400" b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2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1808" y="765175"/>
            <a:ext cx="11521017" cy="5328121"/>
          </a:xfrm>
        </p:spPr>
        <p:txBody>
          <a:bodyPr/>
          <a:lstStyle/>
          <a:p>
            <a:r>
              <a:rPr lang="en-GB" sz="2400" dirty="0" smtClean="0"/>
              <a:t>The proposed method was evaluated on </a:t>
            </a:r>
            <a:r>
              <a:rPr lang="en-GB" sz="2400" dirty="0" smtClean="0">
                <a:solidFill>
                  <a:srgbClr val="00A9E0"/>
                </a:solidFill>
              </a:rPr>
              <a:t>more than 40 circuits </a:t>
            </a:r>
            <a:r>
              <a:rPr lang="en-GB" sz="2400" dirty="0" smtClean="0"/>
              <a:t>(24 included in the paper) taken </a:t>
            </a:r>
            <a:r>
              <a:rPr lang="en-GB" sz="2400" dirty="0"/>
              <a:t>from </a:t>
            </a:r>
            <a:r>
              <a:rPr lang="en-GB" sz="2400" dirty="0" err="1"/>
              <a:t>LGSynth</a:t>
            </a:r>
            <a:r>
              <a:rPr lang="en-GB" sz="2400" dirty="0"/>
              <a:t>, ITC and ISCAS </a:t>
            </a:r>
            <a:r>
              <a:rPr lang="en-GB" sz="2400" dirty="0" smtClean="0"/>
              <a:t>benchmark sets.</a:t>
            </a:r>
          </a:p>
          <a:p>
            <a:endParaRPr lang="en-GB" sz="2400" dirty="0" smtClean="0"/>
          </a:p>
          <a:p>
            <a:r>
              <a:rPr lang="en-GB" sz="2400" dirty="0" smtClean="0"/>
              <a:t>Performance of </a:t>
            </a:r>
            <a:r>
              <a:rPr lang="en-GB" sz="2400" dirty="0" smtClean="0">
                <a:solidFill>
                  <a:srgbClr val="00A9E0"/>
                </a:solidFill>
              </a:rPr>
              <a:t>five FPGA </a:t>
            </a:r>
            <a:r>
              <a:rPr lang="en-GB" sz="2400" dirty="0">
                <a:solidFill>
                  <a:srgbClr val="00A9E0"/>
                </a:solidFill>
              </a:rPr>
              <a:t>design tools </a:t>
            </a:r>
            <a:r>
              <a:rPr lang="en-GB" sz="2400" dirty="0" smtClean="0"/>
              <a:t>was evaluated (four commonly </a:t>
            </a:r>
            <a:r>
              <a:rPr lang="en-GB" sz="2400" dirty="0"/>
              <a:t>available </a:t>
            </a:r>
            <a:r>
              <a:rPr lang="en-GB" sz="2400" dirty="0" smtClean="0"/>
              <a:t>commercial and one state-of-the-art academia tool)</a:t>
            </a:r>
          </a:p>
          <a:p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current </a:t>
            </a:r>
            <a:r>
              <a:rPr lang="en-GB" sz="2400" dirty="0">
                <a:solidFill>
                  <a:srgbClr val="00A9E0"/>
                </a:solidFill>
              </a:rPr>
              <a:t>state-of-the-art synthesis tools </a:t>
            </a:r>
            <a:r>
              <a:rPr lang="en-GB" sz="2400" dirty="0"/>
              <a:t>provide</a:t>
            </a:r>
            <a:r>
              <a:rPr lang="en-GB" sz="2400" dirty="0">
                <a:solidFill>
                  <a:srgbClr val="00A9E0"/>
                </a:solidFill>
              </a:rPr>
              <a:t> </a:t>
            </a:r>
            <a:r>
              <a:rPr lang="en-GB" sz="2400" dirty="0"/>
              <a:t>(for </a:t>
            </a:r>
            <a:r>
              <a:rPr lang="en-GB" sz="2400" dirty="0" smtClean="0"/>
              <a:t>some instances</a:t>
            </a:r>
            <a:r>
              <a:rPr lang="en-GB" sz="2400" dirty="0"/>
              <a:t>) the results that are</a:t>
            </a:r>
            <a:r>
              <a:rPr lang="en-GB" sz="2400" dirty="0">
                <a:solidFill>
                  <a:srgbClr val="00A9E0"/>
                </a:solidFill>
              </a:rPr>
              <a:t> far from an </a:t>
            </a:r>
            <a:r>
              <a:rPr lang="en-GB" sz="2400" dirty="0" smtClean="0">
                <a:solidFill>
                  <a:srgbClr val="00A9E0"/>
                </a:solidFill>
              </a:rPr>
              <a:t>optimum </a:t>
            </a:r>
            <a:r>
              <a:rPr lang="en-GB" sz="2400" dirty="0" smtClean="0"/>
              <a:t>(in average,16.3% reduction was achieved). </a:t>
            </a:r>
            <a:r>
              <a:rPr lang="en-GB" sz="2400" dirty="0"/>
              <a:t>For </a:t>
            </a:r>
            <a:r>
              <a:rPr lang="en-GB" sz="2400" dirty="0" smtClean="0"/>
              <a:t>example, a </a:t>
            </a:r>
            <a:r>
              <a:rPr lang="en-GB" sz="2400" dirty="0"/>
              <a:t>40% reduction (68 LUTs) was achieved for ‘</a:t>
            </a:r>
            <a:r>
              <a:rPr lang="en-GB" sz="2400" dirty="0" err="1"/>
              <a:t>clmb</a:t>
            </a:r>
            <a:r>
              <a:rPr lang="en-GB" sz="2400" dirty="0"/>
              <a:t>‘ </a:t>
            </a:r>
            <a:r>
              <a:rPr lang="en-GB" sz="2400" dirty="0" smtClean="0"/>
              <a:t>benchmark circuit </a:t>
            </a:r>
            <a:r>
              <a:rPr lang="en-GB" sz="2400" dirty="0"/>
              <a:t>(Bus Interface) without introducing any error.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In average, </a:t>
            </a:r>
            <a:r>
              <a:rPr lang="en-GB" sz="2400" dirty="0" smtClean="0">
                <a:solidFill>
                  <a:srgbClr val="00A9E0"/>
                </a:solidFill>
              </a:rPr>
              <a:t>35.8% </a:t>
            </a:r>
            <a:r>
              <a:rPr lang="en-GB" sz="2400" dirty="0">
                <a:solidFill>
                  <a:srgbClr val="00A9E0"/>
                </a:solidFill>
              </a:rPr>
              <a:t>reduction</a:t>
            </a:r>
            <a:r>
              <a:rPr lang="en-GB" sz="2400" dirty="0"/>
              <a:t> can be obtained by introducing only a </a:t>
            </a:r>
            <a:r>
              <a:rPr lang="en-GB" sz="2400" dirty="0" smtClean="0">
                <a:solidFill>
                  <a:srgbClr val="00A9E0"/>
                </a:solidFill>
              </a:rPr>
              <a:t>0.2% </a:t>
            </a:r>
            <a:r>
              <a:rPr lang="en-GB" sz="2400" dirty="0">
                <a:solidFill>
                  <a:srgbClr val="00A9E0"/>
                </a:solidFill>
              </a:rPr>
              <a:t>error</a:t>
            </a:r>
            <a:r>
              <a:rPr lang="en-GB" sz="2400" dirty="0" smtClean="0"/>
              <a:t>.</a:t>
            </a:r>
            <a:endParaRPr lang="en-US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4</a:t>
            </a:fld>
            <a:endParaRPr lang="en-US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0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836712"/>
            <a:ext cx="10659004" cy="5329502"/>
          </a:xfrm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Záhlaví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6</a:t>
            </a:fld>
            <a:endParaRPr lang="en-US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08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T novy styl 4x3 EN opensans.potx" id="{8CDC9E57-8740-457D-B4C3-5FC6D09EDDC8}" vid="{32759800-36CC-4898-AA93-1572E0B20452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3520</TotalTime>
  <Words>371</Words>
  <Application>Microsoft Office PowerPoint</Application>
  <PresentationFormat>Širokoúhlá obrazovka</PresentationFormat>
  <Paragraphs>48</Paragraphs>
  <Slides>6</Slides>
  <Notes>6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Open Sans</vt:lpstr>
      <vt:lpstr>Tahoma</vt:lpstr>
      <vt:lpstr>101021 FIT Calibri</vt:lpstr>
      <vt:lpstr>Search-Based  Synthesis of Approximate Circuits Implemented into FPGAs</vt:lpstr>
      <vt:lpstr>Introduction</vt:lpstr>
      <vt:lpstr>Principle of the proposed approach</vt:lpstr>
      <vt:lpstr>Results</vt:lpstr>
      <vt:lpstr>Prezentace aplikace PowerPoint</vt:lpstr>
      <vt:lpstr>Results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Vašíček</dc:creator>
  <cp:lastModifiedBy>Zdenek Vasicek</cp:lastModifiedBy>
  <cp:revision>63</cp:revision>
  <dcterms:created xsi:type="dcterms:W3CDTF">2015-11-23T11:08:31Z</dcterms:created>
  <dcterms:modified xsi:type="dcterms:W3CDTF">2016-08-30T05:15:31Z</dcterms:modified>
</cp:coreProperties>
</file>