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media/image2.jpeg" ContentType="image/jpeg"/>
  <Override PartName="/ppt/notesSlides/notesSlide6.xml" ContentType="application/vnd.openxmlformats-officedocument.presentationml.notesSlide+xml"/>
  <Override PartName="/ppt/media/image3.jpeg" ContentType="image/jpeg"/>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media/image4.jpeg" ContentType="image/jpeg"/>
  <Override PartName="/ppt/media/image5.jpeg" ContentType="image/jpeg"/>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media/image6.jpeg" ContentType="image/jpeg"/>
  <Override PartName="/ppt/notesSlides/notesSlide13.xml" ContentType="application/vnd.openxmlformats-officedocument.presentationml.notesSlide+xml"/>
  <Override PartName="/ppt/media/image7.jpeg" ContentType="image/jpeg"/>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notesSlides/notesSlide17.xml" ContentType="application/vnd.openxmlformats-officedocument.presentationml.notesSlid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Arial"/>
        <a:ea typeface="Arial"/>
        <a:cs typeface="Arial"/>
        <a:sym typeface="Arial"/>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Arial"/>
        <a:ea typeface="Arial"/>
        <a:cs typeface="Arial"/>
        <a:sym typeface="Arial"/>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Arial"/>
        <a:ea typeface="Arial"/>
        <a:cs typeface="Arial"/>
        <a:sym typeface="Arial"/>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Arial"/>
        <a:ea typeface="Arial"/>
        <a:cs typeface="Arial"/>
        <a:sym typeface="Arial"/>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Arial"/>
        <a:ea typeface="Arial"/>
        <a:cs typeface="Arial"/>
        <a:sym typeface="Arial"/>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Arial"/>
        <a:ea typeface="Arial"/>
        <a:cs typeface="Arial"/>
        <a:sym typeface="Arial"/>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Arial"/>
        <a:ea typeface="Arial"/>
        <a:cs typeface="Arial"/>
        <a:sym typeface="Arial"/>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Arial"/>
        <a:ea typeface="Arial"/>
        <a:cs typeface="Arial"/>
        <a:sym typeface="Arial"/>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Arial"/>
          <a:ea typeface="Arial"/>
          <a:cs typeface="Arial"/>
        </a:font>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solidFill>
            <a:srgbClr val="FFFFFF">
              <a:alpha val="0"/>
            </a:srgbClr>
          </a:solidFill>
        </a:fill>
      </a:tcStyle>
    </a:wholeTbl>
    <a:band2H>
      <a:tcTxStyle b="def" i="def"/>
      <a:tcStyle>
        <a:tcBdr/>
        <a:fill>
          <a:solidFill>
            <a:srgbClr val="FFFFFF"/>
          </a:solidFill>
        </a:fill>
      </a:tcStyle>
    </a:band2H>
    <a:firstCol>
      <a:tcTxStyle b="off" i="off">
        <a:font>
          <a:latin typeface="Arial"/>
          <a:ea typeface="Arial"/>
          <a:cs typeface="Arial"/>
        </a:font>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solidFill>
            <a:srgbClr val="FFFFFF">
              <a:alpha val="0"/>
            </a:srgbClr>
          </a:solidFill>
        </a:fill>
      </a:tcStyle>
    </a:firstCol>
    <a:lastRow>
      <a:tcTxStyle b="off" i="off">
        <a:font>
          <a:latin typeface="Arial"/>
          <a:ea typeface="Arial"/>
          <a:cs typeface="Arial"/>
        </a:font>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solidFill>
            <a:srgbClr val="FFFFFF">
              <a:alpha val="0"/>
            </a:srgbClr>
          </a:solidFill>
        </a:fill>
      </a:tcStyle>
    </a:lastRow>
    <a:firstRow>
      <a:tcTxStyle b="off" i="off">
        <a:font>
          <a:latin typeface="Arial"/>
          <a:ea typeface="Arial"/>
          <a:cs typeface="Arial"/>
        </a:font>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solidFill>
            <a:srgbClr val="FFFFFF">
              <a:alpha val="0"/>
            </a:srgbClr>
          </a:solidFill>
        </a:fill>
      </a:tcStyle>
    </a:firstRow>
  </a:tblStyle>
  <a:tblStyle styleId="{C7B018BB-80A7-4F77-B60F-C8B233D01FF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b="def" i="def"/>
      <a:tcStyle>
        <a:tcBdr/>
        <a:fill>
          <a:solidFill>
            <a:srgbClr val="E9EFF7"/>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Shape 244"/>
          <p:cNvSpPr/>
          <p:nvPr>
            <p:ph type="sldImg"/>
          </p:nvPr>
        </p:nvSpPr>
        <p:spPr>
          <a:xfrm>
            <a:off x="1143000" y="685800"/>
            <a:ext cx="4572000" cy="3429000"/>
          </a:xfrm>
          <a:prstGeom prst="rect">
            <a:avLst/>
          </a:prstGeom>
        </p:spPr>
        <p:txBody>
          <a:bodyPr/>
          <a:lstStyle/>
          <a:p>
            <a:pPr/>
          </a:p>
        </p:txBody>
      </p:sp>
      <p:sp>
        <p:nvSpPr>
          <p:cNvPr id="245" name="Shape 245"/>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a:latin typeface="+mn-lt"/>
        <a:ea typeface="+mn-ea"/>
        <a:cs typeface="+mn-cs"/>
        <a:sym typeface="Helvetica Neue"/>
      </a:defRPr>
    </a:lvl1pPr>
    <a:lvl2pPr indent="228600" latinLnBrk="0">
      <a:defRPr>
        <a:latin typeface="+mn-lt"/>
        <a:ea typeface="+mn-ea"/>
        <a:cs typeface="+mn-cs"/>
        <a:sym typeface="Helvetica Neue"/>
      </a:defRPr>
    </a:lvl2pPr>
    <a:lvl3pPr indent="457200" latinLnBrk="0">
      <a:defRPr>
        <a:latin typeface="+mn-lt"/>
        <a:ea typeface="+mn-ea"/>
        <a:cs typeface="+mn-cs"/>
        <a:sym typeface="Helvetica Neue"/>
      </a:defRPr>
    </a:lvl3pPr>
    <a:lvl4pPr indent="685800" latinLnBrk="0">
      <a:defRPr>
        <a:latin typeface="+mn-lt"/>
        <a:ea typeface="+mn-ea"/>
        <a:cs typeface="+mn-cs"/>
        <a:sym typeface="Helvetica Neue"/>
      </a:defRPr>
    </a:lvl4pPr>
    <a:lvl5pPr indent="914400" latinLnBrk="0">
      <a:defRPr>
        <a:latin typeface="+mn-lt"/>
        <a:ea typeface="+mn-ea"/>
        <a:cs typeface="+mn-cs"/>
        <a:sym typeface="Helvetica Neue"/>
      </a:defRPr>
    </a:lvl5pPr>
    <a:lvl6pPr indent="1143000" latinLnBrk="0">
      <a:defRPr>
        <a:latin typeface="+mn-lt"/>
        <a:ea typeface="+mn-ea"/>
        <a:cs typeface="+mn-cs"/>
        <a:sym typeface="Helvetica Neue"/>
      </a:defRPr>
    </a:lvl6pPr>
    <a:lvl7pPr indent="1371600" latinLnBrk="0">
      <a:defRPr>
        <a:latin typeface="+mn-lt"/>
        <a:ea typeface="+mn-ea"/>
        <a:cs typeface="+mn-cs"/>
        <a:sym typeface="Helvetica Neue"/>
      </a:defRPr>
    </a:lvl7pPr>
    <a:lvl8pPr indent="1600200" latinLnBrk="0">
      <a:defRPr>
        <a:latin typeface="+mn-lt"/>
        <a:ea typeface="+mn-ea"/>
        <a:cs typeface="+mn-cs"/>
        <a:sym typeface="Helvetica Neue"/>
      </a:defRPr>
    </a:lvl8pPr>
    <a:lvl9pPr indent="1828800" latinLnBrk="0">
      <a:defRPr>
        <a:latin typeface="+mn-lt"/>
        <a:ea typeface="+mn-ea"/>
        <a:cs typeface="+mn-cs"/>
        <a:sym typeface="Helvetica Neu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10.xml.rels><?xml version="1.0" encoding="UTF-8" standalone="yes"?><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11.xml.rels><?xml version="1.0" encoding="UTF-8" standalone="yes"?><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12.xml.rels><?xml version="1.0" encoding="UTF-8" standalone="yes"?><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13.xml.rels><?xml version="1.0" encoding="UTF-8" standalone="yes"?><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14.xml.rels><?xml version="1.0" encoding="UTF-8" standalone="yes"?><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15.xml.rels><?xml version="1.0" encoding="UTF-8" standalone="yes"?><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16.xml.rels><?xml version="1.0" encoding="UTF-8" standalone="yes"?><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_rels/notesSlide17.xml.rels><?xml version="1.0" encoding="UTF-8" standalone="yes"?><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3.xml.rels><?xml version="1.0" encoding="UTF-8" standalone="yes"?><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4.xml.rels><?xml version="1.0" encoding="UTF-8" standalone="yes"?><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5.xml.rels><?xml version="1.0" encoding="UTF-8" standalone="yes"?><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6.xml.rels><?xml version="1.0" encoding="UTF-8" standalone="yes"?><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7.xml.rels><?xml version="1.0" encoding="UTF-8" standalone="yes"?><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8.xml.rels><?xml version="1.0" encoding="UTF-8" standalone="yes"?><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9.xml.rels><?xml version="1.0" encoding="UTF-8" standalone="yes"?><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7" name="Shape 257"/>
          <p:cNvSpPr/>
          <p:nvPr>
            <p:ph type="sldImg"/>
          </p:nvPr>
        </p:nvSpPr>
        <p:spPr>
          <a:prstGeom prst="rect">
            <a:avLst/>
          </a:prstGeom>
        </p:spPr>
        <p:txBody>
          <a:bodyPr/>
          <a:lstStyle/>
          <a:p>
            <a:pPr/>
          </a:p>
        </p:txBody>
      </p:sp>
      <p:sp>
        <p:nvSpPr>
          <p:cNvPr id="258" name="Shape 258"/>
          <p:cNvSpPr/>
          <p:nvPr>
            <p:ph type="body" sz="quarter" idx="1"/>
          </p:nvPr>
        </p:nvSpPr>
        <p:spPr>
          <a:prstGeom prst="rect">
            <a:avLst/>
          </a:prstGeom>
        </p:spPr>
        <p:txBody>
          <a:bodyPr/>
          <a:lstStyle>
            <a:lvl1pPr>
              <a:defRPr sz="1200">
                <a:latin typeface="Arial"/>
                <a:ea typeface="Arial"/>
                <a:cs typeface="Arial"/>
                <a:sym typeface="Arial"/>
              </a:defRPr>
            </a:lvl1pPr>
          </a:lstStyle>
          <a:p>
            <a:pPr/>
            <a:r>
              <a:t>Over the past decade, we have witnessed an explosive growth of videos from various source. Taking YouTube as an example, it was started in 2005 with one upload in a couple of months. Last year, youtube has reached 400 hours of video every minutes. The video is growing in quartic power.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84" name="Shape 484"/>
          <p:cNvSpPr/>
          <p:nvPr>
            <p:ph type="sldImg"/>
          </p:nvPr>
        </p:nvSpPr>
        <p:spPr>
          <a:prstGeom prst="rect">
            <a:avLst/>
          </a:prstGeom>
        </p:spPr>
        <p:txBody>
          <a:bodyPr/>
          <a:lstStyle/>
          <a:p>
            <a:pPr/>
          </a:p>
        </p:txBody>
      </p:sp>
      <p:sp>
        <p:nvSpPr>
          <p:cNvPr id="485" name="Shape 485"/>
          <p:cNvSpPr/>
          <p:nvPr>
            <p:ph type="body" sz="quarter" idx="1"/>
          </p:nvPr>
        </p:nvSpPr>
        <p:spPr>
          <a:prstGeom prst="rect">
            <a:avLst/>
          </a:prstGeom>
        </p:spPr>
        <p:txBody>
          <a:bodyPr/>
          <a:lstStyle>
            <a:lvl1pPr>
              <a:defRPr sz="1200">
                <a:latin typeface="Arial"/>
                <a:ea typeface="Arial"/>
                <a:cs typeface="Arial"/>
                <a:sym typeface="Arial"/>
              </a:defRPr>
            </a:lvl1pPr>
          </a:lstStyle>
          <a:p>
            <a:pPr/>
            <a:r>
              <a:t>We have constructed a fixed-point HOG3D features extraction algorithm in C++. The bit-width n passed to the program as a command line argument. We can select the bit-width at run time. Note that for an n-bit fixed-point computation, not all variables are n-bit. The exact bit-width is shown here. The input pixel is always 8-bit and the gradients are 9-bit (including signs). Then video integration is computed using 25 bit fxp. Note that upon this step, we have no precision loss. After that, 10 bit decimal and n-10 fractional for mean-average gradient. If n is smaller than 10, we simply set the fractional to 0 which means we just represent the range. Eventually, when we get BOW features, we have 1000 10 bit integers. Also note that the k-means clustering is performed in float-point and the centers are then converted to corresponding fixed-point (integer) values.  For each bit-width, we extracted features and then perform k-means and build BOW features.  Finally evaluate classification using cross-validation.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92" name="Shape 492"/>
          <p:cNvSpPr/>
          <p:nvPr>
            <p:ph type="sldImg"/>
          </p:nvPr>
        </p:nvSpPr>
        <p:spPr>
          <a:prstGeom prst="rect">
            <a:avLst/>
          </a:prstGeom>
        </p:spPr>
        <p:txBody>
          <a:bodyPr/>
          <a:lstStyle/>
          <a:p>
            <a:pPr/>
          </a:p>
        </p:txBody>
      </p:sp>
      <p:sp>
        <p:nvSpPr>
          <p:cNvPr id="493" name="Shape 493"/>
          <p:cNvSpPr/>
          <p:nvPr>
            <p:ph type="body" sz="quarter" idx="1"/>
          </p:nvPr>
        </p:nvSpPr>
        <p:spPr>
          <a:prstGeom prst="rect">
            <a:avLst/>
          </a:prstGeom>
        </p:spPr>
        <p:txBody>
          <a:bodyPr/>
          <a:lstStyle>
            <a:lvl1pPr>
              <a:defRPr sz="1200">
                <a:latin typeface="Arial"/>
                <a:ea typeface="Arial"/>
                <a:cs typeface="Arial"/>
                <a:sym typeface="Arial"/>
              </a:defRPr>
            </a:lvl1pPr>
          </a:lstStyle>
          <a:p>
            <a:pPr/>
            <a:r>
              <a:t>This figure shows the result in cross-validation. The blue bar is the linear kernel and shaded bar is chi-squared kernel. This is the result for UCF50. In this test, the 8-bit and 7-bit fixed-point all outperforms the double precision floating-point. The half-precision is the worst in all cases.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02" name="Shape 502"/>
          <p:cNvSpPr/>
          <p:nvPr>
            <p:ph type="sldImg"/>
          </p:nvPr>
        </p:nvSpPr>
        <p:spPr>
          <a:prstGeom prst="rect">
            <a:avLst/>
          </a:prstGeom>
        </p:spPr>
        <p:txBody>
          <a:bodyPr/>
          <a:lstStyle/>
          <a:p>
            <a:pPr/>
          </a:p>
        </p:txBody>
      </p:sp>
      <p:sp>
        <p:nvSpPr>
          <p:cNvPr id="503" name="Shape 503"/>
          <p:cNvSpPr/>
          <p:nvPr>
            <p:ph type="body" sz="quarter" idx="1"/>
          </p:nvPr>
        </p:nvSpPr>
        <p:spPr>
          <a:prstGeom prst="rect">
            <a:avLst/>
          </a:prstGeom>
        </p:spPr>
        <p:txBody>
          <a:bodyPr/>
          <a:lstStyle/>
          <a:p>
            <a:pPr>
              <a:defRPr sz="1200">
                <a:latin typeface="Arial"/>
                <a:ea typeface="Arial"/>
                <a:cs typeface="Arial"/>
                <a:sym typeface="Arial"/>
              </a:defRPr>
            </a:pPr>
            <a:r>
              <a:t>So to study why the recognition works under low bit-width, we performed some further experiments. One thing to note is that for each bit-width, a k-means clustering is performed before building BOW features. So what if we don’t do k-means for each of the bit-width. Instead, use the centers generated by the DBFP values. Then perform cross-validation on using the BOW features. This figures shows the comparison between DPFP centers and individually trained centers as comparison. At high bit-width, the different between the two types of centers are very small. When the bit-width gets smaller, we observe a more significant different between the DPFP features and the individually trained features. The maximum difference here is at 6-bit fixed-point where using DPFP centers only have 41% accuracy but if you re-generate the centers by using k-means, the accuracy can be increased to 47.2%. This is a big difference. </a:t>
            </a:r>
          </a:p>
          <a:p>
            <a:pPr>
              <a:defRPr sz="1200">
                <a:latin typeface="Arial"/>
                <a:ea typeface="Arial"/>
                <a:cs typeface="Arial"/>
                <a:sym typeface="Arial"/>
              </a:defRPr>
            </a:pPr>
          </a:p>
          <a:p>
            <a:pPr>
              <a:defRPr sz="1200">
                <a:latin typeface="Arial"/>
                <a:ea typeface="Arial"/>
                <a:cs typeface="Arial"/>
                <a:sym typeface="Arial"/>
              </a:defRPr>
            </a:pPr>
            <a:r>
              <a:t> individual means train the BOW features individually for each bit-width (as opposed to using DPFP features trained BOW)</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10" name="Shape 510"/>
          <p:cNvSpPr/>
          <p:nvPr>
            <p:ph type="sldImg"/>
          </p:nvPr>
        </p:nvSpPr>
        <p:spPr>
          <a:prstGeom prst="rect">
            <a:avLst/>
          </a:prstGeom>
        </p:spPr>
        <p:txBody>
          <a:bodyPr/>
          <a:lstStyle/>
          <a:p>
            <a:pPr/>
          </a:p>
        </p:txBody>
      </p:sp>
      <p:sp>
        <p:nvSpPr>
          <p:cNvPr id="511" name="Shape 511"/>
          <p:cNvSpPr/>
          <p:nvPr>
            <p:ph type="body" sz="quarter" idx="1"/>
          </p:nvPr>
        </p:nvSpPr>
        <p:spPr>
          <a:prstGeom prst="rect">
            <a:avLst/>
          </a:prstGeom>
        </p:spPr>
        <p:txBody>
          <a:bodyPr/>
          <a:lstStyle>
            <a:lvl1pPr>
              <a:defRPr sz="1200">
                <a:latin typeface="Arial"/>
                <a:ea typeface="Arial"/>
                <a:cs typeface="Arial"/>
                <a:sym typeface="Arial"/>
              </a:defRPr>
            </a:lvl1pPr>
          </a:lstStyle>
          <a:p>
            <a:pPr/>
            <a:r>
              <a:t>In addition to the effect of the k-means, we also studied if the SVM training has any effect on the actual result. To do that, we extract the features in fixed-point, and build BOW features using double precision floating-point centers. After that, we train a classifier using the DPFP BOW features. Then the SVM model is applied to all the BOW features at different bit-width. As comparison, the individual column is to use SVM model trained using BOW features at that bit-width. Because we directly applied the training data to test, the accuracy is expected to be 100%. On the other hand, when using DPFP features, the accuracy at low bit-width is very low.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16" name="Shape 516"/>
          <p:cNvSpPr/>
          <p:nvPr>
            <p:ph type="sldImg"/>
          </p:nvPr>
        </p:nvSpPr>
        <p:spPr>
          <a:prstGeom prst="rect">
            <a:avLst/>
          </a:prstGeom>
        </p:spPr>
        <p:txBody>
          <a:bodyPr/>
          <a:lstStyle/>
          <a:p>
            <a:pPr/>
          </a:p>
        </p:txBody>
      </p:sp>
      <p:sp>
        <p:nvSpPr>
          <p:cNvPr id="517" name="Shape 517"/>
          <p:cNvSpPr/>
          <p:nvPr>
            <p:ph type="body" sz="quarter" idx="1"/>
          </p:nvPr>
        </p:nvSpPr>
        <p:spPr>
          <a:prstGeom prst="rect">
            <a:avLst/>
          </a:prstGeom>
        </p:spPr>
        <p:txBody>
          <a:bodyPr/>
          <a:lstStyle>
            <a:lvl1pPr>
              <a:defRPr sz="1200">
                <a:latin typeface="Arial"/>
                <a:ea typeface="Arial"/>
                <a:cs typeface="Arial"/>
                <a:sym typeface="Arial"/>
              </a:defRPr>
            </a:lvl1pPr>
          </a:lstStyle>
          <a:p>
            <a:pPr/>
            <a:r>
              <a:t>To summarize the results, both k-means and SVM training can contribute the relatively high accuracy at low bit-width. The retraining process can actually compensate the precision loss during feature extraction. However, for half-precision floating-point, it seems that none of the above mentioned approach works. It is likely due to the information loss at integral video part. For fixed-point features, there is no information loss because there is no truncation. But for half-precision, as the integration value becomes larger, the precision is decreasing. The information loss is further amplified at later stages.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27" name="Shape 527"/>
          <p:cNvSpPr/>
          <p:nvPr>
            <p:ph type="sldImg"/>
          </p:nvPr>
        </p:nvSpPr>
        <p:spPr>
          <a:prstGeom prst="rect">
            <a:avLst/>
          </a:prstGeom>
        </p:spPr>
        <p:txBody>
          <a:bodyPr/>
          <a:lstStyle/>
          <a:p>
            <a:pPr/>
          </a:p>
        </p:txBody>
      </p:sp>
      <p:sp>
        <p:nvSpPr>
          <p:cNvPr id="528" name="Shape 528"/>
          <p:cNvSpPr/>
          <p:nvPr>
            <p:ph type="body" sz="quarter" idx="1"/>
          </p:nvPr>
        </p:nvSpPr>
        <p:spPr>
          <a:prstGeom prst="rect">
            <a:avLst/>
          </a:prstGeom>
        </p:spPr>
        <p:txBody>
          <a:bodyPr/>
          <a:lstStyle>
            <a:lvl1pPr>
              <a:defRPr sz="1200">
                <a:latin typeface="Arial"/>
                <a:ea typeface="Arial"/>
                <a:cs typeface="Arial"/>
                <a:sym typeface="Arial"/>
              </a:defRPr>
            </a:lvl1pPr>
          </a:lstStyle>
          <a:p>
            <a:pPr/>
            <a:r>
              <a:t>The FPGA implementation of the feature extraction involves two memory passes. One pass to generate HOG3D features and another pass to generate BOW features. The high level overview of the architecture is shown here. At the beginning, the CPU will send the base addresses to the FPAG address fifo. There are three types of base addresses, the input video, intermediate HOG3D features and the final BOW features. The video and BOW address are unique for each video, but the intermediate HOG3D features are re-used by using a circular FIFO. Everytime we pop our one address from FIFO to store current feature, once done, we put that address back into the FIFO for later use. One memory channel is used for pixel input and one for the HOG3D input. 7 channels are used for HOG3D output. Multi-scale HOG3D feature extraction are performed in parallel.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42" name="Shape 542"/>
          <p:cNvSpPr/>
          <p:nvPr>
            <p:ph type="sldImg"/>
          </p:nvPr>
        </p:nvSpPr>
        <p:spPr>
          <a:prstGeom prst="rect">
            <a:avLst/>
          </a:prstGeom>
        </p:spPr>
        <p:txBody>
          <a:bodyPr/>
          <a:lstStyle/>
          <a:p>
            <a:pPr/>
          </a:p>
        </p:txBody>
      </p:sp>
      <p:sp>
        <p:nvSpPr>
          <p:cNvPr id="543" name="Shape 543"/>
          <p:cNvSpPr/>
          <p:nvPr>
            <p:ph type="body" sz="quarter" idx="1"/>
          </p:nvPr>
        </p:nvSpPr>
        <p:spPr>
          <a:prstGeom prst="rect">
            <a:avLst/>
          </a:prstGeom>
        </p:spPr>
        <p:txBody>
          <a:bodyPr/>
          <a:lstStyle/>
          <a:p>
            <a:pPr>
              <a:defRPr sz="1200">
                <a:latin typeface="Arial"/>
                <a:ea typeface="Arial"/>
                <a:cs typeface="Arial"/>
                <a:sym typeface="Arial"/>
              </a:defRPr>
            </a:pPr>
            <a:r>
              <a:t>The video integration and gradient computation is implemented in Vivado HLS. Please refer our paper for the detailed optimization/implementation. We’ll focus on the extraction of HOG3D features part. </a:t>
            </a:r>
          </a:p>
          <a:p>
            <a:pPr>
              <a:defRPr sz="1200">
                <a:latin typeface="Arial"/>
                <a:ea typeface="Arial"/>
                <a:cs typeface="Arial"/>
                <a:sym typeface="Arial"/>
              </a:defRPr>
            </a:pPr>
          </a:p>
          <a:p>
            <a:pPr>
              <a:defRPr sz="1200">
                <a:latin typeface="Arial"/>
                <a:ea typeface="Arial"/>
                <a:cs typeface="Arial"/>
                <a:sym typeface="Arial"/>
              </a:defRPr>
            </a:pPr>
            <a:r>
              <a:t>The sum of gradients is projected into the icosahedron space using a pre-computed projection matrix. This is a relatively straightforward pipelined implementation of several arithmetics.  The projection and l2 norm of gradient vector are computed in parallel. This module needs 10 clock cycles to output the histogram which has 10 bins. So it will read new gradient vector every 10 clock cycles. Also note that we will have a separate histogram computation module for each scale. Another thing to note is that the normalization coefficient has a very large range, we used half-precision floating point for this division. </a:t>
            </a:r>
          </a:p>
          <a:p>
            <a:pPr>
              <a:defRPr sz="1200">
                <a:latin typeface="Arial"/>
                <a:ea typeface="Arial"/>
                <a:cs typeface="Arial"/>
                <a:sym typeface="Arial"/>
              </a:defRPr>
            </a:pPr>
          </a:p>
          <a:p>
            <a:pPr>
              <a:defRPr sz="1200">
                <a:latin typeface="Arial"/>
                <a:ea typeface="Arial"/>
                <a:cs typeface="Arial"/>
                <a:sym typeface="Arial"/>
              </a:defRPr>
            </a:pPr>
            <a:r>
              <a:t>When the histograms are computed, they are streamed into this cell histogram accumulation module. There are 8 sub-cells per cell, but the sub-cell histograms are stream in in row-major order. So first we need to determine where current sub-cell belongs to. For example, it could be one of the eight positions in this figure. If it belongs column, it will be sent to a column fifo and combined with the next batch of histograms. If it belongs to this and this, it will be sent to row fifo to be combined with next row’s sub-cell histogram. If it belongs to here, it will be sent to frame fifo to be combined with sub-cell histograms in the next frame. Finally if it belongs to this corner, the histogram will be sent to the normalization module. The implementation is done in Vivado HLS. The generated cell histograms are sent back to main memory.</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78" name="Shape 578"/>
          <p:cNvSpPr/>
          <p:nvPr>
            <p:ph type="sldImg"/>
          </p:nvPr>
        </p:nvSpPr>
        <p:spPr>
          <a:prstGeom prst="rect">
            <a:avLst/>
          </a:prstGeom>
        </p:spPr>
        <p:txBody>
          <a:bodyPr/>
          <a:lstStyle/>
          <a:p>
            <a:pPr/>
          </a:p>
        </p:txBody>
      </p:sp>
      <p:sp>
        <p:nvSpPr>
          <p:cNvPr id="579" name="Shape 579"/>
          <p:cNvSpPr/>
          <p:nvPr>
            <p:ph type="body" sz="quarter" idx="1"/>
          </p:nvPr>
        </p:nvSpPr>
        <p:spPr>
          <a:prstGeom prst="rect">
            <a:avLst/>
          </a:prstGeom>
        </p:spPr>
        <p:txBody>
          <a:bodyPr/>
          <a:lstStyle>
            <a:lvl1pPr>
              <a:defRPr sz="1200">
                <a:latin typeface="Arial"/>
                <a:ea typeface="Arial"/>
                <a:cs typeface="Arial"/>
                <a:sym typeface="Arial"/>
              </a:defRPr>
            </a:lvl1pPr>
          </a:lstStyle>
          <a:p>
            <a:pPr/>
            <a:r>
              <a:t>the 3x less power is for Watts and 2.66x less power is for J/frame.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4" name="Shape 264"/>
          <p:cNvSpPr/>
          <p:nvPr>
            <p:ph type="sldImg"/>
          </p:nvPr>
        </p:nvSpPr>
        <p:spPr>
          <a:prstGeom prst="rect">
            <a:avLst/>
          </a:prstGeom>
        </p:spPr>
        <p:txBody>
          <a:bodyPr/>
          <a:lstStyle/>
          <a:p>
            <a:pPr/>
          </a:p>
        </p:txBody>
      </p:sp>
      <p:sp>
        <p:nvSpPr>
          <p:cNvPr id="265" name="Shape 265"/>
          <p:cNvSpPr/>
          <p:nvPr>
            <p:ph type="body" sz="quarter" idx="1"/>
          </p:nvPr>
        </p:nvSpPr>
        <p:spPr>
          <a:prstGeom prst="rect">
            <a:avLst/>
          </a:prstGeom>
        </p:spPr>
        <p:txBody>
          <a:bodyPr/>
          <a:lstStyle>
            <a:lvl1pPr>
              <a:defRPr sz="1200">
                <a:latin typeface="Arial"/>
                <a:ea typeface="Arial"/>
                <a:cs typeface="Arial"/>
                <a:sym typeface="Arial"/>
              </a:defRPr>
            </a:lvl1pPr>
          </a:lstStyle>
          <a:p>
            <a:pPr/>
            <a:r>
              <a:t>On the other hand, real-time monitoring applications normally reply on a network on wireless cameras. It is desirable to have a feature extraction algorithm running just behind the camera to reduce the network bandwidth usage. Also the feature extraction should consume as little power as possible to lengthen the running time between recharge batteries.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4" name="Shape 274"/>
          <p:cNvSpPr/>
          <p:nvPr>
            <p:ph type="sldImg"/>
          </p:nvPr>
        </p:nvSpPr>
        <p:spPr>
          <a:prstGeom prst="rect">
            <a:avLst/>
          </a:prstGeom>
        </p:spPr>
        <p:txBody>
          <a:bodyPr/>
          <a:lstStyle/>
          <a:p>
            <a:pPr/>
          </a:p>
        </p:txBody>
      </p:sp>
      <p:sp>
        <p:nvSpPr>
          <p:cNvPr id="275" name="Shape 275"/>
          <p:cNvSpPr/>
          <p:nvPr>
            <p:ph type="body" sz="quarter" idx="1"/>
          </p:nvPr>
        </p:nvSpPr>
        <p:spPr>
          <a:prstGeom prst="rect">
            <a:avLst/>
          </a:prstGeom>
        </p:spPr>
        <p:txBody>
          <a:bodyPr/>
          <a:lstStyle/>
          <a:p>
            <a:pPr>
              <a:defRPr sz="1200">
                <a:latin typeface="Arial"/>
                <a:ea typeface="Arial"/>
                <a:cs typeface="Arial"/>
                <a:sym typeface="Arial"/>
              </a:defRPr>
            </a:pPr>
            <a:r>
              <a:t>As a result, in this work, I proposed to use FPGA to accelerate computer vision algorithms to reduce the processing time and lower power consumption. FPGA is good for its speed and low processing power, but the its disadvantage is its floating point computations. However, the lookup table based architecture is very sensitive to the bit-width of the variables used.  As seen in the figure, the size of the lookup table grows exponentially as the bit-width increases. One possible solution is to use fixed-point numbers in small bit-width for data representation.</a:t>
            </a:r>
          </a:p>
          <a:p>
            <a:pPr>
              <a:spcBef>
                <a:spcPts val="300"/>
              </a:spcBef>
              <a:defRPr sz="1200">
                <a:latin typeface="Arial"/>
                <a:ea typeface="Arial"/>
                <a:cs typeface="Arial"/>
                <a:sym typeface="Arial"/>
              </a:defRPr>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8" name="Shape 288"/>
          <p:cNvSpPr/>
          <p:nvPr>
            <p:ph type="sldImg"/>
          </p:nvPr>
        </p:nvSpPr>
        <p:spPr>
          <a:prstGeom prst="rect">
            <a:avLst/>
          </a:prstGeom>
        </p:spPr>
        <p:txBody>
          <a:bodyPr/>
          <a:lstStyle/>
          <a:p>
            <a:pPr/>
          </a:p>
        </p:txBody>
      </p:sp>
      <p:sp>
        <p:nvSpPr>
          <p:cNvPr id="289" name="Shape 289"/>
          <p:cNvSpPr/>
          <p:nvPr>
            <p:ph type="body" sz="quarter" idx="1"/>
          </p:nvPr>
        </p:nvSpPr>
        <p:spPr>
          <a:prstGeom prst="rect">
            <a:avLst/>
          </a:prstGeom>
        </p:spPr>
        <p:txBody>
          <a:bodyPr/>
          <a:lstStyle/>
          <a:p>
            <a:pPr>
              <a:defRPr sz="1200">
                <a:latin typeface="Arial"/>
                <a:ea typeface="Arial"/>
                <a:cs typeface="Arial"/>
                <a:sym typeface="Arial"/>
              </a:defRPr>
            </a:pPr>
            <a:r>
              <a:t>We did some experiment by comparing the cost of implementing addition and multiplication operations on FPGAs and test the resource utilization. We have used 64-bit, 32-bit and 16-bit and 13-bit integers and floating-point values. </a:t>
            </a:r>
          </a:p>
          <a:p>
            <a:pPr>
              <a:spcBef>
                <a:spcPts val="300"/>
              </a:spcBef>
              <a:defRPr sz="1200">
                <a:latin typeface="Arial"/>
                <a:ea typeface="Arial"/>
                <a:cs typeface="Arial"/>
                <a:sym typeface="Arial"/>
              </a:defRPr>
            </a:pPr>
            <a:r>
              <a:t>The 64, 32 and 16-bit floating point follows IEEE standards and 13-bit fixed-point has 5 exponent bits and 8 fractional bits. </a:t>
            </a:r>
          </a:p>
          <a:p>
            <a:pPr>
              <a:spcBef>
                <a:spcPts val="300"/>
              </a:spcBef>
              <a:defRPr sz="1200">
                <a:latin typeface="Arial"/>
                <a:ea typeface="Arial"/>
                <a:cs typeface="Arial"/>
                <a:sym typeface="Arial"/>
              </a:defRPr>
            </a:pPr>
            <a:r>
              <a:t>The experiment is performed on a Xilinx Virtex 6 LX760 FPGA.</a:t>
            </a:r>
          </a:p>
          <a:p>
            <a:pPr>
              <a:spcBef>
                <a:spcPts val="300"/>
              </a:spcBef>
              <a:defRPr sz="1200">
                <a:latin typeface="Arial"/>
                <a:ea typeface="Arial"/>
                <a:cs typeface="Arial"/>
                <a:sym typeface="Arial"/>
              </a:defRPr>
            </a:pPr>
            <a:r>
              <a:t>For additions, fixed-point v.s. floating-point, fixed-point has a big win. </a:t>
            </a:r>
          </a:p>
          <a:p>
            <a:pPr>
              <a:spcBef>
                <a:spcPts val="300"/>
              </a:spcBef>
              <a:defRPr sz="1200">
                <a:latin typeface="Arial"/>
                <a:ea typeface="Arial"/>
                <a:cs typeface="Arial"/>
                <a:sym typeface="Arial"/>
              </a:defRPr>
            </a:pPr>
            <a:r>
              <a:t>It has almost not cost to perform addition (as the number of possible result is very limited). </a:t>
            </a:r>
          </a:p>
          <a:p>
            <a:pPr>
              <a:spcBef>
                <a:spcPts val="300"/>
              </a:spcBef>
              <a:defRPr sz="1200">
                <a:latin typeface="Arial"/>
                <a:ea typeface="Arial"/>
                <a:cs typeface="Arial"/>
                <a:sym typeface="Arial"/>
              </a:defRPr>
            </a:pPr>
            <a:r>
              <a:t>On the other hand, floating-point addition is very expensive to compute. </a:t>
            </a:r>
          </a:p>
          <a:p>
            <a:pPr>
              <a:spcBef>
                <a:spcPts val="300"/>
              </a:spcBef>
              <a:defRPr sz="1200">
                <a:latin typeface="Arial"/>
                <a:ea typeface="Arial"/>
                <a:cs typeface="Arial"/>
                <a:sym typeface="Arial"/>
              </a:defRPr>
            </a:pPr>
            <a:r>
              <a:t>However, for fixed-point multiplication, we can see that fixed-point uses doubled number of resources compared to the floating-point. </a:t>
            </a:r>
          </a:p>
          <a:p>
            <a:pPr>
              <a:spcBef>
                <a:spcPts val="300"/>
              </a:spcBef>
              <a:defRPr sz="1200">
                <a:latin typeface="Arial"/>
                <a:ea typeface="Arial"/>
                <a:cs typeface="Arial"/>
                <a:sym typeface="Arial"/>
              </a:defRPr>
            </a:pPr>
            <a:r>
              <a:t>This is because two 32-bit integer multiplication results in a 64-bit value while 2 32-bit floating-point multiplication results in a 32-bit value. </a:t>
            </a:r>
          </a:p>
          <a:p>
            <a:pPr>
              <a:spcBef>
                <a:spcPts val="300"/>
              </a:spcBef>
              <a:defRPr sz="1200">
                <a:latin typeface="Arial"/>
                <a:ea typeface="Arial"/>
                <a:cs typeface="Arial"/>
                <a:sym typeface="Arial"/>
              </a:defRPr>
            </a:pPr>
            <a:r>
              <a:t>So the lookup table is a lot larger in integer multiplication. </a:t>
            </a:r>
          </a:p>
          <a:p>
            <a:pPr>
              <a:spcBef>
                <a:spcPts val="300"/>
              </a:spcBef>
              <a:defRPr sz="1200">
                <a:latin typeface="Arial"/>
                <a:ea typeface="Arial"/>
                <a:cs typeface="Arial"/>
                <a:sym typeface="Arial"/>
              </a:defRPr>
            </a:pPr>
            <a:r>
              <a:t>When we use on chi DSPs to replace some lookup table based logic in multiplication, the situation is different. </a:t>
            </a:r>
          </a:p>
          <a:p>
            <a:pPr>
              <a:spcBef>
                <a:spcPts val="300"/>
              </a:spcBef>
              <a:defRPr sz="1200">
                <a:latin typeface="Arial"/>
                <a:ea typeface="Arial"/>
                <a:cs typeface="Arial"/>
                <a:sym typeface="Arial"/>
              </a:defRPr>
            </a:pPr>
            <a:r>
              <a:t>The fixed-point at low bit-width uses no extra resources.  And the max frequency is very good too.  </a:t>
            </a:r>
          </a:p>
          <a:p>
            <a:pPr>
              <a:spcBef>
                <a:spcPts val="300"/>
              </a:spcBef>
              <a:defRPr sz="1200">
                <a:latin typeface="Arial"/>
                <a:ea typeface="Arial"/>
                <a:cs typeface="Arial"/>
                <a:sym typeface="Arial"/>
              </a:defRPr>
            </a:pPr>
            <a:r>
              <a:t>This table shows why we would like to use fixed-point for the FPGA based implementation.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9" name="Shape 309"/>
          <p:cNvSpPr/>
          <p:nvPr>
            <p:ph type="sldImg"/>
          </p:nvPr>
        </p:nvSpPr>
        <p:spPr>
          <a:prstGeom prst="rect">
            <a:avLst/>
          </a:prstGeom>
        </p:spPr>
        <p:txBody>
          <a:bodyPr/>
          <a:lstStyle/>
          <a:p>
            <a:pPr/>
          </a:p>
        </p:txBody>
      </p:sp>
      <p:sp>
        <p:nvSpPr>
          <p:cNvPr id="310" name="Shape 310"/>
          <p:cNvSpPr/>
          <p:nvPr>
            <p:ph type="body" sz="quarter" idx="1"/>
          </p:nvPr>
        </p:nvSpPr>
        <p:spPr>
          <a:prstGeom prst="rect">
            <a:avLst/>
          </a:prstGeom>
        </p:spPr>
        <p:txBody>
          <a:bodyPr/>
          <a:lstStyle>
            <a:lvl1pPr>
              <a:defRPr sz="1200">
                <a:latin typeface="Arial"/>
                <a:ea typeface="Arial"/>
                <a:cs typeface="Arial"/>
                <a:sym typeface="Arial"/>
              </a:defRPr>
            </a:lvl1pPr>
          </a:lstStyle>
          <a:p>
            <a:pPr/>
            <a:r>
              <a:t>In this research, we have used the traditional feature extraction pipeline for a balance in speed and accuracy. Given a clip of video, instead of detecting interest points, we extract features at regular 3D locations across the video (and at multiple scales). The at each location, histogram of oriented gradient in 3D known as HOG3D algorithm is used to extract the features. All the features extracted in a video are then clustered using k-means algorithms. And the result is known as bag of words features. The finally a multi-class support vector machine is applied to classify the actions. Each one of the steps will be discussed shortly.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1" name="Shape 331"/>
          <p:cNvSpPr/>
          <p:nvPr>
            <p:ph type="sldImg"/>
          </p:nvPr>
        </p:nvSpPr>
        <p:spPr>
          <a:prstGeom prst="rect">
            <a:avLst/>
          </a:prstGeom>
        </p:spPr>
        <p:txBody>
          <a:bodyPr/>
          <a:lstStyle/>
          <a:p>
            <a:pPr/>
          </a:p>
        </p:txBody>
      </p:sp>
      <p:sp>
        <p:nvSpPr>
          <p:cNvPr id="332" name="Shape 332"/>
          <p:cNvSpPr/>
          <p:nvPr>
            <p:ph type="body" sz="quarter" idx="1"/>
          </p:nvPr>
        </p:nvSpPr>
        <p:spPr>
          <a:prstGeom prst="rect">
            <a:avLst/>
          </a:prstGeom>
        </p:spPr>
        <p:txBody>
          <a:bodyPr/>
          <a:lstStyle/>
          <a:p>
            <a:pPr>
              <a:defRPr sz="1200">
                <a:latin typeface="Arial"/>
                <a:ea typeface="Arial"/>
                <a:cs typeface="Arial"/>
                <a:sym typeface="Arial"/>
              </a:defRPr>
            </a:pPr>
            <a:r>
              <a:t>First of all, let’s look at the HOG3D algorithms in detail. In this algorithm, each feature vector is extracted from a 3D box in a video (fames in time). </a:t>
            </a:r>
          </a:p>
          <a:p>
            <a:pPr>
              <a:defRPr sz="1200">
                <a:latin typeface="Arial"/>
                <a:ea typeface="Arial"/>
                <a:cs typeface="Arial"/>
                <a:sym typeface="Arial"/>
              </a:defRPr>
            </a:pPr>
            <a:r>
              <a:t>A 3D box is divided into 16 cells where the histograms are accumulated. </a:t>
            </a:r>
          </a:p>
          <a:p>
            <a:pPr>
              <a:defRPr sz="1200">
                <a:latin typeface="Arial"/>
                <a:ea typeface="Arial"/>
                <a:cs typeface="Arial"/>
                <a:sym typeface="Arial"/>
              </a:defRPr>
            </a:pPr>
            <a:r>
              <a:t>The cell is further divided into sub-cells to generate histogram vectors. As indicated by the name of this algorithm, the features of the histogram values are computed using three average gradients in a sub-cell as shown in this equation. The average gradients are equivalent to the sum of all the gradient values within a sub-cell.  The three gradients which are computed separately are then projected into an icosahedron surface. And the projected values are the actual histograms. Here we have used half orientation which means that the each cell will have 10 histogram bins. Sub-cell histograms are normalized and accumulated inside a cell. Then cell histogram is normalized again and concatenated inside a box for form the actual feature vector. As I mentioned, there are several normalization processes happening here. The projected gradients are first thresholded by using a threshold value shown here. Any value that is smaller than the threshold is set to 0 and the rest is subtracted from this threshold. Note that we only take the absolute value of the projected gradients. Then the sub-cell histogram is passed to an l-1 normalization which means that it is normalized by the sum of histogram. The sub-cell histogram is accumulated by  using a simple vector add operation. Finally the cell histogram (capital H) is normalized using L2 norm. </a:t>
            </a:r>
          </a:p>
          <a:p>
            <a:pPr>
              <a:defRPr sz="1200">
                <a:latin typeface="Arial"/>
                <a:ea typeface="Arial"/>
                <a:cs typeface="Arial"/>
                <a:sym typeface="Arial"/>
              </a:defRPr>
            </a:pPr>
          </a:p>
          <a:p>
            <a:pPr>
              <a:defRPr sz="1200">
                <a:latin typeface="Arial"/>
                <a:ea typeface="Arial"/>
                <a:cs typeface="Arial"/>
                <a:sym typeface="Arial"/>
              </a:defRPr>
            </a:pPr>
            <a:r>
              <a:t>The final HOG3D feature is the concatenation of all cell histograms. The HOG3D feature has a dimension of 640 (8x8x8x10).</a:t>
            </a:r>
          </a:p>
          <a:p>
            <a:pPr>
              <a:defRPr sz="1200">
                <a:latin typeface="Arial"/>
                <a:ea typeface="Arial"/>
                <a:cs typeface="Arial"/>
                <a:sym typeface="Arial"/>
              </a:defRPr>
            </a:pPr>
          </a:p>
          <a:p>
            <a:pPr>
              <a:defRPr sz="1200">
                <a:latin typeface="Arial"/>
                <a:ea typeface="Arial"/>
                <a:cs typeface="Arial"/>
                <a:sym typeface="Arial"/>
              </a:defRPr>
            </a:p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9" name="Shape 339"/>
          <p:cNvSpPr/>
          <p:nvPr>
            <p:ph type="sldImg"/>
          </p:nvPr>
        </p:nvSpPr>
        <p:spPr>
          <a:prstGeom prst="rect">
            <a:avLst/>
          </a:prstGeom>
        </p:spPr>
        <p:txBody>
          <a:bodyPr/>
          <a:lstStyle/>
          <a:p>
            <a:pPr/>
          </a:p>
        </p:txBody>
      </p:sp>
      <p:sp>
        <p:nvSpPr>
          <p:cNvPr id="340" name="Shape 340"/>
          <p:cNvSpPr/>
          <p:nvPr>
            <p:ph type="body" sz="quarter" idx="1"/>
          </p:nvPr>
        </p:nvSpPr>
        <p:spPr>
          <a:prstGeom prst="rect">
            <a:avLst/>
          </a:prstGeom>
        </p:spPr>
        <p:txBody>
          <a:bodyPr/>
          <a:lstStyle>
            <a:lvl1pPr>
              <a:defRPr sz="1200">
                <a:latin typeface="Arial"/>
                <a:ea typeface="Arial"/>
                <a:cs typeface="Arial"/>
                <a:sym typeface="Arial"/>
              </a:defRPr>
            </a:lvl1pPr>
          </a:lstStyle>
          <a:p>
            <a:pPr/>
            <a:r>
              <a:t>The bag of word features are inspired by text processing. In this process, the raw features extracted directly from pixels are used build higher level of features using a clustering algorithm. The order and location of those features are disregarded but the multiplicity are kept after building the features. In our experiment, we use k-means algorithm to generate 1,000 centers. Then a histogram is built by assigning all the features in a video to one of the 1000 centers based on the nearest distance. For example, given a feature vector, we calculate its distance to all centers and find the index of the smallest distance center and increment the count in that center. This method is also known as the brutal force nearest neighbor search. At the end, our action features are converted from raw pixels to only 1000 centers. This reduction allows us to perform near camera feature extraction and only transmit back these 1000 integers instead of a video stream.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6" name="Shape 356"/>
          <p:cNvSpPr/>
          <p:nvPr>
            <p:ph type="sldImg"/>
          </p:nvPr>
        </p:nvSpPr>
        <p:spPr>
          <a:prstGeom prst="rect">
            <a:avLst/>
          </a:prstGeom>
        </p:spPr>
        <p:txBody>
          <a:bodyPr/>
          <a:lstStyle/>
          <a:p>
            <a:pPr/>
          </a:p>
        </p:txBody>
      </p:sp>
      <p:sp>
        <p:nvSpPr>
          <p:cNvPr id="357" name="Shape 357"/>
          <p:cNvSpPr/>
          <p:nvPr>
            <p:ph type="body" sz="quarter" idx="1"/>
          </p:nvPr>
        </p:nvSpPr>
        <p:spPr>
          <a:prstGeom prst="rect">
            <a:avLst/>
          </a:prstGeom>
        </p:spPr>
        <p:txBody>
          <a:bodyPr/>
          <a:lstStyle>
            <a:lvl1pPr>
              <a:defRPr sz="1200">
                <a:latin typeface="Arial"/>
                <a:ea typeface="Arial"/>
                <a:cs typeface="Arial"/>
                <a:sym typeface="Arial"/>
              </a:defRPr>
            </a:lvl1pPr>
          </a:lstStyle>
          <a:p>
            <a:pPr/>
            <a:r>
              <a:t>The last step in this process is a multi-class classification using support vector machine. The SVM was originally designed for binary classification. We have adopted the popular one versus one approach for multi-class classification. In one versus one approach, a classifier is built for each pair of classes. For example here, there are 3 classes. Class one two and three. We first build an SVM between class 1 and 2. Then we build SVM for class 1 and 3 as well as between class 2 and 3. To determine which class a point belongs to, we build a histogram of the class votes. For this point, we pass it to SVM 1-2, and it belongs to class 1. Then we pass it to SVM 1-3, and it belongs to class 1 too. So finally the class one’s vote is 2 and this is the maximum vote. Which means that this point belongs to class 1. So this is how the multi-class SVM works. Then Kernel tricks, is used to improve the accuracy of the SVM classifier by mapping data points into higher dimension. The points may be linearly separable in current dimension but can be separable in the higher dimension. The kernel we have used is this equation called chi-squared kernel.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9" name="Shape 369"/>
          <p:cNvSpPr/>
          <p:nvPr>
            <p:ph type="sldImg"/>
          </p:nvPr>
        </p:nvSpPr>
        <p:spPr>
          <a:prstGeom prst="rect">
            <a:avLst/>
          </a:prstGeom>
        </p:spPr>
        <p:txBody>
          <a:bodyPr/>
          <a:lstStyle/>
          <a:p>
            <a:pPr/>
          </a:p>
        </p:txBody>
      </p:sp>
      <p:sp>
        <p:nvSpPr>
          <p:cNvPr id="370" name="Shape 370"/>
          <p:cNvSpPr/>
          <p:nvPr>
            <p:ph type="body" sz="quarter" idx="1"/>
          </p:nvPr>
        </p:nvSpPr>
        <p:spPr>
          <a:prstGeom prst="rect">
            <a:avLst/>
          </a:prstGeom>
        </p:spPr>
        <p:txBody>
          <a:bodyPr/>
          <a:lstStyle>
            <a:lvl1pPr>
              <a:defRPr sz="1200">
                <a:latin typeface="Arial"/>
                <a:ea typeface="Arial"/>
                <a:cs typeface="Arial"/>
                <a:sym typeface="Arial"/>
              </a:defRPr>
            </a:lvl1pPr>
          </a:lstStyle>
          <a:p>
            <a:pPr/>
            <a:r>
              <a:t>To determine how the fixed-point implementation of HAR algorithm works, we have used 3 standard benchmarks for evaluation. The KTH sequence contains 6 actions with 25 different subjects. This sequence is recorded in controlled environment and is very simple. UCF11 is a dataset contains videos downloaded from youtube. There are total of 11 actions and each video clip contains one to multiple subjects. Also each action is divided into several different groups based on their similarity. This is a relatively difficult dataset. The UCF50 dataset is an extension of UCF11. It contains 50 different actions. This is the most difficult dataset we have used due to large number of actions being recognized with huge variations in subjects, backgrounds and camera motions.  For the evaluation of UCF50 dataset, we only evaluate the actions that are not included in the UCF11. </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1.png"/></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1.png"/></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Title Slide">
    <p:spTree>
      <p:nvGrpSpPr>
        <p:cNvPr id="1" name=""/>
        <p:cNvGrpSpPr/>
        <p:nvPr/>
      </p:nvGrpSpPr>
      <p:grpSpPr>
        <a:xfrm>
          <a:off x="0" y="0"/>
          <a:ext cx="0" cy="0"/>
          <a:chOff x="0" y="0"/>
          <a:chExt cx="0" cy="0"/>
        </a:xfrm>
      </p:grpSpPr>
      <p:pic>
        <p:nvPicPr>
          <p:cNvPr id="13" name="image00.jpeg"/>
          <p:cNvPicPr>
            <a:picLocks noChangeAspect="1"/>
          </p:cNvPicPr>
          <p:nvPr/>
        </p:nvPicPr>
        <p:blipFill>
          <a:blip r:embed="rId2">
            <a:extLst/>
          </a:blip>
          <a:stretch>
            <a:fillRect/>
          </a:stretch>
        </p:blipFill>
        <p:spPr>
          <a:xfrm>
            <a:off x="7820025" y="0"/>
            <a:ext cx="1323975" cy="1192213"/>
          </a:xfrm>
          <a:prstGeom prst="rect">
            <a:avLst/>
          </a:prstGeom>
          <a:ln w="12700">
            <a:miter lim="400000"/>
          </a:ln>
        </p:spPr>
      </p:pic>
      <p:sp>
        <p:nvSpPr>
          <p:cNvPr id="14" name="Shape 14"/>
          <p:cNvSpPr/>
          <p:nvPr>
            <p:ph type="title"/>
          </p:nvPr>
        </p:nvSpPr>
        <p:spPr>
          <a:xfrm>
            <a:off x="1295400" y="1219200"/>
            <a:ext cx="7315200" cy="2057400"/>
          </a:xfrm>
          <a:prstGeom prst="rect">
            <a:avLst/>
          </a:prstGeom>
        </p:spPr>
        <p:txBody>
          <a:bodyPr/>
          <a:lstStyle>
            <a:lvl1pPr>
              <a:defRPr sz="4800">
                <a:solidFill>
                  <a:srgbClr val="000000"/>
                </a:solidFill>
              </a:defRPr>
            </a:lvl1pPr>
          </a:lstStyle>
          <a:p>
            <a:pPr/>
            <a:r>
              <a:t>Title Text</a:t>
            </a:r>
          </a:p>
        </p:txBody>
      </p:sp>
      <p:sp>
        <p:nvSpPr>
          <p:cNvPr id="15" name="Shape 15"/>
          <p:cNvSpPr/>
          <p:nvPr>
            <p:ph type="body" sz="half" idx="1"/>
          </p:nvPr>
        </p:nvSpPr>
        <p:spPr>
          <a:xfrm>
            <a:off x="1295400" y="3429000"/>
            <a:ext cx="7315200" cy="2057400"/>
          </a:xfrm>
          <a:prstGeom prst="rect">
            <a:avLst/>
          </a:prstGeom>
        </p:spPr>
        <p:txBody>
          <a:bodyPr/>
          <a:lstStyle>
            <a:lvl1pPr marL="0" indent="0">
              <a:buClrTx/>
              <a:buSzTx/>
              <a:buFontTx/>
              <a:buNone/>
              <a:defRPr sz="3200">
                <a:solidFill>
                  <a:srgbClr val="2D6CC0"/>
                </a:solidFill>
              </a:defRPr>
            </a:lvl1pPr>
            <a:lvl2pPr marL="746076" indent="-146636">
              <a:buClrTx/>
              <a:buSzPct val="70000"/>
              <a:buFontTx/>
              <a:defRPr sz="3200">
                <a:solidFill>
                  <a:srgbClr val="2D6CC0"/>
                </a:solidFill>
              </a:defRPr>
            </a:lvl2pPr>
            <a:lvl3pPr marL="1065446" indent="-135807">
              <a:buClrTx/>
              <a:buFontTx/>
              <a:defRPr sz="3200">
                <a:solidFill>
                  <a:srgbClr val="2D6CC0"/>
                </a:solidFill>
              </a:defRPr>
            </a:lvl3pPr>
            <a:lvl4pPr marL="1405889" indent="-186688">
              <a:buClrTx/>
              <a:buFontTx/>
              <a:defRPr sz="3200">
                <a:solidFill>
                  <a:srgbClr val="2D6CC0"/>
                </a:solidFill>
              </a:defRPr>
            </a:lvl4pPr>
            <a:lvl5pPr marL="1727200" indent="-180338">
              <a:buClrTx/>
              <a:buSzPct val="80000"/>
              <a:buFontTx/>
              <a:defRPr sz="3200">
                <a:solidFill>
                  <a:srgbClr val="2D6CC0"/>
                </a:solidFill>
              </a:defRPr>
            </a:lvl5pPr>
          </a:lstStyle>
          <a:p>
            <a:pPr/>
            <a:r>
              <a:t>Body Level One</a:t>
            </a:r>
          </a:p>
          <a:p>
            <a:pPr lvl="1"/>
            <a:r>
              <a:t>Body Level Two</a:t>
            </a:r>
          </a:p>
          <a:p>
            <a:pPr lvl="2"/>
            <a:r>
              <a:t>Body Level Three</a:t>
            </a:r>
          </a:p>
          <a:p>
            <a:pPr lvl="3"/>
            <a:r>
              <a:t>Body Level Four</a:t>
            </a:r>
          </a:p>
          <a:p>
            <a:pPr lvl="4"/>
            <a:r>
              <a:t>Body Level Five</a:t>
            </a:r>
          </a:p>
        </p:txBody>
      </p:sp>
      <p:sp>
        <p:nvSpPr>
          <p:cNvPr id="16" name="Shape 16"/>
          <p:cNvSpPr/>
          <p:nvPr/>
        </p:nvSpPr>
        <p:spPr>
          <a:xfrm flipH="1">
            <a:off x="1144269" y="1219199"/>
            <a:ext cx="1" cy="5105399"/>
          </a:xfrm>
          <a:prstGeom prst="line">
            <a:avLst/>
          </a:prstGeom>
          <a:ln w="19050">
            <a:solidFill>
              <a:srgbClr val="E7E6E6"/>
            </a:solidFill>
          </a:ln>
        </p:spPr>
        <p:txBody>
          <a:bodyPr lIns="45719" rIns="45719"/>
          <a:lstStyle/>
          <a:p>
            <a:pPr/>
          </a:p>
        </p:txBody>
      </p:sp>
      <p:sp>
        <p:nvSpPr>
          <p:cNvPr id="17" name="Shape 17"/>
          <p:cNvSpPr/>
          <p:nvPr/>
        </p:nvSpPr>
        <p:spPr>
          <a:xfrm>
            <a:off x="7728156" y="132734"/>
            <a:ext cx="1312608" cy="914401"/>
          </a:xfrm>
          <a:prstGeom prst="rect">
            <a:avLst/>
          </a:prstGeom>
          <a:solidFill>
            <a:srgbClr val="FFFFFF"/>
          </a:solidFill>
          <a:ln w="12700">
            <a:miter lim="400000"/>
          </a:ln>
        </p:spPr>
        <p:txBody>
          <a:bodyPr lIns="45719" rIns="45719"/>
          <a:lstStyle/>
          <a:p>
            <a:pPr/>
          </a:p>
        </p:txBody>
      </p:sp>
      <p:pic>
        <p:nvPicPr>
          <p:cNvPr id="18" name="image01.png"/>
          <p:cNvPicPr>
            <a:picLocks noChangeAspect="1"/>
          </p:cNvPicPr>
          <p:nvPr/>
        </p:nvPicPr>
        <p:blipFill>
          <a:blip r:embed="rId3">
            <a:extLst/>
          </a:blip>
          <a:stretch>
            <a:fillRect/>
          </a:stretch>
        </p:blipFill>
        <p:spPr>
          <a:xfrm>
            <a:off x="6196779" y="213850"/>
            <a:ext cx="2667000" cy="762003"/>
          </a:xfrm>
          <a:prstGeom prst="rect">
            <a:avLst/>
          </a:prstGeom>
          <a:ln w="12700">
            <a:miter lim="400000"/>
          </a:ln>
        </p:spPr>
      </p:pic>
      <p:sp>
        <p:nvSpPr>
          <p:cNvPr id="19" name="Shape 19"/>
          <p:cNvSpPr/>
          <p:nvPr>
            <p:ph type="sldNum" sz="quarter" idx="2"/>
          </p:nvPr>
        </p:nvSpPr>
        <p:spPr>
          <a:xfrm>
            <a:off x="2421686" y="6400800"/>
            <a:ext cx="245313" cy="226896"/>
          </a:xfrm>
          <a:prstGeom prst="rect">
            <a:avLst/>
          </a:prstGeom>
        </p:spPr>
        <p:txBody>
          <a:bodyPr/>
          <a:lstStyle>
            <a:lvl1pPr algn="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Title and Vertical Text">
    <p:spTree>
      <p:nvGrpSpPr>
        <p:cNvPr id="1" name=""/>
        <p:cNvGrpSpPr/>
        <p:nvPr/>
      </p:nvGrpSpPr>
      <p:grpSpPr>
        <a:xfrm>
          <a:off x="0" y="0"/>
          <a:ext cx="0" cy="0"/>
          <a:chOff x="0" y="0"/>
          <a:chExt cx="0" cy="0"/>
        </a:xfrm>
      </p:grpSpPr>
      <p:pic>
        <p:nvPicPr>
          <p:cNvPr id="110" name="image00.jpeg"/>
          <p:cNvPicPr>
            <a:picLocks noChangeAspect="1"/>
          </p:cNvPicPr>
          <p:nvPr/>
        </p:nvPicPr>
        <p:blipFill>
          <a:blip r:embed="rId2">
            <a:extLst/>
          </a:blip>
          <a:stretch>
            <a:fillRect/>
          </a:stretch>
        </p:blipFill>
        <p:spPr>
          <a:xfrm>
            <a:off x="7820025" y="0"/>
            <a:ext cx="1323975" cy="1192213"/>
          </a:xfrm>
          <a:prstGeom prst="rect">
            <a:avLst/>
          </a:prstGeom>
          <a:ln w="12700">
            <a:miter lim="400000"/>
          </a:ln>
        </p:spPr>
      </p:pic>
      <p:sp>
        <p:nvSpPr>
          <p:cNvPr id="111" name="Shape 111"/>
          <p:cNvSpPr/>
          <p:nvPr>
            <p:ph type="title"/>
          </p:nvPr>
        </p:nvSpPr>
        <p:spPr>
          <a:prstGeom prst="rect">
            <a:avLst/>
          </a:prstGeom>
        </p:spPr>
        <p:txBody>
          <a:bodyPr/>
          <a:lstStyle>
            <a:lvl1pPr>
              <a:defRPr sz="3900">
                <a:solidFill>
                  <a:srgbClr val="2E6CC1"/>
                </a:solidFill>
              </a:defRPr>
            </a:lvl1pPr>
          </a:lstStyle>
          <a:p>
            <a:pPr/>
            <a:r>
              <a:t>Title Text</a:t>
            </a:r>
          </a:p>
        </p:txBody>
      </p:sp>
      <p:sp>
        <p:nvSpPr>
          <p:cNvPr id="112" name="Shape 112"/>
          <p:cNvSpPr/>
          <p:nvPr>
            <p:ph type="body" idx="1"/>
          </p:nvPr>
        </p:nvSpPr>
        <p:spPr>
          <a:xfrm rot="5400000">
            <a:off x="2019298" y="-419100"/>
            <a:ext cx="5105399" cy="8229600"/>
          </a:xfrm>
          <a:prstGeom prst="rect">
            <a:avLst/>
          </a:prstGeom>
        </p:spPr>
        <p:txBody>
          <a:bodyPr/>
          <a:lstStyle>
            <a:lvl1pPr marL="342900" indent="-82550">
              <a:buClr>
                <a:srgbClr val="44546A"/>
              </a:buClr>
              <a:buSzPct val="70000"/>
              <a:defRPr sz="3000"/>
            </a:lvl1pPr>
            <a:lvl2pPr marL="728099" indent="-137549">
              <a:buClr>
                <a:srgbClr val="44546A"/>
              </a:buClr>
              <a:buSzPct val="70000"/>
              <a:defRPr sz="3000"/>
            </a:lvl2pPr>
            <a:lvl3pPr marL="1048108" indent="-127358">
              <a:buClr>
                <a:srgbClr val="44546A"/>
              </a:buClr>
              <a:defRPr sz="3000"/>
            </a:lvl3pPr>
            <a:lvl4pPr marL="1385092" indent="-175417">
              <a:buClr>
                <a:srgbClr val="44546A"/>
              </a:buClr>
              <a:defRPr sz="3000"/>
            </a:lvl4pPr>
            <a:lvl5pPr marL="1705767" indent="-169067">
              <a:buClr>
                <a:srgbClr val="44546A"/>
              </a:buClr>
              <a:buSzPct val="80000"/>
              <a:defRPr sz="3000"/>
            </a:lvl5pPr>
          </a:lstStyle>
          <a:p>
            <a:pPr/>
            <a:r>
              <a:t>Body Level One</a:t>
            </a:r>
          </a:p>
          <a:p>
            <a:pPr lvl="1"/>
            <a:r>
              <a:t>Body Level Two</a:t>
            </a:r>
          </a:p>
          <a:p>
            <a:pPr lvl="2"/>
            <a:r>
              <a:t>Body Level Three</a:t>
            </a:r>
          </a:p>
          <a:p>
            <a:pPr lvl="3"/>
            <a:r>
              <a:t>Body Level Four</a:t>
            </a:r>
          </a:p>
          <a:p>
            <a:pPr lvl="4"/>
            <a:r>
              <a:t>Body Level Five</a:t>
            </a:r>
          </a:p>
        </p:txBody>
      </p:sp>
      <p:sp>
        <p:nvSpPr>
          <p:cNvPr id="113" name="Shape 113"/>
          <p:cNvSpPr/>
          <p:nvPr>
            <p:ph type="sldNum" sz="quarter" idx="2"/>
          </p:nvPr>
        </p:nvSpPr>
        <p:spPr>
          <a:xfrm>
            <a:off x="8441486" y="6400800"/>
            <a:ext cx="245314" cy="226896"/>
          </a:xfrm>
          <a:prstGeom prst="rect">
            <a:avLst/>
          </a:prstGeom>
        </p:spPr>
        <p:txBody>
          <a:bodyPr/>
          <a:lstStyle>
            <a:lvl1pPr algn="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Vertical Title and Text">
    <p:spTree>
      <p:nvGrpSpPr>
        <p:cNvPr id="1" name=""/>
        <p:cNvGrpSpPr/>
        <p:nvPr/>
      </p:nvGrpSpPr>
      <p:grpSpPr>
        <a:xfrm>
          <a:off x="0" y="0"/>
          <a:ext cx="0" cy="0"/>
          <a:chOff x="0" y="0"/>
          <a:chExt cx="0" cy="0"/>
        </a:xfrm>
      </p:grpSpPr>
      <p:pic>
        <p:nvPicPr>
          <p:cNvPr id="120" name="image00.jpeg"/>
          <p:cNvPicPr>
            <a:picLocks noChangeAspect="1"/>
          </p:cNvPicPr>
          <p:nvPr/>
        </p:nvPicPr>
        <p:blipFill>
          <a:blip r:embed="rId2">
            <a:extLst/>
          </a:blip>
          <a:stretch>
            <a:fillRect/>
          </a:stretch>
        </p:blipFill>
        <p:spPr>
          <a:xfrm>
            <a:off x="7820025" y="0"/>
            <a:ext cx="1323975" cy="1192213"/>
          </a:xfrm>
          <a:prstGeom prst="rect">
            <a:avLst/>
          </a:prstGeom>
          <a:ln w="12700">
            <a:miter lim="400000"/>
          </a:ln>
        </p:spPr>
      </p:pic>
      <p:sp>
        <p:nvSpPr>
          <p:cNvPr id="121" name="Shape 121"/>
          <p:cNvSpPr/>
          <p:nvPr>
            <p:ph type="title"/>
          </p:nvPr>
        </p:nvSpPr>
        <p:spPr>
          <a:xfrm rot="5400000">
            <a:off x="4648200" y="2209799"/>
            <a:ext cx="6019799" cy="2057401"/>
          </a:xfrm>
          <a:prstGeom prst="rect">
            <a:avLst/>
          </a:prstGeom>
        </p:spPr>
        <p:txBody>
          <a:bodyPr/>
          <a:lstStyle>
            <a:lvl1pPr>
              <a:defRPr sz="3900">
                <a:solidFill>
                  <a:srgbClr val="2E6CC1"/>
                </a:solidFill>
              </a:defRPr>
            </a:lvl1pPr>
          </a:lstStyle>
          <a:p>
            <a:pPr/>
            <a:r>
              <a:t>Title Text</a:t>
            </a:r>
          </a:p>
        </p:txBody>
      </p:sp>
      <p:sp>
        <p:nvSpPr>
          <p:cNvPr id="122" name="Shape 122"/>
          <p:cNvSpPr/>
          <p:nvPr>
            <p:ph type="body" idx="1"/>
          </p:nvPr>
        </p:nvSpPr>
        <p:spPr>
          <a:xfrm rot="5400000">
            <a:off x="457198" y="228600"/>
            <a:ext cx="6019800" cy="6019799"/>
          </a:xfrm>
          <a:prstGeom prst="rect">
            <a:avLst/>
          </a:prstGeom>
        </p:spPr>
        <p:txBody>
          <a:bodyPr/>
          <a:lstStyle>
            <a:lvl1pPr marL="342900" indent="-82550">
              <a:buClr>
                <a:srgbClr val="44546A"/>
              </a:buClr>
              <a:buSzPct val="70000"/>
              <a:defRPr sz="3000"/>
            </a:lvl1pPr>
            <a:lvl2pPr marL="728099" indent="-137549">
              <a:buClr>
                <a:srgbClr val="44546A"/>
              </a:buClr>
              <a:buSzPct val="70000"/>
              <a:defRPr sz="3000"/>
            </a:lvl2pPr>
            <a:lvl3pPr marL="1048108" indent="-127358">
              <a:buClr>
                <a:srgbClr val="44546A"/>
              </a:buClr>
              <a:defRPr sz="3000"/>
            </a:lvl3pPr>
            <a:lvl4pPr marL="1385092" indent="-175417">
              <a:buClr>
                <a:srgbClr val="44546A"/>
              </a:buClr>
              <a:defRPr sz="3000"/>
            </a:lvl4pPr>
            <a:lvl5pPr marL="1705767" indent="-169067">
              <a:buClr>
                <a:srgbClr val="44546A"/>
              </a:buClr>
              <a:buSzPct val="80000"/>
              <a:defRPr sz="3000"/>
            </a:lvl5pPr>
          </a:lstStyle>
          <a:p>
            <a:pPr/>
            <a:r>
              <a:t>Body Level One</a:t>
            </a:r>
          </a:p>
          <a:p>
            <a:pPr lvl="1"/>
            <a:r>
              <a:t>Body Level Two</a:t>
            </a:r>
          </a:p>
          <a:p>
            <a:pPr lvl="2"/>
            <a:r>
              <a:t>Body Level Three</a:t>
            </a:r>
          </a:p>
          <a:p>
            <a:pPr lvl="3"/>
            <a:r>
              <a:t>Body Level Four</a:t>
            </a:r>
          </a:p>
          <a:p>
            <a:pPr lvl="4"/>
            <a:r>
              <a:t>Body Level Five</a:t>
            </a:r>
          </a:p>
        </p:txBody>
      </p:sp>
      <p:sp>
        <p:nvSpPr>
          <p:cNvPr id="123" name="Shape 123"/>
          <p:cNvSpPr/>
          <p:nvPr>
            <p:ph type="sldNum" sz="quarter" idx="2"/>
          </p:nvPr>
        </p:nvSpPr>
        <p:spPr>
          <a:xfrm>
            <a:off x="8441486" y="6400800"/>
            <a:ext cx="245314" cy="226896"/>
          </a:xfrm>
          <a:prstGeom prst="rect">
            <a:avLst/>
          </a:prstGeom>
        </p:spPr>
        <p:txBody>
          <a:bodyPr/>
          <a:lstStyle>
            <a:lvl1pPr algn="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0" showMasterPhAnim="1">
  <p:cSld name="Title Slide">
    <p:spTree>
      <p:nvGrpSpPr>
        <p:cNvPr id="1" name=""/>
        <p:cNvGrpSpPr/>
        <p:nvPr/>
      </p:nvGrpSpPr>
      <p:grpSpPr>
        <a:xfrm>
          <a:off x="0" y="0"/>
          <a:ext cx="0" cy="0"/>
          <a:chOff x="0" y="0"/>
          <a:chExt cx="0" cy="0"/>
        </a:xfrm>
      </p:grpSpPr>
      <p:pic>
        <p:nvPicPr>
          <p:cNvPr id="130" name="image00.jpeg" descr="small_logo_inside"/>
          <p:cNvPicPr>
            <a:picLocks noChangeAspect="1"/>
          </p:cNvPicPr>
          <p:nvPr/>
        </p:nvPicPr>
        <p:blipFill>
          <a:blip r:embed="rId2">
            <a:extLst/>
          </a:blip>
          <a:stretch>
            <a:fillRect/>
          </a:stretch>
        </p:blipFill>
        <p:spPr>
          <a:xfrm>
            <a:off x="7820025" y="0"/>
            <a:ext cx="1323901" cy="1192201"/>
          </a:xfrm>
          <a:prstGeom prst="rect">
            <a:avLst/>
          </a:prstGeom>
          <a:ln w="12700">
            <a:miter lim="400000"/>
          </a:ln>
        </p:spPr>
      </p:pic>
      <p:sp>
        <p:nvSpPr>
          <p:cNvPr id="131" name="Shape 131"/>
          <p:cNvSpPr/>
          <p:nvPr>
            <p:ph type="title"/>
          </p:nvPr>
        </p:nvSpPr>
        <p:spPr>
          <a:xfrm>
            <a:off x="1295400" y="1219200"/>
            <a:ext cx="7315200" cy="2057400"/>
          </a:xfrm>
          <a:prstGeom prst="rect">
            <a:avLst/>
          </a:prstGeom>
        </p:spPr>
        <p:txBody>
          <a:bodyPr/>
          <a:lstStyle>
            <a:lvl1pPr>
              <a:defRPr sz="4800">
                <a:solidFill>
                  <a:srgbClr val="000000"/>
                </a:solidFill>
              </a:defRPr>
            </a:lvl1pPr>
          </a:lstStyle>
          <a:p>
            <a:pPr/>
            <a:r>
              <a:t>Title Text</a:t>
            </a:r>
          </a:p>
        </p:txBody>
      </p:sp>
      <p:sp>
        <p:nvSpPr>
          <p:cNvPr id="132" name="Shape 132"/>
          <p:cNvSpPr/>
          <p:nvPr>
            <p:ph type="body" sz="half" idx="1"/>
          </p:nvPr>
        </p:nvSpPr>
        <p:spPr>
          <a:xfrm>
            <a:off x="1295400" y="3429000"/>
            <a:ext cx="7315200" cy="2057400"/>
          </a:xfrm>
          <a:prstGeom prst="rect">
            <a:avLst/>
          </a:prstGeom>
        </p:spPr>
        <p:txBody>
          <a:bodyPr/>
          <a:lstStyle>
            <a:lvl1pPr marL="0" indent="0">
              <a:buClrTx/>
              <a:buSzTx/>
              <a:buFontTx/>
              <a:buNone/>
              <a:defRPr sz="3200">
                <a:solidFill>
                  <a:srgbClr val="2D6CC0"/>
                </a:solidFill>
              </a:defRPr>
            </a:lvl1pPr>
            <a:lvl2pPr marL="746076" indent="-287606">
              <a:buClrTx/>
              <a:buSzPct val="70000"/>
              <a:buFontTx/>
              <a:defRPr sz="3200">
                <a:solidFill>
                  <a:srgbClr val="2D6CC0"/>
                </a:solidFill>
              </a:defRPr>
            </a:lvl2pPr>
            <a:lvl3pPr marL="1065447" indent="-277412">
              <a:buClrTx/>
              <a:buFontTx/>
              <a:defRPr sz="3200">
                <a:solidFill>
                  <a:srgbClr val="2D6CC0"/>
                </a:solidFill>
              </a:defRPr>
            </a:lvl3pPr>
            <a:lvl4pPr marL="1405889" indent="-332739">
              <a:buClrTx/>
              <a:buFontTx/>
              <a:defRPr sz="3200">
                <a:solidFill>
                  <a:srgbClr val="2D6CC0"/>
                </a:solidFill>
              </a:defRPr>
            </a:lvl4pPr>
            <a:lvl5pPr marL="1727199" indent="-342899">
              <a:buClrTx/>
              <a:buSzPct val="80000"/>
              <a:buFontTx/>
              <a:defRPr sz="3200">
                <a:solidFill>
                  <a:srgbClr val="2D6CC0"/>
                </a:solidFill>
              </a:defRPr>
            </a:lvl5pPr>
          </a:lstStyle>
          <a:p>
            <a:pPr/>
            <a:r>
              <a:t>Body Level One</a:t>
            </a:r>
          </a:p>
          <a:p>
            <a:pPr lvl="1"/>
            <a:r>
              <a:t>Body Level Two</a:t>
            </a:r>
          </a:p>
          <a:p>
            <a:pPr lvl="2"/>
            <a:r>
              <a:t>Body Level Three</a:t>
            </a:r>
          </a:p>
          <a:p>
            <a:pPr lvl="3"/>
            <a:r>
              <a:t>Body Level Four</a:t>
            </a:r>
          </a:p>
          <a:p>
            <a:pPr lvl="4"/>
            <a:r>
              <a:t>Body Level Five</a:t>
            </a:r>
          </a:p>
        </p:txBody>
      </p:sp>
      <p:sp>
        <p:nvSpPr>
          <p:cNvPr id="133" name="Shape 133"/>
          <p:cNvSpPr/>
          <p:nvPr/>
        </p:nvSpPr>
        <p:spPr>
          <a:xfrm flipH="1">
            <a:off x="1142999" y="1219200"/>
            <a:ext cx="2" cy="5105400"/>
          </a:xfrm>
          <a:prstGeom prst="line">
            <a:avLst/>
          </a:prstGeom>
          <a:ln w="19050">
            <a:solidFill>
              <a:srgbClr val="808080"/>
            </a:solidFill>
          </a:ln>
        </p:spPr>
        <p:txBody>
          <a:bodyPr lIns="45719" rIns="45719"/>
          <a:lstStyle/>
          <a:p>
            <a:pPr/>
          </a:p>
        </p:txBody>
      </p:sp>
      <p:pic>
        <p:nvPicPr>
          <p:cNvPr id="134" name="image01.png" descr="Logo2"/>
          <p:cNvPicPr>
            <a:picLocks noChangeAspect="1"/>
          </p:cNvPicPr>
          <p:nvPr/>
        </p:nvPicPr>
        <p:blipFill>
          <a:blip r:embed="rId3">
            <a:extLst/>
          </a:blip>
          <a:stretch>
            <a:fillRect/>
          </a:stretch>
        </p:blipFill>
        <p:spPr>
          <a:xfrm>
            <a:off x="6248400" y="228600"/>
            <a:ext cx="2667000" cy="762000"/>
          </a:xfrm>
          <a:prstGeom prst="rect">
            <a:avLst/>
          </a:prstGeom>
          <a:ln w="12700">
            <a:miter lim="400000"/>
          </a:ln>
        </p:spPr>
      </p:pic>
      <p:sp>
        <p:nvSpPr>
          <p:cNvPr id="135" name="Shape 135"/>
          <p:cNvSpPr/>
          <p:nvPr>
            <p:ph type="sldNum" sz="quarter" idx="2"/>
          </p:nvPr>
        </p:nvSpPr>
        <p:spPr>
          <a:xfrm>
            <a:off x="2421637" y="6400800"/>
            <a:ext cx="245363" cy="226946"/>
          </a:xfrm>
          <a:prstGeom prst="rect">
            <a:avLst/>
          </a:prstGeom>
        </p:spPr>
        <p:txBody>
          <a:bodyPr lIns="45699" tIns="45699" rIns="45699" bIns="45699"/>
          <a:lstStyle>
            <a:lvl1pPr algn="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0" showMasterPhAnim="1">
  <p:cSld name="Title and Content">
    <p:spTree>
      <p:nvGrpSpPr>
        <p:cNvPr id="1" name=""/>
        <p:cNvGrpSpPr/>
        <p:nvPr/>
      </p:nvGrpSpPr>
      <p:grpSpPr>
        <a:xfrm>
          <a:off x="0" y="0"/>
          <a:ext cx="0" cy="0"/>
          <a:chOff x="0" y="0"/>
          <a:chExt cx="0" cy="0"/>
        </a:xfrm>
      </p:grpSpPr>
      <p:pic>
        <p:nvPicPr>
          <p:cNvPr id="142" name="image00.jpeg" descr="small_logo_inside"/>
          <p:cNvPicPr>
            <a:picLocks noChangeAspect="1"/>
          </p:cNvPicPr>
          <p:nvPr/>
        </p:nvPicPr>
        <p:blipFill>
          <a:blip r:embed="rId2">
            <a:extLst/>
          </a:blip>
          <a:stretch>
            <a:fillRect/>
          </a:stretch>
        </p:blipFill>
        <p:spPr>
          <a:xfrm>
            <a:off x="7820025" y="0"/>
            <a:ext cx="1323901" cy="1192201"/>
          </a:xfrm>
          <a:prstGeom prst="rect">
            <a:avLst/>
          </a:prstGeom>
          <a:ln w="12700">
            <a:miter lim="400000"/>
          </a:ln>
        </p:spPr>
      </p:pic>
      <p:sp>
        <p:nvSpPr>
          <p:cNvPr id="143" name="Shape 143"/>
          <p:cNvSpPr/>
          <p:nvPr>
            <p:ph type="title"/>
          </p:nvPr>
        </p:nvSpPr>
        <p:spPr>
          <a:prstGeom prst="rect">
            <a:avLst/>
          </a:prstGeom>
        </p:spPr>
        <p:txBody>
          <a:bodyPr/>
          <a:lstStyle>
            <a:lvl1pPr algn="ctr">
              <a:defRPr sz="3000">
                <a:solidFill>
                  <a:srgbClr val="000000"/>
                </a:solidFill>
              </a:defRPr>
            </a:lvl1pPr>
          </a:lstStyle>
          <a:p>
            <a:pPr/>
            <a:r>
              <a:t>Title Text</a:t>
            </a:r>
          </a:p>
        </p:txBody>
      </p:sp>
      <p:sp>
        <p:nvSpPr>
          <p:cNvPr id="144" name="Shape 144"/>
          <p:cNvSpPr/>
          <p:nvPr>
            <p:ph type="body" idx="1"/>
          </p:nvPr>
        </p:nvSpPr>
        <p:spPr>
          <a:xfrm>
            <a:off x="457200" y="1143000"/>
            <a:ext cx="8229600" cy="5105400"/>
          </a:xfrm>
          <a:prstGeom prst="rect">
            <a:avLst/>
          </a:prstGeom>
        </p:spPr>
        <p:txBody>
          <a:bodyPr/>
          <a:lstStyle>
            <a:lvl1pPr marL="342900" indent="-200025">
              <a:buFont typeface="Helvetica"/>
              <a:defRPr sz="3000"/>
            </a:lvl1pPr>
            <a:lvl2pPr marL="726830" indent="-260105">
              <a:buFont typeface="Helvetica"/>
              <a:defRPr sz="3000"/>
            </a:lvl2pPr>
            <a:lvl3pPr marL="1048108" indent="-260073">
              <a:buFont typeface="Helvetica"/>
              <a:defRPr sz="3000"/>
            </a:lvl3pPr>
            <a:lvl4pPr marL="1385092" indent="-311942">
              <a:buFont typeface="Helvetica"/>
              <a:defRPr sz="3000"/>
            </a:lvl4pPr>
            <a:lvl5pPr marL="1705767" indent="-321467">
              <a:buSzPct val="80000"/>
              <a:buFont typeface="Helvetica"/>
              <a:defRPr sz="3000"/>
            </a:lvl5pPr>
          </a:lstStyle>
          <a:p>
            <a:pPr/>
            <a:r>
              <a:t>Body Level One</a:t>
            </a:r>
          </a:p>
          <a:p>
            <a:pPr lvl="1"/>
            <a:r>
              <a:t>Body Level Two</a:t>
            </a:r>
          </a:p>
          <a:p>
            <a:pPr lvl="2"/>
            <a:r>
              <a:t>Body Level Three</a:t>
            </a:r>
          </a:p>
          <a:p>
            <a:pPr lvl="3"/>
            <a:r>
              <a:t>Body Level Four</a:t>
            </a:r>
          </a:p>
          <a:p>
            <a:pPr lvl="4"/>
            <a:r>
              <a:t>Body Level Five</a:t>
            </a:r>
          </a:p>
        </p:txBody>
      </p:sp>
      <p:sp>
        <p:nvSpPr>
          <p:cNvPr id="145" name="Shape 145"/>
          <p:cNvSpPr/>
          <p:nvPr>
            <p:ph type="sldNum" sz="quarter" idx="2"/>
          </p:nvPr>
        </p:nvSpPr>
        <p:spPr>
          <a:xfrm>
            <a:off x="228600" y="6400800"/>
            <a:ext cx="245363" cy="226946"/>
          </a:xfrm>
          <a:prstGeom prst="rect">
            <a:avLst/>
          </a:prstGeom>
        </p:spPr>
        <p:txBody>
          <a:bodyPr lIns="45699" tIns="45699" rIns="45699" bIns="45699"/>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0" showMasterPhAnim="1">
  <p:cSld name="Section Header">
    <p:spTree>
      <p:nvGrpSpPr>
        <p:cNvPr id="1" name=""/>
        <p:cNvGrpSpPr/>
        <p:nvPr/>
      </p:nvGrpSpPr>
      <p:grpSpPr>
        <a:xfrm>
          <a:off x="0" y="0"/>
          <a:ext cx="0" cy="0"/>
          <a:chOff x="0" y="0"/>
          <a:chExt cx="0" cy="0"/>
        </a:xfrm>
      </p:grpSpPr>
      <p:pic>
        <p:nvPicPr>
          <p:cNvPr id="152" name="image00.jpeg" descr="small_logo_inside"/>
          <p:cNvPicPr>
            <a:picLocks noChangeAspect="1"/>
          </p:cNvPicPr>
          <p:nvPr/>
        </p:nvPicPr>
        <p:blipFill>
          <a:blip r:embed="rId2">
            <a:extLst/>
          </a:blip>
          <a:stretch>
            <a:fillRect/>
          </a:stretch>
        </p:blipFill>
        <p:spPr>
          <a:xfrm>
            <a:off x="7820025" y="0"/>
            <a:ext cx="1323901" cy="1192201"/>
          </a:xfrm>
          <a:prstGeom prst="rect">
            <a:avLst/>
          </a:prstGeom>
          <a:ln w="12700">
            <a:miter lim="400000"/>
          </a:ln>
        </p:spPr>
      </p:pic>
      <p:sp>
        <p:nvSpPr>
          <p:cNvPr id="153" name="Shape 153"/>
          <p:cNvSpPr/>
          <p:nvPr>
            <p:ph type="title"/>
          </p:nvPr>
        </p:nvSpPr>
        <p:spPr>
          <a:xfrm>
            <a:off x="722312" y="4406900"/>
            <a:ext cx="7772401" cy="1362001"/>
          </a:xfrm>
          <a:prstGeom prst="rect">
            <a:avLst/>
          </a:prstGeom>
        </p:spPr>
        <p:txBody>
          <a:bodyPr anchor="t"/>
          <a:lstStyle>
            <a:lvl1pPr>
              <a:defRPr sz="4000">
                <a:solidFill>
                  <a:srgbClr val="000000"/>
                </a:solidFill>
              </a:defRPr>
            </a:lvl1pPr>
          </a:lstStyle>
          <a:p>
            <a:pPr/>
            <a:r>
              <a:t>Title Text</a:t>
            </a:r>
          </a:p>
        </p:txBody>
      </p:sp>
      <p:sp>
        <p:nvSpPr>
          <p:cNvPr id="154" name="Shape 154"/>
          <p:cNvSpPr/>
          <p:nvPr>
            <p:ph type="body" sz="quarter" idx="1"/>
          </p:nvPr>
        </p:nvSpPr>
        <p:spPr>
          <a:xfrm>
            <a:off x="722312" y="2906713"/>
            <a:ext cx="7772401" cy="1500301"/>
          </a:xfrm>
          <a:prstGeom prst="rect">
            <a:avLst/>
          </a:prstGeom>
        </p:spPr>
        <p:txBody>
          <a:bodyPr anchor="b"/>
          <a:lstStyle>
            <a:lvl1pPr marL="0" indent="0">
              <a:spcBef>
                <a:spcPts val="400"/>
              </a:spcBef>
              <a:buClrTx/>
              <a:buSzTx/>
              <a:buFontTx/>
              <a:buNone/>
              <a:defRPr sz="2000"/>
            </a:lvl1pPr>
            <a:lvl2pPr marL="0" indent="457200">
              <a:spcBef>
                <a:spcPts val="400"/>
              </a:spcBef>
              <a:buClrTx/>
              <a:buSzTx/>
              <a:buFontTx/>
              <a:buNone/>
              <a:defRPr sz="2000"/>
            </a:lvl2pPr>
            <a:lvl3pPr marL="0" indent="914400">
              <a:spcBef>
                <a:spcPts val="400"/>
              </a:spcBef>
              <a:buClrTx/>
              <a:buSzTx/>
              <a:buFontTx/>
              <a:buNone/>
              <a:defRPr sz="2000"/>
            </a:lvl3pPr>
            <a:lvl4pPr marL="0" indent="1371600">
              <a:spcBef>
                <a:spcPts val="400"/>
              </a:spcBef>
              <a:buClrTx/>
              <a:buSzTx/>
              <a:buFontTx/>
              <a:buNone/>
              <a:defRPr sz="2000"/>
            </a:lvl4pPr>
            <a:lvl5pPr marL="0" indent="1828800">
              <a:spcBef>
                <a:spcPts val="400"/>
              </a:spcBef>
              <a:buClrTx/>
              <a:buSzTx/>
              <a:buFontTx/>
              <a:buNone/>
              <a:defRPr sz="2000"/>
            </a:lvl5pPr>
          </a:lstStyle>
          <a:p>
            <a:pPr/>
            <a:r>
              <a:t>Body Level One</a:t>
            </a:r>
          </a:p>
          <a:p>
            <a:pPr lvl="1"/>
            <a:r>
              <a:t>Body Level Two</a:t>
            </a:r>
          </a:p>
          <a:p>
            <a:pPr lvl="2"/>
            <a:r>
              <a:t>Body Level Three</a:t>
            </a:r>
          </a:p>
          <a:p>
            <a:pPr lvl="3"/>
            <a:r>
              <a:t>Body Level Four</a:t>
            </a:r>
          </a:p>
          <a:p>
            <a:pPr lvl="4"/>
            <a:r>
              <a:t>Body Level Five</a:t>
            </a:r>
          </a:p>
        </p:txBody>
      </p:sp>
      <p:sp>
        <p:nvSpPr>
          <p:cNvPr id="155" name="Shape 155"/>
          <p:cNvSpPr/>
          <p:nvPr>
            <p:ph type="sldNum" sz="quarter" idx="2"/>
          </p:nvPr>
        </p:nvSpPr>
        <p:spPr>
          <a:xfrm>
            <a:off x="8441437" y="6400800"/>
            <a:ext cx="245363" cy="226946"/>
          </a:xfrm>
          <a:prstGeom prst="rect">
            <a:avLst/>
          </a:prstGeom>
        </p:spPr>
        <p:txBody>
          <a:bodyPr lIns="45699" tIns="45699" rIns="45699" bIns="45699"/>
          <a:lstStyle>
            <a:lvl1pPr algn="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type="tx" showMasterSp="0" showMasterPhAnim="1">
  <p:cSld name="Two Content">
    <p:spTree>
      <p:nvGrpSpPr>
        <p:cNvPr id="1" name=""/>
        <p:cNvGrpSpPr/>
        <p:nvPr/>
      </p:nvGrpSpPr>
      <p:grpSpPr>
        <a:xfrm>
          <a:off x="0" y="0"/>
          <a:ext cx="0" cy="0"/>
          <a:chOff x="0" y="0"/>
          <a:chExt cx="0" cy="0"/>
        </a:xfrm>
      </p:grpSpPr>
      <p:pic>
        <p:nvPicPr>
          <p:cNvPr id="162" name="image00.jpeg" descr="small_logo_inside"/>
          <p:cNvPicPr>
            <a:picLocks noChangeAspect="1"/>
          </p:cNvPicPr>
          <p:nvPr/>
        </p:nvPicPr>
        <p:blipFill>
          <a:blip r:embed="rId2">
            <a:extLst/>
          </a:blip>
          <a:stretch>
            <a:fillRect/>
          </a:stretch>
        </p:blipFill>
        <p:spPr>
          <a:xfrm>
            <a:off x="7820025" y="0"/>
            <a:ext cx="1323901" cy="1192201"/>
          </a:xfrm>
          <a:prstGeom prst="rect">
            <a:avLst/>
          </a:prstGeom>
          <a:ln w="12700">
            <a:miter lim="400000"/>
          </a:ln>
        </p:spPr>
      </p:pic>
      <p:sp>
        <p:nvSpPr>
          <p:cNvPr id="163" name="Shape 163"/>
          <p:cNvSpPr/>
          <p:nvPr>
            <p:ph type="title"/>
          </p:nvPr>
        </p:nvSpPr>
        <p:spPr>
          <a:prstGeom prst="rect">
            <a:avLst/>
          </a:prstGeom>
        </p:spPr>
        <p:txBody>
          <a:bodyPr/>
          <a:lstStyle>
            <a:lvl1pPr>
              <a:defRPr sz="3900">
                <a:solidFill>
                  <a:srgbClr val="000000"/>
                </a:solidFill>
              </a:defRPr>
            </a:lvl1pPr>
          </a:lstStyle>
          <a:p>
            <a:pPr/>
            <a:r>
              <a:t>Title Text</a:t>
            </a:r>
          </a:p>
        </p:txBody>
      </p:sp>
      <p:sp>
        <p:nvSpPr>
          <p:cNvPr id="164" name="Shape 164"/>
          <p:cNvSpPr/>
          <p:nvPr>
            <p:ph type="body" sz="half" idx="1"/>
          </p:nvPr>
        </p:nvSpPr>
        <p:spPr>
          <a:xfrm>
            <a:off x="457200" y="1143000"/>
            <a:ext cx="4038600" cy="5105400"/>
          </a:xfrm>
          <a:prstGeom prst="rect">
            <a:avLst/>
          </a:prstGeom>
        </p:spPr>
        <p:txBody>
          <a:bodyPr/>
          <a:lstStyle>
            <a:lvl1pPr marL="342900" indent="-218440">
              <a:spcBef>
                <a:spcPts val="500"/>
              </a:spcBef>
              <a:buClr>
                <a:srgbClr val="330066"/>
              </a:buClr>
              <a:buSzPct val="70000"/>
              <a:buFont typeface="Helvetica"/>
              <a:defRPr sz="2800"/>
            </a:lvl1pPr>
            <a:lvl2pPr marL="732578" indent="-282997">
              <a:spcBef>
                <a:spcPts val="500"/>
              </a:spcBef>
              <a:buClr>
                <a:srgbClr val="330066"/>
              </a:buClr>
              <a:buSzPct val="70000"/>
              <a:buFont typeface="Helvetica"/>
              <a:defRPr sz="2800"/>
            </a:lvl2pPr>
            <a:lvl3pPr marL="1072514" indent="-297814">
              <a:spcBef>
                <a:spcPts val="500"/>
              </a:spcBef>
              <a:buClr>
                <a:srgbClr val="330066"/>
              </a:buClr>
              <a:buFont typeface="Helvetica"/>
              <a:defRPr sz="2800"/>
            </a:lvl3pPr>
            <a:lvl4pPr marL="1401938" indent="-338313">
              <a:spcBef>
                <a:spcPts val="500"/>
              </a:spcBef>
              <a:buClr>
                <a:srgbClr val="330066"/>
              </a:buClr>
              <a:buFont typeface="Helvetica"/>
              <a:defRPr sz="2800"/>
            </a:lvl4pPr>
            <a:lvl5pPr marL="1723318" indent="-349178">
              <a:spcBef>
                <a:spcPts val="500"/>
              </a:spcBef>
              <a:buClr>
                <a:srgbClr val="330066"/>
              </a:buClr>
              <a:buFont typeface="Helvetica"/>
              <a:defRPr sz="2800"/>
            </a:lvl5pPr>
          </a:lstStyle>
          <a:p>
            <a:pPr/>
            <a:r>
              <a:t>Body Level One</a:t>
            </a:r>
          </a:p>
          <a:p>
            <a:pPr lvl="1"/>
            <a:r>
              <a:t>Body Level Two</a:t>
            </a:r>
          </a:p>
          <a:p>
            <a:pPr lvl="2"/>
            <a:r>
              <a:t>Body Level Three</a:t>
            </a:r>
          </a:p>
          <a:p>
            <a:pPr lvl="3"/>
            <a:r>
              <a:t>Body Level Four</a:t>
            </a:r>
          </a:p>
          <a:p>
            <a:pPr lvl="4"/>
            <a:r>
              <a:t>Body Level Five</a:t>
            </a:r>
          </a:p>
        </p:txBody>
      </p:sp>
      <p:sp>
        <p:nvSpPr>
          <p:cNvPr id="165" name="Shape 165"/>
          <p:cNvSpPr/>
          <p:nvPr>
            <p:ph type="body" sz="half" idx="13"/>
          </p:nvPr>
        </p:nvSpPr>
        <p:spPr>
          <a:xfrm>
            <a:off x="4648200" y="1143000"/>
            <a:ext cx="4038600" cy="5105400"/>
          </a:xfrm>
          <a:prstGeom prst="rect">
            <a:avLst/>
          </a:prstGeom>
        </p:spPr>
        <p:txBody>
          <a:bodyPr/>
          <a:lstStyle/>
          <a:p>
            <a:pPr marL="342900" indent="-218440">
              <a:spcBef>
                <a:spcPts val="500"/>
              </a:spcBef>
              <a:buClr>
                <a:srgbClr val="330066"/>
              </a:buClr>
              <a:buSzPct val="70000"/>
              <a:buFont typeface="Helvetica"/>
              <a:defRPr sz="2800"/>
            </a:pPr>
          </a:p>
        </p:txBody>
      </p:sp>
      <p:sp>
        <p:nvSpPr>
          <p:cNvPr id="166" name="Shape 166"/>
          <p:cNvSpPr/>
          <p:nvPr>
            <p:ph type="sldNum" sz="quarter" idx="2"/>
          </p:nvPr>
        </p:nvSpPr>
        <p:spPr>
          <a:xfrm>
            <a:off x="8441437" y="6400800"/>
            <a:ext cx="245363" cy="226946"/>
          </a:xfrm>
          <a:prstGeom prst="rect">
            <a:avLst/>
          </a:prstGeom>
        </p:spPr>
        <p:txBody>
          <a:bodyPr lIns="45699" tIns="45699" rIns="45699" bIns="45699"/>
          <a:lstStyle>
            <a:lvl1pPr algn="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type="tx" showMasterSp="0" showMasterPhAnim="1">
  <p:cSld name="Comparison">
    <p:spTree>
      <p:nvGrpSpPr>
        <p:cNvPr id="1" name=""/>
        <p:cNvGrpSpPr/>
        <p:nvPr/>
      </p:nvGrpSpPr>
      <p:grpSpPr>
        <a:xfrm>
          <a:off x="0" y="0"/>
          <a:ext cx="0" cy="0"/>
          <a:chOff x="0" y="0"/>
          <a:chExt cx="0" cy="0"/>
        </a:xfrm>
      </p:grpSpPr>
      <p:pic>
        <p:nvPicPr>
          <p:cNvPr id="173" name="image00.jpeg" descr="small_logo_inside"/>
          <p:cNvPicPr>
            <a:picLocks noChangeAspect="1"/>
          </p:cNvPicPr>
          <p:nvPr/>
        </p:nvPicPr>
        <p:blipFill>
          <a:blip r:embed="rId2">
            <a:extLst/>
          </a:blip>
          <a:stretch>
            <a:fillRect/>
          </a:stretch>
        </p:blipFill>
        <p:spPr>
          <a:xfrm>
            <a:off x="7820025" y="0"/>
            <a:ext cx="1323901" cy="1192201"/>
          </a:xfrm>
          <a:prstGeom prst="rect">
            <a:avLst/>
          </a:prstGeom>
          <a:ln w="12700">
            <a:miter lim="400000"/>
          </a:ln>
        </p:spPr>
      </p:pic>
      <p:sp>
        <p:nvSpPr>
          <p:cNvPr id="174" name="Shape 174"/>
          <p:cNvSpPr/>
          <p:nvPr>
            <p:ph type="title"/>
          </p:nvPr>
        </p:nvSpPr>
        <p:spPr>
          <a:xfrm>
            <a:off x="457200" y="274636"/>
            <a:ext cx="8229600" cy="1143001"/>
          </a:xfrm>
          <a:prstGeom prst="rect">
            <a:avLst/>
          </a:prstGeom>
        </p:spPr>
        <p:txBody>
          <a:bodyPr/>
          <a:lstStyle>
            <a:lvl1pPr>
              <a:defRPr sz="3900">
                <a:solidFill>
                  <a:srgbClr val="000000"/>
                </a:solidFill>
              </a:defRPr>
            </a:lvl1pPr>
          </a:lstStyle>
          <a:p>
            <a:pPr/>
            <a:r>
              <a:t>Title Text</a:t>
            </a:r>
          </a:p>
        </p:txBody>
      </p:sp>
      <p:sp>
        <p:nvSpPr>
          <p:cNvPr id="175" name="Shape 175"/>
          <p:cNvSpPr/>
          <p:nvPr>
            <p:ph type="body" sz="quarter" idx="1"/>
          </p:nvPr>
        </p:nvSpPr>
        <p:spPr>
          <a:xfrm>
            <a:off x="457200" y="1535112"/>
            <a:ext cx="4040100" cy="639900"/>
          </a:xfrm>
          <a:prstGeom prst="rect">
            <a:avLst/>
          </a:prstGeom>
        </p:spPr>
        <p:txBody>
          <a:bodyPr anchor="b"/>
          <a:lstStyle>
            <a:lvl1pPr marL="0" indent="0">
              <a:spcBef>
                <a:spcPts val="400"/>
              </a:spcBef>
              <a:buClrTx/>
              <a:buSzTx/>
              <a:buFontTx/>
              <a:buNone/>
              <a:defRPr b="1" sz="2400"/>
            </a:lvl1pPr>
            <a:lvl2pPr marL="0" indent="457200">
              <a:spcBef>
                <a:spcPts val="400"/>
              </a:spcBef>
              <a:buClrTx/>
              <a:buSzTx/>
              <a:buFontTx/>
              <a:buNone/>
              <a:defRPr b="1" sz="2400"/>
            </a:lvl2pPr>
            <a:lvl3pPr marL="0" indent="914400">
              <a:spcBef>
                <a:spcPts val="400"/>
              </a:spcBef>
              <a:buClrTx/>
              <a:buSzTx/>
              <a:buFontTx/>
              <a:buNone/>
              <a:defRPr b="1" sz="2400"/>
            </a:lvl3pPr>
            <a:lvl4pPr marL="0" indent="1371600">
              <a:spcBef>
                <a:spcPts val="400"/>
              </a:spcBef>
              <a:buClrTx/>
              <a:buSzTx/>
              <a:buFontTx/>
              <a:buNone/>
              <a:defRPr b="1" sz="2400"/>
            </a:lvl4pPr>
            <a:lvl5pPr marL="0" indent="1828800">
              <a:spcBef>
                <a:spcPts val="400"/>
              </a:spcBef>
              <a:buClrTx/>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176" name="Shape 176"/>
          <p:cNvSpPr/>
          <p:nvPr>
            <p:ph type="body" sz="half" idx="13"/>
          </p:nvPr>
        </p:nvSpPr>
        <p:spPr>
          <a:xfrm>
            <a:off x="457200" y="2174875"/>
            <a:ext cx="4040100" cy="3951300"/>
          </a:xfrm>
          <a:prstGeom prst="rect">
            <a:avLst/>
          </a:prstGeom>
        </p:spPr>
        <p:txBody>
          <a:bodyPr/>
          <a:lstStyle/>
          <a:p>
            <a:pPr marL="342900" indent="-236220">
              <a:spcBef>
                <a:spcPts val="400"/>
              </a:spcBef>
              <a:buClr>
                <a:srgbClr val="330066"/>
              </a:buClr>
              <a:buSzPct val="70000"/>
              <a:buFont typeface="Helvetica"/>
              <a:defRPr sz="2400"/>
            </a:pPr>
          </a:p>
        </p:txBody>
      </p:sp>
      <p:sp>
        <p:nvSpPr>
          <p:cNvPr id="177" name="Shape 177"/>
          <p:cNvSpPr/>
          <p:nvPr>
            <p:ph type="body" sz="quarter" idx="14"/>
          </p:nvPr>
        </p:nvSpPr>
        <p:spPr>
          <a:xfrm>
            <a:off x="4645025" y="1535112"/>
            <a:ext cx="4041901" cy="639900"/>
          </a:xfrm>
          <a:prstGeom prst="rect">
            <a:avLst/>
          </a:prstGeom>
        </p:spPr>
        <p:txBody>
          <a:bodyPr anchor="b"/>
          <a:lstStyle/>
          <a:p>
            <a:pPr marL="0" indent="0">
              <a:spcBef>
                <a:spcPts val="400"/>
              </a:spcBef>
              <a:buClrTx/>
              <a:buSzTx/>
              <a:buFontTx/>
              <a:buNone/>
              <a:defRPr b="1" sz="2400"/>
            </a:pPr>
          </a:p>
        </p:txBody>
      </p:sp>
      <p:sp>
        <p:nvSpPr>
          <p:cNvPr id="178" name="Shape 178"/>
          <p:cNvSpPr/>
          <p:nvPr>
            <p:ph type="body" sz="half" idx="15"/>
          </p:nvPr>
        </p:nvSpPr>
        <p:spPr>
          <a:xfrm>
            <a:off x="4645025" y="2174875"/>
            <a:ext cx="4041901" cy="3951300"/>
          </a:xfrm>
          <a:prstGeom prst="rect">
            <a:avLst/>
          </a:prstGeom>
        </p:spPr>
        <p:txBody>
          <a:bodyPr/>
          <a:lstStyle/>
          <a:p>
            <a:pPr marL="342900" indent="-236220">
              <a:spcBef>
                <a:spcPts val="400"/>
              </a:spcBef>
              <a:buClr>
                <a:srgbClr val="330066"/>
              </a:buClr>
              <a:buSzPct val="70000"/>
              <a:buFont typeface="Helvetica"/>
              <a:defRPr sz="2400"/>
            </a:pPr>
          </a:p>
        </p:txBody>
      </p:sp>
      <p:sp>
        <p:nvSpPr>
          <p:cNvPr id="179" name="Shape 179"/>
          <p:cNvSpPr/>
          <p:nvPr>
            <p:ph type="sldNum" sz="quarter" idx="2"/>
          </p:nvPr>
        </p:nvSpPr>
        <p:spPr>
          <a:xfrm>
            <a:off x="8441437" y="6400800"/>
            <a:ext cx="245363" cy="226946"/>
          </a:xfrm>
          <a:prstGeom prst="rect">
            <a:avLst/>
          </a:prstGeom>
        </p:spPr>
        <p:txBody>
          <a:bodyPr lIns="45699" tIns="45699" rIns="45699" bIns="45699"/>
          <a:lstStyle>
            <a:lvl1pPr algn="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type="tx" showMasterSp="0" showMasterPhAnim="1">
  <p:cSld name="Title Only">
    <p:spTree>
      <p:nvGrpSpPr>
        <p:cNvPr id="1" name=""/>
        <p:cNvGrpSpPr/>
        <p:nvPr/>
      </p:nvGrpSpPr>
      <p:grpSpPr>
        <a:xfrm>
          <a:off x="0" y="0"/>
          <a:ext cx="0" cy="0"/>
          <a:chOff x="0" y="0"/>
          <a:chExt cx="0" cy="0"/>
        </a:xfrm>
      </p:grpSpPr>
      <p:pic>
        <p:nvPicPr>
          <p:cNvPr id="186" name="image00.jpeg" descr="small_logo_inside"/>
          <p:cNvPicPr>
            <a:picLocks noChangeAspect="1"/>
          </p:cNvPicPr>
          <p:nvPr/>
        </p:nvPicPr>
        <p:blipFill>
          <a:blip r:embed="rId2">
            <a:extLst/>
          </a:blip>
          <a:stretch>
            <a:fillRect/>
          </a:stretch>
        </p:blipFill>
        <p:spPr>
          <a:xfrm>
            <a:off x="7820025" y="0"/>
            <a:ext cx="1323901" cy="1192201"/>
          </a:xfrm>
          <a:prstGeom prst="rect">
            <a:avLst/>
          </a:prstGeom>
          <a:ln w="12700">
            <a:miter lim="400000"/>
          </a:ln>
        </p:spPr>
      </p:pic>
      <p:sp>
        <p:nvSpPr>
          <p:cNvPr id="187" name="Shape 187"/>
          <p:cNvSpPr/>
          <p:nvPr>
            <p:ph type="title"/>
          </p:nvPr>
        </p:nvSpPr>
        <p:spPr>
          <a:prstGeom prst="rect">
            <a:avLst/>
          </a:prstGeom>
        </p:spPr>
        <p:txBody>
          <a:bodyPr/>
          <a:lstStyle>
            <a:lvl1pPr>
              <a:defRPr sz="3900">
                <a:solidFill>
                  <a:srgbClr val="000000"/>
                </a:solidFill>
              </a:defRPr>
            </a:lvl1pPr>
          </a:lstStyle>
          <a:p>
            <a:pPr/>
            <a:r>
              <a:t>Title Text</a:t>
            </a:r>
          </a:p>
        </p:txBody>
      </p:sp>
      <p:sp>
        <p:nvSpPr>
          <p:cNvPr id="188" name="Shape 188"/>
          <p:cNvSpPr/>
          <p:nvPr>
            <p:ph type="sldNum" sz="quarter" idx="2"/>
          </p:nvPr>
        </p:nvSpPr>
        <p:spPr>
          <a:xfrm>
            <a:off x="8441437" y="6400800"/>
            <a:ext cx="245363" cy="226946"/>
          </a:xfrm>
          <a:prstGeom prst="rect">
            <a:avLst/>
          </a:prstGeom>
        </p:spPr>
        <p:txBody>
          <a:bodyPr lIns="45699" tIns="45699" rIns="45699" bIns="45699"/>
          <a:lstStyle>
            <a:lvl1pPr algn="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type="tx" showMasterSp="0" showMasterPhAnim="1">
  <p:cSld name="Blank">
    <p:spTree>
      <p:nvGrpSpPr>
        <p:cNvPr id="1" name=""/>
        <p:cNvGrpSpPr/>
        <p:nvPr/>
      </p:nvGrpSpPr>
      <p:grpSpPr>
        <a:xfrm>
          <a:off x="0" y="0"/>
          <a:ext cx="0" cy="0"/>
          <a:chOff x="0" y="0"/>
          <a:chExt cx="0" cy="0"/>
        </a:xfrm>
      </p:grpSpPr>
      <p:pic>
        <p:nvPicPr>
          <p:cNvPr id="195" name="image00.jpeg" descr="small_logo_inside"/>
          <p:cNvPicPr>
            <a:picLocks noChangeAspect="1"/>
          </p:cNvPicPr>
          <p:nvPr/>
        </p:nvPicPr>
        <p:blipFill>
          <a:blip r:embed="rId2">
            <a:extLst/>
          </a:blip>
          <a:stretch>
            <a:fillRect/>
          </a:stretch>
        </p:blipFill>
        <p:spPr>
          <a:xfrm>
            <a:off x="7820025" y="0"/>
            <a:ext cx="1323901" cy="1192201"/>
          </a:xfrm>
          <a:prstGeom prst="rect">
            <a:avLst/>
          </a:prstGeom>
          <a:ln w="12700">
            <a:miter lim="400000"/>
          </a:ln>
        </p:spPr>
      </p:pic>
      <p:sp>
        <p:nvSpPr>
          <p:cNvPr id="196" name="Shape 196"/>
          <p:cNvSpPr/>
          <p:nvPr>
            <p:ph type="sldNum" sz="quarter" idx="2"/>
          </p:nvPr>
        </p:nvSpPr>
        <p:spPr>
          <a:xfrm>
            <a:off x="8441437" y="6400800"/>
            <a:ext cx="245363" cy="226946"/>
          </a:xfrm>
          <a:prstGeom prst="rect">
            <a:avLst/>
          </a:prstGeom>
        </p:spPr>
        <p:txBody>
          <a:bodyPr lIns="45699" tIns="45699" rIns="45699" bIns="45699"/>
          <a:lstStyle>
            <a:lvl1pPr algn="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type="tx" showMasterSp="0" showMasterPhAnim="1">
  <p:cSld name="Content with Caption">
    <p:spTree>
      <p:nvGrpSpPr>
        <p:cNvPr id="1" name=""/>
        <p:cNvGrpSpPr/>
        <p:nvPr/>
      </p:nvGrpSpPr>
      <p:grpSpPr>
        <a:xfrm>
          <a:off x="0" y="0"/>
          <a:ext cx="0" cy="0"/>
          <a:chOff x="0" y="0"/>
          <a:chExt cx="0" cy="0"/>
        </a:xfrm>
      </p:grpSpPr>
      <p:pic>
        <p:nvPicPr>
          <p:cNvPr id="203" name="image00.jpeg" descr="small_logo_inside"/>
          <p:cNvPicPr>
            <a:picLocks noChangeAspect="1"/>
          </p:cNvPicPr>
          <p:nvPr/>
        </p:nvPicPr>
        <p:blipFill>
          <a:blip r:embed="rId2">
            <a:extLst/>
          </a:blip>
          <a:stretch>
            <a:fillRect/>
          </a:stretch>
        </p:blipFill>
        <p:spPr>
          <a:xfrm>
            <a:off x="7820025" y="0"/>
            <a:ext cx="1323901" cy="1192201"/>
          </a:xfrm>
          <a:prstGeom prst="rect">
            <a:avLst/>
          </a:prstGeom>
          <a:ln w="12700">
            <a:miter lim="400000"/>
          </a:ln>
        </p:spPr>
      </p:pic>
      <p:sp>
        <p:nvSpPr>
          <p:cNvPr id="204" name="Shape 204"/>
          <p:cNvSpPr/>
          <p:nvPr>
            <p:ph type="title"/>
          </p:nvPr>
        </p:nvSpPr>
        <p:spPr>
          <a:xfrm>
            <a:off x="457200" y="273050"/>
            <a:ext cx="3008401" cy="1161901"/>
          </a:xfrm>
          <a:prstGeom prst="rect">
            <a:avLst/>
          </a:prstGeom>
        </p:spPr>
        <p:txBody>
          <a:bodyPr/>
          <a:lstStyle>
            <a:lvl1pPr>
              <a:defRPr sz="2000">
                <a:solidFill>
                  <a:srgbClr val="000000"/>
                </a:solidFill>
              </a:defRPr>
            </a:lvl1pPr>
          </a:lstStyle>
          <a:p>
            <a:pPr/>
            <a:r>
              <a:t>Title Text</a:t>
            </a:r>
          </a:p>
        </p:txBody>
      </p:sp>
      <p:sp>
        <p:nvSpPr>
          <p:cNvPr id="205" name="Shape 205"/>
          <p:cNvSpPr/>
          <p:nvPr>
            <p:ph type="body" idx="1"/>
          </p:nvPr>
        </p:nvSpPr>
        <p:spPr>
          <a:xfrm>
            <a:off x="3575050" y="273050"/>
            <a:ext cx="5111701" cy="5853001"/>
          </a:xfrm>
          <a:prstGeom prst="rect">
            <a:avLst/>
          </a:prstGeom>
        </p:spPr>
        <p:txBody>
          <a:bodyPr/>
          <a:lstStyle>
            <a:lvl1pPr marL="342900" indent="-200660">
              <a:buClr>
                <a:srgbClr val="330066"/>
              </a:buClr>
              <a:buSzPct val="70000"/>
              <a:buFont typeface="Helvetica"/>
              <a:defRPr sz="3200"/>
            </a:lvl1pPr>
            <a:lvl2pPr marL="724262" indent="-256902">
              <a:buClr>
                <a:srgbClr val="330066"/>
              </a:buClr>
              <a:buSzPct val="70000"/>
              <a:buFont typeface="Helvetica"/>
              <a:defRPr sz="3200"/>
            </a:lvl2pPr>
            <a:lvl3pPr marL="1052406" indent="-259925">
              <a:buClr>
                <a:srgbClr val="330066"/>
              </a:buClr>
              <a:buFont typeface="Helvetica"/>
              <a:defRPr sz="3200"/>
            </a:lvl3pPr>
            <a:lvl4pPr marL="1405889" indent="-332739">
              <a:buClr>
                <a:srgbClr val="330066"/>
              </a:buClr>
              <a:buFont typeface="Helvetica"/>
              <a:defRPr sz="3200"/>
            </a:lvl4pPr>
            <a:lvl5pPr marL="1727199" indent="-342899">
              <a:buClr>
                <a:srgbClr val="330066"/>
              </a:buClr>
              <a:buSzPct val="80000"/>
              <a:buFont typeface="Helvetica"/>
              <a:defRPr sz="3200"/>
            </a:lvl5pPr>
          </a:lstStyle>
          <a:p>
            <a:pPr/>
            <a:r>
              <a:t>Body Level One</a:t>
            </a:r>
          </a:p>
          <a:p>
            <a:pPr lvl="1"/>
            <a:r>
              <a:t>Body Level Two</a:t>
            </a:r>
          </a:p>
          <a:p>
            <a:pPr lvl="2"/>
            <a:r>
              <a:t>Body Level Three</a:t>
            </a:r>
          </a:p>
          <a:p>
            <a:pPr lvl="3"/>
            <a:r>
              <a:t>Body Level Four</a:t>
            </a:r>
          </a:p>
          <a:p>
            <a:pPr lvl="4"/>
            <a:r>
              <a:t>Body Level Five</a:t>
            </a:r>
          </a:p>
        </p:txBody>
      </p:sp>
      <p:sp>
        <p:nvSpPr>
          <p:cNvPr id="206" name="Shape 206"/>
          <p:cNvSpPr/>
          <p:nvPr>
            <p:ph type="body" sz="half" idx="13"/>
          </p:nvPr>
        </p:nvSpPr>
        <p:spPr>
          <a:xfrm>
            <a:off x="457199" y="1435100"/>
            <a:ext cx="3008402" cy="4691101"/>
          </a:xfrm>
          <a:prstGeom prst="rect">
            <a:avLst/>
          </a:prstGeom>
        </p:spPr>
        <p:txBody>
          <a:bodyPr/>
          <a:lstStyle/>
          <a:p>
            <a:pPr marL="0" indent="0">
              <a:spcBef>
                <a:spcPts val="200"/>
              </a:spcBef>
              <a:buClrTx/>
              <a:buSzTx/>
              <a:buFontTx/>
              <a:buNone/>
              <a:defRPr sz="1400"/>
            </a:pPr>
          </a:p>
        </p:txBody>
      </p:sp>
      <p:sp>
        <p:nvSpPr>
          <p:cNvPr id="207" name="Shape 207"/>
          <p:cNvSpPr/>
          <p:nvPr>
            <p:ph type="sldNum" sz="quarter" idx="2"/>
          </p:nvPr>
        </p:nvSpPr>
        <p:spPr>
          <a:xfrm>
            <a:off x="8441437" y="6400800"/>
            <a:ext cx="245363" cy="226946"/>
          </a:xfrm>
          <a:prstGeom prst="rect">
            <a:avLst/>
          </a:prstGeom>
        </p:spPr>
        <p:txBody>
          <a:bodyPr lIns="45699" tIns="45699" rIns="45699" bIns="45699"/>
          <a:lstStyle>
            <a:lvl1pPr algn="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le and Content">
    <p:spTree>
      <p:nvGrpSpPr>
        <p:cNvPr id="1" name=""/>
        <p:cNvGrpSpPr/>
        <p:nvPr/>
      </p:nvGrpSpPr>
      <p:grpSpPr>
        <a:xfrm>
          <a:off x="0" y="0"/>
          <a:ext cx="0" cy="0"/>
          <a:chOff x="0" y="0"/>
          <a:chExt cx="0" cy="0"/>
        </a:xfrm>
      </p:grpSpPr>
      <p:sp>
        <p:nvSpPr>
          <p:cNvPr id="26" name="Shape 26"/>
          <p:cNvSpPr/>
          <p:nvPr>
            <p:ph type="title"/>
          </p:nvPr>
        </p:nvSpPr>
        <p:spPr>
          <a:prstGeom prst="rect">
            <a:avLst/>
          </a:prstGeom>
        </p:spPr>
        <p:txBody>
          <a:bodyPr/>
          <a:lstStyle/>
          <a:p>
            <a:pPr/>
            <a:r>
              <a:t>Title Text</a:t>
            </a:r>
          </a:p>
        </p:txBody>
      </p:sp>
      <p:sp>
        <p:nvSpPr>
          <p:cNvPr id="27" name="Shape 27"/>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8" name="Shape 2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0.xml><?xml version="1.0" encoding="utf-8"?>
<p:sldLayout xmlns:a="http://schemas.openxmlformats.org/drawingml/2006/main" xmlns:r="http://schemas.openxmlformats.org/officeDocument/2006/relationships" xmlns:p="http://schemas.openxmlformats.org/presentationml/2006/main" type="tx" showMasterSp="0" showMasterPhAnim="1">
  <p:cSld name="Picture with Caption">
    <p:spTree>
      <p:nvGrpSpPr>
        <p:cNvPr id="1" name=""/>
        <p:cNvGrpSpPr/>
        <p:nvPr/>
      </p:nvGrpSpPr>
      <p:grpSpPr>
        <a:xfrm>
          <a:off x="0" y="0"/>
          <a:ext cx="0" cy="0"/>
          <a:chOff x="0" y="0"/>
          <a:chExt cx="0" cy="0"/>
        </a:xfrm>
      </p:grpSpPr>
      <p:pic>
        <p:nvPicPr>
          <p:cNvPr id="214" name="image00.jpeg" descr="small_logo_inside"/>
          <p:cNvPicPr>
            <a:picLocks noChangeAspect="1"/>
          </p:cNvPicPr>
          <p:nvPr/>
        </p:nvPicPr>
        <p:blipFill>
          <a:blip r:embed="rId2">
            <a:extLst/>
          </a:blip>
          <a:stretch>
            <a:fillRect/>
          </a:stretch>
        </p:blipFill>
        <p:spPr>
          <a:xfrm>
            <a:off x="7820025" y="0"/>
            <a:ext cx="1323901" cy="1192201"/>
          </a:xfrm>
          <a:prstGeom prst="rect">
            <a:avLst/>
          </a:prstGeom>
          <a:ln w="12700">
            <a:miter lim="400000"/>
          </a:ln>
        </p:spPr>
      </p:pic>
      <p:sp>
        <p:nvSpPr>
          <p:cNvPr id="215" name="Shape 215"/>
          <p:cNvSpPr/>
          <p:nvPr>
            <p:ph type="title"/>
          </p:nvPr>
        </p:nvSpPr>
        <p:spPr>
          <a:xfrm>
            <a:off x="1792288" y="4800600"/>
            <a:ext cx="5486401" cy="566701"/>
          </a:xfrm>
          <a:prstGeom prst="rect">
            <a:avLst/>
          </a:prstGeom>
        </p:spPr>
        <p:txBody>
          <a:bodyPr/>
          <a:lstStyle>
            <a:lvl1pPr>
              <a:defRPr sz="2000">
                <a:solidFill>
                  <a:srgbClr val="000000"/>
                </a:solidFill>
              </a:defRPr>
            </a:lvl1pPr>
          </a:lstStyle>
          <a:p>
            <a:pPr/>
            <a:r>
              <a:t>Title Text</a:t>
            </a:r>
          </a:p>
        </p:txBody>
      </p:sp>
      <p:sp>
        <p:nvSpPr>
          <p:cNvPr id="216" name="Shape 216"/>
          <p:cNvSpPr/>
          <p:nvPr>
            <p:ph type="pic" sz="half" idx="13"/>
          </p:nvPr>
        </p:nvSpPr>
        <p:spPr>
          <a:xfrm>
            <a:off x="1792288" y="612775"/>
            <a:ext cx="5486401" cy="4114800"/>
          </a:xfrm>
          <a:prstGeom prst="rect">
            <a:avLst/>
          </a:prstGeom>
        </p:spPr>
        <p:txBody>
          <a:bodyPr lIns="91439" tIns="45719" rIns="91439" bIns="45719">
            <a:noAutofit/>
          </a:bodyPr>
          <a:lstStyle/>
          <a:p>
            <a:pPr/>
          </a:p>
        </p:txBody>
      </p:sp>
      <p:sp>
        <p:nvSpPr>
          <p:cNvPr id="217" name="Shape 217"/>
          <p:cNvSpPr/>
          <p:nvPr>
            <p:ph type="body" sz="quarter" idx="1"/>
          </p:nvPr>
        </p:nvSpPr>
        <p:spPr>
          <a:xfrm>
            <a:off x="1792288" y="5367337"/>
            <a:ext cx="5486401" cy="804901"/>
          </a:xfrm>
          <a:prstGeom prst="rect">
            <a:avLst/>
          </a:prstGeom>
        </p:spPr>
        <p:txBody>
          <a:bodyPr/>
          <a:lstStyle>
            <a:lvl1pPr marL="0" indent="0">
              <a:spcBef>
                <a:spcPts val="200"/>
              </a:spcBef>
              <a:buClrTx/>
              <a:buSzTx/>
              <a:buFontTx/>
              <a:buNone/>
              <a:defRPr sz="1400"/>
            </a:lvl1pPr>
            <a:lvl2pPr marL="0" indent="457200">
              <a:spcBef>
                <a:spcPts val="200"/>
              </a:spcBef>
              <a:buClrTx/>
              <a:buSzTx/>
              <a:buFontTx/>
              <a:buNone/>
              <a:defRPr sz="1400"/>
            </a:lvl2pPr>
            <a:lvl3pPr marL="0" indent="914400">
              <a:spcBef>
                <a:spcPts val="200"/>
              </a:spcBef>
              <a:buClrTx/>
              <a:buSzTx/>
              <a:buFontTx/>
              <a:buNone/>
              <a:defRPr sz="1400"/>
            </a:lvl3pPr>
            <a:lvl4pPr marL="0" indent="1371600">
              <a:spcBef>
                <a:spcPts val="200"/>
              </a:spcBef>
              <a:buClrTx/>
              <a:buSzTx/>
              <a:buFontTx/>
              <a:buNone/>
              <a:defRPr sz="1400"/>
            </a:lvl4pPr>
            <a:lvl5pPr marL="0" indent="1828800">
              <a:spcBef>
                <a:spcPts val="200"/>
              </a:spcBef>
              <a:buClrTx/>
              <a:buSzTx/>
              <a:buFontTx/>
              <a:buNone/>
              <a:defRPr sz="1400"/>
            </a:lvl5pPr>
          </a:lstStyle>
          <a:p>
            <a:pPr/>
            <a:r>
              <a:t>Body Level One</a:t>
            </a:r>
          </a:p>
          <a:p>
            <a:pPr lvl="1"/>
            <a:r>
              <a:t>Body Level Two</a:t>
            </a:r>
          </a:p>
          <a:p>
            <a:pPr lvl="2"/>
            <a:r>
              <a:t>Body Level Three</a:t>
            </a:r>
          </a:p>
          <a:p>
            <a:pPr lvl="3"/>
            <a:r>
              <a:t>Body Level Four</a:t>
            </a:r>
          </a:p>
          <a:p>
            <a:pPr lvl="4"/>
            <a:r>
              <a:t>Body Level Five</a:t>
            </a:r>
          </a:p>
        </p:txBody>
      </p:sp>
      <p:sp>
        <p:nvSpPr>
          <p:cNvPr id="218" name="Shape 218"/>
          <p:cNvSpPr/>
          <p:nvPr>
            <p:ph type="sldNum" sz="quarter" idx="2"/>
          </p:nvPr>
        </p:nvSpPr>
        <p:spPr>
          <a:xfrm>
            <a:off x="8441437" y="6400800"/>
            <a:ext cx="245363" cy="226946"/>
          </a:xfrm>
          <a:prstGeom prst="rect">
            <a:avLst/>
          </a:prstGeom>
        </p:spPr>
        <p:txBody>
          <a:bodyPr lIns="45699" tIns="45699" rIns="45699" bIns="45699"/>
          <a:lstStyle>
            <a:lvl1pPr algn="r"/>
          </a:lstStyle>
          <a:p>
            <a:pPr/>
            <a:fld id="{86CB4B4D-7CA3-9044-876B-883B54F8677D}" type="slidenum"/>
          </a:p>
        </p:txBody>
      </p:sp>
    </p:spTree>
  </p:cSld>
  <p:clrMapOvr>
    <a:masterClrMapping/>
  </p:clrMapOvr>
  <p:transition xmlns:p14="http://schemas.microsoft.com/office/powerpoint/2010/main" spd="med" advClick="1"/>
</p:sldLayout>
</file>

<file path=ppt/slideLayouts/slideLayout21.xml><?xml version="1.0" encoding="utf-8"?>
<p:sldLayout xmlns:a="http://schemas.openxmlformats.org/drawingml/2006/main" xmlns:r="http://schemas.openxmlformats.org/officeDocument/2006/relationships" xmlns:p="http://schemas.openxmlformats.org/presentationml/2006/main" type="tx" showMasterSp="0" showMasterPhAnim="1">
  <p:cSld name="Title and Vertical Text">
    <p:spTree>
      <p:nvGrpSpPr>
        <p:cNvPr id="1" name=""/>
        <p:cNvGrpSpPr/>
        <p:nvPr/>
      </p:nvGrpSpPr>
      <p:grpSpPr>
        <a:xfrm>
          <a:off x="0" y="0"/>
          <a:ext cx="0" cy="0"/>
          <a:chOff x="0" y="0"/>
          <a:chExt cx="0" cy="0"/>
        </a:xfrm>
      </p:grpSpPr>
      <p:pic>
        <p:nvPicPr>
          <p:cNvPr id="225" name="image00.jpeg" descr="small_logo_inside"/>
          <p:cNvPicPr>
            <a:picLocks noChangeAspect="1"/>
          </p:cNvPicPr>
          <p:nvPr/>
        </p:nvPicPr>
        <p:blipFill>
          <a:blip r:embed="rId2">
            <a:extLst/>
          </a:blip>
          <a:stretch>
            <a:fillRect/>
          </a:stretch>
        </p:blipFill>
        <p:spPr>
          <a:xfrm>
            <a:off x="7820025" y="0"/>
            <a:ext cx="1323901" cy="1192201"/>
          </a:xfrm>
          <a:prstGeom prst="rect">
            <a:avLst/>
          </a:prstGeom>
          <a:ln w="12700">
            <a:miter lim="400000"/>
          </a:ln>
        </p:spPr>
      </p:pic>
      <p:sp>
        <p:nvSpPr>
          <p:cNvPr id="226" name="Shape 226"/>
          <p:cNvSpPr/>
          <p:nvPr>
            <p:ph type="title"/>
          </p:nvPr>
        </p:nvSpPr>
        <p:spPr>
          <a:prstGeom prst="rect">
            <a:avLst/>
          </a:prstGeom>
        </p:spPr>
        <p:txBody>
          <a:bodyPr/>
          <a:lstStyle>
            <a:lvl1pPr>
              <a:defRPr sz="3900">
                <a:solidFill>
                  <a:srgbClr val="000000"/>
                </a:solidFill>
              </a:defRPr>
            </a:lvl1pPr>
          </a:lstStyle>
          <a:p>
            <a:pPr/>
            <a:r>
              <a:t>Title Text</a:t>
            </a:r>
          </a:p>
        </p:txBody>
      </p:sp>
      <p:sp>
        <p:nvSpPr>
          <p:cNvPr id="227" name="Shape 227"/>
          <p:cNvSpPr/>
          <p:nvPr>
            <p:ph type="body" idx="1"/>
          </p:nvPr>
        </p:nvSpPr>
        <p:spPr>
          <a:xfrm rot="5400000">
            <a:off x="2019300" y="-419100"/>
            <a:ext cx="5105400" cy="8229600"/>
          </a:xfrm>
          <a:prstGeom prst="rect">
            <a:avLst/>
          </a:prstGeom>
        </p:spPr>
        <p:txBody>
          <a:bodyPr/>
          <a:lstStyle>
            <a:lvl1pPr marL="342900" indent="-209550">
              <a:buClr>
                <a:srgbClr val="330066"/>
              </a:buClr>
              <a:buSzPct val="70000"/>
              <a:buFont typeface="Helvetica"/>
              <a:defRPr sz="3000"/>
            </a:lvl1pPr>
            <a:lvl2pPr marL="728100" indent="-269630">
              <a:buClr>
                <a:srgbClr val="330066"/>
              </a:buClr>
              <a:buSzPct val="70000"/>
              <a:buFont typeface="Helvetica"/>
              <a:defRPr sz="3000"/>
            </a:lvl2pPr>
            <a:lvl3pPr marL="1048108" indent="-260073">
              <a:buClr>
                <a:srgbClr val="330066"/>
              </a:buClr>
              <a:buFont typeface="Helvetica"/>
              <a:defRPr sz="3000"/>
            </a:lvl3pPr>
            <a:lvl4pPr marL="1385092" indent="-311942">
              <a:buClr>
                <a:srgbClr val="330066"/>
              </a:buClr>
              <a:buFont typeface="Helvetica"/>
              <a:defRPr sz="3000"/>
            </a:lvl4pPr>
            <a:lvl5pPr marL="1705767" indent="-321467">
              <a:buClr>
                <a:srgbClr val="330066"/>
              </a:buClr>
              <a:buSzPct val="80000"/>
              <a:buFont typeface="Helvetica"/>
              <a:defRPr sz="3000"/>
            </a:lvl5pPr>
          </a:lstStyle>
          <a:p>
            <a:pPr/>
            <a:r>
              <a:t>Body Level One</a:t>
            </a:r>
          </a:p>
          <a:p>
            <a:pPr lvl="1"/>
            <a:r>
              <a:t>Body Level Two</a:t>
            </a:r>
          </a:p>
          <a:p>
            <a:pPr lvl="2"/>
            <a:r>
              <a:t>Body Level Three</a:t>
            </a:r>
          </a:p>
          <a:p>
            <a:pPr lvl="3"/>
            <a:r>
              <a:t>Body Level Four</a:t>
            </a:r>
          </a:p>
          <a:p>
            <a:pPr lvl="4"/>
            <a:r>
              <a:t>Body Level Five</a:t>
            </a:r>
          </a:p>
        </p:txBody>
      </p:sp>
      <p:sp>
        <p:nvSpPr>
          <p:cNvPr id="228" name="Shape 228"/>
          <p:cNvSpPr/>
          <p:nvPr>
            <p:ph type="sldNum" sz="quarter" idx="2"/>
          </p:nvPr>
        </p:nvSpPr>
        <p:spPr>
          <a:xfrm>
            <a:off x="8441437" y="6400800"/>
            <a:ext cx="245363" cy="226946"/>
          </a:xfrm>
          <a:prstGeom prst="rect">
            <a:avLst/>
          </a:prstGeom>
        </p:spPr>
        <p:txBody>
          <a:bodyPr lIns="45699" tIns="45699" rIns="45699" bIns="45699"/>
          <a:lstStyle>
            <a:lvl1pPr algn="r"/>
          </a:lstStyle>
          <a:p>
            <a:pPr/>
            <a:fld id="{86CB4B4D-7CA3-9044-876B-883B54F8677D}" type="slidenum"/>
          </a:p>
        </p:txBody>
      </p:sp>
    </p:spTree>
  </p:cSld>
  <p:clrMapOvr>
    <a:masterClrMapping/>
  </p:clrMapOvr>
  <p:transition xmlns:p14="http://schemas.microsoft.com/office/powerpoint/2010/main" spd="med" advClick="1"/>
</p:sldLayout>
</file>

<file path=ppt/slideLayouts/slideLayout22.xml><?xml version="1.0" encoding="utf-8"?>
<p:sldLayout xmlns:a="http://schemas.openxmlformats.org/drawingml/2006/main" xmlns:r="http://schemas.openxmlformats.org/officeDocument/2006/relationships" xmlns:p="http://schemas.openxmlformats.org/presentationml/2006/main" type="tx" showMasterSp="0" showMasterPhAnim="1">
  <p:cSld name="Vertical Title and Text">
    <p:spTree>
      <p:nvGrpSpPr>
        <p:cNvPr id="1" name=""/>
        <p:cNvGrpSpPr/>
        <p:nvPr/>
      </p:nvGrpSpPr>
      <p:grpSpPr>
        <a:xfrm>
          <a:off x="0" y="0"/>
          <a:ext cx="0" cy="0"/>
          <a:chOff x="0" y="0"/>
          <a:chExt cx="0" cy="0"/>
        </a:xfrm>
      </p:grpSpPr>
      <p:pic>
        <p:nvPicPr>
          <p:cNvPr id="235" name="image00.jpeg" descr="small_logo_inside"/>
          <p:cNvPicPr>
            <a:picLocks noChangeAspect="1"/>
          </p:cNvPicPr>
          <p:nvPr/>
        </p:nvPicPr>
        <p:blipFill>
          <a:blip r:embed="rId2">
            <a:extLst/>
          </a:blip>
          <a:stretch>
            <a:fillRect/>
          </a:stretch>
        </p:blipFill>
        <p:spPr>
          <a:xfrm>
            <a:off x="7820025" y="0"/>
            <a:ext cx="1323901" cy="1192201"/>
          </a:xfrm>
          <a:prstGeom prst="rect">
            <a:avLst/>
          </a:prstGeom>
          <a:ln w="12700">
            <a:miter lim="400000"/>
          </a:ln>
        </p:spPr>
      </p:pic>
      <p:sp>
        <p:nvSpPr>
          <p:cNvPr id="236" name="Shape 236"/>
          <p:cNvSpPr/>
          <p:nvPr>
            <p:ph type="title"/>
          </p:nvPr>
        </p:nvSpPr>
        <p:spPr>
          <a:xfrm rot="5400000">
            <a:off x="4648200" y="2209800"/>
            <a:ext cx="6019800" cy="2057400"/>
          </a:xfrm>
          <a:prstGeom prst="rect">
            <a:avLst/>
          </a:prstGeom>
        </p:spPr>
        <p:txBody>
          <a:bodyPr/>
          <a:lstStyle>
            <a:lvl1pPr>
              <a:defRPr sz="3900">
                <a:solidFill>
                  <a:srgbClr val="000000"/>
                </a:solidFill>
              </a:defRPr>
            </a:lvl1pPr>
          </a:lstStyle>
          <a:p>
            <a:pPr/>
            <a:r>
              <a:t>Title Text</a:t>
            </a:r>
          </a:p>
        </p:txBody>
      </p:sp>
      <p:sp>
        <p:nvSpPr>
          <p:cNvPr id="237" name="Shape 237"/>
          <p:cNvSpPr/>
          <p:nvPr>
            <p:ph type="body" idx="1"/>
          </p:nvPr>
        </p:nvSpPr>
        <p:spPr>
          <a:xfrm rot="5400000">
            <a:off x="457198" y="228600"/>
            <a:ext cx="6019801" cy="6019800"/>
          </a:xfrm>
          <a:prstGeom prst="rect">
            <a:avLst/>
          </a:prstGeom>
        </p:spPr>
        <p:txBody>
          <a:bodyPr/>
          <a:lstStyle>
            <a:lvl1pPr marL="342900" indent="-209550">
              <a:buClr>
                <a:srgbClr val="330066"/>
              </a:buClr>
              <a:buSzPct val="70000"/>
              <a:buFont typeface="Helvetica"/>
              <a:defRPr sz="3000"/>
            </a:lvl1pPr>
            <a:lvl2pPr marL="728100" indent="-269630">
              <a:buClr>
                <a:srgbClr val="330066"/>
              </a:buClr>
              <a:buSzPct val="70000"/>
              <a:buFont typeface="Helvetica"/>
              <a:defRPr sz="3000"/>
            </a:lvl2pPr>
            <a:lvl3pPr marL="1048108" indent="-260073">
              <a:buClr>
                <a:srgbClr val="330066"/>
              </a:buClr>
              <a:buFont typeface="Helvetica"/>
              <a:defRPr sz="3000"/>
            </a:lvl3pPr>
            <a:lvl4pPr marL="1385092" indent="-311942">
              <a:buClr>
                <a:srgbClr val="330066"/>
              </a:buClr>
              <a:buFont typeface="Helvetica"/>
              <a:defRPr sz="3000"/>
            </a:lvl4pPr>
            <a:lvl5pPr marL="1705767" indent="-321467">
              <a:buClr>
                <a:srgbClr val="330066"/>
              </a:buClr>
              <a:buSzPct val="80000"/>
              <a:buFont typeface="Helvetica"/>
              <a:defRPr sz="3000"/>
            </a:lvl5pPr>
          </a:lstStyle>
          <a:p>
            <a:pPr/>
            <a:r>
              <a:t>Body Level One</a:t>
            </a:r>
          </a:p>
          <a:p>
            <a:pPr lvl="1"/>
            <a:r>
              <a:t>Body Level Two</a:t>
            </a:r>
          </a:p>
          <a:p>
            <a:pPr lvl="2"/>
            <a:r>
              <a:t>Body Level Three</a:t>
            </a:r>
          </a:p>
          <a:p>
            <a:pPr lvl="3"/>
            <a:r>
              <a:t>Body Level Four</a:t>
            </a:r>
          </a:p>
          <a:p>
            <a:pPr lvl="4"/>
            <a:r>
              <a:t>Body Level Five</a:t>
            </a:r>
          </a:p>
        </p:txBody>
      </p:sp>
      <p:sp>
        <p:nvSpPr>
          <p:cNvPr id="238" name="Shape 238"/>
          <p:cNvSpPr/>
          <p:nvPr>
            <p:ph type="sldNum" sz="quarter" idx="2"/>
          </p:nvPr>
        </p:nvSpPr>
        <p:spPr>
          <a:xfrm>
            <a:off x="8441437" y="6400800"/>
            <a:ext cx="245363" cy="226946"/>
          </a:xfrm>
          <a:prstGeom prst="rect">
            <a:avLst/>
          </a:prstGeom>
        </p:spPr>
        <p:txBody>
          <a:bodyPr lIns="45699" tIns="45699" rIns="45699" bIns="45699"/>
          <a:lstStyle>
            <a:lvl1pPr algn="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Only">
    <p:spTree>
      <p:nvGrpSpPr>
        <p:cNvPr id="1" name=""/>
        <p:cNvGrpSpPr/>
        <p:nvPr/>
      </p:nvGrpSpPr>
      <p:grpSpPr>
        <a:xfrm>
          <a:off x="0" y="0"/>
          <a:ext cx="0" cy="0"/>
          <a:chOff x="0" y="0"/>
          <a:chExt cx="0" cy="0"/>
        </a:xfrm>
      </p:grpSpPr>
      <p:pic>
        <p:nvPicPr>
          <p:cNvPr id="35" name="image00.jpeg"/>
          <p:cNvPicPr>
            <a:picLocks noChangeAspect="1"/>
          </p:cNvPicPr>
          <p:nvPr/>
        </p:nvPicPr>
        <p:blipFill>
          <a:blip r:embed="rId2">
            <a:extLst/>
          </a:blip>
          <a:stretch>
            <a:fillRect/>
          </a:stretch>
        </p:blipFill>
        <p:spPr>
          <a:xfrm>
            <a:off x="7820025" y="0"/>
            <a:ext cx="1323975" cy="1192213"/>
          </a:xfrm>
          <a:prstGeom prst="rect">
            <a:avLst/>
          </a:prstGeom>
          <a:ln w="12700">
            <a:miter lim="400000"/>
          </a:ln>
        </p:spPr>
      </p:pic>
      <p:sp>
        <p:nvSpPr>
          <p:cNvPr id="36" name="Shape 36"/>
          <p:cNvSpPr/>
          <p:nvPr>
            <p:ph type="title"/>
          </p:nvPr>
        </p:nvSpPr>
        <p:spPr>
          <a:prstGeom prst="rect">
            <a:avLst/>
          </a:prstGeom>
        </p:spPr>
        <p:txBody>
          <a:bodyPr/>
          <a:lstStyle>
            <a:lvl1pPr>
              <a:defRPr sz="3900">
                <a:solidFill>
                  <a:srgbClr val="2E6CC1"/>
                </a:solidFill>
              </a:defRPr>
            </a:lvl1pPr>
          </a:lstStyle>
          <a:p>
            <a:pPr/>
            <a:r>
              <a:t>Title Text</a:t>
            </a:r>
          </a:p>
        </p:txBody>
      </p:sp>
      <p:sp>
        <p:nvSpPr>
          <p:cNvPr id="37" name="Shape 37"/>
          <p:cNvSpPr/>
          <p:nvPr/>
        </p:nvSpPr>
        <p:spPr>
          <a:xfrm>
            <a:off x="7759700" y="6400800"/>
            <a:ext cx="650114" cy="22698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000"/>
            </a:lvl1pPr>
          </a:lstStyle>
          <a:p>
            <a:pPr/>
            <a:r>
              <a:t>FPL 2016</a:t>
            </a:r>
          </a:p>
        </p:txBody>
      </p:sp>
      <p:sp>
        <p:nvSpPr>
          <p:cNvPr id="38" name="Shape 38"/>
          <p:cNvSpPr/>
          <p:nvPr>
            <p:ph type="sldNum" sz="quarter" idx="2"/>
          </p:nvPr>
        </p:nvSpPr>
        <p:spPr>
          <a:xfrm>
            <a:off x="8441486" y="6400800"/>
            <a:ext cx="245314" cy="226896"/>
          </a:xfrm>
          <a:prstGeom prst="rect">
            <a:avLst/>
          </a:prstGeom>
        </p:spPr>
        <p:txBody>
          <a:bodyPr/>
          <a:lstStyle>
            <a:lvl1pPr algn="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Section Header">
    <p:spTree>
      <p:nvGrpSpPr>
        <p:cNvPr id="1" name=""/>
        <p:cNvGrpSpPr/>
        <p:nvPr/>
      </p:nvGrpSpPr>
      <p:grpSpPr>
        <a:xfrm>
          <a:off x="0" y="0"/>
          <a:ext cx="0" cy="0"/>
          <a:chOff x="0" y="0"/>
          <a:chExt cx="0" cy="0"/>
        </a:xfrm>
      </p:grpSpPr>
      <p:pic>
        <p:nvPicPr>
          <p:cNvPr id="45" name="image00.jpeg"/>
          <p:cNvPicPr>
            <a:picLocks noChangeAspect="1"/>
          </p:cNvPicPr>
          <p:nvPr/>
        </p:nvPicPr>
        <p:blipFill>
          <a:blip r:embed="rId2">
            <a:extLst/>
          </a:blip>
          <a:stretch>
            <a:fillRect/>
          </a:stretch>
        </p:blipFill>
        <p:spPr>
          <a:xfrm>
            <a:off x="7820025" y="0"/>
            <a:ext cx="1323975" cy="1192213"/>
          </a:xfrm>
          <a:prstGeom prst="rect">
            <a:avLst/>
          </a:prstGeom>
          <a:ln w="12700">
            <a:miter lim="400000"/>
          </a:ln>
        </p:spPr>
      </p:pic>
      <p:sp>
        <p:nvSpPr>
          <p:cNvPr id="46" name="Shape 46"/>
          <p:cNvSpPr/>
          <p:nvPr>
            <p:ph type="title"/>
          </p:nvPr>
        </p:nvSpPr>
        <p:spPr>
          <a:xfrm>
            <a:off x="722312" y="4406900"/>
            <a:ext cx="7772401" cy="1362075"/>
          </a:xfrm>
          <a:prstGeom prst="rect">
            <a:avLst/>
          </a:prstGeom>
        </p:spPr>
        <p:txBody>
          <a:bodyPr anchor="t"/>
          <a:lstStyle>
            <a:lvl1pPr>
              <a:defRPr sz="4000">
                <a:solidFill>
                  <a:srgbClr val="000000"/>
                </a:solidFill>
              </a:defRPr>
            </a:lvl1pPr>
          </a:lstStyle>
          <a:p>
            <a:pPr/>
            <a:r>
              <a:t>Title Text</a:t>
            </a:r>
          </a:p>
        </p:txBody>
      </p:sp>
      <p:sp>
        <p:nvSpPr>
          <p:cNvPr id="47" name="Shape 47"/>
          <p:cNvSpPr/>
          <p:nvPr>
            <p:ph type="body" sz="quarter" idx="1"/>
          </p:nvPr>
        </p:nvSpPr>
        <p:spPr>
          <a:xfrm>
            <a:off x="722312" y="2906713"/>
            <a:ext cx="7772401" cy="1500188"/>
          </a:xfrm>
          <a:prstGeom prst="rect">
            <a:avLst/>
          </a:prstGeom>
        </p:spPr>
        <p:txBody>
          <a:bodyPr anchor="b"/>
          <a:lstStyle>
            <a:lvl1pPr marL="0" indent="0">
              <a:spcBef>
                <a:spcPts val="400"/>
              </a:spcBef>
              <a:buClrTx/>
              <a:buSzTx/>
              <a:buFontTx/>
              <a:buNone/>
              <a:defRPr sz="2000"/>
            </a:lvl1pPr>
            <a:lvl2pPr marL="0" indent="0">
              <a:spcBef>
                <a:spcPts val="400"/>
              </a:spcBef>
              <a:buClrTx/>
              <a:buSzTx/>
              <a:buFontTx/>
              <a:buNone/>
              <a:defRPr sz="2000"/>
            </a:lvl2pPr>
            <a:lvl3pPr marL="0" indent="0">
              <a:spcBef>
                <a:spcPts val="400"/>
              </a:spcBef>
              <a:buClrTx/>
              <a:buSzTx/>
              <a:buFontTx/>
              <a:buNone/>
              <a:defRPr sz="2000"/>
            </a:lvl3pPr>
            <a:lvl4pPr marL="0" indent="0">
              <a:spcBef>
                <a:spcPts val="400"/>
              </a:spcBef>
              <a:buClrTx/>
              <a:buSzTx/>
              <a:buFontTx/>
              <a:buNone/>
              <a:defRPr sz="2000"/>
            </a:lvl4pPr>
            <a:lvl5pPr marL="0" indent="0">
              <a:spcBef>
                <a:spcPts val="400"/>
              </a:spcBef>
              <a:buClrTx/>
              <a:buSzTx/>
              <a:buFontTx/>
              <a:buNone/>
              <a:defRPr sz="2000"/>
            </a:lvl5pPr>
          </a:lstStyle>
          <a:p>
            <a:pPr/>
            <a:r>
              <a:t>Body Level One</a:t>
            </a:r>
          </a:p>
          <a:p>
            <a:pPr lvl="1"/>
            <a:r>
              <a:t>Body Level Two</a:t>
            </a:r>
          </a:p>
          <a:p>
            <a:pPr lvl="2"/>
            <a:r>
              <a:t>Body Level Three</a:t>
            </a:r>
          </a:p>
          <a:p>
            <a:pPr lvl="3"/>
            <a:r>
              <a:t>Body Level Four</a:t>
            </a:r>
          </a:p>
          <a:p>
            <a:pPr lvl="4"/>
            <a:r>
              <a:t>Body Level Five</a:t>
            </a:r>
          </a:p>
        </p:txBody>
      </p:sp>
      <p:sp>
        <p:nvSpPr>
          <p:cNvPr id="48" name="Shape 48"/>
          <p:cNvSpPr/>
          <p:nvPr>
            <p:ph type="sldNum" sz="quarter" idx="2"/>
          </p:nvPr>
        </p:nvSpPr>
        <p:spPr>
          <a:xfrm>
            <a:off x="8441486" y="6400800"/>
            <a:ext cx="245314" cy="226896"/>
          </a:xfrm>
          <a:prstGeom prst="rect">
            <a:avLst/>
          </a:prstGeom>
        </p:spPr>
        <p:txBody>
          <a:bodyPr/>
          <a:lstStyle>
            <a:lvl1pPr algn="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wo Content">
    <p:spTree>
      <p:nvGrpSpPr>
        <p:cNvPr id="1" name=""/>
        <p:cNvGrpSpPr/>
        <p:nvPr/>
      </p:nvGrpSpPr>
      <p:grpSpPr>
        <a:xfrm>
          <a:off x="0" y="0"/>
          <a:ext cx="0" cy="0"/>
          <a:chOff x="0" y="0"/>
          <a:chExt cx="0" cy="0"/>
        </a:xfrm>
      </p:grpSpPr>
      <p:pic>
        <p:nvPicPr>
          <p:cNvPr id="55" name="image00.jpeg"/>
          <p:cNvPicPr>
            <a:picLocks noChangeAspect="1"/>
          </p:cNvPicPr>
          <p:nvPr/>
        </p:nvPicPr>
        <p:blipFill>
          <a:blip r:embed="rId2">
            <a:extLst/>
          </a:blip>
          <a:stretch>
            <a:fillRect/>
          </a:stretch>
        </p:blipFill>
        <p:spPr>
          <a:xfrm>
            <a:off x="7820025" y="0"/>
            <a:ext cx="1323975" cy="1192213"/>
          </a:xfrm>
          <a:prstGeom prst="rect">
            <a:avLst/>
          </a:prstGeom>
          <a:ln w="12700">
            <a:miter lim="400000"/>
          </a:ln>
        </p:spPr>
      </p:pic>
      <p:sp>
        <p:nvSpPr>
          <p:cNvPr id="56" name="Shape 56"/>
          <p:cNvSpPr/>
          <p:nvPr>
            <p:ph type="title"/>
          </p:nvPr>
        </p:nvSpPr>
        <p:spPr>
          <a:prstGeom prst="rect">
            <a:avLst/>
          </a:prstGeom>
        </p:spPr>
        <p:txBody>
          <a:bodyPr/>
          <a:lstStyle>
            <a:lvl1pPr>
              <a:defRPr sz="3900">
                <a:solidFill>
                  <a:srgbClr val="2E6CC1"/>
                </a:solidFill>
              </a:defRPr>
            </a:lvl1pPr>
          </a:lstStyle>
          <a:p>
            <a:pPr/>
            <a:r>
              <a:t>Title Text</a:t>
            </a:r>
          </a:p>
        </p:txBody>
      </p:sp>
      <p:sp>
        <p:nvSpPr>
          <p:cNvPr id="57" name="Shape 57"/>
          <p:cNvSpPr/>
          <p:nvPr>
            <p:ph type="body" sz="half" idx="1"/>
          </p:nvPr>
        </p:nvSpPr>
        <p:spPr>
          <a:xfrm>
            <a:off x="457200" y="1143000"/>
            <a:ext cx="4038599" cy="5105399"/>
          </a:xfrm>
          <a:prstGeom prst="rect">
            <a:avLst/>
          </a:prstGeom>
        </p:spPr>
        <p:txBody>
          <a:bodyPr/>
          <a:lstStyle>
            <a:lvl1pPr marL="342900" indent="-104140">
              <a:spcBef>
                <a:spcPts val="500"/>
              </a:spcBef>
              <a:buClr>
                <a:srgbClr val="44546A"/>
              </a:buClr>
              <a:buSzPct val="70000"/>
              <a:defRPr sz="2800"/>
            </a:lvl1pPr>
            <a:lvl2pPr marL="732578" indent="-163618">
              <a:spcBef>
                <a:spcPts val="500"/>
              </a:spcBef>
              <a:buClr>
                <a:srgbClr val="44546A"/>
              </a:buClr>
              <a:buSzPct val="70000"/>
              <a:defRPr sz="2800"/>
            </a:lvl2pPr>
            <a:lvl3pPr marL="1072513" indent="-173352">
              <a:spcBef>
                <a:spcPts val="500"/>
              </a:spcBef>
              <a:buClr>
                <a:srgbClr val="44546A"/>
              </a:buClr>
              <a:defRPr sz="2800"/>
            </a:lvl3pPr>
            <a:lvl4pPr marL="1401939" indent="-214489">
              <a:spcBef>
                <a:spcPts val="500"/>
              </a:spcBef>
              <a:buClr>
                <a:srgbClr val="44546A"/>
              </a:buClr>
              <a:defRPr sz="2800"/>
            </a:lvl4pPr>
            <a:lvl5pPr marL="1723320" indent="-209481">
              <a:spcBef>
                <a:spcPts val="500"/>
              </a:spcBef>
              <a:buClr>
                <a:srgbClr val="44546A"/>
              </a:buClr>
              <a:defRPr sz="2800"/>
            </a:lvl5pPr>
          </a:lstStyle>
          <a:p>
            <a:pPr/>
            <a:r>
              <a:t>Body Level One</a:t>
            </a:r>
          </a:p>
          <a:p>
            <a:pPr lvl="1"/>
            <a:r>
              <a:t>Body Level Two</a:t>
            </a:r>
          </a:p>
          <a:p>
            <a:pPr lvl="2"/>
            <a:r>
              <a:t>Body Level Three</a:t>
            </a:r>
          </a:p>
          <a:p>
            <a:pPr lvl="3"/>
            <a:r>
              <a:t>Body Level Four</a:t>
            </a:r>
          </a:p>
          <a:p>
            <a:pPr lvl="4"/>
            <a:r>
              <a:t>Body Level Five</a:t>
            </a:r>
          </a:p>
        </p:txBody>
      </p:sp>
      <p:sp>
        <p:nvSpPr>
          <p:cNvPr id="58" name="Shape 58"/>
          <p:cNvSpPr/>
          <p:nvPr>
            <p:ph type="body" sz="half" idx="13"/>
          </p:nvPr>
        </p:nvSpPr>
        <p:spPr>
          <a:xfrm>
            <a:off x="4648200" y="1143000"/>
            <a:ext cx="4038599" cy="5105399"/>
          </a:xfrm>
          <a:prstGeom prst="rect">
            <a:avLst/>
          </a:prstGeom>
        </p:spPr>
        <p:txBody>
          <a:bodyPr/>
          <a:lstStyle/>
          <a:p>
            <a:pPr/>
          </a:p>
        </p:txBody>
      </p:sp>
      <p:sp>
        <p:nvSpPr>
          <p:cNvPr id="59" name="Shape 59"/>
          <p:cNvSpPr/>
          <p:nvPr/>
        </p:nvSpPr>
        <p:spPr>
          <a:xfrm>
            <a:off x="7734300" y="6400800"/>
            <a:ext cx="650114" cy="22698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000"/>
            </a:lvl1pPr>
          </a:lstStyle>
          <a:p>
            <a:pPr/>
            <a:r>
              <a:t>FPL 2016</a:t>
            </a:r>
          </a:p>
        </p:txBody>
      </p:sp>
      <p:sp>
        <p:nvSpPr>
          <p:cNvPr id="60" name="Shape 60"/>
          <p:cNvSpPr/>
          <p:nvPr>
            <p:ph type="sldNum" sz="quarter" idx="2"/>
          </p:nvPr>
        </p:nvSpPr>
        <p:spPr>
          <a:xfrm>
            <a:off x="8441486" y="6400800"/>
            <a:ext cx="245314" cy="226896"/>
          </a:xfrm>
          <a:prstGeom prst="rect">
            <a:avLst/>
          </a:prstGeom>
        </p:spPr>
        <p:txBody>
          <a:bodyPr/>
          <a:lstStyle>
            <a:lvl1pPr algn="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Comparison">
    <p:spTree>
      <p:nvGrpSpPr>
        <p:cNvPr id="1" name=""/>
        <p:cNvGrpSpPr/>
        <p:nvPr/>
      </p:nvGrpSpPr>
      <p:grpSpPr>
        <a:xfrm>
          <a:off x="0" y="0"/>
          <a:ext cx="0" cy="0"/>
          <a:chOff x="0" y="0"/>
          <a:chExt cx="0" cy="0"/>
        </a:xfrm>
      </p:grpSpPr>
      <p:pic>
        <p:nvPicPr>
          <p:cNvPr id="67" name="image00.jpeg"/>
          <p:cNvPicPr>
            <a:picLocks noChangeAspect="1"/>
          </p:cNvPicPr>
          <p:nvPr/>
        </p:nvPicPr>
        <p:blipFill>
          <a:blip r:embed="rId2">
            <a:extLst/>
          </a:blip>
          <a:stretch>
            <a:fillRect/>
          </a:stretch>
        </p:blipFill>
        <p:spPr>
          <a:xfrm>
            <a:off x="7820025" y="0"/>
            <a:ext cx="1323975" cy="1192213"/>
          </a:xfrm>
          <a:prstGeom prst="rect">
            <a:avLst/>
          </a:prstGeom>
          <a:ln w="12700">
            <a:miter lim="400000"/>
          </a:ln>
        </p:spPr>
      </p:pic>
      <p:sp>
        <p:nvSpPr>
          <p:cNvPr id="68" name="Shape 68"/>
          <p:cNvSpPr/>
          <p:nvPr>
            <p:ph type="title"/>
          </p:nvPr>
        </p:nvSpPr>
        <p:spPr>
          <a:xfrm>
            <a:off x="457200" y="274635"/>
            <a:ext cx="8229600" cy="1143002"/>
          </a:xfrm>
          <a:prstGeom prst="rect">
            <a:avLst/>
          </a:prstGeom>
        </p:spPr>
        <p:txBody>
          <a:bodyPr/>
          <a:lstStyle>
            <a:lvl1pPr>
              <a:defRPr sz="3900">
                <a:solidFill>
                  <a:srgbClr val="2E6CC1"/>
                </a:solidFill>
              </a:defRPr>
            </a:lvl1pPr>
          </a:lstStyle>
          <a:p>
            <a:pPr/>
            <a:r>
              <a:t>Title Text</a:t>
            </a:r>
          </a:p>
        </p:txBody>
      </p:sp>
      <p:sp>
        <p:nvSpPr>
          <p:cNvPr id="69" name="Shape 69"/>
          <p:cNvSpPr/>
          <p:nvPr>
            <p:ph type="body" sz="quarter" idx="1"/>
          </p:nvPr>
        </p:nvSpPr>
        <p:spPr>
          <a:xfrm>
            <a:off x="457200" y="1535112"/>
            <a:ext cx="4040188" cy="639763"/>
          </a:xfrm>
          <a:prstGeom prst="rect">
            <a:avLst/>
          </a:prstGeom>
        </p:spPr>
        <p:txBody>
          <a:bodyPr anchor="b"/>
          <a:lstStyle>
            <a:lvl1pPr marL="0" indent="0">
              <a:spcBef>
                <a:spcPts val="400"/>
              </a:spcBef>
              <a:buClrTx/>
              <a:buSzTx/>
              <a:buFontTx/>
              <a:buNone/>
              <a:defRPr b="1" sz="2400"/>
            </a:lvl1pPr>
            <a:lvl2pPr marL="0" indent="0">
              <a:spcBef>
                <a:spcPts val="400"/>
              </a:spcBef>
              <a:buClrTx/>
              <a:buSzTx/>
              <a:buFontTx/>
              <a:buNone/>
              <a:defRPr b="1" sz="2400"/>
            </a:lvl2pPr>
            <a:lvl3pPr marL="0" indent="0">
              <a:spcBef>
                <a:spcPts val="400"/>
              </a:spcBef>
              <a:buClrTx/>
              <a:buSzTx/>
              <a:buFontTx/>
              <a:buNone/>
              <a:defRPr b="1" sz="2400"/>
            </a:lvl3pPr>
            <a:lvl4pPr marL="0" indent="0">
              <a:spcBef>
                <a:spcPts val="400"/>
              </a:spcBef>
              <a:buClrTx/>
              <a:buSzTx/>
              <a:buFontTx/>
              <a:buNone/>
              <a:defRPr b="1" sz="2400"/>
            </a:lvl4pPr>
            <a:lvl5pPr marL="0" indent="0">
              <a:spcBef>
                <a:spcPts val="400"/>
              </a:spcBef>
              <a:buClrTx/>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70" name="Shape 70"/>
          <p:cNvSpPr/>
          <p:nvPr>
            <p:ph type="body" sz="half" idx="13"/>
          </p:nvPr>
        </p:nvSpPr>
        <p:spPr>
          <a:xfrm>
            <a:off x="457199" y="2174875"/>
            <a:ext cx="4040188" cy="3951288"/>
          </a:xfrm>
          <a:prstGeom prst="rect">
            <a:avLst/>
          </a:prstGeom>
        </p:spPr>
        <p:txBody>
          <a:bodyPr/>
          <a:lstStyle/>
          <a:p>
            <a:pPr/>
          </a:p>
        </p:txBody>
      </p:sp>
      <p:sp>
        <p:nvSpPr>
          <p:cNvPr id="71" name="Shape 71"/>
          <p:cNvSpPr/>
          <p:nvPr>
            <p:ph type="body" sz="quarter" idx="14"/>
          </p:nvPr>
        </p:nvSpPr>
        <p:spPr>
          <a:xfrm>
            <a:off x="4645025" y="1535112"/>
            <a:ext cx="4041774" cy="639763"/>
          </a:xfrm>
          <a:prstGeom prst="rect">
            <a:avLst/>
          </a:prstGeom>
        </p:spPr>
        <p:txBody>
          <a:bodyPr anchor="b"/>
          <a:lstStyle/>
          <a:p>
            <a:pPr/>
          </a:p>
        </p:txBody>
      </p:sp>
      <p:sp>
        <p:nvSpPr>
          <p:cNvPr id="72" name="Shape 72"/>
          <p:cNvSpPr/>
          <p:nvPr>
            <p:ph type="body" sz="half" idx="15"/>
          </p:nvPr>
        </p:nvSpPr>
        <p:spPr>
          <a:xfrm>
            <a:off x="4645025" y="2174875"/>
            <a:ext cx="4041774" cy="3951288"/>
          </a:xfrm>
          <a:prstGeom prst="rect">
            <a:avLst/>
          </a:prstGeom>
        </p:spPr>
        <p:txBody>
          <a:bodyPr/>
          <a:lstStyle/>
          <a:p>
            <a:pPr/>
          </a:p>
        </p:txBody>
      </p:sp>
      <p:sp>
        <p:nvSpPr>
          <p:cNvPr id="73" name="Shape 73"/>
          <p:cNvSpPr/>
          <p:nvPr>
            <p:ph type="sldNum" sz="quarter" idx="2"/>
          </p:nvPr>
        </p:nvSpPr>
        <p:spPr>
          <a:xfrm>
            <a:off x="8441486" y="6400800"/>
            <a:ext cx="245314" cy="226896"/>
          </a:xfrm>
          <a:prstGeom prst="rect">
            <a:avLst/>
          </a:prstGeom>
        </p:spPr>
        <p:txBody>
          <a:bodyPr/>
          <a:lstStyle>
            <a:lvl1pPr algn="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pic>
        <p:nvPicPr>
          <p:cNvPr id="80" name="image00.jpeg"/>
          <p:cNvPicPr>
            <a:picLocks noChangeAspect="1"/>
          </p:cNvPicPr>
          <p:nvPr/>
        </p:nvPicPr>
        <p:blipFill>
          <a:blip r:embed="rId2">
            <a:extLst/>
          </a:blip>
          <a:stretch>
            <a:fillRect/>
          </a:stretch>
        </p:blipFill>
        <p:spPr>
          <a:xfrm>
            <a:off x="7820025" y="0"/>
            <a:ext cx="1323975" cy="1192213"/>
          </a:xfrm>
          <a:prstGeom prst="rect">
            <a:avLst/>
          </a:prstGeom>
          <a:ln w="12700">
            <a:miter lim="400000"/>
          </a:ln>
        </p:spPr>
      </p:pic>
      <p:sp>
        <p:nvSpPr>
          <p:cNvPr id="81" name="Shape 81"/>
          <p:cNvSpPr/>
          <p:nvPr>
            <p:ph type="sldNum" sz="quarter" idx="2"/>
          </p:nvPr>
        </p:nvSpPr>
        <p:spPr>
          <a:xfrm>
            <a:off x="8441486" y="6400800"/>
            <a:ext cx="245314" cy="226896"/>
          </a:xfrm>
          <a:prstGeom prst="rect">
            <a:avLst/>
          </a:prstGeom>
        </p:spPr>
        <p:txBody>
          <a:bodyPr/>
          <a:lstStyle>
            <a:lvl1pPr algn="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Content with Caption">
    <p:spTree>
      <p:nvGrpSpPr>
        <p:cNvPr id="1" name=""/>
        <p:cNvGrpSpPr/>
        <p:nvPr/>
      </p:nvGrpSpPr>
      <p:grpSpPr>
        <a:xfrm>
          <a:off x="0" y="0"/>
          <a:ext cx="0" cy="0"/>
          <a:chOff x="0" y="0"/>
          <a:chExt cx="0" cy="0"/>
        </a:xfrm>
      </p:grpSpPr>
      <p:pic>
        <p:nvPicPr>
          <p:cNvPr id="88" name="image00.jpeg"/>
          <p:cNvPicPr>
            <a:picLocks noChangeAspect="1"/>
          </p:cNvPicPr>
          <p:nvPr/>
        </p:nvPicPr>
        <p:blipFill>
          <a:blip r:embed="rId2">
            <a:extLst/>
          </a:blip>
          <a:stretch>
            <a:fillRect/>
          </a:stretch>
        </p:blipFill>
        <p:spPr>
          <a:xfrm>
            <a:off x="7820025" y="0"/>
            <a:ext cx="1323975" cy="1192213"/>
          </a:xfrm>
          <a:prstGeom prst="rect">
            <a:avLst/>
          </a:prstGeom>
          <a:ln w="12700">
            <a:miter lim="400000"/>
          </a:ln>
        </p:spPr>
      </p:pic>
      <p:sp>
        <p:nvSpPr>
          <p:cNvPr id="89" name="Shape 89"/>
          <p:cNvSpPr/>
          <p:nvPr>
            <p:ph type="title"/>
          </p:nvPr>
        </p:nvSpPr>
        <p:spPr>
          <a:xfrm>
            <a:off x="457200" y="273050"/>
            <a:ext cx="3008315" cy="1162050"/>
          </a:xfrm>
          <a:prstGeom prst="rect">
            <a:avLst/>
          </a:prstGeom>
        </p:spPr>
        <p:txBody>
          <a:bodyPr/>
          <a:lstStyle>
            <a:lvl1pPr>
              <a:defRPr sz="2000">
                <a:solidFill>
                  <a:srgbClr val="000000"/>
                </a:solidFill>
              </a:defRPr>
            </a:lvl1pPr>
          </a:lstStyle>
          <a:p>
            <a:pPr/>
            <a:r>
              <a:t>Title Text</a:t>
            </a:r>
          </a:p>
        </p:txBody>
      </p:sp>
      <p:sp>
        <p:nvSpPr>
          <p:cNvPr id="90" name="Shape 90"/>
          <p:cNvSpPr/>
          <p:nvPr>
            <p:ph type="body" idx="1"/>
          </p:nvPr>
        </p:nvSpPr>
        <p:spPr>
          <a:xfrm>
            <a:off x="3575050" y="273050"/>
            <a:ext cx="5111750" cy="5853113"/>
          </a:xfrm>
          <a:prstGeom prst="rect">
            <a:avLst/>
          </a:prstGeom>
        </p:spPr>
        <p:txBody>
          <a:bodyPr/>
          <a:lstStyle>
            <a:lvl1pPr marL="342900" indent="-60958">
              <a:buClr>
                <a:srgbClr val="44546A"/>
              </a:buClr>
              <a:buSzPct val="70000"/>
              <a:defRPr sz="3200"/>
            </a:lvl1pPr>
            <a:lvl2pPr marL="724261" indent="-124821">
              <a:buClr>
                <a:srgbClr val="44546A"/>
              </a:buClr>
              <a:buSzPct val="70000"/>
              <a:defRPr sz="3200"/>
            </a:lvl2pPr>
            <a:lvl3pPr marL="1052406" indent="-122766">
              <a:buClr>
                <a:srgbClr val="44546A"/>
              </a:buClr>
              <a:defRPr sz="3200"/>
            </a:lvl3pPr>
            <a:lvl4pPr marL="1405889" indent="-186688">
              <a:buClr>
                <a:srgbClr val="44546A"/>
              </a:buClr>
              <a:defRPr sz="3200"/>
            </a:lvl4pPr>
            <a:lvl5pPr marL="1727200" indent="-180338">
              <a:buClr>
                <a:srgbClr val="44546A"/>
              </a:buClr>
              <a:buSzPct val="80000"/>
              <a:defRPr sz="3200"/>
            </a:lvl5pPr>
          </a:lstStyle>
          <a:p>
            <a:pPr/>
            <a:r>
              <a:t>Body Level One</a:t>
            </a:r>
          </a:p>
          <a:p>
            <a:pPr lvl="1"/>
            <a:r>
              <a:t>Body Level Two</a:t>
            </a:r>
          </a:p>
          <a:p>
            <a:pPr lvl="2"/>
            <a:r>
              <a:t>Body Level Three</a:t>
            </a:r>
          </a:p>
          <a:p>
            <a:pPr lvl="3"/>
            <a:r>
              <a:t>Body Level Four</a:t>
            </a:r>
          </a:p>
          <a:p>
            <a:pPr lvl="4"/>
            <a:r>
              <a:t>Body Level Five</a:t>
            </a:r>
          </a:p>
        </p:txBody>
      </p:sp>
      <p:sp>
        <p:nvSpPr>
          <p:cNvPr id="91" name="Shape 91"/>
          <p:cNvSpPr/>
          <p:nvPr>
            <p:ph type="body" sz="half" idx="13"/>
          </p:nvPr>
        </p:nvSpPr>
        <p:spPr>
          <a:xfrm>
            <a:off x="457198" y="1435100"/>
            <a:ext cx="3008315" cy="4691063"/>
          </a:xfrm>
          <a:prstGeom prst="rect">
            <a:avLst/>
          </a:prstGeom>
        </p:spPr>
        <p:txBody>
          <a:bodyPr/>
          <a:lstStyle/>
          <a:p>
            <a:pPr/>
          </a:p>
        </p:txBody>
      </p:sp>
      <p:sp>
        <p:nvSpPr>
          <p:cNvPr id="92" name="Shape 92"/>
          <p:cNvSpPr/>
          <p:nvPr>
            <p:ph type="sldNum" sz="quarter" idx="2"/>
          </p:nvPr>
        </p:nvSpPr>
        <p:spPr>
          <a:xfrm>
            <a:off x="8441486" y="6400800"/>
            <a:ext cx="245314" cy="226896"/>
          </a:xfrm>
          <a:prstGeom prst="rect">
            <a:avLst/>
          </a:prstGeom>
        </p:spPr>
        <p:txBody>
          <a:bodyPr/>
          <a:lstStyle>
            <a:lvl1pPr algn="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icture with Caption">
    <p:spTree>
      <p:nvGrpSpPr>
        <p:cNvPr id="1" name=""/>
        <p:cNvGrpSpPr/>
        <p:nvPr/>
      </p:nvGrpSpPr>
      <p:grpSpPr>
        <a:xfrm>
          <a:off x="0" y="0"/>
          <a:ext cx="0" cy="0"/>
          <a:chOff x="0" y="0"/>
          <a:chExt cx="0" cy="0"/>
        </a:xfrm>
      </p:grpSpPr>
      <p:pic>
        <p:nvPicPr>
          <p:cNvPr id="99" name="image00.jpeg"/>
          <p:cNvPicPr>
            <a:picLocks noChangeAspect="1"/>
          </p:cNvPicPr>
          <p:nvPr/>
        </p:nvPicPr>
        <p:blipFill>
          <a:blip r:embed="rId2">
            <a:extLst/>
          </a:blip>
          <a:stretch>
            <a:fillRect/>
          </a:stretch>
        </p:blipFill>
        <p:spPr>
          <a:xfrm>
            <a:off x="7820025" y="0"/>
            <a:ext cx="1323975" cy="1192213"/>
          </a:xfrm>
          <a:prstGeom prst="rect">
            <a:avLst/>
          </a:prstGeom>
          <a:ln w="12700">
            <a:miter lim="400000"/>
          </a:ln>
        </p:spPr>
      </p:pic>
      <p:sp>
        <p:nvSpPr>
          <p:cNvPr id="100" name="Shape 100"/>
          <p:cNvSpPr/>
          <p:nvPr>
            <p:ph type="title"/>
          </p:nvPr>
        </p:nvSpPr>
        <p:spPr>
          <a:xfrm>
            <a:off x="1792288" y="4800600"/>
            <a:ext cx="5486399" cy="566738"/>
          </a:xfrm>
          <a:prstGeom prst="rect">
            <a:avLst/>
          </a:prstGeom>
        </p:spPr>
        <p:txBody>
          <a:bodyPr/>
          <a:lstStyle>
            <a:lvl1pPr>
              <a:defRPr sz="2000">
                <a:solidFill>
                  <a:srgbClr val="000000"/>
                </a:solidFill>
              </a:defRPr>
            </a:lvl1pPr>
          </a:lstStyle>
          <a:p>
            <a:pPr/>
            <a:r>
              <a:t>Title Text</a:t>
            </a:r>
          </a:p>
        </p:txBody>
      </p:sp>
      <p:sp>
        <p:nvSpPr>
          <p:cNvPr id="101" name="Shape 101"/>
          <p:cNvSpPr/>
          <p:nvPr>
            <p:ph type="pic" sz="half" idx="13"/>
          </p:nvPr>
        </p:nvSpPr>
        <p:spPr>
          <a:xfrm>
            <a:off x="1792288" y="612775"/>
            <a:ext cx="5486399" cy="4114800"/>
          </a:xfrm>
          <a:prstGeom prst="rect">
            <a:avLst/>
          </a:prstGeom>
        </p:spPr>
        <p:txBody>
          <a:bodyPr lIns="91439" tIns="45719" rIns="91439" bIns="45719">
            <a:noAutofit/>
          </a:bodyPr>
          <a:lstStyle/>
          <a:p>
            <a:pPr/>
          </a:p>
        </p:txBody>
      </p:sp>
      <p:sp>
        <p:nvSpPr>
          <p:cNvPr id="102" name="Shape 102"/>
          <p:cNvSpPr/>
          <p:nvPr>
            <p:ph type="body" sz="quarter" idx="1"/>
          </p:nvPr>
        </p:nvSpPr>
        <p:spPr>
          <a:xfrm>
            <a:off x="1792288" y="5367337"/>
            <a:ext cx="5486399" cy="804862"/>
          </a:xfrm>
          <a:prstGeom prst="rect">
            <a:avLst/>
          </a:prstGeom>
        </p:spPr>
        <p:txBody>
          <a:bodyPr/>
          <a:lstStyle>
            <a:lvl1pPr marL="0" indent="0">
              <a:spcBef>
                <a:spcPts val="200"/>
              </a:spcBef>
              <a:buClrTx/>
              <a:buSzTx/>
              <a:buFontTx/>
              <a:buNone/>
              <a:defRPr sz="1400"/>
            </a:lvl1pPr>
            <a:lvl2pPr marL="0" indent="0">
              <a:spcBef>
                <a:spcPts val="200"/>
              </a:spcBef>
              <a:buClrTx/>
              <a:buSzTx/>
              <a:buFontTx/>
              <a:buNone/>
              <a:defRPr sz="1400"/>
            </a:lvl2pPr>
            <a:lvl3pPr marL="0" indent="0">
              <a:spcBef>
                <a:spcPts val="200"/>
              </a:spcBef>
              <a:buClrTx/>
              <a:buSzTx/>
              <a:buFontTx/>
              <a:buNone/>
              <a:defRPr sz="1400"/>
            </a:lvl3pPr>
            <a:lvl4pPr marL="0" indent="0">
              <a:spcBef>
                <a:spcPts val="200"/>
              </a:spcBef>
              <a:buClrTx/>
              <a:buSzTx/>
              <a:buFontTx/>
              <a:buNone/>
              <a:defRPr sz="1400"/>
            </a:lvl4pPr>
            <a:lvl5pPr marL="0" indent="0">
              <a:spcBef>
                <a:spcPts val="200"/>
              </a:spcBef>
              <a:buClrTx/>
              <a:buSzTx/>
              <a:buFontTx/>
              <a:buNone/>
              <a:defRPr sz="1400"/>
            </a:lvl5pPr>
          </a:lstStyle>
          <a:p>
            <a:pPr/>
            <a:r>
              <a:t>Body Level One</a:t>
            </a:r>
          </a:p>
          <a:p>
            <a:pPr lvl="1"/>
            <a:r>
              <a:t>Body Level Two</a:t>
            </a:r>
          </a:p>
          <a:p>
            <a:pPr lvl="2"/>
            <a:r>
              <a:t>Body Level Three</a:t>
            </a:r>
          </a:p>
          <a:p>
            <a:pPr lvl="3"/>
            <a:r>
              <a:t>Body Level Four</a:t>
            </a:r>
          </a:p>
          <a:p>
            <a:pPr lvl="4"/>
            <a:r>
              <a:t>Body Level Five</a:t>
            </a:r>
          </a:p>
        </p:txBody>
      </p:sp>
      <p:sp>
        <p:nvSpPr>
          <p:cNvPr id="103" name="Shape 103"/>
          <p:cNvSpPr/>
          <p:nvPr>
            <p:ph type="sldNum" sz="quarter" idx="2"/>
          </p:nvPr>
        </p:nvSpPr>
        <p:spPr>
          <a:xfrm>
            <a:off x="8441486" y="6400800"/>
            <a:ext cx="245314" cy="226896"/>
          </a:xfrm>
          <a:prstGeom prst="rect">
            <a:avLst/>
          </a:prstGeom>
        </p:spPr>
        <p:txBody>
          <a:bodyPr/>
          <a:lstStyle>
            <a:lvl1pPr algn="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 Id="rId16" Type="http://schemas.openxmlformats.org/officeDocument/2006/relationships/slideLayout" Target="../slideLayouts/slideLayout14.xml"/><Relationship Id="rId17" Type="http://schemas.openxmlformats.org/officeDocument/2006/relationships/slideLayout" Target="../slideLayouts/slideLayout15.xml"/><Relationship Id="rId18" Type="http://schemas.openxmlformats.org/officeDocument/2006/relationships/slideLayout" Target="../slideLayouts/slideLayout16.xml"/><Relationship Id="rId19" Type="http://schemas.openxmlformats.org/officeDocument/2006/relationships/slideLayout" Target="../slideLayouts/slideLayout17.xml"/><Relationship Id="rId20" Type="http://schemas.openxmlformats.org/officeDocument/2006/relationships/slideLayout" Target="../slideLayouts/slideLayout18.xml"/><Relationship Id="rId21" Type="http://schemas.openxmlformats.org/officeDocument/2006/relationships/slideLayout" Target="../slideLayouts/slideLayout19.xml"/><Relationship Id="rId22" Type="http://schemas.openxmlformats.org/officeDocument/2006/relationships/slideLayout" Target="../slideLayouts/slideLayout20.xml"/><Relationship Id="rId23" Type="http://schemas.openxmlformats.org/officeDocument/2006/relationships/slideLayout" Target="../slideLayouts/slideLayout21.xml"/><Relationship Id="rId2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pic>
        <p:nvPicPr>
          <p:cNvPr id="2" name="image00.jpeg"/>
          <p:cNvPicPr>
            <a:picLocks noChangeAspect="1"/>
          </p:cNvPicPr>
          <p:nvPr/>
        </p:nvPicPr>
        <p:blipFill>
          <a:blip r:embed="rId2">
            <a:extLst/>
          </a:blip>
          <a:stretch>
            <a:fillRect/>
          </a:stretch>
        </p:blipFill>
        <p:spPr>
          <a:xfrm>
            <a:off x="7820025" y="0"/>
            <a:ext cx="1323975" cy="1192213"/>
          </a:xfrm>
          <a:prstGeom prst="rect">
            <a:avLst/>
          </a:prstGeom>
          <a:ln w="12700">
            <a:miter lim="400000"/>
          </a:ln>
        </p:spPr>
      </p:pic>
      <p:sp>
        <p:nvSpPr>
          <p:cNvPr id="3" name="Shape 3"/>
          <p:cNvSpPr/>
          <p:nvPr/>
        </p:nvSpPr>
        <p:spPr>
          <a:xfrm>
            <a:off x="7924800" y="6451600"/>
            <a:ext cx="650114" cy="22698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000"/>
            </a:lvl1pPr>
          </a:lstStyle>
          <a:p>
            <a:pPr/>
            <a:r>
              <a:t>FPL 2016</a:t>
            </a:r>
          </a:p>
        </p:txBody>
      </p:sp>
      <p:sp>
        <p:nvSpPr>
          <p:cNvPr id="4" name="Shape 4"/>
          <p:cNvSpPr/>
          <p:nvPr>
            <p:ph type="title"/>
          </p:nvPr>
        </p:nvSpPr>
        <p:spPr>
          <a:xfrm>
            <a:off x="457200" y="228600"/>
            <a:ext cx="7467600" cy="762000"/>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b">
            <a:normAutofit fontScale="100000" lnSpcReduction="0"/>
          </a:bodyPr>
          <a:lstStyle/>
          <a:p>
            <a:pPr/>
            <a:r>
              <a:t>Title Text</a:t>
            </a:r>
          </a:p>
        </p:txBody>
      </p:sp>
      <p:sp>
        <p:nvSpPr>
          <p:cNvPr id="5" name="Shape 5"/>
          <p:cNvSpPr/>
          <p:nvPr>
            <p:ph type="body" idx="1"/>
          </p:nvPr>
        </p:nvSpPr>
        <p:spPr>
          <a:xfrm>
            <a:off x="457200" y="1143000"/>
            <a:ext cx="8229600" cy="5105399"/>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6" name="Shape 6"/>
          <p:cNvSpPr/>
          <p:nvPr>
            <p:ph type="sldNum" sz="quarter" idx="2"/>
          </p:nvPr>
        </p:nvSpPr>
        <p:spPr>
          <a:xfrm>
            <a:off x="8674100" y="6451600"/>
            <a:ext cx="245313" cy="226896"/>
          </a:xfrm>
          <a:prstGeom prst="rect">
            <a:avLst/>
          </a:prstGeom>
          <a:ln w="12700">
            <a:miter lim="400000"/>
          </a:ln>
        </p:spPr>
        <p:txBody>
          <a:bodyPr wrap="none" lIns="45675" tIns="45675" rIns="45675" bIns="45675">
            <a:spAutoFit/>
          </a:bodyPr>
          <a:lstStyle>
            <a:lvl1pPr>
              <a:defRPr sz="10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 id="2147483670" r:id="rId24"/>
  </p:sldLayoutIdLst>
  <p:transition xmlns:p14="http://schemas.microsoft.com/office/powerpoint/2010/main" spd="med" advClick="1"/>
  <p:txStyles>
    <p:titleStyle>
      <a:lvl1pPr marL="0" marR="0" indent="0" algn="l" defTabSz="914400" rtl="0" latinLnBrk="0">
        <a:lnSpc>
          <a:spcPct val="100000"/>
        </a:lnSpc>
        <a:spcBef>
          <a:spcPts val="0"/>
        </a:spcBef>
        <a:spcAft>
          <a:spcPts val="0"/>
        </a:spcAft>
        <a:buClrTx/>
        <a:buSzTx/>
        <a:buFontTx/>
        <a:buNone/>
        <a:tabLst/>
        <a:defRPr b="1" baseline="0" cap="none" i="0" spc="0" strike="noStrike" sz="3200" u="none">
          <a:ln>
            <a:noFill/>
          </a:ln>
          <a:solidFill>
            <a:srgbClr val="2E6BC5"/>
          </a:solidFill>
          <a:uFillTx/>
          <a:latin typeface="Arial"/>
          <a:ea typeface="Arial"/>
          <a:cs typeface="Arial"/>
          <a:sym typeface="Arial"/>
        </a:defRPr>
      </a:lvl1pPr>
      <a:lvl2pPr marL="0" marR="0" indent="0" algn="l" defTabSz="914400" rtl="0" latinLnBrk="0">
        <a:lnSpc>
          <a:spcPct val="100000"/>
        </a:lnSpc>
        <a:spcBef>
          <a:spcPts val="0"/>
        </a:spcBef>
        <a:spcAft>
          <a:spcPts val="0"/>
        </a:spcAft>
        <a:buClrTx/>
        <a:buSzTx/>
        <a:buFontTx/>
        <a:buNone/>
        <a:tabLst/>
        <a:defRPr b="1" baseline="0" cap="none" i="0" spc="0" strike="noStrike" sz="3200" u="none">
          <a:ln>
            <a:noFill/>
          </a:ln>
          <a:solidFill>
            <a:srgbClr val="2E6BC5"/>
          </a:solidFill>
          <a:uFillTx/>
          <a:latin typeface="Arial"/>
          <a:ea typeface="Arial"/>
          <a:cs typeface="Arial"/>
          <a:sym typeface="Arial"/>
        </a:defRPr>
      </a:lvl2pPr>
      <a:lvl3pPr marL="0" marR="0" indent="0" algn="l" defTabSz="914400" rtl="0" latinLnBrk="0">
        <a:lnSpc>
          <a:spcPct val="100000"/>
        </a:lnSpc>
        <a:spcBef>
          <a:spcPts val="0"/>
        </a:spcBef>
        <a:spcAft>
          <a:spcPts val="0"/>
        </a:spcAft>
        <a:buClrTx/>
        <a:buSzTx/>
        <a:buFontTx/>
        <a:buNone/>
        <a:tabLst/>
        <a:defRPr b="1" baseline="0" cap="none" i="0" spc="0" strike="noStrike" sz="3200" u="none">
          <a:ln>
            <a:noFill/>
          </a:ln>
          <a:solidFill>
            <a:srgbClr val="2E6BC5"/>
          </a:solidFill>
          <a:uFillTx/>
          <a:latin typeface="Arial"/>
          <a:ea typeface="Arial"/>
          <a:cs typeface="Arial"/>
          <a:sym typeface="Arial"/>
        </a:defRPr>
      </a:lvl3pPr>
      <a:lvl4pPr marL="0" marR="0" indent="0" algn="l" defTabSz="914400" rtl="0" latinLnBrk="0">
        <a:lnSpc>
          <a:spcPct val="100000"/>
        </a:lnSpc>
        <a:spcBef>
          <a:spcPts val="0"/>
        </a:spcBef>
        <a:spcAft>
          <a:spcPts val="0"/>
        </a:spcAft>
        <a:buClrTx/>
        <a:buSzTx/>
        <a:buFontTx/>
        <a:buNone/>
        <a:tabLst/>
        <a:defRPr b="1" baseline="0" cap="none" i="0" spc="0" strike="noStrike" sz="3200" u="none">
          <a:ln>
            <a:noFill/>
          </a:ln>
          <a:solidFill>
            <a:srgbClr val="2E6BC5"/>
          </a:solidFill>
          <a:uFillTx/>
          <a:latin typeface="Arial"/>
          <a:ea typeface="Arial"/>
          <a:cs typeface="Arial"/>
          <a:sym typeface="Arial"/>
        </a:defRPr>
      </a:lvl4pPr>
      <a:lvl5pPr marL="0" marR="0" indent="0" algn="l" defTabSz="914400" rtl="0" latinLnBrk="0">
        <a:lnSpc>
          <a:spcPct val="100000"/>
        </a:lnSpc>
        <a:spcBef>
          <a:spcPts val="0"/>
        </a:spcBef>
        <a:spcAft>
          <a:spcPts val="0"/>
        </a:spcAft>
        <a:buClrTx/>
        <a:buSzTx/>
        <a:buFontTx/>
        <a:buNone/>
        <a:tabLst/>
        <a:defRPr b="1" baseline="0" cap="none" i="0" spc="0" strike="noStrike" sz="3200" u="none">
          <a:ln>
            <a:noFill/>
          </a:ln>
          <a:solidFill>
            <a:srgbClr val="2E6BC5"/>
          </a:solidFill>
          <a:uFillTx/>
          <a:latin typeface="Arial"/>
          <a:ea typeface="Arial"/>
          <a:cs typeface="Arial"/>
          <a:sym typeface="Arial"/>
        </a:defRPr>
      </a:lvl5pPr>
      <a:lvl6pPr marL="0" marR="0" indent="0" algn="l" defTabSz="914400" rtl="0" latinLnBrk="0">
        <a:lnSpc>
          <a:spcPct val="100000"/>
        </a:lnSpc>
        <a:spcBef>
          <a:spcPts val="0"/>
        </a:spcBef>
        <a:spcAft>
          <a:spcPts val="0"/>
        </a:spcAft>
        <a:buClrTx/>
        <a:buSzTx/>
        <a:buFontTx/>
        <a:buNone/>
        <a:tabLst/>
        <a:defRPr b="1" baseline="0" cap="none" i="0" spc="0" strike="noStrike" sz="3200" u="none">
          <a:ln>
            <a:noFill/>
          </a:ln>
          <a:solidFill>
            <a:srgbClr val="2E6BC5"/>
          </a:solidFill>
          <a:uFillTx/>
          <a:latin typeface="Arial"/>
          <a:ea typeface="Arial"/>
          <a:cs typeface="Arial"/>
          <a:sym typeface="Arial"/>
        </a:defRPr>
      </a:lvl6pPr>
      <a:lvl7pPr marL="0" marR="0" indent="0" algn="l" defTabSz="914400" rtl="0" latinLnBrk="0">
        <a:lnSpc>
          <a:spcPct val="100000"/>
        </a:lnSpc>
        <a:spcBef>
          <a:spcPts val="0"/>
        </a:spcBef>
        <a:spcAft>
          <a:spcPts val="0"/>
        </a:spcAft>
        <a:buClrTx/>
        <a:buSzTx/>
        <a:buFontTx/>
        <a:buNone/>
        <a:tabLst/>
        <a:defRPr b="1" baseline="0" cap="none" i="0" spc="0" strike="noStrike" sz="3200" u="none">
          <a:ln>
            <a:noFill/>
          </a:ln>
          <a:solidFill>
            <a:srgbClr val="2E6BC5"/>
          </a:solidFill>
          <a:uFillTx/>
          <a:latin typeface="Arial"/>
          <a:ea typeface="Arial"/>
          <a:cs typeface="Arial"/>
          <a:sym typeface="Arial"/>
        </a:defRPr>
      </a:lvl7pPr>
      <a:lvl8pPr marL="0" marR="0" indent="0" algn="l" defTabSz="914400" rtl="0" latinLnBrk="0">
        <a:lnSpc>
          <a:spcPct val="100000"/>
        </a:lnSpc>
        <a:spcBef>
          <a:spcPts val="0"/>
        </a:spcBef>
        <a:spcAft>
          <a:spcPts val="0"/>
        </a:spcAft>
        <a:buClrTx/>
        <a:buSzTx/>
        <a:buFontTx/>
        <a:buNone/>
        <a:tabLst/>
        <a:defRPr b="1" baseline="0" cap="none" i="0" spc="0" strike="noStrike" sz="3200" u="none">
          <a:ln>
            <a:noFill/>
          </a:ln>
          <a:solidFill>
            <a:srgbClr val="2E6BC5"/>
          </a:solidFill>
          <a:uFillTx/>
          <a:latin typeface="Arial"/>
          <a:ea typeface="Arial"/>
          <a:cs typeface="Arial"/>
          <a:sym typeface="Arial"/>
        </a:defRPr>
      </a:lvl8pPr>
      <a:lvl9pPr marL="0" marR="0" indent="0" algn="l" defTabSz="914400" rtl="0" latinLnBrk="0">
        <a:lnSpc>
          <a:spcPct val="100000"/>
        </a:lnSpc>
        <a:spcBef>
          <a:spcPts val="0"/>
        </a:spcBef>
        <a:spcAft>
          <a:spcPts val="0"/>
        </a:spcAft>
        <a:buClrTx/>
        <a:buSzTx/>
        <a:buFontTx/>
        <a:buNone/>
        <a:tabLst/>
        <a:defRPr b="1" baseline="0" cap="none" i="0" spc="0" strike="noStrike" sz="3200" u="none">
          <a:ln>
            <a:noFill/>
          </a:ln>
          <a:solidFill>
            <a:srgbClr val="2E6BC5"/>
          </a:solidFill>
          <a:uFillTx/>
          <a:latin typeface="Arial"/>
          <a:ea typeface="Arial"/>
          <a:cs typeface="Arial"/>
          <a:sym typeface="Arial"/>
        </a:defRPr>
      </a:lvl9pPr>
    </p:titleStyle>
    <p:bodyStyle>
      <a:lvl1pPr marL="342899" marR="0" indent="-79374" algn="l" defTabSz="914400" rtl="0" latinLnBrk="0">
        <a:lnSpc>
          <a:spcPct val="100000"/>
        </a:lnSpc>
        <a:spcBef>
          <a:spcPts val="600"/>
        </a:spcBef>
        <a:spcAft>
          <a:spcPts val="0"/>
        </a:spcAft>
        <a:buClr>
          <a:srgbClr val="174BDF"/>
        </a:buClr>
        <a:buSzPct val="75000"/>
        <a:buFont typeface="Helvetica Neue"/>
        <a:buChar char="•"/>
        <a:tabLst/>
        <a:defRPr b="0" baseline="0" cap="none" i="0" spc="0" strike="noStrike" sz="2600" u="none">
          <a:ln>
            <a:noFill/>
          </a:ln>
          <a:solidFill>
            <a:srgbClr val="000000"/>
          </a:solidFill>
          <a:uFillTx/>
          <a:latin typeface="Arial"/>
          <a:ea typeface="Arial"/>
          <a:cs typeface="Arial"/>
          <a:sym typeface="Arial"/>
        </a:defRPr>
      </a:lvl1pPr>
      <a:lvl2pPr marL="692150" marR="0" indent="-111125" algn="l" defTabSz="914400" rtl="0" latinLnBrk="0">
        <a:lnSpc>
          <a:spcPct val="100000"/>
        </a:lnSpc>
        <a:spcBef>
          <a:spcPts val="600"/>
        </a:spcBef>
        <a:spcAft>
          <a:spcPts val="0"/>
        </a:spcAft>
        <a:buClr>
          <a:srgbClr val="174BDF"/>
        </a:buClr>
        <a:buSzPct val="75000"/>
        <a:buFont typeface="Helvetica Neue"/>
        <a:buChar char="•"/>
        <a:tabLst/>
        <a:defRPr b="0" baseline="0" cap="none" i="0" spc="0" strike="noStrike" sz="2600" u="none">
          <a:ln>
            <a:noFill/>
          </a:ln>
          <a:solidFill>
            <a:srgbClr val="000000"/>
          </a:solidFill>
          <a:uFillTx/>
          <a:latin typeface="Arial"/>
          <a:ea typeface="Arial"/>
          <a:cs typeface="Arial"/>
          <a:sym typeface="Arial"/>
        </a:defRPr>
      </a:lvl2pPr>
      <a:lvl3pPr marL="1013432" marR="0" indent="-110461" algn="l" defTabSz="914400" rtl="0" latinLnBrk="0">
        <a:lnSpc>
          <a:spcPct val="100000"/>
        </a:lnSpc>
        <a:spcBef>
          <a:spcPts val="600"/>
        </a:spcBef>
        <a:spcAft>
          <a:spcPts val="0"/>
        </a:spcAft>
        <a:buClr>
          <a:srgbClr val="174BDF"/>
        </a:buClr>
        <a:buSzPct val="70000"/>
        <a:buFont typeface="Helvetica Neue"/>
        <a:buChar char="•"/>
        <a:tabLst/>
        <a:defRPr b="0" baseline="0" cap="none" i="0" spc="0" strike="noStrike" sz="2600" u="none">
          <a:ln>
            <a:noFill/>
          </a:ln>
          <a:solidFill>
            <a:srgbClr val="000000"/>
          </a:solidFill>
          <a:uFillTx/>
          <a:latin typeface="Arial"/>
          <a:ea typeface="Arial"/>
          <a:cs typeface="Arial"/>
          <a:sym typeface="Arial"/>
        </a:defRPr>
      </a:lvl3pPr>
      <a:lvl4pPr marL="1343501" marR="0" indent="-152876" algn="l" defTabSz="914400" rtl="0" latinLnBrk="0">
        <a:lnSpc>
          <a:spcPct val="100000"/>
        </a:lnSpc>
        <a:spcBef>
          <a:spcPts val="600"/>
        </a:spcBef>
        <a:spcAft>
          <a:spcPts val="0"/>
        </a:spcAft>
        <a:buClr>
          <a:srgbClr val="174BDF"/>
        </a:buClr>
        <a:buSzPct val="75000"/>
        <a:buFont typeface="Helvetica Neue"/>
        <a:buChar char="•"/>
        <a:tabLst/>
        <a:defRPr b="0" baseline="0" cap="none" i="0" spc="0" strike="noStrike" sz="2600" u="none">
          <a:ln>
            <a:noFill/>
          </a:ln>
          <a:solidFill>
            <a:srgbClr val="000000"/>
          </a:solidFill>
          <a:uFillTx/>
          <a:latin typeface="Arial"/>
          <a:ea typeface="Arial"/>
          <a:cs typeface="Arial"/>
          <a:sym typeface="Arial"/>
        </a:defRPr>
      </a:lvl4pPr>
      <a:lvl5pPr marL="1662906" marR="0" indent="-146526" algn="l" defTabSz="914400" rtl="0" latinLnBrk="0">
        <a:lnSpc>
          <a:spcPct val="100000"/>
        </a:lnSpc>
        <a:spcBef>
          <a:spcPts val="600"/>
        </a:spcBef>
        <a:spcAft>
          <a:spcPts val="0"/>
        </a:spcAft>
        <a:buClr>
          <a:srgbClr val="174BDF"/>
        </a:buClr>
        <a:buSzPct val="79999"/>
        <a:buFont typeface="Helvetica Neue"/>
        <a:buChar char="•"/>
        <a:tabLst/>
        <a:defRPr b="0" baseline="0" cap="none" i="0" spc="0" strike="noStrike" sz="2600" u="none">
          <a:ln>
            <a:noFill/>
          </a:ln>
          <a:solidFill>
            <a:srgbClr val="000000"/>
          </a:solidFill>
          <a:uFillTx/>
          <a:latin typeface="Arial"/>
          <a:ea typeface="Arial"/>
          <a:cs typeface="Arial"/>
          <a:sym typeface="Arial"/>
        </a:defRPr>
      </a:lvl5pPr>
      <a:lvl6pPr marL="2120107" marR="0" indent="-146527" algn="l" defTabSz="914400" rtl="0" latinLnBrk="0">
        <a:lnSpc>
          <a:spcPct val="100000"/>
        </a:lnSpc>
        <a:spcBef>
          <a:spcPts val="600"/>
        </a:spcBef>
        <a:spcAft>
          <a:spcPts val="0"/>
        </a:spcAft>
        <a:buClr>
          <a:srgbClr val="174BDF"/>
        </a:buClr>
        <a:buSzPct val="79999"/>
        <a:buFont typeface="Helvetica Neue"/>
        <a:buChar char="•"/>
        <a:tabLst/>
        <a:defRPr b="0" baseline="0" cap="none" i="0" spc="0" strike="noStrike" sz="2600" u="none">
          <a:ln>
            <a:noFill/>
          </a:ln>
          <a:solidFill>
            <a:srgbClr val="000000"/>
          </a:solidFill>
          <a:uFillTx/>
          <a:latin typeface="Arial"/>
          <a:ea typeface="Arial"/>
          <a:cs typeface="Arial"/>
          <a:sym typeface="Arial"/>
        </a:defRPr>
      </a:lvl6pPr>
      <a:lvl7pPr marL="2577307" marR="0" indent="-146527" algn="l" defTabSz="914400" rtl="0" latinLnBrk="0">
        <a:lnSpc>
          <a:spcPct val="100000"/>
        </a:lnSpc>
        <a:spcBef>
          <a:spcPts val="600"/>
        </a:spcBef>
        <a:spcAft>
          <a:spcPts val="0"/>
        </a:spcAft>
        <a:buClr>
          <a:srgbClr val="174BDF"/>
        </a:buClr>
        <a:buSzPct val="79999"/>
        <a:buFont typeface="Helvetica Neue"/>
        <a:buChar char="•"/>
        <a:tabLst/>
        <a:defRPr b="0" baseline="0" cap="none" i="0" spc="0" strike="noStrike" sz="2600" u="none">
          <a:ln>
            <a:noFill/>
          </a:ln>
          <a:solidFill>
            <a:srgbClr val="000000"/>
          </a:solidFill>
          <a:uFillTx/>
          <a:latin typeface="Arial"/>
          <a:ea typeface="Arial"/>
          <a:cs typeface="Arial"/>
          <a:sym typeface="Arial"/>
        </a:defRPr>
      </a:lvl7pPr>
      <a:lvl8pPr marL="3034507" marR="0" indent="-146527" algn="l" defTabSz="914400" rtl="0" latinLnBrk="0">
        <a:lnSpc>
          <a:spcPct val="100000"/>
        </a:lnSpc>
        <a:spcBef>
          <a:spcPts val="600"/>
        </a:spcBef>
        <a:spcAft>
          <a:spcPts val="0"/>
        </a:spcAft>
        <a:buClr>
          <a:srgbClr val="174BDF"/>
        </a:buClr>
        <a:buSzPct val="79999"/>
        <a:buFont typeface="Helvetica Neue"/>
        <a:buChar char="•"/>
        <a:tabLst/>
        <a:defRPr b="0" baseline="0" cap="none" i="0" spc="0" strike="noStrike" sz="2600" u="none">
          <a:ln>
            <a:noFill/>
          </a:ln>
          <a:solidFill>
            <a:srgbClr val="000000"/>
          </a:solidFill>
          <a:uFillTx/>
          <a:latin typeface="Arial"/>
          <a:ea typeface="Arial"/>
          <a:cs typeface="Arial"/>
          <a:sym typeface="Arial"/>
        </a:defRPr>
      </a:lvl8pPr>
      <a:lvl9pPr marL="3491705" marR="0" indent="-146525" algn="l" defTabSz="914400" rtl="0" latinLnBrk="0">
        <a:lnSpc>
          <a:spcPct val="100000"/>
        </a:lnSpc>
        <a:spcBef>
          <a:spcPts val="600"/>
        </a:spcBef>
        <a:spcAft>
          <a:spcPts val="0"/>
        </a:spcAft>
        <a:buClr>
          <a:srgbClr val="174BDF"/>
        </a:buClr>
        <a:buSzPct val="79999"/>
        <a:buFont typeface="Helvetica Neue"/>
        <a:buChar char="•"/>
        <a:tabLst/>
        <a:defRPr b="0" baseline="0" cap="none" i="0" spc="0" strike="noStrike" sz="2600" u="none">
          <a:ln>
            <a:noFill/>
          </a:ln>
          <a:solidFill>
            <a:srgbClr val="000000"/>
          </a:solidFill>
          <a:uFillTx/>
          <a:latin typeface="Arial"/>
          <a:ea typeface="Arial"/>
          <a:cs typeface="Arial"/>
          <a:sym typeface="Arial"/>
        </a:defRPr>
      </a:lvl9pPr>
    </p:bodyStyle>
    <p:otherStyle>
      <a:lvl1pPr marL="0" marR="0" indent="0" algn="l"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Arial"/>
        </a:defRPr>
      </a:lvl1pPr>
      <a:lvl2pPr marL="0" marR="0" indent="0" algn="l"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Arial"/>
        </a:defRPr>
      </a:lvl2pPr>
      <a:lvl3pPr marL="0" marR="0" indent="0" algn="l"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Arial"/>
        </a:defRPr>
      </a:lvl3pPr>
      <a:lvl4pPr marL="0" marR="0" indent="0" algn="l"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Arial"/>
        </a:defRPr>
      </a:lvl4pPr>
      <a:lvl5pPr marL="0" marR="0" indent="0" algn="l"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Arial"/>
        </a:defRPr>
      </a:lvl5pPr>
      <a:lvl6pPr marL="0" marR="0" indent="0" algn="l"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Arial"/>
        </a:defRPr>
      </a:lvl6pPr>
      <a:lvl7pPr marL="0" marR="0" indent="0" algn="l"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Arial"/>
        </a:defRPr>
      </a:lvl7pPr>
      <a:lvl8pPr marL="0" marR="0" indent="0" algn="l"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Arial"/>
        </a:defRPr>
      </a:lvl8pPr>
      <a:lvl9pPr marL="0" marR="0" indent="0" algn="l"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Arial"/>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2.jpe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3.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4.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6.jpe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7.jpe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5.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8.jpeg"/><Relationship Id="rId4" Type="http://schemas.openxmlformats.org/officeDocument/2006/relationships/image" Target="../media/image26.png"/><Relationship Id="rId5" Type="http://schemas.openxmlformats.org/officeDocument/2006/relationships/image" Target="../media/image9.jpeg"/><Relationship Id="rId6" Type="http://schemas.openxmlformats.org/officeDocument/2006/relationships/image" Target="../media/image27.png"/><Relationship Id="rId7" Type="http://schemas.openxmlformats.org/officeDocument/2006/relationships/image" Target="../media/image10.jpe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 Id="rId3" Type="http://schemas.openxmlformats.org/officeDocument/2006/relationships/image" Target="../media/image12.jpe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jpe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jpe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14.png"/><Relationship Id="rId9" Type="http://schemas.openxmlformats.org/officeDocument/2006/relationships/image" Target="../media/image15.png"/><Relationship Id="rId10" Type="http://schemas.openxmlformats.org/officeDocument/2006/relationships/image" Target="../media/image16.png"/><Relationship Id="rId11" Type="http://schemas.openxmlformats.org/officeDocument/2006/relationships/image" Target="../media/image17.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 Id="rId7" Type="http://schemas.openxmlformats.org/officeDocument/2006/relationships/image" Target="../media/image21.png"/><Relationship Id="rId8"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7" name="Shape 247"/>
          <p:cNvSpPr/>
          <p:nvPr>
            <p:ph type="title"/>
          </p:nvPr>
        </p:nvSpPr>
        <p:spPr>
          <a:xfrm>
            <a:off x="1264919" y="1066800"/>
            <a:ext cx="7848601" cy="2057400"/>
          </a:xfrm>
          <a:prstGeom prst="rect">
            <a:avLst/>
          </a:prstGeom>
        </p:spPr>
        <p:txBody>
          <a:bodyPr lIns="45675" tIns="45675" rIns="45675" bIns="45675"/>
          <a:lstStyle>
            <a:lvl1pPr>
              <a:defRPr sz="3600"/>
            </a:lvl1pPr>
          </a:lstStyle>
          <a:p>
            <a:pPr/>
            <a:r>
              <a:t>Optimizing Hardware Design for Human Action Recognition</a:t>
            </a:r>
          </a:p>
        </p:txBody>
      </p:sp>
      <p:sp>
        <p:nvSpPr>
          <p:cNvPr id="248" name="Shape 248"/>
          <p:cNvSpPr/>
          <p:nvPr>
            <p:ph type="body" sz="half" idx="1"/>
          </p:nvPr>
        </p:nvSpPr>
        <p:spPr>
          <a:xfrm>
            <a:off x="1295400" y="4343400"/>
            <a:ext cx="7315200" cy="2057400"/>
          </a:xfrm>
          <a:prstGeom prst="rect">
            <a:avLst/>
          </a:prstGeom>
        </p:spPr>
        <p:txBody>
          <a:bodyPr lIns="45675" tIns="45675" rIns="45675" bIns="45675"/>
          <a:lstStyle/>
          <a:p>
            <a:pPr>
              <a:spcBef>
                <a:spcPts val="0"/>
              </a:spcBef>
              <a:defRPr sz="2400"/>
            </a:pPr>
            <a:r>
              <a:t>X. Ma, J. Rodriguez Borbon, W. Najjar, A. K. Roy-Chowdhury </a:t>
            </a:r>
          </a:p>
          <a:p>
            <a:pPr>
              <a:spcBef>
                <a:spcPts val="0"/>
              </a:spcBef>
            </a:pPr>
            <a:endParaRPr sz="2400"/>
          </a:p>
          <a:p>
            <a:pPr>
              <a:spcBef>
                <a:spcPts val="0"/>
              </a:spcBef>
              <a:defRPr i="1" sz="2000"/>
            </a:pPr>
            <a:r>
              <a:t>University of California, Riverside</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9" name="Shape 359"/>
          <p:cNvSpPr/>
          <p:nvPr>
            <p:ph type="title"/>
          </p:nvPr>
        </p:nvSpPr>
        <p:spPr>
          <a:xfrm>
            <a:off x="457200" y="93997"/>
            <a:ext cx="7467600" cy="762003"/>
          </a:xfrm>
          <a:prstGeom prst="rect">
            <a:avLst/>
          </a:prstGeom>
        </p:spPr>
        <p:txBody>
          <a:bodyPr lIns="45675" tIns="45675" rIns="45675" bIns="45675"/>
          <a:lstStyle/>
          <a:p>
            <a:pPr/>
            <a:r>
              <a:t>HAR Benchmarks</a:t>
            </a:r>
          </a:p>
        </p:txBody>
      </p:sp>
      <p:sp>
        <p:nvSpPr>
          <p:cNvPr id="360" name="Shape 360"/>
          <p:cNvSpPr/>
          <p:nvPr>
            <p:ph type="body" sz="quarter" idx="1"/>
          </p:nvPr>
        </p:nvSpPr>
        <p:spPr>
          <a:xfrm>
            <a:off x="457200" y="990599"/>
            <a:ext cx="4651347" cy="1192214"/>
          </a:xfrm>
          <a:prstGeom prst="rect">
            <a:avLst/>
          </a:prstGeom>
        </p:spPr>
        <p:txBody>
          <a:bodyPr lIns="45675" tIns="45675" rIns="45675" bIns="45675"/>
          <a:lstStyle/>
          <a:p>
            <a:pPr marL="288035" indent="-288035" defTabSz="768095">
              <a:spcBef>
                <a:spcPts val="0"/>
              </a:spcBef>
              <a:defRPr sz="2016"/>
            </a:pPr>
            <a:r>
              <a:t>KTH Video Sequences</a:t>
            </a:r>
            <a:r>
              <a:rPr baseline="29619"/>
              <a:t>[1]</a:t>
            </a:r>
            <a:endParaRPr baseline="29619"/>
          </a:p>
          <a:p>
            <a:pPr lvl="1" marL="581405" indent="-314705" defTabSz="768095">
              <a:spcBef>
                <a:spcPts val="300"/>
              </a:spcBef>
              <a:buClr>
                <a:srgbClr val="672AD6"/>
              </a:buClr>
              <a:buSzPct val="100000"/>
              <a:defRPr sz="1512"/>
            </a:pPr>
            <a:r>
              <a:t>Six actions, 600 video files with 160*120 frame size</a:t>
            </a:r>
          </a:p>
          <a:p>
            <a:pPr marL="288035" indent="-288035" defTabSz="768095">
              <a:spcBef>
                <a:spcPts val="300"/>
              </a:spcBef>
              <a:defRPr sz="2016"/>
            </a:pPr>
            <a:r>
              <a:t>UCF11</a:t>
            </a:r>
            <a:r>
              <a:rPr baseline="29619"/>
              <a:t>[2]</a:t>
            </a:r>
            <a:r>
              <a:t> and UCF50</a:t>
            </a:r>
            <a:r>
              <a:rPr baseline="29619"/>
              <a:t>[3]</a:t>
            </a:r>
            <a:r>
              <a:t> Dataset</a:t>
            </a:r>
          </a:p>
        </p:txBody>
      </p:sp>
      <p:sp>
        <p:nvSpPr>
          <p:cNvPr id="361" name="Shape 361"/>
          <p:cNvSpPr/>
          <p:nvPr>
            <p:ph type="sldNum" sz="quarter" idx="4294967295"/>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62" name="Shape 362"/>
          <p:cNvSpPr/>
          <p:nvPr/>
        </p:nvSpPr>
        <p:spPr>
          <a:xfrm>
            <a:off x="6400550" y="3408678"/>
            <a:ext cx="1822800" cy="30110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1500"/>
            </a:lvl1pPr>
          </a:lstStyle>
          <a:p>
            <a:pPr/>
            <a:r>
              <a:t>KTH Sequences</a:t>
            </a:r>
          </a:p>
        </p:txBody>
      </p:sp>
      <p:sp>
        <p:nvSpPr>
          <p:cNvPr id="363" name="Shape 363"/>
          <p:cNvSpPr/>
          <p:nvPr/>
        </p:nvSpPr>
        <p:spPr>
          <a:xfrm>
            <a:off x="5878484" y="6132371"/>
            <a:ext cx="1614302" cy="30110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1500"/>
            </a:lvl1pPr>
          </a:lstStyle>
          <a:p>
            <a:pPr/>
            <a:r>
              <a:t>UCF11 Dataset</a:t>
            </a:r>
          </a:p>
        </p:txBody>
      </p:sp>
      <p:pic>
        <p:nvPicPr>
          <p:cNvPr id="364" name="image30.jpeg"/>
          <p:cNvPicPr>
            <a:picLocks noChangeAspect="1"/>
          </p:cNvPicPr>
          <p:nvPr/>
        </p:nvPicPr>
        <p:blipFill>
          <a:blip r:embed="rId3">
            <a:extLst/>
          </a:blip>
          <a:stretch>
            <a:fillRect/>
          </a:stretch>
        </p:blipFill>
        <p:spPr>
          <a:xfrm>
            <a:off x="5603947" y="1731936"/>
            <a:ext cx="3416006" cy="1707989"/>
          </a:xfrm>
          <a:prstGeom prst="rect">
            <a:avLst/>
          </a:prstGeom>
          <a:ln w="12700">
            <a:miter lim="400000"/>
          </a:ln>
        </p:spPr>
      </p:pic>
      <p:sp>
        <p:nvSpPr>
          <p:cNvPr id="365" name="Shape 365"/>
          <p:cNvSpPr/>
          <p:nvPr/>
        </p:nvSpPr>
        <p:spPr>
          <a:xfrm>
            <a:off x="3383849" y="2435375"/>
            <a:ext cx="1614302" cy="30110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1500"/>
            </a:lvl1pPr>
          </a:lstStyle>
          <a:p>
            <a:pPr/>
            <a:r>
              <a:t>UCF50 Dataset</a:t>
            </a:r>
          </a:p>
        </p:txBody>
      </p:sp>
      <p:pic>
        <p:nvPicPr>
          <p:cNvPr id="366" name="image28.jpeg"/>
          <p:cNvPicPr>
            <a:picLocks noChangeAspect="1"/>
          </p:cNvPicPr>
          <p:nvPr/>
        </p:nvPicPr>
        <p:blipFill>
          <a:blip r:embed="rId4">
            <a:extLst/>
          </a:blip>
          <a:stretch>
            <a:fillRect/>
          </a:stretch>
        </p:blipFill>
        <p:spPr>
          <a:xfrm>
            <a:off x="371232" y="2368407"/>
            <a:ext cx="3141192" cy="4065073"/>
          </a:xfrm>
          <a:prstGeom prst="rect">
            <a:avLst/>
          </a:prstGeom>
          <a:ln w="12700">
            <a:miter lim="400000"/>
          </a:ln>
        </p:spPr>
      </p:pic>
      <p:sp>
        <p:nvSpPr>
          <p:cNvPr id="367" name="Shape 367"/>
          <p:cNvSpPr/>
          <p:nvPr/>
        </p:nvSpPr>
        <p:spPr>
          <a:xfrm>
            <a:off x="1891695" y="6405899"/>
            <a:ext cx="5928331" cy="318346"/>
          </a:xfrm>
          <a:prstGeom prst="rect">
            <a:avLst/>
          </a:prstGeom>
          <a:ln w="12700">
            <a:miter lim="400000"/>
          </a:ln>
          <a:extLst>
            <a:ext uri="{C572A759-6A51-4108-AA02-DFA0A04FC94B}">
              <ma14:wrappingTextBoxFlag xmlns:ma14="http://schemas.microsoft.com/office/mac/drawingml/2011/main" val="1"/>
            </a:ext>
          </a:extLst>
        </p:spPr>
        <p:txBody>
          <a:bodyPr lIns="91399" tIns="91399" rIns="91399" bIns="91399">
            <a:spAutoFit/>
          </a:bodyPr>
          <a:lstStyle>
            <a:lvl1pPr>
              <a:defRPr sz="1000"/>
            </a:lvl1pPr>
          </a:lstStyle>
          <a:p>
            <a:pPr/>
            <a:r>
              <a:t>[1] Christian S. et al. ICPR, 2004. [2] Jingen L. et al. CVPR 2009. [3] Kishore K. R. et al. ICECS 2012. </a:t>
            </a:r>
          </a:p>
        </p:txBody>
      </p:sp>
      <p:pic>
        <p:nvPicPr>
          <p:cNvPr id="368" name="image08.jpeg"/>
          <p:cNvPicPr>
            <a:picLocks noChangeAspect="1"/>
          </p:cNvPicPr>
          <p:nvPr/>
        </p:nvPicPr>
        <p:blipFill>
          <a:blip r:embed="rId5">
            <a:extLst/>
          </a:blip>
          <a:stretch>
            <a:fillRect/>
          </a:stretch>
        </p:blipFill>
        <p:spPr>
          <a:xfrm>
            <a:off x="4568247" y="3844762"/>
            <a:ext cx="4234777" cy="2369476"/>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2" name="Shape 372"/>
          <p:cNvSpPr/>
          <p:nvPr>
            <p:ph type="title"/>
          </p:nvPr>
        </p:nvSpPr>
        <p:spPr>
          <a:xfrm>
            <a:off x="457200" y="0"/>
            <a:ext cx="7467600" cy="762000"/>
          </a:xfrm>
          <a:prstGeom prst="rect">
            <a:avLst/>
          </a:prstGeom>
        </p:spPr>
        <p:txBody>
          <a:bodyPr lIns="45675" tIns="45675" rIns="45675" bIns="45675"/>
          <a:lstStyle/>
          <a:p>
            <a:pPr/>
            <a:r>
              <a:t>Fixed-Point Implementation</a:t>
            </a:r>
          </a:p>
        </p:txBody>
      </p:sp>
      <p:sp>
        <p:nvSpPr>
          <p:cNvPr id="373" name="Shape 373"/>
          <p:cNvSpPr/>
          <p:nvPr>
            <p:ph type="body" idx="1"/>
          </p:nvPr>
        </p:nvSpPr>
        <p:spPr>
          <a:xfrm>
            <a:off x="152400" y="838200"/>
            <a:ext cx="8229600" cy="3383398"/>
          </a:xfrm>
          <a:prstGeom prst="rect">
            <a:avLst/>
          </a:prstGeom>
        </p:spPr>
        <p:txBody>
          <a:bodyPr lIns="45675" tIns="45675" rIns="45675" bIns="45675"/>
          <a:lstStyle/>
          <a:p>
            <a:pPr marL="342900" indent="-342900">
              <a:spcBef>
                <a:spcPts val="0"/>
              </a:spcBef>
            </a:pPr>
            <a:r>
              <a:t>Fixed-Point Feature Extraction</a:t>
            </a:r>
          </a:p>
          <a:p>
            <a:pPr lvl="1" indent="-349250">
              <a:spcBef>
                <a:spcPts val="400"/>
              </a:spcBef>
              <a:buClr>
                <a:srgbClr val="672AD6"/>
              </a:buClr>
              <a:defRPr sz="2200"/>
            </a:pPr>
            <a:r>
              <a:t>Study recognition performance under reduced bit-width</a:t>
            </a:r>
          </a:p>
          <a:p>
            <a:pPr lvl="1" indent="-349250">
              <a:spcBef>
                <a:spcPts val="400"/>
              </a:spcBef>
              <a:buClr>
                <a:srgbClr val="672AD6"/>
              </a:buClr>
              <a:defRPr sz="2200"/>
            </a:pPr>
            <a:r>
              <a:t>HOG3D feature extraction</a:t>
            </a:r>
          </a:p>
          <a:p>
            <a:pPr lvl="1" indent="-349250">
              <a:spcBef>
                <a:spcPts val="400"/>
              </a:spcBef>
              <a:buClr>
                <a:srgbClr val="672AD6"/>
              </a:buClr>
              <a:defRPr sz="2200"/>
            </a:pPr>
            <a:r>
              <a:t>Nearest neighbor search (histogram of code-word)</a:t>
            </a:r>
          </a:p>
          <a:p>
            <a:pPr lvl="1" indent="-349250">
              <a:spcBef>
                <a:spcPts val="400"/>
              </a:spcBef>
              <a:buClr>
                <a:srgbClr val="672AD6"/>
              </a:buClr>
              <a:defRPr sz="2200"/>
            </a:pPr>
            <a:r>
              <a:t>Other operations in floating-point (K-means clustering, SVM training and cross-validation)</a:t>
            </a:r>
          </a:p>
          <a:p>
            <a:pPr marL="342900" indent="-342900">
              <a:spcBef>
                <a:spcPts val="500"/>
              </a:spcBef>
            </a:pPr>
            <a:r>
              <a:t>Bit-width for </a:t>
            </a:r>
            <a:r>
              <a:rPr>
                <a:solidFill>
                  <a:srgbClr val="FF2600"/>
                </a:solidFill>
              </a:rPr>
              <a:t>n</a:t>
            </a:r>
            <a:r>
              <a:t>-bit fixed-point</a:t>
            </a:r>
          </a:p>
          <a:p>
            <a:pPr lvl="1" indent="-349250">
              <a:spcBef>
                <a:spcPts val="400"/>
              </a:spcBef>
              <a:buClr>
                <a:srgbClr val="672AD6"/>
              </a:buClr>
              <a:defRPr sz="2200"/>
            </a:pPr>
            <a:r>
              <a:t>Bit-width determined by analyzing the two benchmarks</a:t>
            </a:r>
          </a:p>
        </p:txBody>
      </p:sp>
      <p:grpSp>
        <p:nvGrpSpPr>
          <p:cNvPr id="417" name="Group 417"/>
          <p:cNvGrpSpPr/>
          <p:nvPr/>
        </p:nvGrpSpPr>
        <p:grpSpPr>
          <a:xfrm>
            <a:off x="-107808" y="4170400"/>
            <a:ext cx="9086599" cy="1925700"/>
            <a:chOff x="0" y="0"/>
            <a:chExt cx="9086598" cy="1925699"/>
          </a:xfrm>
        </p:grpSpPr>
        <p:sp>
          <p:nvSpPr>
            <p:cNvPr id="374" name="Shape 374"/>
            <p:cNvSpPr/>
            <p:nvPr/>
          </p:nvSpPr>
          <p:spPr>
            <a:xfrm>
              <a:off x="933387" y="609600"/>
              <a:ext cx="414300" cy="1"/>
            </a:xfrm>
            <a:prstGeom prst="line">
              <a:avLst/>
            </a:prstGeom>
            <a:noFill/>
            <a:ln w="25400" cap="flat">
              <a:solidFill>
                <a:srgbClr val="000000"/>
              </a:solidFill>
              <a:prstDash val="solid"/>
              <a:round/>
              <a:tailEnd type="stealth" w="med" len="med"/>
            </a:ln>
            <a:effectLst/>
          </p:spPr>
          <p:txBody>
            <a:bodyPr wrap="square" lIns="45719" tIns="45719" rIns="45719" bIns="45719" numCol="1" anchor="t">
              <a:noAutofit/>
            </a:bodyPr>
            <a:lstStyle/>
            <a:p>
              <a:pPr/>
            </a:p>
          </p:txBody>
        </p:sp>
        <p:sp>
          <p:nvSpPr>
            <p:cNvPr id="375" name="Shape 375"/>
            <p:cNvSpPr/>
            <p:nvPr/>
          </p:nvSpPr>
          <p:spPr>
            <a:xfrm>
              <a:off x="247587" y="304800"/>
              <a:ext cx="637800" cy="51700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lgn="ctr">
                <a:defRPr sz="1500"/>
              </a:pPr>
              <a:r>
                <a:t>pixel</a:t>
              </a:r>
              <a:br/>
              <a:r>
                <a:t>0:8</a:t>
              </a:r>
            </a:p>
          </p:txBody>
        </p:sp>
        <p:grpSp>
          <p:nvGrpSpPr>
            <p:cNvPr id="378" name="Group 378"/>
            <p:cNvGrpSpPr/>
            <p:nvPr/>
          </p:nvGrpSpPr>
          <p:grpSpPr>
            <a:xfrm>
              <a:off x="1390587" y="457198"/>
              <a:ext cx="922502" cy="323102"/>
              <a:chOff x="0" y="0"/>
              <a:chExt cx="922501" cy="323101"/>
            </a:xfrm>
          </p:grpSpPr>
          <p:sp>
            <p:nvSpPr>
              <p:cNvPr id="376" name="Shape 376"/>
              <p:cNvSpPr/>
              <p:nvPr/>
            </p:nvSpPr>
            <p:spPr>
              <a:xfrm>
                <a:off x="-1" y="-1"/>
                <a:ext cx="922503" cy="323103"/>
              </a:xfrm>
              <a:prstGeom prst="rect">
                <a:avLst/>
              </a:prstGeom>
              <a:noFill/>
              <a:ln w="9525" cap="flat">
                <a:solidFill>
                  <a:srgbClr val="000000"/>
                </a:solidFill>
                <a:prstDash val="solid"/>
                <a:round/>
              </a:ln>
              <a:effectLst/>
            </p:spPr>
            <p:txBody>
              <a:bodyPr wrap="square" lIns="45719" tIns="45719" rIns="45719" bIns="45719" numCol="1" anchor="t">
                <a:noAutofit/>
              </a:bodyPr>
              <a:lstStyle/>
              <a:p>
                <a:pPr algn="ctr"/>
              </a:p>
            </p:txBody>
          </p:sp>
          <p:sp>
            <p:nvSpPr>
              <p:cNvPr id="377" name="Shape 377"/>
              <p:cNvSpPr/>
              <p:nvPr/>
            </p:nvSpPr>
            <p:spPr>
              <a:xfrm>
                <a:off x="-1" y="0"/>
                <a:ext cx="922503" cy="30110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sz="1500"/>
                </a:lvl1pPr>
              </a:lstStyle>
              <a:p>
                <a:pPr/>
                <a:r>
                  <a:t>Gradient </a:t>
                </a:r>
              </a:p>
            </p:txBody>
          </p:sp>
        </p:grpSp>
        <p:sp>
          <p:nvSpPr>
            <p:cNvPr id="379" name="Shape 379"/>
            <p:cNvSpPr/>
            <p:nvPr/>
          </p:nvSpPr>
          <p:spPr>
            <a:xfrm>
              <a:off x="2381188" y="609600"/>
              <a:ext cx="838200" cy="1"/>
            </a:xfrm>
            <a:prstGeom prst="line">
              <a:avLst/>
            </a:prstGeom>
            <a:noFill/>
            <a:ln w="25400" cap="flat">
              <a:solidFill>
                <a:srgbClr val="000000"/>
              </a:solidFill>
              <a:prstDash val="solid"/>
              <a:round/>
              <a:tailEnd type="stealth" w="med" len="med"/>
            </a:ln>
            <a:effectLst/>
          </p:spPr>
          <p:txBody>
            <a:bodyPr wrap="square" lIns="45719" tIns="45719" rIns="45719" bIns="45719" numCol="1" anchor="t">
              <a:noAutofit/>
            </a:bodyPr>
            <a:lstStyle/>
            <a:p>
              <a:pPr/>
            </a:p>
          </p:txBody>
        </p:sp>
        <p:sp>
          <p:nvSpPr>
            <p:cNvPr id="380" name="Shape 380"/>
            <p:cNvSpPr/>
            <p:nvPr/>
          </p:nvSpPr>
          <p:spPr>
            <a:xfrm>
              <a:off x="2304905" y="96797"/>
              <a:ext cx="1135502" cy="51700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lgn="ctr">
                <a:defRPr sz="1500"/>
              </a:pPr>
              <a:r>
                <a:t>dx, dy, dt</a:t>
              </a:r>
            </a:p>
            <a:p>
              <a:pPr algn="ctr">
                <a:defRPr sz="1500"/>
              </a:pPr>
              <a:r>
                <a:t>±0:8</a:t>
              </a:r>
            </a:p>
          </p:txBody>
        </p:sp>
        <p:grpSp>
          <p:nvGrpSpPr>
            <p:cNvPr id="383" name="Group 383"/>
            <p:cNvGrpSpPr/>
            <p:nvPr/>
          </p:nvGrpSpPr>
          <p:grpSpPr>
            <a:xfrm>
              <a:off x="3295588" y="304800"/>
              <a:ext cx="826203" cy="554100"/>
              <a:chOff x="0" y="0"/>
              <a:chExt cx="826201" cy="554099"/>
            </a:xfrm>
          </p:grpSpPr>
          <p:sp>
            <p:nvSpPr>
              <p:cNvPr id="381" name="Shape 381"/>
              <p:cNvSpPr/>
              <p:nvPr/>
            </p:nvSpPr>
            <p:spPr>
              <a:xfrm>
                <a:off x="0" y="-1"/>
                <a:ext cx="826202" cy="554101"/>
              </a:xfrm>
              <a:prstGeom prst="rect">
                <a:avLst/>
              </a:prstGeom>
              <a:noFill/>
              <a:ln w="9525" cap="flat">
                <a:solidFill>
                  <a:srgbClr val="000000"/>
                </a:solidFill>
                <a:prstDash val="solid"/>
                <a:round/>
              </a:ln>
              <a:effectLst/>
            </p:spPr>
            <p:txBody>
              <a:bodyPr wrap="square" lIns="45719" tIns="45719" rIns="45719" bIns="45719" numCol="1" anchor="t">
                <a:noAutofit/>
              </a:bodyPr>
              <a:lstStyle/>
              <a:p>
                <a:pPr algn="ctr"/>
              </a:p>
            </p:txBody>
          </p:sp>
          <p:sp>
            <p:nvSpPr>
              <p:cNvPr id="382" name="Shape 382"/>
              <p:cNvSpPr/>
              <p:nvPr/>
            </p:nvSpPr>
            <p:spPr>
              <a:xfrm>
                <a:off x="0" y="0"/>
                <a:ext cx="826202" cy="51700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lgn="ctr">
                  <a:defRPr sz="1500"/>
                </a:pPr>
                <a:r>
                  <a:t>Integral</a:t>
                </a:r>
              </a:p>
              <a:p>
                <a:pPr algn="ctr">
                  <a:defRPr sz="1500"/>
                </a:pPr>
                <a:r>
                  <a:t>Video</a:t>
                </a:r>
              </a:p>
            </p:txBody>
          </p:sp>
        </p:grpSp>
        <p:sp>
          <p:nvSpPr>
            <p:cNvPr id="384" name="Shape 384"/>
            <p:cNvSpPr/>
            <p:nvPr/>
          </p:nvSpPr>
          <p:spPr>
            <a:xfrm>
              <a:off x="4209989" y="609600"/>
              <a:ext cx="838200" cy="1"/>
            </a:xfrm>
            <a:prstGeom prst="line">
              <a:avLst/>
            </a:prstGeom>
            <a:noFill/>
            <a:ln w="25400" cap="flat">
              <a:solidFill>
                <a:srgbClr val="000000"/>
              </a:solidFill>
              <a:prstDash val="solid"/>
              <a:round/>
              <a:tailEnd type="stealth" w="med" len="med"/>
            </a:ln>
            <a:effectLst/>
          </p:spPr>
          <p:txBody>
            <a:bodyPr wrap="square" lIns="45719" tIns="45719" rIns="45719" bIns="45719" numCol="1" anchor="t">
              <a:noAutofit/>
            </a:bodyPr>
            <a:lstStyle/>
            <a:p>
              <a:pPr/>
            </a:p>
          </p:txBody>
        </p:sp>
        <p:sp>
          <p:nvSpPr>
            <p:cNvPr id="385" name="Shape 385"/>
            <p:cNvSpPr/>
            <p:nvPr/>
          </p:nvSpPr>
          <p:spPr>
            <a:xfrm>
              <a:off x="4032717" y="63459"/>
              <a:ext cx="1192800" cy="55320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lgn="ctr">
                <a:defRPr sz="1500"/>
              </a:pPr>
              <a:r>
                <a:t>I</a:t>
              </a:r>
              <a:r>
                <a:rPr baseline="-25000"/>
                <a:t>dx</a:t>
              </a:r>
              <a:r>
                <a:t>, I</a:t>
              </a:r>
              <a:r>
                <a:rPr baseline="-25000"/>
                <a:t>dy</a:t>
              </a:r>
              <a:r>
                <a:t>, I</a:t>
              </a:r>
              <a:r>
                <a:rPr baseline="-25000"/>
                <a:t>dt</a:t>
              </a:r>
              <a:endParaRPr baseline="-25000"/>
            </a:p>
            <a:p>
              <a:pPr algn="ctr">
                <a:defRPr sz="1500"/>
              </a:pPr>
              <a:r>
                <a:t>±16:8</a:t>
              </a:r>
            </a:p>
          </p:txBody>
        </p:sp>
        <p:grpSp>
          <p:nvGrpSpPr>
            <p:cNvPr id="388" name="Group 388"/>
            <p:cNvGrpSpPr/>
            <p:nvPr/>
          </p:nvGrpSpPr>
          <p:grpSpPr>
            <a:xfrm>
              <a:off x="5124389" y="304800"/>
              <a:ext cx="1425002" cy="554100"/>
              <a:chOff x="0" y="0"/>
              <a:chExt cx="1425001" cy="554099"/>
            </a:xfrm>
          </p:grpSpPr>
          <p:sp>
            <p:nvSpPr>
              <p:cNvPr id="386" name="Shape 386"/>
              <p:cNvSpPr/>
              <p:nvPr/>
            </p:nvSpPr>
            <p:spPr>
              <a:xfrm>
                <a:off x="-1" y="-1"/>
                <a:ext cx="1425003" cy="554101"/>
              </a:xfrm>
              <a:prstGeom prst="rect">
                <a:avLst/>
              </a:prstGeom>
              <a:noFill/>
              <a:ln w="9525" cap="flat">
                <a:solidFill>
                  <a:srgbClr val="000000"/>
                </a:solidFill>
                <a:prstDash val="solid"/>
                <a:round/>
              </a:ln>
              <a:effectLst/>
            </p:spPr>
            <p:txBody>
              <a:bodyPr wrap="square" lIns="45719" tIns="45719" rIns="45719" bIns="45719" numCol="1" anchor="t">
                <a:noAutofit/>
              </a:bodyPr>
              <a:lstStyle/>
              <a:p>
                <a:pPr algn="ctr"/>
              </a:p>
            </p:txBody>
          </p:sp>
          <p:sp>
            <p:nvSpPr>
              <p:cNvPr id="387" name="Shape 387"/>
              <p:cNvSpPr/>
              <p:nvPr/>
            </p:nvSpPr>
            <p:spPr>
              <a:xfrm>
                <a:off x="-1" y="0"/>
                <a:ext cx="1425003" cy="51700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lgn="ctr">
                  <a:defRPr sz="1500"/>
                </a:pPr>
                <a:r>
                  <a:t>Mean-average</a:t>
                </a:r>
              </a:p>
              <a:p>
                <a:pPr algn="ctr">
                  <a:defRPr sz="1500"/>
                </a:pPr>
                <a:r>
                  <a:t>gradient</a:t>
                </a:r>
              </a:p>
            </p:txBody>
          </p:sp>
        </p:grpSp>
        <p:sp>
          <p:nvSpPr>
            <p:cNvPr id="389" name="Shape 389"/>
            <p:cNvSpPr/>
            <p:nvPr/>
          </p:nvSpPr>
          <p:spPr>
            <a:xfrm>
              <a:off x="6572190" y="304800"/>
              <a:ext cx="1066800" cy="30110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sz="1500"/>
              </a:lvl1pPr>
            </a:lstStyle>
            <a:p>
              <a:pPr/>
              <a:r>
                <a:t>±10:(n-10)</a:t>
              </a:r>
            </a:p>
          </p:txBody>
        </p:sp>
        <p:grpSp>
          <p:nvGrpSpPr>
            <p:cNvPr id="392" name="Group 392"/>
            <p:cNvGrpSpPr/>
            <p:nvPr/>
          </p:nvGrpSpPr>
          <p:grpSpPr>
            <a:xfrm>
              <a:off x="7671796" y="304800"/>
              <a:ext cx="1414802" cy="554100"/>
              <a:chOff x="0" y="0"/>
              <a:chExt cx="1414801" cy="554099"/>
            </a:xfrm>
          </p:grpSpPr>
          <p:sp>
            <p:nvSpPr>
              <p:cNvPr id="390" name="Shape 390"/>
              <p:cNvSpPr/>
              <p:nvPr/>
            </p:nvSpPr>
            <p:spPr>
              <a:xfrm>
                <a:off x="-1" y="-1"/>
                <a:ext cx="1414803" cy="554101"/>
              </a:xfrm>
              <a:prstGeom prst="rect">
                <a:avLst/>
              </a:prstGeom>
              <a:noFill/>
              <a:ln w="9525" cap="flat">
                <a:solidFill>
                  <a:srgbClr val="000000"/>
                </a:solidFill>
                <a:prstDash val="solid"/>
                <a:round/>
              </a:ln>
              <a:effectLst/>
            </p:spPr>
            <p:txBody>
              <a:bodyPr wrap="square" lIns="45719" tIns="45719" rIns="45719" bIns="45719" numCol="1" anchor="t">
                <a:noAutofit/>
              </a:bodyPr>
              <a:lstStyle/>
              <a:p>
                <a:pPr algn="ctr"/>
              </a:p>
            </p:txBody>
          </p:sp>
          <p:sp>
            <p:nvSpPr>
              <p:cNvPr id="391" name="Shape 391"/>
              <p:cNvSpPr/>
              <p:nvPr/>
            </p:nvSpPr>
            <p:spPr>
              <a:xfrm>
                <a:off x="-1" y="0"/>
                <a:ext cx="1414803" cy="51700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lgn="ctr">
                  <a:defRPr sz="1500"/>
                </a:pPr>
                <a:r>
                  <a:t>Projection to </a:t>
                </a:r>
              </a:p>
              <a:p>
                <a:pPr algn="ctr">
                  <a:defRPr sz="1500"/>
                </a:pPr>
                <a:r>
                  <a:t>Icosahedron</a:t>
                </a:r>
              </a:p>
            </p:txBody>
          </p:sp>
        </p:grpSp>
        <p:sp>
          <p:nvSpPr>
            <p:cNvPr id="393" name="Shape 393"/>
            <p:cNvSpPr/>
            <p:nvPr/>
          </p:nvSpPr>
          <p:spPr>
            <a:xfrm>
              <a:off x="6800705" y="858796"/>
              <a:ext cx="1752601" cy="51700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lgn="ctr">
                <a:defRPr sz="1500"/>
              </a:pPr>
              <a:r>
                <a:t>projection vector</a:t>
              </a:r>
            </a:p>
            <a:p>
              <a:pPr algn="ctr">
                <a:defRPr sz="1500"/>
              </a:pPr>
              <a:r>
                <a:t>10:(n-10)</a:t>
              </a:r>
            </a:p>
          </p:txBody>
        </p:sp>
        <p:grpSp>
          <p:nvGrpSpPr>
            <p:cNvPr id="396" name="Group 396"/>
            <p:cNvGrpSpPr/>
            <p:nvPr/>
          </p:nvGrpSpPr>
          <p:grpSpPr>
            <a:xfrm>
              <a:off x="7791390" y="1523998"/>
              <a:ext cx="1183501" cy="323101"/>
              <a:chOff x="0" y="0"/>
              <a:chExt cx="1183500" cy="323099"/>
            </a:xfrm>
          </p:grpSpPr>
          <p:sp>
            <p:nvSpPr>
              <p:cNvPr id="394" name="Shape 394"/>
              <p:cNvSpPr/>
              <p:nvPr/>
            </p:nvSpPr>
            <p:spPr>
              <a:xfrm>
                <a:off x="-1" y="0"/>
                <a:ext cx="1183502" cy="323100"/>
              </a:xfrm>
              <a:prstGeom prst="rect">
                <a:avLst/>
              </a:prstGeom>
              <a:noFill/>
              <a:ln w="9525" cap="flat">
                <a:solidFill>
                  <a:srgbClr val="000000"/>
                </a:solidFill>
                <a:prstDash val="solid"/>
                <a:round/>
              </a:ln>
              <a:effectLst/>
            </p:spPr>
            <p:txBody>
              <a:bodyPr wrap="square" lIns="45719" tIns="45719" rIns="45719" bIns="45719" numCol="1" anchor="t">
                <a:noAutofit/>
              </a:bodyPr>
              <a:lstStyle/>
              <a:p>
                <a:pPr algn="ctr"/>
              </a:p>
            </p:txBody>
          </p:sp>
          <p:sp>
            <p:nvSpPr>
              <p:cNvPr id="395" name="Shape 395"/>
              <p:cNvSpPr/>
              <p:nvPr/>
            </p:nvSpPr>
            <p:spPr>
              <a:xfrm>
                <a:off x="-1" y="0"/>
                <a:ext cx="1183502" cy="30110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sz="1500"/>
                </a:lvl1pPr>
              </a:lstStyle>
              <a:p>
                <a:pPr/>
                <a:r>
                  <a:t>Hist. Norm.</a:t>
                </a:r>
              </a:p>
            </p:txBody>
          </p:sp>
        </p:grpSp>
        <p:sp>
          <p:nvSpPr>
            <p:cNvPr id="397" name="Shape 397"/>
            <p:cNvSpPr/>
            <p:nvPr/>
          </p:nvSpPr>
          <p:spPr>
            <a:xfrm flipH="1">
              <a:off x="6953122" y="1677668"/>
              <a:ext cx="810901" cy="1"/>
            </a:xfrm>
            <a:prstGeom prst="line">
              <a:avLst/>
            </a:prstGeom>
            <a:noFill/>
            <a:ln w="25400" cap="flat">
              <a:solidFill>
                <a:srgbClr val="000000"/>
              </a:solidFill>
              <a:prstDash val="solid"/>
              <a:round/>
              <a:tailEnd type="stealth" w="med" len="med"/>
            </a:ln>
            <a:effectLst/>
          </p:spPr>
          <p:txBody>
            <a:bodyPr wrap="square" lIns="45719" tIns="45719" rIns="45719" bIns="45719" numCol="1" anchor="t">
              <a:noAutofit/>
            </a:bodyPr>
            <a:lstStyle/>
            <a:p>
              <a:pPr/>
            </a:p>
          </p:txBody>
        </p:sp>
        <p:sp>
          <p:nvSpPr>
            <p:cNvPr id="398" name="Shape 398"/>
            <p:cNvSpPr/>
            <p:nvPr/>
          </p:nvSpPr>
          <p:spPr>
            <a:xfrm>
              <a:off x="6724590" y="1295399"/>
              <a:ext cx="1347601" cy="30110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sz="1500"/>
              </a:lvl1pPr>
            </a:lstStyle>
            <a:p>
              <a:pPr/>
              <a:r>
                <a:t>hist 9:n-9</a:t>
              </a:r>
            </a:p>
          </p:txBody>
        </p:sp>
        <p:grpSp>
          <p:nvGrpSpPr>
            <p:cNvPr id="401" name="Group 401"/>
            <p:cNvGrpSpPr/>
            <p:nvPr/>
          </p:nvGrpSpPr>
          <p:grpSpPr>
            <a:xfrm>
              <a:off x="5703508" y="1523998"/>
              <a:ext cx="1214105" cy="323101"/>
              <a:chOff x="0" y="0"/>
              <a:chExt cx="1214103" cy="323099"/>
            </a:xfrm>
          </p:grpSpPr>
          <p:sp>
            <p:nvSpPr>
              <p:cNvPr id="399" name="Shape 399"/>
              <p:cNvSpPr/>
              <p:nvPr/>
            </p:nvSpPr>
            <p:spPr>
              <a:xfrm>
                <a:off x="0" y="0"/>
                <a:ext cx="1214104" cy="323100"/>
              </a:xfrm>
              <a:prstGeom prst="rect">
                <a:avLst/>
              </a:prstGeom>
              <a:noFill/>
              <a:ln w="9525" cap="flat">
                <a:solidFill>
                  <a:srgbClr val="000000"/>
                </a:solidFill>
                <a:prstDash val="solid"/>
                <a:round/>
              </a:ln>
              <a:effectLst/>
            </p:spPr>
            <p:txBody>
              <a:bodyPr wrap="square" lIns="45719" tIns="45719" rIns="45719" bIns="45719" numCol="1" anchor="t">
                <a:noAutofit/>
              </a:bodyPr>
              <a:lstStyle/>
              <a:p>
                <a:pPr algn="ctr"/>
              </a:p>
            </p:txBody>
          </p:sp>
          <p:sp>
            <p:nvSpPr>
              <p:cNvPr id="400" name="Shape 400"/>
              <p:cNvSpPr/>
              <p:nvPr/>
            </p:nvSpPr>
            <p:spPr>
              <a:xfrm>
                <a:off x="0" y="0"/>
                <a:ext cx="1214104" cy="30110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sz="1500"/>
                </a:lvl1pPr>
              </a:lstStyle>
              <a:p>
                <a:pPr/>
                <a:r>
                  <a:t>Cell Hist</a:t>
                </a:r>
              </a:p>
            </p:txBody>
          </p:sp>
        </p:grpSp>
        <p:sp>
          <p:nvSpPr>
            <p:cNvPr id="402" name="Shape 402"/>
            <p:cNvSpPr/>
            <p:nvPr/>
          </p:nvSpPr>
          <p:spPr>
            <a:xfrm flipH="1">
              <a:off x="4590989" y="1677668"/>
              <a:ext cx="1066800" cy="1"/>
            </a:xfrm>
            <a:prstGeom prst="line">
              <a:avLst/>
            </a:prstGeom>
            <a:noFill/>
            <a:ln w="25400" cap="flat">
              <a:solidFill>
                <a:srgbClr val="000000"/>
              </a:solidFill>
              <a:prstDash val="solid"/>
              <a:round/>
              <a:tailEnd type="stealth" w="med" len="med"/>
            </a:ln>
            <a:effectLst/>
          </p:spPr>
          <p:txBody>
            <a:bodyPr wrap="square" lIns="45719" tIns="45719" rIns="45719" bIns="45719" numCol="1" anchor="t">
              <a:noAutofit/>
            </a:bodyPr>
            <a:lstStyle/>
            <a:p>
              <a:pPr/>
            </a:p>
          </p:txBody>
        </p:sp>
        <p:sp>
          <p:nvSpPr>
            <p:cNvPr id="403" name="Shape 403"/>
            <p:cNvSpPr/>
            <p:nvPr/>
          </p:nvSpPr>
          <p:spPr>
            <a:xfrm>
              <a:off x="4133789" y="1142999"/>
              <a:ext cx="1983602" cy="51700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lgn="ctr">
                <a:defRPr sz="1500"/>
              </a:pPr>
              <a:r>
                <a:t>cell hist </a:t>
              </a:r>
              <a:br/>
              <a:r>
                <a:t>11:n-11</a:t>
              </a:r>
            </a:p>
          </p:txBody>
        </p:sp>
        <p:grpSp>
          <p:nvGrpSpPr>
            <p:cNvPr id="406" name="Group 406"/>
            <p:cNvGrpSpPr/>
            <p:nvPr/>
          </p:nvGrpSpPr>
          <p:grpSpPr>
            <a:xfrm>
              <a:off x="3447905" y="1371599"/>
              <a:ext cx="1063803" cy="554101"/>
              <a:chOff x="0" y="0"/>
              <a:chExt cx="1063802" cy="554100"/>
            </a:xfrm>
          </p:grpSpPr>
          <p:sp>
            <p:nvSpPr>
              <p:cNvPr id="404" name="Shape 404"/>
              <p:cNvSpPr/>
              <p:nvPr/>
            </p:nvSpPr>
            <p:spPr>
              <a:xfrm>
                <a:off x="-1" y="0"/>
                <a:ext cx="1063804" cy="554100"/>
              </a:xfrm>
              <a:prstGeom prst="rect">
                <a:avLst/>
              </a:prstGeom>
              <a:noFill/>
              <a:ln w="9525" cap="flat">
                <a:solidFill>
                  <a:srgbClr val="000000"/>
                </a:solidFill>
                <a:prstDash val="solid"/>
                <a:round/>
              </a:ln>
              <a:effectLst/>
            </p:spPr>
            <p:txBody>
              <a:bodyPr wrap="square" lIns="45719" tIns="45719" rIns="45719" bIns="45719" numCol="1" anchor="t">
                <a:noAutofit/>
              </a:bodyPr>
              <a:lstStyle/>
              <a:p>
                <a:pPr algn="ctr"/>
              </a:p>
            </p:txBody>
          </p:sp>
          <p:sp>
            <p:nvSpPr>
              <p:cNvPr id="405" name="Shape 405"/>
              <p:cNvSpPr/>
              <p:nvPr/>
            </p:nvSpPr>
            <p:spPr>
              <a:xfrm>
                <a:off x="-1" y="-1"/>
                <a:ext cx="1063804" cy="51700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lgn="ctr">
                  <a:defRPr sz="1500"/>
                </a:pPr>
                <a:r>
                  <a:t>Cell Hist.</a:t>
                </a:r>
              </a:p>
              <a:p>
                <a:pPr algn="ctr">
                  <a:defRPr sz="1500"/>
                </a:pPr>
                <a:r>
                  <a:t>L2 norm</a:t>
                </a:r>
              </a:p>
            </p:txBody>
          </p:sp>
        </p:grpSp>
        <p:sp>
          <p:nvSpPr>
            <p:cNvPr id="407" name="Shape 407"/>
            <p:cNvSpPr/>
            <p:nvPr/>
          </p:nvSpPr>
          <p:spPr>
            <a:xfrm flipH="1">
              <a:off x="2685811" y="1677668"/>
              <a:ext cx="734401" cy="1"/>
            </a:xfrm>
            <a:prstGeom prst="line">
              <a:avLst/>
            </a:prstGeom>
            <a:noFill/>
            <a:ln w="25400" cap="flat">
              <a:solidFill>
                <a:srgbClr val="000000"/>
              </a:solidFill>
              <a:prstDash val="solid"/>
              <a:round/>
              <a:tailEnd type="stealth" w="med" len="med"/>
            </a:ln>
            <a:effectLst/>
          </p:spPr>
          <p:txBody>
            <a:bodyPr wrap="square" lIns="45719" tIns="45719" rIns="45719" bIns="45719" numCol="1" anchor="t">
              <a:noAutofit/>
            </a:bodyPr>
            <a:lstStyle/>
            <a:p>
              <a:pPr/>
            </a:p>
          </p:txBody>
        </p:sp>
        <p:pic>
          <p:nvPicPr>
            <p:cNvPr id="408" name="image31.png"/>
            <p:cNvPicPr>
              <a:picLocks noChangeAspect="1"/>
            </p:cNvPicPr>
            <p:nvPr/>
          </p:nvPicPr>
          <p:blipFill>
            <a:blip r:embed="rId2">
              <a:extLst/>
            </a:blip>
            <a:stretch>
              <a:fillRect/>
            </a:stretch>
          </p:blipFill>
          <p:spPr>
            <a:xfrm>
              <a:off x="6724590" y="0"/>
              <a:ext cx="762002" cy="385200"/>
            </a:xfrm>
            <a:prstGeom prst="rect">
              <a:avLst/>
            </a:prstGeom>
            <a:ln w="12700" cap="flat">
              <a:noFill/>
              <a:miter lim="400000"/>
            </a:ln>
            <a:effectLst/>
          </p:spPr>
        </p:pic>
        <p:sp>
          <p:nvSpPr>
            <p:cNvPr id="409" name="Shape 409"/>
            <p:cNvSpPr/>
            <p:nvPr/>
          </p:nvSpPr>
          <p:spPr>
            <a:xfrm>
              <a:off x="2152503" y="1066800"/>
              <a:ext cx="1983600" cy="51700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lgn="ctr">
                <a:defRPr sz="1500"/>
              </a:pPr>
              <a:r>
                <a:t>descriptor</a:t>
              </a:r>
              <a:br/>
              <a:r>
                <a:t>0:n</a:t>
              </a:r>
            </a:p>
          </p:txBody>
        </p:sp>
        <p:sp>
          <p:nvSpPr>
            <p:cNvPr id="410" name="Shape 410"/>
            <p:cNvSpPr/>
            <p:nvPr/>
          </p:nvSpPr>
          <p:spPr>
            <a:xfrm>
              <a:off x="6724590" y="609600"/>
              <a:ext cx="914401" cy="1"/>
            </a:xfrm>
            <a:prstGeom prst="line">
              <a:avLst/>
            </a:prstGeom>
            <a:noFill/>
            <a:ln w="25400" cap="flat">
              <a:solidFill>
                <a:srgbClr val="000000"/>
              </a:solidFill>
              <a:prstDash val="solid"/>
              <a:round/>
              <a:tailEnd type="stealth" w="med" len="med"/>
            </a:ln>
            <a:effectLst/>
          </p:spPr>
          <p:txBody>
            <a:bodyPr wrap="square" lIns="45719" tIns="45719" rIns="45719" bIns="45719" numCol="1" anchor="t">
              <a:noAutofit/>
            </a:bodyPr>
            <a:lstStyle/>
            <a:p>
              <a:pPr/>
            </a:p>
          </p:txBody>
        </p:sp>
        <p:sp>
          <p:nvSpPr>
            <p:cNvPr id="411" name="Shape 411"/>
            <p:cNvSpPr/>
            <p:nvPr/>
          </p:nvSpPr>
          <p:spPr>
            <a:xfrm>
              <a:off x="8379197" y="858897"/>
              <a:ext cx="3901" cy="665103"/>
            </a:xfrm>
            <a:prstGeom prst="line">
              <a:avLst/>
            </a:prstGeom>
            <a:noFill/>
            <a:ln w="25400" cap="flat">
              <a:solidFill>
                <a:srgbClr val="000000"/>
              </a:solidFill>
              <a:prstDash val="solid"/>
              <a:round/>
              <a:tailEnd type="stealth" w="med" len="med"/>
            </a:ln>
            <a:effectLst/>
          </p:spPr>
          <p:txBody>
            <a:bodyPr wrap="square" lIns="45719" tIns="45719" rIns="45719" bIns="45719" numCol="1" anchor="t">
              <a:noAutofit/>
            </a:bodyPr>
            <a:lstStyle/>
            <a:p>
              <a:pPr/>
            </a:p>
          </p:txBody>
        </p:sp>
        <p:grpSp>
          <p:nvGrpSpPr>
            <p:cNvPr id="414" name="Group 414"/>
            <p:cNvGrpSpPr/>
            <p:nvPr/>
          </p:nvGrpSpPr>
          <p:grpSpPr>
            <a:xfrm>
              <a:off x="1542904" y="1371599"/>
              <a:ext cx="1063803" cy="554101"/>
              <a:chOff x="0" y="0"/>
              <a:chExt cx="1063802" cy="554099"/>
            </a:xfrm>
          </p:grpSpPr>
          <p:sp>
            <p:nvSpPr>
              <p:cNvPr id="412" name="Shape 412"/>
              <p:cNvSpPr/>
              <p:nvPr/>
            </p:nvSpPr>
            <p:spPr>
              <a:xfrm>
                <a:off x="-1" y="0"/>
                <a:ext cx="1063804" cy="554100"/>
              </a:xfrm>
              <a:prstGeom prst="rect">
                <a:avLst/>
              </a:prstGeom>
              <a:noFill/>
              <a:ln w="9525" cap="flat">
                <a:solidFill>
                  <a:srgbClr val="000000"/>
                </a:solidFill>
                <a:prstDash val="solid"/>
                <a:round/>
              </a:ln>
              <a:effectLst/>
            </p:spPr>
            <p:txBody>
              <a:bodyPr wrap="square" lIns="45719" tIns="45719" rIns="45719" bIns="45719" numCol="1" anchor="t">
                <a:noAutofit/>
              </a:bodyPr>
              <a:lstStyle/>
              <a:p>
                <a:pPr algn="ctr"/>
              </a:p>
            </p:txBody>
          </p:sp>
          <p:sp>
            <p:nvSpPr>
              <p:cNvPr id="413" name="Shape 413"/>
              <p:cNvSpPr/>
              <p:nvPr/>
            </p:nvSpPr>
            <p:spPr>
              <a:xfrm>
                <a:off x="-1" y="0"/>
                <a:ext cx="1063804" cy="30110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sz="1500"/>
                </a:lvl1pPr>
              </a:lstStyle>
              <a:p>
                <a:pPr/>
                <a:r>
                  <a:t>NN Search</a:t>
                </a:r>
              </a:p>
            </p:txBody>
          </p:sp>
        </p:grpSp>
        <p:sp>
          <p:nvSpPr>
            <p:cNvPr id="415" name="Shape 415"/>
            <p:cNvSpPr/>
            <p:nvPr/>
          </p:nvSpPr>
          <p:spPr>
            <a:xfrm flipH="1">
              <a:off x="704612" y="1677668"/>
              <a:ext cx="734401" cy="1"/>
            </a:xfrm>
            <a:prstGeom prst="line">
              <a:avLst/>
            </a:prstGeom>
            <a:noFill/>
            <a:ln w="25400" cap="flat">
              <a:solidFill>
                <a:srgbClr val="000000"/>
              </a:solidFill>
              <a:prstDash val="solid"/>
              <a:round/>
              <a:tailEnd type="stealth" w="med" len="med"/>
            </a:ln>
            <a:effectLst/>
          </p:spPr>
          <p:txBody>
            <a:bodyPr wrap="square" lIns="45719" tIns="45719" rIns="45719" bIns="45719" numCol="1" anchor="t">
              <a:noAutofit/>
            </a:bodyPr>
            <a:lstStyle/>
            <a:p>
              <a:pPr/>
            </a:p>
          </p:txBody>
        </p:sp>
        <p:sp>
          <p:nvSpPr>
            <p:cNvPr id="416" name="Shape 416"/>
            <p:cNvSpPr/>
            <p:nvPr/>
          </p:nvSpPr>
          <p:spPr>
            <a:xfrm>
              <a:off x="-1" y="1066800"/>
              <a:ext cx="1983600" cy="51700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lgn="ctr">
                <a:defRPr sz="1500"/>
              </a:pPr>
              <a:r>
                <a:t>L2 distance 10:2n</a:t>
              </a:r>
            </a:p>
            <a:p>
              <a:pPr algn="ctr">
                <a:defRPr sz="1500"/>
              </a:pPr>
              <a:r>
                <a:t>BOW 10:0 </a:t>
              </a:r>
            </a:p>
          </p:txBody>
        </p:sp>
      </p:grpSp>
      <p:sp>
        <p:nvSpPr>
          <p:cNvPr id="418" name="Shape 418"/>
          <p:cNvSpPr/>
          <p:nvPr>
            <p:ph type="sldNum" sz="quarter" idx="4294967295"/>
          </p:nvPr>
        </p:nvSpPr>
        <p:spPr>
          <a:xfrm>
            <a:off x="8674100" y="6451600"/>
            <a:ext cx="235887" cy="22689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0" name="Shape 420"/>
          <p:cNvSpPr/>
          <p:nvPr>
            <p:ph type="title"/>
          </p:nvPr>
        </p:nvSpPr>
        <p:spPr>
          <a:xfrm>
            <a:off x="457200" y="0"/>
            <a:ext cx="7467600" cy="762000"/>
          </a:xfrm>
          <a:prstGeom prst="rect">
            <a:avLst/>
          </a:prstGeom>
        </p:spPr>
        <p:txBody>
          <a:bodyPr lIns="45675" tIns="45675" rIns="45675" bIns="45675"/>
          <a:lstStyle/>
          <a:p>
            <a:pPr/>
            <a:r>
              <a:t>Fixed-Point Implementation</a:t>
            </a:r>
          </a:p>
        </p:txBody>
      </p:sp>
      <p:grpSp>
        <p:nvGrpSpPr>
          <p:cNvPr id="464" name="Group 464"/>
          <p:cNvGrpSpPr/>
          <p:nvPr/>
        </p:nvGrpSpPr>
        <p:grpSpPr>
          <a:xfrm>
            <a:off x="28647" y="4364044"/>
            <a:ext cx="9086706" cy="1925597"/>
            <a:chOff x="0" y="0"/>
            <a:chExt cx="9086704" cy="1925596"/>
          </a:xfrm>
        </p:grpSpPr>
        <p:sp>
          <p:nvSpPr>
            <p:cNvPr id="421" name="Shape 421"/>
            <p:cNvSpPr/>
            <p:nvPr/>
          </p:nvSpPr>
          <p:spPr>
            <a:xfrm>
              <a:off x="933387" y="609600"/>
              <a:ext cx="414428" cy="0"/>
            </a:xfrm>
            <a:prstGeom prst="line">
              <a:avLst/>
            </a:prstGeom>
            <a:noFill/>
            <a:ln w="25400" cap="flat">
              <a:solidFill>
                <a:srgbClr val="000000"/>
              </a:solidFill>
              <a:prstDash val="solid"/>
              <a:round/>
              <a:tailEnd type="stealth" w="med" len="med"/>
            </a:ln>
            <a:effectLst/>
          </p:spPr>
          <p:txBody>
            <a:bodyPr wrap="square" lIns="45719" tIns="45719" rIns="45719" bIns="45719" numCol="1" anchor="t">
              <a:noAutofit/>
            </a:bodyPr>
            <a:lstStyle/>
            <a:p>
              <a:pPr/>
            </a:p>
          </p:txBody>
        </p:sp>
        <p:sp>
          <p:nvSpPr>
            <p:cNvPr id="422" name="Shape 422"/>
            <p:cNvSpPr/>
            <p:nvPr/>
          </p:nvSpPr>
          <p:spPr>
            <a:xfrm>
              <a:off x="247588" y="304799"/>
              <a:ext cx="637862" cy="51700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lgn="ctr">
                <a:defRPr sz="1500"/>
              </a:pPr>
              <a:r>
                <a:t>pixel</a:t>
              </a:r>
              <a:br/>
              <a:r>
                <a:t>0:8</a:t>
              </a:r>
            </a:p>
          </p:txBody>
        </p:sp>
        <p:grpSp>
          <p:nvGrpSpPr>
            <p:cNvPr id="425" name="Group 425"/>
            <p:cNvGrpSpPr/>
            <p:nvPr/>
          </p:nvGrpSpPr>
          <p:grpSpPr>
            <a:xfrm>
              <a:off x="1390587" y="457198"/>
              <a:ext cx="922455" cy="323166"/>
              <a:chOff x="0" y="0"/>
              <a:chExt cx="922453" cy="323165"/>
            </a:xfrm>
          </p:grpSpPr>
          <p:sp>
            <p:nvSpPr>
              <p:cNvPr id="423" name="Shape 423"/>
              <p:cNvSpPr/>
              <p:nvPr/>
            </p:nvSpPr>
            <p:spPr>
              <a:xfrm>
                <a:off x="0" y="-1"/>
                <a:ext cx="922454" cy="323167"/>
              </a:xfrm>
              <a:prstGeom prst="rect">
                <a:avLst/>
              </a:prstGeom>
              <a:noFill/>
              <a:ln w="9525" cap="flat">
                <a:solidFill>
                  <a:srgbClr val="000000"/>
                </a:solidFill>
                <a:prstDash val="solid"/>
                <a:round/>
              </a:ln>
              <a:effectLst/>
            </p:spPr>
            <p:txBody>
              <a:bodyPr wrap="square" lIns="45719" tIns="45719" rIns="45719" bIns="45719" numCol="1" anchor="t">
                <a:noAutofit/>
              </a:bodyPr>
              <a:lstStyle/>
              <a:p>
                <a:pPr algn="ctr"/>
              </a:p>
            </p:txBody>
          </p:sp>
          <p:sp>
            <p:nvSpPr>
              <p:cNvPr id="424" name="Shape 424"/>
              <p:cNvSpPr/>
              <p:nvPr/>
            </p:nvSpPr>
            <p:spPr>
              <a:xfrm>
                <a:off x="0" y="-1"/>
                <a:ext cx="922454" cy="30110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sz="1500"/>
                </a:lvl1pPr>
              </a:lstStyle>
              <a:p>
                <a:pPr/>
                <a:r>
                  <a:t>Gradient </a:t>
                </a:r>
              </a:p>
            </p:txBody>
          </p:sp>
        </p:grpSp>
        <p:sp>
          <p:nvSpPr>
            <p:cNvPr id="426" name="Shape 426"/>
            <p:cNvSpPr/>
            <p:nvPr/>
          </p:nvSpPr>
          <p:spPr>
            <a:xfrm>
              <a:off x="2381188" y="609600"/>
              <a:ext cx="838200" cy="0"/>
            </a:xfrm>
            <a:prstGeom prst="line">
              <a:avLst/>
            </a:prstGeom>
            <a:noFill/>
            <a:ln w="25400" cap="flat">
              <a:solidFill>
                <a:srgbClr val="000000"/>
              </a:solidFill>
              <a:prstDash val="solid"/>
              <a:round/>
              <a:tailEnd type="stealth" w="med" len="med"/>
            </a:ln>
            <a:effectLst/>
          </p:spPr>
          <p:txBody>
            <a:bodyPr wrap="square" lIns="45719" tIns="45719" rIns="45719" bIns="45719" numCol="1" anchor="t">
              <a:noAutofit/>
            </a:bodyPr>
            <a:lstStyle/>
            <a:p>
              <a:pPr/>
            </a:p>
          </p:txBody>
        </p:sp>
        <p:sp>
          <p:nvSpPr>
            <p:cNvPr id="427" name="Shape 427"/>
            <p:cNvSpPr/>
            <p:nvPr/>
          </p:nvSpPr>
          <p:spPr>
            <a:xfrm>
              <a:off x="2304903" y="96795"/>
              <a:ext cx="1135650" cy="51700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lgn="ctr">
                <a:defRPr sz="1500"/>
              </a:pPr>
              <a:r>
                <a:t>dx, dy, dt</a:t>
              </a:r>
            </a:p>
            <a:p>
              <a:pPr algn="ctr">
                <a:defRPr sz="1500"/>
              </a:pPr>
              <a:r>
                <a:t>±0:8</a:t>
              </a:r>
            </a:p>
          </p:txBody>
        </p:sp>
        <p:grpSp>
          <p:nvGrpSpPr>
            <p:cNvPr id="430" name="Group 430"/>
            <p:cNvGrpSpPr/>
            <p:nvPr/>
          </p:nvGrpSpPr>
          <p:grpSpPr>
            <a:xfrm>
              <a:off x="3295586" y="304797"/>
              <a:ext cx="826276" cy="553998"/>
              <a:chOff x="0" y="0"/>
              <a:chExt cx="826275" cy="553997"/>
            </a:xfrm>
          </p:grpSpPr>
          <p:sp>
            <p:nvSpPr>
              <p:cNvPr id="428" name="Shape 428"/>
              <p:cNvSpPr/>
              <p:nvPr/>
            </p:nvSpPr>
            <p:spPr>
              <a:xfrm>
                <a:off x="-1" y="0"/>
                <a:ext cx="826277" cy="553997"/>
              </a:xfrm>
              <a:prstGeom prst="rect">
                <a:avLst/>
              </a:prstGeom>
              <a:noFill/>
              <a:ln w="9525" cap="flat">
                <a:solidFill>
                  <a:srgbClr val="000000"/>
                </a:solidFill>
                <a:prstDash val="solid"/>
                <a:round/>
              </a:ln>
              <a:effectLst/>
            </p:spPr>
            <p:txBody>
              <a:bodyPr wrap="square" lIns="45719" tIns="45719" rIns="45719" bIns="45719" numCol="1" anchor="t">
                <a:noAutofit/>
              </a:bodyPr>
              <a:lstStyle/>
              <a:p>
                <a:pPr algn="ctr"/>
              </a:p>
            </p:txBody>
          </p:sp>
          <p:sp>
            <p:nvSpPr>
              <p:cNvPr id="429" name="Shape 429"/>
              <p:cNvSpPr/>
              <p:nvPr/>
            </p:nvSpPr>
            <p:spPr>
              <a:xfrm>
                <a:off x="-1" y="-1"/>
                <a:ext cx="826277" cy="51700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lgn="ctr">
                  <a:defRPr sz="1500"/>
                </a:pPr>
                <a:r>
                  <a:t>Integral</a:t>
                </a:r>
              </a:p>
              <a:p>
                <a:pPr algn="ctr">
                  <a:defRPr sz="1500"/>
                </a:pPr>
                <a:r>
                  <a:t>Video</a:t>
                </a:r>
              </a:p>
            </p:txBody>
          </p:sp>
        </p:grpSp>
        <p:sp>
          <p:nvSpPr>
            <p:cNvPr id="431" name="Shape 431"/>
            <p:cNvSpPr/>
            <p:nvPr/>
          </p:nvSpPr>
          <p:spPr>
            <a:xfrm>
              <a:off x="4209989" y="609600"/>
              <a:ext cx="838200" cy="0"/>
            </a:xfrm>
            <a:prstGeom prst="line">
              <a:avLst/>
            </a:prstGeom>
            <a:noFill/>
            <a:ln w="25400" cap="flat">
              <a:solidFill>
                <a:srgbClr val="000000"/>
              </a:solidFill>
              <a:prstDash val="solid"/>
              <a:round/>
              <a:tailEnd type="stealth" w="med" len="med"/>
            </a:ln>
            <a:effectLst/>
          </p:spPr>
          <p:txBody>
            <a:bodyPr wrap="square" lIns="45719" tIns="45719" rIns="45719" bIns="45719" numCol="1" anchor="t">
              <a:noAutofit/>
            </a:bodyPr>
            <a:lstStyle/>
            <a:p>
              <a:pPr/>
            </a:p>
          </p:txBody>
        </p:sp>
        <p:sp>
          <p:nvSpPr>
            <p:cNvPr id="432" name="Shape 432"/>
            <p:cNvSpPr/>
            <p:nvPr/>
          </p:nvSpPr>
          <p:spPr>
            <a:xfrm>
              <a:off x="4032717" y="63458"/>
              <a:ext cx="1192800" cy="55320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lgn="ctr">
                <a:defRPr sz="1500"/>
              </a:pPr>
              <a:r>
                <a:t>I</a:t>
              </a:r>
              <a:r>
                <a:rPr baseline="-25000"/>
                <a:t>dx</a:t>
              </a:r>
              <a:r>
                <a:t>, I</a:t>
              </a:r>
              <a:r>
                <a:rPr baseline="-25000"/>
                <a:t>dy</a:t>
              </a:r>
              <a:r>
                <a:t>, I</a:t>
              </a:r>
              <a:r>
                <a:rPr baseline="-25000"/>
                <a:t>dt</a:t>
              </a:r>
              <a:endParaRPr baseline="-25000"/>
            </a:p>
            <a:p>
              <a:pPr algn="ctr">
                <a:defRPr sz="1500"/>
              </a:pPr>
              <a:r>
                <a:t>±16:8</a:t>
              </a:r>
            </a:p>
          </p:txBody>
        </p:sp>
        <p:grpSp>
          <p:nvGrpSpPr>
            <p:cNvPr id="435" name="Group 435"/>
            <p:cNvGrpSpPr/>
            <p:nvPr/>
          </p:nvGrpSpPr>
          <p:grpSpPr>
            <a:xfrm>
              <a:off x="5124389" y="304797"/>
              <a:ext cx="1425055" cy="553998"/>
              <a:chOff x="0" y="0"/>
              <a:chExt cx="1425054" cy="553997"/>
            </a:xfrm>
          </p:grpSpPr>
          <p:sp>
            <p:nvSpPr>
              <p:cNvPr id="433" name="Shape 433"/>
              <p:cNvSpPr/>
              <p:nvPr/>
            </p:nvSpPr>
            <p:spPr>
              <a:xfrm>
                <a:off x="-1" y="0"/>
                <a:ext cx="1425055" cy="553997"/>
              </a:xfrm>
              <a:prstGeom prst="rect">
                <a:avLst/>
              </a:prstGeom>
              <a:noFill/>
              <a:ln w="9525" cap="flat">
                <a:solidFill>
                  <a:srgbClr val="000000"/>
                </a:solidFill>
                <a:prstDash val="solid"/>
                <a:round/>
              </a:ln>
              <a:effectLst/>
            </p:spPr>
            <p:txBody>
              <a:bodyPr wrap="square" lIns="45719" tIns="45719" rIns="45719" bIns="45719" numCol="1" anchor="t">
                <a:noAutofit/>
              </a:bodyPr>
              <a:lstStyle/>
              <a:p>
                <a:pPr algn="ctr"/>
              </a:p>
            </p:txBody>
          </p:sp>
          <p:sp>
            <p:nvSpPr>
              <p:cNvPr id="434" name="Shape 434"/>
              <p:cNvSpPr/>
              <p:nvPr/>
            </p:nvSpPr>
            <p:spPr>
              <a:xfrm>
                <a:off x="-1" y="-1"/>
                <a:ext cx="1425055" cy="51700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lgn="ctr">
                  <a:defRPr sz="1500"/>
                </a:pPr>
                <a:r>
                  <a:t>Mean-average</a:t>
                </a:r>
              </a:p>
              <a:p>
                <a:pPr algn="ctr">
                  <a:defRPr sz="1500"/>
                </a:pPr>
                <a:r>
                  <a:t>gradient</a:t>
                </a:r>
              </a:p>
            </p:txBody>
          </p:sp>
        </p:grpSp>
        <p:sp>
          <p:nvSpPr>
            <p:cNvPr id="436" name="Shape 436"/>
            <p:cNvSpPr/>
            <p:nvPr/>
          </p:nvSpPr>
          <p:spPr>
            <a:xfrm>
              <a:off x="6572189" y="304799"/>
              <a:ext cx="1066800" cy="30110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sz="1500"/>
              </a:lvl1pPr>
            </a:lstStyle>
            <a:p>
              <a:pPr/>
              <a:r>
                <a:t>±10:(n-10)</a:t>
              </a:r>
            </a:p>
          </p:txBody>
        </p:sp>
        <p:grpSp>
          <p:nvGrpSpPr>
            <p:cNvPr id="439" name="Group 439"/>
            <p:cNvGrpSpPr/>
            <p:nvPr/>
          </p:nvGrpSpPr>
          <p:grpSpPr>
            <a:xfrm>
              <a:off x="7671796" y="304797"/>
              <a:ext cx="1414910" cy="553998"/>
              <a:chOff x="0" y="0"/>
              <a:chExt cx="1414908" cy="553997"/>
            </a:xfrm>
          </p:grpSpPr>
          <p:sp>
            <p:nvSpPr>
              <p:cNvPr id="437" name="Shape 437"/>
              <p:cNvSpPr/>
              <p:nvPr/>
            </p:nvSpPr>
            <p:spPr>
              <a:xfrm>
                <a:off x="0" y="0"/>
                <a:ext cx="1414909" cy="553997"/>
              </a:xfrm>
              <a:prstGeom prst="rect">
                <a:avLst/>
              </a:prstGeom>
              <a:noFill/>
              <a:ln w="9525" cap="flat">
                <a:solidFill>
                  <a:srgbClr val="000000"/>
                </a:solidFill>
                <a:prstDash val="solid"/>
                <a:round/>
              </a:ln>
              <a:effectLst/>
            </p:spPr>
            <p:txBody>
              <a:bodyPr wrap="square" lIns="45719" tIns="45719" rIns="45719" bIns="45719" numCol="1" anchor="t">
                <a:noAutofit/>
              </a:bodyPr>
              <a:lstStyle/>
              <a:p>
                <a:pPr algn="ctr"/>
              </a:p>
            </p:txBody>
          </p:sp>
          <p:sp>
            <p:nvSpPr>
              <p:cNvPr id="438" name="Shape 438"/>
              <p:cNvSpPr/>
              <p:nvPr/>
            </p:nvSpPr>
            <p:spPr>
              <a:xfrm>
                <a:off x="0" y="-1"/>
                <a:ext cx="1414909" cy="51700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lgn="ctr">
                  <a:defRPr sz="1500"/>
                </a:pPr>
                <a:r>
                  <a:t>Projection to </a:t>
                </a:r>
              </a:p>
              <a:p>
                <a:pPr algn="ctr">
                  <a:defRPr sz="1500"/>
                </a:pPr>
                <a:r>
                  <a:t>Icosahedron</a:t>
                </a:r>
              </a:p>
            </p:txBody>
          </p:sp>
        </p:grpSp>
        <p:sp>
          <p:nvSpPr>
            <p:cNvPr id="440" name="Shape 440"/>
            <p:cNvSpPr/>
            <p:nvPr/>
          </p:nvSpPr>
          <p:spPr>
            <a:xfrm>
              <a:off x="6800705" y="858796"/>
              <a:ext cx="1752600" cy="51700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lgn="ctr">
                <a:defRPr sz="1500"/>
              </a:pPr>
              <a:r>
                <a:t>projection vector</a:t>
              </a:r>
            </a:p>
            <a:p>
              <a:pPr algn="ctr">
                <a:defRPr sz="1500"/>
              </a:pPr>
              <a:r>
                <a:t>10:(n-10)</a:t>
              </a:r>
            </a:p>
          </p:txBody>
        </p:sp>
        <p:grpSp>
          <p:nvGrpSpPr>
            <p:cNvPr id="443" name="Group 443"/>
            <p:cNvGrpSpPr/>
            <p:nvPr/>
          </p:nvGrpSpPr>
          <p:grpSpPr>
            <a:xfrm>
              <a:off x="7791388" y="1523999"/>
              <a:ext cx="1183443" cy="323166"/>
              <a:chOff x="0" y="0"/>
              <a:chExt cx="1183442" cy="323165"/>
            </a:xfrm>
          </p:grpSpPr>
          <p:sp>
            <p:nvSpPr>
              <p:cNvPr id="441" name="Shape 441"/>
              <p:cNvSpPr/>
              <p:nvPr/>
            </p:nvSpPr>
            <p:spPr>
              <a:xfrm>
                <a:off x="-1" y="-1"/>
                <a:ext cx="1183444" cy="323167"/>
              </a:xfrm>
              <a:prstGeom prst="rect">
                <a:avLst/>
              </a:prstGeom>
              <a:noFill/>
              <a:ln w="9525" cap="flat">
                <a:solidFill>
                  <a:srgbClr val="000000"/>
                </a:solidFill>
                <a:prstDash val="solid"/>
                <a:round/>
              </a:ln>
              <a:effectLst/>
            </p:spPr>
            <p:txBody>
              <a:bodyPr wrap="square" lIns="45719" tIns="45719" rIns="45719" bIns="45719" numCol="1" anchor="t">
                <a:noAutofit/>
              </a:bodyPr>
              <a:lstStyle/>
              <a:p>
                <a:pPr algn="ctr"/>
              </a:p>
            </p:txBody>
          </p:sp>
          <p:sp>
            <p:nvSpPr>
              <p:cNvPr id="442" name="Shape 442"/>
              <p:cNvSpPr/>
              <p:nvPr/>
            </p:nvSpPr>
            <p:spPr>
              <a:xfrm>
                <a:off x="-1" y="-1"/>
                <a:ext cx="1183444" cy="30110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sz="1500"/>
                </a:lvl1pPr>
              </a:lstStyle>
              <a:p>
                <a:pPr/>
                <a:r>
                  <a:t>Hist. Norm.</a:t>
                </a:r>
              </a:p>
            </p:txBody>
          </p:sp>
        </p:grpSp>
        <p:sp>
          <p:nvSpPr>
            <p:cNvPr id="444" name="Shape 444"/>
            <p:cNvSpPr/>
            <p:nvPr/>
          </p:nvSpPr>
          <p:spPr>
            <a:xfrm flipH="1">
              <a:off x="6953187" y="1677668"/>
              <a:ext cx="810836" cy="1"/>
            </a:xfrm>
            <a:prstGeom prst="line">
              <a:avLst/>
            </a:prstGeom>
            <a:noFill/>
            <a:ln w="25400" cap="flat">
              <a:solidFill>
                <a:srgbClr val="000000"/>
              </a:solidFill>
              <a:prstDash val="solid"/>
              <a:round/>
              <a:tailEnd type="stealth" w="med" len="med"/>
            </a:ln>
            <a:effectLst/>
          </p:spPr>
          <p:txBody>
            <a:bodyPr wrap="square" lIns="45719" tIns="45719" rIns="45719" bIns="45719" numCol="1" anchor="t">
              <a:noAutofit/>
            </a:bodyPr>
            <a:lstStyle/>
            <a:p>
              <a:pPr/>
            </a:p>
          </p:txBody>
        </p:sp>
        <p:sp>
          <p:nvSpPr>
            <p:cNvPr id="445" name="Shape 445"/>
            <p:cNvSpPr/>
            <p:nvPr/>
          </p:nvSpPr>
          <p:spPr>
            <a:xfrm>
              <a:off x="6724589" y="1295400"/>
              <a:ext cx="1347569" cy="30110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sz="1500"/>
              </a:lvl1pPr>
            </a:lstStyle>
            <a:p>
              <a:pPr/>
              <a:r>
                <a:t>hist 9:n-9</a:t>
              </a:r>
            </a:p>
          </p:txBody>
        </p:sp>
        <p:grpSp>
          <p:nvGrpSpPr>
            <p:cNvPr id="448" name="Group 448"/>
            <p:cNvGrpSpPr/>
            <p:nvPr/>
          </p:nvGrpSpPr>
          <p:grpSpPr>
            <a:xfrm>
              <a:off x="5703510" y="1523999"/>
              <a:ext cx="1214213" cy="323166"/>
              <a:chOff x="0" y="0"/>
              <a:chExt cx="1214212" cy="323165"/>
            </a:xfrm>
          </p:grpSpPr>
          <p:sp>
            <p:nvSpPr>
              <p:cNvPr id="446" name="Shape 446"/>
              <p:cNvSpPr/>
              <p:nvPr/>
            </p:nvSpPr>
            <p:spPr>
              <a:xfrm>
                <a:off x="-1" y="-1"/>
                <a:ext cx="1214214" cy="323167"/>
              </a:xfrm>
              <a:prstGeom prst="rect">
                <a:avLst/>
              </a:prstGeom>
              <a:noFill/>
              <a:ln w="9525" cap="flat">
                <a:solidFill>
                  <a:srgbClr val="000000"/>
                </a:solidFill>
                <a:prstDash val="solid"/>
                <a:round/>
              </a:ln>
              <a:effectLst/>
            </p:spPr>
            <p:txBody>
              <a:bodyPr wrap="square" lIns="45719" tIns="45719" rIns="45719" bIns="45719" numCol="1" anchor="t">
                <a:noAutofit/>
              </a:bodyPr>
              <a:lstStyle/>
              <a:p>
                <a:pPr algn="ctr"/>
              </a:p>
            </p:txBody>
          </p:sp>
          <p:sp>
            <p:nvSpPr>
              <p:cNvPr id="447" name="Shape 447"/>
              <p:cNvSpPr/>
              <p:nvPr/>
            </p:nvSpPr>
            <p:spPr>
              <a:xfrm>
                <a:off x="-1" y="-1"/>
                <a:ext cx="1214214" cy="30110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sz="1500"/>
                </a:lvl1pPr>
              </a:lstStyle>
              <a:p>
                <a:pPr/>
                <a:r>
                  <a:t>Cell Hist</a:t>
                </a:r>
              </a:p>
            </p:txBody>
          </p:sp>
        </p:grpSp>
        <p:sp>
          <p:nvSpPr>
            <p:cNvPr id="449" name="Shape 449"/>
            <p:cNvSpPr/>
            <p:nvPr/>
          </p:nvSpPr>
          <p:spPr>
            <a:xfrm flipH="1">
              <a:off x="4590905" y="1677668"/>
              <a:ext cx="1066887" cy="1"/>
            </a:xfrm>
            <a:prstGeom prst="line">
              <a:avLst/>
            </a:prstGeom>
            <a:noFill/>
            <a:ln w="25400" cap="flat">
              <a:solidFill>
                <a:srgbClr val="000000"/>
              </a:solidFill>
              <a:prstDash val="solid"/>
              <a:round/>
              <a:tailEnd type="stealth" w="med" len="med"/>
            </a:ln>
            <a:effectLst/>
          </p:spPr>
          <p:txBody>
            <a:bodyPr wrap="square" lIns="45719" tIns="45719" rIns="45719" bIns="45719" numCol="1" anchor="t">
              <a:noAutofit/>
            </a:bodyPr>
            <a:lstStyle/>
            <a:p>
              <a:pPr/>
            </a:p>
          </p:txBody>
        </p:sp>
        <p:sp>
          <p:nvSpPr>
            <p:cNvPr id="450" name="Shape 450"/>
            <p:cNvSpPr/>
            <p:nvPr/>
          </p:nvSpPr>
          <p:spPr>
            <a:xfrm>
              <a:off x="4133789" y="1143000"/>
              <a:ext cx="1983718" cy="51700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lgn="ctr">
                <a:defRPr sz="1500"/>
              </a:pPr>
              <a:r>
                <a:t>cell hist </a:t>
              </a:r>
              <a:br/>
              <a:r>
                <a:t>11:n-11</a:t>
              </a:r>
            </a:p>
          </p:txBody>
        </p:sp>
        <p:grpSp>
          <p:nvGrpSpPr>
            <p:cNvPr id="453" name="Group 453"/>
            <p:cNvGrpSpPr/>
            <p:nvPr/>
          </p:nvGrpSpPr>
          <p:grpSpPr>
            <a:xfrm>
              <a:off x="3447904" y="1371599"/>
              <a:ext cx="1063889" cy="553998"/>
              <a:chOff x="0" y="0"/>
              <a:chExt cx="1063887" cy="553997"/>
            </a:xfrm>
          </p:grpSpPr>
          <p:sp>
            <p:nvSpPr>
              <p:cNvPr id="451" name="Shape 451"/>
              <p:cNvSpPr/>
              <p:nvPr/>
            </p:nvSpPr>
            <p:spPr>
              <a:xfrm>
                <a:off x="0" y="0"/>
                <a:ext cx="1063888" cy="553997"/>
              </a:xfrm>
              <a:prstGeom prst="rect">
                <a:avLst/>
              </a:prstGeom>
              <a:noFill/>
              <a:ln w="9525" cap="flat">
                <a:solidFill>
                  <a:srgbClr val="000000"/>
                </a:solidFill>
                <a:prstDash val="solid"/>
                <a:round/>
              </a:ln>
              <a:effectLst/>
            </p:spPr>
            <p:txBody>
              <a:bodyPr wrap="square" lIns="45719" tIns="45719" rIns="45719" bIns="45719" numCol="1" anchor="t">
                <a:noAutofit/>
              </a:bodyPr>
              <a:lstStyle/>
              <a:p>
                <a:pPr algn="ctr"/>
              </a:p>
            </p:txBody>
          </p:sp>
          <p:sp>
            <p:nvSpPr>
              <p:cNvPr id="452" name="Shape 452"/>
              <p:cNvSpPr/>
              <p:nvPr/>
            </p:nvSpPr>
            <p:spPr>
              <a:xfrm>
                <a:off x="0" y="-1"/>
                <a:ext cx="1063888" cy="51700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lgn="ctr">
                  <a:defRPr sz="1500"/>
                </a:pPr>
                <a:r>
                  <a:t>Cell Hist.</a:t>
                </a:r>
              </a:p>
              <a:p>
                <a:pPr algn="ctr">
                  <a:defRPr sz="1500"/>
                </a:pPr>
                <a:r>
                  <a:t>L2 norm</a:t>
                </a:r>
              </a:p>
            </p:txBody>
          </p:sp>
        </p:grpSp>
        <p:sp>
          <p:nvSpPr>
            <p:cNvPr id="454" name="Shape 454"/>
            <p:cNvSpPr/>
            <p:nvPr/>
          </p:nvSpPr>
          <p:spPr>
            <a:xfrm flipH="1">
              <a:off x="2685903" y="1677668"/>
              <a:ext cx="734309" cy="1"/>
            </a:xfrm>
            <a:prstGeom prst="line">
              <a:avLst/>
            </a:prstGeom>
            <a:noFill/>
            <a:ln w="25400" cap="flat">
              <a:solidFill>
                <a:srgbClr val="000000"/>
              </a:solidFill>
              <a:prstDash val="solid"/>
              <a:round/>
              <a:tailEnd type="stealth" w="med" len="med"/>
            </a:ln>
            <a:effectLst/>
          </p:spPr>
          <p:txBody>
            <a:bodyPr wrap="square" lIns="45719" tIns="45719" rIns="45719" bIns="45719" numCol="1" anchor="t">
              <a:noAutofit/>
            </a:bodyPr>
            <a:lstStyle/>
            <a:p>
              <a:pPr/>
            </a:p>
          </p:txBody>
        </p:sp>
        <p:pic>
          <p:nvPicPr>
            <p:cNvPr id="455" name="image31.png"/>
            <p:cNvPicPr>
              <a:picLocks noChangeAspect="1"/>
            </p:cNvPicPr>
            <p:nvPr/>
          </p:nvPicPr>
          <p:blipFill>
            <a:blip r:embed="rId3">
              <a:extLst/>
            </a:blip>
            <a:stretch>
              <a:fillRect/>
            </a:stretch>
          </p:blipFill>
          <p:spPr>
            <a:xfrm>
              <a:off x="6724590" y="-1"/>
              <a:ext cx="762002" cy="385143"/>
            </a:xfrm>
            <a:prstGeom prst="rect">
              <a:avLst/>
            </a:prstGeom>
            <a:ln w="12700" cap="flat">
              <a:noFill/>
              <a:miter lim="400000"/>
            </a:ln>
            <a:effectLst/>
          </p:spPr>
        </p:pic>
        <p:sp>
          <p:nvSpPr>
            <p:cNvPr id="456" name="Shape 456"/>
            <p:cNvSpPr/>
            <p:nvPr/>
          </p:nvSpPr>
          <p:spPr>
            <a:xfrm>
              <a:off x="2152503" y="1066800"/>
              <a:ext cx="1983718" cy="51700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lgn="ctr">
                <a:defRPr sz="1500"/>
              </a:pPr>
              <a:r>
                <a:t>descriptor</a:t>
              </a:r>
              <a:br/>
              <a:r>
                <a:t>0:n</a:t>
              </a:r>
            </a:p>
          </p:txBody>
        </p:sp>
        <p:sp>
          <p:nvSpPr>
            <p:cNvPr id="457" name="Shape 457"/>
            <p:cNvSpPr/>
            <p:nvPr/>
          </p:nvSpPr>
          <p:spPr>
            <a:xfrm>
              <a:off x="6724589" y="609600"/>
              <a:ext cx="914401" cy="0"/>
            </a:xfrm>
            <a:prstGeom prst="line">
              <a:avLst/>
            </a:prstGeom>
            <a:noFill/>
            <a:ln w="25400" cap="flat">
              <a:solidFill>
                <a:srgbClr val="000000"/>
              </a:solidFill>
              <a:prstDash val="solid"/>
              <a:round/>
              <a:tailEnd type="stealth" w="med" len="med"/>
            </a:ln>
            <a:effectLst/>
          </p:spPr>
          <p:txBody>
            <a:bodyPr wrap="square" lIns="45719" tIns="45719" rIns="45719" bIns="45719" numCol="1" anchor="t">
              <a:noAutofit/>
            </a:bodyPr>
            <a:lstStyle/>
            <a:p>
              <a:pPr/>
            </a:p>
          </p:txBody>
        </p:sp>
        <p:sp>
          <p:nvSpPr>
            <p:cNvPr id="458" name="Shape 458"/>
            <p:cNvSpPr/>
            <p:nvPr/>
          </p:nvSpPr>
          <p:spPr>
            <a:xfrm>
              <a:off x="8379251" y="858795"/>
              <a:ext cx="3901" cy="665102"/>
            </a:xfrm>
            <a:prstGeom prst="line">
              <a:avLst/>
            </a:prstGeom>
            <a:noFill/>
            <a:ln w="25400" cap="flat">
              <a:solidFill>
                <a:srgbClr val="000000"/>
              </a:solidFill>
              <a:prstDash val="solid"/>
              <a:round/>
              <a:tailEnd type="stealth" w="med" len="med"/>
            </a:ln>
            <a:effectLst/>
          </p:spPr>
          <p:txBody>
            <a:bodyPr wrap="square" lIns="45719" tIns="45719" rIns="45719" bIns="45719" numCol="1" anchor="t">
              <a:noAutofit/>
            </a:bodyPr>
            <a:lstStyle/>
            <a:p>
              <a:pPr/>
            </a:p>
          </p:txBody>
        </p:sp>
        <p:grpSp>
          <p:nvGrpSpPr>
            <p:cNvPr id="461" name="Group 461"/>
            <p:cNvGrpSpPr/>
            <p:nvPr/>
          </p:nvGrpSpPr>
          <p:grpSpPr>
            <a:xfrm>
              <a:off x="1542903" y="1371599"/>
              <a:ext cx="1063889" cy="553998"/>
              <a:chOff x="0" y="0"/>
              <a:chExt cx="1063887" cy="553996"/>
            </a:xfrm>
          </p:grpSpPr>
          <p:sp>
            <p:nvSpPr>
              <p:cNvPr id="459" name="Shape 459"/>
              <p:cNvSpPr/>
              <p:nvPr/>
            </p:nvSpPr>
            <p:spPr>
              <a:xfrm>
                <a:off x="0" y="0"/>
                <a:ext cx="1063888" cy="553997"/>
              </a:xfrm>
              <a:prstGeom prst="rect">
                <a:avLst/>
              </a:prstGeom>
              <a:noFill/>
              <a:ln w="9525" cap="flat">
                <a:solidFill>
                  <a:srgbClr val="000000"/>
                </a:solidFill>
                <a:prstDash val="solid"/>
                <a:round/>
              </a:ln>
              <a:effectLst/>
            </p:spPr>
            <p:txBody>
              <a:bodyPr wrap="square" lIns="45719" tIns="45719" rIns="45719" bIns="45719" numCol="1" anchor="t">
                <a:noAutofit/>
              </a:bodyPr>
              <a:lstStyle/>
              <a:p>
                <a:pPr algn="ctr"/>
              </a:p>
            </p:txBody>
          </p:sp>
          <p:sp>
            <p:nvSpPr>
              <p:cNvPr id="460" name="Shape 460"/>
              <p:cNvSpPr/>
              <p:nvPr/>
            </p:nvSpPr>
            <p:spPr>
              <a:xfrm>
                <a:off x="0" y="0"/>
                <a:ext cx="1063888" cy="30110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sz="1500"/>
                </a:lvl1pPr>
              </a:lstStyle>
              <a:p>
                <a:pPr/>
                <a:r>
                  <a:t>NN Search</a:t>
                </a:r>
              </a:p>
            </p:txBody>
          </p:sp>
        </p:grpSp>
        <p:sp>
          <p:nvSpPr>
            <p:cNvPr id="462" name="Shape 462"/>
            <p:cNvSpPr/>
            <p:nvPr/>
          </p:nvSpPr>
          <p:spPr>
            <a:xfrm flipH="1">
              <a:off x="704704" y="1677668"/>
              <a:ext cx="734309" cy="1"/>
            </a:xfrm>
            <a:prstGeom prst="line">
              <a:avLst/>
            </a:prstGeom>
            <a:noFill/>
            <a:ln w="25400" cap="flat">
              <a:solidFill>
                <a:srgbClr val="000000"/>
              </a:solidFill>
              <a:prstDash val="solid"/>
              <a:round/>
              <a:tailEnd type="stealth" w="med" len="med"/>
            </a:ln>
            <a:effectLst/>
          </p:spPr>
          <p:txBody>
            <a:bodyPr wrap="square" lIns="45719" tIns="45719" rIns="45719" bIns="45719" numCol="1" anchor="t">
              <a:noAutofit/>
            </a:bodyPr>
            <a:lstStyle/>
            <a:p>
              <a:pPr/>
            </a:p>
          </p:txBody>
        </p:sp>
        <p:sp>
          <p:nvSpPr>
            <p:cNvPr id="463" name="Shape 463"/>
            <p:cNvSpPr/>
            <p:nvPr/>
          </p:nvSpPr>
          <p:spPr>
            <a:xfrm>
              <a:off x="0" y="1066800"/>
              <a:ext cx="1983718" cy="51700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lgn="ctr">
                <a:defRPr sz="1500"/>
              </a:pPr>
              <a:r>
                <a:t>L2 distance 10:2n</a:t>
              </a:r>
            </a:p>
            <a:p>
              <a:pPr algn="ctr">
                <a:defRPr sz="1500"/>
              </a:pPr>
              <a:r>
                <a:t>BOW 10:0 </a:t>
              </a:r>
            </a:p>
          </p:txBody>
        </p:sp>
      </p:grpSp>
      <p:grpSp>
        <p:nvGrpSpPr>
          <p:cNvPr id="482" name="Group 482"/>
          <p:cNvGrpSpPr/>
          <p:nvPr/>
        </p:nvGrpSpPr>
        <p:grpSpPr>
          <a:xfrm>
            <a:off x="271846" y="893730"/>
            <a:ext cx="8691504" cy="3567185"/>
            <a:chOff x="0" y="0"/>
            <a:chExt cx="8691503" cy="3567184"/>
          </a:xfrm>
        </p:grpSpPr>
        <p:grpSp>
          <p:nvGrpSpPr>
            <p:cNvPr id="471" name="Group 471"/>
            <p:cNvGrpSpPr/>
            <p:nvPr/>
          </p:nvGrpSpPr>
          <p:grpSpPr>
            <a:xfrm>
              <a:off x="0" y="0"/>
              <a:ext cx="8691497" cy="3025159"/>
              <a:chOff x="0" y="0"/>
              <a:chExt cx="8691496" cy="3025158"/>
            </a:xfrm>
          </p:grpSpPr>
          <p:pic>
            <p:nvPicPr>
              <p:cNvPr id="465" name="image05.png"/>
              <p:cNvPicPr>
                <a:picLocks noChangeAspect="1"/>
              </p:cNvPicPr>
              <p:nvPr/>
            </p:nvPicPr>
            <p:blipFill>
              <a:blip r:embed="rId4">
                <a:extLst/>
              </a:blip>
              <a:srcRect l="6253" t="4872" r="6040" b="6378"/>
              <a:stretch>
                <a:fillRect/>
              </a:stretch>
            </p:blipFill>
            <p:spPr>
              <a:xfrm>
                <a:off x="0" y="590416"/>
                <a:ext cx="1981002" cy="1650828"/>
              </a:xfrm>
              <a:prstGeom prst="rect">
                <a:avLst/>
              </a:prstGeom>
              <a:ln w="12700" cap="flat">
                <a:noFill/>
                <a:miter lim="400000"/>
              </a:ln>
              <a:effectLst/>
            </p:spPr>
          </p:pic>
          <p:pic>
            <p:nvPicPr>
              <p:cNvPr id="466" name="image04.png"/>
              <p:cNvPicPr>
                <a:picLocks noChangeAspect="1"/>
              </p:cNvPicPr>
              <p:nvPr/>
            </p:nvPicPr>
            <p:blipFill>
              <a:blip r:embed="rId5">
                <a:extLst/>
              </a:blip>
              <a:stretch>
                <a:fillRect/>
              </a:stretch>
            </p:blipFill>
            <p:spPr>
              <a:xfrm>
                <a:off x="4360850" y="713341"/>
                <a:ext cx="1756225" cy="1404979"/>
              </a:xfrm>
              <a:prstGeom prst="rect">
                <a:avLst/>
              </a:prstGeom>
              <a:ln w="12700" cap="flat">
                <a:noFill/>
                <a:miter lim="400000"/>
              </a:ln>
              <a:effectLst/>
            </p:spPr>
          </p:pic>
          <p:pic>
            <p:nvPicPr>
              <p:cNvPr id="467" name="image10.png"/>
              <p:cNvPicPr>
                <a:picLocks noChangeAspect="1"/>
              </p:cNvPicPr>
              <p:nvPr/>
            </p:nvPicPr>
            <p:blipFill>
              <a:blip r:embed="rId6">
                <a:extLst/>
              </a:blip>
              <a:stretch>
                <a:fillRect/>
              </a:stretch>
            </p:blipFill>
            <p:spPr>
              <a:xfrm>
                <a:off x="6316495" y="451391"/>
                <a:ext cx="2375002" cy="1928869"/>
              </a:xfrm>
              <a:prstGeom prst="rect">
                <a:avLst/>
              </a:prstGeom>
              <a:ln w="12700" cap="flat">
                <a:noFill/>
                <a:miter lim="400000"/>
              </a:ln>
              <a:effectLst/>
            </p:spPr>
          </p:pic>
          <p:grpSp>
            <p:nvGrpSpPr>
              <p:cNvPr id="470" name="Group 470"/>
              <p:cNvGrpSpPr/>
              <p:nvPr/>
            </p:nvGrpSpPr>
            <p:grpSpPr>
              <a:xfrm>
                <a:off x="2180425" y="0"/>
                <a:ext cx="1981002" cy="3025159"/>
                <a:chOff x="0" y="0"/>
                <a:chExt cx="1981001" cy="3025158"/>
              </a:xfrm>
            </p:grpSpPr>
            <p:pic>
              <p:nvPicPr>
                <p:cNvPr id="468" name="image07.png"/>
                <p:cNvPicPr>
                  <a:picLocks noChangeAspect="1"/>
                </p:cNvPicPr>
                <p:nvPr/>
              </p:nvPicPr>
              <p:blipFill>
                <a:blip r:embed="rId7">
                  <a:extLst/>
                </a:blip>
                <a:srcRect l="29690" t="27219" r="26661" b="27606"/>
                <a:stretch>
                  <a:fillRect/>
                </a:stretch>
              </p:blipFill>
              <p:spPr>
                <a:xfrm>
                  <a:off x="0" y="0"/>
                  <a:ext cx="1981002" cy="1537681"/>
                </a:xfrm>
                <a:prstGeom prst="rect">
                  <a:avLst/>
                </a:prstGeom>
                <a:ln w="12700" cap="flat">
                  <a:noFill/>
                  <a:miter lim="400000"/>
                </a:ln>
                <a:effectLst/>
              </p:spPr>
            </p:pic>
            <p:pic>
              <p:nvPicPr>
                <p:cNvPr id="469" name="image15.png"/>
                <p:cNvPicPr>
                  <a:picLocks noChangeAspect="1"/>
                </p:cNvPicPr>
                <p:nvPr/>
              </p:nvPicPr>
              <p:blipFill>
                <a:blip r:embed="rId8">
                  <a:extLst/>
                </a:blip>
                <a:srcRect l="18423" t="17624" r="18543" b="17766"/>
                <a:stretch>
                  <a:fillRect/>
                </a:stretch>
              </p:blipFill>
              <p:spPr>
                <a:xfrm>
                  <a:off x="58610" y="1808192"/>
                  <a:ext cx="1922388" cy="1216967"/>
                </a:xfrm>
                <a:prstGeom prst="rect">
                  <a:avLst/>
                </a:prstGeom>
                <a:ln w="12700" cap="flat">
                  <a:noFill/>
                  <a:miter lim="400000"/>
                </a:ln>
                <a:effectLst/>
              </p:spPr>
            </p:pic>
          </p:grpSp>
        </p:grpSp>
        <p:grpSp>
          <p:nvGrpSpPr>
            <p:cNvPr id="481" name="Group 481"/>
            <p:cNvGrpSpPr/>
            <p:nvPr/>
          </p:nvGrpSpPr>
          <p:grpSpPr>
            <a:xfrm>
              <a:off x="57424" y="2983801"/>
              <a:ext cx="8634080" cy="583384"/>
              <a:chOff x="0" y="0"/>
              <a:chExt cx="8634078" cy="583383"/>
            </a:xfrm>
          </p:grpSpPr>
          <p:sp>
            <p:nvSpPr>
              <p:cNvPr id="472" name="Shape 472"/>
              <p:cNvSpPr/>
              <p:nvPr/>
            </p:nvSpPr>
            <p:spPr>
              <a:xfrm flipH="1">
                <a:off x="-1" y="41367"/>
                <a:ext cx="2" cy="500699"/>
              </a:xfrm>
              <a:prstGeom prst="line">
                <a:avLst/>
              </a:prstGeom>
              <a:noFill/>
              <a:ln w="9525" cap="flat">
                <a:solidFill>
                  <a:srgbClr val="000000"/>
                </a:solidFill>
                <a:prstDash val="solid"/>
                <a:round/>
              </a:ln>
              <a:effectLst/>
            </p:spPr>
            <p:txBody>
              <a:bodyPr wrap="square" lIns="45719" tIns="45719" rIns="45719" bIns="45719" numCol="1" anchor="t">
                <a:noAutofit/>
              </a:bodyPr>
              <a:lstStyle/>
              <a:p>
                <a:pPr/>
              </a:p>
            </p:txBody>
          </p:sp>
          <p:sp>
            <p:nvSpPr>
              <p:cNvPr id="473" name="Shape 473"/>
              <p:cNvSpPr/>
              <p:nvPr/>
            </p:nvSpPr>
            <p:spPr>
              <a:xfrm>
                <a:off x="5425226" y="41367"/>
                <a:ext cx="1" cy="500699"/>
              </a:xfrm>
              <a:prstGeom prst="line">
                <a:avLst/>
              </a:prstGeom>
              <a:noFill/>
              <a:ln w="9525" cap="flat">
                <a:solidFill>
                  <a:srgbClr val="000000"/>
                </a:solidFill>
                <a:prstDash val="solid"/>
                <a:round/>
              </a:ln>
              <a:effectLst/>
            </p:spPr>
            <p:txBody>
              <a:bodyPr wrap="square" lIns="45719" tIns="45719" rIns="45719" bIns="45719" numCol="1" anchor="t">
                <a:noAutofit/>
              </a:bodyPr>
              <a:lstStyle/>
              <a:p>
                <a:pPr/>
              </a:p>
            </p:txBody>
          </p:sp>
          <p:sp>
            <p:nvSpPr>
              <p:cNvPr id="474" name="Shape 474"/>
              <p:cNvSpPr/>
              <p:nvPr/>
            </p:nvSpPr>
            <p:spPr>
              <a:xfrm>
                <a:off x="1802100" y="101598"/>
                <a:ext cx="2010600" cy="38018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399" tIns="91399" rIns="91399" bIns="91399" numCol="1" anchor="ctr">
                <a:spAutoFit/>
              </a:bodyPr>
              <a:lstStyle>
                <a:lvl1pPr algn="ctr"/>
              </a:lstStyle>
              <a:p>
                <a:pPr/>
                <a:r>
                  <a:t>Fixed-point processing</a:t>
                </a:r>
              </a:p>
            </p:txBody>
          </p:sp>
          <p:sp>
            <p:nvSpPr>
              <p:cNvPr id="475" name="Shape 475"/>
              <p:cNvSpPr/>
              <p:nvPr/>
            </p:nvSpPr>
            <p:spPr>
              <a:xfrm>
                <a:off x="3812700" y="291716"/>
                <a:ext cx="1593600" cy="1"/>
              </a:xfrm>
              <a:prstGeom prst="line">
                <a:avLst/>
              </a:prstGeom>
              <a:noFill/>
              <a:ln w="9525" cap="flat">
                <a:solidFill>
                  <a:srgbClr val="000000"/>
                </a:solidFill>
                <a:prstDash val="solid"/>
                <a:round/>
                <a:tailEnd type="triangle" w="med" len="med"/>
              </a:ln>
              <a:effectLst/>
            </p:spPr>
            <p:txBody>
              <a:bodyPr wrap="square" lIns="45719" tIns="45719" rIns="45719" bIns="45719" numCol="1" anchor="t">
                <a:noAutofit/>
              </a:bodyPr>
              <a:lstStyle/>
              <a:p>
                <a:pPr/>
              </a:p>
            </p:txBody>
          </p:sp>
          <p:sp>
            <p:nvSpPr>
              <p:cNvPr id="476" name="Shape 476"/>
              <p:cNvSpPr/>
              <p:nvPr/>
            </p:nvSpPr>
            <p:spPr>
              <a:xfrm flipH="1" flipV="1">
                <a:off x="33901" y="294256"/>
                <a:ext cx="1768200" cy="1"/>
              </a:xfrm>
              <a:prstGeom prst="line">
                <a:avLst/>
              </a:prstGeom>
              <a:noFill/>
              <a:ln w="9525" cap="flat">
                <a:solidFill>
                  <a:srgbClr val="000000"/>
                </a:solidFill>
                <a:prstDash val="solid"/>
                <a:round/>
                <a:tailEnd type="triangle" w="med" len="med"/>
              </a:ln>
              <a:effectLst/>
            </p:spPr>
            <p:txBody>
              <a:bodyPr wrap="square" lIns="45719" tIns="45719" rIns="45719" bIns="45719" numCol="1" anchor="t">
                <a:noAutofit/>
              </a:bodyPr>
              <a:lstStyle/>
              <a:p>
                <a:pPr/>
              </a:p>
            </p:txBody>
          </p:sp>
          <p:sp>
            <p:nvSpPr>
              <p:cNvPr id="477" name="Shape 477"/>
              <p:cNvSpPr/>
              <p:nvPr/>
            </p:nvSpPr>
            <p:spPr>
              <a:xfrm>
                <a:off x="6037676" y="0"/>
                <a:ext cx="2010600" cy="58338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399" tIns="91399" rIns="91399" bIns="91399" numCol="1" anchor="ctr">
                <a:spAutoFit/>
              </a:bodyPr>
              <a:lstStyle>
                <a:lvl1pPr algn="ctr"/>
              </a:lstStyle>
              <a:p>
                <a:pPr/>
                <a:r>
                  <a:t>Floating-point processing</a:t>
                </a:r>
              </a:p>
            </p:txBody>
          </p:sp>
          <p:sp>
            <p:nvSpPr>
              <p:cNvPr id="478" name="Shape 478"/>
              <p:cNvSpPr/>
              <p:nvPr/>
            </p:nvSpPr>
            <p:spPr>
              <a:xfrm>
                <a:off x="8634078" y="41367"/>
                <a:ext cx="1" cy="500699"/>
              </a:xfrm>
              <a:prstGeom prst="line">
                <a:avLst/>
              </a:prstGeom>
              <a:noFill/>
              <a:ln w="9525" cap="flat">
                <a:solidFill>
                  <a:srgbClr val="000000"/>
                </a:solidFill>
                <a:prstDash val="solid"/>
                <a:round/>
              </a:ln>
              <a:effectLst/>
            </p:spPr>
            <p:txBody>
              <a:bodyPr wrap="square" lIns="45719" tIns="45719" rIns="45719" bIns="45719" numCol="1" anchor="t">
                <a:noAutofit/>
              </a:bodyPr>
              <a:lstStyle/>
              <a:p>
                <a:pPr/>
              </a:p>
            </p:txBody>
          </p:sp>
          <p:sp>
            <p:nvSpPr>
              <p:cNvPr id="479" name="Shape 479"/>
              <p:cNvSpPr/>
              <p:nvPr/>
            </p:nvSpPr>
            <p:spPr>
              <a:xfrm>
                <a:off x="7632927" y="291716"/>
                <a:ext cx="960301" cy="1"/>
              </a:xfrm>
              <a:prstGeom prst="line">
                <a:avLst/>
              </a:prstGeom>
              <a:noFill/>
              <a:ln w="9525" cap="flat">
                <a:solidFill>
                  <a:srgbClr val="000000"/>
                </a:solidFill>
                <a:prstDash val="solid"/>
                <a:round/>
                <a:tailEnd type="triangle" w="med" len="med"/>
              </a:ln>
              <a:effectLst/>
            </p:spPr>
            <p:txBody>
              <a:bodyPr wrap="square" lIns="45719" tIns="45719" rIns="45719" bIns="45719" numCol="1" anchor="t">
                <a:noAutofit/>
              </a:bodyPr>
              <a:lstStyle/>
              <a:p>
                <a:pPr/>
              </a:p>
            </p:txBody>
          </p:sp>
          <p:sp>
            <p:nvSpPr>
              <p:cNvPr id="480" name="Shape 480"/>
              <p:cNvSpPr/>
              <p:nvPr/>
            </p:nvSpPr>
            <p:spPr>
              <a:xfrm flipH="1" flipV="1">
                <a:off x="5473076" y="294256"/>
                <a:ext cx="1070101" cy="1"/>
              </a:xfrm>
              <a:prstGeom prst="line">
                <a:avLst/>
              </a:prstGeom>
              <a:noFill/>
              <a:ln w="9525" cap="flat">
                <a:solidFill>
                  <a:srgbClr val="000000"/>
                </a:solidFill>
                <a:prstDash val="solid"/>
                <a:round/>
                <a:tailEnd type="triangle" w="med" len="med"/>
              </a:ln>
              <a:effectLst/>
            </p:spPr>
            <p:txBody>
              <a:bodyPr wrap="square" lIns="45719" tIns="45719" rIns="45719" bIns="45719" numCol="1" anchor="t">
                <a:noAutofit/>
              </a:bodyPr>
              <a:lstStyle/>
              <a:p>
                <a:pPr/>
              </a:p>
            </p:txBody>
          </p:sp>
        </p:grpSp>
      </p:grpSp>
      <p:sp>
        <p:nvSpPr>
          <p:cNvPr id="483" name="Shape 483"/>
          <p:cNvSpPr/>
          <p:nvPr>
            <p:ph type="sldNum" sz="quarter" idx="4294967295"/>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87" name="ucf50_results.png"/>
          <p:cNvPicPr>
            <a:picLocks noChangeAspect="1"/>
          </p:cNvPicPr>
          <p:nvPr/>
        </p:nvPicPr>
        <p:blipFill>
          <a:blip r:embed="rId3">
            <a:extLst/>
          </a:blip>
          <a:stretch>
            <a:fillRect/>
          </a:stretch>
        </p:blipFill>
        <p:spPr>
          <a:xfrm>
            <a:off x="0" y="1217467"/>
            <a:ext cx="9144000" cy="5610516"/>
          </a:xfrm>
          <a:prstGeom prst="rect">
            <a:avLst/>
          </a:prstGeom>
          <a:ln w="12700">
            <a:miter lim="400000"/>
          </a:ln>
        </p:spPr>
      </p:pic>
      <p:sp>
        <p:nvSpPr>
          <p:cNvPr id="488" name="Shape 488"/>
          <p:cNvSpPr/>
          <p:nvPr>
            <p:ph type="title"/>
          </p:nvPr>
        </p:nvSpPr>
        <p:spPr>
          <a:xfrm>
            <a:off x="457200" y="79049"/>
            <a:ext cx="7467600" cy="762003"/>
          </a:xfrm>
          <a:prstGeom prst="rect">
            <a:avLst/>
          </a:prstGeom>
        </p:spPr>
        <p:txBody>
          <a:bodyPr/>
          <a:lstStyle/>
          <a:p>
            <a:pPr/>
            <a:r>
              <a:t>Recognition Results - UCF50</a:t>
            </a:r>
          </a:p>
        </p:txBody>
      </p:sp>
      <p:sp>
        <p:nvSpPr>
          <p:cNvPr id="489" name="Shape 489"/>
          <p:cNvSpPr/>
          <p:nvPr>
            <p:ph type="sldNum" sz="quarter" idx="4294967295"/>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90" name="Shape 490"/>
          <p:cNvSpPr/>
          <p:nvPr/>
        </p:nvSpPr>
        <p:spPr>
          <a:xfrm>
            <a:off x="607023" y="1641473"/>
            <a:ext cx="610202" cy="4296903"/>
          </a:xfrm>
          <a:prstGeom prst="rect">
            <a:avLst/>
          </a:prstGeom>
          <a:ln w="28575">
            <a:solidFill>
              <a:srgbClr val="FF0000"/>
            </a:solidFill>
          </a:ln>
        </p:spPr>
        <p:txBody>
          <a:bodyPr lIns="45719" rIns="45719" anchor="ctr"/>
          <a:lstStyle/>
          <a:p>
            <a:pPr/>
          </a:p>
        </p:txBody>
      </p:sp>
      <p:sp>
        <p:nvSpPr>
          <p:cNvPr id="491" name="Shape 491"/>
          <p:cNvSpPr/>
          <p:nvPr/>
        </p:nvSpPr>
        <p:spPr>
          <a:xfrm>
            <a:off x="5829675" y="1432711"/>
            <a:ext cx="585473" cy="4531864"/>
          </a:xfrm>
          <a:prstGeom prst="rect">
            <a:avLst/>
          </a:prstGeom>
          <a:ln w="28575">
            <a:solidFill>
              <a:srgbClr val="FF0000"/>
            </a:solidFill>
          </a:ln>
        </p:spPr>
        <p:txBody>
          <a:bodyPr lIns="45719" rIns="45719" anchor="ctr"/>
          <a:lstStyle/>
          <a:p>
            <a:pP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490"/>
                                        </p:tgtEl>
                                        <p:attrNameLst>
                                          <p:attrName>style.visibility</p:attrName>
                                        </p:attrNameLst>
                                      </p:cBhvr>
                                      <p:to>
                                        <p:strVal val="visible"/>
                                      </p:to>
                                    </p:set>
                                    <p:animEffect filter="dissolve" transition="in">
                                      <p:cBhvr>
                                        <p:cTn id="7" dur="1000"/>
                                        <p:tgtEl>
                                          <p:spTgt spid="490"/>
                                        </p:tgtEl>
                                      </p:cBhvr>
                                    </p:animEffect>
                                  </p:childTnLst>
                                </p:cTn>
                              </p:par>
                            </p:childTnLst>
                          </p:cTn>
                        </p:par>
                        <p:par>
                          <p:cTn id="8" fill="hold">
                            <p:stCondLst>
                              <p:cond delay="1000"/>
                            </p:stCondLst>
                            <p:childTnLst>
                              <p:par>
                                <p:cTn id="9" presetClass="entr" nodeType="afterEffect" presetID="9" grpId="2" fill="hold">
                                  <p:stCondLst>
                                    <p:cond delay="0"/>
                                  </p:stCondLst>
                                  <p:iterate type="el" backwards="0">
                                    <p:tmAbs val="0"/>
                                  </p:iterate>
                                  <p:childTnLst>
                                    <p:set>
                                      <p:cBhvr>
                                        <p:cTn id="10" fill="hold"/>
                                        <p:tgtEl>
                                          <p:spTgt spid="491"/>
                                        </p:tgtEl>
                                        <p:attrNameLst>
                                          <p:attrName>style.visibility</p:attrName>
                                        </p:attrNameLst>
                                      </p:cBhvr>
                                      <p:to>
                                        <p:strVal val="visible"/>
                                      </p:to>
                                    </p:set>
                                    <p:animEffect filter="dissolve" transition="in">
                                      <p:cBhvr>
                                        <p:cTn id="11" dur="1000"/>
                                        <p:tgtEl>
                                          <p:spTgt spid="4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90" grpId="1"/>
      <p:bldP build="whole" bldLvl="1" animBg="1" rev="0" advAuto="0" spid="491" grpId="2"/>
    </p:bldLst>
  </p:timing>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95" name="image36.jpeg"/>
          <p:cNvPicPr>
            <a:picLocks noChangeAspect="1"/>
          </p:cNvPicPr>
          <p:nvPr/>
        </p:nvPicPr>
        <p:blipFill>
          <a:blip r:embed="rId3">
            <a:extLst/>
          </a:blip>
          <a:stretch>
            <a:fillRect/>
          </a:stretch>
        </p:blipFill>
        <p:spPr>
          <a:xfrm>
            <a:off x="474265" y="1695520"/>
            <a:ext cx="8195401" cy="5066113"/>
          </a:xfrm>
          <a:prstGeom prst="rect">
            <a:avLst/>
          </a:prstGeom>
          <a:ln w="12700">
            <a:miter lim="400000"/>
          </a:ln>
        </p:spPr>
      </p:pic>
      <p:sp>
        <p:nvSpPr>
          <p:cNvPr id="496" name="Shape 496"/>
          <p:cNvSpPr/>
          <p:nvPr>
            <p:ph type="title"/>
          </p:nvPr>
        </p:nvSpPr>
        <p:spPr>
          <a:xfrm>
            <a:off x="457200" y="79049"/>
            <a:ext cx="7467600" cy="762003"/>
          </a:xfrm>
          <a:prstGeom prst="rect">
            <a:avLst/>
          </a:prstGeom>
        </p:spPr>
        <p:txBody>
          <a:bodyPr/>
          <a:lstStyle>
            <a:lvl1pPr>
              <a:defRPr sz="2800"/>
            </a:lvl1pPr>
          </a:lstStyle>
          <a:p>
            <a:pPr/>
            <a:r>
              <a:t>Effect of K-means - UCF50</a:t>
            </a:r>
          </a:p>
        </p:txBody>
      </p:sp>
      <p:sp>
        <p:nvSpPr>
          <p:cNvPr id="497" name="Shape 497"/>
          <p:cNvSpPr/>
          <p:nvPr>
            <p:ph type="sldNum" sz="quarter" idx="4294967295"/>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98" name="Shape 498"/>
          <p:cNvSpPr/>
          <p:nvPr/>
        </p:nvSpPr>
        <p:spPr>
          <a:xfrm>
            <a:off x="948600" y="755525"/>
            <a:ext cx="6858001" cy="1000822"/>
          </a:xfrm>
          <a:prstGeom prst="rect">
            <a:avLst/>
          </a:prstGeom>
          <a:ln w="12700">
            <a:miter lim="400000"/>
          </a:ln>
          <a:extLst>
            <a:ext uri="{C572A759-6A51-4108-AA02-DFA0A04FC94B}">
              <ma14:wrappingTextBoxFlag xmlns:ma14="http://schemas.microsoft.com/office/mac/drawingml/2011/main" val="1"/>
            </a:ext>
          </a:extLst>
        </p:spPr>
        <p:txBody>
          <a:bodyPr lIns="91399" tIns="91399" rIns="91399" bIns="91399">
            <a:spAutoFit/>
          </a:bodyPr>
          <a:lstStyle/>
          <a:p>
            <a:pPr marL="457200" indent="-342900">
              <a:buClr>
                <a:srgbClr val="000000"/>
              </a:buClr>
              <a:buSzPct val="90000"/>
              <a:buFont typeface="Arial"/>
              <a:buChar char="●"/>
              <a:defRPr sz="2000"/>
            </a:pPr>
            <a:r>
              <a:t>E</a:t>
            </a:r>
            <a:r>
              <a:rPr sz="1800"/>
              <a:t>xtract features in fixed-point</a:t>
            </a:r>
            <a:endParaRPr sz="1800"/>
          </a:p>
          <a:p>
            <a:pPr marL="457200" indent="-342900">
              <a:buClr>
                <a:srgbClr val="000000"/>
              </a:buClr>
              <a:buSzPct val="100000"/>
              <a:buFont typeface="Arial"/>
              <a:buChar char="●"/>
              <a:defRPr sz="1800"/>
            </a:pPr>
            <a:r>
              <a:t>Build BOW features using centroids obtained from DPFP</a:t>
            </a:r>
          </a:p>
          <a:p>
            <a:pPr marL="457200" indent="-342900">
              <a:buClr>
                <a:srgbClr val="000000"/>
              </a:buClr>
              <a:buSzPct val="100000"/>
              <a:buFont typeface="Arial"/>
              <a:buChar char="●"/>
              <a:defRPr sz="1800"/>
            </a:pPr>
            <a:r>
              <a:t>Use Leave-One-Group-Out Cross Validation in SVM eval.</a:t>
            </a:r>
          </a:p>
        </p:txBody>
      </p:sp>
      <p:sp>
        <p:nvSpPr>
          <p:cNvPr id="499" name="Shape 499"/>
          <p:cNvSpPr/>
          <p:nvPr/>
        </p:nvSpPr>
        <p:spPr>
          <a:xfrm>
            <a:off x="6862025" y="2810224"/>
            <a:ext cx="1" cy="450601"/>
          </a:xfrm>
          <a:prstGeom prst="line">
            <a:avLst/>
          </a:prstGeom>
          <a:ln>
            <a:solidFill>
              <a:srgbClr val="FF0000"/>
            </a:solidFill>
            <a:headEnd type="triangle"/>
            <a:tailEnd type="triangle"/>
          </a:ln>
        </p:spPr>
        <p:txBody>
          <a:bodyPr lIns="45719" rIns="45719"/>
          <a:lstStyle/>
          <a:p>
            <a:pPr/>
          </a:p>
        </p:txBody>
      </p:sp>
      <p:sp>
        <p:nvSpPr>
          <p:cNvPr id="500" name="Shape 500"/>
          <p:cNvSpPr/>
          <p:nvPr/>
        </p:nvSpPr>
        <p:spPr>
          <a:xfrm>
            <a:off x="6283947" y="2603973"/>
            <a:ext cx="1" cy="388201"/>
          </a:xfrm>
          <a:prstGeom prst="line">
            <a:avLst/>
          </a:prstGeom>
          <a:ln>
            <a:solidFill>
              <a:srgbClr val="FF0000"/>
            </a:solidFill>
            <a:headEnd type="triangle"/>
            <a:tailEnd type="triangle"/>
          </a:ln>
        </p:spPr>
        <p:txBody>
          <a:bodyPr lIns="45719" rIns="45719"/>
          <a:lstStyle/>
          <a:p>
            <a:pPr/>
          </a:p>
        </p:txBody>
      </p:sp>
      <p:sp>
        <p:nvSpPr>
          <p:cNvPr id="501" name="Shape 501"/>
          <p:cNvSpPr/>
          <p:nvPr/>
        </p:nvSpPr>
        <p:spPr>
          <a:xfrm>
            <a:off x="5705872" y="2518048"/>
            <a:ext cx="1" cy="351601"/>
          </a:xfrm>
          <a:prstGeom prst="line">
            <a:avLst/>
          </a:prstGeom>
          <a:ln>
            <a:solidFill>
              <a:srgbClr val="FF0000"/>
            </a:solidFill>
            <a:headEnd type="triangle"/>
            <a:tailEnd type="triangle"/>
          </a:ln>
        </p:spPr>
        <p:txBody>
          <a:bodyPr lIns="45719" rIns="45719"/>
          <a:lstStyle/>
          <a:p>
            <a:pP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05" name="Shape 505"/>
          <p:cNvSpPr/>
          <p:nvPr>
            <p:ph type="title"/>
          </p:nvPr>
        </p:nvSpPr>
        <p:spPr>
          <a:xfrm>
            <a:off x="457200" y="79049"/>
            <a:ext cx="7467600" cy="762003"/>
          </a:xfrm>
          <a:prstGeom prst="rect">
            <a:avLst/>
          </a:prstGeom>
        </p:spPr>
        <p:txBody>
          <a:bodyPr/>
          <a:lstStyle>
            <a:lvl1pPr>
              <a:defRPr sz="2800"/>
            </a:lvl1pPr>
          </a:lstStyle>
          <a:p>
            <a:pPr/>
            <a:r>
              <a:t>Effect of SVM Training - UCF50</a:t>
            </a:r>
          </a:p>
        </p:txBody>
      </p:sp>
      <p:sp>
        <p:nvSpPr>
          <p:cNvPr id="506" name="Shape 506"/>
          <p:cNvSpPr/>
          <p:nvPr>
            <p:ph type="sldNum" sz="quarter" idx="4294967295"/>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507" name="Shape 507"/>
          <p:cNvSpPr/>
          <p:nvPr/>
        </p:nvSpPr>
        <p:spPr>
          <a:xfrm>
            <a:off x="948600" y="755525"/>
            <a:ext cx="6858001" cy="1000822"/>
          </a:xfrm>
          <a:prstGeom prst="rect">
            <a:avLst/>
          </a:prstGeom>
          <a:ln w="12700">
            <a:miter lim="400000"/>
          </a:ln>
          <a:extLst>
            <a:ext uri="{C572A759-6A51-4108-AA02-DFA0A04FC94B}">
              <ma14:wrappingTextBoxFlag xmlns:ma14="http://schemas.microsoft.com/office/mac/drawingml/2011/main" val="1"/>
            </a:ext>
          </a:extLst>
        </p:spPr>
        <p:txBody>
          <a:bodyPr lIns="91399" tIns="91399" rIns="91399" bIns="91399">
            <a:spAutoFit/>
          </a:bodyPr>
          <a:lstStyle/>
          <a:p>
            <a:pPr marL="457200" indent="-342900">
              <a:buClr>
                <a:srgbClr val="000000"/>
              </a:buClr>
              <a:buSzPct val="90000"/>
              <a:buFont typeface="Arial"/>
              <a:buChar char="●"/>
              <a:defRPr sz="2000"/>
            </a:pPr>
            <a:r>
              <a:t>E</a:t>
            </a:r>
            <a:r>
              <a:rPr sz="1800"/>
              <a:t>xtract features in fixed-point</a:t>
            </a:r>
            <a:endParaRPr sz="1800"/>
          </a:p>
          <a:p>
            <a:pPr marL="457200" indent="-342900">
              <a:buClr>
                <a:srgbClr val="000000"/>
              </a:buClr>
              <a:buSzPct val="100000"/>
              <a:buFont typeface="Arial"/>
              <a:buChar char="●"/>
              <a:defRPr sz="1800"/>
            </a:pPr>
            <a:r>
              <a:t>Build BOW using DPFP features</a:t>
            </a:r>
          </a:p>
          <a:p>
            <a:pPr marL="457200" indent="-342900">
              <a:buClr>
                <a:srgbClr val="000000"/>
              </a:buClr>
              <a:buSzPct val="100000"/>
              <a:buFont typeface="Arial"/>
              <a:buChar char="●"/>
              <a:defRPr sz="1800"/>
            </a:pPr>
            <a:r>
              <a:t>Use DPFP SVM model for recognition (no cross-validation)</a:t>
            </a:r>
          </a:p>
        </p:txBody>
      </p:sp>
      <p:pic>
        <p:nvPicPr>
          <p:cNvPr id="508" name="image35.jpeg"/>
          <p:cNvPicPr>
            <a:picLocks noChangeAspect="1"/>
          </p:cNvPicPr>
          <p:nvPr/>
        </p:nvPicPr>
        <p:blipFill>
          <a:blip r:embed="rId3">
            <a:extLst/>
          </a:blip>
          <a:stretch>
            <a:fillRect/>
          </a:stretch>
        </p:blipFill>
        <p:spPr>
          <a:xfrm>
            <a:off x="948600" y="1799913"/>
            <a:ext cx="8195400" cy="5058086"/>
          </a:xfrm>
          <a:prstGeom prst="rect">
            <a:avLst/>
          </a:prstGeom>
          <a:ln w="12700">
            <a:miter lim="400000"/>
          </a:ln>
        </p:spPr>
      </p:pic>
      <p:sp>
        <p:nvSpPr>
          <p:cNvPr id="509" name="Shape 509"/>
          <p:cNvSpPr/>
          <p:nvPr/>
        </p:nvSpPr>
        <p:spPr>
          <a:xfrm>
            <a:off x="4889998" y="1950823"/>
            <a:ext cx="3214202" cy="3867301"/>
          </a:xfrm>
          <a:prstGeom prst="rect">
            <a:avLst/>
          </a:prstGeom>
          <a:ln w="28575">
            <a:solidFill>
              <a:srgbClr val="FF0000"/>
            </a:solidFill>
          </a:ln>
        </p:spPr>
        <p:txBody>
          <a:bodyPr lIns="45719" rIns="45719" anchor="ctr"/>
          <a:lstStyle/>
          <a:p>
            <a:pP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13" name="Shape 513"/>
          <p:cNvSpPr/>
          <p:nvPr>
            <p:ph type="title"/>
          </p:nvPr>
        </p:nvSpPr>
        <p:spPr>
          <a:prstGeom prst="rect">
            <a:avLst/>
          </a:prstGeom>
        </p:spPr>
        <p:txBody>
          <a:bodyPr/>
          <a:lstStyle/>
          <a:p>
            <a:pPr/>
            <a:r>
              <a:t>Results Discussion</a:t>
            </a:r>
          </a:p>
        </p:txBody>
      </p:sp>
      <p:sp>
        <p:nvSpPr>
          <p:cNvPr id="514" name="Shape 514"/>
          <p:cNvSpPr/>
          <p:nvPr>
            <p:ph type="body" idx="1"/>
          </p:nvPr>
        </p:nvSpPr>
        <p:spPr>
          <a:xfrm>
            <a:off x="228600" y="1130649"/>
            <a:ext cx="8686800" cy="3064802"/>
          </a:xfrm>
          <a:prstGeom prst="rect">
            <a:avLst/>
          </a:prstGeom>
        </p:spPr>
        <p:txBody>
          <a:bodyPr/>
          <a:lstStyle/>
          <a:p>
            <a:pPr marL="457200" indent="-381000">
              <a:spcBef>
                <a:spcPts val="0"/>
              </a:spcBef>
              <a:buSzPct val="100000"/>
              <a:defRPr sz="2400"/>
            </a:pPr>
            <a:r>
              <a:t>Re-building BOW features for features at each bit-width</a:t>
            </a:r>
          </a:p>
          <a:p>
            <a:pPr marL="457200" indent="-381000">
              <a:spcBef>
                <a:spcPts val="0"/>
              </a:spcBef>
              <a:buSzPct val="100000"/>
              <a:defRPr sz="2400"/>
            </a:pPr>
            <a:r>
              <a:t>Re-training SVM classifiers</a:t>
            </a:r>
          </a:p>
          <a:p>
            <a:pPr marL="457200" indent="-381000">
              <a:spcBef>
                <a:spcPts val="0"/>
              </a:spcBef>
              <a:buSzPct val="100000"/>
              <a:defRPr sz="2400"/>
            </a:pPr>
            <a:r>
              <a:t>Re-training can “compensate” for precision loss</a:t>
            </a:r>
          </a:p>
          <a:p>
            <a:pPr marL="457200" indent="-381000">
              <a:spcBef>
                <a:spcPts val="0"/>
              </a:spcBef>
              <a:buSzPct val="100000"/>
              <a:defRPr sz="2400"/>
            </a:pPr>
            <a:r>
              <a:t>Half-float performs worst in most cases</a:t>
            </a:r>
          </a:p>
          <a:p>
            <a:pPr lvl="1" marL="914400" indent="-368300">
              <a:spcBef>
                <a:spcPts val="0"/>
              </a:spcBef>
              <a:buClr>
                <a:srgbClr val="672AD6"/>
              </a:buClr>
              <a:buSzPct val="100000"/>
              <a:defRPr sz="2200"/>
            </a:pPr>
            <a:r>
              <a:t>Information loss at integral video/avg gradient</a:t>
            </a:r>
          </a:p>
          <a:p>
            <a:pPr lvl="1" marL="914400" indent="-368300">
              <a:spcBef>
                <a:spcPts val="0"/>
              </a:spcBef>
              <a:buClr>
                <a:srgbClr val="672AD6"/>
              </a:buClr>
              <a:buSzPct val="100000"/>
              <a:defRPr sz="2200"/>
            </a:pPr>
            <a:r>
              <a:t>Fixed-point implementation no information loss at early stage</a:t>
            </a:r>
          </a:p>
          <a:p>
            <a:pPr lvl="1" marL="914400" indent="-368300">
              <a:spcBef>
                <a:spcPts val="0"/>
              </a:spcBef>
              <a:buClr>
                <a:srgbClr val="672AD6"/>
              </a:buClr>
              <a:buSzPct val="100000"/>
              <a:defRPr sz="2200"/>
            </a:pPr>
            <a:r>
              <a:t>Information loss can be amplified at later stages</a:t>
            </a:r>
          </a:p>
        </p:txBody>
      </p:sp>
      <p:sp>
        <p:nvSpPr>
          <p:cNvPr id="515" name="Shape 515"/>
          <p:cNvSpPr/>
          <p:nvPr>
            <p:ph type="sldNum" sz="quarter" idx="4294967295"/>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19" name="Shape 519"/>
          <p:cNvSpPr/>
          <p:nvPr>
            <p:ph type="title"/>
          </p:nvPr>
        </p:nvSpPr>
        <p:spPr>
          <a:prstGeom prst="rect">
            <a:avLst/>
          </a:prstGeom>
        </p:spPr>
        <p:txBody>
          <a:bodyPr/>
          <a:lstStyle/>
          <a:p>
            <a:pPr/>
            <a:r>
              <a:t>Implementation Overview</a:t>
            </a:r>
          </a:p>
        </p:txBody>
      </p:sp>
      <p:sp>
        <p:nvSpPr>
          <p:cNvPr id="520" name="Shape 520"/>
          <p:cNvSpPr/>
          <p:nvPr>
            <p:ph type="body" sz="half" idx="1"/>
          </p:nvPr>
        </p:nvSpPr>
        <p:spPr>
          <a:xfrm>
            <a:off x="457200" y="1143000"/>
            <a:ext cx="8229600" cy="2744033"/>
          </a:xfrm>
          <a:prstGeom prst="rect">
            <a:avLst/>
          </a:prstGeom>
        </p:spPr>
        <p:txBody>
          <a:bodyPr/>
          <a:lstStyle/>
          <a:p>
            <a:pPr marL="438911" indent="-353568" defTabSz="877823">
              <a:spcBef>
                <a:spcPts val="0"/>
              </a:spcBef>
              <a:buSzPct val="100000"/>
              <a:defRPr sz="1919"/>
            </a:pPr>
            <a:r>
              <a:t>8-bit fixed-point</a:t>
            </a:r>
          </a:p>
          <a:p>
            <a:pPr marL="438911" indent="-353568" defTabSz="877823">
              <a:spcBef>
                <a:spcPts val="0"/>
              </a:spcBef>
              <a:buSzPct val="100000"/>
              <a:defRPr sz="1919"/>
            </a:pPr>
            <a:r>
              <a:t>Vivado HLS + Verilog HDL (most parts)</a:t>
            </a:r>
          </a:p>
          <a:p>
            <a:pPr lvl="1" marL="877823" indent="-329184" defTabSz="877823">
              <a:spcBef>
                <a:spcPts val="0"/>
              </a:spcBef>
              <a:buClr>
                <a:srgbClr val="672AD6"/>
              </a:buClr>
              <a:buSzPct val="100000"/>
              <a:defRPr sz="1919"/>
            </a:pPr>
            <a:r>
              <a:t>HLS: integral video + Cell HOG3D accumulation</a:t>
            </a:r>
          </a:p>
          <a:p>
            <a:pPr lvl="1" marL="877823" indent="-329184" defTabSz="877823">
              <a:spcBef>
                <a:spcPts val="0"/>
              </a:spcBef>
              <a:buClr>
                <a:srgbClr val="672AD6"/>
              </a:buClr>
              <a:buSzPct val="100000"/>
              <a:defRPr sz="1919"/>
            </a:pPr>
            <a:r>
              <a:t>Verilog: All other parts</a:t>
            </a:r>
          </a:p>
          <a:p>
            <a:pPr marL="438911" indent="-353568" defTabSz="877823">
              <a:spcBef>
                <a:spcPts val="0"/>
              </a:spcBef>
              <a:buSzPct val="100000"/>
              <a:defRPr sz="1919"/>
            </a:pPr>
            <a:r>
              <a:t>Platform: Virtex-6 LX760 on Convey HC-2ex</a:t>
            </a:r>
          </a:p>
          <a:p>
            <a:pPr marL="438911" indent="-353568" defTabSz="877823">
              <a:spcBef>
                <a:spcPts val="0"/>
              </a:spcBef>
              <a:buSzPct val="100000"/>
              <a:defRPr sz="1919"/>
            </a:pPr>
            <a:r>
              <a:t>Two step implementation</a:t>
            </a:r>
          </a:p>
          <a:p>
            <a:pPr lvl="1" marL="877823" indent="-329184" defTabSz="877823">
              <a:spcBef>
                <a:spcPts val="0"/>
              </a:spcBef>
              <a:buClr>
                <a:srgbClr val="672AD6"/>
              </a:buClr>
              <a:buSzPct val="100000"/>
              <a:defRPr sz="1919"/>
            </a:pPr>
            <a:r>
              <a:t>HOG3D cell features (97 frames with </a:t>
            </a:r>
            <a:r>
              <a:rPr i="1"/>
              <a:t>320✕240</a:t>
            </a:r>
            <a:r>
              <a:t> size)</a:t>
            </a:r>
          </a:p>
          <a:p>
            <a:pPr lvl="1" marL="877823" indent="-329184" defTabSz="877823">
              <a:spcBef>
                <a:spcPts val="0"/>
              </a:spcBef>
              <a:buClr>
                <a:srgbClr val="672AD6"/>
              </a:buClr>
              <a:buSzPct val="100000"/>
              <a:defRPr sz="1919"/>
            </a:pPr>
            <a:r>
              <a:t>Nearest neighbor search (brute force, 1000 bins)</a:t>
            </a:r>
          </a:p>
          <a:p>
            <a:pPr lvl="1" marL="877823" indent="-329184" defTabSz="877823">
              <a:spcBef>
                <a:spcPts val="0"/>
              </a:spcBef>
              <a:buClr>
                <a:srgbClr val="672AD6"/>
              </a:buClr>
              <a:buSzPct val="100000"/>
              <a:defRPr sz="1919"/>
            </a:pPr>
            <a:r>
              <a:t>Both steps are computation bound</a:t>
            </a:r>
          </a:p>
        </p:txBody>
      </p:sp>
      <p:grpSp>
        <p:nvGrpSpPr>
          <p:cNvPr id="525" name="Group 525"/>
          <p:cNvGrpSpPr/>
          <p:nvPr/>
        </p:nvGrpSpPr>
        <p:grpSpPr>
          <a:xfrm>
            <a:off x="-14156" y="3904941"/>
            <a:ext cx="9172312" cy="2744033"/>
            <a:chOff x="0" y="0"/>
            <a:chExt cx="9172311" cy="2744032"/>
          </a:xfrm>
        </p:grpSpPr>
        <p:pic>
          <p:nvPicPr>
            <p:cNvPr id="521" name="Diagram_FPGA.pdf"/>
            <p:cNvPicPr>
              <a:picLocks noChangeAspect="1"/>
            </p:cNvPicPr>
            <p:nvPr/>
          </p:nvPicPr>
          <p:blipFill>
            <a:blip r:embed="rId3">
              <a:extLst/>
            </a:blip>
            <a:srcRect l="0" t="0" r="0" b="0"/>
            <a:stretch>
              <a:fillRect/>
            </a:stretch>
          </p:blipFill>
          <p:spPr>
            <a:xfrm>
              <a:off x="0" y="0"/>
              <a:ext cx="8625807" cy="2744033"/>
            </a:xfrm>
            <a:prstGeom prst="rect">
              <a:avLst/>
            </a:prstGeom>
            <a:ln w="12700" cap="flat">
              <a:noFill/>
              <a:miter lim="400000"/>
            </a:ln>
            <a:effectLst/>
          </p:spPr>
        </p:pic>
        <p:sp>
          <p:nvSpPr>
            <p:cNvPr id="522" name="Shape 522"/>
            <p:cNvSpPr/>
            <p:nvPr/>
          </p:nvSpPr>
          <p:spPr>
            <a:xfrm>
              <a:off x="8635512" y="892819"/>
              <a:ext cx="510820" cy="1"/>
            </a:xfrm>
            <a:prstGeom prst="line">
              <a:avLst/>
            </a:prstGeom>
            <a:noFill/>
            <a:ln w="9525" cap="flat">
              <a:solidFill>
                <a:srgbClr val="000000"/>
              </a:solidFill>
              <a:prstDash val="solid"/>
              <a:miter lim="400000"/>
              <a:tailEnd type="triangle" w="med" len="med"/>
            </a:ln>
            <a:effectLst/>
          </p:spPr>
          <p:txBody>
            <a:bodyPr wrap="square" lIns="45719" tIns="45719" rIns="45719" bIns="45719" numCol="1" anchor="t">
              <a:noAutofit/>
            </a:bodyPr>
            <a:lstStyle/>
            <a:p>
              <a:pPr/>
            </a:p>
          </p:txBody>
        </p:sp>
        <p:sp>
          <p:nvSpPr>
            <p:cNvPr id="523" name="Shape 523"/>
            <p:cNvSpPr/>
            <p:nvPr/>
          </p:nvSpPr>
          <p:spPr>
            <a:xfrm>
              <a:off x="8475978" y="2196850"/>
              <a:ext cx="562780" cy="22698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1000"/>
              </a:lvl1pPr>
            </a:lstStyle>
            <a:p>
              <a:pPr/>
              <a:r>
                <a:t>Memory</a:t>
              </a:r>
            </a:p>
          </p:txBody>
        </p:sp>
        <p:sp>
          <p:nvSpPr>
            <p:cNvPr id="524" name="Shape 524"/>
            <p:cNvSpPr/>
            <p:nvPr/>
          </p:nvSpPr>
          <p:spPr>
            <a:xfrm>
              <a:off x="8609532" y="596551"/>
              <a:ext cx="562780" cy="22698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1000"/>
              </a:lvl1pPr>
            </a:lstStyle>
            <a:p>
              <a:pPr/>
              <a:r>
                <a:t>Memory</a:t>
              </a:r>
            </a:p>
          </p:txBody>
        </p:sp>
      </p:grpSp>
      <p:sp>
        <p:nvSpPr>
          <p:cNvPr id="526" name="Shape 526"/>
          <p:cNvSpPr/>
          <p:nvPr>
            <p:ph type="sldNum" sz="quarter" idx="4294967295"/>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30" name="Shape 530"/>
          <p:cNvSpPr/>
          <p:nvPr>
            <p:ph type="title"/>
          </p:nvPr>
        </p:nvSpPr>
        <p:spPr>
          <a:prstGeom prst="rect">
            <a:avLst/>
          </a:prstGeom>
        </p:spPr>
        <p:txBody>
          <a:bodyPr/>
          <a:lstStyle/>
          <a:p>
            <a:pPr/>
            <a:r>
              <a:t>HOG3D Feature Extraction</a:t>
            </a:r>
          </a:p>
        </p:txBody>
      </p:sp>
      <p:sp>
        <p:nvSpPr>
          <p:cNvPr id="531" name="Shape 531"/>
          <p:cNvSpPr/>
          <p:nvPr>
            <p:ph type="sldNum" sz="quarter" idx="4294967295"/>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532" name="image41.jpeg"/>
          <p:cNvPicPr>
            <a:picLocks noChangeAspect="1"/>
          </p:cNvPicPr>
          <p:nvPr/>
        </p:nvPicPr>
        <p:blipFill>
          <a:blip r:embed="rId3">
            <a:extLst/>
          </a:blip>
          <a:stretch>
            <a:fillRect/>
          </a:stretch>
        </p:blipFill>
        <p:spPr>
          <a:xfrm>
            <a:off x="2015395" y="1138337"/>
            <a:ext cx="4661609" cy="2512393"/>
          </a:xfrm>
          <a:prstGeom prst="rect">
            <a:avLst/>
          </a:prstGeom>
          <a:ln w="12700">
            <a:miter lim="400000"/>
          </a:ln>
        </p:spPr>
      </p:pic>
      <p:pic>
        <p:nvPicPr>
          <p:cNvPr id="533" name="image40.png"/>
          <p:cNvPicPr>
            <a:picLocks noChangeAspect="1"/>
          </p:cNvPicPr>
          <p:nvPr/>
        </p:nvPicPr>
        <p:blipFill>
          <a:blip r:embed="rId4">
            <a:extLst/>
          </a:blip>
          <a:stretch>
            <a:fillRect/>
          </a:stretch>
        </p:blipFill>
        <p:spPr>
          <a:xfrm>
            <a:off x="6956859" y="1775080"/>
            <a:ext cx="1877101" cy="651302"/>
          </a:xfrm>
          <a:prstGeom prst="rect">
            <a:avLst/>
          </a:prstGeom>
          <a:ln w="12700">
            <a:miter lim="400000"/>
          </a:ln>
        </p:spPr>
      </p:pic>
      <p:sp>
        <p:nvSpPr>
          <p:cNvPr id="534" name="Shape 534"/>
          <p:cNvSpPr/>
          <p:nvPr/>
        </p:nvSpPr>
        <p:spPr>
          <a:xfrm>
            <a:off x="6569320" y="6070172"/>
            <a:ext cx="1877101" cy="583434"/>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lgn="ctr"/>
          </a:lstStyle>
          <a:p>
            <a:pPr/>
            <a:r>
              <a:t>FIFO selection based on position</a:t>
            </a:r>
          </a:p>
        </p:txBody>
      </p:sp>
      <p:pic>
        <p:nvPicPr>
          <p:cNvPr id="535" name="image49.jpeg"/>
          <p:cNvPicPr>
            <a:picLocks noChangeAspect="1"/>
          </p:cNvPicPr>
          <p:nvPr/>
        </p:nvPicPr>
        <p:blipFill>
          <a:blip r:embed="rId5">
            <a:extLst/>
          </a:blip>
          <a:stretch>
            <a:fillRect/>
          </a:stretch>
        </p:blipFill>
        <p:spPr>
          <a:xfrm>
            <a:off x="965044" y="3983852"/>
            <a:ext cx="5137704" cy="2236100"/>
          </a:xfrm>
          <a:prstGeom prst="rect">
            <a:avLst/>
          </a:prstGeom>
          <a:ln w="12700">
            <a:miter lim="400000"/>
          </a:ln>
        </p:spPr>
      </p:pic>
      <p:grpSp>
        <p:nvGrpSpPr>
          <p:cNvPr id="538" name="Group 538"/>
          <p:cNvGrpSpPr/>
          <p:nvPr/>
        </p:nvGrpSpPr>
        <p:grpSpPr>
          <a:xfrm>
            <a:off x="6716204" y="3682665"/>
            <a:ext cx="1583335" cy="1419238"/>
            <a:chOff x="0" y="0"/>
            <a:chExt cx="1583334" cy="1419236"/>
          </a:xfrm>
        </p:grpSpPr>
        <p:pic>
          <p:nvPicPr>
            <p:cNvPr id="536" name="image42.png"/>
            <p:cNvPicPr>
              <a:picLocks noChangeAspect="1"/>
            </p:cNvPicPr>
            <p:nvPr/>
          </p:nvPicPr>
          <p:blipFill>
            <a:blip r:embed="rId6">
              <a:extLst/>
            </a:blip>
            <a:srcRect l="20999" t="19121" r="17862" b="18467"/>
            <a:stretch>
              <a:fillRect/>
            </a:stretch>
          </p:blipFill>
          <p:spPr>
            <a:xfrm>
              <a:off x="0" y="-1"/>
              <a:ext cx="1583335" cy="1212235"/>
            </a:xfrm>
            <a:prstGeom prst="rect">
              <a:avLst/>
            </a:prstGeom>
            <a:ln w="12700" cap="flat">
              <a:noFill/>
              <a:miter lim="400000"/>
            </a:ln>
            <a:effectLst/>
          </p:spPr>
        </p:pic>
        <p:sp>
          <p:nvSpPr>
            <p:cNvPr id="537" name="Shape 537"/>
            <p:cNvSpPr/>
            <p:nvPr/>
          </p:nvSpPr>
          <p:spPr>
            <a:xfrm>
              <a:off x="204854" y="1238408"/>
              <a:ext cx="1173625" cy="18082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399" tIns="91399" rIns="91399" bIns="91399" numCol="1" anchor="ctr">
              <a:noAutofit/>
            </a:bodyPr>
            <a:lstStyle>
              <a:lvl1pPr algn="ctr"/>
            </a:lstStyle>
            <a:p>
              <a:pPr/>
              <a:r>
                <a:t>HOG3D Cell with 8 sub-cells</a:t>
              </a:r>
            </a:p>
          </p:txBody>
        </p:sp>
      </p:grpSp>
      <p:pic>
        <p:nvPicPr>
          <p:cNvPr id="539" name="image46.jpeg"/>
          <p:cNvPicPr>
            <a:picLocks noChangeAspect="1"/>
          </p:cNvPicPr>
          <p:nvPr/>
        </p:nvPicPr>
        <p:blipFill>
          <a:blip r:embed="rId7">
            <a:extLst/>
          </a:blip>
          <a:stretch>
            <a:fillRect/>
          </a:stretch>
        </p:blipFill>
        <p:spPr>
          <a:xfrm>
            <a:off x="6666251" y="4943009"/>
            <a:ext cx="1683240" cy="1105164"/>
          </a:xfrm>
          <a:prstGeom prst="rect">
            <a:avLst/>
          </a:prstGeom>
          <a:ln w="12700">
            <a:miter lim="400000"/>
          </a:ln>
        </p:spPr>
      </p:pic>
      <p:sp>
        <p:nvSpPr>
          <p:cNvPr id="540" name="Shape 540"/>
          <p:cNvSpPr/>
          <p:nvPr>
            <p:ph type="body" sz="quarter" idx="1"/>
          </p:nvPr>
        </p:nvSpPr>
        <p:spPr>
          <a:xfrm>
            <a:off x="62397" y="5496396"/>
            <a:ext cx="3402238" cy="912807"/>
          </a:xfrm>
          <a:prstGeom prst="rect">
            <a:avLst/>
          </a:prstGeom>
        </p:spPr>
        <p:txBody>
          <a:bodyPr/>
          <a:lstStyle/>
          <a:p>
            <a:pPr marL="457200" indent="-368300">
              <a:spcBef>
                <a:spcPts val="0"/>
              </a:spcBef>
              <a:buSzPct val="100000"/>
              <a:defRPr sz="1600"/>
            </a:pPr>
            <a:r>
              <a:t>8 sub-cells -&gt; 1 cell</a:t>
            </a:r>
          </a:p>
          <a:p>
            <a:pPr marL="457200" indent="-368300">
              <a:spcBef>
                <a:spcPts val="0"/>
              </a:spcBef>
              <a:buSzPct val="100000"/>
              <a:defRPr sz="1600"/>
            </a:pPr>
            <a:r>
              <a:t>No overlapping between cells</a:t>
            </a:r>
          </a:p>
          <a:p>
            <a:pPr marL="457200" indent="-368300">
              <a:spcBef>
                <a:spcPts val="0"/>
              </a:spcBef>
              <a:buSzPct val="100000"/>
              <a:defRPr sz="1600"/>
            </a:pPr>
            <a:r>
              <a:t>Send cell histogram to RAM</a:t>
            </a:r>
          </a:p>
        </p:txBody>
      </p:sp>
      <p:sp>
        <p:nvSpPr>
          <p:cNvPr id="541" name="Shape 541"/>
          <p:cNvSpPr/>
          <p:nvPr/>
        </p:nvSpPr>
        <p:spPr>
          <a:xfrm>
            <a:off x="25395" y="1615974"/>
            <a:ext cx="1877101" cy="786634"/>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algn="ctr"/>
            <a:r>
              <a:t>Instantiate 7 copies</a:t>
            </a:r>
            <a:br/>
            <a:r>
              <a:t>of feature extraction</a:t>
            </a:r>
          </a:p>
          <a:p>
            <a:pPr algn="ctr"/>
            <a:r>
              <a:t>(one for each scale)</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534"/>
                                        </p:tgtEl>
                                        <p:attrNameLst>
                                          <p:attrName>style.visibility</p:attrName>
                                        </p:attrNameLst>
                                      </p:cBhvr>
                                      <p:to>
                                        <p:strVal val="visible"/>
                                      </p:to>
                                    </p:set>
                                    <p:animEffect filter="dissolve" transition="in">
                                      <p:cBhvr>
                                        <p:cTn id="7" dur="1000"/>
                                        <p:tgtEl>
                                          <p:spTgt spid="534"/>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541"/>
                                        </p:tgtEl>
                                        <p:attrNameLst>
                                          <p:attrName>style.visibility</p:attrName>
                                        </p:attrNameLst>
                                      </p:cBhvr>
                                      <p:to>
                                        <p:strVal val="visible"/>
                                      </p:to>
                                    </p:set>
                                    <p:animEffect filter="dissolve" transition="in">
                                      <p:cBhvr>
                                        <p:cTn id="12" dur="1000"/>
                                        <p:tgtEl>
                                          <p:spTgt spid="5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41" grpId="2"/>
      <p:bldP build="whole" bldLvl="1" animBg="1" rev="0" advAuto="0" spid="534" grpId="1"/>
    </p:bldLst>
  </p:timing>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45" name="Shape 545"/>
          <p:cNvSpPr/>
          <p:nvPr>
            <p:ph type="title"/>
          </p:nvPr>
        </p:nvSpPr>
        <p:spPr>
          <a:prstGeom prst="rect">
            <a:avLst/>
          </a:prstGeom>
        </p:spPr>
        <p:txBody>
          <a:bodyPr/>
          <a:lstStyle/>
          <a:p>
            <a:pPr/>
            <a:r>
              <a:t>Generating BOW Features</a:t>
            </a:r>
          </a:p>
        </p:txBody>
      </p:sp>
      <p:sp>
        <p:nvSpPr>
          <p:cNvPr id="546" name="Shape 546"/>
          <p:cNvSpPr/>
          <p:nvPr>
            <p:ph type="body" sz="quarter" idx="1"/>
          </p:nvPr>
        </p:nvSpPr>
        <p:spPr>
          <a:xfrm>
            <a:off x="92665" y="1053846"/>
            <a:ext cx="4213719" cy="1607214"/>
          </a:xfrm>
          <a:prstGeom prst="rect">
            <a:avLst/>
          </a:prstGeom>
        </p:spPr>
        <p:txBody>
          <a:bodyPr/>
          <a:lstStyle/>
          <a:p>
            <a:pPr marL="564788" indent="-324981" defTabSz="832104">
              <a:spcBef>
                <a:spcPts val="0"/>
              </a:spcBef>
              <a:buClr>
                <a:srgbClr val="672AD6"/>
              </a:buClr>
              <a:buSzPct val="100571"/>
              <a:defRPr sz="2184"/>
            </a:pPr>
            <a:r>
              <a:t>NN Search</a:t>
            </a:r>
          </a:p>
          <a:p>
            <a:pPr lvl="1" marL="798818" indent="-324981" defTabSz="832104">
              <a:spcBef>
                <a:spcPts val="0"/>
              </a:spcBef>
              <a:buClr>
                <a:srgbClr val="672AD6"/>
              </a:buClr>
              <a:buSzPct val="100571"/>
              <a:defRPr sz="1820"/>
            </a:pPr>
            <a:r>
              <a:t>640 data points</a:t>
            </a:r>
          </a:p>
          <a:p>
            <a:pPr lvl="1" marL="798818" indent="-324981" defTabSz="832104">
              <a:spcBef>
                <a:spcPts val="0"/>
              </a:spcBef>
              <a:buClr>
                <a:srgbClr val="672AD6"/>
              </a:buClr>
              <a:buSzPct val="100571"/>
              <a:defRPr sz="1820"/>
            </a:pPr>
            <a:r>
              <a:t>1,000 centers (on-chip ROM)</a:t>
            </a:r>
          </a:p>
          <a:p>
            <a:pPr lvl="1" marL="798818" indent="-324981" defTabSz="832104">
              <a:spcBef>
                <a:spcPts val="0"/>
              </a:spcBef>
              <a:buClr>
                <a:srgbClr val="672AD6"/>
              </a:buClr>
              <a:buSzPct val="100571"/>
              <a:defRPr sz="1820"/>
            </a:pPr>
            <a:r>
              <a:t>Parallel all 640 data points</a:t>
            </a:r>
          </a:p>
          <a:p>
            <a:pPr lvl="1" marL="798818" indent="-324981" defTabSz="832104">
              <a:spcBef>
                <a:spcPts val="0"/>
              </a:spcBef>
              <a:buClr>
                <a:srgbClr val="672AD6"/>
              </a:buClr>
              <a:buSzPct val="100571"/>
              <a:defRPr sz="1820"/>
            </a:pPr>
            <a:r>
              <a:t>1,000 cc to finish a feature</a:t>
            </a:r>
          </a:p>
        </p:txBody>
      </p:sp>
      <p:sp>
        <p:nvSpPr>
          <p:cNvPr id="547" name="Shape 547"/>
          <p:cNvSpPr/>
          <p:nvPr>
            <p:ph type="sldNum" sz="quarter" idx="4294967295"/>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548" name="image50.jpeg"/>
          <p:cNvPicPr>
            <a:picLocks noChangeAspect="1"/>
          </p:cNvPicPr>
          <p:nvPr/>
        </p:nvPicPr>
        <p:blipFill>
          <a:blip r:embed="rId2">
            <a:extLst/>
          </a:blip>
          <a:stretch>
            <a:fillRect/>
          </a:stretch>
        </p:blipFill>
        <p:spPr>
          <a:xfrm>
            <a:off x="3993381" y="940960"/>
            <a:ext cx="5182130" cy="2444991"/>
          </a:xfrm>
          <a:prstGeom prst="rect">
            <a:avLst/>
          </a:prstGeom>
          <a:ln w="12700">
            <a:miter lim="400000"/>
          </a:ln>
        </p:spPr>
      </p:pic>
      <p:pic>
        <p:nvPicPr>
          <p:cNvPr id="549" name="image48.jpeg"/>
          <p:cNvPicPr>
            <a:picLocks noChangeAspect="1"/>
          </p:cNvPicPr>
          <p:nvPr/>
        </p:nvPicPr>
        <p:blipFill>
          <a:blip r:embed="rId3">
            <a:extLst/>
          </a:blip>
          <a:stretch>
            <a:fillRect/>
          </a:stretch>
        </p:blipFill>
        <p:spPr>
          <a:xfrm>
            <a:off x="995680" y="5343216"/>
            <a:ext cx="5529175" cy="1530359"/>
          </a:xfrm>
          <a:prstGeom prst="rect">
            <a:avLst/>
          </a:prstGeom>
          <a:ln w="12700">
            <a:miter lim="400000"/>
          </a:ln>
        </p:spPr>
      </p:pic>
      <p:sp>
        <p:nvSpPr>
          <p:cNvPr id="550" name="Shape 550"/>
          <p:cNvSpPr/>
          <p:nvPr/>
        </p:nvSpPr>
        <p:spPr>
          <a:xfrm>
            <a:off x="192813" y="2943639"/>
            <a:ext cx="6318172" cy="2116998"/>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ormAutofit fontScale="100000" lnSpcReduction="0"/>
          </a:bodyPr>
          <a:lstStyle/>
          <a:p>
            <a:pPr marL="393192" indent="-327660" defTabSz="786384">
              <a:buClr>
                <a:srgbClr val="174BDF"/>
              </a:buClr>
              <a:buSzPct val="100000"/>
              <a:buFont typeface="Helvetica Neue"/>
              <a:buChar char="•"/>
              <a:defRPr sz="2064"/>
            </a:pPr>
            <a:r>
              <a:t>Streamed Histogram Builder</a:t>
            </a:r>
          </a:p>
          <a:p>
            <a:pPr lvl="1" marL="827341" indent="-327660" defTabSz="786384">
              <a:buClr>
                <a:srgbClr val="174BDF"/>
              </a:buClr>
              <a:buSzPct val="100000"/>
              <a:buFont typeface="Helvetica Neue"/>
              <a:buChar char="•"/>
              <a:defRPr sz="1720"/>
            </a:pPr>
            <a:r>
              <a:t>Each node check if the index belongs to it</a:t>
            </a:r>
            <a:br/>
            <a:r>
              <a:t>  Yes:  increment count</a:t>
            </a:r>
            <a:br/>
            <a:r>
              <a:t>  No: pass to next node</a:t>
            </a:r>
          </a:p>
          <a:p>
            <a:pPr lvl="1" marL="827341" indent="-327660" defTabSz="786384">
              <a:buClr>
                <a:srgbClr val="174BDF"/>
              </a:buClr>
              <a:buSzPct val="100000"/>
              <a:buFont typeface="Helvetica Neue"/>
              <a:buChar char="•"/>
              <a:defRPr sz="1720"/>
            </a:pPr>
            <a:r>
              <a:t>Counter to check when to finish and send done signal</a:t>
            </a:r>
            <a:br/>
            <a:r>
              <a:t>  10,241 features/video</a:t>
            </a:r>
            <a:br/>
            <a:r>
              <a:t>  stream out histogram and reset counter to 0</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0" name="Shape 250"/>
          <p:cNvSpPr/>
          <p:nvPr>
            <p:ph type="title"/>
          </p:nvPr>
        </p:nvSpPr>
        <p:spPr>
          <a:prstGeom prst="rect">
            <a:avLst/>
          </a:prstGeom>
        </p:spPr>
        <p:txBody>
          <a:bodyPr lIns="45675" tIns="45675" rIns="45675" bIns="45675"/>
          <a:lstStyle/>
          <a:p>
            <a:pPr/>
            <a:r>
              <a:t>Video Explosion</a:t>
            </a:r>
          </a:p>
        </p:txBody>
      </p:sp>
      <p:sp>
        <p:nvSpPr>
          <p:cNvPr id="251" name="Shape 251"/>
          <p:cNvSpPr/>
          <p:nvPr>
            <p:ph type="sldNum" sz="quarter" idx="4294967295"/>
          </p:nvPr>
        </p:nvSpPr>
        <p:spPr>
          <a:xfrm>
            <a:off x="8674100" y="6451600"/>
            <a:ext cx="174682" cy="22689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52" name="Shape 252"/>
          <p:cNvSpPr/>
          <p:nvPr/>
        </p:nvSpPr>
        <p:spPr>
          <a:xfrm>
            <a:off x="829094" y="6414747"/>
            <a:ext cx="6432303" cy="26425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200"/>
            </a:lvl1pPr>
          </a:lstStyle>
          <a:p>
            <a:pPr/>
            <a:r>
              <a:t>Source: http://www.reelseo.com/hours-minute-uploaded-youtube/</a:t>
            </a:r>
          </a:p>
        </p:txBody>
      </p:sp>
      <p:pic>
        <p:nvPicPr>
          <p:cNvPr id="253" name="image02.png"/>
          <p:cNvPicPr>
            <a:picLocks noChangeAspect="1"/>
          </p:cNvPicPr>
          <p:nvPr/>
        </p:nvPicPr>
        <p:blipFill>
          <a:blip r:embed="rId3">
            <a:extLst/>
          </a:blip>
          <a:stretch>
            <a:fillRect/>
          </a:stretch>
        </p:blipFill>
        <p:spPr>
          <a:xfrm>
            <a:off x="615072" y="1162798"/>
            <a:ext cx="7995602" cy="4987202"/>
          </a:xfrm>
          <a:prstGeom prst="rect">
            <a:avLst/>
          </a:prstGeom>
          <a:ln w="12700">
            <a:miter lim="400000"/>
          </a:ln>
        </p:spPr>
      </p:pic>
      <p:sp>
        <p:nvSpPr>
          <p:cNvPr id="254" name="Shape 254"/>
          <p:cNvSpPr/>
          <p:nvPr/>
        </p:nvSpPr>
        <p:spPr>
          <a:xfrm>
            <a:off x="7180574" y="3550275"/>
            <a:ext cx="304803" cy="304803"/>
          </a:xfrm>
          <a:prstGeom prst="ellipse">
            <a:avLst/>
          </a:prstGeom>
          <a:ln w="28575">
            <a:solidFill>
              <a:schemeClr val="accent4"/>
            </a:solidFill>
          </a:ln>
        </p:spPr>
        <p:txBody>
          <a:bodyPr lIns="45719" rIns="45719" anchor="ctr"/>
          <a:lstStyle/>
          <a:p>
            <a:pPr/>
          </a:p>
        </p:txBody>
      </p:sp>
      <p:sp>
        <p:nvSpPr>
          <p:cNvPr id="255" name="Shape 255"/>
          <p:cNvSpPr/>
          <p:nvPr/>
        </p:nvSpPr>
        <p:spPr>
          <a:xfrm rot="16200000">
            <a:off x="-888259" y="3466307"/>
            <a:ext cx="2613902" cy="380184"/>
          </a:xfrm>
          <a:prstGeom prst="rect">
            <a:avLst/>
          </a:prstGeom>
          <a:ln w="12700">
            <a:miter lim="400000"/>
          </a:ln>
          <a:extLst>
            <a:ext uri="{C572A759-6A51-4108-AA02-DFA0A04FC94B}">
              <ma14:wrappingTextBoxFlag xmlns:ma14="http://schemas.microsoft.com/office/mac/drawingml/2011/main" val="1"/>
            </a:ext>
          </a:extLst>
        </p:spPr>
        <p:txBody>
          <a:bodyPr lIns="91399" tIns="91399" rIns="91399" bIns="91399">
            <a:spAutoFit/>
          </a:bodyPr>
          <a:lstStyle/>
          <a:p>
            <a:pPr/>
            <a:r>
              <a:t>Number of Video Hours</a:t>
            </a:r>
          </a:p>
        </p:txBody>
      </p:sp>
      <p:sp>
        <p:nvSpPr>
          <p:cNvPr id="256" name="Shape 256"/>
          <p:cNvSpPr/>
          <p:nvPr/>
        </p:nvSpPr>
        <p:spPr>
          <a:xfrm>
            <a:off x="7134775" y="5176825"/>
            <a:ext cx="568802" cy="871201"/>
          </a:xfrm>
          <a:prstGeom prst="rect">
            <a:avLst/>
          </a:prstGeom>
          <a:ln w="28575">
            <a:solidFill>
              <a:srgbClr val="FF0000"/>
            </a:solidFill>
          </a:ln>
        </p:spPr>
        <p:txBody>
          <a:bodyPr lIns="45719" rIns="45719" anchor="ctr"/>
          <a:lstStyle/>
          <a:p>
            <a:pP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254"/>
                                        </p:tgtEl>
                                        <p:attrNameLst>
                                          <p:attrName>style.visibility</p:attrName>
                                        </p:attrNameLst>
                                      </p:cBhvr>
                                      <p:to>
                                        <p:strVal val="visible"/>
                                      </p:to>
                                    </p:set>
                                    <p:animEffect filter="dissolve" transition="in">
                                      <p:cBhvr>
                                        <p:cTn id="7" dur="1000"/>
                                        <p:tgtEl>
                                          <p:spTgt spid="254"/>
                                        </p:tgtEl>
                                      </p:cBhvr>
                                    </p:animEffect>
                                  </p:childTnLst>
                                </p:cTn>
                              </p:par>
                            </p:childTnLst>
                          </p:cTn>
                        </p:par>
                        <p:par>
                          <p:cTn id="8" fill="hold">
                            <p:stCondLst>
                              <p:cond delay="1000"/>
                            </p:stCondLst>
                            <p:childTnLst>
                              <p:par>
                                <p:cTn id="9" presetClass="entr" nodeType="afterEffect" presetID="9" grpId="2" fill="hold">
                                  <p:stCondLst>
                                    <p:cond delay="0"/>
                                  </p:stCondLst>
                                  <p:iterate type="el" backwards="0">
                                    <p:tmAbs val="0"/>
                                  </p:iterate>
                                  <p:childTnLst>
                                    <p:set>
                                      <p:cBhvr>
                                        <p:cTn id="10" fill="hold"/>
                                        <p:tgtEl>
                                          <p:spTgt spid="256"/>
                                        </p:tgtEl>
                                        <p:attrNameLst>
                                          <p:attrName>style.visibility</p:attrName>
                                        </p:attrNameLst>
                                      </p:cBhvr>
                                      <p:to>
                                        <p:strVal val="visible"/>
                                      </p:to>
                                    </p:set>
                                    <p:animEffect filter="dissolve" transition="in">
                                      <p:cBhvr>
                                        <p:cTn id="11" dur="1000"/>
                                        <p:tgtEl>
                                          <p:spTgt spid="2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54" grpId="1"/>
      <p:bldP build="whole" bldLvl="1" animBg="1" rev="0" advAuto="0" spid="256" grpId="2"/>
    </p:bldLst>
  </p:timing>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52" name="Shape 552"/>
          <p:cNvSpPr/>
          <p:nvPr>
            <p:ph type="title"/>
          </p:nvPr>
        </p:nvSpPr>
        <p:spPr>
          <a:prstGeom prst="rect">
            <a:avLst/>
          </a:prstGeom>
        </p:spPr>
        <p:txBody>
          <a:bodyPr/>
          <a:lstStyle/>
          <a:p>
            <a:pPr/>
            <a:r>
              <a:t>Synthesis Result</a:t>
            </a:r>
          </a:p>
        </p:txBody>
      </p:sp>
      <p:sp>
        <p:nvSpPr>
          <p:cNvPr id="553" name="Shape 553"/>
          <p:cNvSpPr/>
          <p:nvPr>
            <p:ph type="body" sz="quarter" idx="1"/>
          </p:nvPr>
        </p:nvSpPr>
        <p:spPr>
          <a:xfrm>
            <a:off x="457199" y="1143000"/>
            <a:ext cx="7018202" cy="959399"/>
          </a:xfrm>
          <a:prstGeom prst="rect">
            <a:avLst/>
          </a:prstGeom>
        </p:spPr>
        <p:txBody>
          <a:bodyPr/>
          <a:lstStyle/>
          <a:p>
            <a:pPr marL="457200" indent="-381000">
              <a:spcBef>
                <a:spcPts val="0"/>
              </a:spcBef>
              <a:buSzPct val="100000"/>
              <a:defRPr sz="2400"/>
            </a:pPr>
            <a:r>
              <a:t>Xilinx ISE 14.7 with Convey PDK 2.0</a:t>
            </a:r>
          </a:p>
          <a:p>
            <a:pPr marL="457200" indent="-381000">
              <a:spcBef>
                <a:spcPts val="0"/>
              </a:spcBef>
              <a:buSzPct val="100000"/>
              <a:defRPr sz="2400"/>
            </a:pPr>
            <a:r>
              <a:t>Single FPGA</a:t>
            </a:r>
          </a:p>
        </p:txBody>
      </p:sp>
      <p:sp>
        <p:nvSpPr>
          <p:cNvPr id="554" name="Shape 554"/>
          <p:cNvSpPr/>
          <p:nvPr>
            <p:ph type="sldNum" sz="quarter" idx="4294967295"/>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aphicFrame>
        <p:nvGraphicFramePr>
          <p:cNvPr id="555" name="Table 555"/>
          <p:cNvGraphicFramePr/>
          <p:nvPr/>
        </p:nvGraphicFramePr>
        <p:xfrm>
          <a:off x="1012974" y="2677024"/>
          <a:ext cx="3914051" cy="2225101"/>
        </p:xfrm>
        <a:graphic xmlns:a="http://schemas.openxmlformats.org/drawingml/2006/main">
          <a:graphicData uri="http://schemas.openxmlformats.org/drawingml/2006/table">
            <a:tbl>
              <a:tblPr firstCol="1" firstRow="0" lastCol="0" lastRow="0" bandCol="0" bandRow="1" rtl="0">
                <a:tableStyleId>{C7B018BB-80A7-4F77-B60F-C8B233D01FF8}</a:tableStyleId>
              </a:tblPr>
              <a:tblGrid>
                <a:gridCol w="1416675"/>
                <a:gridCol w="2497375"/>
              </a:tblGrid>
              <a:tr h="370850">
                <a:tc>
                  <a:txBody>
                    <a:bodyPr/>
                    <a:lstStyle/>
                    <a:p>
                      <a:pPr>
                        <a:defRPr b="0" sz="1800">
                          <a:solidFill>
                            <a:srgbClr val="000000"/>
                          </a:solidFill>
                        </a:defRPr>
                      </a:pPr>
                      <a:r>
                        <a:rPr b="1">
                          <a:solidFill>
                            <a:srgbClr val="FFFFFF"/>
                          </a:solidFill>
                        </a:rPr>
                        <a:t>Attributes</a:t>
                      </a:r>
                    </a:p>
                  </a:txBody>
                  <a:tcPr marL="91425" marR="91425" marT="91425" marB="91425" anchor="t" anchorCtr="0" horzOverflow="overflow">
                    <a:solidFill>
                      <a:schemeClr val="accent1">
                        <a:satOff val="-19091"/>
                        <a:lumOff val="-11921"/>
                      </a:schemeClr>
                    </a:solidFill>
                  </a:tcPr>
                </a:tc>
                <a:tc>
                  <a:txBody>
                    <a:bodyPr/>
                    <a:lstStyle/>
                    <a:p>
                      <a:pPr algn="r">
                        <a:defRPr sz="1800"/>
                      </a:pPr>
                      <a:r>
                        <a:rPr>
                          <a:solidFill>
                            <a:srgbClr val="FFFFFF"/>
                          </a:solidFill>
                        </a:rPr>
                        <a:t>Virtex-6 (Convey)  (%)</a:t>
                      </a:r>
                    </a:p>
                  </a:txBody>
                  <a:tcPr marL="91425" marR="91425" marT="91425" marB="91425" anchor="t" anchorCtr="0" horzOverflow="overflow">
                    <a:solidFill>
                      <a:schemeClr val="accent1">
                        <a:satOff val="-19091"/>
                        <a:lumOff val="-11921"/>
                      </a:schemeClr>
                    </a:solidFill>
                  </a:tcPr>
                </a:tc>
              </a:tr>
              <a:tr h="370850">
                <a:tc>
                  <a:txBody>
                    <a:bodyPr/>
                    <a:lstStyle/>
                    <a:p>
                      <a:pPr>
                        <a:defRPr b="0" sz="1800">
                          <a:solidFill>
                            <a:srgbClr val="000000"/>
                          </a:solidFill>
                        </a:defRPr>
                      </a:pPr>
                      <a:r>
                        <a:rPr b="1">
                          <a:solidFill>
                            <a:srgbClr val="FFFFFF"/>
                          </a:solidFill>
                        </a:rPr>
                        <a:t>Registers</a:t>
                      </a:r>
                    </a:p>
                  </a:txBody>
                  <a:tcPr marL="91425" marR="91425" marT="91425" marB="91425" anchor="t" anchorCtr="0" horzOverflow="overflow"/>
                </a:tc>
                <a:tc>
                  <a:txBody>
                    <a:bodyPr/>
                    <a:lstStyle/>
                    <a:p>
                      <a:pPr algn="r">
                        <a:defRPr sz="1800"/>
                      </a:pPr>
                      <a:r>
                        <a:t>312,085 (32%)</a:t>
                      </a:r>
                    </a:p>
                  </a:txBody>
                  <a:tcPr marL="91425" marR="91425" marT="91425" marB="91425" anchor="t" anchorCtr="0" horzOverflow="overflow"/>
                </a:tc>
              </a:tr>
              <a:tr h="370850">
                <a:tc>
                  <a:txBody>
                    <a:bodyPr/>
                    <a:lstStyle/>
                    <a:p>
                      <a:pPr>
                        <a:defRPr b="0" sz="1800">
                          <a:solidFill>
                            <a:srgbClr val="000000"/>
                          </a:solidFill>
                        </a:defRPr>
                      </a:pPr>
                      <a:r>
                        <a:rPr b="1">
                          <a:solidFill>
                            <a:srgbClr val="FFFFFF"/>
                          </a:solidFill>
                        </a:rPr>
                        <a:t>LUTRam</a:t>
                      </a:r>
                    </a:p>
                  </a:txBody>
                  <a:tcPr marL="91425" marR="91425" marT="91425" marB="91425" anchor="t" anchorCtr="0" horzOverflow="overflow"/>
                </a:tc>
                <a:tc>
                  <a:txBody>
                    <a:bodyPr/>
                    <a:lstStyle/>
                    <a:p>
                      <a:pPr algn="r">
                        <a:defRPr sz="1800"/>
                      </a:pPr>
                      <a:r>
                        <a:t>39,987 (30%)</a:t>
                      </a:r>
                    </a:p>
                  </a:txBody>
                  <a:tcPr marL="91425" marR="91425" marT="91425" marB="91425" anchor="t" anchorCtr="0" horzOverflow="overflow"/>
                </a:tc>
              </a:tr>
              <a:tr h="370850">
                <a:tc>
                  <a:txBody>
                    <a:bodyPr/>
                    <a:lstStyle/>
                    <a:p>
                      <a:pPr>
                        <a:defRPr b="0" sz="1800">
                          <a:solidFill>
                            <a:srgbClr val="000000"/>
                          </a:solidFill>
                        </a:defRPr>
                      </a:pPr>
                      <a:r>
                        <a:rPr b="1">
                          <a:solidFill>
                            <a:srgbClr val="FFFFFF"/>
                          </a:solidFill>
                        </a:rPr>
                        <a:t>LUTs</a:t>
                      </a:r>
                    </a:p>
                  </a:txBody>
                  <a:tcPr marL="91425" marR="91425" marT="91425" marB="91425" anchor="t" anchorCtr="0" horzOverflow="overflow"/>
                </a:tc>
                <a:tc>
                  <a:txBody>
                    <a:bodyPr/>
                    <a:lstStyle/>
                    <a:p>
                      <a:pPr algn="r">
                        <a:defRPr sz="1800"/>
                      </a:pPr>
                      <a:r>
                        <a:t>197,025 (41%)</a:t>
                      </a:r>
                    </a:p>
                  </a:txBody>
                  <a:tcPr marL="91425" marR="91425" marT="91425" marB="91425" anchor="t" anchorCtr="0" horzOverflow="overflow"/>
                </a:tc>
              </a:tr>
              <a:tr h="370850">
                <a:tc>
                  <a:txBody>
                    <a:bodyPr/>
                    <a:lstStyle/>
                    <a:p>
                      <a:pPr>
                        <a:defRPr b="0" sz="1800">
                          <a:solidFill>
                            <a:srgbClr val="000000"/>
                          </a:solidFill>
                        </a:defRPr>
                      </a:pPr>
                      <a:r>
                        <a:rPr b="1">
                          <a:solidFill>
                            <a:srgbClr val="FFFFFF"/>
                          </a:solidFill>
                        </a:rPr>
                        <a:t>36KBrams</a:t>
                      </a:r>
                    </a:p>
                  </a:txBody>
                  <a:tcPr marL="91425" marR="91425" marT="91425" marB="91425" anchor="t" anchorCtr="0" horzOverflow="overflow"/>
                </a:tc>
                <a:tc>
                  <a:txBody>
                    <a:bodyPr/>
                    <a:lstStyle/>
                    <a:p>
                      <a:pPr algn="r">
                        <a:defRPr sz="1800"/>
                      </a:pPr>
                      <a:r>
                        <a:t>247 (34%)</a:t>
                      </a:r>
                    </a:p>
                  </a:txBody>
                  <a:tcPr marL="91425" marR="91425" marT="91425" marB="91425" anchor="t" anchorCtr="0" horzOverflow="overflow"/>
                </a:tc>
              </a:tr>
              <a:tr h="370850">
                <a:tc>
                  <a:txBody>
                    <a:bodyPr/>
                    <a:lstStyle/>
                    <a:p>
                      <a:pPr>
                        <a:defRPr b="0" sz="1800">
                          <a:solidFill>
                            <a:srgbClr val="000000"/>
                          </a:solidFill>
                        </a:defRPr>
                      </a:pPr>
                      <a:r>
                        <a:rPr b="1">
                          <a:solidFill>
                            <a:srgbClr val="FFFFFF"/>
                          </a:solidFill>
                        </a:rPr>
                        <a:t>DSPs</a:t>
                      </a:r>
                    </a:p>
                  </a:txBody>
                  <a:tcPr marL="91425" marR="91425" marT="91425" marB="91425" anchor="t" anchorCtr="0" horzOverflow="overflow"/>
                </a:tc>
                <a:tc>
                  <a:txBody>
                    <a:bodyPr/>
                    <a:lstStyle/>
                    <a:p>
                      <a:pPr algn="r">
                        <a:defRPr sz="1800"/>
                      </a:pPr>
                      <a:r>
                        <a:t>168 (19%)</a:t>
                      </a:r>
                    </a:p>
                  </a:txBody>
                  <a:tcPr marL="91425" marR="91425" marT="91425" marB="91425" anchor="t" anchorCtr="0" horzOverflow="overflow"/>
                </a:tc>
              </a:tr>
            </a:tbl>
          </a:graphicData>
        </a:graphic>
      </p:graphicFrame>
      <p:graphicFrame>
        <p:nvGraphicFramePr>
          <p:cNvPr id="556" name="Table 556"/>
          <p:cNvGraphicFramePr/>
          <p:nvPr/>
        </p:nvGraphicFramePr>
        <p:xfrm>
          <a:off x="4940825" y="2677024"/>
          <a:ext cx="2650926" cy="2229976"/>
        </p:xfrm>
        <a:graphic xmlns:a="http://schemas.openxmlformats.org/drawingml/2006/main">
          <a:graphicData uri="http://schemas.openxmlformats.org/drawingml/2006/table">
            <a:tbl>
              <a:tblPr firstCol="0" firstRow="0" lastCol="0" lastRow="0" bandCol="0" bandRow="1" rtl="0">
                <a:tableStyleId>{C7B018BB-80A7-4F77-B60F-C8B233D01FF8}</a:tableStyleId>
              </a:tblPr>
              <a:tblGrid>
                <a:gridCol w="2650925"/>
              </a:tblGrid>
              <a:tr h="370850">
                <a:tc>
                  <a:txBody>
                    <a:bodyPr/>
                    <a:lstStyle/>
                    <a:p>
                      <a:pPr algn="r">
                        <a:defRPr sz="1800"/>
                      </a:pPr>
                      <a:r>
                        <a:rPr>
                          <a:solidFill>
                            <a:srgbClr val="FFFFFF"/>
                          </a:solidFill>
                        </a:rPr>
                        <a:t>Kintex-7 Ultrascale (%)</a:t>
                      </a:r>
                    </a:p>
                  </a:txBody>
                  <a:tcPr marL="91425" marR="91425" marT="91425" marB="91425" anchor="t" anchorCtr="0" horzOverflow="overflow">
                    <a:solidFill>
                      <a:schemeClr val="accent1">
                        <a:satOff val="-19091"/>
                        <a:lumOff val="-11921"/>
                      </a:schemeClr>
                    </a:solidFill>
                  </a:tcPr>
                </a:tc>
              </a:tr>
              <a:tr h="375725">
                <a:tc>
                  <a:txBody>
                    <a:bodyPr/>
                    <a:lstStyle/>
                    <a:p>
                      <a:pPr algn="r">
                        <a:defRPr sz="1800"/>
                      </a:pPr>
                      <a:r>
                        <a:t>214,820 (32%)</a:t>
                      </a:r>
                    </a:p>
                  </a:txBody>
                  <a:tcPr marL="91425" marR="91425" marT="91425" marB="91425" anchor="t" anchorCtr="0" horzOverflow="overflow"/>
                </a:tc>
              </a:tr>
              <a:tr h="370850">
                <a:tc>
                  <a:txBody>
                    <a:bodyPr/>
                    <a:lstStyle/>
                    <a:p>
                      <a:pPr algn="r">
                        <a:defRPr sz="1800"/>
                      </a:pPr>
                      <a:r>
                        <a:t>15,068 (10%)</a:t>
                      </a:r>
                    </a:p>
                  </a:txBody>
                  <a:tcPr marL="91425" marR="91425" marT="91425" marB="91425" anchor="t" anchorCtr="0" horzOverflow="overflow"/>
                </a:tc>
              </a:tr>
              <a:tr h="370850">
                <a:tc>
                  <a:txBody>
                    <a:bodyPr/>
                    <a:lstStyle/>
                    <a:p>
                      <a:pPr algn="r">
                        <a:defRPr sz="1800"/>
                      </a:pPr>
                      <a:r>
                        <a:t>123,708 (37%)</a:t>
                      </a:r>
                    </a:p>
                  </a:txBody>
                  <a:tcPr marL="91425" marR="91425" marT="91425" marB="91425" anchor="t" anchorCtr="0" horzOverflow="overflow"/>
                </a:tc>
              </a:tr>
              <a:tr h="370850">
                <a:tc>
                  <a:txBody>
                    <a:bodyPr/>
                    <a:lstStyle/>
                    <a:p>
                      <a:pPr algn="r">
                        <a:defRPr sz="1800"/>
                      </a:pPr>
                      <a:r>
                        <a:t>265 (25%)</a:t>
                      </a:r>
                    </a:p>
                  </a:txBody>
                  <a:tcPr marL="91425" marR="91425" marT="91425" marB="91425" anchor="t" anchorCtr="0" horzOverflow="overflow"/>
                </a:tc>
              </a:tr>
              <a:tr h="370850">
                <a:tc>
                  <a:txBody>
                    <a:bodyPr/>
                    <a:lstStyle/>
                    <a:p>
                      <a:pPr algn="r">
                        <a:defRPr sz="1800"/>
                      </a:pPr>
                      <a:r>
                        <a:t>320 (20%)</a:t>
                      </a:r>
                    </a:p>
                  </a:txBody>
                  <a:tcPr marL="91425" marR="91425" marT="91425" marB="91425" anchor="t" anchorCtr="0" horzOverflow="overflow"/>
                </a:tc>
              </a:tr>
            </a:tbl>
          </a:graphicData>
        </a:graphic>
      </p:graphicFrame>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556"/>
                                        </p:tgtEl>
                                        <p:attrNameLst>
                                          <p:attrName>style.visibility</p:attrName>
                                        </p:attrNameLst>
                                      </p:cBhvr>
                                      <p:to>
                                        <p:strVal val="visible"/>
                                      </p:to>
                                    </p:set>
                                    <p:animEffect filter="dissolve" transition="in">
                                      <p:cBhvr>
                                        <p:cTn id="7" dur="1000"/>
                                        <p:tgtEl>
                                          <p:spTgt spid="5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56" grpId="1"/>
    </p:bldLst>
  </p:timing>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58" name="Shape 558"/>
          <p:cNvSpPr/>
          <p:nvPr>
            <p:ph type="title"/>
          </p:nvPr>
        </p:nvSpPr>
        <p:spPr>
          <a:prstGeom prst="rect">
            <a:avLst/>
          </a:prstGeom>
        </p:spPr>
        <p:txBody>
          <a:bodyPr/>
          <a:lstStyle/>
          <a:p>
            <a:pPr/>
            <a:r>
              <a:t>Speedup Comparison</a:t>
            </a:r>
          </a:p>
        </p:txBody>
      </p:sp>
      <p:sp>
        <p:nvSpPr>
          <p:cNvPr id="559" name="Shape 559"/>
          <p:cNvSpPr/>
          <p:nvPr>
            <p:ph type="body" sz="quarter" idx="1"/>
          </p:nvPr>
        </p:nvSpPr>
        <p:spPr>
          <a:xfrm>
            <a:off x="457199" y="1143000"/>
            <a:ext cx="7927501" cy="1576800"/>
          </a:xfrm>
          <a:prstGeom prst="rect">
            <a:avLst/>
          </a:prstGeom>
        </p:spPr>
        <p:txBody>
          <a:bodyPr/>
          <a:lstStyle/>
          <a:p>
            <a:pPr marL="457200" indent="-381000">
              <a:spcBef>
                <a:spcPts val="0"/>
              </a:spcBef>
              <a:buSzPct val="100000"/>
              <a:defRPr sz="2400"/>
            </a:pPr>
            <a:r>
              <a:t>CPU: 8-core Xeon, 24G Ram C++ (TBB+SSE)</a:t>
            </a:r>
          </a:p>
          <a:p>
            <a:pPr marL="457200" indent="-381000">
              <a:spcBef>
                <a:spcPts val="0"/>
              </a:spcBef>
              <a:buSzPct val="100000"/>
              <a:defRPr sz="2400"/>
            </a:pPr>
            <a:r>
              <a:t>GPU: 4-core i7 8G Ram + Tesla K20c (CUDA 6.0)</a:t>
            </a:r>
          </a:p>
          <a:p>
            <a:pPr marL="457200" indent="-381000">
              <a:spcBef>
                <a:spcPts val="0"/>
              </a:spcBef>
              <a:buSzPct val="100000"/>
              <a:defRPr sz="2400"/>
            </a:pPr>
            <a:r>
              <a:t>FPGA: One Virtex-6 LX760 on Convey HC-2ex</a:t>
            </a:r>
          </a:p>
        </p:txBody>
      </p:sp>
      <p:sp>
        <p:nvSpPr>
          <p:cNvPr id="560" name="Shape 560"/>
          <p:cNvSpPr/>
          <p:nvPr>
            <p:ph type="sldNum" sz="quarter" idx="4294967295"/>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aphicFrame>
        <p:nvGraphicFramePr>
          <p:cNvPr id="561" name="Table 561"/>
          <p:cNvGraphicFramePr/>
          <p:nvPr/>
        </p:nvGraphicFramePr>
        <p:xfrm>
          <a:off x="952500" y="3184275"/>
          <a:ext cx="7239000" cy="1905001"/>
        </p:xfrm>
        <a:graphic xmlns:a="http://schemas.openxmlformats.org/drawingml/2006/main">
          <a:graphicData uri="http://schemas.openxmlformats.org/drawingml/2006/table">
            <a:tbl>
              <a:tblPr firstCol="1" firstRow="0" lastCol="0" lastRow="0" bandCol="0" bandRow="1" rtl="0">
                <a:tableStyleId>{C7B018BB-80A7-4F77-B60F-C8B233D01FF8}</a:tableStyleId>
              </a:tblPr>
              <a:tblGrid>
                <a:gridCol w="2413000"/>
                <a:gridCol w="2413000"/>
                <a:gridCol w="2413000"/>
              </a:tblGrid>
              <a:tr h="381000">
                <a:tc>
                  <a:txBody>
                    <a:bodyPr/>
                    <a:lstStyle/>
                    <a:p>
                      <a:pPr algn="ctr">
                        <a:defRPr b="0" sz="1800">
                          <a:solidFill>
                            <a:srgbClr val="000000"/>
                          </a:solidFill>
                        </a:defRPr>
                      </a:pPr>
                      <a:r>
                        <a:rPr b="1">
                          <a:solidFill>
                            <a:srgbClr val="FFFFFF"/>
                          </a:solidFill>
                        </a:rPr>
                        <a:t>Platform</a:t>
                      </a:r>
                    </a:p>
                  </a:txBody>
                  <a:tcPr marL="91425" marR="91425" marT="91425" marB="91425" anchor="t" anchorCtr="0" horzOverflow="overflow">
                    <a:solidFill>
                      <a:schemeClr val="accent1">
                        <a:satOff val="-19091"/>
                        <a:lumOff val="-11921"/>
                      </a:schemeClr>
                    </a:solidFill>
                  </a:tcPr>
                </a:tc>
                <a:tc>
                  <a:txBody>
                    <a:bodyPr/>
                    <a:lstStyle/>
                    <a:p>
                      <a:pPr algn="ctr">
                        <a:defRPr sz="1800"/>
                      </a:pPr>
                      <a:r>
                        <a:rPr b="1">
                          <a:solidFill>
                            <a:srgbClr val="FFFFFF"/>
                          </a:solidFill>
                        </a:rPr>
                        <a:t>Throughput (fps)</a:t>
                      </a:r>
                    </a:p>
                  </a:txBody>
                  <a:tcPr marL="91425" marR="91425" marT="91425" marB="91425" anchor="t" anchorCtr="0" horzOverflow="overflow">
                    <a:solidFill>
                      <a:schemeClr val="accent1">
                        <a:satOff val="-19091"/>
                        <a:lumOff val="-11921"/>
                      </a:schemeClr>
                    </a:solidFill>
                  </a:tcPr>
                </a:tc>
                <a:tc>
                  <a:txBody>
                    <a:bodyPr/>
                    <a:lstStyle/>
                    <a:p>
                      <a:pPr algn="ctr">
                        <a:defRPr sz="1800"/>
                      </a:pPr>
                      <a:r>
                        <a:rPr b="1">
                          <a:solidFill>
                            <a:srgbClr val="FFFFFF"/>
                          </a:solidFill>
                        </a:rPr>
                        <a:t>Speedup</a:t>
                      </a:r>
                    </a:p>
                  </a:txBody>
                  <a:tcPr marL="91425" marR="91425" marT="91425" marB="91425" anchor="t" anchorCtr="0" horzOverflow="overflow">
                    <a:solidFill>
                      <a:schemeClr val="accent1">
                        <a:satOff val="-19091"/>
                        <a:lumOff val="-11921"/>
                      </a:schemeClr>
                    </a:solidFill>
                  </a:tcPr>
                </a:tc>
              </a:tr>
              <a:tr h="381000">
                <a:tc>
                  <a:txBody>
                    <a:bodyPr/>
                    <a:lstStyle/>
                    <a:p>
                      <a:pPr algn="ctr">
                        <a:defRPr b="0" sz="1800">
                          <a:solidFill>
                            <a:srgbClr val="000000"/>
                          </a:solidFill>
                        </a:defRPr>
                      </a:pPr>
                      <a:r>
                        <a:rPr b="1">
                          <a:solidFill>
                            <a:srgbClr val="FFFFFF"/>
                          </a:solidFill>
                        </a:rPr>
                        <a:t>CPU</a:t>
                      </a:r>
                    </a:p>
                  </a:txBody>
                  <a:tcPr marL="91425" marR="91425" marT="91425" marB="91425" anchor="t" anchorCtr="0" horzOverflow="overflow"/>
                </a:tc>
                <a:tc>
                  <a:txBody>
                    <a:bodyPr/>
                    <a:lstStyle/>
                    <a:p>
                      <a:pPr algn="r">
                        <a:defRPr sz="1800"/>
                      </a:pPr>
                      <a:r>
                        <a:t>20.2</a:t>
                      </a:r>
                    </a:p>
                  </a:txBody>
                  <a:tcPr marL="91425" marR="91425" marT="91425" marB="91425" anchor="t" anchorCtr="0" horzOverflow="overflow"/>
                </a:tc>
                <a:tc>
                  <a:txBody>
                    <a:bodyPr/>
                    <a:lstStyle/>
                    <a:p>
                      <a:pPr algn="r">
                        <a:defRPr sz="1800"/>
                      </a:pPr>
                      <a:r>
                        <a:t>1</a:t>
                      </a:r>
                    </a:p>
                  </a:txBody>
                  <a:tcPr marL="91425" marR="91425" marT="91425" marB="91425" anchor="t" anchorCtr="0" horzOverflow="overflow"/>
                </a:tc>
              </a:tr>
              <a:tr h="381000">
                <a:tc>
                  <a:txBody>
                    <a:bodyPr/>
                    <a:lstStyle/>
                    <a:p>
                      <a:pPr algn="ctr">
                        <a:defRPr b="0" sz="1800">
                          <a:solidFill>
                            <a:srgbClr val="000000"/>
                          </a:solidFill>
                        </a:defRPr>
                      </a:pPr>
                      <a:r>
                        <a:rPr b="1">
                          <a:solidFill>
                            <a:srgbClr val="FFFFFF"/>
                          </a:solidFill>
                        </a:rPr>
                        <a:t>GPU</a:t>
                      </a:r>
                    </a:p>
                  </a:txBody>
                  <a:tcPr marL="91425" marR="91425" marT="91425" marB="91425" anchor="t" anchorCtr="0" horzOverflow="overflow"/>
                </a:tc>
                <a:tc>
                  <a:txBody>
                    <a:bodyPr/>
                    <a:lstStyle/>
                    <a:p>
                      <a:pPr algn="r">
                        <a:defRPr sz="1800"/>
                      </a:pPr>
                      <a:r>
                        <a:t>1,616.0</a:t>
                      </a:r>
                    </a:p>
                  </a:txBody>
                  <a:tcPr marL="91425" marR="91425" marT="91425" marB="91425" anchor="t" anchorCtr="0" horzOverflow="overflow"/>
                </a:tc>
                <a:tc>
                  <a:txBody>
                    <a:bodyPr/>
                    <a:lstStyle/>
                    <a:p>
                      <a:pPr algn="r">
                        <a:defRPr sz="1800"/>
                      </a:pPr>
                      <a:r>
                        <a:t>80</a:t>
                      </a:r>
                    </a:p>
                  </a:txBody>
                  <a:tcPr marL="91425" marR="91425" marT="91425" marB="91425" anchor="t" anchorCtr="0" horzOverflow="overflow"/>
                </a:tc>
              </a:tr>
              <a:tr h="381000">
                <a:tc>
                  <a:txBody>
                    <a:bodyPr/>
                    <a:lstStyle/>
                    <a:p>
                      <a:pPr algn="ctr">
                        <a:defRPr b="0" sz="1800">
                          <a:solidFill>
                            <a:srgbClr val="000000"/>
                          </a:solidFill>
                        </a:defRPr>
                      </a:pPr>
                      <a:r>
                        <a:rPr b="1">
                          <a:solidFill>
                            <a:srgbClr val="FFFFFF"/>
                          </a:solidFill>
                        </a:rPr>
                        <a:t>one FPGA-fxp8</a:t>
                      </a:r>
                    </a:p>
                  </a:txBody>
                  <a:tcPr marL="91425" marR="91425" marT="91425" marB="91425" anchor="t" anchorCtr="0" horzOverflow="overflow"/>
                </a:tc>
                <a:tc>
                  <a:txBody>
                    <a:bodyPr/>
                    <a:lstStyle/>
                    <a:p>
                      <a:pPr algn="r">
                        <a:defRPr sz="1800"/>
                      </a:pPr>
                      <a:r>
                        <a:t>1,420.8</a:t>
                      </a:r>
                    </a:p>
                  </a:txBody>
                  <a:tcPr marL="91425" marR="91425" marT="91425" marB="91425" anchor="t" anchorCtr="0" horzOverflow="overflow"/>
                </a:tc>
                <a:tc>
                  <a:txBody>
                    <a:bodyPr/>
                    <a:lstStyle/>
                    <a:p>
                      <a:pPr algn="r">
                        <a:defRPr sz="1800"/>
                      </a:pPr>
                      <a:r>
                        <a:t>70</a:t>
                      </a:r>
                    </a:p>
                  </a:txBody>
                  <a:tcPr marL="91425" marR="91425" marT="91425" marB="91425" anchor="t" anchorCtr="0" horzOverflow="overflow"/>
                </a:tc>
              </a:tr>
              <a:tr h="381000">
                <a:tc>
                  <a:txBody>
                    <a:bodyPr/>
                    <a:lstStyle/>
                    <a:p>
                      <a:pPr algn="ctr">
                        <a:defRPr b="0" sz="1800">
                          <a:solidFill>
                            <a:srgbClr val="000000"/>
                          </a:solidFill>
                        </a:defRPr>
                      </a:pPr>
                      <a:r>
                        <a:rPr b="1">
                          <a:solidFill>
                            <a:srgbClr val="FFFFFF"/>
                          </a:solidFill>
                        </a:rPr>
                        <a:t>two FPGA-fxp8</a:t>
                      </a:r>
                    </a:p>
                  </a:txBody>
                  <a:tcPr marL="91425" marR="91425" marT="91425" marB="91425" anchor="t" anchorCtr="0" horzOverflow="overflow"/>
                </a:tc>
                <a:tc>
                  <a:txBody>
                    <a:bodyPr/>
                    <a:lstStyle/>
                    <a:p>
                      <a:pPr algn="r">
                        <a:defRPr sz="1800"/>
                      </a:pPr>
                      <a:r>
                        <a:t>2,841.6</a:t>
                      </a:r>
                    </a:p>
                  </a:txBody>
                  <a:tcPr marL="91425" marR="91425" marT="91425" marB="91425" anchor="t" anchorCtr="0" horzOverflow="overflow"/>
                </a:tc>
                <a:tc>
                  <a:txBody>
                    <a:bodyPr/>
                    <a:lstStyle/>
                    <a:p>
                      <a:pPr algn="r">
                        <a:defRPr sz="1800"/>
                      </a:pPr>
                      <a:r>
                        <a:t>140</a:t>
                      </a:r>
                    </a:p>
                  </a:txBody>
                  <a:tcPr marL="91425" marR="91425" marT="91425" marB="91425" anchor="t" anchorCtr="0" horzOverflow="overflow"/>
                </a:tc>
              </a:tr>
            </a:tbl>
          </a:graphicData>
        </a:graphic>
      </p:graphicFrame>
      <p:sp>
        <p:nvSpPr>
          <p:cNvPr id="562" name="Shape 562"/>
          <p:cNvSpPr/>
          <p:nvPr/>
        </p:nvSpPr>
        <p:spPr>
          <a:xfrm>
            <a:off x="2169148" y="6182507"/>
            <a:ext cx="4805704" cy="583384"/>
          </a:xfrm>
          <a:prstGeom prst="rect">
            <a:avLst/>
          </a:prstGeom>
          <a:ln w="12700">
            <a:miter lim="400000"/>
          </a:ln>
          <a:extLst>
            <a:ext uri="{C572A759-6A51-4108-AA02-DFA0A04FC94B}">
              <ma14:wrappingTextBoxFlag xmlns:ma14="http://schemas.microsoft.com/office/mac/drawingml/2011/main" val="1"/>
            </a:ext>
          </a:extLst>
        </p:spPr>
        <p:txBody>
          <a:bodyPr lIns="91399" tIns="91399" rIns="91399" bIns="91399" anchor="ctr">
            <a:spAutoFit/>
          </a:bodyPr>
          <a:lstStyle>
            <a:lvl1pPr algn="ctr"/>
          </a:lstStyle>
          <a:p>
            <a:pPr/>
            <a:r>
              <a:t>FPGA speed is estimated using number of clock cycles to process the task at 150 MHz</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64" name="Shape 564"/>
          <p:cNvSpPr/>
          <p:nvPr>
            <p:ph type="title"/>
          </p:nvPr>
        </p:nvSpPr>
        <p:spPr>
          <a:prstGeom prst="rect">
            <a:avLst/>
          </a:prstGeom>
        </p:spPr>
        <p:txBody>
          <a:bodyPr/>
          <a:lstStyle/>
          <a:p>
            <a:pPr/>
            <a:r>
              <a:t>Power Comparison</a:t>
            </a:r>
          </a:p>
        </p:txBody>
      </p:sp>
      <p:sp>
        <p:nvSpPr>
          <p:cNvPr id="565" name="Shape 565"/>
          <p:cNvSpPr/>
          <p:nvPr>
            <p:ph type="body" sz="half" idx="1"/>
          </p:nvPr>
        </p:nvSpPr>
        <p:spPr>
          <a:xfrm>
            <a:off x="540623" y="1143000"/>
            <a:ext cx="8229601" cy="1777201"/>
          </a:xfrm>
          <a:prstGeom prst="rect">
            <a:avLst/>
          </a:prstGeom>
        </p:spPr>
        <p:txBody>
          <a:bodyPr/>
          <a:lstStyle/>
          <a:p>
            <a:pPr marL="457200" indent="-381000">
              <a:spcBef>
                <a:spcPts val="0"/>
              </a:spcBef>
              <a:buSzPct val="100000"/>
              <a:defRPr sz="2400"/>
            </a:pPr>
            <a:r>
              <a:t>CPU: thermal design power (TDP)</a:t>
            </a:r>
          </a:p>
          <a:p>
            <a:pPr marL="457200" indent="-381000">
              <a:spcBef>
                <a:spcPts val="0"/>
              </a:spcBef>
              <a:buSzPct val="100000"/>
              <a:defRPr sz="2400"/>
            </a:pPr>
            <a:r>
              <a:t>GPU: NVIDIA System Management Interface (nvidia-sim)</a:t>
            </a:r>
          </a:p>
          <a:p>
            <a:pPr marL="457200" indent="-381000">
              <a:spcBef>
                <a:spcPts val="0"/>
              </a:spcBef>
              <a:buSzPct val="100000"/>
              <a:defRPr sz="2400"/>
            </a:pPr>
            <a:r>
              <a:t>FPGA: Xilinx Power Estimator (50% toggle rate)</a:t>
            </a:r>
          </a:p>
        </p:txBody>
      </p:sp>
      <p:sp>
        <p:nvSpPr>
          <p:cNvPr id="566" name="Shape 566"/>
          <p:cNvSpPr/>
          <p:nvPr>
            <p:ph type="sldNum" sz="quarter" idx="4294967295"/>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aphicFrame>
        <p:nvGraphicFramePr>
          <p:cNvPr id="567" name="Table 567"/>
          <p:cNvGraphicFramePr/>
          <p:nvPr/>
        </p:nvGraphicFramePr>
        <p:xfrm>
          <a:off x="1611599" y="3234325"/>
          <a:ext cx="5106300" cy="1600176"/>
        </p:xfrm>
        <a:graphic xmlns:a="http://schemas.openxmlformats.org/drawingml/2006/main">
          <a:graphicData uri="http://schemas.openxmlformats.org/drawingml/2006/table">
            <a:tbl>
              <a:tblPr firstCol="1" firstRow="0" lastCol="0" lastRow="0" bandCol="0" bandRow="1" rtl="0">
                <a:tableStyleId>{C7B018BB-80A7-4F77-B60F-C8B233D01FF8}</a:tableStyleId>
              </a:tblPr>
              <a:tblGrid>
                <a:gridCol w="1702100"/>
                <a:gridCol w="1361878"/>
                <a:gridCol w="1667274"/>
                <a:gridCol w="2077146"/>
              </a:tblGrid>
              <a:tr h="381000">
                <a:tc>
                  <a:txBody>
                    <a:bodyPr/>
                    <a:lstStyle/>
                    <a:p>
                      <a:pPr algn="ctr">
                        <a:defRPr b="0" sz="1800">
                          <a:solidFill>
                            <a:srgbClr val="000000"/>
                          </a:solidFill>
                        </a:defRPr>
                      </a:pPr>
                      <a:r>
                        <a:rPr b="1">
                          <a:solidFill>
                            <a:srgbClr val="FFFFFF"/>
                          </a:solidFill>
                        </a:rPr>
                        <a:t>Platform</a:t>
                      </a:r>
                    </a:p>
                  </a:txBody>
                  <a:tcPr marL="91425" marR="91425" marT="91425" marB="91425" anchor="t" anchorCtr="0" horzOverflow="overflow">
                    <a:solidFill>
                      <a:schemeClr val="accent1">
                        <a:satOff val="-19091"/>
                        <a:lumOff val="-11921"/>
                      </a:schemeClr>
                    </a:solidFill>
                  </a:tcPr>
                </a:tc>
                <a:tc>
                  <a:txBody>
                    <a:bodyPr/>
                    <a:lstStyle/>
                    <a:p>
                      <a:pPr algn="ctr">
                        <a:defRPr sz="1800"/>
                      </a:pPr>
                      <a:r>
                        <a:rPr b="1">
                          <a:solidFill>
                            <a:srgbClr val="FFFFFF"/>
                          </a:solidFill>
                        </a:rPr>
                        <a:t>Power (W)</a:t>
                      </a:r>
                    </a:p>
                  </a:txBody>
                  <a:tcPr marL="91425" marR="91425" marT="91425" marB="91425" anchor="t" anchorCtr="0" horzOverflow="overflow">
                    <a:solidFill>
                      <a:schemeClr val="accent1">
                        <a:satOff val="-19091"/>
                        <a:lumOff val="-11921"/>
                      </a:schemeClr>
                    </a:solidFill>
                  </a:tcPr>
                </a:tc>
                <a:tc>
                  <a:txBody>
                    <a:bodyPr/>
                    <a:lstStyle/>
                    <a:p>
                      <a:pPr algn="ctr">
                        <a:defRPr sz="1800"/>
                      </a:pPr>
                      <a:r>
                        <a:rPr b="1">
                          <a:solidFill>
                            <a:srgbClr val="FFFFFF"/>
                          </a:solidFill>
                        </a:rPr>
                        <a:t>Joules/Frame</a:t>
                      </a:r>
                    </a:p>
                  </a:txBody>
                  <a:tcPr marL="91425" marR="91425" marT="91425" marB="91425" anchor="t" anchorCtr="0" horzOverflow="overflow">
                    <a:solidFill>
                      <a:schemeClr val="accent1">
                        <a:satOff val="-19091"/>
                        <a:lumOff val="-11921"/>
                      </a:schemeClr>
                    </a:solidFill>
                  </a:tcPr>
                </a:tc>
                <a:tc>
                  <a:txBody>
                    <a:bodyPr/>
                    <a:lstStyle/>
                    <a:p>
                      <a:pPr algn="ctr">
                        <a:defRPr sz="1800"/>
                      </a:pPr>
                      <a:r>
                        <a:rPr b="1">
                          <a:solidFill>
                            <a:srgbClr val="FFFFFF"/>
                          </a:solidFill>
                        </a:rPr>
                        <a:t>Ratio (J/Frame)</a:t>
                      </a:r>
                    </a:p>
                  </a:txBody>
                  <a:tcPr marL="91425" marR="91425" marT="91425" marB="91425" anchor="t" anchorCtr="0" horzOverflow="overflow">
                    <a:solidFill>
                      <a:schemeClr val="accent1">
                        <a:satOff val="-19091"/>
                        <a:lumOff val="-11921"/>
                      </a:schemeClr>
                    </a:solidFill>
                  </a:tcPr>
                </a:tc>
              </a:tr>
              <a:tr h="381000">
                <a:tc>
                  <a:txBody>
                    <a:bodyPr/>
                    <a:lstStyle/>
                    <a:p>
                      <a:pPr algn="ctr">
                        <a:defRPr b="0" sz="1800">
                          <a:solidFill>
                            <a:srgbClr val="000000"/>
                          </a:solidFill>
                        </a:defRPr>
                      </a:pPr>
                      <a:r>
                        <a:rPr b="1">
                          <a:solidFill>
                            <a:srgbClr val="FFFFFF"/>
                          </a:solidFill>
                        </a:rPr>
                        <a:t>CPU</a:t>
                      </a:r>
                    </a:p>
                  </a:txBody>
                  <a:tcPr marL="91425" marR="91425" marT="91425" marB="91425" anchor="t" anchorCtr="0" horzOverflow="overflow"/>
                </a:tc>
                <a:tc>
                  <a:txBody>
                    <a:bodyPr/>
                    <a:lstStyle/>
                    <a:p>
                      <a:pPr algn="ctr">
                        <a:defRPr sz="1800"/>
                      </a:pPr>
                      <a:r>
                        <a:t>160.0</a:t>
                      </a:r>
                    </a:p>
                  </a:txBody>
                  <a:tcPr marL="91425" marR="91425" marT="91425" marB="91425" anchor="t" anchorCtr="0" horzOverflow="overflow"/>
                </a:tc>
                <a:tc>
                  <a:txBody>
                    <a:bodyPr/>
                    <a:lstStyle/>
                    <a:p>
                      <a:pPr algn="ctr">
                        <a:defRPr sz="1800"/>
                      </a:pPr>
                      <a:r>
                        <a:t>7.92</a:t>
                      </a:r>
                    </a:p>
                  </a:txBody>
                  <a:tcPr marL="91425" marR="91425" marT="91425" marB="91425" anchor="t" anchorCtr="0" horzOverflow="overflow"/>
                </a:tc>
                <a:tc>
                  <a:txBody>
                    <a:bodyPr/>
                    <a:lstStyle/>
                    <a:p>
                      <a:pPr algn="ctr">
                        <a:defRPr sz="1800"/>
                      </a:pPr>
                      <a:r>
                        <a:t>1</a:t>
                      </a:r>
                    </a:p>
                  </a:txBody>
                  <a:tcPr marL="91425" marR="91425" marT="91425" marB="91425" anchor="t" anchorCtr="0" horzOverflow="overflow"/>
                </a:tc>
              </a:tr>
              <a:tr h="381000">
                <a:tc>
                  <a:txBody>
                    <a:bodyPr/>
                    <a:lstStyle/>
                    <a:p>
                      <a:pPr algn="ctr">
                        <a:defRPr b="0" sz="1800">
                          <a:solidFill>
                            <a:srgbClr val="000000"/>
                          </a:solidFill>
                        </a:defRPr>
                      </a:pPr>
                      <a:r>
                        <a:rPr b="1">
                          <a:solidFill>
                            <a:srgbClr val="FFFFFF"/>
                          </a:solidFill>
                        </a:rPr>
                        <a:t>GPU</a:t>
                      </a:r>
                    </a:p>
                  </a:txBody>
                  <a:tcPr marL="91425" marR="91425" marT="91425" marB="91425" anchor="t" anchorCtr="0" horzOverflow="overflow"/>
                </a:tc>
                <a:tc>
                  <a:txBody>
                    <a:bodyPr/>
                    <a:lstStyle/>
                    <a:p>
                      <a:pPr algn="ctr">
                        <a:defRPr sz="1800"/>
                      </a:pPr>
                      <a:r>
                        <a:t>85.0</a:t>
                      </a:r>
                    </a:p>
                  </a:txBody>
                  <a:tcPr marL="91425" marR="91425" marT="91425" marB="91425" anchor="t" anchorCtr="0" horzOverflow="overflow"/>
                </a:tc>
                <a:tc>
                  <a:txBody>
                    <a:bodyPr/>
                    <a:lstStyle/>
                    <a:p>
                      <a:pPr algn="ctr">
                        <a:defRPr sz="1800"/>
                      </a:pPr>
                      <a:r>
                        <a:t>0.053</a:t>
                      </a:r>
                    </a:p>
                  </a:txBody>
                  <a:tcPr marL="91425" marR="91425" marT="91425" marB="91425" anchor="t" anchorCtr="0" horzOverflow="overflow"/>
                </a:tc>
                <a:tc>
                  <a:txBody>
                    <a:bodyPr/>
                    <a:lstStyle/>
                    <a:p>
                      <a:pPr algn="ctr">
                        <a:defRPr sz="1800"/>
                      </a:pPr>
                      <a:r>
                        <a:t>149</a:t>
                      </a:r>
                    </a:p>
                  </a:txBody>
                  <a:tcPr marL="91425" marR="91425" marT="91425" marB="91425" anchor="t" anchorCtr="0" horzOverflow="overflow"/>
                </a:tc>
              </a:tr>
              <a:tr h="457175">
                <a:tc>
                  <a:txBody>
                    <a:bodyPr/>
                    <a:lstStyle/>
                    <a:p>
                      <a:pPr algn="ctr">
                        <a:defRPr b="0" sz="1800">
                          <a:solidFill>
                            <a:srgbClr val="000000"/>
                          </a:solidFill>
                        </a:defRPr>
                      </a:pPr>
                      <a:r>
                        <a:rPr b="1">
                          <a:solidFill>
                            <a:srgbClr val="FFFFFF"/>
                          </a:solidFill>
                        </a:rPr>
                        <a:t>1 FPGA</a:t>
                      </a:r>
                    </a:p>
                  </a:txBody>
                  <a:tcPr marL="91425" marR="91425" marT="91425" marB="91425" anchor="t" anchorCtr="0" horzOverflow="overflow"/>
                </a:tc>
                <a:tc>
                  <a:txBody>
                    <a:bodyPr/>
                    <a:lstStyle/>
                    <a:p>
                      <a:pPr algn="ctr">
                        <a:defRPr sz="1800"/>
                      </a:pPr>
                      <a:r>
                        <a:t>28.1</a:t>
                      </a:r>
                    </a:p>
                  </a:txBody>
                  <a:tcPr marL="91425" marR="91425" marT="91425" marB="91425" anchor="t" anchorCtr="0" horzOverflow="overflow"/>
                </a:tc>
                <a:tc>
                  <a:txBody>
                    <a:bodyPr/>
                    <a:lstStyle/>
                    <a:p>
                      <a:pPr algn="ctr">
                        <a:defRPr sz="1800"/>
                      </a:pPr>
                      <a:r>
                        <a:t>0.020</a:t>
                      </a:r>
                    </a:p>
                  </a:txBody>
                  <a:tcPr marL="91425" marR="91425" marT="91425" marB="91425" anchor="t" anchorCtr="0" horzOverflow="overflow"/>
                </a:tc>
                <a:tc>
                  <a:txBody>
                    <a:bodyPr/>
                    <a:lstStyle/>
                    <a:p>
                      <a:pPr algn="ctr">
                        <a:defRPr sz="1800"/>
                      </a:pPr>
                      <a:r>
                        <a:t>396</a:t>
                      </a:r>
                    </a:p>
                  </a:txBody>
                  <a:tcPr marL="91425" marR="91425" marT="91425" marB="91425" anchor="t" anchorCtr="0" horzOverflow="overflow"/>
                </a:tc>
              </a:tr>
            </a:tbl>
          </a:graphicData>
        </a:graphic>
      </p:graphicFrame>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69" name="Shape 569"/>
          <p:cNvSpPr/>
          <p:nvPr>
            <p:ph type="title"/>
          </p:nvPr>
        </p:nvSpPr>
        <p:spPr>
          <a:prstGeom prst="rect">
            <a:avLst/>
          </a:prstGeom>
        </p:spPr>
        <p:txBody>
          <a:bodyPr/>
          <a:lstStyle/>
          <a:p>
            <a:pPr/>
            <a:r>
              <a:t>Comparison With CNN</a:t>
            </a:r>
          </a:p>
        </p:txBody>
      </p:sp>
      <p:sp>
        <p:nvSpPr>
          <p:cNvPr id="570" name="Shape 570"/>
          <p:cNvSpPr/>
          <p:nvPr>
            <p:ph type="body" sz="half" idx="1"/>
          </p:nvPr>
        </p:nvSpPr>
        <p:spPr>
          <a:xfrm>
            <a:off x="540623" y="1143000"/>
            <a:ext cx="8229601" cy="1777201"/>
          </a:xfrm>
          <a:prstGeom prst="rect">
            <a:avLst/>
          </a:prstGeom>
        </p:spPr>
        <p:txBody>
          <a:bodyPr/>
          <a:lstStyle/>
          <a:p>
            <a:pPr marL="457200" indent="-381000">
              <a:spcBef>
                <a:spcPts val="0"/>
              </a:spcBef>
              <a:buSzPct val="100000"/>
              <a:defRPr sz="2400"/>
            </a:pPr>
            <a:r>
              <a:t>GPU Processing Speed Comparison</a:t>
            </a:r>
          </a:p>
          <a:p>
            <a:pPr marL="457200" indent="-381000">
              <a:spcBef>
                <a:spcPts val="0"/>
              </a:spcBef>
              <a:buSzPct val="100000"/>
              <a:defRPr sz="2400"/>
            </a:pPr>
            <a:r>
              <a:t>CNN Model</a:t>
            </a:r>
            <a:r>
              <a:rPr baseline="30000"/>
              <a:t>[1]</a:t>
            </a:r>
            <a:endParaRPr baseline="30000"/>
          </a:p>
          <a:p>
            <a:pPr marL="457200" indent="-381000">
              <a:spcBef>
                <a:spcPts val="0"/>
              </a:spcBef>
              <a:buSzPct val="100000"/>
              <a:defRPr sz="2400"/>
            </a:pPr>
            <a:r>
              <a:t>HOG3D is 75X faster, more suitable for real-time embedded applications</a:t>
            </a:r>
          </a:p>
        </p:txBody>
      </p:sp>
      <p:sp>
        <p:nvSpPr>
          <p:cNvPr id="571" name="Shape 571"/>
          <p:cNvSpPr/>
          <p:nvPr>
            <p:ph type="sldNum" sz="quarter" idx="4294967295"/>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aphicFrame>
        <p:nvGraphicFramePr>
          <p:cNvPr id="572" name="Table 572"/>
          <p:cNvGraphicFramePr/>
          <p:nvPr/>
        </p:nvGraphicFramePr>
        <p:xfrm>
          <a:off x="1611599" y="3234325"/>
          <a:ext cx="4826001" cy="1143001"/>
        </p:xfrm>
        <a:graphic xmlns:a="http://schemas.openxmlformats.org/drawingml/2006/main">
          <a:graphicData uri="http://schemas.openxmlformats.org/drawingml/2006/table">
            <a:tbl>
              <a:tblPr firstCol="0" firstRow="0" lastCol="0" lastRow="0" bandCol="0" bandRow="1" rtl="0">
                <a:tableStyleId>{C7B018BB-80A7-4F77-B60F-C8B233D01FF8}</a:tableStyleId>
              </a:tblPr>
              <a:tblGrid>
                <a:gridCol w="2413000"/>
                <a:gridCol w="2413000"/>
              </a:tblGrid>
              <a:tr h="381000">
                <a:tc>
                  <a:txBody>
                    <a:bodyPr/>
                    <a:lstStyle/>
                    <a:p>
                      <a:pPr algn="ctr">
                        <a:defRPr sz="1800"/>
                      </a:pPr>
                      <a:r>
                        <a:rPr b="1">
                          <a:solidFill>
                            <a:srgbClr val="FFFFFF"/>
                          </a:solidFill>
                        </a:rPr>
                        <a:t>Platform</a:t>
                      </a:r>
                    </a:p>
                  </a:txBody>
                  <a:tcPr marL="91425" marR="91425" marT="91425" marB="91425" anchor="t" anchorCtr="0" horzOverflow="overflow">
                    <a:solidFill>
                      <a:schemeClr val="accent1">
                        <a:satOff val="-19091"/>
                        <a:lumOff val="-11921"/>
                      </a:schemeClr>
                    </a:solidFill>
                  </a:tcPr>
                </a:tc>
                <a:tc>
                  <a:txBody>
                    <a:bodyPr/>
                    <a:lstStyle/>
                    <a:p>
                      <a:pPr algn="ctr">
                        <a:defRPr sz="1800"/>
                      </a:pPr>
                      <a:r>
                        <a:rPr b="1">
                          <a:solidFill>
                            <a:srgbClr val="FFFFFF"/>
                          </a:solidFill>
                        </a:rPr>
                        <a:t>Throughput (fps)</a:t>
                      </a:r>
                    </a:p>
                  </a:txBody>
                  <a:tcPr marL="91425" marR="91425" marT="91425" marB="91425" anchor="t" anchorCtr="0" horzOverflow="overflow">
                    <a:solidFill>
                      <a:schemeClr val="accent1">
                        <a:satOff val="-19091"/>
                        <a:lumOff val="-11921"/>
                      </a:schemeClr>
                    </a:solidFill>
                  </a:tcPr>
                </a:tc>
              </a:tr>
              <a:tr h="381000">
                <a:tc>
                  <a:txBody>
                    <a:bodyPr/>
                    <a:lstStyle/>
                    <a:p>
                      <a:pPr algn="ctr">
                        <a:defRPr sz="1800"/>
                      </a:pPr>
                      <a:r>
                        <a:t>HOG3D</a:t>
                      </a:r>
                    </a:p>
                  </a:txBody>
                  <a:tcPr marL="91425" marR="91425" marT="91425" marB="91425" anchor="t" anchorCtr="0" horzOverflow="overflow"/>
                </a:tc>
                <a:tc>
                  <a:txBody>
                    <a:bodyPr/>
                    <a:lstStyle/>
                    <a:p>
                      <a:pPr algn="r">
                        <a:defRPr sz="1800"/>
                      </a:pPr>
                      <a:r>
                        <a:t>1,616.0</a:t>
                      </a:r>
                    </a:p>
                  </a:txBody>
                  <a:tcPr marL="91425" marR="91425" marT="91425" marB="91425" anchor="t" anchorCtr="0" horzOverflow="overflow"/>
                </a:tc>
              </a:tr>
              <a:tr h="381000">
                <a:tc>
                  <a:txBody>
                    <a:bodyPr/>
                    <a:lstStyle/>
                    <a:p>
                      <a:pPr algn="ctr">
                        <a:defRPr sz="1800"/>
                      </a:pPr>
                      <a:r>
                        <a:t>LRCNN</a:t>
                      </a:r>
                      <a:r>
                        <a:rPr baseline="30000"/>
                        <a:t>[1]</a:t>
                      </a:r>
                    </a:p>
                  </a:txBody>
                  <a:tcPr marL="91425" marR="91425" marT="91425" marB="91425" anchor="t" anchorCtr="0" horzOverflow="overflow"/>
                </a:tc>
                <a:tc>
                  <a:txBody>
                    <a:bodyPr/>
                    <a:lstStyle/>
                    <a:p>
                      <a:pPr algn="r">
                        <a:defRPr sz="1800"/>
                      </a:pPr>
                      <a:r>
                        <a:t>21.0</a:t>
                      </a:r>
                    </a:p>
                  </a:txBody>
                  <a:tcPr marL="91425" marR="91425" marT="91425" marB="91425" anchor="t" anchorCtr="0" horzOverflow="overflow"/>
                </a:tc>
              </a:tr>
            </a:tbl>
          </a:graphicData>
        </a:graphic>
      </p:graphicFrame>
      <p:sp>
        <p:nvSpPr>
          <p:cNvPr id="573" name="Shape 573"/>
          <p:cNvSpPr/>
          <p:nvPr/>
        </p:nvSpPr>
        <p:spPr>
          <a:xfrm>
            <a:off x="968123" y="6242757"/>
            <a:ext cx="5310301" cy="36668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000"/>
            </a:lvl1pPr>
          </a:lstStyle>
          <a:p>
            <a:pPr/>
            <a:r>
              <a:t>[1] J. Donohue et al. Long-term recurrent convolutional networks for visual recognition and description. CVPR 2014</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75" name="Shape 575"/>
          <p:cNvSpPr/>
          <p:nvPr>
            <p:ph type="title"/>
          </p:nvPr>
        </p:nvSpPr>
        <p:spPr>
          <a:xfrm>
            <a:off x="457200" y="0"/>
            <a:ext cx="7467600" cy="762000"/>
          </a:xfrm>
          <a:prstGeom prst="rect">
            <a:avLst/>
          </a:prstGeom>
        </p:spPr>
        <p:txBody>
          <a:bodyPr lIns="45675" tIns="45675" rIns="45675" bIns="45675"/>
          <a:lstStyle/>
          <a:p>
            <a:pPr/>
            <a:r>
              <a:t>Conclusion</a:t>
            </a:r>
          </a:p>
        </p:txBody>
      </p:sp>
      <p:sp>
        <p:nvSpPr>
          <p:cNvPr id="576" name="Shape 576"/>
          <p:cNvSpPr/>
          <p:nvPr>
            <p:ph type="body" idx="1"/>
          </p:nvPr>
        </p:nvSpPr>
        <p:spPr>
          <a:xfrm>
            <a:off x="228600" y="838200"/>
            <a:ext cx="8686800" cy="4997101"/>
          </a:xfrm>
          <a:prstGeom prst="rect">
            <a:avLst/>
          </a:prstGeom>
        </p:spPr>
        <p:txBody>
          <a:bodyPr lIns="45675" tIns="45675" rIns="45675" bIns="45675"/>
          <a:lstStyle/>
          <a:p>
            <a:pPr marL="336041" indent="-336041">
              <a:spcBef>
                <a:spcPts val="0"/>
              </a:spcBef>
              <a:buSzPct val="98000"/>
              <a:defRPr sz="2300"/>
            </a:pPr>
            <a:r>
              <a:t>Fixed-point HAR Evaluation</a:t>
            </a:r>
          </a:p>
          <a:p>
            <a:pPr lvl="1" marL="678305" indent="-386205">
              <a:spcBef>
                <a:spcPts val="0"/>
              </a:spcBef>
              <a:buClr>
                <a:srgbClr val="672AD6"/>
              </a:buClr>
              <a:buSzPct val="97999"/>
              <a:defRPr sz="2100"/>
            </a:pPr>
            <a:r>
              <a:t>Retraining classifier/feature using reduced-precision features</a:t>
            </a:r>
          </a:p>
          <a:p>
            <a:pPr lvl="1" marL="678305" indent="-386205">
              <a:spcBef>
                <a:spcPts val="0"/>
              </a:spcBef>
              <a:buClr>
                <a:srgbClr val="672AD6"/>
              </a:buClr>
              <a:buSzPct val="97999"/>
              <a:defRPr sz="2100"/>
            </a:pPr>
            <a:r>
              <a:t>Evaluate accuracy using three benchmarks</a:t>
            </a:r>
          </a:p>
          <a:p>
            <a:pPr lvl="1" marL="678305" indent="-386205">
              <a:spcBef>
                <a:spcPts val="0"/>
              </a:spcBef>
              <a:buClr>
                <a:srgbClr val="672AD6"/>
              </a:buClr>
              <a:buSzPct val="97999"/>
              <a:defRPr sz="2100"/>
            </a:pPr>
            <a:r>
              <a:t>8-bit fixed-point works as well as DBFP (sometimes better)</a:t>
            </a:r>
          </a:p>
          <a:p>
            <a:pPr lvl="1" marL="678305" indent="-386205">
              <a:spcBef>
                <a:spcPts val="300"/>
              </a:spcBef>
              <a:buSzPct val="97999"/>
              <a:defRPr sz="2100"/>
            </a:pPr>
            <a:r>
              <a:t>FPGA Implementation in 8-bit fixed-point</a:t>
            </a:r>
          </a:p>
          <a:p>
            <a:pPr lvl="2" marL="967676" indent="-205676">
              <a:spcBef>
                <a:spcPts val="300"/>
              </a:spcBef>
              <a:buClr>
                <a:schemeClr val="accent1"/>
              </a:buClr>
              <a:buSzPct val="89090"/>
              <a:defRPr sz="2100"/>
            </a:pPr>
            <a:r>
              <a:t>First FPGA implementation targeting HAR</a:t>
            </a:r>
          </a:p>
          <a:p>
            <a:pPr lvl="2" marL="967676" indent="-205674">
              <a:spcBef>
                <a:spcPts val="300"/>
              </a:spcBef>
              <a:buClr>
                <a:schemeClr val="accent1"/>
              </a:buClr>
              <a:buSzPct val="98000"/>
              <a:defRPr sz="1900"/>
            </a:pPr>
            <a:r>
              <a:t>70x speedup over multi-threaded CPU</a:t>
            </a:r>
          </a:p>
          <a:p>
            <a:pPr lvl="2" marL="967676" indent="-205676">
              <a:spcBef>
                <a:spcPts val="300"/>
              </a:spcBef>
              <a:buClr>
                <a:schemeClr val="accent1"/>
              </a:buClr>
              <a:buSzPct val="98000"/>
              <a:defRPr sz="1900"/>
            </a:pPr>
            <a:r>
              <a:t>12.5% slower than GPU</a:t>
            </a:r>
          </a:p>
          <a:p>
            <a:pPr lvl="2" marL="967676" indent="-205674">
              <a:spcBef>
                <a:spcPts val="300"/>
              </a:spcBef>
              <a:buClr>
                <a:schemeClr val="accent1"/>
              </a:buClr>
              <a:buSzPct val="98000"/>
              <a:defRPr sz="1900"/>
            </a:pPr>
            <a:r>
              <a:t>3x less power than GPU</a:t>
            </a:r>
          </a:p>
          <a:p>
            <a:pPr marL="0" indent="0">
              <a:spcBef>
                <a:spcPts val="0"/>
              </a:spcBef>
              <a:buSzTx/>
              <a:buNone/>
            </a:pPr>
            <a:endParaRPr sz="2200"/>
          </a:p>
          <a:p>
            <a:pPr marL="336041" indent="-31240">
              <a:spcBef>
                <a:spcPts val="0"/>
              </a:spcBef>
              <a:buSzPct val="89832"/>
              <a:defRPr sz="2300"/>
            </a:pPr>
            <a:r>
              <a:t>Future work</a:t>
            </a:r>
          </a:p>
          <a:p>
            <a:pPr lvl="1" marL="970788" indent="-297688">
              <a:spcBef>
                <a:spcPts val="0"/>
              </a:spcBef>
              <a:buClr>
                <a:srgbClr val="672AD6"/>
              </a:buClr>
              <a:buSzPct val="97999"/>
              <a:defRPr sz="2100"/>
            </a:pPr>
            <a:r>
              <a:t>HOG3D + Auto-encoder hybrid model to increase accuracy</a:t>
            </a:r>
          </a:p>
          <a:p>
            <a:pPr lvl="1" marL="970788" indent="-297688">
              <a:spcBef>
                <a:spcPts val="300"/>
              </a:spcBef>
              <a:buClr>
                <a:srgbClr val="672AD6"/>
              </a:buClr>
              <a:buSzPct val="97999"/>
              <a:defRPr sz="2100"/>
            </a:pPr>
            <a:r>
              <a:t>Targeting on embedded platform (Kintex-7) instead of a supercomputer</a:t>
            </a:r>
          </a:p>
          <a:p>
            <a:pPr lvl="1" marL="970788" indent="-297688">
              <a:spcBef>
                <a:spcPts val="300"/>
              </a:spcBef>
              <a:buClr>
                <a:srgbClr val="672AD6"/>
              </a:buClr>
              <a:buSzPct val="97999"/>
              <a:defRPr sz="2100"/>
            </a:pPr>
            <a:r>
              <a:t>Fixed-point GPU implementation</a:t>
            </a:r>
          </a:p>
        </p:txBody>
      </p:sp>
      <p:sp>
        <p:nvSpPr>
          <p:cNvPr id="577" name="Shape 577"/>
          <p:cNvSpPr/>
          <p:nvPr>
            <p:ph type="sldNum" sz="quarter" idx="4294967295"/>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81" name="Shape 581"/>
          <p:cNvSpPr/>
          <p:nvPr>
            <p:ph type="sldNum" sz="quarter" idx="4294967295"/>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582" name="image51.png"/>
          <p:cNvPicPr>
            <a:picLocks noChangeAspect="1"/>
          </p:cNvPicPr>
          <p:nvPr/>
        </p:nvPicPr>
        <p:blipFill>
          <a:blip r:embed="rId2">
            <a:extLst/>
          </a:blip>
          <a:stretch>
            <a:fillRect/>
          </a:stretch>
        </p:blipFill>
        <p:spPr>
          <a:xfrm>
            <a:off x="162650" y="1420924"/>
            <a:ext cx="9029701" cy="4495802"/>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0" name="Shape 260"/>
          <p:cNvSpPr/>
          <p:nvPr>
            <p:ph type="title"/>
          </p:nvPr>
        </p:nvSpPr>
        <p:spPr>
          <a:prstGeom prst="rect">
            <a:avLst/>
          </a:prstGeom>
        </p:spPr>
        <p:txBody>
          <a:bodyPr/>
          <a:lstStyle/>
          <a:p>
            <a:pPr/>
            <a:r>
              <a:t>Near Camera Processing</a:t>
            </a:r>
          </a:p>
        </p:txBody>
      </p:sp>
      <p:sp>
        <p:nvSpPr>
          <p:cNvPr id="261" name="Shape 261"/>
          <p:cNvSpPr/>
          <p:nvPr>
            <p:ph type="body" idx="1"/>
          </p:nvPr>
        </p:nvSpPr>
        <p:spPr>
          <a:xfrm>
            <a:off x="457200" y="1087624"/>
            <a:ext cx="8229600" cy="5105400"/>
          </a:xfrm>
          <a:prstGeom prst="rect">
            <a:avLst/>
          </a:prstGeom>
        </p:spPr>
        <p:txBody>
          <a:bodyPr/>
          <a:lstStyle/>
          <a:p>
            <a:pPr marL="457200" indent="-393700">
              <a:spcBef>
                <a:spcPts val="0"/>
              </a:spcBef>
              <a:buSzPct val="100000"/>
            </a:pPr>
            <a:r>
              <a:t>Use computer vision</a:t>
            </a:r>
            <a:br/>
            <a:r>
              <a:t>techniques to label/tag/</a:t>
            </a:r>
            <a:br/>
            <a:r>
              <a:t>sort videos</a:t>
            </a:r>
          </a:p>
          <a:p>
            <a:pPr marL="457200" indent="-393700">
              <a:spcBef>
                <a:spcPts val="0"/>
              </a:spcBef>
              <a:buSzPct val="100000"/>
            </a:pPr>
            <a:r>
              <a:t>Monitoring situations</a:t>
            </a:r>
            <a:br/>
            <a:r>
              <a:t>rely on networks of</a:t>
            </a:r>
            <a:br/>
            <a:r>
              <a:t>wireless cameras</a:t>
            </a:r>
          </a:p>
          <a:p>
            <a:pPr marL="457200" indent="-393700">
              <a:spcBef>
                <a:spcPts val="0"/>
              </a:spcBef>
              <a:buSzPct val="100000"/>
            </a:pPr>
            <a:r>
              <a:t>Perform feature </a:t>
            </a:r>
            <a:br/>
            <a:r>
              <a:t>extraction near camera</a:t>
            </a:r>
          </a:p>
          <a:p>
            <a:pPr marL="457200" indent="-393700">
              <a:spcBef>
                <a:spcPts val="0"/>
              </a:spcBef>
              <a:buSzPct val="100000"/>
            </a:pPr>
            <a:r>
              <a:t>Reduce transmission </a:t>
            </a:r>
            <a:br/>
            <a:r>
              <a:t>power</a:t>
            </a:r>
          </a:p>
          <a:p>
            <a:pPr marL="457200" indent="-393700">
              <a:spcBef>
                <a:spcPts val="0"/>
              </a:spcBef>
              <a:buSzPct val="100000"/>
            </a:pPr>
            <a:r>
              <a:t>Reduce network bandwidth requirement</a:t>
            </a:r>
          </a:p>
          <a:p>
            <a:pPr marL="457200" indent="-393700">
              <a:spcBef>
                <a:spcPts val="0"/>
              </a:spcBef>
              <a:buSzPct val="100000"/>
            </a:pPr>
            <a:r>
              <a:t>Low power hardware-based acceleration</a:t>
            </a:r>
          </a:p>
        </p:txBody>
      </p:sp>
      <p:sp>
        <p:nvSpPr>
          <p:cNvPr id="262" name="Shape 262"/>
          <p:cNvSpPr/>
          <p:nvPr>
            <p:ph type="sldNum" sz="quarter" idx="4294967295"/>
          </p:nvPr>
        </p:nvSpPr>
        <p:spPr>
          <a:xfrm>
            <a:off x="8674100" y="6451600"/>
            <a:ext cx="174682" cy="22689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63" name="image03.png"/>
          <p:cNvPicPr>
            <a:picLocks noChangeAspect="1"/>
          </p:cNvPicPr>
          <p:nvPr/>
        </p:nvPicPr>
        <p:blipFill>
          <a:blip r:embed="rId3">
            <a:extLst/>
          </a:blip>
          <a:stretch>
            <a:fillRect/>
          </a:stretch>
        </p:blipFill>
        <p:spPr>
          <a:xfrm>
            <a:off x="4930525" y="1142999"/>
            <a:ext cx="4213474" cy="2646074"/>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7" name="Shape 267"/>
          <p:cNvSpPr/>
          <p:nvPr>
            <p:ph type="body" idx="1"/>
          </p:nvPr>
        </p:nvSpPr>
        <p:spPr>
          <a:xfrm>
            <a:off x="0" y="1168400"/>
            <a:ext cx="9144001" cy="2908800"/>
          </a:xfrm>
          <a:prstGeom prst="rect">
            <a:avLst/>
          </a:prstGeom>
        </p:spPr>
        <p:txBody>
          <a:bodyPr lIns="45675" tIns="45675" rIns="45675" bIns="45675"/>
          <a:lstStyle/>
          <a:p>
            <a:pPr marL="457200" indent="-393700">
              <a:spcBef>
                <a:spcPts val="0"/>
              </a:spcBef>
              <a:buClr>
                <a:srgbClr val="0000FF"/>
              </a:buClr>
              <a:buSzPct val="100000"/>
              <a:buFont typeface="Arial"/>
              <a:defRPr sz="2200"/>
            </a:pPr>
            <a:r>
              <a:t>Current computer vision applications:</a:t>
            </a:r>
          </a:p>
          <a:p>
            <a:pPr lvl="1" marL="914400" indent="-368300">
              <a:spcBef>
                <a:spcPts val="0"/>
              </a:spcBef>
              <a:buSzPct val="100000"/>
              <a:buFont typeface="Arial"/>
              <a:defRPr sz="2200"/>
            </a:pPr>
            <a:r>
              <a:t>Low speed</a:t>
            </a:r>
          </a:p>
          <a:p>
            <a:pPr lvl="1" marL="914400" indent="-368300">
              <a:spcBef>
                <a:spcPts val="0"/>
              </a:spcBef>
              <a:buSzPct val="100000"/>
              <a:buFont typeface="Arial"/>
              <a:defRPr sz="2200"/>
            </a:pPr>
            <a:r>
              <a:t>High power consumption</a:t>
            </a:r>
          </a:p>
          <a:p>
            <a:pPr lvl="1" marL="914400" indent="-368300">
              <a:spcBef>
                <a:spcPts val="0"/>
              </a:spcBef>
              <a:buSzPct val="100000"/>
              <a:buFont typeface="Arial"/>
              <a:defRPr sz="2200"/>
            </a:pPr>
            <a:r>
              <a:t>Intense floating-point operation</a:t>
            </a:r>
          </a:p>
          <a:p>
            <a:pPr marL="457200" indent="-393700">
              <a:spcBef>
                <a:spcPts val="0"/>
              </a:spcBef>
              <a:buClr>
                <a:srgbClr val="0000FF"/>
              </a:buClr>
              <a:buSzPct val="100000"/>
              <a:buFont typeface="Arial"/>
              <a:defRPr sz="2200"/>
            </a:pPr>
            <a:r>
              <a:t>Use FPGA for acceleration</a:t>
            </a:r>
          </a:p>
          <a:p>
            <a:pPr lvl="1" marL="914400" indent="-368300">
              <a:spcBef>
                <a:spcPts val="500"/>
              </a:spcBef>
              <a:buSzPct val="100000"/>
              <a:buFont typeface="Arial"/>
              <a:defRPr sz="2200"/>
            </a:pPr>
            <a:r>
              <a:t>Bit-width matters</a:t>
            </a:r>
          </a:p>
          <a:p>
            <a:pPr lvl="1" marL="914400" indent="-368300">
              <a:spcBef>
                <a:spcPts val="500"/>
              </a:spcBef>
              <a:buSzPct val="100000"/>
              <a:buFont typeface="Arial"/>
              <a:defRPr sz="2200"/>
            </a:pPr>
            <a:r>
              <a:t>Longer bit-width -&gt; larger LUT -&gt; lower freq. -&gt; lower throughput</a:t>
            </a:r>
          </a:p>
        </p:txBody>
      </p:sp>
      <p:sp>
        <p:nvSpPr>
          <p:cNvPr id="268" name="Shape 268"/>
          <p:cNvSpPr/>
          <p:nvPr>
            <p:ph type="title"/>
          </p:nvPr>
        </p:nvSpPr>
        <p:spPr>
          <a:prstGeom prst="rect">
            <a:avLst/>
          </a:prstGeom>
        </p:spPr>
        <p:txBody>
          <a:bodyPr lIns="45675" tIns="45675" rIns="45675" bIns="45675"/>
          <a:lstStyle/>
          <a:p>
            <a:pPr/>
            <a:r>
              <a:t>FPGA-Based Acceleration</a:t>
            </a:r>
          </a:p>
        </p:txBody>
      </p:sp>
      <p:sp>
        <p:nvSpPr>
          <p:cNvPr id="269" name="Shape 269"/>
          <p:cNvSpPr/>
          <p:nvPr>
            <p:ph type="sldNum" sz="quarter" idx="4294967295"/>
          </p:nvPr>
        </p:nvSpPr>
        <p:spPr>
          <a:xfrm>
            <a:off x="8674100" y="6451600"/>
            <a:ext cx="174682" cy="22689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70" name="Shape 270"/>
          <p:cNvSpPr/>
          <p:nvPr/>
        </p:nvSpPr>
        <p:spPr>
          <a:xfrm>
            <a:off x="213750" y="4928325"/>
            <a:ext cx="4121400" cy="1010231"/>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457200" indent="-355600">
              <a:buClr>
                <a:srgbClr val="000000"/>
              </a:buClr>
              <a:buSzPct val="100000"/>
              <a:buFont typeface="Helvetica Neue"/>
              <a:buChar char="•"/>
              <a:defRPr sz="2000"/>
            </a:pPr>
            <a:r>
              <a:t>Very large dynamic data range</a:t>
            </a:r>
            <a:endParaRPr sz="2600"/>
          </a:p>
          <a:p>
            <a:pPr marL="457200" indent="-355600">
              <a:spcBef>
                <a:spcPts val="400"/>
              </a:spcBef>
              <a:buClr>
                <a:srgbClr val="000000"/>
              </a:buClr>
              <a:buSzPct val="100000"/>
              <a:buFont typeface="Helvetica Neue"/>
              <a:buChar char="•"/>
              <a:defRPr sz="2000"/>
            </a:pPr>
            <a:r>
              <a:t>Precision deteriorates in large value</a:t>
            </a:r>
          </a:p>
        </p:txBody>
      </p:sp>
      <p:sp>
        <p:nvSpPr>
          <p:cNvPr id="271" name="Shape 271"/>
          <p:cNvSpPr/>
          <p:nvPr/>
        </p:nvSpPr>
        <p:spPr>
          <a:xfrm>
            <a:off x="4332725" y="4756875"/>
            <a:ext cx="4703101" cy="1353131"/>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457200" indent="-355600">
              <a:spcBef>
                <a:spcPts val="500"/>
              </a:spcBef>
              <a:buClr>
                <a:srgbClr val="000000"/>
              </a:buClr>
              <a:buSzPct val="100000"/>
              <a:buFont typeface="Helvetica Neue"/>
              <a:buChar char="•"/>
              <a:defRPr sz="2000"/>
            </a:pPr>
            <a:r>
              <a:t>Integers internally</a:t>
            </a:r>
            <a:endParaRPr sz="2600"/>
          </a:p>
          <a:p>
            <a:pPr marL="457200" indent="-355600">
              <a:spcBef>
                <a:spcPts val="400"/>
              </a:spcBef>
              <a:buClr>
                <a:srgbClr val="000000"/>
              </a:buClr>
              <a:buSzPct val="100000"/>
              <a:buFont typeface="Helvetica Neue"/>
              <a:buChar char="•"/>
              <a:defRPr sz="2000"/>
            </a:pPr>
            <a:r>
              <a:t>Limited range with fixed precision</a:t>
            </a:r>
            <a:endParaRPr sz="2600"/>
          </a:p>
          <a:p>
            <a:pPr marL="457200" indent="-355600">
              <a:spcBef>
                <a:spcPts val="400"/>
              </a:spcBef>
              <a:buClr>
                <a:srgbClr val="000000"/>
              </a:buClr>
              <a:buSzPct val="100000"/>
              <a:buFont typeface="Helvetica Neue"/>
              <a:buChar char="•"/>
              <a:defRPr sz="2000"/>
            </a:pPr>
            <a:r>
              <a:t>Determined by the position of the binary point</a:t>
            </a:r>
          </a:p>
        </p:txBody>
      </p:sp>
      <p:sp>
        <p:nvSpPr>
          <p:cNvPr id="272" name="Shape 272"/>
          <p:cNvSpPr/>
          <p:nvPr/>
        </p:nvSpPr>
        <p:spPr>
          <a:xfrm>
            <a:off x="2009957" y="4130761"/>
            <a:ext cx="5124086" cy="474339"/>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algn="ctr">
              <a:defRPr b="1" sz="2600">
                <a:solidFill>
                  <a:schemeClr val="accent5"/>
                </a:solidFill>
              </a:defRPr>
            </a:lvl1pPr>
          </a:lstStyle>
          <a:p>
            <a:pPr/>
            <a:r>
              <a:t>Floating-point v.s. fixed-point</a:t>
            </a:r>
          </a:p>
        </p:txBody>
      </p:sp>
      <p:pic>
        <p:nvPicPr>
          <p:cNvPr id="273" name="image06.png"/>
          <p:cNvPicPr>
            <a:picLocks noChangeAspect="1"/>
          </p:cNvPicPr>
          <p:nvPr/>
        </p:nvPicPr>
        <p:blipFill>
          <a:blip r:embed="rId3">
            <a:extLst/>
          </a:blip>
          <a:stretch>
            <a:fillRect/>
          </a:stretch>
        </p:blipFill>
        <p:spPr>
          <a:xfrm>
            <a:off x="5641499" y="1516239"/>
            <a:ext cx="2283301" cy="12834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7" name="Shape 277"/>
          <p:cNvSpPr/>
          <p:nvPr>
            <p:ph type="title"/>
          </p:nvPr>
        </p:nvSpPr>
        <p:spPr>
          <a:xfrm>
            <a:off x="381000" y="0"/>
            <a:ext cx="7467600" cy="762000"/>
          </a:xfrm>
          <a:prstGeom prst="rect">
            <a:avLst/>
          </a:prstGeom>
        </p:spPr>
        <p:txBody>
          <a:bodyPr lIns="45675" tIns="45675" rIns="45675" bIns="45675"/>
          <a:lstStyle/>
          <a:p>
            <a:pPr/>
            <a:r>
              <a:t>FPGA Resource Comparison</a:t>
            </a:r>
          </a:p>
        </p:txBody>
      </p:sp>
      <p:graphicFrame>
        <p:nvGraphicFramePr>
          <p:cNvPr id="278" name="Table 278"/>
          <p:cNvGraphicFramePr/>
          <p:nvPr/>
        </p:nvGraphicFramePr>
        <p:xfrm>
          <a:off x="169575" y="930499"/>
          <a:ext cx="8915401" cy="5657675"/>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990600"/>
                <a:gridCol w="990600"/>
                <a:gridCol w="990600"/>
                <a:gridCol w="990600"/>
                <a:gridCol w="990600"/>
                <a:gridCol w="990600"/>
                <a:gridCol w="990600"/>
                <a:gridCol w="990600"/>
                <a:gridCol w="990600"/>
              </a:tblGrid>
              <a:tr h="382450">
                <a:tc>
                  <a:txBody>
                    <a:bodyPr/>
                    <a:lstStyle/>
                    <a:p>
                      <a:pPr algn="ctr">
                        <a:defRPr sz="1800"/>
                      </a:pPr>
                      <a:r>
                        <a:rPr sz="2000">
                          <a:latin typeface="Calibri"/>
                          <a:ea typeface="Calibri"/>
                          <a:cs typeface="Calibri"/>
                          <a:sym typeface="Calibri"/>
                        </a:rPr>
                        <a:t> </a:t>
                      </a:r>
                    </a:p>
                  </a:txBody>
                  <a:tcPr marL="12700" marR="12700" marT="12700" marB="12700" anchor="ctr" anchorCtr="0" horzOverflow="overflow">
                    <a:lnL>
                      <a:solidFill>
                        <a:srgbClr val="000000"/>
                      </a:solidFill>
                    </a:lnL>
                    <a:lnR>
                      <a:solidFill>
                        <a:srgbClr val="000000"/>
                      </a:solidFill>
                    </a:lnR>
                    <a:lnT>
                      <a:solidFill>
                        <a:srgbClr val="000000"/>
                      </a:solidFill>
                    </a:lnT>
                    <a:lnB>
                      <a:solidFill>
                        <a:srgbClr val="000000"/>
                      </a:solidFill>
                    </a:lnB>
                    <a:solidFill>
                      <a:srgbClr val="7F7F7F"/>
                    </a:solidFill>
                  </a:tcPr>
                </a:tc>
                <a:tc gridSpan="4">
                  <a:txBody>
                    <a:bodyPr/>
                    <a:lstStyle/>
                    <a:p>
                      <a:pPr algn="ctr">
                        <a:defRPr sz="1800"/>
                      </a:pPr>
                      <a:r>
                        <a:rPr sz="2000">
                          <a:latin typeface="Calibri"/>
                          <a:ea typeface="Calibri"/>
                          <a:cs typeface="Calibri"/>
                          <a:sym typeface="Calibri"/>
                        </a:rPr>
                        <a:t>Fixed-Point</a:t>
                      </a:r>
                    </a:p>
                  </a:txBody>
                  <a:tcPr marL="12700" marR="12700" marT="12700" marB="12700" anchor="ctr" anchorCtr="0" horzOverflow="overflow">
                    <a:lnL>
                      <a:solidFill>
                        <a:srgbClr val="000000"/>
                      </a:solidFill>
                    </a:lnL>
                    <a:lnR>
                      <a:solidFill>
                        <a:srgbClr val="000000"/>
                      </a:solidFill>
                    </a:lnR>
                    <a:lnT>
                      <a:solidFill>
                        <a:srgbClr val="000000"/>
                      </a:solidFill>
                    </a:lnT>
                    <a:lnB>
                      <a:solidFill>
                        <a:srgbClr val="000000"/>
                      </a:solidFill>
                    </a:lnB>
                    <a:solidFill>
                      <a:srgbClr val="7F7F7F"/>
                    </a:solidFill>
                  </a:tcPr>
                </a:tc>
                <a:tc hMerge="1">
                  <a:tcPr/>
                </a:tc>
                <a:tc hMerge="1">
                  <a:tcPr/>
                </a:tc>
                <a:tc hMerge="1">
                  <a:tcPr/>
                </a:tc>
                <a:tc gridSpan="4">
                  <a:txBody>
                    <a:bodyPr/>
                    <a:lstStyle/>
                    <a:p>
                      <a:pPr algn="ctr">
                        <a:defRPr sz="1800"/>
                      </a:pPr>
                      <a:r>
                        <a:rPr sz="2000">
                          <a:latin typeface="Calibri"/>
                          <a:ea typeface="Calibri"/>
                          <a:cs typeface="Calibri"/>
                          <a:sym typeface="Calibri"/>
                        </a:rPr>
                        <a:t>Floating-Point</a:t>
                      </a:r>
                    </a:p>
                  </a:txBody>
                  <a:tcPr marL="12700" marR="12700" marT="12700" marB="12700" anchor="ctr" anchorCtr="0" horzOverflow="overflow">
                    <a:lnL>
                      <a:solidFill>
                        <a:srgbClr val="000000"/>
                      </a:solidFill>
                    </a:lnL>
                    <a:lnR>
                      <a:solidFill>
                        <a:srgbClr val="000000"/>
                      </a:solidFill>
                    </a:lnR>
                    <a:lnT>
                      <a:solidFill>
                        <a:srgbClr val="000000"/>
                      </a:solidFill>
                    </a:lnT>
                    <a:lnB>
                      <a:solidFill>
                        <a:srgbClr val="000000"/>
                      </a:solidFill>
                    </a:lnB>
                    <a:solidFill>
                      <a:srgbClr val="7F7F7F"/>
                    </a:solidFill>
                  </a:tcPr>
                </a:tc>
                <a:tc hMerge="1">
                  <a:tcPr/>
                </a:tc>
                <a:tc hMerge="1">
                  <a:tcPr/>
                </a:tc>
                <a:tc hMerge="1">
                  <a:tcPr/>
                </a:tc>
              </a:tr>
              <a:tr h="328525">
                <a:tc>
                  <a:txBody>
                    <a:bodyPr/>
                    <a:lstStyle/>
                    <a:p>
                      <a:pPr algn="ctr">
                        <a:defRPr sz="1800"/>
                      </a:pPr>
                      <a:r>
                        <a:rPr sz="2000"/>
                        <a:t># Bits </a:t>
                      </a:r>
                    </a:p>
                  </a:txBody>
                  <a:tcPr marL="12700" marR="12700" marT="12700" marB="12700" anchor="ctr" anchorCtr="0" horzOverflow="overflow">
                    <a:lnL>
                      <a:solidFill>
                        <a:srgbClr val="000000"/>
                      </a:solidFill>
                    </a:lnL>
                    <a:lnR>
                      <a:solidFill>
                        <a:srgbClr val="000000"/>
                      </a:solidFill>
                    </a:lnR>
                    <a:lnT>
                      <a:solidFill>
                        <a:srgbClr val="000000"/>
                      </a:solidFill>
                    </a:lnT>
                    <a:lnB>
                      <a:solidFill>
                        <a:srgbClr val="000000"/>
                      </a:solidFill>
                    </a:lnB>
                    <a:solidFill>
                      <a:srgbClr val="7F7F7F"/>
                    </a:solidFill>
                  </a:tcPr>
                </a:tc>
                <a:tc>
                  <a:txBody>
                    <a:bodyPr/>
                    <a:lstStyle/>
                    <a:p>
                      <a:pPr algn="ctr">
                        <a:defRPr sz="1800"/>
                      </a:pPr>
                      <a:r>
                        <a:rPr sz="2000"/>
                        <a:t>Reg. </a:t>
                      </a:r>
                    </a:p>
                  </a:txBody>
                  <a:tcPr marL="12700" marR="12700" marT="12700" marB="12700" anchor="ctr" anchorCtr="0" horzOverflow="overflow">
                    <a:lnL>
                      <a:solidFill>
                        <a:srgbClr val="000000"/>
                      </a:solidFill>
                    </a:lnL>
                    <a:lnR>
                      <a:solidFill>
                        <a:srgbClr val="000000"/>
                      </a:solidFill>
                    </a:lnR>
                    <a:lnT>
                      <a:solidFill>
                        <a:srgbClr val="000000"/>
                      </a:solidFill>
                    </a:lnT>
                    <a:lnB>
                      <a:solidFill>
                        <a:srgbClr val="000000"/>
                      </a:solidFill>
                    </a:lnB>
                    <a:solidFill>
                      <a:srgbClr val="7F7F7F"/>
                    </a:solidFill>
                  </a:tcPr>
                </a:tc>
                <a:tc>
                  <a:txBody>
                    <a:bodyPr/>
                    <a:lstStyle/>
                    <a:p>
                      <a:pPr algn="ctr">
                        <a:defRPr sz="1800"/>
                      </a:pPr>
                      <a:r>
                        <a:rPr sz="2000"/>
                        <a:t>LUTs </a:t>
                      </a:r>
                    </a:p>
                  </a:txBody>
                  <a:tcPr marL="12700" marR="12700" marT="12700" marB="12700" anchor="ctr" anchorCtr="0" horzOverflow="overflow">
                    <a:lnL>
                      <a:solidFill>
                        <a:srgbClr val="000000"/>
                      </a:solidFill>
                    </a:lnL>
                    <a:lnR>
                      <a:solidFill>
                        <a:srgbClr val="000000"/>
                      </a:solidFill>
                    </a:lnR>
                    <a:lnT>
                      <a:solidFill>
                        <a:srgbClr val="000000"/>
                      </a:solidFill>
                    </a:lnT>
                    <a:lnB>
                      <a:solidFill>
                        <a:srgbClr val="000000"/>
                      </a:solidFill>
                    </a:lnB>
                    <a:solidFill>
                      <a:srgbClr val="7F7F7F"/>
                    </a:solidFill>
                  </a:tcPr>
                </a:tc>
                <a:tc>
                  <a:txBody>
                    <a:bodyPr/>
                    <a:lstStyle/>
                    <a:p>
                      <a:pPr algn="ctr">
                        <a:defRPr sz="1800"/>
                      </a:pPr>
                      <a:r>
                        <a:rPr sz="2000"/>
                        <a:t>DSPs</a:t>
                      </a:r>
                    </a:p>
                  </a:txBody>
                  <a:tcPr marL="12700" marR="12700" marT="12700" marB="12700" anchor="ctr" anchorCtr="0" horzOverflow="overflow">
                    <a:lnL>
                      <a:solidFill>
                        <a:srgbClr val="000000"/>
                      </a:solidFill>
                    </a:lnL>
                    <a:lnR>
                      <a:solidFill>
                        <a:srgbClr val="000000"/>
                      </a:solidFill>
                    </a:lnR>
                    <a:lnT>
                      <a:solidFill>
                        <a:srgbClr val="000000"/>
                      </a:solidFill>
                    </a:lnT>
                    <a:lnB>
                      <a:solidFill>
                        <a:srgbClr val="000000"/>
                      </a:solidFill>
                    </a:lnB>
                    <a:solidFill>
                      <a:srgbClr val="7F7F7F"/>
                    </a:solidFill>
                  </a:tcPr>
                </a:tc>
                <a:tc>
                  <a:txBody>
                    <a:bodyPr/>
                    <a:lstStyle/>
                    <a:p>
                      <a:pPr algn="ctr">
                        <a:defRPr sz="1800"/>
                      </a:pPr>
                      <a:r>
                        <a:rPr sz="2000"/>
                        <a:t>f (MHz) </a:t>
                      </a:r>
                    </a:p>
                  </a:txBody>
                  <a:tcPr marL="12700" marR="12700" marT="12700" marB="12700" anchor="ctr" anchorCtr="0" horzOverflow="overflow">
                    <a:lnL>
                      <a:solidFill>
                        <a:srgbClr val="000000"/>
                      </a:solidFill>
                    </a:lnL>
                    <a:lnR>
                      <a:solidFill>
                        <a:srgbClr val="000000"/>
                      </a:solidFill>
                    </a:lnR>
                    <a:lnT>
                      <a:solidFill>
                        <a:srgbClr val="000000"/>
                      </a:solidFill>
                    </a:lnT>
                    <a:lnB>
                      <a:solidFill>
                        <a:srgbClr val="000000"/>
                      </a:solidFill>
                    </a:lnB>
                    <a:solidFill>
                      <a:srgbClr val="7F7F7F"/>
                    </a:solidFill>
                  </a:tcPr>
                </a:tc>
                <a:tc>
                  <a:txBody>
                    <a:bodyPr/>
                    <a:lstStyle/>
                    <a:p>
                      <a:pPr algn="ctr">
                        <a:defRPr sz="1800"/>
                      </a:pPr>
                      <a:r>
                        <a:rPr sz="2000"/>
                        <a:t>Reg. </a:t>
                      </a:r>
                    </a:p>
                  </a:txBody>
                  <a:tcPr marL="12700" marR="12700" marT="12700" marB="12700" anchor="ctr" anchorCtr="0" horzOverflow="overflow">
                    <a:lnL>
                      <a:solidFill>
                        <a:srgbClr val="000000"/>
                      </a:solidFill>
                    </a:lnL>
                    <a:lnR>
                      <a:solidFill>
                        <a:srgbClr val="000000"/>
                      </a:solidFill>
                    </a:lnR>
                    <a:lnT>
                      <a:solidFill>
                        <a:srgbClr val="000000"/>
                      </a:solidFill>
                    </a:lnT>
                    <a:lnB>
                      <a:solidFill>
                        <a:srgbClr val="000000"/>
                      </a:solidFill>
                    </a:lnB>
                    <a:solidFill>
                      <a:srgbClr val="7F7F7F"/>
                    </a:solidFill>
                  </a:tcPr>
                </a:tc>
                <a:tc>
                  <a:txBody>
                    <a:bodyPr/>
                    <a:lstStyle/>
                    <a:p>
                      <a:pPr algn="ctr">
                        <a:defRPr sz="1800"/>
                      </a:pPr>
                      <a:r>
                        <a:rPr sz="2000"/>
                        <a:t>LUTs </a:t>
                      </a:r>
                    </a:p>
                  </a:txBody>
                  <a:tcPr marL="12700" marR="12700" marT="12700" marB="12700" anchor="ctr" anchorCtr="0" horzOverflow="overflow">
                    <a:lnL>
                      <a:solidFill>
                        <a:srgbClr val="000000"/>
                      </a:solidFill>
                    </a:lnL>
                    <a:lnR>
                      <a:solidFill>
                        <a:srgbClr val="000000"/>
                      </a:solidFill>
                    </a:lnR>
                    <a:lnT>
                      <a:solidFill>
                        <a:srgbClr val="000000"/>
                      </a:solidFill>
                    </a:lnT>
                    <a:lnB>
                      <a:solidFill>
                        <a:srgbClr val="000000"/>
                      </a:solidFill>
                    </a:lnB>
                    <a:solidFill>
                      <a:srgbClr val="7F7F7F"/>
                    </a:solidFill>
                  </a:tcPr>
                </a:tc>
                <a:tc>
                  <a:txBody>
                    <a:bodyPr/>
                    <a:lstStyle/>
                    <a:p>
                      <a:pPr algn="ctr">
                        <a:defRPr sz="1800"/>
                      </a:pPr>
                      <a:r>
                        <a:rPr sz="2000"/>
                        <a:t>DSPs</a:t>
                      </a:r>
                    </a:p>
                  </a:txBody>
                  <a:tcPr marL="12700" marR="12700" marT="12700" marB="12700" anchor="ctr" anchorCtr="0" horzOverflow="overflow">
                    <a:lnL>
                      <a:solidFill>
                        <a:srgbClr val="000000"/>
                      </a:solidFill>
                    </a:lnL>
                    <a:lnR>
                      <a:solidFill>
                        <a:srgbClr val="000000"/>
                      </a:solidFill>
                    </a:lnR>
                    <a:lnT>
                      <a:solidFill>
                        <a:srgbClr val="000000"/>
                      </a:solidFill>
                    </a:lnT>
                    <a:lnB>
                      <a:solidFill>
                        <a:srgbClr val="000000"/>
                      </a:solidFill>
                    </a:lnB>
                    <a:solidFill>
                      <a:srgbClr val="7F7F7F"/>
                    </a:solidFill>
                  </a:tcPr>
                </a:tc>
                <a:tc>
                  <a:txBody>
                    <a:bodyPr/>
                    <a:lstStyle/>
                    <a:p>
                      <a:pPr algn="ctr">
                        <a:defRPr sz="1800"/>
                      </a:pPr>
                      <a:r>
                        <a:rPr sz="2000"/>
                        <a:t>f (MHz) </a:t>
                      </a:r>
                    </a:p>
                  </a:txBody>
                  <a:tcPr marL="12700" marR="12700" marT="12700" marB="12700" anchor="ctr" anchorCtr="0" horzOverflow="overflow">
                    <a:lnL>
                      <a:solidFill>
                        <a:srgbClr val="000000"/>
                      </a:solidFill>
                    </a:lnL>
                    <a:lnR>
                      <a:solidFill>
                        <a:srgbClr val="000000"/>
                      </a:solidFill>
                    </a:lnR>
                    <a:lnT>
                      <a:solidFill>
                        <a:srgbClr val="000000"/>
                      </a:solidFill>
                    </a:lnT>
                    <a:lnB>
                      <a:solidFill>
                        <a:srgbClr val="000000"/>
                      </a:solidFill>
                    </a:lnB>
                    <a:solidFill>
                      <a:srgbClr val="7F7F7F"/>
                    </a:solidFill>
                  </a:tcPr>
                </a:tc>
              </a:tr>
              <a:tr h="328525">
                <a:tc gridSpan="9">
                  <a:txBody>
                    <a:bodyPr/>
                    <a:lstStyle/>
                    <a:p>
                      <a:pPr algn="ctr">
                        <a:defRPr sz="1800"/>
                      </a:pPr>
                      <a:r>
                        <a:rPr b="1" sz="2000"/>
                        <a:t>Addition </a:t>
                      </a:r>
                    </a:p>
                  </a:txBody>
                  <a:tcPr marL="12700" marR="12700" marT="12700" marB="12700" anchor="ctr" anchorCtr="0" horzOverflow="overflow">
                    <a:lnL>
                      <a:solidFill>
                        <a:srgbClr val="000000"/>
                      </a:solidFill>
                    </a:lnL>
                    <a:lnR>
                      <a:solidFill>
                        <a:srgbClr val="000000"/>
                      </a:solidFill>
                    </a:lnR>
                    <a:lnT>
                      <a:solidFill>
                        <a:srgbClr val="000000"/>
                      </a:solidFill>
                    </a:lnT>
                    <a:lnB>
                      <a:solidFill>
                        <a:srgbClr val="000000"/>
                      </a:solidFill>
                    </a:lnB>
                    <a:solidFill>
                      <a:srgbClr val="BFBFBF"/>
                    </a:solidFill>
                  </a:tcPr>
                </a:tc>
                <a:tc hMerge="1">
                  <a:tcPr/>
                </a:tc>
                <a:tc hMerge="1">
                  <a:tcPr/>
                </a:tc>
                <a:tc hMerge="1">
                  <a:tcPr/>
                </a:tc>
                <a:tc hMerge="1">
                  <a:tcPr/>
                </a:tc>
                <a:tc hMerge="1">
                  <a:tcPr/>
                </a:tc>
                <a:tc hMerge="1">
                  <a:tcPr/>
                </a:tc>
                <a:tc hMerge="1">
                  <a:tcPr/>
                </a:tc>
                <a:tc hMerge="1">
                  <a:tcPr/>
                </a:tc>
              </a:tr>
              <a:tr h="347350">
                <a:tc>
                  <a:txBody>
                    <a:bodyPr/>
                    <a:lstStyle/>
                    <a:p>
                      <a:pPr algn="ctr">
                        <a:defRPr sz="1800"/>
                      </a:pPr>
                      <a:r>
                        <a:rPr sz="2000"/>
                        <a:t>64</a:t>
                      </a:r>
                    </a:p>
                  </a:txBody>
                  <a:tcPr marL="12700" marR="12700" marT="12700" marB="12700" anchor="ctr" anchorCtr="0" horzOverflow="overflow">
                    <a:lnL>
                      <a:solidFill>
                        <a:srgbClr val="000000"/>
                      </a:solidFill>
                    </a:lnL>
                    <a:lnR>
                      <a:solidFill>
                        <a:srgbClr val="000000"/>
                      </a:solidFill>
                    </a:lnR>
                    <a:lnT>
                      <a:solidFill>
                        <a:srgbClr val="000000"/>
                      </a:solidFill>
                    </a:lnT>
                    <a:lnB>
                      <a:solidFill>
                        <a:srgbClr val="000000"/>
                      </a:solidFill>
                    </a:lnB>
                    <a:solidFill>
                      <a:srgbClr val="BFBFBF"/>
                    </a:solidFill>
                  </a:tcPr>
                </a:tc>
                <a:tc>
                  <a:txBody>
                    <a:bodyPr/>
                    <a:lstStyle/>
                    <a:p>
                      <a:pPr algn="ctr">
                        <a:defRPr sz="1800"/>
                      </a:pPr>
                      <a:r>
                        <a:rPr sz="2000"/>
                        <a:t>0</a:t>
                      </a:r>
                    </a:p>
                  </a:txBody>
                  <a:tcPr marL="12700" marR="12700" marT="12700" marB="12700" anchor="ctr" anchorCtr="0" horzOverflow="overflow">
                    <a:lnL>
                      <a:solidFill>
                        <a:srgbClr val="000000"/>
                      </a:solidFill>
                    </a:lnL>
                    <a:lnR>
                      <a:solidFill>
                        <a:srgbClr val="000000"/>
                      </a:solidFill>
                    </a:lnR>
                    <a:lnT>
                      <a:solidFill>
                        <a:srgbClr val="000000"/>
                      </a:solidFill>
                    </a:lnT>
                    <a:lnB>
                      <a:solidFill>
                        <a:srgbClr val="000000"/>
                      </a:solidFill>
                    </a:lnB>
                  </a:tcPr>
                </a:tc>
                <a:tc>
                  <a:txBody>
                    <a:bodyPr/>
                    <a:lstStyle/>
                    <a:p>
                      <a:pPr algn="ctr">
                        <a:defRPr sz="1800"/>
                      </a:pPr>
                      <a:r>
                        <a:rPr sz="2000"/>
                        <a:t>64</a:t>
                      </a:r>
                    </a:p>
                  </a:txBody>
                  <a:tcPr marL="12700" marR="12700" marT="12700" marB="12700" anchor="ctr" anchorCtr="0" horzOverflow="overflow">
                    <a:lnL>
                      <a:solidFill>
                        <a:srgbClr val="000000"/>
                      </a:solidFill>
                    </a:lnL>
                    <a:lnR>
                      <a:solidFill>
                        <a:srgbClr val="000000"/>
                      </a:solidFill>
                    </a:lnR>
                    <a:lnT>
                      <a:solidFill>
                        <a:srgbClr val="000000"/>
                      </a:solidFill>
                    </a:lnT>
                    <a:lnB>
                      <a:solidFill>
                        <a:srgbClr val="000000"/>
                      </a:solidFill>
                    </a:lnB>
                  </a:tcPr>
                </a:tc>
                <a:tc>
                  <a:txBody>
                    <a:bodyPr/>
                    <a:lstStyle/>
                    <a:p>
                      <a:pPr algn="ctr">
                        <a:defRPr sz="1800"/>
                      </a:pPr>
                      <a:r>
                        <a:rPr sz="2000"/>
                        <a:t>0</a:t>
                      </a:r>
                    </a:p>
                  </a:txBody>
                  <a:tcPr marL="12700" marR="12700" marT="12700" marB="12700" anchor="ctr" anchorCtr="0" horzOverflow="overflow">
                    <a:lnL>
                      <a:solidFill>
                        <a:srgbClr val="000000"/>
                      </a:solidFill>
                    </a:lnL>
                    <a:lnR>
                      <a:solidFill>
                        <a:srgbClr val="000000"/>
                      </a:solidFill>
                    </a:lnR>
                    <a:lnT>
                      <a:solidFill>
                        <a:srgbClr val="000000"/>
                      </a:solidFill>
                    </a:lnT>
                    <a:lnB>
                      <a:solidFill>
                        <a:srgbClr val="000000"/>
                      </a:solidFill>
                    </a:lnB>
                  </a:tcPr>
                </a:tc>
                <a:tc>
                  <a:txBody>
                    <a:bodyPr/>
                    <a:lstStyle/>
                    <a:p>
                      <a:pPr algn="ctr">
                        <a:defRPr sz="1800"/>
                      </a:pPr>
                      <a:r>
                        <a:rPr sz="2000"/>
                        <a:t>650</a:t>
                      </a:r>
                    </a:p>
                  </a:txBody>
                  <a:tcPr marL="12700" marR="12700" marT="12700" marB="12700" anchor="ctr" anchorCtr="0" horzOverflow="overflow">
                    <a:lnL>
                      <a:solidFill>
                        <a:srgbClr val="000000"/>
                      </a:solidFill>
                    </a:lnL>
                    <a:lnR>
                      <a:solidFill>
                        <a:srgbClr val="000000"/>
                      </a:solidFill>
                    </a:lnR>
                    <a:lnT>
                      <a:solidFill>
                        <a:srgbClr val="000000"/>
                      </a:solidFill>
                    </a:lnT>
                    <a:lnB>
                      <a:solidFill>
                        <a:srgbClr val="000000"/>
                      </a:solidFill>
                    </a:lnB>
                  </a:tcPr>
                </a:tc>
                <a:tc>
                  <a:txBody>
                    <a:bodyPr/>
                    <a:lstStyle/>
                    <a:p>
                      <a:pPr algn="ctr">
                        <a:defRPr sz="1800"/>
                      </a:pPr>
                      <a:r>
                        <a:rPr sz="2000"/>
                        <a:t>1034</a:t>
                      </a:r>
                    </a:p>
                  </a:txBody>
                  <a:tcPr marL="12700" marR="12700" marT="12700" marB="12700" anchor="ctr" anchorCtr="0" horzOverflow="overflow">
                    <a:lnL>
                      <a:solidFill>
                        <a:srgbClr val="000000"/>
                      </a:solidFill>
                    </a:lnL>
                    <a:lnR>
                      <a:solidFill>
                        <a:srgbClr val="000000"/>
                      </a:solidFill>
                    </a:lnR>
                    <a:lnT>
                      <a:solidFill>
                        <a:srgbClr val="000000"/>
                      </a:solidFill>
                    </a:lnT>
                    <a:lnB>
                      <a:solidFill>
                        <a:srgbClr val="000000"/>
                      </a:solidFill>
                    </a:lnB>
                    <a:solidFill>
                      <a:srgbClr val="DCE8E8"/>
                    </a:solidFill>
                  </a:tcPr>
                </a:tc>
                <a:tc>
                  <a:txBody>
                    <a:bodyPr/>
                    <a:lstStyle/>
                    <a:p>
                      <a:pPr algn="ctr">
                        <a:defRPr sz="1800"/>
                      </a:pPr>
                      <a:r>
                        <a:rPr sz="2000"/>
                        <a:t>800</a:t>
                      </a:r>
                    </a:p>
                  </a:txBody>
                  <a:tcPr marL="12700" marR="12700" marT="12700" marB="12700" anchor="ctr" anchorCtr="0" horzOverflow="overflow">
                    <a:lnL>
                      <a:solidFill>
                        <a:srgbClr val="000000"/>
                      </a:solidFill>
                    </a:lnL>
                    <a:lnR>
                      <a:solidFill>
                        <a:srgbClr val="000000"/>
                      </a:solidFill>
                    </a:lnR>
                    <a:lnT>
                      <a:solidFill>
                        <a:srgbClr val="000000"/>
                      </a:solidFill>
                    </a:lnT>
                    <a:lnB>
                      <a:solidFill>
                        <a:srgbClr val="000000"/>
                      </a:solidFill>
                    </a:lnB>
                    <a:solidFill>
                      <a:srgbClr val="DCE8E8"/>
                    </a:solidFill>
                  </a:tcPr>
                </a:tc>
                <a:tc>
                  <a:txBody>
                    <a:bodyPr/>
                    <a:lstStyle/>
                    <a:p>
                      <a:pPr algn="ctr">
                        <a:defRPr sz="1800"/>
                      </a:pPr>
                      <a:r>
                        <a:rPr sz="2000"/>
                        <a:t>0</a:t>
                      </a:r>
                    </a:p>
                  </a:txBody>
                  <a:tcPr marL="12700" marR="12700" marT="12700" marB="12700" anchor="ctr" anchorCtr="0" horzOverflow="overflow">
                    <a:lnL>
                      <a:solidFill>
                        <a:srgbClr val="000000"/>
                      </a:solidFill>
                    </a:lnL>
                    <a:lnR>
                      <a:solidFill>
                        <a:srgbClr val="000000"/>
                      </a:solidFill>
                    </a:lnR>
                    <a:lnT>
                      <a:solidFill>
                        <a:srgbClr val="000000"/>
                      </a:solidFill>
                    </a:lnT>
                    <a:lnB>
                      <a:solidFill>
                        <a:srgbClr val="000000"/>
                      </a:solidFill>
                    </a:lnB>
                    <a:solidFill>
                      <a:srgbClr val="DCE8E8"/>
                    </a:solidFill>
                  </a:tcPr>
                </a:tc>
                <a:tc>
                  <a:txBody>
                    <a:bodyPr/>
                    <a:lstStyle/>
                    <a:p>
                      <a:pPr algn="ctr">
                        <a:defRPr sz="1800"/>
                      </a:pPr>
                      <a:r>
                        <a:rPr sz="2000"/>
                        <a:t>268</a:t>
                      </a:r>
                    </a:p>
                  </a:txBody>
                  <a:tcPr marL="12700" marR="12700" marT="12700" marB="12700" anchor="ctr" anchorCtr="0" horzOverflow="overflow">
                    <a:lnL>
                      <a:solidFill>
                        <a:srgbClr val="000000"/>
                      </a:solidFill>
                    </a:lnL>
                    <a:lnR>
                      <a:solidFill>
                        <a:srgbClr val="000000"/>
                      </a:solidFill>
                    </a:lnR>
                    <a:lnT>
                      <a:solidFill>
                        <a:srgbClr val="000000"/>
                      </a:solidFill>
                    </a:lnT>
                    <a:lnB>
                      <a:solidFill>
                        <a:srgbClr val="000000"/>
                      </a:solidFill>
                    </a:lnB>
                    <a:solidFill>
                      <a:srgbClr val="DCE8E8"/>
                    </a:solidFill>
                  </a:tcPr>
                </a:tc>
              </a:tr>
              <a:tr h="328525">
                <a:tc>
                  <a:txBody>
                    <a:bodyPr/>
                    <a:lstStyle/>
                    <a:p>
                      <a:pPr algn="ctr">
                        <a:defRPr sz="1800"/>
                      </a:pPr>
                      <a:r>
                        <a:rPr sz="2000"/>
                        <a:t>32</a:t>
                      </a:r>
                    </a:p>
                  </a:txBody>
                  <a:tcPr marL="12700" marR="12700" marT="12700" marB="12700" anchor="ctr" anchorCtr="0" horzOverflow="overflow">
                    <a:lnL>
                      <a:solidFill>
                        <a:srgbClr val="000000"/>
                      </a:solidFill>
                    </a:lnL>
                    <a:lnR>
                      <a:solidFill>
                        <a:srgbClr val="000000"/>
                      </a:solidFill>
                    </a:lnR>
                    <a:lnT>
                      <a:solidFill>
                        <a:srgbClr val="000000"/>
                      </a:solidFill>
                    </a:lnT>
                    <a:lnB>
                      <a:solidFill>
                        <a:srgbClr val="000000"/>
                      </a:solidFill>
                    </a:lnB>
                    <a:solidFill>
                      <a:srgbClr val="BFBFBF"/>
                    </a:solidFill>
                  </a:tcPr>
                </a:tc>
                <a:tc>
                  <a:txBody>
                    <a:bodyPr/>
                    <a:lstStyle/>
                    <a:p>
                      <a:pPr algn="ctr">
                        <a:defRPr sz="1800"/>
                      </a:pPr>
                      <a:r>
                        <a:rPr sz="2000"/>
                        <a:t>0</a:t>
                      </a:r>
                    </a:p>
                  </a:txBody>
                  <a:tcPr marL="12700" marR="12700" marT="12700" marB="12700" anchor="ctr" anchorCtr="0" horzOverflow="overflow">
                    <a:lnL>
                      <a:solidFill>
                        <a:srgbClr val="000000"/>
                      </a:solidFill>
                    </a:lnL>
                    <a:lnR>
                      <a:solidFill>
                        <a:srgbClr val="000000"/>
                      </a:solidFill>
                    </a:lnR>
                    <a:lnT>
                      <a:solidFill>
                        <a:srgbClr val="000000"/>
                      </a:solidFill>
                    </a:lnT>
                    <a:lnB>
                      <a:solidFill>
                        <a:srgbClr val="000000"/>
                      </a:solidFill>
                    </a:lnB>
                  </a:tcPr>
                </a:tc>
                <a:tc>
                  <a:txBody>
                    <a:bodyPr/>
                    <a:lstStyle/>
                    <a:p>
                      <a:pPr algn="ctr">
                        <a:defRPr sz="1800"/>
                      </a:pPr>
                      <a:r>
                        <a:rPr sz="2000"/>
                        <a:t>32</a:t>
                      </a:r>
                    </a:p>
                  </a:txBody>
                  <a:tcPr marL="12700" marR="12700" marT="12700" marB="12700" anchor="ctr" anchorCtr="0" horzOverflow="overflow">
                    <a:lnL>
                      <a:solidFill>
                        <a:srgbClr val="000000"/>
                      </a:solidFill>
                    </a:lnL>
                    <a:lnR>
                      <a:solidFill>
                        <a:srgbClr val="000000"/>
                      </a:solidFill>
                    </a:lnR>
                    <a:lnT>
                      <a:solidFill>
                        <a:srgbClr val="000000"/>
                      </a:solidFill>
                    </a:lnT>
                    <a:lnB>
                      <a:solidFill>
                        <a:srgbClr val="000000"/>
                      </a:solidFill>
                    </a:lnB>
                  </a:tcPr>
                </a:tc>
                <a:tc>
                  <a:txBody>
                    <a:bodyPr/>
                    <a:lstStyle/>
                    <a:p>
                      <a:pPr algn="ctr">
                        <a:defRPr sz="1800"/>
                      </a:pPr>
                      <a:r>
                        <a:rPr sz="2000"/>
                        <a:t>0</a:t>
                      </a:r>
                    </a:p>
                  </a:txBody>
                  <a:tcPr marL="12700" marR="12700" marT="12700" marB="12700" anchor="ctr" anchorCtr="0" horzOverflow="overflow">
                    <a:lnL>
                      <a:solidFill>
                        <a:srgbClr val="000000"/>
                      </a:solidFill>
                    </a:lnL>
                    <a:lnR>
                      <a:solidFill>
                        <a:srgbClr val="000000"/>
                      </a:solidFill>
                    </a:lnR>
                    <a:lnT>
                      <a:solidFill>
                        <a:srgbClr val="000000"/>
                      </a:solidFill>
                    </a:lnT>
                    <a:lnB>
                      <a:solidFill>
                        <a:srgbClr val="000000"/>
                      </a:solidFill>
                    </a:lnB>
                  </a:tcPr>
                </a:tc>
                <a:tc>
                  <a:txBody>
                    <a:bodyPr/>
                    <a:lstStyle/>
                    <a:p>
                      <a:pPr algn="ctr">
                        <a:defRPr sz="1800"/>
                      </a:pPr>
                      <a:r>
                        <a:rPr sz="2000"/>
                        <a:t>650</a:t>
                      </a:r>
                    </a:p>
                  </a:txBody>
                  <a:tcPr marL="12700" marR="12700" marT="12700" marB="12700" anchor="ctr" anchorCtr="0" horzOverflow="overflow">
                    <a:lnL>
                      <a:solidFill>
                        <a:srgbClr val="000000"/>
                      </a:solidFill>
                    </a:lnL>
                    <a:lnR>
                      <a:solidFill>
                        <a:srgbClr val="000000"/>
                      </a:solidFill>
                    </a:lnR>
                    <a:lnT>
                      <a:solidFill>
                        <a:srgbClr val="000000"/>
                      </a:solidFill>
                    </a:lnT>
                    <a:lnB>
                      <a:solidFill>
                        <a:srgbClr val="000000"/>
                      </a:solidFill>
                    </a:lnB>
                  </a:tcPr>
                </a:tc>
                <a:tc>
                  <a:txBody>
                    <a:bodyPr/>
                    <a:lstStyle/>
                    <a:p>
                      <a:pPr algn="ctr">
                        <a:defRPr sz="1800"/>
                      </a:pPr>
                      <a:r>
                        <a:rPr sz="2000"/>
                        <a:t>541</a:t>
                      </a:r>
                    </a:p>
                  </a:txBody>
                  <a:tcPr marL="12700" marR="12700" marT="12700" marB="12700" anchor="ctr" anchorCtr="0" horzOverflow="overflow">
                    <a:lnL>
                      <a:solidFill>
                        <a:srgbClr val="000000"/>
                      </a:solidFill>
                    </a:lnL>
                    <a:lnR>
                      <a:solidFill>
                        <a:srgbClr val="000000"/>
                      </a:solidFill>
                    </a:lnR>
                    <a:lnT>
                      <a:solidFill>
                        <a:srgbClr val="000000"/>
                      </a:solidFill>
                    </a:lnT>
                    <a:lnB>
                      <a:solidFill>
                        <a:srgbClr val="000000"/>
                      </a:solidFill>
                    </a:lnB>
                    <a:solidFill>
                      <a:srgbClr val="DCE8E8"/>
                    </a:solidFill>
                  </a:tcPr>
                </a:tc>
                <a:tc>
                  <a:txBody>
                    <a:bodyPr/>
                    <a:lstStyle/>
                    <a:p>
                      <a:pPr algn="ctr">
                        <a:defRPr sz="1800"/>
                      </a:pPr>
                      <a:r>
                        <a:rPr sz="2000"/>
                        <a:t>397</a:t>
                      </a:r>
                    </a:p>
                  </a:txBody>
                  <a:tcPr marL="12700" marR="12700" marT="12700" marB="12700" anchor="ctr" anchorCtr="0" horzOverflow="overflow">
                    <a:lnL>
                      <a:solidFill>
                        <a:srgbClr val="000000"/>
                      </a:solidFill>
                    </a:lnL>
                    <a:lnR>
                      <a:solidFill>
                        <a:srgbClr val="000000"/>
                      </a:solidFill>
                    </a:lnR>
                    <a:lnT>
                      <a:solidFill>
                        <a:srgbClr val="000000"/>
                      </a:solidFill>
                    </a:lnT>
                    <a:lnB>
                      <a:solidFill>
                        <a:srgbClr val="000000"/>
                      </a:solidFill>
                    </a:lnB>
                    <a:solidFill>
                      <a:srgbClr val="DCE8E8"/>
                    </a:solidFill>
                  </a:tcPr>
                </a:tc>
                <a:tc>
                  <a:txBody>
                    <a:bodyPr/>
                    <a:lstStyle/>
                    <a:p>
                      <a:pPr algn="ctr">
                        <a:defRPr sz="1800"/>
                      </a:pPr>
                      <a:r>
                        <a:rPr sz="2000"/>
                        <a:t>0</a:t>
                      </a:r>
                    </a:p>
                  </a:txBody>
                  <a:tcPr marL="12700" marR="12700" marT="12700" marB="12700" anchor="ctr" anchorCtr="0" horzOverflow="overflow">
                    <a:lnL>
                      <a:solidFill>
                        <a:srgbClr val="000000"/>
                      </a:solidFill>
                    </a:lnL>
                    <a:lnR>
                      <a:solidFill>
                        <a:srgbClr val="000000"/>
                      </a:solidFill>
                    </a:lnR>
                    <a:lnT>
                      <a:solidFill>
                        <a:srgbClr val="000000"/>
                      </a:solidFill>
                    </a:lnT>
                    <a:lnB>
                      <a:solidFill>
                        <a:srgbClr val="000000"/>
                      </a:solidFill>
                    </a:lnB>
                    <a:solidFill>
                      <a:srgbClr val="DCE8E8"/>
                    </a:solidFill>
                  </a:tcPr>
                </a:tc>
                <a:tc>
                  <a:txBody>
                    <a:bodyPr/>
                    <a:lstStyle/>
                    <a:p>
                      <a:pPr algn="ctr">
                        <a:defRPr sz="1800"/>
                      </a:pPr>
                      <a:r>
                        <a:rPr sz="2000"/>
                        <a:t>390</a:t>
                      </a:r>
                    </a:p>
                  </a:txBody>
                  <a:tcPr marL="12700" marR="12700" marT="12700" marB="12700" anchor="ctr" anchorCtr="0" horzOverflow="overflow">
                    <a:lnL>
                      <a:solidFill>
                        <a:srgbClr val="000000"/>
                      </a:solidFill>
                    </a:lnL>
                    <a:lnR>
                      <a:solidFill>
                        <a:srgbClr val="000000"/>
                      </a:solidFill>
                    </a:lnR>
                    <a:lnT>
                      <a:solidFill>
                        <a:srgbClr val="000000"/>
                      </a:solidFill>
                    </a:lnT>
                    <a:lnB>
                      <a:solidFill>
                        <a:srgbClr val="000000"/>
                      </a:solidFill>
                    </a:lnB>
                    <a:solidFill>
                      <a:srgbClr val="DCE8E8"/>
                    </a:solidFill>
                  </a:tcPr>
                </a:tc>
              </a:tr>
              <a:tr h="328525">
                <a:tc>
                  <a:txBody>
                    <a:bodyPr/>
                    <a:lstStyle/>
                    <a:p>
                      <a:pPr algn="ctr">
                        <a:defRPr sz="1800"/>
                      </a:pPr>
                      <a:r>
                        <a:rPr sz="2000"/>
                        <a:t>16</a:t>
                      </a:r>
                    </a:p>
                  </a:txBody>
                  <a:tcPr marL="12700" marR="12700" marT="12700" marB="12700" anchor="ctr" anchorCtr="0" horzOverflow="overflow">
                    <a:lnL>
                      <a:solidFill>
                        <a:srgbClr val="000000"/>
                      </a:solidFill>
                    </a:lnL>
                    <a:lnR>
                      <a:solidFill>
                        <a:srgbClr val="000000"/>
                      </a:solidFill>
                    </a:lnR>
                    <a:lnT>
                      <a:solidFill>
                        <a:srgbClr val="000000"/>
                      </a:solidFill>
                    </a:lnT>
                    <a:lnB>
                      <a:solidFill>
                        <a:srgbClr val="000000"/>
                      </a:solidFill>
                    </a:lnB>
                    <a:solidFill>
                      <a:srgbClr val="BFBFBF"/>
                    </a:solidFill>
                  </a:tcPr>
                </a:tc>
                <a:tc>
                  <a:txBody>
                    <a:bodyPr/>
                    <a:lstStyle/>
                    <a:p>
                      <a:pPr algn="ctr">
                        <a:defRPr sz="1800"/>
                      </a:pPr>
                      <a:r>
                        <a:rPr sz="2000"/>
                        <a:t>0</a:t>
                      </a:r>
                    </a:p>
                  </a:txBody>
                  <a:tcPr marL="12700" marR="12700" marT="12700" marB="12700" anchor="ctr" anchorCtr="0" horzOverflow="overflow">
                    <a:lnL>
                      <a:solidFill>
                        <a:srgbClr val="000000"/>
                      </a:solidFill>
                    </a:lnL>
                    <a:lnR>
                      <a:solidFill>
                        <a:srgbClr val="000000"/>
                      </a:solidFill>
                    </a:lnR>
                    <a:lnT>
                      <a:solidFill>
                        <a:srgbClr val="000000"/>
                      </a:solidFill>
                    </a:lnT>
                    <a:lnB>
                      <a:solidFill>
                        <a:srgbClr val="000000"/>
                      </a:solidFill>
                    </a:lnB>
                  </a:tcPr>
                </a:tc>
                <a:tc>
                  <a:txBody>
                    <a:bodyPr/>
                    <a:lstStyle/>
                    <a:p>
                      <a:pPr algn="ctr">
                        <a:defRPr sz="1800"/>
                      </a:pPr>
                      <a:r>
                        <a:rPr sz="2000"/>
                        <a:t>16</a:t>
                      </a:r>
                    </a:p>
                  </a:txBody>
                  <a:tcPr marL="12700" marR="12700" marT="12700" marB="12700" anchor="ctr" anchorCtr="0" horzOverflow="overflow">
                    <a:lnL>
                      <a:solidFill>
                        <a:srgbClr val="000000"/>
                      </a:solidFill>
                    </a:lnL>
                    <a:lnR>
                      <a:solidFill>
                        <a:srgbClr val="000000"/>
                      </a:solidFill>
                    </a:lnR>
                    <a:lnT>
                      <a:solidFill>
                        <a:srgbClr val="000000"/>
                      </a:solidFill>
                    </a:lnT>
                    <a:lnB>
                      <a:solidFill>
                        <a:srgbClr val="000000"/>
                      </a:solidFill>
                    </a:lnB>
                  </a:tcPr>
                </a:tc>
                <a:tc>
                  <a:txBody>
                    <a:bodyPr/>
                    <a:lstStyle/>
                    <a:p>
                      <a:pPr algn="ctr">
                        <a:defRPr sz="1800"/>
                      </a:pPr>
                      <a:r>
                        <a:rPr sz="2000"/>
                        <a:t>0</a:t>
                      </a:r>
                    </a:p>
                  </a:txBody>
                  <a:tcPr marL="12700" marR="12700" marT="12700" marB="12700" anchor="ctr" anchorCtr="0" horzOverflow="overflow">
                    <a:lnL>
                      <a:solidFill>
                        <a:srgbClr val="000000"/>
                      </a:solidFill>
                    </a:lnL>
                    <a:lnR>
                      <a:solidFill>
                        <a:srgbClr val="000000"/>
                      </a:solidFill>
                    </a:lnR>
                    <a:lnT>
                      <a:solidFill>
                        <a:srgbClr val="000000"/>
                      </a:solidFill>
                    </a:lnT>
                    <a:lnB>
                      <a:solidFill>
                        <a:srgbClr val="000000"/>
                      </a:solidFill>
                    </a:lnB>
                  </a:tcPr>
                </a:tc>
                <a:tc>
                  <a:txBody>
                    <a:bodyPr/>
                    <a:lstStyle/>
                    <a:p>
                      <a:pPr algn="ctr">
                        <a:defRPr sz="1800"/>
                      </a:pPr>
                      <a:r>
                        <a:rPr sz="2000"/>
                        <a:t>650</a:t>
                      </a:r>
                    </a:p>
                  </a:txBody>
                  <a:tcPr marL="12700" marR="12700" marT="12700" marB="12700" anchor="ctr" anchorCtr="0" horzOverflow="overflow">
                    <a:lnL>
                      <a:solidFill>
                        <a:srgbClr val="000000"/>
                      </a:solidFill>
                    </a:lnL>
                    <a:lnR>
                      <a:solidFill>
                        <a:srgbClr val="000000"/>
                      </a:solidFill>
                    </a:lnR>
                    <a:lnT>
                      <a:solidFill>
                        <a:srgbClr val="000000"/>
                      </a:solidFill>
                    </a:lnT>
                    <a:lnB>
                      <a:solidFill>
                        <a:srgbClr val="000000"/>
                      </a:solidFill>
                    </a:lnB>
                  </a:tcPr>
                </a:tc>
                <a:tc>
                  <a:txBody>
                    <a:bodyPr/>
                    <a:lstStyle/>
                    <a:p>
                      <a:pPr algn="ctr">
                        <a:defRPr sz="1800"/>
                      </a:pPr>
                      <a:r>
                        <a:rPr sz="2000"/>
                        <a:t>224</a:t>
                      </a:r>
                    </a:p>
                  </a:txBody>
                  <a:tcPr marL="12700" marR="12700" marT="12700" marB="12700" anchor="ctr" anchorCtr="0" horzOverflow="overflow">
                    <a:lnL>
                      <a:solidFill>
                        <a:srgbClr val="000000"/>
                      </a:solidFill>
                    </a:lnL>
                    <a:lnR>
                      <a:solidFill>
                        <a:srgbClr val="000000"/>
                      </a:solidFill>
                    </a:lnR>
                    <a:lnT>
                      <a:solidFill>
                        <a:srgbClr val="000000"/>
                      </a:solidFill>
                    </a:lnT>
                    <a:lnB>
                      <a:solidFill>
                        <a:srgbClr val="000000"/>
                      </a:solidFill>
                    </a:lnB>
                    <a:solidFill>
                      <a:srgbClr val="DCE8E8"/>
                    </a:solidFill>
                  </a:tcPr>
                </a:tc>
                <a:tc>
                  <a:txBody>
                    <a:bodyPr/>
                    <a:lstStyle/>
                    <a:p>
                      <a:pPr algn="ctr">
                        <a:defRPr sz="1800"/>
                      </a:pPr>
                      <a:r>
                        <a:rPr sz="2000"/>
                        <a:t>171</a:t>
                      </a:r>
                    </a:p>
                  </a:txBody>
                  <a:tcPr marL="12700" marR="12700" marT="12700" marB="12700" anchor="ctr" anchorCtr="0" horzOverflow="overflow">
                    <a:lnL>
                      <a:solidFill>
                        <a:srgbClr val="000000"/>
                      </a:solidFill>
                    </a:lnL>
                    <a:lnR>
                      <a:solidFill>
                        <a:srgbClr val="000000"/>
                      </a:solidFill>
                    </a:lnR>
                    <a:lnT>
                      <a:solidFill>
                        <a:srgbClr val="000000"/>
                      </a:solidFill>
                    </a:lnT>
                    <a:lnB>
                      <a:solidFill>
                        <a:srgbClr val="000000"/>
                      </a:solidFill>
                    </a:lnB>
                    <a:solidFill>
                      <a:srgbClr val="DCE8E8"/>
                    </a:solidFill>
                  </a:tcPr>
                </a:tc>
                <a:tc>
                  <a:txBody>
                    <a:bodyPr/>
                    <a:lstStyle/>
                    <a:p>
                      <a:pPr algn="ctr">
                        <a:defRPr sz="1800"/>
                      </a:pPr>
                      <a:r>
                        <a:rPr sz="2000"/>
                        <a:t>0</a:t>
                      </a:r>
                    </a:p>
                  </a:txBody>
                  <a:tcPr marL="12700" marR="12700" marT="12700" marB="12700" anchor="ctr" anchorCtr="0" horzOverflow="overflow">
                    <a:lnL>
                      <a:solidFill>
                        <a:srgbClr val="000000"/>
                      </a:solidFill>
                    </a:lnL>
                    <a:lnR>
                      <a:solidFill>
                        <a:srgbClr val="000000"/>
                      </a:solidFill>
                    </a:lnR>
                    <a:lnT>
                      <a:solidFill>
                        <a:srgbClr val="000000"/>
                      </a:solidFill>
                    </a:lnT>
                    <a:lnB>
                      <a:solidFill>
                        <a:srgbClr val="000000"/>
                      </a:solidFill>
                    </a:lnB>
                    <a:solidFill>
                      <a:srgbClr val="DCE8E8"/>
                    </a:solidFill>
                  </a:tcPr>
                </a:tc>
                <a:tc>
                  <a:txBody>
                    <a:bodyPr/>
                    <a:lstStyle/>
                    <a:p>
                      <a:pPr algn="ctr">
                        <a:defRPr sz="1800"/>
                      </a:pPr>
                      <a:r>
                        <a:rPr sz="2000"/>
                        <a:t>397</a:t>
                      </a:r>
                    </a:p>
                  </a:txBody>
                  <a:tcPr marL="12700" marR="12700" marT="12700" marB="12700" anchor="ctr" anchorCtr="0" horzOverflow="overflow">
                    <a:lnL>
                      <a:solidFill>
                        <a:srgbClr val="000000"/>
                      </a:solidFill>
                    </a:lnL>
                    <a:lnR>
                      <a:solidFill>
                        <a:srgbClr val="000000"/>
                      </a:solidFill>
                    </a:lnR>
                    <a:lnT>
                      <a:solidFill>
                        <a:srgbClr val="000000"/>
                      </a:solidFill>
                    </a:lnT>
                    <a:lnB>
                      <a:solidFill>
                        <a:srgbClr val="000000"/>
                      </a:solidFill>
                    </a:lnB>
                    <a:solidFill>
                      <a:srgbClr val="DCE8E8"/>
                    </a:solidFill>
                  </a:tcPr>
                </a:tc>
              </a:tr>
              <a:tr h="328525">
                <a:tc>
                  <a:txBody>
                    <a:bodyPr/>
                    <a:lstStyle/>
                    <a:p>
                      <a:pPr algn="ctr">
                        <a:defRPr sz="1800"/>
                      </a:pPr>
                      <a:r>
                        <a:rPr sz="2000"/>
                        <a:t>13</a:t>
                      </a:r>
                    </a:p>
                  </a:txBody>
                  <a:tcPr marL="12700" marR="12700" marT="12700" marB="12700" anchor="ctr" anchorCtr="0" horzOverflow="overflow">
                    <a:lnL>
                      <a:solidFill>
                        <a:srgbClr val="000000"/>
                      </a:solidFill>
                    </a:lnL>
                    <a:lnR>
                      <a:solidFill>
                        <a:srgbClr val="000000"/>
                      </a:solidFill>
                    </a:lnR>
                    <a:lnT>
                      <a:solidFill>
                        <a:srgbClr val="000000"/>
                      </a:solidFill>
                    </a:lnT>
                    <a:lnB>
                      <a:solidFill>
                        <a:srgbClr val="000000"/>
                      </a:solidFill>
                    </a:lnB>
                    <a:solidFill>
                      <a:srgbClr val="BFBFBF"/>
                    </a:solidFill>
                  </a:tcPr>
                </a:tc>
                <a:tc>
                  <a:txBody>
                    <a:bodyPr/>
                    <a:lstStyle/>
                    <a:p>
                      <a:pPr algn="ctr">
                        <a:defRPr sz="1800"/>
                      </a:pPr>
                      <a:r>
                        <a:rPr sz="2000"/>
                        <a:t>0</a:t>
                      </a:r>
                    </a:p>
                  </a:txBody>
                  <a:tcPr marL="12700" marR="12700" marT="12700" marB="12700" anchor="ctr" anchorCtr="0" horzOverflow="overflow">
                    <a:lnL>
                      <a:solidFill>
                        <a:srgbClr val="000000"/>
                      </a:solidFill>
                    </a:lnL>
                    <a:lnR>
                      <a:solidFill>
                        <a:srgbClr val="000000"/>
                      </a:solidFill>
                    </a:lnR>
                    <a:lnT>
                      <a:solidFill>
                        <a:srgbClr val="000000"/>
                      </a:solidFill>
                    </a:lnT>
                    <a:lnB>
                      <a:solidFill>
                        <a:srgbClr val="000000"/>
                      </a:solidFill>
                    </a:lnB>
                  </a:tcPr>
                </a:tc>
                <a:tc>
                  <a:txBody>
                    <a:bodyPr/>
                    <a:lstStyle/>
                    <a:p>
                      <a:pPr algn="ctr">
                        <a:defRPr sz="1800"/>
                      </a:pPr>
                      <a:r>
                        <a:rPr sz="2000"/>
                        <a:t>13</a:t>
                      </a:r>
                    </a:p>
                  </a:txBody>
                  <a:tcPr marL="12700" marR="12700" marT="12700" marB="12700" anchor="ctr" anchorCtr="0" horzOverflow="overflow">
                    <a:lnL>
                      <a:solidFill>
                        <a:srgbClr val="000000"/>
                      </a:solidFill>
                    </a:lnL>
                    <a:lnR>
                      <a:solidFill>
                        <a:srgbClr val="000000"/>
                      </a:solidFill>
                    </a:lnR>
                    <a:lnT>
                      <a:solidFill>
                        <a:srgbClr val="000000"/>
                      </a:solidFill>
                    </a:lnT>
                    <a:lnB>
                      <a:solidFill>
                        <a:srgbClr val="000000"/>
                      </a:solidFill>
                    </a:lnB>
                  </a:tcPr>
                </a:tc>
                <a:tc>
                  <a:txBody>
                    <a:bodyPr/>
                    <a:lstStyle/>
                    <a:p>
                      <a:pPr algn="ctr">
                        <a:defRPr sz="1800"/>
                      </a:pPr>
                      <a:r>
                        <a:rPr sz="2000"/>
                        <a:t>0</a:t>
                      </a:r>
                    </a:p>
                  </a:txBody>
                  <a:tcPr marL="12700" marR="12700" marT="12700" marB="12700" anchor="ctr" anchorCtr="0" horzOverflow="overflow">
                    <a:lnL>
                      <a:solidFill>
                        <a:srgbClr val="000000"/>
                      </a:solidFill>
                    </a:lnL>
                    <a:lnR>
                      <a:solidFill>
                        <a:srgbClr val="000000"/>
                      </a:solidFill>
                    </a:lnR>
                    <a:lnT>
                      <a:solidFill>
                        <a:srgbClr val="000000"/>
                      </a:solidFill>
                    </a:lnT>
                    <a:lnB>
                      <a:solidFill>
                        <a:srgbClr val="000000"/>
                      </a:solidFill>
                    </a:lnB>
                  </a:tcPr>
                </a:tc>
                <a:tc>
                  <a:txBody>
                    <a:bodyPr/>
                    <a:lstStyle/>
                    <a:p>
                      <a:pPr algn="ctr">
                        <a:defRPr sz="1800"/>
                      </a:pPr>
                      <a:r>
                        <a:rPr sz="2000"/>
                        <a:t>650</a:t>
                      </a:r>
                    </a:p>
                  </a:txBody>
                  <a:tcPr marL="12700" marR="12700" marT="12700" marB="12700" anchor="ctr" anchorCtr="0" horzOverflow="overflow">
                    <a:lnL>
                      <a:solidFill>
                        <a:srgbClr val="000000"/>
                      </a:solidFill>
                    </a:lnL>
                    <a:lnR>
                      <a:solidFill>
                        <a:srgbClr val="000000"/>
                      </a:solidFill>
                    </a:lnR>
                    <a:lnT>
                      <a:solidFill>
                        <a:srgbClr val="000000"/>
                      </a:solidFill>
                    </a:lnT>
                    <a:lnB>
                      <a:solidFill>
                        <a:srgbClr val="000000"/>
                      </a:solidFill>
                    </a:lnB>
                  </a:tcPr>
                </a:tc>
                <a:tc>
                  <a:txBody>
                    <a:bodyPr/>
                    <a:lstStyle/>
                    <a:p>
                      <a:pPr algn="ctr">
                        <a:defRPr sz="1800"/>
                      </a:pPr>
                      <a:r>
                        <a:rPr sz="2000"/>
                        <a:t>193</a:t>
                      </a:r>
                    </a:p>
                  </a:txBody>
                  <a:tcPr marL="12700" marR="12700" marT="12700" marB="12700" anchor="ctr" anchorCtr="0" horzOverflow="overflow">
                    <a:lnL>
                      <a:solidFill>
                        <a:srgbClr val="000000"/>
                      </a:solidFill>
                    </a:lnL>
                    <a:lnR>
                      <a:solidFill>
                        <a:srgbClr val="000000"/>
                      </a:solidFill>
                    </a:lnR>
                    <a:lnT>
                      <a:solidFill>
                        <a:srgbClr val="000000"/>
                      </a:solidFill>
                    </a:lnT>
                    <a:lnB>
                      <a:solidFill>
                        <a:srgbClr val="000000"/>
                      </a:solidFill>
                    </a:lnB>
                    <a:solidFill>
                      <a:srgbClr val="DCE8E8"/>
                    </a:solidFill>
                  </a:tcPr>
                </a:tc>
                <a:tc>
                  <a:txBody>
                    <a:bodyPr/>
                    <a:lstStyle/>
                    <a:p>
                      <a:pPr algn="ctr">
                        <a:defRPr sz="1800"/>
                      </a:pPr>
                      <a:r>
                        <a:rPr sz="2000"/>
                        <a:t>142</a:t>
                      </a:r>
                    </a:p>
                  </a:txBody>
                  <a:tcPr marL="12700" marR="12700" marT="12700" marB="12700" anchor="ctr" anchorCtr="0" horzOverflow="overflow">
                    <a:lnL>
                      <a:solidFill>
                        <a:srgbClr val="000000"/>
                      </a:solidFill>
                    </a:lnL>
                    <a:lnR>
                      <a:solidFill>
                        <a:srgbClr val="000000"/>
                      </a:solidFill>
                    </a:lnR>
                    <a:lnT>
                      <a:solidFill>
                        <a:srgbClr val="000000"/>
                      </a:solidFill>
                    </a:lnT>
                    <a:lnB>
                      <a:solidFill>
                        <a:srgbClr val="000000"/>
                      </a:solidFill>
                    </a:lnB>
                    <a:solidFill>
                      <a:srgbClr val="DCE8E8"/>
                    </a:solidFill>
                  </a:tcPr>
                </a:tc>
                <a:tc>
                  <a:txBody>
                    <a:bodyPr/>
                    <a:lstStyle/>
                    <a:p>
                      <a:pPr algn="ctr">
                        <a:defRPr sz="1800"/>
                      </a:pPr>
                      <a:r>
                        <a:rPr sz="2000"/>
                        <a:t>0</a:t>
                      </a:r>
                    </a:p>
                  </a:txBody>
                  <a:tcPr marL="12700" marR="12700" marT="12700" marB="12700" anchor="ctr" anchorCtr="0" horzOverflow="overflow">
                    <a:lnL>
                      <a:solidFill>
                        <a:srgbClr val="000000"/>
                      </a:solidFill>
                    </a:lnL>
                    <a:lnR>
                      <a:solidFill>
                        <a:srgbClr val="000000"/>
                      </a:solidFill>
                    </a:lnR>
                    <a:lnT>
                      <a:solidFill>
                        <a:srgbClr val="000000"/>
                      </a:solidFill>
                    </a:lnT>
                    <a:lnB>
                      <a:solidFill>
                        <a:srgbClr val="000000"/>
                      </a:solidFill>
                    </a:lnB>
                    <a:solidFill>
                      <a:srgbClr val="DCE8E8"/>
                    </a:solidFill>
                  </a:tcPr>
                </a:tc>
                <a:tc>
                  <a:txBody>
                    <a:bodyPr/>
                    <a:lstStyle/>
                    <a:p>
                      <a:pPr algn="ctr">
                        <a:defRPr sz="1800"/>
                      </a:pPr>
                      <a:r>
                        <a:rPr sz="2000"/>
                        <a:t>411</a:t>
                      </a:r>
                    </a:p>
                  </a:txBody>
                  <a:tcPr marL="12700" marR="12700" marT="12700" marB="12700" anchor="ctr" anchorCtr="0" horzOverflow="overflow">
                    <a:lnL>
                      <a:solidFill>
                        <a:srgbClr val="000000"/>
                      </a:solidFill>
                    </a:lnL>
                    <a:lnR>
                      <a:solidFill>
                        <a:srgbClr val="000000"/>
                      </a:solidFill>
                    </a:lnR>
                    <a:lnT>
                      <a:solidFill>
                        <a:srgbClr val="000000"/>
                      </a:solidFill>
                    </a:lnT>
                    <a:lnB>
                      <a:solidFill>
                        <a:srgbClr val="000000"/>
                      </a:solidFill>
                    </a:lnB>
                    <a:solidFill>
                      <a:srgbClr val="DCE8E8"/>
                    </a:solidFill>
                  </a:tcPr>
                </a:tc>
              </a:tr>
              <a:tr h="328525">
                <a:tc gridSpan="9">
                  <a:txBody>
                    <a:bodyPr/>
                    <a:lstStyle/>
                    <a:p>
                      <a:pPr algn="ctr">
                        <a:defRPr sz="1800"/>
                      </a:pPr>
                      <a:r>
                        <a:rPr b="1" sz="2000"/>
                        <a:t>Multiplication without DSPs </a:t>
                      </a:r>
                    </a:p>
                  </a:txBody>
                  <a:tcPr marL="12700" marR="12700" marT="12700" marB="12700" anchor="ctr" anchorCtr="0" horzOverflow="overflow">
                    <a:lnL>
                      <a:solidFill>
                        <a:srgbClr val="000000"/>
                      </a:solidFill>
                    </a:lnL>
                    <a:lnR>
                      <a:solidFill>
                        <a:srgbClr val="000000"/>
                      </a:solidFill>
                    </a:lnR>
                    <a:lnT>
                      <a:solidFill>
                        <a:srgbClr val="000000"/>
                      </a:solidFill>
                    </a:lnT>
                    <a:lnB>
                      <a:solidFill>
                        <a:srgbClr val="000000"/>
                      </a:solidFill>
                    </a:lnB>
                    <a:solidFill>
                      <a:srgbClr val="BFBFBF"/>
                    </a:solidFill>
                  </a:tcPr>
                </a:tc>
                <a:tc hMerge="1">
                  <a:tcPr/>
                </a:tc>
                <a:tc hMerge="1">
                  <a:tcPr/>
                </a:tc>
                <a:tc hMerge="1">
                  <a:tcPr/>
                </a:tc>
                <a:tc hMerge="1">
                  <a:tcPr/>
                </a:tc>
                <a:tc hMerge="1">
                  <a:tcPr/>
                </a:tc>
                <a:tc hMerge="1">
                  <a:tcPr/>
                </a:tc>
                <a:tc hMerge="1">
                  <a:tcPr/>
                </a:tc>
                <a:tc hMerge="1">
                  <a:tcPr/>
                </a:tc>
              </a:tr>
              <a:tr h="328525">
                <a:tc>
                  <a:txBody>
                    <a:bodyPr/>
                    <a:lstStyle/>
                    <a:p>
                      <a:pPr algn="ctr">
                        <a:defRPr sz="1800"/>
                      </a:pPr>
                      <a:r>
                        <a:rPr sz="2000"/>
                        <a:t>64</a:t>
                      </a:r>
                    </a:p>
                  </a:txBody>
                  <a:tcPr marL="12700" marR="12700" marT="12700" marB="12700" anchor="ctr" anchorCtr="0" horzOverflow="overflow">
                    <a:lnL>
                      <a:solidFill>
                        <a:srgbClr val="000000"/>
                      </a:solidFill>
                    </a:lnL>
                    <a:lnR>
                      <a:solidFill>
                        <a:srgbClr val="000000"/>
                      </a:solidFill>
                    </a:lnR>
                    <a:lnT>
                      <a:solidFill>
                        <a:srgbClr val="000000"/>
                      </a:solidFill>
                    </a:lnT>
                    <a:lnB>
                      <a:solidFill>
                        <a:srgbClr val="000000"/>
                      </a:solidFill>
                    </a:lnB>
                    <a:solidFill>
                      <a:srgbClr val="BFBFBF"/>
                    </a:solidFill>
                  </a:tcPr>
                </a:tc>
                <a:tc>
                  <a:txBody>
                    <a:bodyPr/>
                    <a:lstStyle/>
                    <a:p>
                      <a:pPr algn="ctr">
                        <a:defRPr sz="1800"/>
                      </a:pPr>
                      <a:r>
                        <a:rPr sz="2000"/>
                        <a:t>4292</a:t>
                      </a:r>
                    </a:p>
                  </a:txBody>
                  <a:tcPr marL="12700" marR="12700" marT="12700" marB="12700" anchor="ctr" anchorCtr="0" horzOverflow="overflow">
                    <a:lnL>
                      <a:solidFill>
                        <a:srgbClr val="000000"/>
                      </a:solidFill>
                    </a:lnL>
                    <a:lnR>
                      <a:solidFill>
                        <a:srgbClr val="000000"/>
                      </a:solidFill>
                    </a:lnR>
                    <a:lnT>
                      <a:solidFill>
                        <a:srgbClr val="000000"/>
                      </a:solidFill>
                    </a:lnT>
                    <a:lnB>
                      <a:solidFill>
                        <a:srgbClr val="000000"/>
                      </a:solidFill>
                    </a:lnB>
                  </a:tcPr>
                </a:tc>
                <a:tc>
                  <a:txBody>
                    <a:bodyPr/>
                    <a:lstStyle/>
                    <a:p>
                      <a:pPr algn="ctr">
                        <a:defRPr sz="1800"/>
                      </a:pPr>
                      <a:r>
                        <a:rPr sz="2000"/>
                        <a:t>4292</a:t>
                      </a:r>
                    </a:p>
                  </a:txBody>
                  <a:tcPr marL="12700" marR="12700" marT="12700" marB="12700" anchor="ctr" anchorCtr="0" horzOverflow="overflow">
                    <a:lnL>
                      <a:solidFill>
                        <a:srgbClr val="000000"/>
                      </a:solidFill>
                    </a:lnL>
                    <a:lnR>
                      <a:solidFill>
                        <a:srgbClr val="000000"/>
                      </a:solidFill>
                    </a:lnR>
                    <a:lnT>
                      <a:solidFill>
                        <a:srgbClr val="000000"/>
                      </a:solidFill>
                    </a:lnT>
                    <a:lnB>
                      <a:solidFill>
                        <a:srgbClr val="000000"/>
                      </a:solidFill>
                    </a:lnB>
                  </a:tcPr>
                </a:tc>
                <a:tc>
                  <a:txBody>
                    <a:bodyPr/>
                    <a:lstStyle/>
                    <a:p>
                      <a:pPr algn="ctr">
                        <a:defRPr sz="1800"/>
                      </a:pPr>
                      <a:r>
                        <a:rPr sz="2000"/>
                        <a:t>0</a:t>
                      </a:r>
                    </a:p>
                  </a:txBody>
                  <a:tcPr marL="12700" marR="12700" marT="12700" marB="12700" anchor="ctr" anchorCtr="0" horzOverflow="overflow">
                    <a:lnL>
                      <a:solidFill>
                        <a:srgbClr val="000000"/>
                      </a:solidFill>
                    </a:lnL>
                    <a:lnR>
                      <a:solidFill>
                        <a:srgbClr val="000000"/>
                      </a:solidFill>
                    </a:lnR>
                    <a:lnT>
                      <a:solidFill>
                        <a:srgbClr val="000000"/>
                      </a:solidFill>
                    </a:lnT>
                    <a:lnB>
                      <a:solidFill>
                        <a:srgbClr val="000000"/>
                      </a:solidFill>
                    </a:lnB>
                  </a:tcPr>
                </a:tc>
                <a:tc>
                  <a:txBody>
                    <a:bodyPr/>
                    <a:lstStyle/>
                    <a:p>
                      <a:pPr algn="ctr">
                        <a:defRPr sz="1800"/>
                      </a:pPr>
                      <a:r>
                        <a:rPr sz="2000"/>
                        <a:t>261</a:t>
                      </a:r>
                    </a:p>
                  </a:txBody>
                  <a:tcPr marL="12700" marR="12700" marT="12700" marB="12700" anchor="ctr" anchorCtr="0" horzOverflow="overflow">
                    <a:lnL>
                      <a:solidFill>
                        <a:srgbClr val="000000"/>
                      </a:solidFill>
                    </a:lnL>
                    <a:lnR>
                      <a:solidFill>
                        <a:srgbClr val="000000"/>
                      </a:solidFill>
                    </a:lnR>
                    <a:lnT>
                      <a:solidFill>
                        <a:srgbClr val="000000"/>
                      </a:solidFill>
                    </a:lnT>
                    <a:lnB>
                      <a:solidFill>
                        <a:srgbClr val="000000"/>
                      </a:solidFill>
                    </a:lnB>
                  </a:tcPr>
                </a:tc>
                <a:tc>
                  <a:txBody>
                    <a:bodyPr/>
                    <a:lstStyle/>
                    <a:p>
                      <a:pPr algn="ctr">
                        <a:defRPr sz="1800"/>
                      </a:pPr>
                      <a:r>
                        <a:rPr sz="2000"/>
                        <a:t>2422</a:t>
                      </a:r>
                    </a:p>
                  </a:txBody>
                  <a:tcPr marL="12700" marR="12700" marT="12700" marB="12700" anchor="ctr" anchorCtr="0" horzOverflow="overflow">
                    <a:lnL>
                      <a:solidFill>
                        <a:srgbClr val="000000"/>
                      </a:solidFill>
                    </a:lnL>
                    <a:lnR>
                      <a:solidFill>
                        <a:srgbClr val="000000"/>
                      </a:solidFill>
                    </a:lnR>
                    <a:lnT>
                      <a:solidFill>
                        <a:srgbClr val="000000"/>
                      </a:solidFill>
                    </a:lnT>
                    <a:lnB>
                      <a:solidFill>
                        <a:srgbClr val="000000"/>
                      </a:solidFill>
                    </a:lnB>
                    <a:solidFill>
                      <a:srgbClr val="DCE8E8"/>
                    </a:solidFill>
                  </a:tcPr>
                </a:tc>
                <a:tc>
                  <a:txBody>
                    <a:bodyPr/>
                    <a:lstStyle/>
                    <a:p>
                      <a:pPr algn="ctr">
                        <a:defRPr sz="1800"/>
                      </a:pPr>
                      <a:r>
                        <a:rPr sz="2000"/>
                        <a:t>2346</a:t>
                      </a:r>
                    </a:p>
                  </a:txBody>
                  <a:tcPr marL="12700" marR="12700" marT="12700" marB="12700" anchor="ctr" anchorCtr="0" horzOverflow="overflow">
                    <a:lnL>
                      <a:solidFill>
                        <a:srgbClr val="000000"/>
                      </a:solidFill>
                    </a:lnL>
                    <a:lnR>
                      <a:solidFill>
                        <a:srgbClr val="000000"/>
                      </a:solidFill>
                    </a:lnR>
                    <a:lnT>
                      <a:solidFill>
                        <a:srgbClr val="000000"/>
                      </a:solidFill>
                    </a:lnT>
                    <a:lnB>
                      <a:solidFill>
                        <a:srgbClr val="000000"/>
                      </a:solidFill>
                    </a:lnB>
                    <a:solidFill>
                      <a:srgbClr val="DCE8E8"/>
                    </a:solidFill>
                  </a:tcPr>
                </a:tc>
                <a:tc>
                  <a:txBody>
                    <a:bodyPr/>
                    <a:lstStyle/>
                    <a:p>
                      <a:pPr algn="ctr">
                        <a:defRPr sz="1800"/>
                      </a:pPr>
                      <a:r>
                        <a:rPr sz="2000"/>
                        <a:t>0</a:t>
                      </a:r>
                    </a:p>
                  </a:txBody>
                  <a:tcPr marL="12700" marR="12700" marT="12700" marB="12700" anchor="ctr" anchorCtr="0" horzOverflow="overflow">
                    <a:lnL>
                      <a:solidFill>
                        <a:srgbClr val="000000"/>
                      </a:solidFill>
                    </a:lnL>
                    <a:lnR>
                      <a:solidFill>
                        <a:srgbClr val="000000"/>
                      </a:solidFill>
                    </a:lnR>
                    <a:lnT>
                      <a:solidFill>
                        <a:srgbClr val="000000"/>
                      </a:solidFill>
                    </a:lnT>
                    <a:lnB>
                      <a:solidFill>
                        <a:srgbClr val="000000"/>
                      </a:solidFill>
                    </a:lnB>
                    <a:solidFill>
                      <a:srgbClr val="DCE8E8"/>
                    </a:solidFill>
                  </a:tcPr>
                </a:tc>
                <a:tc>
                  <a:txBody>
                    <a:bodyPr/>
                    <a:lstStyle/>
                    <a:p>
                      <a:pPr algn="ctr">
                        <a:defRPr sz="1800"/>
                      </a:pPr>
                      <a:r>
                        <a:rPr sz="2000"/>
                        <a:t>195</a:t>
                      </a:r>
                    </a:p>
                  </a:txBody>
                  <a:tcPr marL="12700" marR="12700" marT="12700" marB="12700" anchor="ctr" anchorCtr="0" horzOverflow="overflow">
                    <a:lnL>
                      <a:solidFill>
                        <a:srgbClr val="000000"/>
                      </a:solidFill>
                    </a:lnL>
                    <a:lnR>
                      <a:solidFill>
                        <a:srgbClr val="000000"/>
                      </a:solidFill>
                    </a:lnR>
                    <a:lnT>
                      <a:solidFill>
                        <a:srgbClr val="000000"/>
                      </a:solidFill>
                    </a:lnT>
                    <a:lnB>
                      <a:solidFill>
                        <a:srgbClr val="000000"/>
                      </a:solidFill>
                    </a:lnB>
                    <a:solidFill>
                      <a:srgbClr val="DCE8E8"/>
                    </a:solidFill>
                  </a:tcPr>
                </a:tc>
              </a:tr>
              <a:tr h="328525">
                <a:tc>
                  <a:txBody>
                    <a:bodyPr/>
                    <a:lstStyle/>
                    <a:p>
                      <a:pPr algn="ctr">
                        <a:defRPr sz="1800"/>
                      </a:pPr>
                      <a:r>
                        <a:rPr sz="2000"/>
                        <a:t>32</a:t>
                      </a:r>
                    </a:p>
                  </a:txBody>
                  <a:tcPr marL="12700" marR="12700" marT="12700" marB="12700" anchor="ctr" anchorCtr="0" horzOverflow="overflow">
                    <a:lnL>
                      <a:solidFill>
                        <a:srgbClr val="000000"/>
                      </a:solidFill>
                    </a:lnL>
                    <a:lnR>
                      <a:solidFill>
                        <a:srgbClr val="000000"/>
                      </a:solidFill>
                    </a:lnR>
                    <a:lnT>
                      <a:solidFill>
                        <a:srgbClr val="000000"/>
                      </a:solidFill>
                    </a:lnT>
                    <a:lnB>
                      <a:solidFill>
                        <a:srgbClr val="000000"/>
                      </a:solidFill>
                    </a:lnB>
                    <a:solidFill>
                      <a:srgbClr val="BFBFBF"/>
                    </a:solidFill>
                  </a:tcPr>
                </a:tc>
                <a:tc>
                  <a:txBody>
                    <a:bodyPr/>
                    <a:lstStyle/>
                    <a:p>
                      <a:pPr algn="ctr">
                        <a:defRPr sz="1800"/>
                      </a:pPr>
                      <a:r>
                        <a:rPr sz="2000"/>
                        <a:t>1094</a:t>
                      </a:r>
                    </a:p>
                  </a:txBody>
                  <a:tcPr marL="12700" marR="12700" marT="12700" marB="12700" anchor="ctr" anchorCtr="0" horzOverflow="overflow">
                    <a:lnL>
                      <a:solidFill>
                        <a:srgbClr val="000000"/>
                      </a:solidFill>
                    </a:lnL>
                    <a:lnR>
                      <a:solidFill>
                        <a:srgbClr val="000000"/>
                      </a:solidFill>
                    </a:lnR>
                    <a:lnT>
                      <a:solidFill>
                        <a:srgbClr val="000000"/>
                      </a:solidFill>
                    </a:lnT>
                    <a:lnB>
                      <a:solidFill>
                        <a:srgbClr val="000000"/>
                      </a:solidFill>
                    </a:lnB>
                  </a:tcPr>
                </a:tc>
                <a:tc>
                  <a:txBody>
                    <a:bodyPr/>
                    <a:lstStyle/>
                    <a:p>
                      <a:pPr algn="ctr">
                        <a:defRPr sz="1800"/>
                      </a:pPr>
                      <a:r>
                        <a:rPr sz="2000"/>
                        <a:t>1098</a:t>
                      </a:r>
                    </a:p>
                  </a:txBody>
                  <a:tcPr marL="12700" marR="12700" marT="12700" marB="12700" anchor="ctr" anchorCtr="0" horzOverflow="overflow">
                    <a:lnL>
                      <a:solidFill>
                        <a:srgbClr val="000000"/>
                      </a:solidFill>
                    </a:lnL>
                    <a:lnR>
                      <a:solidFill>
                        <a:srgbClr val="000000"/>
                      </a:solidFill>
                    </a:lnR>
                    <a:lnT>
                      <a:solidFill>
                        <a:srgbClr val="000000"/>
                      </a:solidFill>
                    </a:lnT>
                    <a:lnB>
                      <a:solidFill>
                        <a:srgbClr val="000000"/>
                      </a:solidFill>
                    </a:lnB>
                  </a:tcPr>
                </a:tc>
                <a:tc>
                  <a:txBody>
                    <a:bodyPr/>
                    <a:lstStyle/>
                    <a:p>
                      <a:pPr algn="ctr">
                        <a:defRPr sz="1800"/>
                      </a:pPr>
                      <a:r>
                        <a:rPr sz="2000"/>
                        <a:t>0</a:t>
                      </a:r>
                    </a:p>
                  </a:txBody>
                  <a:tcPr marL="12700" marR="12700" marT="12700" marB="12700" anchor="ctr" anchorCtr="0" horzOverflow="overflow">
                    <a:lnL>
                      <a:solidFill>
                        <a:srgbClr val="000000"/>
                      </a:solidFill>
                    </a:lnL>
                    <a:lnR>
                      <a:solidFill>
                        <a:srgbClr val="000000"/>
                      </a:solidFill>
                    </a:lnR>
                    <a:lnT>
                      <a:solidFill>
                        <a:srgbClr val="000000"/>
                      </a:solidFill>
                    </a:lnT>
                    <a:lnB>
                      <a:solidFill>
                        <a:srgbClr val="000000"/>
                      </a:solidFill>
                    </a:lnB>
                  </a:tcPr>
                </a:tc>
                <a:tc>
                  <a:txBody>
                    <a:bodyPr/>
                    <a:lstStyle/>
                    <a:p>
                      <a:pPr algn="ctr">
                        <a:defRPr sz="1800"/>
                      </a:pPr>
                      <a:r>
                        <a:rPr sz="2000"/>
                        <a:t>335</a:t>
                      </a:r>
                    </a:p>
                  </a:txBody>
                  <a:tcPr marL="12700" marR="12700" marT="12700" marB="12700" anchor="ctr" anchorCtr="0" horzOverflow="overflow">
                    <a:lnL>
                      <a:solidFill>
                        <a:srgbClr val="000000"/>
                      </a:solidFill>
                    </a:lnL>
                    <a:lnR>
                      <a:solidFill>
                        <a:srgbClr val="000000"/>
                      </a:solidFill>
                    </a:lnR>
                    <a:lnT>
                      <a:solidFill>
                        <a:srgbClr val="000000"/>
                      </a:solidFill>
                    </a:lnT>
                    <a:lnB>
                      <a:solidFill>
                        <a:srgbClr val="000000"/>
                      </a:solidFill>
                    </a:lnB>
                  </a:tcPr>
                </a:tc>
                <a:tc>
                  <a:txBody>
                    <a:bodyPr/>
                    <a:lstStyle/>
                    <a:p>
                      <a:pPr algn="ctr">
                        <a:defRPr sz="1800"/>
                      </a:pPr>
                      <a:r>
                        <a:rPr sz="2000"/>
                        <a:t>672</a:t>
                      </a:r>
                    </a:p>
                  </a:txBody>
                  <a:tcPr marL="12700" marR="12700" marT="12700" marB="12700" anchor="ctr" anchorCtr="0" horzOverflow="overflow">
                    <a:lnL>
                      <a:solidFill>
                        <a:srgbClr val="000000"/>
                      </a:solidFill>
                    </a:lnL>
                    <a:lnR>
                      <a:solidFill>
                        <a:srgbClr val="000000"/>
                      </a:solidFill>
                    </a:lnR>
                    <a:lnT>
                      <a:solidFill>
                        <a:srgbClr val="000000"/>
                      </a:solidFill>
                    </a:lnT>
                    <a:lnB>
                      <a:solidFill>
                        <a:srgbClr val="000000"/>
                      </a:solidFill>
                    </a:lnB>
                    <a:solidFill>
                      <a:srgbClr val="DCE8E8"/>
                    </a:solidFill>
                  </a:tcPr>
                </a:tc>
                <a:tc>
                  <a:txBody>
                    <a:bodyPr/>
                    <a:lstStyle/>
                    <a:p>
                      <a:pPr algn="ctr">
                        <a:defRPr sz="1800"/>
                      </a:pPr>
                      <a:r>
                        <a:rPr sz="2000"/>
                        <a:t>647</a:t>
                      </a:r>
                    </a:p>
                  </a:txBody>
                  <a:tcPr marL="12700" marR="12700" marT="12700" marB="12700" anchor="ctr" anchorCtr="0" horzOverflow="overflow">
                    <a:lnL>
                      <a:solidFill>
                        <a:srgbClr val="000000"/>
                      </a:solidFill>
                    </a:lnL>
                    <a:lnR>
                      <a:solidFill>
                        <a:srgbClr val="000000"/>
                      </a:solidFill>
                    </a:lnR>
                    <a:lnT>
                      <a:solidFill>
                        <a:srgbClr val="000000"/>
                      </a:solidFill>
                    </a:lnT>
                    <a:lnB>
                      <a:solidFill>
                        <a:srgbClr val="000000"/>
                      </a:solidFill>
                    </a:lnB>
                    <a:solidFill>
                      <a:srgbClr val="DCE8E8"/>
                    </a:solidFill>
                  </a:tcPr>
                </a:tc>
                <a:tc>
                  <a:txBody>
                    <a:bodyPr/>
                    <a:lstStyle/>
                    <a:p>
                      <a:pPr algn="ctr">
                        <a:defRPr sz="1800"/>
                      </a:pPr>
                      <a:r>
                        <a:rPr sz="2000"/>
                        <a:t>0</a:t>
                      </a:r>
                    </a:p>
                  </a:txBody>
                  <a:tcPr marL="12700" marR="12700" marT="12700" marB="12700" anchor="ctr" anchorCtr="0" horzOverflow="overflow">
                    <a:lnL>
                      <a:solidFill>
                        <a:srgbClr val="000000"/>
                      </a:solidFill>
                    </a:lnL>
                    <a:lnR>
                      <a:solidFill>
                        <a:srgbClr val="000000"/>
                      </a:solidFill>
                    </a:lnR>
                    <a:lnT>
                      <a:solidFill>
                        <a:srgbClr val="000000"/>
                      </a:solidFill>
                    </a:lnT>
                    <a:lnB>
                      <a:solidFill>
                        <a:srgbClr val="000000"/>
                      </a:solidFill>
                    </a:lnB>
                    <a:solidFill>
                      <a:srgbClr val="DCE8E8"/>
                    </a:solidFill>
                  </a:tcPr>
                </a:tc>
                <a:tc>
                  <a:txBody>
                    <a:bodyPr/>
                    <a:lstStyle/>
                    <a:p>
                      <a:pPr algn="ctr">
                        <a:defRPr sz="1800"/>
                      </a:pPr>
                      <a:r>
                        <a:rPr sz="2000"/>
                        <a:t>183</a:t>
                      </a:r>
                    </a:p>
                  </a:txBody>
                  <a:tcPr marL="12700" marR="12700" marT="12700" marB="12700" anchor="ctr" anchorCtr="0" horzOverflow="overflow">
                    <a:lnL>
                      <a:solidFill>
                        <a:srgbClr val="000000"/>
                      </a:solidFill>
                    </a:lnL>
                    <a:lnR>
                      <a:solidFill>
                        <a:srgbClr val="000000"/>
                      </a:solidFill>
                    </a:lnR>
                    <a:lnT>
                      <a:solidFill>
                        <a:srgbClr val="000000"/>
                      </a:solidFill>
                    </a:lnT>
                    <a:lnB>
                      <a:solidFill>
                        <a:srgbClr val="000000"/>
                      </a:solidFill>
                    </a:lnB>
                    <a:solidFill>
                      <a:srgbClr val="DCE8E8"/>
                    </a:solidFill>
                  </a:tcPr>
                </a:tc>
              </a:tr>
              <a:tr h="328525">
                <a:tc>
                  <a:txBody>
                    <a:bodyPr/>
                    <a:lstStyle/>
                    <a:p>
                      <a:pPr algn="ctr">
                        <a:defRPr sz="1800"/>
                      </a:pPr>
                      <a:r>
                        <a:rPr sz="2000"/>
                        <a:t>16</a:t>
                      </a:r>
                    </a:p>
                  </a:txBody>
                  <a:tcPr marL="12700" marR="12700" marT="12700" marB="12700" anchor="ctr" anchorCtr="0" horzOverflow="overflow">
                    <a:lnL>
                      <a:solidFill>
                        <a:srgbClr val="000000"/>
                      </a:solidFill>
                    </a:lnL>
                    <a:lnR>
                      <a:solidFill>
                        <a:srgbClr val="000000"/>
                      </a:solidFill>
                    </a:lnR>
                    <a:lnT>
                      <a:solidFill>
                        <a:srgbClr val="000000"/>
                      </a:solidFill>
                    </a:lnT>
                    <a:lnB>
                      <a:solidFill>
                        <a:srgbClr val="000000"/>
                      </a:solidFill>
                    </a:lnB>
                    <a:solidFill>
                      <a:srgbClr val="BFBFBF"/>
                    </a:solidFill>
                  </a:tcPr>
                </a:tc>
                <a:tc>
                  <a:txBody>
                    <a:bodyPr/>
                    <a:lstStyle/>
                    <a:p>
                      <a:pPr algn="ctr">
                        <a:defRPr sz="1800"/>
                      </a:pPr>
                      <a:r>
                        <a:rPr sz="2000"/>
                        <a:t>275</a:t>
                      </a:r>
                    </a:p>
                  </a:txBody>
                  <a:tcPr marL="12700" marR="12700" marT="12700" marB="12700" anchor="ctr" anchorCtr="0" horzOverflow="overflow">
                    <a:lnL>
                      <a:solidFill>
                        <a:srgbClr val="000000"/>
                      </a:solidFill>
                    </a:lnL>
                    <a:lnR>
                      <a:solidFill>
                        <a:srgbClr val="000000"/>
                      </a:solidFill>
                    </a:lnR>
                    <a:lnT>
                      <a:solidFill>
                        <a:srgbClr val="000000"/>
                      </a:solidFill>
                    </a:lnT>
                    <a:lnB>
                      <a:solidFill>
                        <a:srgbClr val="000000"/>
                      </a:solidFill>
                    </a:lnB>
                  </a:tcPr>
                </a:tc>
                <a:tc>
                  <a:txBody>
                    <a:bodyPr/>
                    <a:lstStyle/>
                    <a:p>
                      <a:pPr algn="ctr">
                        <a:defRPr sz="1800"/>
                      </a:pPr>
                      <a:r>
                        <a:rPr sz="2000"/>
                        <a:t>282</a:t>
                      </a:r>
                    </a:p>
                  </a:txBody>
                  <a:tcPr marL="12700" marR="12700" marT="12700" marB="12700" anchor="ctr" anchorCtr="0" horzOverflow="overflow">
                    <a:lnL>
                      <a:solidFill>
                        <a:srgbClr val="000000"/>
                      </a:solidFill>
                    </a:lnL>
                    <a:lnR>
                      <a:solidFill>
                        <a:srgbClr val="000000"/>
                      </a:solidFill>
                    </a:lnR>
                    <a:lnT>
                      <a:solidFill>
                        <a:srgbClr val="000000"/>
                      </a:solidFill>
                    </a:lnT>
                    <a:lnB>
                      <a:solidFill>
                        <a:srgbClr val="000000"/>
                      </a:solidFill>
                    </a:lnB>
                  </a:tcPr>
                </a:tc>
                <a:tc>
                  <a:txBody>
                    <a:bodyPr/>
                    <a:lstStyle/>
                    <a:p>
                      <a:pPr algn="ctr">
                        <a:defRPr sz="1800"/>
                      </a:pPr>
                      <a:r>
                        <a:rPr sz="2000"/>
                        <a:t>0</a:t>
                      </a:r>
                    </a:p>
                  </a:txBody>
                  <a:tcPr marL="12700" marR="12700" marT="12700" marB="12700" anchor="ctr" anchorCtr="0" horzOverflow="overflow">
                    <a:lnL>
                      <a:solidFill>
                        <a:srgbClr val="000000"/>
                      </a:solidFill>
                    </a:lnL>
                    <a:lnR>
                      <a:solidFill>
                        <a:srgbClr val="000000"/>
                      </a:solidFill>
                    </a:lnR>
                    <a:lnT>
                      <a:solidFill>
                        <a:srgbClr val="000000"/>
                      </a:solidFill>
                    </a:lnT>
                    <a:lnB>
                      <a:solidFill>
                        <a:srgbClr val="000000"/>
                      </a:solidFill>
                    </a:lnB>
                  </a:tcPr>
                </a:tc>
                <a:tc>
                  <a:txBody>
                    <a:bodyPr/>
                    <a:lstStyle/>
                    <a:p>
                      <a:pPr algn="ctr">
                        <a:defRPr sz="1800"/>
                      </a:pPr>
                      <a:r>
                        <a:rPr sz="2000"/>
                        <a:t>491</a:t>
                      </a:r>
                    </a:p>
                  </a:txBody>
                  <a:tcPr marL="12700" marR="12700" marT="12700" marB="12700" anchor="ctr" anchorCtr="0" horzOverflow="overflow">
                    <a:lnL>
                      <a:solidFill>
                        <a:srgbClr val="000000"/>
                      </a:solidFill>
                    </a:lnL>
                    <a:lnR>
                      <a:solidFill>
                        <a:srgbClr val="000000"/>
                      </a:solidFill>
                    </a:lnR>
                    <a:lnT>
                      <a:solidFill>
                        <a:srgbClr val="000000"/>
                      </a:solidFill>
                    </a:lnT>
                    <a:lnB>
                      <a:solidFill>
                        <a:srgbClr val="000000"/>
                      </a:solidFill>
                    </a:lnB>
                  </a:tcPr>
                </a:tc>
                <a:tc>
                  <a:txBody>
                    <a:bodyPr/>
                    <a:lstStyle/>
                    <a:p>
                      <a:pPr algn="ctr">
                        <a:defRPr sz="1800"/>
                      </a:pPr>
                      <a:r>
                        <a:rPr sz="2000"/>
                        <a:t>183</a:t>
                      </a:r>
                    </a:p>
                  </a:txBody>
                  <a:tcPr marL="12700" marR="12700" marT="12700" marB="12700" anchor="ctr" anchorCtr="0" horzOverflow="overflow">
                    <a:lnL>
                      <a:solidFill>
                        <a:srgbClr val="000000"/>
                      </a:solidFill>
                    </a:lnL>
                    <a:lnR>
                      <a:solidFill>
                        <a:srgbClr val="000000"/>
                      </a:solidFill>
                    </a:lnR>
                    <a:lnT>
                      <a:solidFill>
                        <a:srgbClr val="000000"/>
                      </a:solidFill>
                    </a:lnT>
                    <a:lnB>
                      <a:solidFill>
                        <a:srgbClr val="000000"/>
                      </a:solidFill>
                    </a:lnB>
                    <a:solidFill>
                      <a:srgbClr val="DCE8E8"/>
                    </a:solidFill>
                  </a:tcPr>
                </a:tc>
                <a:tc>
                  <a:txBody>
                    <a:bodyPr/>
                    <a:lstStyle/>
                    <a:p>
                      <a:pPr algn="ctr">
                        <a:defRPr sz="1800"/>
                      </a:pPr>
                      <a:r>
                        <a:rPr sz="2000"/>
                        <a:t>181</a:t>
                      </a:r>
                    </a:p>
                  </a:txBody>
                  <a:tcPr marL="12700" marR="12700" marT="12700" marB="12700" anchor="ctr" anchorCtr="0" horzOverflow="overflow">
                    <a:lnL>
                      <a:solidFill>
                        <a:srgbClr val="000000"/>
                      </a:solidFill>
                    </a:lnL>
                    <a:lnR>
                      <a:solidFill>
                        <a:srgbClr val="000000"/>
                      </a:solidFill>
                    </a:lnR>
                    <a:lnT>
                      <a:solidFill>
                        <a:srgbClr val="000000"/>
                      </a:solidFill>
                    </a:lnT>
                    <a:lnB>
                      <a:solidFill>
                        <a:srgbClr val="000000"/>
                      </a:solidFill>
                    </a:lnB>
                    <a:solidFill>
                      <a:srgbClr val="DCE8E8"/>
                    </a:solidFill>
                  </a:tcPr>
                </a:tc>
                <a:tc>
                  <a:txBody>
                    <a:bodyPr/>
                    <a:lstStyle/>
                    <a:p>
                      <a:pPr algn="ctr">
                        <a:defRPr sz="1800"/>
                      </a:pPr>
                      <a:r>
                        <a:rPr sz="2000"/>
                        <a:t>0</a:t>
                      </a:r>
                    </a:p>
                  </a:txBody>
                  <a:tcPr marL="12700" marR="12700" marT="12700" marB="12700" anchor="ctr" anchorCtr="0" horzOverflow="overflow">
                    <a:lnL>
                      <a:solidFill>
                        <a:srgbClr val="000000"/>
                      </a:solidFill>
                    </a:lnL>
                    <a:lnR>
                      <a:solidFill>
                        <a:srgbClr val="000000"/>
                      </a:solidFill>
                    </a:lnR>
                    <a:lnT>
                      <a:solidFill>
                        <a:srgbClr val="000000"/>
                      </a:solidFill>
                    </a:lnT>
                    <a:lnB>
                      <a:solidFill>
                        <a:srgbClr val="000000"/>
                      </a:solidFill>
                    </a:lnB>
                    <a:solidFill>
                      <a:srgbClr val="DCE8E8"/>
                    </a:solidFill>
                  </a:tcPr>
                </a:tc>
                <a:tc>
                  <a:txBody>
                    <a:bodyPr/>
                    <a:lstStyle/>
                    <a:p>
                      <a:pPr algn="ctr">
                        <a:defRPr sz="1800"/>
                      </a:pPr>
                      <a:r>
                        <a:rPr sz="2000"/>
                        <a:t>344</a:t>
                      </a:r>
                    </a:p>
                  </a:txBody>
                  <a:tcPr marL="12700" marR="12700" marT="12700" marB="12700" anchor="ctr" anchorCtr="0" horzOverflow="overflow">
                    <a:lnL>
                      <a:solidFill>
                        <a:srgbClr val="000000"/>
                      </a:solidFill>
                    </a:lnL>
                    <a:lnR>
                      <a:solidFill>
                        <a:srgbClr val="000000"/>
                      </a:solidFill>
                    </a:lnR>
                    <a:lnT>
                      <a:solidFill>
                        <a:srgbClr val="000000"/>
                      </a:solidFill>
                    </a:lnT>
                    <a:lnB>
                      <a:solidFill>
                        <a:srgbClr val="000000"/>
                      </a:solidFill>
                    </a:lnB>
                    <a:solidFill>
                      <a:srgbClr val="DCE8E8"/>
                    </a:solidFill>
                  </a:tcPr>
                </a:tc>
              </a:tr>
              <a:tr h="328525">
                <a:tc>
                  <a:txBody>
                    <a:bodyPr/>
                    <a:lstStyle/>
                    <a:p>
                      <a:pPr algn="ctr">
                        <a:defRPr sz="1800"/>
                      </a:pPr>
                      <a:r>
                        <a:rPr sz="2000"/>
                        <a:t>13</a:t>
                      </a:r>
                    </a:p>
                  </a:txBody>
                  <a:tcPr marL="12700" marR="12700" marT="12700" marB="12700" anchor="ctr" anchorCtr="0" horzOverflow="overflow">
                    <a:lnL>
                      <a:solidFill>
                        <a:srgbClr val="000000"/>
                      </a:solidFill>
                    </a:lnL>
                    <a:lnR>
                      <a:solidFill>
                        <a:srgbClr val="000000"/>
                      </a:solidFill>
                    </a:lnR>
                    <a:lnT>
                      <a:solidFill>
                        <a:srgbClr val="000000"/>
                      </a:solidFill>
                    </a:lnT>
                    <a:lnB>
                      <a:solidFill>
                        <a:srgbClr val="000000"/>
                      </a:solidFill>
                    </a:lnB>
                    <a:solidFill>
                      <a:srgbClr val="BFBFBF"/>
                    </a:solidFill>
                  </a:tcPr>
                </a:tc>
                <a:tc>
                  <a:txBody>
                    <a:bodyPr/>
                    <a:lstStyle/>
                    <a:p>
                      <a:pPr algn="ctr">
                        <a:defRPr sz="1800"/>
                      </a:pPr>
                      <a:r>
                        <a:rPr sz="2000"/>
                        <a:t>212</a:t>
                      </a:r>
                    </a:p>
                  </a:txBody>
                  <a:tcPr marL="12700" marR="12700" marT="12700" marB="12700" anchor="ctr" anchorCtr="0" horzOverflow="overflow">
                    <a:lnL>
                      <a:solidFill>
                        <a:srgbClr val="000000"/>
                      </a:solidFill>
                    </a:lnL>
                    <a:lnR>
                      <a:solidFill>
                        <a:srgbClr val="000000"/>
                      </a:solidFill>
                    </a:lnR>
                    <a:lnT>
                      <a:solidFill>
                        <a:srgbClr val="000000"/>
                      </a:solidFill>
                    </a:lnT>
                    <a:lnB>
                      <a:solidFill>
                        <a:srgbClr val="000000"/>
                      </a:solidFill>
                    </a:lnB>
                  </a:tcPr>
                </a:tc>
                <a:tc>
                  <a:txBody>
                    <a:bodyPr/>
                    <a:lstStyle/>
                    <a:p>
                      <a:pPr algn="ctr">
                        <a:defRPr sz="1800"/>
                      </a:pPr>
                      <a:r>
                        <a:rPr sz="2000"/>
                        <a:t>188</a:t>
                      </a:r>
                    </a:p>
                  </a:txBody>
                  <a:tcPr marL="12700" marR="12700" marT="12700" marB="12700" anchor="ctr" anchorCtr="0" horzOverflow="overflow">
                    <a:lnL>
                      <a:solidFill>
                        <a:srgbClr val="000000"/>
                      </a:solidFill>
                    </a:lnL>
                    <a:lnR>
                      <a:solidFill>
                        <a:srgbClr val="000000"/>
                      </a:solidFill>
                    </a:lnR>
                    <a:lnT>
                      <a:solidFill>
                        <a:srgbClr val="000000"/>
                      </a:solidFill>
                    </a:lnT>
                    <a:lnB>
                      <a:solidFill>
                        <a:srgbClr val="000000"/>
                      </a:solidFill>
                    </a:lnB>
                  </a:tcPr>
                </a:tc>
                <a:tc>
                  <a:txBody>
                    <a:bodyPr/>
                    <a:lstStyle/>
                    <a:p>
                      <a:pPr algn="ctr">
                        <a:defRPr sz="1800"/>
                      </a:pPr>
                      <a:r>
                        <a:rPr sz="2000"/>
                        <a:t>0</a:t>
                      </a:r>
                    </a:p>
                  </a:txBody>
                  <a:tcPr marL="12700" marR="12700" marT="12700" marB="12700" anchor="ctr" anchorCtr="0" horzOverflow="overflow">
                    <a:lnL>
                      <a:solidFill>
                        <a:srgbClr val="000000"/>
                      </a:solidFill>
                    </a:lnL>
                    <a:lnR>
                      <a:solidFill>
                        <a:srgbClr val="000000"/>
                      </a:solidFill>
                    </a:lnR>
                    <a:lnT>
                      <a:solidFill>
                        <a:srgbClr val="000000"/>
                      </a:solidFill>
                    </a:lnT>
                    <a:lnB>
                      <a:solidFill>
                        <a:srgbClr val="000000"/>
                      </a:solidFill>
                    </a:lnB>
                  </a:tcPr>
                </a:tc>
                <a:tc>
                  <a:txBody>
                    <a:bodyPr/>
                    <a:lstStyle/>
                    <a:p>
                      <a:pPr algn="ctr">
                        <a:defRPr sz="1800"/>
                      </a:pPr>
                      <a:r>
                        <a:rPr sz="2000"/>
                        <a:t>476</a:t>
                      </a:r>
                    </a:p>
                  </a:txBody>
                  <a:tcPr marL="12700" marR="12700" marT="12700" marB="12700" anchor="ctr" anchorCtr="0" horzOverflow="overflow">
                    <a:lnL>
                      <a:solidFill>
                        <a:srgbClr val="000000"/>
                      </a:solidFill>
                    </a:lnL>
                    <a:lnR>
                      <a:solidFill>
                        <a:srgbClr val="000000"/>
                      </a:solidFill>
                    </a:lnR>
                    <a:lnT>
                      <a:solidFill>
                        <a:srgbClr val="000000"/>
                      </a:solidFill>
                    </a:lnT>
                    <a:lnB>
                      <a:solidFill>
                        <a:srgbClr val="000000"/>
                      </a:solidFill>
                    </a:lnB>
                  </a:tcPr>
                </a:tc>
                <a:tc>
                  <a:txBody>
                    <a:bodyPr/>
                    <a:lstStyle/>
                    <a:p>
                      <a:pPr algn="ctr">
                        <a:defRPr sz="1800"/>
                      </a:pPr>
                      <a:r>
                        <a:rPr sz="2000"/>
                        <a:t>143</a:t>
                      </a:r>
                    </a:p>
                  </a:txBody>
                  <a:tcPr marL="12700" marR="12700" marT="12700" marB="12700" anchor="ctr" anchorCtr="0" horzOverflow="overflow">
                    <a:lnL>
                      <a:solidFill>
                        <a:srgbClr val="000000"/>
                      </a:solidFill>
                    </a:lnL>
                    <a:lnR>
                      <a:solidFill>
                        <a:srgbClr val="000000"/>
                      </a:solidFill>
                    </a:lnR>
                    <a:lnT>
                      <a:solidFill>
                        <a:srgbClr val="000000"/>
                      </a:solidFill>
                    </a:lnT>
                    <a:lnB>
                      <a:solidFill>
                        <a:srgbClr val="000000"/>
                      </a:solidFill>
                    </a:lnB>
                    <a:solidFill>
                      <a:srgbClr val="DCE8E8"/>
                    </a:solidFill>
                  </a:tcPr>
                </a:tc>
                <a:tc>
                  <a:txBody>
                    <a:bodyPr/>
                    <a:lstStyle/>
                    <a:p>
                      <a:pPr algn="ctr">
                        <a:defRPr sz="1800"/>
                      </a:pPr>
                      <a:r>
                        <a:rPr sz="2000"/>
                        <a:t>130</a:t>
                      </a:r>
                    </a:p>
                  </a:txBody>
                  <a:tcPr marL="12700" marR="12700" marT="12700" marB="12700" anchor="ctr" anchorCtr="0" horzOverflow="overflow">
                    <a:lnL>
                      <a:solidFill>
                        <a:srgbClr val="000000"/>
                      </a:solidFill>
                    </a:lnL>
                    <a:lnR>
                      <a:solidFill>
                        <a:srgbClr val="000000"/>
                      </a:solidFill>
                    </a:lnR>
                    <a:lnT>
                      <a:solidFill>
                        <a:srgbClr val="000000"/>
                      </a:solidFill>
                    </a:lnT>
                    <a:lnB>
                      <a:solidFill>
                        <a:srgbClr val="000000"/>
                      </a:solidFill>
                    </a:lnB>
                    <a:solidFill>
                      <a:srgbClr val="DCE8E8"/>
                    </a:solidFill>
                  </a:tcPr>
                </a:tc>
                <a:tc>
                  <a:txBody>
                    <a:bodyPr/>
                    <a:lstStyle/>
                    <a:p>
                      <a:pPr algn="ctr">
                        <a:defRPr sz="1800"/>
                      </a:pPr>
                      <a:r>
                        <a:rPr sz="2000"/>
                        <a:t>0</a:t>
                      </a:r>
                    </a:p>
                  </a:txBody>
                  <a:tcPr marL="12700" marR="12700" marT="12700" marB="12700" anchor="ctr" anchorCtr="0" horzOverflow="overflow">
                    <a:lnL>
                      <a:solidFill>
                        <a:srgbClr val="000000"/>
                      </a:solidFill>
                    </a:lnL>
                    <a:lnR>
                      <a:solidFill>
                        <a:srgbClr val="000000"/>
                      </a:solidFill>
                    </a:lnR>
                    <a:lnT>
                      <a:solidFill>
                        <a:srgbClr val="000000"/>
                      </a:solidFill>
                    </a:lnT>
                    <a:lnB>
                      <a:solidFill>
                        <a:srgbClr val="000000"/>
                      </a:solidFill>
                    </a:lnB>
                    <a:solidFill>
                      <a:srgbClr val="DCE8E8"/>
                    </a:solidFill>
                  </a:tcPr>
                </a:tc>
                <a:tc>
                  <a:txBody>
                    <a:bodyPr/>
                    <a:lstStyle/>
                    <a:p>
                      <a:pPr algn="ctr">
                        <a:defRPr sz="1800"/>
                      </a:pPr>
                      <a:r>
                        <a:rPr sz="2000"/>
                        <a:t>416</a:t>
                      </a:r>
                    </a:p>
                  </a:txBody>
                  <a:tcPr marL="12700" marR="12700" marT="12700" marB="12700" anchor="ctr" anchorCtr="0" horzOverflow="overflow">
                    <a:lnL>
                      <a:solidFill>
                        <a:srgbClr val="000000"/>
                      </a:solidFill>
                    </a:lnL>
                    <a:lnR>
                      <a:solidFill>
                        <a:srgbClr val="000000"/>
                      </a:solidFill>
                    </a:lnR>
                    <a:lnT>
                      <a:solidFill>
                        <a:srgbClr val="000000"/>
                      </a:solidFill>
                    </a:lnT>
                    <a:lnB>
                      <a:solidFill>
                        <a:srgbClr val="000000"/>
                      </a:solidFill>
                    </a:lnB>
                    <a:solidFill>
                      <a:srgbClr val="DCE8E8"/>
                    </a:solidFill>
                  </a:tcPr>
                </a:tc>
              </a:tr>
              <a:tr h="328525">
                <a:tc gridSpan="9">
                  <a:txBody>
                    <a:bodyPr/>
                    <a:lstStyle/>
                    <a:p>
                      <a:pPr algn="ctr">
                        <a:defRPr sz="1800"/>
                      </a:pPr>
                      <a:r>
                        <a:rPr b="1" sz="2000"/>
                        <a:t>Multiplication with DSPs </a:t>
                      </a:r>
                    </a:p>
                  </a:txBody>
                  <a:tcPr marL="12700" marR="12700" marT="12700" marB="12700" anchor="ctr" anchorCtr="0" horzOverflow="overflow">
                    <a:lnL>
                      <a:solidFill>
                        <a:srgbClr val="000000"/>
                      </a:solidFill>
                    </a:lnL>
                    <a:lnR>
                      <a:solidFill>
                        <a:srgbClr val="000000"/>
                      </a:solidFill>
                    </a:lnR>
                    <a:lnT>
                      <a:solidFill>
                        <a:srgbClr val="000000"/>
                      </a:solidFill>
                    </a:lnT>
                    <a:lnB>
                      <a:solidFill>
                        <a:srgbClr val="000000"/>
                      </a:solidFill>
                    </a:lnB>
                    <a:solidFill>
                      <a:srgbClr val="BFBFBF"/>
                    </a:solidFill>
                  </a:tcPr>
                </a:tc>
                <a:tc hMerge="1">
                  <a:tcPr/>
                </a:tc>
                <a:tc hMerge="1">
                  <a:tcPr/>
                </a:tc>
                <a:tc hMerge="1">
                  <a:tcPr/>
                </a:tc>
                <a:tc hMerge="1">
                  <a:tcPr/>
                </a:tc>
                <a:tc hMerge="1">
                  <a:tcPr/>
                </a:tc>
                <a:tc hMerge="1">
                  <a:tcPr/>
                </a:tc>
                <a:tc hMerge="1">
                  <a:tcPr/>
                </a:tc>
                <a:tc hMerge="1">
                  <a:tcPr/>
                </a:tc>
              </a:tr>
              <a:tr h="328525">
                <a:tc>
                  <a:txBody>
                    <a:bodyPr/>
                    <a:lstStyle/>
                    <a:p>
                      <a:pPr algn="ctr">
                        <a:defRPr sz="1800"/>
                      </a:pPr>
                      <a:r>
                        <a:rPr sz="2000"/>
                        <a:t>64</a:t>
                      </a:r>
                    </a:p>
                  </a:txBody>
                  <a:tcPr marL="12700" marR="12700" marT="12700" marB="12700" anchor="ctr" anchorCtr="0" horzOverflow="overflow">
                    <a:lnL>
                      <a:solidFill>
                        <a:srgbClr val="000000"/>
                      </a:solidFill>
                    </a:lnL>
                    <a:lnR>
                      <a:solidFill>
                        <a:srgbClr val="000000"/>
                      </a:solidFill>
                    </a:lnR>
                    <a:lnT>
                      <a:solidFill>
                        <a:srgbClr val="000000"/>
                      </a:solidFill>
                    </a:lnT>
                    <a:lnB>
                      <a:solidFill>
                        <a:srgbClr val="000000"/>
                      </a:solidFill>
                    </a:lnB>
                    <a:solidFill>
                      <a:srgbClr val="BFBFBF"/>
                    </a:solidFill>
                  </a:tcPr>
                </a:tc>
                <a:tc>
                  <a:txBody>
                    <a:bodyPr/>
                    <a:lstStyle/>
                    <a:p>
                      <a:pPr algn="ctr">
                        <a:defRPr sz="1800"/>
                      </a:pPr>
                      <a:r>
                        <a:rPr sz="2000"/>
                        <a:t>990</a:t>
                      </a:r>
                    </a:p>
                  </a:txBody>
                  <a:tcPr marL="12700" marR="12700" marT="12700" marB="12700" anchor="ctr" anchorCtr="0" horzOverflow="overflow">
                    <a:lnL>
                      <a:solidFill>
                        <a:srgbClr val="000000"/>
                      </a:solidFill>
                    </a:lnL>
                    <a:lnR>
                      <a:solidFill>
                        <a:srgbClr val="000000"/>
                      </a:solidFill>
                    </a:lnR>
                    <a:lnT>
                      <a:solidFill>
                        <a:srgbClr val="000000"/>
                      </a:solidFill>
                    </a:lnT>
                    <a:lnB>
                      <a:solidFill>
                        <a:srgbClr val="000000"/>
                      </a:solidFill>
                    </a:lnB>
                  </a:tcPr>
                </a:tc>
                <a:tc>
                  <a:txBody>
                    <a:bodyPr/>
                    <a:lstStyle/>
                    <a:p>
                      <a:pPr algn="ctr">
                        <a:defRPr sz="1800"/>
                      </a:pPr>
                      <a:r>
                        <a:rPr sz="2000"/>
                        <a:t>496</a:t>
                      </a:r>
                    </a:p>
                  </a:txBody>
                  <a:tcPr marL="12700" marR="12700" marT="12700" marB="12700" anchor="ctr" anchorCtr="0" horzOverflow="overflow">
                    <a:lnL>
                      <a:solidFill>
                        <a:srgbClr val="000000"/>
                      </a:solidFill>
                    </a:lnL>
                    <a:lnR>
                      <a:solidFill>
                        <a:srgbClr val="000000"/>
                      </a:solidFill>
                    </a:lnR>
                    <a:lnT>
                      <a:solidFill>
                        <a:srgbClr val="000000"/>
                      </a:solidFill>
                    </a:lnT>
                    <a:lnB>
                      <a:solidFill>
                        <a:srgbClr val="000000"/>
                      </a:solidFill>
                    </a:lnB>
                  </a:tcPr>
                </a:tc>
                <a:tc>
                  <a:txBody>
                    <a:bodyPr/>
                    <a:lstStyle/>
                    <a:p>
                      <a:pPr algn="ctr">
                        <a:defRPr sz="1800"/>
                      </a:pPr>
                      <a:r>
                        <a:rPr sz="2000"/>
                        <a:t>16</a:t>
                      </a:r>
                    </a:p>
                  </a:txBody>
                  <a:tcPr marL="12700" marR="12700" marT="12700" marB="12700" anchor="ctr" anchorCtr="0" horzOverflow="overflow">
                    <a:lnL>
                      <a:solidFill>
                        <a:srgbClr val="000000"/>
                      </a:solidFill>
                    </a:lnL>
                    <a:lnR>
                      <a:solidFill>
                        <a:srgbClr val="000000"/>
                      </a:solidFill>
                    </a:lnR>
                    <a:lnT>
                      <a:solidFill>
                        <a:srgbClr val="000000"/>
                      </a:solidFill>
                    </a:lnT>
                    <a:lnB>
                      <a:solidFill>
                        <a:srgbClr val="000000"/>
                      </a:solidFill>
                    </a:lnB>
                  </a:tcPr>
                </a:tc>
                <a:tc>
                  <a:txBody>
                    <a:bodyPr/>
                    <a:lstStyle/>
                    <a:p>
                      <a:pPr algn="ctr">
                        <a:defRPr sz="1800"/>
                      </a:pPr>
                      <a:r>
                        <a:rPr sz="2000"/>
                        <a:t>239</a:t>
                      </a:r>
                    </a:p>
                  </a:txBody>
                  <a:tcPr marL="12700" marR="12700" marT="12700" marB="12700" anchor="ctr" anchorCtr="0" horzOverflow="overflow">
                    <a:lnL>
                      <a:solidFill>
                        <a:srgbClr val="000000"/>
                      </a:solidFill>
                    </a:lnL>
                    <a:lnR>
                      <a:solidFill>
                        <a:srgbClr val="000000"/>
                      </a:solidFill>
                    </a:lnR>
                    <a:lnT>
                      <a:solidFill>
                        <a:srgbClr val="000000"/>
                      </a:solidFill>
                    </a:lnT>
                    <a:lnB>
                      <a:solidFill>
                        <a:srgbClr val="000000"/>
                      </a:solidFill>
                    </a:lnB>
                  </a:tcPr>
                </a:tc>
                <a:tc>
                  <a:txBody>
                    <a:bodyPr/>
                    <a:lstStyle/>
                    <a:p>
                      <a:pPr algn="ctr">
                        <a:defRPr sz="1800"/>
                      </a:pPr>
                      <a:r>
                        <a:rPr sz="2000"/>
                        <a:t>471</a:t>
                      </a:r>
                    </a:p>
                  </a:txBody>
                  <a:tcPr marL="12700" marR="12700" marT="12700" marB="12700" anchor="ctr" anchorCtr="0" horzOverflow="overflow">
                    <a:lnL>
                      <a:solidFill>
                        <a:srgbClr val="000000"/>
                      </a:solidFill>
                    </a:lnL>
                    <a:lnR>
                      <a:solidFill>
                        <a:srgbClr val="000000"/>
                      </a:solidFill>
                    </a:lnR>
                    <a:lnT>
                      <a:solidFill>
                        <a:srgbClr val="000000"/>
                      </a:solidFill>
                    </a:lnT>
                    <a:lnB>
                      <a:solidFill>
                        <a:srgbClr val="000000"/>
                      </a:solidFill>
                    </a:lnB>
                    <a:solidFill>
                      <a:srgbClr val="DCE8E8"/>
                    </a:solidFill>
                  </a:tcPr>
                </a:tc>
                <a:tc>
                  <a:txBody>
                    <a:bodyPr/>
                    <a:lstStyle/>
                    <a:p>
                      <a:pPr algn="ctr">
                        <a:defRPr sz="1800"/>
                      </a:pPr>
                      <a:r>
                        <a:rPr sz="2000"/>
                        <a:t>294</a:t>
                      </a:r>
                    </a:p>
                  </a:txBody>
                  <a:tcPr marL="12700" marR="12700" marT="12700" marB="12700" anchor="ctr" anchorCtr="0" horzOverflow="overflow">
                    <a:lnL>
                      <a:solidFill>
                        <a:srgbClr val="000000"/>
                      </a:solidFill>
                    </a:lnL>
                    <a:lnR>
                      <a:solidFill>
                        <a:srgbClr val="000000"/>
                      </a:solidFill>
                    </a:lnR>
                    <a:lnT>
                      <a:solidFill>
                        <a:srgbClr val="000000"/>
                      </a:solidFill>
                    </a:lnT>
                    <a:lnB>
                      <a:solidFill>
                        <a:srgbClr val="000000"/>
                      </a:solidFill>
                    </a:lnB>
                    <a:solidFill>
                      <a:srgbClr val="DCE8E8"/>
                    </a:solidFill>
                  </a:tcPr>
                </a:tc>
                <a:tc>
                  <a:txBody>
                    <a:bodyPr/>
                    <a:lstStyle/>
                    <a:p>
                      <a:pPr algn="ctr">
                        <a:defRPr sz="1800"/>
                      </a:pPr>
                      <a:r>
                        <a:rPr sz="2000"/>
                        <a:t>15</a:t>
                      </a:r>
                    </a:p>
                  </a:txBody>
                  <a:tcPr marL="12700" marR="12700" marT="12700" marB="12700" anchor="ctr" anchorCtr="0" horzOverflow="overflow">
                    <a:lnL>
                      <a:solidFill>
                        <a:srgbClr val="000000"/>
                      </a:solidFill>
                    </a:lnL>
                    <a:lnR>
                      <a:solidFill>
                        <a:srgbClr val="000000"/>
                      </a:solidFill>
                    </a:lnR>
                    <a:lnT>
                      <a:solidFill>
                        <a:srgbClr val="000000"/>
                      </a:solidFill>
                    </a:lnT>
                    <a:lnB>
                      <a:solidFill>
                        <a:srgbClr val="000000"/>
                      </a:solidFill>
                    </a:lnB>
                    <a:solidFill>
                      <a:srgbClr val="DCE8E8"/>
                    </a:solidFill>
                  </a:tcPr>
                </a:tc>
                <a:tc>
                  <a:txBody>
                    <a:bodyPr/>
                    <a:lstStyle/>
                    <a:p>
                      <a:pPr algn="ctr">
                        <a:defRPr sz="1800"/>
                      </a:pPr>
                      <a:r>
                        <a:rPr sz="2000"/>
                        <a:t>294</a:t>
                      </a:r>
                    </a:p>
                  </a:txBody>
                  <a:tcPr marL="12700" marR="12700" marT="12700" marB="12700" anchor="ctr" anchorCtr="0" horzOverflow="overflow">
                    <a:lnL>
                      <a:solidFill>
                        <a:srgbClr val="000000"/>
                      </a:solidFill>
                    </a:lnL>
                    <a:lnR>
                      <a:solidFill>
                        <a:srgbClr val="000000"/>
                      </a:solidFill>
                    </a:lnR>
                    <a:lnT>
                      <a:solidFill>
                        <a:srgbClr val="000000"/>
                      </a:solidFill>
                    </a:lnT>
                    <a:lnB>
                      <a:solidFill>
                        <a:srgbClr val="000000"/>
                      </a:solidFill>
                    </a:lnB>
                    <a:solidFill>
                      <a:srgbClr val="DCE8E8"/>
                    </a:solidFill>
                  </a:tcPr>
                </a:tc>
              </a:tr>
              <a:tr h="328525">
                <a:tc>
                  <a:txBody>
                    <a:bodyPr/>
                    <a:lstStyle/>
                    <a:p>
                      <a:pPr algn="ctr">
                        <a:defRPr sz="1800"/>
                      </a:pPr>
                      <a:r>
                        <a:rPr sz="2000"/>
                        <a:t>32</a:t>
                      </a:r>
                    </a:p>
                  </a:txBody>
                  <a:tcPr marL="12700" marR="12700" marT="12700" marB="12700" anchor="ctr" anchorCtr="0" horzOverflow="overflow">
                    <a:lnL>
                      <a:solidFill>
                        <a:srgbClr val="000000"/>
                      </a:solidFill>
                    </a:lnL>
                    <a:lnR>
                      <a:solidFill>
                        <a:srgbClr val="000000"/>
                      </a:solidFill>
                    </a:lnR>
                    <a:lnT>
                      <a:solidFill>
                        <a:srgbClr val="000000"/>
                      </a:solidFill>
                    </a:lnT>
                    <a:lnB>
                      <a:solidFill>
                        <a:srgbClr val="000000"/>
                      </a:solidFill>
                    </a:lnB>
                    <a:solidFill>
                      <a:srgbClr val="BFBFBF"/>
                    </a:solidFill>
                  </a:tcPr>
                </a:tc>
                <a:tc>
                  <a:txBody>
                    <a:bodyPr/>
                    <a:lstStyle/>
                    <a:p>
                      <a:pPr algn="ctr">
                        <a:defRPr sz="1800"/>
                      </a:pPr>
                      <a:r>
                        <a:rPr sz="2000"/>
                        <a:t>115</a:t>
                      </a:r>
                    </a:p>
                  </a:txBody>
                  <a:tcPr marL="12700" marR="12700" marT="12700" marB="12700" anchor="ctr" anchorCtr="0" horzOverflow="overflow">
                    <a:lnL>
                      <a:solidFill>
                        <a:srgbClr val="000000"/>
                      </a:solidFill>
                    </a:lnL>
                    <a:lnR>
                      <a:solidFill>
                        <a:srgbClr val="000000"/>
                      </a:solidFill>
                    </a:lnR>
                    <a:lnT>
                      <a:solidFill>
                        <a:srgbClr val="000000"/>
                      </a:solidFill>
                    </a:lnT>
                    <a:lnB>
                      <a:solidFill>
                        <a:srgbClr val="000000"/>
                      </a:solidFill>
                    </a:lnB>
                  </a:tcPr>
                </a:tc>
                <a:tc>
                  <a:txBody>
                    <a:bodyPr/>
                    <a:lstStyle/>
                    <a:p>
                      <a:pPr algn="ctr">
                        <a:defRPr sz="1800"/>
                      </a:pPr>
                      <a:r>
                        <a:rPr sz="2000"/>
                        <a:t>22</a:t>
                      </a:r>
                    </a:p>
                  </a:txBody>
                  <a:tcPr marL="12700" marR="12700" marT="12700" marB="12700" anchor="ctr" anchorCtr="0" horzOverflow="overflow">
                    <a:lnL>
                      <a:solidFill>
                        <a:srgbClr val="000000"/>
                      </a:solidFill>
                    </a:lnL>
                    <a:lnR>
                      <a:solidFill>
                        <a:srgbClr val="000000"/>
                      </a:solidFill>
                    </a:lnR>
                    <a:lnT>
                      <a:solidFill>
                        <a:srgbClr val="000000"/>
                      </a:solidFill>
                    </a:lnT>
                    <a:lnB>
                      <a:solidFill>
                        <a:srgbClr val="000000"/>
                      </a:solidFill>
                    </a:lnB>
                  </a:tcPr>
                </a:tc>
                <a:tc>
                  <a:txBody>
                    <a:bodyPr/>
                    <a:lstStyle/>
                    <a:p>
                      <a:pPr algn="ctr">
                        <a:defRPr sz="1800"/>
                      </a:pPr>
                      <a:r>
                        <a:rPr sz="2000"/>
                        <a:t>4</a:t>
                      </a:r>
                    </a:p>
                  </a:txBody>
                  <a:tcPr marL="12700" marR="12700" marT="12700" marB="12700" anchor="ctr" anchorCtr="0" horzOverflow="overflow">
                    <a:lnL>
                      <a:solidFill>
                        <a:srgbClr val="000000"/>
                      </a:solidFill>
                    </a:lnL>
                    <a:lnR>
                      <a:solidFill>
                        <a:srgbClr val="000000"/>
                      </a:solidFill>
                    </a:lnR>
                    <a:lnT>
                      <a:solidFill>
                        <a:srgbClr val="000000"/>
                      </a:solidFill>
                    </a:lnT>
                    <a:lnB>
                      <a:solidFill>
                        <a:srgbClr val="000000"/>
                      </a:solidFill>
                    </a:lnB>
                  </a:tcPr>
                </a:tc>
                <a:tc>
                  <a:txBody>
                    <a:bodyPr/>
                    <a:lstStyle/>
                    <a:p>
                      <a:pPr algn="ctr">
                        <a:defRPr sz="1800"/>
                      </a:pPr>
                      <a:r>
                        <a:rPr sz="2000"/>
                        <a:t>383</a:t>
                      </a:r>
                    </a:p>
                  </a:txBody>
                  <a:tcPr marL="12700" marR="12700" marT="12700" marB="12700" anchor="ctr" anchorCtr="0" horzOverflow="overflow">
                    <a:lnL>
                      <a:solidFill>
                        <a:srgbClr val="000000"/>
                      </a:solidFill>
                    </a:lnL>
                    <a:lnR>
                      <a:solidFill>
                        <a:srgbClr val="000000"/>
                      </a:solidFill>
                    </a:lnR>
                    <a:lnT>
                      <a:solidFill>
                        <a:srgbClr val="000000"/>
                      </a:solidFill>
                    </a:lnT>
                    <a:lnB>
                      <a:solidFill>
                        <a:srgbClr val="000000"/>
                      </a:solidFill>
                    </a:lnB>
                  </a:tcPr>
                </a:tc>
                <a:tc>
                  <a:txBody>
                    <a:bodyPr/>
                    <a:lstStyle/>
                    <a:p>
                      <a:pPr algn="ctr">
                        <a:defRPr sz="1800"/>
                      </a:pPr>
                      <a:r>
                        <a:rPr sz="2000"/>
                        <a:t>106</a:t>
                      </a:r>
                    </a:p>
                  </a:txBody>
                  <a:tcPr marL="12700" marR="12700" marT="12700" marB="12700" anchor="ctr" anchorCtr="0" horzOverflow="overflow">
                    <a:lnL>
                      <a:solidFill>
                        <a:srgbClr val="000000"/>
                      </a:solidFill>
                    </a:lnL>
                    <a:lnR>
                      <a:solidFill>
                        <a:srgbClr val="000000"/>
                      </a:solidFill>
                    </a:lnR>
                    <a:lnT>
                      <a:solidFill>
                        <a:srgbClr val="000000"/>
                      </a:solidFill>
                    </a:lnT>
                    <a:lnB>
                      <a:solidFill>
                        <a:srgbClr val="000000"/>
                      </a:solidFill>
                    </a:lnB>
                    <a:solidFill>
                      <a:srgbClr val="DCE8E8"/>
                    </a:solidFill>
                  </a:tcPr>
                </a:tc>
                <a:tc>
                  <a:txBody>
                    <a:bodyPr/>
                    <a:lstStyle/>
                    <a:p>
                      <a:pPr algn="ctr">
                        <a:defRPr sz="1800"/>
                      </a:pPr>
                      <a:r>
                        <a:rPr sz="2000"/>
                        <a:t>118</a:t>
                      </a:r>
                    </a:p>
                  </a:txBody>
                  <a:tcPr marL="12700" marR="12700" marT="12700" marB="12700" anchor="ctr" anchorCtr="0" horzOverflow="overflow">
                    <a:lnL>
                      <a:solidFill>
                        <a:srgbClr val="000000"/>
                      </a:solidFill>
                    </a:lnL>
                    <a:lnR>
                      <a:solidFill>
                        <a:srgbClr val="000000"/>
                      </a:solidFill>
                    </a:lnR>
                    <a:lnT>
                      <a:solidFill>
                        <a:srgbClr val="000000"/>
                      </a:solidFill>
                    </a:lnT>
                    <a:lnB>
                      <a:solidFill>
                        <a:srgbClr val="000000"/>
                      </a:solidFill>
                    </a:lnB>
                    <a:solidFill>
                      <a:srgbClr val="DCE8E8"/>
                    </a:solidFill>
                  </a:tcPr>
                </a:tc>
                <a:tc>
                  <a:txBody>
                    <a:bodyPr/>
                    <a:lstStyle/>
                    <a:p>
                      <a:pPr algn="ctr">
                        <a:defRPr sz="1800"/>
                      </a:pPr>
                      <a:r>
                        <a:rPr sz="2000"/>
                        <a:t>8</a:t>
                      </a:r>
                    </a:p>
                  </a:txBody>
                  <a:tcPr marL="12700" marR="12700" marT="12700" marB="12700" anchor="ctr" anchorCtr="0" horzOverflow="overflow">
                    <a:lnL>
                      <a:solidFill>
                        <a:srgbClr val="000000"/>
                      </a:solidFill>
                    </a:lnL>
                    <a:lnR>
                      <a:solidFill>
                        <a:srgbClr val="000000"/>
                      </a:solidFill>
                    </a:lnR>
                    <a:lnT>
                      <a:solidFill>
                        <a:srgbClr val="000000"/>
                      </a:solidFill>
                    </a:lnT>
                    <a:lnB>
                      <a:solidFill>
                        <a:srgbClr val="000000"/>
                      </a:solidFill>
                    </a:lnB>
                    <a:solidFill>
                      <a:srgbClr val="DCE8E8"/>
                    </a:solidFill>
                  </a:tcPr>
                </a:tc>
                <a:tc>
                  <a:txBody>
                    <a:bodyPr/>
                    <a:lstStyle/>
                    <a:p>
                      <a:pPr algn="ctr">
                        <a:defRPr sz="1800"/>
                      </a:pPr>
                      <a:r>
                        <a:rPr sz="2000"/>
                        <a:t>306</a:t>
                      </a:r>
                    </a:p>
                  </a:txBody>
                  <a:tcPr marL="12700" marR="12700" marT="12700" marB="12700" anchor="ctr" anchorCtr="0" horzOverflow="overflow">
                    <a:lnL>
                      <a:solidFill>
                        <a:srgbClr val="000000"/>
                      </a:solidFill>
                    </a:lnL>
                    <a:lnR>
                      <a:solidFill>
                        <a:srgbClr val="000000"/>
                      </a:solidFill>
                    </a:lnR>
                    <a:lnT>
                      <a:solidFill>
                        <a:srgbClr val="000000"/>
                      </a:solidFill>
                    </a:lnT>
                    <a:lnB>
                      <a:solidFill>
                        <a:srgbClr val="000000"/>
                      </a:solidFill>
                    </a:lnB>
                    <a:solidFill>
                      <a:srgbClr val="DCE8E8"/>
                    </a:solidFill>
                  </a:tcPr>
                </a:tc>
              </a:tr>
              <a:tr h="328525">
                <a:tc>
                  <a:txBody>
                    <a:bodyPr/>
                    <a:lstStyle/>
                    <a:p>
                      <a:pPr algn="ctr">
                        <a:defRPr sz="1800"/>
                      </a:pPr>
                      <a:r>
                        <a:rPr sz="2000"/>
                        <a:t>16</a:t>
                      </a:r>
                    </a:p>
                  </a:txBody>
                  <a:tcPr marL="12700" marR="12700" marT="12700" marB="12700" anchor="ctr" anchorCtr="0" horzOverflow="overflow">
                    <a:lnL>
                      <a:solidFill>
                        <a:srgbClr val="000000"/>
                      </a:solidFill>
                    </a:lnL>
                    <a:lnR>
                      <a:solidFill>
                        <a:srgbClr val="000000"/>
                      </a:solidFill>
                    </a:lnR>
                    <a:lnT>
                      <a:solidFill>
                        <a:srgbClr val="000000"/>
                      </a:solidFill>
                    </a:lnT>
                    <a:lnB>
                      <a:solidFill>
                        <a:srgbClr val="000000"/>
                      </a:solidFill>
                    </a:lnB>
                    <a:solidFill>
                      <a:srgbClr val="BFBFBF"/>
                    </a:solidFill>
                  </a:tcPr>
                </a:tc>
                <a:tc>
                  <a:txBody>
                    <a:bodyPr/>
                    <a:lstStyle/>
                    <a:p>
                      <a:pPr algn="ctr">
                        <a:defRPr sz="1800"/>
                      </a:pPr>
                      <a:r>
                        <a:rPr sz="2000"/>
                        <a:t>0</a:t>
                      </a:r>
                    </a:p>
                  </a:txBody>
                  <a:tcPr marL="12700" marR="12700" marT="12700" marB="12700" anchor="ctr" anchorCtr="0" horzOverflow="overflow">
                    <a:lnL>
                      <a:solidFill>
                        <a:srgbClr val="000000"/>
                      </a:solidFill>
                    </a:lnL>
                    <a:lnR>
                      <a:solidFill>
                        <a:srgbClr val="000000"/>
                      </a:solidFill>
                    </a:lnR>
                    <a:lnT>
                      <a:solidFill>
                        <a:srgbClr val="000000"/>
                      </a:solidFill>
                    </a:lnT>
                    <a:lnB>
                      <a:solidFill>
                        <a:srgbClr val="000000"/>
                      </a:solidFill>
                    </a:lnB>
                  </a:tcPr>
                </a:tc>
                <a:tc>
                  <a:txBody>
                    <a:bodyPr/>
                    <a:lstStyle/>
                    <a:p>
                      <a:pPr algn="ctr">
                        <a:defRPr sz="1800"/>
                      </a:pPr>
                      <a:r>
                        <a:rPr sz="2000"/>
                        <a:t>0</a:t>
                      </a:r>
                    </a:p>
                  </a:txBody>
                  <a:tcPr marL="12700" marR="12700" marT="12700" marB="12700" anchor="ctr" anchorCtr="0" horzOverflow="overflow">
                    <a:lnL>
                      <a:solidFill>
                        <a:srgbClr val="000000"/>
                      </a:solidFill>
                    </a:lnL>
                    <a:lnR>
                      <a:solidFill>
                        <a:srgbClr val="000000"/>
                      </a:solidFill>
                    </a:lnR>
                    <a:lnT>
                      <a:solidFill>
                        <a:srgbClr val="000000"/>
                      </a:solidFill>
                    </a:lnT>
                    <a:lnB>
                      <a:solidFill>
                        <a:srgbClr val="000000"/>
                      </a:solidFill>
                    </a:lnB>
                  </a:tcPr>
                </a:tc>
                <a:tc>
                  <a:txBody>
                    <a:bodyPr/>
                    <a:lstStyle/>
                    <a:p>
                      <a:pPr algn="ctr">
                        <a:defRPr sz="1800"/>
                      </a:pPr>
                      <a:r>
                        <a:rPr sz="2000"/>
                        <a:t>1</a:t>
                      </a:r>
                    </a:p>
                  </a:txBody>
                  <a:tcPr marL="12700" marR="12700" marT="12700" marB="12700" anchor="ctr" anchorCtr="0" horzOverflow="overflow">
                    <a:lnL>
                      <a:solidFill>
                        <a:srgbClr val="000000"/>
                      </a:solidFill>
                    </a:lnL>
                    <a:lnR>
                      <a:solidFill>
                        <a:srgbClr val="000000"/>
                      </a:solidFill>
                    </a:lnR>
                    <a:lnT>
                      <a:solidFill>
                        <a:srgbClr val="000000"/>
                      </a:solidFill>
                    </a:lnT>
                    <a:lnB>
                      <a:solidFill>
                        <a:srgbClr val="000000"/>
                      </a:solidFill>
                    </a:lnB>
                  </a:tcPr>
                </a:tc>
                <a:tc>
                  <a:txBody>
                    <a:bodyPr/>
                    <a:lstStyle/>
                    <a:p>
                      <a:pPr algn="ctr">
                        <a:defRPr sz="1800"/>
                      </a:pPr>
                      <a:r>
                        <a:rPr sz="2000"/>
                        <a:t>473</a:t>
                      </a:r>
                    </a:p>
                  </a:txBody>
                  <a:tcPr marL="12700" marR="12700" marT="12700" marB="12700" anchor="ctr" anchorCtr="0" horzOverflow="overflow">
                    <a:lnL>
                      <a:solidFill>
                        <a:srgbClr val="000000"/>
                      </a:solidFill>
                    </a:lnL>
                    <a:lnR>
                      <a:solidFill>
                        <a:srgbClr val="000000"/>
                      </a:solidFill>
                    </a:lnR>
                    <a:lnT>
                      <a:solidFill>
                        <a:srgbClr val="000000"/>
                      </a:solidFill>
                    </a:lnT>
                    <a:lnB>
                      <a:solidFill>
                        <a:srgbClr val="000000"/>
                      </a:solidFill>
                    </a:lnB>
                  </a:tcPr>
                </a:tc>
                <a:tc>
                  <a:txBody>
                    <a:bodyPr/>
                    <a:lstStyle/>
                    <a:p>
                      <a:pPr algn="ctr">
                        <a:defRPr sz="1800"/>
                      </a:pPr>
                      <a:r>
                        <a:rPr sz="2000"/>
                        <a:t>89</a:t>
                      </a:r>
                    </a:p>
                  </a:txBody>
                  <a:tcPr marL="12700" marR="12700" marT="12700" marB="12700" anchor="ctr" anchorCtr="0" horzOverflow="overflow">
                    <a:lnL>
                      <a:solidFill>
                        <a:srgbClr val="000000"/>
                      </a:solidFill>
                    </a:lnL>
                    <a:lnR>
                      <a:solidFill>
                        <a:srgbClr val="000000"/>
                      </a:solidFill>
                    </a:lnR>
                    <a:lnT>
                      <a:solidFill>
                        <a:srgbClr val="000000"/>
                      </a:solidFill>
                    </a:lnT>
                    <a:lnB>
                      <a:solidFill>
                        <a:srgbClr val="000000"/>
                      </a:solidFill>
                    </a:lnB>
                    <a:solidFill>
                      <a:srgbClr val="DCE8E8"/>
                    </a:solidFill>
                  </a:tcPr>
                </a:tc>
                <a:tc>
                  <a:txBody>
                    <a:bodyPr/>
                    <a:lstStyle/>
                    <a:p>
                      <a:pPr algn="ctr">
                        <a:defRPr sz="1800"/>
                      </a:pPr>
                      <a:r>
                        <a:rPr sz="2000"/>
                        <a:t>71</a:t>
                      </a:r>
                    </a:p>
                  </a:txBody>
                  <a:tcPr marL="12700" marR="12700" marT="12700" marB="12700" anchor="ctr" anchorCtr="0" horzOverflow="overflow">
                    <a:lnL>
                      <a:solidFill>
                        <a:srgbClr val="000000"/>
                      </a:solidFill>
                    </a:lnL>
                    <a:lnR>
                      <a:solidFill>
                        <a:srgbClr val="000000"/>
                      </a:solidFill>
                    </a:lnR>
                    <a:lnT>
                      <a:solidFill>
                        <a:srgbClr val="000000"/>
                      </a:solidFill>
                    </a:lnT>
                    <a:lnB>
                      <a:solidFill>
                        <a:srgbClr val="000000"/>
                      </a:solidFill>
                    </a:lnB>
                    <a:solidFill>
                      <a:srgbClr val="DCE8E8"/>
                    </a:solidFill>
                  </a:tcPr>
                </a:tc>
                <a:tc>
                  <a:txBody>
                    <a:bodyPr/>
                    <a:lstStyle/>
                    <a:p>
                      <a:pPr algn="ctr">
                        <a:defRPr sz="1800"/>
                      </a:pPr>
                      <a:r>
                        <a:rPr sz="2000"/>
                        <a:t>6</a:t>
                      </a:r>
                    </a:p>
                  </a:txBody>
                  <a:tcPr marL="12700" marR="12700" marT="12700" marB="12700" anchor="ctr" anchorCtr="0" horzOverflow="overflow">
                    <a:lnL>
                      <a:solidFill>
                        <a:srgbClr val="000000"/>
                      </a:solidFill>
                    </a:lnL>
                    <a:lnR>
                      <a:solidFill>
                        <a:srgbClr val="000000"/>
                      </a:solidFill>
                    </a:lnR>
                    <a:lnT>
                      <a:solidFill>
                        <a:srgbClr val="000000"/>
                      </a:solidFill>
                    </a:lnT>
                    <a:lnB>
                      <a:solidFill>
                        <a:srgbClr val="000000"/>
                      </a:solidFill>
                    </a:lnB>
                    <a:solidFill>
                      <a:srgbClr val="DCE8E8"/>
                    </a:solidFill>
                  </a:tcPr>
                </a:tc>
                <a:tc>
                  <a:txBody>
                    <a:bodyPr/>
                    <a:lstStyle/>
                    <a:p>
                      <a:pPr algn="ctr">
                        <a:defRPr sz="1800"/>
                      </a:pPr>
                      <a:r>
                        <a:rPr sz="2000"/>
                        <a:t>357</a:t>
                      </a:r>
                    </a:p>
                  </a:txBody>
                  <a:tcPr marL="12700" marR="12700" marT="12700" marB="12700" anchor="ctr" anchorCtr="0" horzOverflow="overflow">
                    <a:lnL>
                      <a:solidFill>
                        <a:srgbClr val="000000"/>
                      </a:solidFill>
                    </a:lnL>
                    <a:lnR>
                      <a:solidFill>
                        <a:srgbClr val="000000"/>
                      </a:solidFill>
                    </a:lnR>
                    <a:lnT>
                      <a:solidFill>
                        <a:srgbClr val="000000"/>
                      </a:solidFill>
                    </a:lnT>
                    <a:lnB>
                      <a:solidFill>
                        <a:srgbClr val="000000"/>
                      </a:solidFill>
                    </a:lnB>
                    <a:solidFill>
                      <a:srgbClr val="DCE8E8"/>
                    </a:solidFill>
                  </a:tcPr>
                </a:tc>
              </a:tr>
              <a:tr h="328525">
                <a:tc>
                  <a:txBody>
                    <a:bodyPr/>
                    <a:lstStyle/>
                    <a:p>
                      <a:pPr algn="ctr">
                        <a:defRPr sz="1800"/>
                      </a:pPr>
                      <a:r>
                        <a:rPr sz="2000"/>
                        <a:t>13</a:t>
                      </a:r>
                    </a:p>
                  </a:txBody>
                  <a:tcPr marL="12700" marR="12700" marT="12700" marB="12700" anchor="ctr" anchorCtr="0" horzOverflow="overflow">
                    <a:lnL>
                      <a:solidFill>
                        <a:srgbClr val="000000"/>
                      </a:solidFill>
                    </a:lnL>
                    <a:lnR>
                      <a:solidFill>
                        <a:srgbClr val="000000"/>
                      </a:solidFill>
                    </a:lnR>
                    <a:lnT>
                      <a:solidFill>
                        <a:srgbClr val="000000"/>
                      </a:solidFill>
                    </a:lnT>
                    <a:lnB>
                      <a:solidFill>
                        <a:srgbClr val="000000"/>
                      </a:solidFill>
                    </a:lnB>
                    <a:solidFill>
                      <a:srgbClr val="BFBFBF"/>
                    </a:solidFill>
                  </a:tcPr>
                </a:tc>
                <a:tc>
                  <a:txBody>
                    <a:bodyPr/>
                    <a:lstStyle/>
                    <a:p>
                      <a:pPr algn="ctr">
                        <a:defRPr sz="1800"/>
                      </a:pPr>
                      <a:r>
                        <a:rPr sz="2000"/>
                        <a:t>0</a:t>
                      </a:r>
                    </a:p>
                  </a:txBody>
                  <a:tcPr marL="12700" marR="12700" marT="12700" marB="12700" anchor="ctr" anchorCtr="0" horzOverflow="overflow">
                    <a:lnL>
                      <a:solidFill>
                        <a:srgbClr val="000000"/>
                      </a:solidFill>
                    </a:lnL>
                    <a:lnR>
                      <a:solidFill>
                        <a:srgbClr val="000000"/>
                      </a:solidFill>
                    </a:lnR>
                    <a:lnT>
                      <a:solidFill>
                        <a:srgbClr val="000000"/>
                      </a:solidFill>
                    </a:lnT>
                    <a:lnB>
                      <a:solidFill>
                        <a:srgbClr val="000000"/>
                      </a:solidFill>
                    </a:lnB>
                  </a:tcPr>
                </a:tc>
                <a:tc>
                  <a:txBody>
                    <a:bodyPr/>
                    <a:lstStyle/>
                    <a:p>
                      <a:pPr algn="ctr">
                        <a:defRPr sz="1800"/>
                      </a:pPr>
                      <a:r>
                        <a:rPr sz="2000"/>
                        <a:t>0</a:t>
                      </a:r>
                    </a:p>
                  </a:txBody>
                  <a:tcPr marL="12700" marR="12700" marT="12700" marB="12700" anchor="ctr" anchorCtr="0" horzOverflow="overflow">
                    <a:lnL>
                      <a:solidFill>
                        <a:srgbClr val="000000"/>
                      </a:solidFill>
                    </a:lnL>
                    <a:lnR>
                      <a:solidFill>
                        <a:srgbClr val="000000"/>
                      </a:solidFill>
                    </a:lnR>
                    <a:lnT>
                      <a:solidFill>
                        <a:srgbClr val="000000"/>
                      </a:solidFill>
                    </a:lnT>
                    <a:lnB>
                      <a:solidFill>
                        <a:srgbClr val="000000"/>
                      </a:solidFill>
                    </a:lnB>
                  </a:tcPr>
                </a:tc>
                <a:tc>
                  <a:txBody>
                    <a:bodyPr/>
                    <a:lstStyle/>
                    <a:p>
                      <a:pPr algn="ctr">
                        <a:defRPr sz="1800"/>
                      </a:pPr>
                      <a:r>
                        <a:rPr sz="2000"/>
                        <a:t>1</a:t>
                      </a:r>
                    </a:p>
                  </a:txBody>
                  <a:tcPr marL="12700" marR="12700" marT="12700" marB="12700" anchor="ctr" anchorCtr="0" horzOverflow="overflow">
                    <a:lnL>
                      <a:solidFill>
                        <a:srgbClr val="000000"/>
                      </a:solidFill>
                    </a:lnL>
                    <a:lnR>
                      <a:solidFill>
                        <a:srgbClr val="000000"/>
                      </a:solidFill>
                    </a:lnR>
                    <a:lnT>
                      <a:solidFill>
                        <a:srgbClr val="000000"/>
                      </a:solidFill>
                    </a:lnT>
                    <a:lnB>
                      <a:solidFill>
                        <a:srgbClr val="000000"/>
                      </a:solidFill>
                    </a:lnB>
                  </a:tcPr>
                </a:tc>
                <a:tc>
                  <a:txBody>
                    <a:bodyPr/>
                    <a:lstStyle/>
                    <a:p>
                      <a:pPr algn="ctr">
                        <a:defRPr sz="1800"/>
                      </a:pPr>
                      <a:r>
                        <a:rPr sz="2000"/>
                        <a:t>473</a:t>
                      </a:r>
                    </a:p>
                  </a:txBody>
                  <a:tcPr marL="12700" marR="12700" marT="12700" marB="12700" anchor="ctr" anchorCtr="0" horzOverflow="overflow">
                    <a:lnL>
                      <a:solidFill>
                        <a:srgbClr val="000000"/>
                      </a:solidFill>
                    </a:lnL>
                    <a:lnR>
                      <a:solidFill>
                        <a:srgbClr val="000000"/>
                      </a:solidFill>
                    </a:lnR>
                    <a:lnT>
                      <a:solidFill>
                        <a:srgbClr val="000000"/>
                      </a:solidFill>
                    </a:lnT>
                    <a:lnB>
                      <a:solidFill>
                        <a:srgbClr val="000000"/>
                      </a:solidFill>
                    </a:lnB>
                  </a:tcPr>
                </a:tc>
                <a:tc>
                  <a:txBody>
                    <a:bodyPr/>
                    <a:lstStyle/>
                    <a:p>
                      <a:pPr algn="ctr">
                        <a:defRPr sz="1800"/>
                      </a:pPr>
                      <a:r>
                        <a:rPr sz="2000"/>
                        <a:t>80</a:t>
                      </a:r>
                    </a:p>
                  </a:txBody>
                  <a:tcPr marL="12700" marR="12700" marT="12700" marB="12700" anchor="ctr" anchorCtr="0" horzOverflow="overflow">
                    <a:lnL>
                      <a:solidFill>
                        <a:srgbClr val="000000"/>
                      </a:solidFill>
                    </a:lnL>
                    <a:lnR>
                      <a:solidFill>
                        <a:srgbClr val="000000"/>
                      </a:solidFill>
                    </a:lnR>
                    <a:lnT>
                      <a:solidFill>
                        <a:srgbClr val="000000"/>
                      </a:solidFill>
                    </a:lnT>
                    <a:lnB>
                      <a:solidFill>
                        <a:srgbClr val="000000"/>
                      </a:solidFill>
                    </a:lnB>
                    <a:solidFill>
                      <a:srgbClr val="DCE8E8"/>
                    </a:solidFill>
                  </a:tcPr>
                </a:tc>
                <a:tc>
                  <a:txBody>
                    <a:bodyPr/>
                    <a:lstStyle/>
                    <a:p>
                      <a:pPr algn="ctr">
                        <a:defRPr sz="1800"/>
                      </a:pPr>
                      <a:r>
                        <a:rPr sz="2000"/>
                        <a:t>64</a:t>
                      </a:r>
                    </a:p>
                  </a:txBody>
                  <a:tcPr marL="12700" marR="12700" marT="12700" marB="12700" anchor="ctr" anchorCtr="0" horzOverflow="overflow">
                    <a:lnL>
                      <a:solidFill>
                        <a:srgbClr val="000000"/>
                      </a:solidFill>
                    </a:lnL>
                    <a:lnR>
                      <a:solidFill>
                        <a:srgbClr val="000000"/>
                      </a:solidFill>
                    </a:lnR>
                    <a:lnT>
                      <a:solidFill>
                        <a:srgbClr val="000000"/>
                      </a:solidFill>
                    </a:lnT>
                    <a:lnB>
                      <a:solidFill>
                        <a:srgbClr val="000000"/>
                      </a:solidFill>
                    </a:lnB>
                    <a:solidFill>
                      <a:srgbClr val="DCE8E8"/>
                    </a:solidFill>
                  </a:tcPr>
                </a:tc>
                <a:tc>
                  <a:txBody>
                    <a:bodyPr/>
                    <a:lstStyle/>
                    <a:p>
                      <a:pPr algn="ctr">
                        <a:defRPr sz="1800"/>
                      </a:pPr>
                      <a:r>
                        <a:rPr sz="2000"/>
                        <a:t>6</a:t>
                      </a:r>
                    </a:p>
                  </a:txBody>
                  <a:tcPr marL="12700" marR="12700" marT="12700" marB="12700" anchor="ctr" anchorCtr="0" horzOverflow="overflow">
                    <a:lnL>
                      <a:solidFill>
                        <a:srgbClr val="000000"/>
                      </a:solidFill>
                    </a:lnL>
                    <a:lnR>
                      <a:solidFill>
                        <a:srgbClr val="000000"/>
                      </a:solidFill>
                    </a:lnR>
                    <a:lnT>
                      <a:solidFill>
                        <a:srgbClr val="000000"/>
                      </a:solidFill>
                    </a:lnT>
                    <a:lnB>
                      <a:solidFill>
                        <a:srgbClr val="000000"/>
                      </a:solidFill>
                    </a:lnB>
                    <a:solidFill>
                      <a:srgbClr val="DCE8E8"/>
                    </a:solidFill>
                  </a:tcPr>
                </a:tc>
                <a:tc>
                  <a:txBody>
                    <a:bodyPr/>
                    <a:lstStyle/>
                    <a:p>
                      <a:pPr algn="ctr">
                        <a:defRPr sz="1800"/>
                      </a:pPr>
                      <a:r>
                        <a:rPr sz="2000"/>
                        <a:t>389</a:t>
                      </a:r>
                    </a:p>
                  </a:txBody>
                  <a:tcPr marL="12700" marR="12700" marT="12700" marB="12700" anchor="ctr" anchorCtr="0" horzOverflow="overflow">
                    <a:lnL>
                      <a:solidFill>
                        <a:srgbClr val="000000"/>
                      </a:solidFill>
                    </a:lnL>
                    <a:lnR>
                      <a:solidFill>
                        <a:srgbClr val="000000"/>
                      </a:solidFill>
                    </a:lnR>
                    <a:lnT>
                      <a:solidFill>
                        <a:srgbClr val="000000"/>
                      </a:solidFill>
                    </a:lnT>
                    <a:lnB>
                      <a:solidFill>
                        <a:srgbClr val="000000"/>
                      </a:solidFill>
                    </a:lnB>
                    <a:solidFill>
                      <a:srgbClr val="DCE8E8"/>
                    </a:solidFill>
                  </a:tcPr>
                </a:tc>
              </a:tr>
            </a:tbl>
          </a:graphicData>
        </a:graphic>
      </p:graphicFrame>
      <p:sp>
        <p:nvSpPr>
          <p:cNvPr id="279" name="Shape 279"/>
          <p:cNvSpPr/>
          <p:nvPr/>
        </p:nvSpPr>
        <p:spPr>
          <a:xfrm>
            <a:off x="1138773" y="3622125"/>
            <a:ext cx="2004601" cy="1296000"/>
          </a:xfrm>
          <a:prstGeom prst="roundRect">
            <a:avLst>
              <a:gd name="adj" fmla="val 16667"/>
            </a:avLst>
          </a:prstGeom>
          <a:ln w="63500">
            <a:solidFill>
              <a:srgbClr val="FF0000"/>
            </a:solidFill>
          </a:ln>
        </p:spPr>
        <p:txBody>
          <a:bodyPr lIns="45719" rIns="45719" anchor="ctr"/>
          <a:lstStyle/>
          <a:p>
            <a:pPr algn="ctr">
              <a:defRPr sz="3600">
                <a:solidFill>
                  <a:srgbClr val="FFFFFF"/>
                </a:solidFill>
              </a:defRPr>
            </a:pPr>
          </a:p>
        </p:txBody>
      </p:sp>
      <p:sp>
        <p:nvSpPr>
          <p:cNvPr id="280" name="Shape 280"/>
          <p:cNvSpPr/>
          <p:nvPr/>
        </p:nvSpPr>
        <p:spPr>
          <a:xfrm>
            <a:off x="1138773" y="5930998"/>
            <a:ext cx="2994901" cy="657301"/>
          </a:xfrm>
          <a:prstGeom prst="roundRect">
            <a:avLst>
              <a:gd name="adj" fmla="val 16667"/>
            </a:avLst>
          </a:prstGeom>
          <a:ln w="63500">
            <a:solidFill>
              <a:srgbClr val="FF0000"/>
            </a:solidFill>
          </a:ln>
        </p:spPr>
        <p:txBody>
          <a:bodyPr lIns="45719" rIns="45719" anchor="ctr"/>
          <a:lstStyle/>
          <a:p>
            <a:pPr algn="ctr">
              <a:defRPr sz="3600">
                <a:solidFill>
                  <a:srgbClr val="FFFFFF"/>
                </a:solidFill>
              </a:defRPr>
            </a:pPr>
          </a:p>
        </p:txBody>
      </p:sp>
      <p:sp>
        <p:nvSpPr>
          <p:cNvPr id="281" name="Shape 281"/>
          <p:cNvSpPr/>
          <p:nvPr/>
        </p:nvSpPr>
        <p:spPr>
          <a:xfrm>
            <a:off x="1138773" y="1985198"/>
            <a:ext cx="2004600" cy="1296003"/>
          </a:xfrm>
          <a:prstGeom prst="rect">
            <a:avLst/>
          </a:prstGeom>
          <a:ln w="63500">
            <a:solidFill>
              <a:srgbClr val="FF0000"/>
            </a:solidFill>
          </a:ln>
        </p:spPr>
        <p:txBody>
          <a:bodyPr lIns="45719" rIns="45719" anchor="ctr"/>
          <a:lstStyle/>
          <a:p>
            <a:pPr/>
          </a:p>
        </p:txBody>
      </p:sp>
      <p:sp>
        <p:nvSpPr>
          <p:cNvPr id="282" name="Shape 282"/>
          <p:cNvSpPr/>
          <p:nvPr/>
        </p:nvSpPr>
        <p:spPr>
          <a:xfrm>
            <a:off x="5102523" y="1985198"/>
            <a:ext cx="2004600" cy="1323602"/>
          </a:xfrm>
          <a:prstGeom prst="rect">
            <a:avLst/>
          </a:prstGeom>
          <a:ln w="63500">
            <a:solidFill>
              <a:srgbClr val="FF0000"/>
            </a:solidFill>
          </a:ln>
        </p:spPr>
        <p:txBody>
          <a:bodyPr lIns="45719" rIns="45719" anchor="ctr"/>
          <a:lstStyle/>
          <a:p>
            <a:pPr/>
          </a:p>
        </p:txBody>
      </p:sp>
      <p:sp>
        <p:nvSpPr>
          <p:cNvPr id="283" name="Shape 283"/>
          <p:cNvSpPr/>
          <p:nvPr/>
        </p:nvSpPr>
        <p:spPr>
          <a:xfrm>
            <a:off x="4142925" y="1985198"/>
            <a:ext cx="968701" cy="1323602"/>
          </a:xfrm>
          <a:prstGeom prst="rect">
            <a:avLst/>
          </a:prstGeom>
          <a:ln w="63500">
            <a:solidFill>
              <a:srgbClr val="FF0000"/>
            </a:solidFill>
          </a:ln>
        </p:spPr>
        <p:txBody>
          <a:bodyPr lIns="45719" rIns="45719" anchor="ctr"/>
          <a:lstStyle/>
          <a:p>
            <a:pPr/>
          </a:p>
        </p:txBody>
      </p:sp>
      <p:sp>
        <p:nvSpPr>
          <p:cNvPr id="284" name="Shape 284"/>
          <p:cNvSpPr/>
          <p:nvPr/>
        </p:nvSpPr>
        <p:spPr>
          <a:xfrm>
            <a:off x="8116275" y="1985198"/>
            <a:ext cx="968701" cy="1323602"/>
          </a:xfrm>
          <a:prstGeom prst="rect">
            <a:avLst/>
          </a:prstGeom>
          <a:ln w="63500">
            <a:solidFill>
              <a:srgbClr val="FF0000"/>
            </a:solidFill>
          </a:ln>
        </p:spPr>
        <p:txBody>
          <a:bodyPr lIns="45719" rIns="45719" anchor="ctr"/>
          <a:lstStyle/>
          <a:p>
            <a:pPr/>
          </a:p>
        </p:txBody>
      </p:sp>
      <p:sp>
        <p:nvSpPr>
          <p:cNvPr id="285" name="Shape 285"/>
          <p:cNvSpPr/>
          <p:nvPr/>
        </p:nvSpPr>
        <p:spPr>
          <a:xfrm>
            <a:off x="5102523" y="3622125"/>
            <a:ext cx="2004600" cy="1296000"/>
          </a:xfrm>
          <a:prstGeom prst="roundRect">
            <a:avLst>
              <a:gd name="adj" fmla="val 16667"/>
            </a:avLst>
          </a:prstGeom>
          <a:ln w="63500">
            <a:solidFill>
              <a:srgbClr val="FF0000"/>
            </a:solidFill>
          </a:ln>
        </p:spPr>
        <p:txBody>
          <a:bodyPr lIns="45719" rIns="45719" anchor="ctr"/>
          <a:lstStyle/>
          <a:p>
            <a:pPr algn="ctr">
              <a:defRPr sz="3600">
                <a:solidFill>
                  <a:srgbClr val="FFFFFF"/>
                </a:solidFill>
              </a:defRPr>
            </a:pPr>
          </a:p>
        </p:txBody>
      </p:sp>
      <p:sp>
        <p:nvSpPr>
          <p:cNvPr id="286" name="Shape 286"/>
          <p:cNvSpPr/>
          <p:nvPr/>
        </p:nvSpPr>
        <p:spPr>
          <a:xfrm>
            <a:off x="5121373" y="5930998"/>
            <a:ext cx="2994901" cy="657301"/>
          </a:xfrm>
          <a:prstGeom prst="roundRect">
            <a:avLst>
              <a:gd name="adj" fmla="val 16667"/>
            </a:avLst>
          </a:prstGeom>
          <a:ln w="63500">
            <a:solidFill>
              <a:srgbClr val="FF0000"/>
            </a:solidFill>
          </a:ln>
        </p:spPr>
        <p:txBody>
          <a:bodyPr lIns="45719" rIns="45719" anchor="ctr"/>
          <a:lstStyle/>
          <a:p>
            <a:pPr algn="ctr">
              <a:defRPr sz="3600">
                <a:solidFill>
                  <a:srgbClr val="FFFFFF"/>
                </a:solidFill>
              </a:defRPr>
            </a:pPr>
          </a:p>
        </p:txBody>
      </p:sp>
      <p:sp>
        <p:nvSpPr>
          <p:cNvPr id="287" name="Shape 287"/>
          <p:cNvSpPr/>
          <p:nvPr/>
        </p:nvSpPr>
        <p:spPr>
          <a:xfrm>
            <a:off x="2642388" y="3609514"/>
            <a:ext cx="5428691" cy="424785"/>
          </a:xfrm>
          <a:prstGeom prst="rect">
            <a:avLst/>
          </a:prstGeom>
          <a:solidFill>
            <a:schemeClr val="accent4">
              <a:lumOff val="25000"/>
            </a:schemeClr>
          </a:solidFill>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sz="2300"/>
            </a:lvl1pPr>
          </a:lstStyle>
          <a:p>
            <a:pPr/>
            <a:r>
              <a:t>Higher frequency and fewer resources</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xit" nodeType="clickEffect" presetID="9" grpId="1" fill="hold">
                                  <p:stCondLst>
                                    <p:cond delay="0"/>
                                  </p:stCondLst>
                                  <p:iterate type="el" backwards="0">
                                    <p:tmAbs val="0"/>
                                  </p:iterate>
                                  <p:childTnLst>
                                    <p:animEffect filter="dissolve" transition="out">
                                      <p:cBhvr>
                                        <p:cTn id="6" dur="1000" fill="hold"/>
                                        <p:tgtEl>
                                          <p:spTgt spid="282"/>
                                        </p:tgtEl>
                                      </p:cBhvr>
                                    </p:animEffect>
                                    <p:set>
                                      <p:cBhvr>
                                        <p:cTn id="7" fill="hold">
                                          <p:stCondLst>
                                            <p:cond delay="999"/>
                                          </p:stCondLst>
                                        </p:cTn>
                                        <p:tgtEl>
                                          <p:spTgt spid="282"/>
                                        </p:tgtEl>
                                        <p:attrNameLst>
                                          <p:attrName>style.visibility</p:attrName>
                                        </p:attrNameLst>
                                      </p:cBhvr>
                                      <p:to>
                                        <p:strVal val="hidden"/>
                                      </p:to>
                                    </p:set>
                                  </p:childTnLst>
                                </p:cTn>
                              </p:par>
                            </p:childTnLst>
                          </p:cTn>
                        </p:par>
                        <p:par>
                          <p:cTn id="8" fill="hold">
                            <p:stCondLst>
                              <p:cond delay="1000"/>
                            </p:stCondLst>
                            <p:childTnLst>
                              <p:par>
                                <p:cTn id="9" presetClass="exit" nodeType="afterEffect" presetID="9" grpId="2" fill="hold">
                                  <p:stCondLst>
                                    <p:cond delay="0"/>
                                  </p:stCondLst>
                                  <p:iterate type="el" backwards="0">
                                    <p:tmAbs val="0"/>
                                  </p:iterate>
                                  <p:childTnLst>
                                    <p:animEffect filter="dissolve" transition="out">
                                      <p:cBhvr>
                                        <p:cTn id="10" dur="1000" fill="hold"/>
                                        <p:tgtEl>
                                          <p:spTgt spid="281"/>
                                        </p:tgtEl>
                                      </p:cBhvr>
                                    </p:animEffect>
                                    <p:set>
                                      <p:cBhvr>
                                        <p:cTn id="11" fill="hold">
                                          <p:stCondLst>
                                            <p:cond delay="999"/>
                                          </p:stCondLst>
                                        </p:cTn>
                                        <p:tgtEl>
                                          <p:spTgt spid="281"/>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Class="entr" nodeType="clickEffect" presetID="9" grpId="3" fill="hold">
                                  <p:stCondLst>
                                    <p:cond delay="0"/>
                                  </p:stCondLst>
                                  <p:iterate type="el" backwards="0">
                                    <p:tmAbs val="0"/>
                                  </p:iterate>
                                  <p:childTnLst>
                                    <p:set>
                                      <p:cBhvr>
                                        <p:cTn id="15" fill="hold"/>
                                        <p:tgtEl>
                                          <p:spTgt spid="283"/>
                                        </p:tgtEl>
                                        <p:attrNameLst>
                                          <p:attrName>style.visibility</p:attrName>
                                        </p:attrNameLst>
                                      </p:cBhvr>
                                      <p:to>
                                        <p:strVal val="visible"/>
                                      </p:to>
                                    </p:set>
                                    <p:animEffect filter="dissolve" transition="in">
                                      <p:cBhvr>
                                        <p:cTn id="16" dur="1000"/>
                                        <p:tgtEl>
                                          <p:spTgt spid="283"/>
                                        </p:tgtEl>
                                      </p:cBhvr>
                                    </p:animEffect>
                                  </p:childTnLst>
                                </p:cTn>
                              </p:par>
                            </p:childTnLst>
                          </p:cTn>
                        </p:par>
                        <p:par>
                          <p:cTn id="17" fill="hold">
                            <p:stCondLst>
                              <p:cond delay="1000"/>
                            </p:stCondLst>
                            <p:childTnLst>
                              <p:par>
                                <p:cTn id="18" presetClass="entr" nodeType="afterEffect" presetID="9" grpId="4" fill="hold">
                                  <p:stCondLst>
                                    <p:cond delay="0"/>
                                  </p:stCondLst>
                                  <p:iterate type="el" backwards="0">
                                    <p:tmAbs val="0"/>
                                  </p:iterate>
                                  <p:childTnLst>
                                    <p:set>
                                      <p:cBhvr>
                                        <p:cTn id="19" fill="hold"/>
                                        <p:tgtEl>
                                          <p:spTgt spid="284"/>
                                        </p:tgtEl>
                                        <p:attrNameLst>
                                          <p:attrName>style.visibility</p:attrName>
                                        </p:attrNameLst>
                                      </p:cBhvr>
                                      <p:to>
                                        <p:strVal val="visible"/>
                                      </p:to>
                                    </p:set>
                                    <p:animEffect filter="dissolve" transition="in">
                                      <p:cBhvr>
                                        <p:cTn id="20" dur="1000"/>
                                        <p:tgtEl>
                                          <p:spTgt spid="284"/>
                                        </p:tgtEl>
                                      </p:cBhvr>
                                    </p:animEffect>
                                  </p:childTnLst>
                                </p:cTn>
                              </p:par>
                            </p:childTnLst>
                          </p:cTn>
                        </p:par>
                      </p:childTnLst>
                    </p:cTn>
                  </p:par>
                  <p:par>
                    <p:cTn id="21" fill="hold">
                      <p:stCondLst>
                        <p:cond delay="indefinite"/>
                      </p:stCondLst>
                      <p:childTnLst>
                        <p:par>
                          <p:cTn id="22" fill="hold">
                            <p:stCondLst>
                              <p:cond delay="0"/>
                            </p:stCondLst>
                            <p:childTnLst>
                              <p:par>
                                <p:cTn id="23" presetClass="exit" nodeType="clickEffect" presetID="9" grpId="5" fill="hold">
                                  <p:stCondLst>
                                    <p:cond delay="0"/>
                                  </p:stCondLst>
                                  <p:iterate type="el" backwards="0">
                                    <p:tmAbs val="0"/>
                                  </p:iterate>
                                  <p:childTnLst>
                                    <p:animEffect filter="dissolve" transition="out">
                                      <p:cBhvr>
                                        <p:cTn id="24" dur="1000" fill="hold"/>
                                        <p:tgtEl>
                                          <p:spTgt spid="283"/>
                                        </p:tgtEl>
                                      </p:cBhvr>
                                    </p:animEffect>
                                    <p:set>
                                      <p:cBhvr>
                                        <p:cTn id="25" fill="hold">
                                          <p:stCondLst>
                                            <p:cond delay="999"/>
                                          </p:stCondLst>
                                        </p:cTn>
                                        <p:tgtEl>
                                          <p:spTgt spid="283"/>
                                        </p:tgtEl>
                                        <p:attrNameLst>
                                          <p:attrName>style.visibility</p:attrName>
                                        </p:attrNameLst>
                                      </p:cBhvr>
                                      <p:to>
                                        <p:strVal val="hidden"/>
                                      </p:to>
                                    </p:set>
                                  </p:childTnLst>
                                </p:cTn>
                              </p:par>
                            </p:childTnLst>
                          </p:cTn>
                        </p:par>
                        <p:par>
                          <p:cTn id="26" fill="hold">
                            <p:stCondLst>
                              <p:cond delay="1000"/>
                            </p:stCondLst>
                            <p:childTnLst>
                              <p:par>
                                <p:cTn id="27" presetClass="exit" nodeType="afterEffect" presetID="9" grpId="6" fill="hold">
                                  <p:stCondLst>
                                    <p:cond delay="0"/>
                                  </p:stCondLst>
                                  <p:iterate type="el" backwards="0">
                                    <p:tmAbs val="0"/>
                                  </p:iterate>
                                  <p:childTnLst>
                                    <p:animEffect filter="dissolve" transition="out">
                                      <p:cBhvr>
                                        <p:cTn id="28" dur="1000" fill="hold"/>
                                        <p:tgtEl>
                                          <p:spTgt spid="284"/>
                                        </p:tgtEl>
                                      </p:cBhvr>
                                    </p:animEffect>
                                    <p:set>
                                      <p:cBhvr>
                                        <p:cTn id="29" fill="hold">
                                          <p:stCondLst>
                                            <p:cond delay="999"/>
                                          </p:stCondLst>
                                        </p:cTn>
                                        <p:tgtEl>
                                          <p:spTgt spid="284"/>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Class="entr" nodeType="clickEffect" presetID="9" grpId="7" fill="hold">
                                  <p:stCondLst>
                                    <p:cond delay="0"/>
                                  </p:stCondLst>
                                  <p:iterate type="el" backwards="0">
                                    <p:tmAbs val="0"/>
                                  </p:iterate>
                                  <p:childTnLst>
                                    <p:set>
                                      <p:cBhvr>
                                        <p:cTn id="33" fill="hold"/>
                                        <p:tgtEl>
                                          <p:spTgt spid="279"/>
                                        </p:tgtEl>
                                        <p:attrNameLst>
                                          <p:attrName>style.visibility</p:attrName>
                                        </p:attrNameLst>
                                      </p:cBhvr>
                                      <p:to>
                                        <p:strVal val="visible"/>
                                      </p:to>
                                    </p:set>
                                    <p:animEffect filter="dissolve" transition="in">
                                      <p:cBhvr>
                                        <p:cTn id="34" dur="1"/>
                                        <p:tgtEl>
                                          <p:spTgt spid="279"/>
                                        </p:tgtEl>
                                      </p:cBhvr>
                                    </p:animEffect>
                                  </p:childTnLst>
                                </p:cTn>
                              </p:par>
                            </p:childTnLst>
                          </p:cTn>
                        </p:par>
                        <p:par>
                          <p:cTn id="35" fill="hold">
                            <p:stCondLst>
                              <p:cond delay="1"/>
                            </p:stCondLst>
                            <p:childTnLst>
                              <p:par>
                                <p:cTn id="36" presetClass="entr" nodeType="afterEffect" presetID="9" grpId="8" fill="hold">
                                  <p:stCondLst>
                                    <p:cond delay="0"/>
                                  </p:stCondLst>
                                  <p:iterate type="el" backwards="0">
                                    <p:tmAbs val="0"/>
                                  </p:iterate>
                                  <p:childTnLst>
                                    <p:set>
                                      <p:cBhvr>
                                        <p:cTn id="37" fill="hold"/>
                                        <p:tgtEl>
                                          <p:spTgt spid="285"/>
                                        </p:tgtEl>
                                        <p:attrNameLst>
                                          <p:attrName>style.visibility</p:attrName>
                                        </p:attrNameLst>
                                      </p:cBhvr>
                                      <p:to>
                                        <p:strVal val="visible"/>
                                      </p:to>
                                    </p:set>
                                    <p:animEffect filter="dissolve" transition="in">
                                      <p:cBhvr>
                                        <p:cTn id="38" dur="1"/>
                                        <p:tgtEl>
                                          <p:spTgt spid="285"/>
                                        </p:tgtEl>
                                      </p:cBhvr>
                                    </p:animEffect>
                                  </p:childTnLst>
                                </p:cTn>
                              </p:par>
                            </p:childTnLst>
                          </p:cTn>
                        </p:par>
                      </p:childTnLst>
                    </p:cTn>
                  </p:par>
                  <p:par>
                    <p:cTn id="39" fill="hold">
                      <p:stCondLst>
                        <p:cond delay="indefinite"/>
                      </p:stCondLst>
                      <p:childTnLst>
                        <p:par>
                          <p:cTn id="40" fill="hold">
                            <p:stCondLst>
                              <p:cond delay="0"/>
                            </p:stCondLst>
                            <p:childTnLst>
                              <p:par>
                                <p:cTn id="41" presetClass="exit" nodeType="clickEffect" presetID="9" grpId="9" fill="hold">
                                  <p:stCondLst>
                                    <p:cond delay="0"/>
                                  </p:stCondLst>
                                  <p:iterate type="el" backwards="0">
                                    <p:tmAbs val="0"/>
                                  </p:iterate>
                                  <p:childTnLst>
                                    <p:animEffect filter="dissolve" transition="out">
                                      <p:cBhvr>
                                        <p:cTn id="42" dur="1" fill="hold"/>
                                        <p:tgtEl>
                                          <p:spTgt spid="279"/>
                                        </p:tgtEl>
                                      </p:cBhvr>
                                    </p:animEffect>
                                    <p:set>
                                      <p:cBhvr>
                                        <p:cTn id="43" fill="hold">
                                          <p:stCondLst>
                                            <p:cond delay="0"/>
                                          </p:stCondLst>
                                        </p:cTn>
                                        <p:tgtEl>
                                          <p:spTgt spid="279"/>
                                        </p:tgtEl>
                                        <p:attrNameLst>
                                          <p:attrName>style.visibility</p:attrName>
                                        </p:attrNameLst>
                                      </p:cBhvr>
                                      <p:to>
                                        <p:strVal val="hidden"/>
                                      </p:to>
                                    </p:set>
                                  </p:childTnLst>
                                </p:cTn>
                              </p:par>
                            </p:childTnLst>
                          </p:cTn>
                        </p:par>
                        <p:par>
                          <p:cTn id="44" fill="hold">
                            <p:stCondLst>
                              <p:cond delay="1"/>
                            </p:stCondLst>
                            <p:childTnLst>
                              <p:par>
                                <p:cTn id="45" presetClass="exit" nodeType="afterEffect" presetID="9" grpId="10" fill="hold">
                                  <p:stCondLst>
                                    <p:cond delay="0"/>
                                  </p:stCondLst>
                                  <p:iterate type="el" backwards="0">
                                    <p:tmAbs val="0"/>
                                  </p:iterate>
                                  <p:childTnLst>
                                    <p:animEffect filter="dissolve" transition="out">
                                      <p:cBhvr>
                                        <p:cTn id="46" dur="1" fill="hold"/>
                                        <p:tgtEl>
                                          <p:spTgt spid="285"/>
                                        </p:tgtEl>
                                      </p:cBhvr>
                                    </p:animEffect>
                                    <p:set>
                                      <p:cBhvr>
                                        <p:cTn id="47" fill="hold">
                                          <p:stCondLst>
                                            <p:cond delay="0"/>
                                          </p:stCondLst>
                                        </p:cTn>
                                        <p:tgtEl>
                                          <p:spTgt spid="285"/>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Class="entr" nodeType="clickEffect" presetID="9" grpId="11" fill="hold">
                                  <p:stCondLst>
                                    <p:cond delay="0"/>
                                  </p:stCondLst>
                                  <p:iterate type="el" backwards="0">
                                    <p:tmAbs val="0"/>
                                  </p:iterate>
                                  <p:childTnLst>
                                    <p:set>
                                      <p:cBhvr>
                                        <p:cTn id="51" fill="hold"/>
                                        <p:tgtEl>
                                          <p:spTgt spid="280"/>
                                        </p:tgtEl>
                                        <p:attrNameLst>
                                          <p:attrName>style.visibility</p:attrName>
                                        </p:attrNameLst>
                                      </p:cBhvr>
                                      <p:to>
                                        <p:strVal val="visible"/>
                                      </p:to>
                                    </p:set>
                                    <p:animEffect filter="dissolve" transition="in">
                                      <p:cBhvr>
                                        <p:cTn id="52" dur="1"/>
                                        <p:tgtEl>
                                          <p:spTgt spid="280"/>
                                        </p:tgtEl>
                                      </p:cBhvr>
                                    </p:animEffect>
                                  </p:childTnLst>
                                </p:cTn>
                              </p:par>
                            </p:childTnLst>
                          </p:cTn>
                        </p:par>
                        <p:par>
                          <p:cTn id="53" fill="hold">
                            <p:stCondLst>
                              <p:cond delay="1"/>
                            </p:stCondLst>
                            <p:childTnLst>
                              <p:par>
                                <p:cTn id="54" presetClass="entr" nodeType="afterEffect" presetID="9" grpId="12" fill="hold">
                                  <p:stCondLst>
                                    <p:cond delay="0"/>
                                  </p:stCondLst>
                                  <p:iterate type="el" backwards="0">
                                    <p:tmAbs val="0"/>
                                  </p:iterate>
                                  <p:childTnLst>
                                    <p:set>
                                      <p:cBhvr>
                                        <p:cTn id="55" fill="hold"/>
                                        <p:tgtEl>
                                          <p:spTgt spid="286"/>
                                        </p:tgtEl>
                                        <p:attrNameLst>
                                          <p:attrName>style.visibility</p:attrName>
                                        </p:attrNameLst>
                                      </p:cBhvr>
                                      <p:to>
                                        <p:strVal val="visible"/>
                                      </p:to>
                                    </p:set>
                                    <p:animEffect filter="dissolve" transition="in">
                                      <p:cBhvr>
                                        <p:cTn id="56" dur="1"/>
                                        <p:tgtEl>
                                          <p:spTgt spid="286"/>
                                        </p:tgtEl>
                                      </p:cBhvr>
                                    </p:animEffect>
                                  </p:childTnLst>
                                </p:cTn>
                              </p:par>
                            </p:childTnLst>
                          </p:cTn>
                        </p:par>
                      </p:childTnLst>
                    </p:cTn>
                  </p:par>
                  <p:par>
                    <p:cTn id="57" fill="hold">
                      <p:stCondLst>
                        <p:cond delay="indefinite"/>
                      </p:stCondLst>
                      <p:childTnLst>
                        <p:par>
                          <p:cTn id="58" fill="hold">
                            <p:stCondLst>
                              <p:cond delay="0"/>
                            </p:stCondLst>
                            <p:childTnLst>
                              <p:par>
                                <p:cTn id="59" presetClass="entr" nodeType="clickEffect" presetSubtype="0" presetID="1" grpId="13" fill="hold">
                                  <p:stCondLst>
                                    <p:cond delay="0"/>
                                  </p:stCondLst>
                                  <p:iterate type="el" backwards="0">
                                    <p:tmAbs val="0"/>
                                  </p:iterate>
                                  <p:childTnLst>
                                    <p:set>
                                      <p:cBhvr>
                                        <p:cTn id="60" fill="hold"/>
                                        <p:tgtEl>
                                          <p:spTgt spid="28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86" grpId="12"/>
      <p:bldP build="whole" bldLvl="1" animBg="1" rev="0" advAuto="0" spid="280" grpId="11"/>
      <p:bldP build="whole" bldLvl="1" animBg="1" rev="0" advAuto="0" spid="283" grpId="3"/>
      <p:bldP build="whole" bldLvl="1" animBg="1" rev="0" advAuto="0" spid="284" grpId="4"/>
      <p:bldP build="whole" bldLvl="1" animBg="1" rev="0" advAuto="0" spid="282" grpId="1"/>
      <p:bldP build="whole" bldLvl="1" animBg="1" rev="0" advAuto="0" spid="283" grpId="5"/>
      <p:bldP build="whole" bldLvl="1" animBg="1" rev="0" advAuto="0" spid="284" grpId="6"/>
      <p:bldP build="whole" bldLvl="1" animBg="1" rev="0" advAuto="0" spid="287" grpId="13"/>
      <p:bldP build="whole" bldLvl="1" animBg="1" rev="0" advAuto="0" spid="279" grpId="7"/>
      <p:bldP build="whole" bldLvl="1" animBg="1" rev="0" advAuto="0" spid="285" grpId="8"/>
      <p:bldP build="whole" bldLvl="1" animBg="1" rev="0" advAuto="0" spid="279" grpId="9"/>
      <p:bldP build="whole" bldLvl="1" animBg="1" rev="0" advAuto="0" spid="285" grpId="10"/>
      <p:bldP build="whole" bldLvl="1" animBg="1" rev="0" advAuto="0" spid="281" grpId="2"/>
    </p:bld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1" name="Shape 291"/>
          <p:cNvSpPr/>
          <p:nvPr>
            <p:ph type="title"/>
          </p:nvPr>
        </p:nvSpPr>
        <p:spPr>
          <a:xfrm>
            <a:off x="388549" y="79227"/>
            <a:ext cx="4864503" cy="659101"/>
          </a:xfrm>
          <a:prstGeom prst="rect">
            <a:avLst/>
          </a:prstGeom>
        </p:spPr>
        <p:txBody>
          <a:bodyPr anchor="ctr"/>
          <a:lstStyle/>
          <a:p>
            <a:pPr/>
            <a:r>
              <a:t>Action Recognition</a:t>
            </a:r>
          </a:p>
        </p:txBody>
      </p:sp>
      <p:sp>
        <p:nvSpPr>
          <p:cNvPr id="292" name="Shape 292"/>
          <p:cNvSpPr/>
          <p:nvPr>
            <p:ph type="body" sz="half" idx="1"/>
          </p:nvPr>
        </p:nvSpPr>
        <p:spPr>
          <a:xfrm>
            <a:off x="255600" y="659099"/>
            <a:ext cx="8222699" cy="2142602"/>
          </a:xfrm>
          <a:prstGeom prst="rect">
            <a:avLst/>
          </a:prstGeom>
        </p:spPr>
        <p:txBody>
          <a:bodyPr/>
          <a:lstStyle/>
          <a:p>
            <a:pPr marL="457200" indent="-381000">
              <a:spcBef>
                <a:spcPts val="0"/>
              </a:spcBef>
              <a:buSzPct val="100000"/>
              <a:defRPr sz="2400"/>
            </a:pPr>
            <a:r>
              <a:t>Some of the most challenging topics in </a:t>
            </a:r>
            <a:br/>
            <a:r>
              <a:t>computer vision</a:t>
            </a:r>
          </a:p>
          <a:p>
            <a:pPr marL="457200" indent="-381000">
              <a:spcBef>
                <a:spcPts val="0"/>
              </a:spcBef>
              <a:buSzPct val="100000"/>
              <a:defRPr sz="2400"/>
            </a:pPr>
            <a:r>
              <a:t>Low processing speed due to </a:t>
            </a:r>
            <a:br/>
            <a:r>
              <a:t>complex model (features)</a:t>
            </a:r>
          </a:p>
          <a:p>
            <a:pPr marL="457200" indent="-381000">
              <a:spcBef>
                <a:spcPts val="0"/>
              </a:spcBef>
              <a:buSzPct val="100000"/>
              <a:defRPr sz="2400"/>
            </a:pPr>
            <a:r>
              <a:t>Recognition flow:</a:t>
            </a:r>
          </a:p>
        </p:txBody>
      </p:sp>
      <p:sp>
        <p:nvSpPr>
          <p:cNvPr id="293" name="Shape 293"/>
          <p:cNvSpPr/>
          <p:nvPr>
            <p:ph type="sldNum" sz="quarter" idx="4294967295"/>
          </p:nvPr>
        </p:nvSpPr>
        <p:spPr>
          <a:xfrm>
            <a:off x="8652472" y="6451600"/>
            <a:ext cx="174682" cy="22689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296" name="Group 296"/>
          <p:cNvGrpSpPr/>
          <p:nvPr/>
        </p:nvGrpSpPr>
        <p:grpSpPr>
          <a:xfrm>
            <a:off x="5516317" y="1125718"/>
            <a:ext cx="3336113" cy="2204620"/>
            <a:chOff x="0" y="0"/>
            <a:chExt cx="3336111" cy="2204618"/>
          </a:xfrm>
        </p:grpSpPr>
        <p:pic>
          <p:nvPicPr>
            <p:cNvPr id="294" name="image08.jpeg"/>
            <p:cNvPicPr>
              <a:picLocks noChangeAspect="1"/>
            </p:cNvPicPr>
            <p:nvPr/>
          </p:nvPicPr>
          <p:blipFill>
            <a:blip r:embed="rId3">
              <a:extLst/>
            </a:blip>
            <a:stretch>
              <a:fillRect/>
            </a:stretch>
          </p:blipFill>
          <p:spPr>
            <a:xfrm>
              <a:off x="0" y="0"/>
              <a:ext cx="3336112" cy="1787687"/>
            </a:xfrm>
            <a:prstGeom prst="rect">
              <a:avLst/>
            </a:prstGeom>
            <a:ln w="12700" cap="flat">
              <a:noFill/>
              <a:miter lim="400000"/>
            </a:ln>
            <a:effectLst/>
          </p:spPr>
        </p:pic>
        <p:sp>
          <p:nvSpPr>
            <p:cNvPr id="295" name="Shape 295"/>
            <p:cNvSpPr/>
            <p:nvPr/>
          </p:nvSpPr>
          <p:spPr>
            <a:xfrm>
              <a:off x="792861" y="1671203"/>
              <a:ext cx="1750387" cy="53341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399" tIns="91399" rIns="91399" bIns="91399" numCol="1" anchor="ctr">
              <a:spAutoFit/>
            </a:bodyPr>
            <a:lstStyle/>
            <a:p>
              <a:pPr algn="ctr">
                <a:defRPr sz="1200"/>
              </a:pPr>
              <a:r>
                <a:t>Actions in UCF11 Dataset</a:t>
              </a:r>
              <a:r>
                <a:rPr baseline="30000"/>
                <a:t>[2]</a:t>
              </a:r>
            </a:p>
          </p:txBody>
        </p:sp>
      </p:grpSp>
      <p:sp>
        <p:nvSpPr>
          <p:cNvPr id="297" name="Shape 297"/>
          <p:cNvSpPr/>
          <p:nvPr/>
        </p:nvSpPr>
        <p:spPr>
          <a:xfrm>
            <a:off x="311822" y="6627300"/>
            <a:ext cx="8773202" cy="21470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900"/>
            </a:lvl1pPr>
          </a:lstStyle>
          <a:p>
            <a:pPr/>
            <a:r>
              <a:t>[1] Heng W. et al. BMVC, 2009. [2] Alexander K. BMVC 2008. [3] Scott C. D., et al. JASIS, 1990. [4] Ona G. C. et al. CVPR 2001. [5] Chih-Chung C. ACM Trans. IST 2011.</a:t>
            </a:r>
          </a:p>
        </p:txBody>
      </p:sp>
      <p:grpSp>
        <p:nvGrpSpPr>
          <p:cNvPr id="304" name="Group 304"/>
          <p:cNvGrpSpPr/>
          <p:nvPr/>
        </p:nvGrpSpPr>
        <p:grpSpPr>
          <a:xfrm>
            <a:off x="162021" y="3528033"/>
            <a:ext cx="8691595" cy="3025291"/>
            <a:chOff x="-1" y="0"/>
            <a:chExt cx="8691593" cy="3025289"/>
          </a:xfrm>
        </p:grpSpPr>
        <p:pic>
          <p:nvPicPr>
            <p:cNvPr id="298" name="image05.png"/>
            <p:cNvPicPr>
              <a:picLocks noChangeAspect="1"/>
            </p:cNvPicPr>
            <p:nvPr/>
          </p:nvPicPr>
          <p:blipFill>
            <a:blip r:embed="rId4">
              <a:extLst/>
            </a:blip>
            <a:srcRect l="6253" t="4872" r="6041" b="6379"/>
            <a:stretch>
              <a:fillRect/>
            </a:stretch>
          </p:blipFill>
          <p:spPr>
            <a:xfrm>
              <a:off x="-2" y="590416"/>
              <a:ext cx="1980901" cy="1650901"/>
            </a:xfrm>
            <a:prstGeom prst="rect">
              <a:avLst/>
            </a:prstGeom>
            <a:ln w="12700" cap="flat">
              <a:noFill/>
              <a:miter lim="400000"/>
            </a:ln>
            <a:effectLst/>
          </p:spPr>
        </p:pic>
        <p:pic>
          <p:nvPicPr>
            <p:cNvPr id="299" name="image04.png"/>
            <p:cNvPicPr>
              <a:picLocks noChangeAspect="1"/>
            </p:cNvPicPr>
            <p:nvPr/>
          </p:nvPicPr>
          <p:blipFill>
            <a:blip r:embed="rId5">
              <a:extLst/>
            </a:blip>
            <a:stretch>
              <a:fillRect/>
            </a:stretch>
          </p:blipFill>
          <p:spPr>
            <a:xfrm>
              <a:off x="4360850" y="713338"/>
              <a:ext cx="1756201" cy="1404901"/>
            </a:xfrm>
            <a:prstGeom prst="rect">
              <a:avLst/>
            </a:prstGeom>
            <a:ln w="12700" cap="flat">
              <a:noFill/>
              <a:miter lim="400000"/>
            </a:ln>
            <a:effectLst/>
          </p:spPr>
        </p:pic>
        <p:pic>
          <p:nvPicPr>
            <p:cNvPr id="300" name="image10.png"/>
            <p:cNvPicPr>
              <a:picLocks noChangeAspect="1"/>
            </p:cNvPicPr>
            <p:nvPr/>
          </p:nvPicPr>
          <p:blipFill>
            <a:blip r:embed="rId6">
              <a:extLst/>
            </a:blip>
            <a:stretch>
              <a:fillRect/>
            </a:stretch>
          </p:blipFill>
          <p:spPr>
            <a:xfrm>
              <a:off x="6316492" y="451388"/>
              <a:ext cx="2375101" cy="1929002"/>
            </a:xfrm>
            <a:prstGeom prst="rect">
              <a:avLst/>
            </a:prstGeom>
            <a:ln w="12700" cap="flat">
              <a:noFill/>
              <a:miter lim="400000"/>
            </a:ln>
            <a:effectLst/>
          </p:spPr>
        </p:pic>
        <p:grpSp>
          <p:nvGrpSpPr>
            <p:cNvPr id="303" name="Group 303"/>
            <p:cNvGrpSpPr/>
            <p:nvPr/>
          </p:nvGrpSpPr>
          <p:grpSpPr>
            <a:xfrm>
              <a:off x="2180425" y="0"/>
              <a:ext cx="1981011" cy="3025291"/>
              <a:chOff x="0" y="0"/>
              <a:chExt cx="1981009" cy="3025290"/>
            </a:xfrm>
          </p:grpSpPr>
          <p:pic>
            <p:nvPicPr>
              <p:cNvPr id="301" name="image07.png"/>
              <p:cNvPicPr>
                <a:picLocks noChangeAspect="1"/>
              </p:cNvPicPr>
              <p:nvPr/>
            </p:nvPicPr>
            <p:blipFill>
              <a:blip r:embed="rId7">
                <a:extLst/>
              </a:blip>
              <a:srcRect l="29690" t="27221" r="26660" b="27604"/>
              <a:stretch>
                <a:fillRect/>
              </a:stretch>
            </p:blipFill>
            <p:spPr>
              <a:xfrm>
                <a:off x="0" y="0"/>
                <a:ext cx="1980901" cy="1537800"/>
              </a:xfrm>
              <a:prstGeom prst="rect">
                <a:avLst/>
              </a:prstGeom>
              <a:ln w="12700" cap="flat">
                <a:noFill/>
                <a:miter lim="400000"/>
              </a:ln>
              <a:effectLst/>
            </p:spPr>
          </p:pic>
          <p:pic>
            <p:nvPicPr>
              <p:cNvPr id="302" name="image15.png"/>
              <p:cNvPicPr>
                <a:picLocks noChangeAspect="1"/>
              </p:cNvPicPr>
              <p:nvPr/>
            </p:nvPicPr>
            <p:blipFill>
              <a:blip r:embed="rId8">
                <a:extLst/>
              </a:blip>
              <a:srcRect l="18424" t="17625" r="18543" b="17766"/>
              <a:stretch>
                <a:fillRect/>
              </a:stretch>
            </p:blipFill>
            <p:spPr>
              <a:xfrm>
                <a:off x="58609" y="1808189"/>
                <a:ext cx="1922402" cy="1217102"/>
              </a:xfrm>
              <a:prstGeom prst="rect">
                <a:avLst/>
              </a:prstGeom>
              <a:ln w="12700" cap="flat">
                <a:noFill/>
                <a:miter lim="400000"/>
              </a:ln>
              <a:effectLst/>
            </p:spPr>
          </p:pic>
        </p:grpSp>
      </p:grpSp>
      <p:sp>
        <p:nvSpPr>
          <p:cNvPr id="305" name="Shape 305"/>
          <p:cNvSpPr/>
          <p:nvPr/>
        </p:nvSpPr>
        <p:spPr>
          <a:xfrm>
            <a:off x="77550" y="2801699"/>
            <a:ext cx="2160300" cy="708773"/>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algn="ctr">
              <a:defRPr sz="1800"/>
            </a:pPr>
            <a:r>
              <a:t>Dense sampling of </a:t>
            </a:r>
            <a:br/>
            <a:r>
              <a:t>interest points</a:t>
            </a:r>
            <a:r>
              <a:rPr baseline="30000"/>
              <a:t>[1]</a:t>
            </a:r>
          </a:p>
        </p:txBody>
      </p:sp>
      <p:sp>
        <p:nvSpPr>
          <p:cNvPr id="306" name="Shape 306"/>
          <p:cNvSpPr/>
          <p:nvPr/>
        </p:nvSpPr>
        <p:spPr>
          <a:xfrm>
            <a:off x="2237850" y="2624425"/>
            <a:ext cx="2160300" cy="975472"/>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algn="ctr">
              <a:defRPr sz="1800"/>
            </a:pPr>
            <a:r>
              <a:t>Histogram of Oriented Gradients in 3D (HOG3D)</a:t>
            </a:r>
            <a:r>
              <a:rPr baseline="30000"/>
              <a:t>[2]</a:t>
            </a:r>
          </a:p>
        </p:txBody>
      </p:sp>
      <p:sp>
        <p:nvSpPr>
          <p:cNvPr id="307" name="Shape 307"/>
          <p:cNvSpPr/>
          <p:nvPr/>
        </p:nvSpPr>
        <p:spPr>
          <a:xfrm>
            <a:off x="4480200" y="3310511"/>
            <a:ext cx="2160301" cy="708773"/>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algn="ctr">
              <a:defRPr sz="1800"/>
            </a:pPr>
            <a:r>
              <a:t>Bag-of-Word</a:t>
            </a:r>
            <a:br/>
            <a:r>
              <a:t>features</a:t>
            </a:r>
            <a:r>
              <a:rPr baseline="30000"/>
              <a:t>[3-4]</a:t>
            </a:r>
          </a:p>
        </p:txBody>
      </p:sp>
      <p:sp>
        <p:nvSpPr>
          <p:cNvPr id="308" name="Shape 308"/>
          <p:cNvSpPr/>
          <p:nvPr/>
        </p:nvSpPr>
        <p:spPr>
          <a:xfrm>
            <a:off x="6516050" y="3268224"/>
            <a:ext cx="2160301" cy="633404"/>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algn="ctr">
              <a:defRPr sz="1600"/>
            </a:pPr>
            <a:r>
              <a:t>Multi-class classification (SVM)</a:t>
            </a:r>
            <a:r>
              <a:rPr baseline="30000"/>
              <a:t>[5]</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12" name="image17.jpeg"/>
          <p:cNvPicPr>
            <a:picLocks noChangeAspect="1"/>
          </p:cNvPicPr>
          <p:nvPr/>
        </p:nvPicPr>
        <p:blipFill>
          <a:blip r:embed="rId3">
            <a:extLst/>
          </a:blip>
          <a:stretch>
            <a:fillRect/>
          </a:stretch>
        </p:blipFill>
        <p:spPr>
          <a:xfrm>
            <a:off x="4942897" y="2871422"/>
            <a:ext cx="4145701" cy="1572600"/>
          </a:xfrm>
          <a:prstGeom prst="rect">
            <a:avLst/>
          </a:prstGeom>
          <a:ln w="12700">
            <a:miter lim="400000"/>
          </a:ln>
        </p:spPr>
      </p:pic>
      <p:sp>
        <p:nvSpPr>
          <p:cNvPr id="313" name="Shape 313"/>
          <p:cNvSpPr/>
          <p:nvPr>
            <p:ph type="title"/>
          </p:nvPr>
        </p:nvSpPr>
        <p:spPr>
          <a:xfrm>
            <a:off x="457200" y="139972"/>
            <a:ext cx="7467600" cy="762003"/>
          </a:xfrm>
          <a:prstGeom prst="rect">
            <a:avLst/>
          </a:prstGeom>
        </p:spPr>
        <p:txBody>
          <a:bodyPr lIns="45675" tIns="45675" rIns="45675" bIns="45675"/>
          <a:lstStyle/>
          <a:p>
            <a:pPr/>
            <a:r>
              <a:t>HOG3D Feature Extraction</a:t>
            </a:r>
          </a:p>
        </p:txBody>
      </p:sp>
      <p:sp>
        <p:nvSpPr>
          <p:cNvPr id="314" name="Shape 314"/>
          <p:cNvSpPr/>
          <p:nvPr>
            <p:ph type="sldNum" sz="quarter" idx="4294967295"/>
          </p:nvPr>
        </p:nvSpPr>
        <p:spPr>
          <a:xfrm>
            <a:off x="8674100" y="6451600"/>
            <a:ext cx="174682" cy="22689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15" name="Shape 315"/>
          <p:cNvSpPr/>
          <p:nvPr>
            <p:ph type="body" sz="half" idx="1"/>
          </p:nvPr>
        </p:nvSpPr>
        <p:spPr>
          <a:xfrm>
            <a:off x="463922" y="882238"/>
            <a:ext cx="8461500" cy="2257801"/>
          </a:xfrm>
          <a:prstGeom prst="rect">
            <a:avLst/>
          </a:prstGeom>
        </p:spPr>
        <p:txBody>
          <a:bodyPr lIns="45675" tIns="45675" rIns="45675" bIns="45675"/>
          <a:lstStyle/>
          <a:p>
            <a:pPr marL="342900" indent="-38100">
              <a:spcBef>
                <a:spcPts val="0"/>
              </a:spcBef>
              <a:buClr>
                <a:srgbClr val="0000FF"/>
              </a:buClr>
              <a:buSzPct val="100000"/>
              <a:defRPr sz="2000"/>
            </a:pPr>
            <a:r>
              <a:t>Features are extracted per 3D box</a:t>
            </a:r>
          </a:p>
          <a:p>
            <a:pPr marL="342900" indent="-38100">
              <a:spcBef>
                <a:spcPts val="300"/>
              </a:spcBef>
              <a:buClr>
                <a:srgbClr val="0000FF"/>
              </a:buClr>
              <a:buSzPct val="100000"/>
              <a:defRPr sz="2000"/>
            </a:pPr>
            <a:r>
              <a:t>3D box -&gt; 4*4*4 cells</a:t>
            </a:r>
          </a:p>
          <a:p>
            <a:pPr marL="342900" indent="-38100">
              <a:spcBef>
                <a:spcPts val="300"/>
              </a:spcBef>
              <a:buClr>
                <a:srgbClr val="0000FF"/>
              </a:buClr>
              <a:buSzPct val="100000"/>
              <a:defRPr sz="2000"/>
            </a:pPr>
            <a:r>
              <a:t>Cells -&gt; 2*2*2 sub-cells </a:t>
            </a:r>
          </a:p>
          <a:p>
            <a:pPr marL="342900" indent="-38100">
              <a:spcBef>
                <a:spcPts val="300"/>
              </a:spcBef>
              <a:buClr>
                <a:srgbClr val="0000FF"/>
              </a:buClr>
              <a:buSzPct val="100000"/>
              <a:defRPr sz="2000"/>
            </a:pPr>
            <a:r>
              <a:t>Sub-cell -&gt; 10 histogram bins (gradients projection)</a:t>
            </a:r>
          </a:p>
          <a:p>
            <a:pPr marL="342900" indent="-38100">
              <a:spcBef>
                <a:spcPts val="300"/>
              </a:spcBef>
              <a:buClr>
                <a:srgbClr val="0000FF"/>
              </a:buClr>
              <a:buSzPct val="100000"/>
              <a:defRPr sz="2000"/>
            </a:pPr>
            <a:r>
              <a:t>Vector add to combine sub-cell histograms into cells</a:t>
            </a:r>
          </a:p>
          <a:p>
            <a:pPr marL="342900" indent="-38100">
              <a:spcBef>
                <a:spcPts val="300"/>
              </a:spcBef>
              <a:buClr>
                <a:srgbClr val="0000FF"/>
              </a:buClr>
              <a:buSzPct val="100000"/>
              <a:defRPr sz="2000"/>
            </a:pPr>
            <a:r>
              <a:t>Concatenate cell histogram to form box histogram</a:t>
            </a:r>
          </a:p>
        </p:txBody>
      </p:sp>
      <p:sp>
        <p:nvSpPr>
          <p:cNvPr id="316" name="Shape 316"/>
          <p:cNvSpPr/>
          <p:nvPr/>
        </p:nvSpPr>
        <p:spPr>
          <a:xfrm>
            <a:off x="2028434" y="3035249"/>
            <a:ext cx="1018801" cy="30110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1500"/>
            </a:lvl1pPr>
          </a:lstStyle>
          <a:p>
            <a:pPr/>
            <a:r>
              <a:t>projection</a:t>
            </a:r>
          </a:p>
        </p:txBody>
      </p:sp>
      <p:pic>
        <p:nvPicPr>
          <p:cNvPr id="317" name="image14.png"/>
          <p:cNvPicPr>
            <a:picLocks noChangeAspect="1"/>
          </p:cNvPicPr>
          <p:nvPr/>
        </p:nvPicPr>
        <p:blipFill>
          <a:blip r:embed="rId4">
            <a:extLst/>
          </a:blip>
          <a:stretch>
            <a:fillRect/>
          </a:stretch>
        </p:blipFill>
        <p:spPr>
          <a:xfrm>
            <a:off x="1927934" y="3380671"/>
            <a:ext cx="1219801" cy="554101"/>
          </a:xfrm>
          <a:prstGeom prst="rect">
            <a:avLst/>
          </a:prstGeom>
          <a:ln w="12700">
            <a:miter lim="400000"/>
          </a:ln>
        </p:spPr>
      </p:pic>
      <p:pic>
        <p:nvPicPr>
          <p:cNvPr id="318" name="image13.png"/>
          <p:cNvPicPr>
            <a:picLocks noChangeAspect="1"/>
          </p:cNvPicPr>
          <p:nvPr/>
        </p:nvPicPr>
        <p:blipFill>
          <a:blip r:embed="rId5">
            <a:extLst/>
          </a:blip>
          <a:stretch>
            <a:fillRect/>
          </a:stretch>
        </p:blipFill>
        <p:spPr>
          <a:xfrm>
            <a:off x="612821" y="2983087"/>
            <a:ext cx="980100" cy="1017901"/>
          </a:xfrm>
          <a:prstGeom prst="rect">
            <a:avLst/>
          </a:prstGeom>
          <a:ln w="12700">
            <a:miter lim="400000"/>
          </a:ln>
        </p:spPr>
      </p:pic>
      <p:pic>
        <p:nvPicPr>
          <p:cNvPr id="319" name="image18.png"/>
          <p:cNvPicPr>
            <a:picLocks noChangeAspect="1"/>
          </p:cNvPicPr>
          <p:nvPr/>
        </p:nvPicPr>
        <p:blipFill>
          <a:blip r:embed="rId6">
            <a:extLst/>
          </a:blip>
          <a:stretch>
            <a:fillRect/>
          </a:stretch>
        </p:blipFill>
        <p:spPr>
          <a:xfrm>
            <a:off x="3385165" y="2822134"/>
            <a:ext cx="1219801" cy="1479301"/>
          </a:xfrm>
          <a:prstGeom prst="rect">
            <a:avLst/>
          </a:prstGeom>
          <a:ln w="12700">
            <a:miter lim="400000"/>
          </a:ln>
        </p:spPr>
      </p:pic>
      <p:sp>
        <p:nvSpPr>
          <p:cNvPr id="320" name="Shape 320"/>
          <p:cNvSpPr/>
          <p:nvPr/>
        </p:nvSpPr>
        <p:spPr>
          <a:xfrm>
            <a:off x="1726483" y="3429000"/>
            <a:ext cx="1622701" cy="0"/>
          </a:xfrm>
          <a:prstGeom prst="line">
            <a:avLst/>
          </a:prstGeom>
          <a:ln w="28575">
            <a:solidFill>
              <a:srgbClr val="000000"/>
            </a:solidFill>
          </a:ln>
        </p:spPr>
        <p:txBody>
          <a:bodyPr lIns="45719" rIns="45719"/>
          <a:lstStyle/>
          <a:p>
            <a:pPr/>
          </a:p>
        </p:txBody>
      </p:sp>
      <p:pic>
        <p:nvPicPr>
          <p:cNvPr id="321" name="image19.png"/>
          <p:cNvPicPr>
            <a:picLocks noChangeAspect="1"/>
          </p:cNvPicPr>
          <p:nvPr/>
        </p:nvPicPr>
        <p:blipFill>
          <a:blip r:embed="rId7">
            <a:extLst/>
          </a:blip>
          <a:stretch>
            <a:fillRect/>
          </a:stretch>
        </p:blipFill>
        <p:spPr>
          <a:xfrm>
            <a:off x="354162" y="4076579"/>
            <a:ext cx="1775701" cy="515401"/>
          </a:xfrm>
          <a:prstGeom prst="rect">
            <a:avLst/>
          </a:prstGeom>
          <a:ln w="12700">
            <a:miter lim="400000"/>
          </a:ln>
        </p:spPr>
      </p:pic>
      <p:sp>
        <p:nvSpPr>
          <p:cNvPr id="322" name="Shape 322"/>
          <p:cNvSpPr/>
          <p:nvPr/>
        </p:nvSpPr>
        <p:spPr>
          <a:xfrm>
            <a:off x="662540" y="4591887"/>
            <a:ext cx="1903200" cy="301109"/>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sz="1500"/>
            </a:lvl1pPr>
          </a:lstStyle>
          <a:p>
            <a:pPr/>
            <a:r>
              <a:t>gradient integration</a:t>
            </a:r>
          </a:p>
        </p:txBody>
      </p:sp>
      <p:pic>
        <p:nvPicPr>
          <p:cNvPr id="323" name="image12.png"/>
          <p:cNvPicPr>
            <a:picLocks noChangeAspect="1"/>
          </p:cNvPicPr>
          <p:nvPr/>
        </p:nvPicPr>
        <p:blipFill>
          <a:blip r:embed="rId8">
            <a:extLst/>
          </a:blip>
          <a:stretch>
            <a:fillRect/>
          </a:stretch>
        </p:blipFill>
        <p:spPr>
          <a:xfrm>
            <a:off x="359274" y="4667572"/>
            <a:ext cx="282301" cy="256501"/>
          </a:xfrm>
          <a:prstGeom prst="rect">
            <a:avLst/>
          </a:prstGeom>
          <a:ln w="12700">
            <a:miter lim="400000"/>
          </a:ln>
        </p:spPr>
      </p:pic>
      <p:sp>
        <p:nvSpPr>
          <p:cNvPr id="324" name="Shape 324"/>
          <p:cNvSpPr/>
          <p:nvPr/>
        </p:nvSpPr>
        <p:spPr>
          <a:xfrm>
            <a:off x="2748009" y="3930205"/>
            <a:ext cx="1330801" cy="51700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1500"/>
            </a:pPr>
            <a:r>
              <a:t>n = 10</a:t>
            </a:r>
          </a:p>
          <a:p>
            <a:pPr>
              <a:defRPr sz="1500"/>
            </a:pPr>
            <a:r>
              <a:t>P is 10*3 mat.</a:t>
            </a:r>
          </a:p>
        </p:txBody>
      </p:sp>
      <p:sp>
        <p:nvSpPr>
          <p:cNvPr id="325" name="Shape 325"/>
          <p:cNvSpPr/>
          <p:nvPr/>
        </p:nvSpPr>
        <p:spPr>
          <a:xfrm>
            <a:off x="643789" y="4962079"/>
            <a:ext cx="6445201" cy="528429"/>
          </a:xfrm>
          <a:prstGeom prst="rect">
            <a:avLst/>
          </a:prstGeom>
          <a:ln w="12700">
            <a:miter lim="400000"/>
          </a:ln>
          <a:extLst>
            <a:ext uri="{C572A759-6A51-4108-AA02-DFA0A04FC94B}">
              <ma14:wrappingTextBoxFlag xmlns:ma14="http://schemas.microsoft.com/office/mac/drawingml/2011/main" val="1"/>
            </a:ext>
          </a:extLst>
        </p:spPr>
        <p:txBody>
          <a:bodyPr lIns="91399" tIns="91399" rIns="91399" bIns="91399" anchor="ctr">
            <a:normAutofit fontScale="100000" lnSpcReduction="0"/>
          </a:bodyPr>
          <a:lstStyle>
            <a:lvl1pPr>
              <a:defRPr sz="2400"/>
            </a:lvl1pPr>
          </a:lstStyle>
          <a:p>
            <a:pPr/>
            <a:r>
              <a:t>Two normalizations</a:t>
            </a:r>
          </a:p>
        </p:txBody>
      </p:sp>
      <p:sp>
        <p:nvSpPr>
          <p:cNvPr id="326" name="Shape 326"/>
          <p:cNvSpPr/>
          <p:nvPr/>
        </p:nvSpPr>
        <p:spPr>
          <a:xfrm>
            <a:off x="341250" y="5521790"/>
            <a:ext cx="8461500" cy="667331"/>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342900" indent="-38100">
              <a:buClr>
                <a:srgbClr val="0000FF"/>
              </a:buClr>
              <a:buSzPct val="100000"/>
              <a:buFont typeface="Helvetica Neue"/>
              <a:buChar char="•"/>
              <a:defRPr sz="2000"/>
            </a:pPr>
            <a:r>
              <a:t>Normalize sub-cell histograms:</a:t>
            </a:r>
            <a:endParaRPr sz="2600"/>
          </a:p>
          <a:p>
            <a:pPr marL="342900" indent="-38100">
              <a:buClr>
                <a:srgbClr val="0000FF"/>
              </a:buClr>
              <a:buSzPct val="100000"/>
              <a:buFont typeface="Helvetica Neue"/>
              <a:buChar char="•"/>
              <a:defRPr sz="2000"/>
            </a:pPr>
            <a:r>
              <a:t>Normalize cell histograms:</a:t>
            </a:r>
          </a:p>
        </p:txBody>
      </p:sp>
      <p:pic>
        <p:nvPicPr>
          <p:cNvPr id="327" name="image21.png"/>
          <p:cNvPicPr>
            <a:picLocks noChangeAspect="1"/>
          </p:cNvPicPr>
          <p:nvPr/>
        </p:nvPicPr>
        <p:blipFill>
          <a:blip r:embed="rId9">
            <a:extLst/>
          </a:blip>
          <a:stretch>
            <a:fillRect/>
          </a:stretch>
        </p:blipFill>
        <p:spPr>
          <a:xfrm>
            <a:off x="4431465" y="5170760"/>
            <a:ext cx="1384201" cy="554101"/>
          </a:xfrm>
          <a:prstGeom prst="rect">
            <a:avLst/>
          </a:prstGeom>
          <a:ln w="12700">
            <a:miter lim="400000"/>
          </a:ln>
        </p:spPr>
      </p:pic>
      <p:pic>
        <p:nvPicPr>
          <p:cNvPr id="328" name="image26.png"/>
          <p:cNvPicPr>
            <a:picLocks noChangeAspect="1"/>
          </p:cNvPicPr>
          <p:nvPr/>
        </p:nvPicPr>
        <p:blipFill>
          <a:blip r:embed="rId10">
            <a:extLst/>
          </a:blip>
          <a:stretch>
            <a:fillRect/>
          </a:stretch>
        </p:blipFill>
        <p:spPr>
          <a:xfrm>
            <a:off x="4314314" y="5772603"/>
            <a:ext cx="1618501" cy="396901"/>
          </a:xfrm>
          <a:prstGeom prst="rect">
            <a:avLst/>
          </a:prstGeom>
          <a:ln w="12700">
            <a:miter lim="400000"/>
          </a:ln>
        </p:spPr>
      </p:pic>
      <p:pic>
        <p:nvPicPr>
          <p:cNvPr id="329" name="image25.png"/>
          <p:cNvPicPr>
            <a:picLocks noChangeAspect="1"/>
          </p:cNvPicPr>
          <p:nvPr/>
        </p:nvPicPr>
        <p:blipFill>
          <a:blip r:embed="rId11">
            <a:extLst/>
          </a:blip>
          <a:stretch>
            <a:fillRect/>
          </a:stretch>
        </p:blipFill>
        <p:spPr>
          <a:xfrm>
            <a:off x="5952587" y="5772603"/>
            <a:ext cx="1515601" cy="515401"/>
          </a:xfrm>
          <a:prstGeom prst="rect">
            <a:avLst/>
          </a:prstGeom>
          <a:ln w="12700">
            <a:miter lim="400000"/>
          </a:ln>
        </p:spPr>
      </p:pic>
      <p:sp>
        <p:nvSpPr>
          <p:cNvPr id="330" name="Shape 330"/>
          <p:cNvSpPr/>
          <p:nvPr/>
        </p:nvSpPr>
        <p:spPr>
          <a:xfrm>
            <a:off x="604949" y="6451600"/>
            <a:ext cx="7172102" cy="380184"/>
          </a:xfrm>
          <a:prstGeom prst="rect">
            <a:avLst/>
          </a:prstGeom>
          <a:ln w="12700">
            <a:miter lim="400000"/>
          </a:ln>
          <a:extLst>
            <a:ext uri="{C572A759-6A51-4108-AA02-DFA0A04FC94B}">
              <ma14:wrappingTextBoxFlag xmlns:ma14="http://schemas.microsoft.com/office/mac/drawingml/2011/main" val="1"/>
            </a:ext>
          </a:extLst>
        </p:spPr>
        <p:txBody>
          <a:bodyPr lIns="91399" tIns="91399" rIns="91399" bIns="91399">
            <a:spAutoFit/>
          </a:bodyPr>
          <a:lstStyle/>
          <a:p>
            <a:pPr/>
            <a:r>
              <a:t>Final HOG3D feature vector has 640 elements after concatenation (in row major order)</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4" name="Shape 334"/>
          <p:cNvSpPr/>
          <p:nvPr>
            <p:ph type="title"/>
          </p:nvPr>
        </p:nvSpPr>
        <p:spPr>
          <a:prstGeom prst="rect">
            <a:avLst/>
          </a:prstGeom>
        </p:spPr>
        <p:txBody>
          <a:bodyPr lIns="45675" tIns="45675" rIns="45675" bIns="45675"/>
          <a:lstStyle/>
          <a:p>
            <a:pPr/>
            <a:r>
              <a:t>Bag-of-Words Features</a:t>
            </a:r>
          </a:p>
        </p:txBody>
      </p:sp>
      <p:sp>
        <p:nvSpPr>
          <p:cNvPr id="335" name="Shape 335"/>
          <p:cNvSpPr/>
          <p:nvPr>
            <p:ph type="body" idx="1"/>
          </p:nvPr>
        </p:nvSpPr>
        <p:spPr>
          <a:prstGeom prst="rect">
            <a:avLst/>
          </a:prstGeom>
        </p:spPr>
        <p:txBody>
          <a:bodyPr lIns="45675" tIns="45675" rIns="45675" bIns="45675"/>
          <a:lstStyle/>
          <a:p>
            <a:pPr marL="342900" indent="-342900">
              <a:spcBef>
                <a:spcPts val="0"/>
              </a:spcBef>
              <a:defRPr sz="2500"/>
            </a:pPr>
            <a:r>
              <a:t>Inspired by text processing</a:t>
            </a:r>
            <a:r>
              <a:rPr baseline="30000"/>
              <a:t>[1]</a:t>
            </a:r>
            <a:endParaRPr baseline="30000"/>
          </a:p>
          <a:p>
            <a:pPr lvl="1" indent="-349250">
              <a:spcBef>
                <a:spcPts val="400"/>
              </a:spcBef>
              <a:buClr>
                <a:srgbClr val="672AD6"/>
              </a:buClr>
              <a:defRPr sz="2100"/>
            </a:pPr>
            <a:r>
              <a:t>Represent video clips by a set of descriptors</a:t>
            </a:r>
          </a:p>
          <a:p>
            <a:pPr lvl="1" indent="-349250">
              <a:spcBef>
                <a:spcPts val="400"/>
              </a:spcBef>
              <a:buClr>
                <a:srgbClr val="672AD6"/>
              </a:buClr>
              <a:defRPr sz="2100"/>
            </a:pPr>
            <a:r>
              <a:t>Disregarding feature locality but keeping multiplicity</a:t>
            </a:r>
          </a:p>
          <a:p>
            <a:pPr marL="342900" indent="-342900">
              <a:spcBef>
                <a:spcPts val="500"/>
              </a:spcBef>
              <a:defRPr sz="2500"/>
            </a:pPr>
            <a:r>
              <a:t>BOW Procedure</a:t>
            </a:r>
          </a:p>
          <a:p>
            <a:pPr lvl="1" indent="-349250">
              <a:spcBef>
                <a:spcPts val="400"/>
              </a:spcBef>
              <a:buClr>
                <a:srgbClr val="672AD6"/>
              </a:buClr>
              <a:defRPr sz="2100"/>
            </a:pPr>
            <a:r>
              <a:t> Code-book generation </a:t>
            </a:r>
          </a:p>
          <a:p>
            <a:pPr lvl="2" marL="987425" indent="-301625">
              <a:spcBef>
                <a:spcPts val="300"/>
              </a:spcBef>
              <a:buClr>
                <a:srgbClr val="0000FF"/>
              </a:buClr>
              <a:defRPr sz="1800"/>
            </a:pPr>
            <a:r>
              <a:t>K-means clustering </a:t>
            </a:r>
          </a:p>
          <a:p>
            <a:pPr lvl="2" marL="987425" indent="-301625">
              <a:spcBef>
                <a:spcPts val="300"/>
              </a:spcBef>
              <a:buClr>
                <a:srgbClr val="0000FF"/>
              </a:buClr>
              <a:defRPr sz="1800"/>
            </a:pPr>
            <a:r>
              <a:t>Use 1000 centers</a:t>
            </a:r>
          </a:p>
          <a:p>
            <a:pPr lvl="1" indent="-349250">
              <a:spcBef>
                <a:spcPts val="400"/>
              </a:spcBef>
              <a:buClr>
                <a:srgbClr val="672AD6"/>
              </a:buClr>
              <a:defRPr sz="2100"/>
            </a:pPr>
            <a:r>
              <a:t>Histogram generation</a:t>
            </a:r>
          </a:p>
          <a:p>
            <a:pPr lvl="2" marL="987425" indent="-301625">
              <a:spcBef>
                <a:spcPts val="300"/>
              </a:spcBef>
              <a:buClr>
                <a:srgbClr val="0000FF"/>
              </a:buClr>
              <a:defRPr sz="1800"/>
            </a:pPr>
            <a:r>
              <a:t>Generate a histogram based on</a:t>
            </a:r>
            <a:br/>
            <a:r>
              <a:t>nearest distance the centers</a:t>
            </a:r>
            <a:br/>
            <a:r>
              <a:t>for each video clip (action)</a:t>
            </a:r>
          </a:p>
          <a:p>
            <a:pPr lvl="2" marL="987425" indent="-339725">
              <a:spcBef>
                <a:spcPts val="300"/>
              </a:spcBef>
              <a:buClr>
                <a:srgbClr val="0000FF"/>
              </a:buClr>
              <a:buSzPct val="100000"/>
              <a:defRPr sz="1800"/>
            </a:pPr>
            <a:r>
              <a:t>Histogram size: 1000 integers</a:t>
            </a:r>
          </a:p>
        </p:txBody>
      </p:sp>
      <p:sp>
        <p:nvSpPr>
          <p:cNvPr id="336" name="Shape 336"/>
          <p:cNvSpPr/>
          <p:nvPr>
            <p:ph type="sldNum" sz="quarter" idx="4294967295"/>
          </p:nvPr>
        </p:nvSpPr>
        <p:spPr>
          <a:xfrm>
            <a:off x="8674100" y="6451600"/>
            <a:ext cx="174682" cy="22689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37" name="Shape 337"/>
          <p:cNvSpPr/>
          <p:nvPr/>
        </p:nvSpPr>
        <p:spPr>
          <a:xfrm>
            <a:off x="470093" y="6560156"/>
            <a:ext cx="4805699" cy="318347"/>
          </a:xfrm>
          <a:prstGeom prst="rect">
            <a:avLst/>
          </a:prstGeom>
          <a:ln w="12700">
            <a:miter lim="400000"/>
          </a:ln>
          <a:extLst>
            <a:ext uri="{C572A759-6A51-4108-AA02-DFA0A04FC94B}">
              <ma14:wrappingTextBoxFlag xmlns:ma14="http://schemas.microsoft.com/office/mac/drawingml/2011/main" val="1"/>
            </a:ext>
          </a:extLst>
        </p:spPr>
        <p:txBody>
          <a:bodyPr lIns="91399" tIns="91399" rIns="91399" bIns="91399">
            <a:spAutoFit/>
          </a:bodyPr>
          <a:lstStyle>
            <a:lvl1pPr>
              <a:defRPr sz="1000"/>
            </a:lvl1pPr>
          </a:lstStyle>
          <a:p>
            <a:pPr/>
            <a:r>
              <a:t>[1] Scott C. D., et al. JASIS, 1990.</a:t>
            </a:r>
          </a:p>
        </p:txBody>
      </p:sp>
      <p:pic>
        <p:nvPicPr>
          <p:cNvPr id="338" name="image04.png"/>
          <p:cNvPicPr>
            <a:picLocks noChangeAspect="1"/>
          </p:cNvPicPr>
          <p:nvPr/>
        </p:nvPicPr>
        <p:blipFill>
          <a:blip r:embed="rId3">
            <a:extLst/>
          </a:blip>
          <a:stretch>
            <a:fillRect/>
          </a:stretch>
        </p:blipFill>
        <p:spPr>
          <a:xfrm>
            <a:off x="5222725" y="2645848"/>
            <a:ext cx="3596576" cy="2877277"/>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2" name="Shape 342"/>
          <p:cNvSpPr/>
          <p:nvPr>
            <p:ph type="title"/>
          </p:nvPr>
        </p:nvSpPr>
        <p:spPr>
          <a:prstGeom prst="rect">
            <a:avLst/>
          </a:prstGeom>
        </p:spPr>
        <p:txBody>
          <a:bodyPr/>
          <a:lstStyle/>
          <a:p>
            <a:pPr/>
            <a:r>
              <a:t>Multi-Class SVM Classification</a:t>
            </a:r>
          </a:p>
        </p:txBody>
      </p:sp>
      <p:sp>
        <p:nvSpPr>
          <p:cNvPr id="343" name="Shape 343"/>
          <p:cNvSpPr/>
          <p:nvPr>
            <p:ph type="body" idx="1"/>
          </p:nvPr>
        </p:nvSpPr>
        <p:spPr>
          <a:xfrm>
            <a:off x="390475" y="951099"/>
            <a:ext cx="8229601" cy="5105400"/>
          </a:xfrm>
          <a:prstGeom prst="rect">
            <a:avLst/>
          </a:prstGeom>
        </p:spPr>
        <p:txBody>
          <a:bodyPr/>
          <a:lstStyle/>
          <a:p>
            <a:pPr marL="457200" indent="-381000">
              <a:spcBef>
                <a:spcPts val="0"/>
              </a:spcBef>
              <a:buSzPct val="100000"/>
              <a:defRPr sz="2400"/>
            </a:pPr>
            <a:r>
              <a:t>One v.s. One Approach</a:t>
            </a:r>
            <a:r>
              <a:rPr baseline="30000"/>
              <a:t>[1]</a:t>
            </a:r>
            <a:r>
              <a:t> </a:t>
            </a:r>
          </a:p>
          <a:p>
            <a:pPr lvl="1" marL="914400" indent="-368300">
              <a:spcBef>
                <a:spcPts val="0"/>
              </a:spcBef>
              <a:buClr>
                <a:srgbClr val="672AD6"/>
              </a:buClr>
              <a:buSzPct val="100000"/>
              <a:defRPr sz="2200"/>
            </a:pPr>
            <a:r>
              <a:t>Build classifier for each pair of classes</a:t>
            </a:r>
          </a:p>
          <a:p>
            <a:pPr lvl="1" marL="914400" indent="-368300">
              <a:spcBef>
                <a:spcPts val="0"/>
              </a:spcBef>
              <a:buClr>
                <a:srgbClr val="672AD6"/>
              </a:buClr>
              <a:buSzPct val="100000"/>
              <a:defRPr sz="2200"/>
            </a:pPr>
            <a:r>
              <a:t>Number of classifiers:</a:t>
            </a:r>
          </a:p>
          <a:p>
            <a:pPr marL="457200" indent="-368300">
              <a:spcBef>
                <a:spcPts val="0"/>
              </a:spcBef>
              <a:buSzPct val="100000"/>
              <a:defRPr sz="2200"/>
            </a:pPr>
            <a:r>
              <a:t>Classification</a:t>
            </a:r>
          </a:p>
          <a:p>
            <a:pPr lvl="1" marL="914400" indent="-368300">
              <a:spcBef>
                <a:spcPts val="0"/>
              </a:spcBef>
              <a:buClr>
                <a:srgbClr val="672AD6"/>
              </a:buClr>
              <a:buSzPct val="100000"/>
              <a:defRPr sz="2200"/>
            </a:pPr>
            <a:r>
              <a:t>Pass data point to all classifiers</a:t>
            </a:r>
          </a:p>
          <a:p>
            <a:pPr lvl="1" marL="914400" indent="-368300">
              <a:spcBef>
                <a:spcPts val="0"/>
              </a:spcBef>
              <a:buClr>
                <a:srgbClr val="672AD6"/>
              </a:buClr>
              <a:buSzPct val="100000"/>
              <a:defRPr sz="2200"/>
            </a:pPr>
            <a:r>
              <a:t>Build a histogram of class votes</a:t>
            </a:r>
          </a:p>
          <a:p>
            <a:pPr lvl="1" marL="914400" indent="-368300">
              <a:spcBef>
                <a:spcPts val="0"/>
              </a:spcBef>
              <a:buClr>
                <a:srgbClr val="672AD6"/>
              </a:buClr>
              <a:buSzPct val="100000"/>
              <a:defRPr sz="2200"/>
            </a:pPr>
            <a:r>
              <a:t>The data point belongs to the class</a:t>
            </a:r>
            <a:br/>
            <a:r>
              <a:t>with max number of votes</a:t>
            </a:r>
          </a:p>
          <a:p>
            <a:pPr marL="457200" indent="-368300">
              <a:spcBef>
                <a:spcPts val="0"/>
              </a:spcBef>
              <a:buSzPct val="100000"/>
              <a:defRPr sz="2200"/>
            </a:pPr>
            <a:r>
              <a:t>The Kernel Trick</a:t>
            </a:r>
          </a:p>
          <a:p>
            <a:pPr lvl="1" marL="914400" indent="-368300">
              <a:spcBef>
                <a:spcPts val="0"/>
              </a:spcBef>
              <a:buClr>
                <a:srgbClr val="672AD6"/>
              </a:buClr>
              <a:buSzPct val="100000"/>
              <a:defRPr sz="2200"/>
            </a:pPr>
            <a:r>
              <a:t>Transform data into higher</a:t>
            </a:r>
            <a:br/>
            <a:r>
              <a:t>dimension</a:t>
            </a:r>
          </a:p>
          <a:p>
            <a:pPr lvl="1" marL="914400" indent="-368300">
              <a:spcBef>
                <a:spcPts val="0"/>
              </a:spcBef>
              <a:buClr>
                <a:srgbClr val="672AD6"/>
              </a:buClr>
              <a:buSzPct val="100000"/>
              <a:defRPr sz="2200"/>
            </a:pPr>
            <a:r>
              <a:t>Better performance</a:t>
            </a:r>
          </a:p>
          <a:p>
            <a:pPr lvl="1" marL="914400" indent="-368300">
              <a:spcBef>
                <a:spcPts val="0"/>
              </a:spcBef>
              <a:buClr>
                <a:srgbClr val="672AD6"/>
              </a:buClr>
              <a:buSzPct val="100000"/>
              <a:defRPr sz="2200"/>
            </a:pPr>
            <a:r>
              <a:t>      kernel</a:t>
            </a:r>
          </a:p>
        </p:txBody>
      </p:sp>
      <p:sp>
        <p:nvSpPr>
          <p:cNvPr id="344" name="Shape 344"/>
          <p:cNvSpPr/>
          <p:nvPr>
            <p:ph type="sldNum" sz="quarter" idx="4294967295"/>
          </p:nvPr>
        </p:nvSpPr>
        <p:spPr>
          <a:xfrm>
            <a:off x="8674100" y="6451600"/>
            <a:ext cx="174682" cy="22689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345" name="image10.png"/>
          <p:cNvPicPr>
            <a:picLocks noChangeAspect="1"/>
          </p:cNvPicPr>
          <p:nvPr/>
        </p:nvPicPr>
        <p:blipFill>
          <a:blip r:embed="rId3">
            <a:extLst/>
          </a:blip>
          <a:stretch>
            <a:fillRect/>
          </a:stretch>
        </p:blipFill>
        <p:spPr>
          <a:xfrm>
            <a:off x="5509600" y="3431013"/>
            <a:ext cx="3218800" cy="2614175"/>
          </a:xfrm>
          <a:prstGeom prst="rect">
            <a:avLst/>
          </a:prstGeom>
          <a:ln w="12700">
            <a:miter lim="400000"/>
          </a:ln>
        </p:spPr>
      </p:pic>
      <p:sp>
        <p:nvSpPr>
          <p:cNvPr id="346" name="Shape 346"/>
          <p:cNvSpPr/>
          <p:nvPr/>
        </p:nvSpPr>
        <p:spPr>
          <a:xfrm>
            <a:off x="180997" y="6513125"/>
            <a:ext cx="4805699" cy="318346"/>
          </a:xfrm>
          <a:prstGeom prst="rect">
            <a:avLst/>
          </a:prstGeom>
          <a:ln w="12700">
            <a:miter lim="400000"/>
          </a:ln>
          <a:extLst>
            <a:ext uri="{C572A759-6A51-4108-AA02-DFA0A04FC94B}">
              <ma14:wrappingTextBoxFlag xmlns:ma14="http://schemas.microsoft.com/office/mac/drawingml/2011/main" val="1"/>
            </a:ext>
          </a:extLst>
        </p:spPr>
        <p:txBody>
          <a:bodyPr lIns="91399" tIns="91399" rIns="91399" bIns="91399">
            <a:spAutoFit/>
          </a:bodyPr>
          <a:lstStyle>
            <a:lvl1pPr>
              <a:defRPr sz="1000"/>
            </a:lvl1pPr>
          </a:lstStyle>
          <a:p>
            <a:pPr/>
            <a:r>
              <a:t>[1] Ulrich H.-G. K. Advances in Kernel Methods, 1999.</a:t>
            </a:r>
          </a:p>
        </p:txBody>
      </p:sp>
      <p:pic>
        <p:nvPicPr>
          <p:cNvPr id="347" name="image27.png"/>
          <p:cNvPicPr>
            <a:picLocks noChangeAspect="1"/>
          </p:cNvPicPr>
          <p:nvPr/>
        </p:nvPicPr>
        <p:blipFill>
          <a:blip r:embed="rId4">
            <a:extLst/>
          </a:blip>
          <a:stretch>
            <a:fillRect/>
          </a:stretch>
        </p:blipFill>
        <p:spPr>
          <a:xfrm>
            <a:off x="4095163" y="1754048"/>
            <a:ext cx="953674" cy="304802"/>
          </a:xfrm>
          <a:prstGeom prst="rect">
            <a:avLst/>
          </a:prstGeom>
          <a:ln w="12700">
            <a:miter lim="400000"/>
          </a:ln>
        </p:spPr>
      </p:pic>
      <p:sp>
        <p:nvSpPr>
          <p:cNvPr id="348" name="Shape 348"/>
          <p:cNvSpPr/>
          <p:nvPr/>
        </p:nvSpPr>
        <p:spPr>
          <a:xfrm>
            <a:off x="6248598" y="4864022"/>
            <a:ext cx="233401" cy="267003"/>
          </a:xfrm>
          <a:prstGeom prst="ellipse">
            <a:avLst/>
          </a:prstGeom>
          <a:ln w="28575">
            <a:solidFill>
              <a:srgbClr val="FF0000"/>
            </a:solidFill>
          </a:ln>
        </p:spPr>
        <p:txBody>
          <a:bodyPr lIns="45719" rIns="45719" anchor="ctr"/>
          <a:lstStyle/>
          <a:p>
            <a:pPr/>
          </a:p>
        </p:txBody>
      </p:sp>
      <p:sp>
        <p:nvSpPr>
          <p:cNvPr id="349" name="Shape 349"/>
          <p:cNvSpPr/>
          <p:nvPr/>
        </p:nvSpPr>
        <p:spPr>
          <a:xfrm flipH="1" flipV="1">
            <a:off x="6365318" y="4571924"/>
            <a:ext cx="82501" cy="331202"/>
          </a:xfrm>
          <a:prstGeom prst="line">
            <a:avLst/>
          </a:prstGeom>
          <a:ln>
            <a:solidFill>
              <a:srgbClr val="000000"/>
            </a:solidFill>
            <a:tailEnd type="triangle"/>
          </a:ln>
        </p:spPr>
        <p:txBody>
          <a:bodyPr lIns="45719" rIns="45719"/>
          <a:lstStyle/>
          <a:p>
            <a:pPr/>
          </a:p>
        </p:txBody>
      </p:sp>
      <p:sp>
        <p:nvSpPr>
          <p:cNvPr id="350" name="Shape 350"/>
          <p:cNvSpPr/>
          <p:nvPr/>
        </p:nvSpPr>
        <p:spPr>
          <a:xfrm>
            <a:off x="6481998" y="4997522"/>
            <a:ext cx="1051500" cy="183603"/>
          </a:xfrm>
          <a:prstGeom prst="line">
            <a:avLst/>
          </a:prstGeom>
          <a:ln>
            <a:solidFill>
              <a:srgbClr val="000000"/>
            </a:solidFill>
            <a:tailEnd type="triangle"/>
          </a:ln>
        </p:spPr>
        <p:txBody>
          <a:bodyPr lIns="45719" rIns="45719"/>
          <a:lstStyle/>
          <a:p>
            <a:pPr/>
          </a:p>
        </p:txBody>
      </p:sp>
      <p:sp>
        <p:nvSpPr>
          <p:cNvPr id="351" name="Shape 351"/>
          <p:cNvSpPr/>
          <p:nvPr/>
        </p:nvSpPr>
        <p:spPr>
          <a:xfrm>
            <a:off x="6365297" y="5131025"/>
            <a:ext cx="442202" cy="584101"/>
          </a:xfrm>
          <a:prstGeom prst="line">
            <a:avLst/>
          </a:prstGeom>
          <a:ln>
            <a:solidFill>
              <a:srgbClr val="44546A"/>
            </a:solidFill>
            <a:tailEnd type="triangle"/>
          </a:ln>
        </p:spPr>
        <p:txBody>
          <a:bodyPr lIns="45719" rIns="45719"/>
          <a:lstStyle/>
          <a:p>
            <a:pPr/>
          </a:p>
        </p:txBody>
      </p:sp>
      <p:pic>
        <p:nvPicPr>
          <p:cNvPr id="352" name="image24.png"/>
          <p:cNvPicPr>
            <a:picLocks noChangeAspect="1"/>
          </p:cNvPicPr>
          <p:nvPr/>
        </p:nvPicPr>
        <p:blipFill>
          <a:blip r:embed="rId5">
            <a:extLst/>
          </a:blip>
          <a:stretch>
            <a:fillRect/>
          </a:stretch>
        </p:blipFill>
        <p:spPr>
          <a:xfrm>
            <a:off x="4726147" y="4676259"/>
            <a:ext cx="4417859" cy="2146176"/>
          </a:xfrm>
          <a:prstGeom prst="rect">
            <a:avLst/>
          </a:prstGeom>
          <a:ln w="12700">
            <a:miter lim="400000"/>
          </a:ln>
        </p:spPr>
      </p:pic>
      <p:pic>
        <p:nvPicPr>
          <p:cNvPr id="353" name="image22.png"/>
          <p:cNvPicPr>
            <a:picLocks noChangeAspect="1"/>
          </p:cNvPicPr>
          <p:nvPr/>
        </p:nvPicPr>
        <p:blipFill>
          <a:blip r:embed="rId6">
            <a:extLst/>
          </a:blip>
          <a:stretch>
            <a:fillRect/>
          </a:stretch>
        </p:blipFill>
        <p:spPr>
          <a:xfrm>
            <a:off x="1489024" y="5021024"/>
            <a:ext cx="282400" cy="335575"/>
          </a:xfrm>
          <a:prstGeom prst="rect">
            <a:avLst/>
          </a:prstGeom>
          <a:ln w="12700">
            <a:miter lim="400000"/>
          </a:ln>
        </p:spPr>
      </p:pic>
      <p:pic>
        <p:nvPicPr>
          <p:cNvPr id="354" name="image29.png"/>
          <p:cNvPicPr>
            <a:picLocks noChangeAspect="1"/>
          </p:cNvPicPr>
          <p:nvPr/>
        </p:nvPicPr>
        <p:blipFill>
          <a:blip r:embed="rId7">
            <a:extLst/>
          </a:blip>
          <a:stretch>
            <a:fillRect/>
          </a:stretch>
        </p:blipFill>
        <p:spPr>
          <a:xfrm>
            <a:off x="1277840" y="5553862"/>
            <a:ext cx="2174786" cy="762001"/>
          </a:xfrm>
          <a:prstGeom prst="rect">
            <a:avLst/>
          </a:prstGeom>
          <a:ln w="12700">
            <a:miter lim="400000"/>
          </a:ln>
        </p:spPr>
      </p:pic>
      <p:pic>
        <p:nvPicPr>
          <p:cNvPr id="355" name="daum_equation_1470200095124.png"/>
          <p:cNvPicPr>
            <a:picLocks noChangeAspect="1"/>
          </p:cNvPicPr>
          <p:nvPr/>
        </p:nvPicPr>
        <p:blipFill>
          <a:blip r:embed="rId8">
            <a:extLst/>
          </a:blip>
          <a:stretch>
            <a:fillRect/>
          </a:stretch>
        </p:blipFill>
        <p:spPr>
          <a:xfrm>
            <a:off x="5097760" y="1738662"/>
            <a:ext cx="310717" cy="335575"/>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348"/>
                                        </p:tgtEl>
                                        <p:attrNameLst>
                                          <p:attrName>style.visibility</p:attrName>
                                        </p:attrNameLst>
                                      </p:cBhvr>
                                      <p:to>
                                        <p:strVal val="visible"/>
                                      </p:to>
                                    </p:set>
                                    <p:animEffect filter="dissolve" transition="in">
                                      <p:cBhvr>
                                        <p:cTn id="7" dur="1000"/>
                                        <p:tgtEl>
                                          <p:spTgt spid="348"/>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16" presetID="23" grpId="2" fill="hold">
                                  <p:stCondLst>
                                    <p:cond delay="0"/>
                                  </p:stCondLst>
                                  <p:iterate type="el" backwards="0">
                                    <p:tmAbs val="0"/>
                                  </p:iterate>
                                  <p:childTnLst>
                                    <p:set>
                                      <p:cBhvr>
                                        <p:cTn id="11" fill="hold"/>
                                        <p:tgtEl>
                                          <p:spTgt spid="349"/>
                                        </p:tgtEl>
                                        <p:attrNameLst>
                                          <p:attrName>style.visibility</p:attrName>
                                        </p:attrNameLst>
                                      </p:cBhvr>
                                      <p:to>
                                        <p:strVal val="visible"/>
                                      </p:to>
                                    </p:set>
                                    <p:anim calcmode="lin" valueType="num">
                                      <p:cBhvr>
                                        <p:cTn id="12" dur="1000" fill="hold"/>
                                        <p:tgtEl>
                                          <p:spTgt spid="349"/>
                                        </p:tgtEl>
                                        <p:attrNameLst>
                                          <p:attrName>ppt_w</p:attrName>
                                        </p:attrNameLst>
                                      </p:cBhvr>
                                      <p:tavLst>
                                        <p:tav tm="0">
                                          <p:val>
                                            <p:fltVal val="0"/>
                                          </p:val>
                                        </p:tav>
                                        <p:tav tm="100000">
                                          <p:val>
                                            <p:strVal val="#ppt_w"/>
                                          </p:val>
                                        </p:tav>
                                      </p:tavLst>
                                    </p:anim>
                                    <p:anim calcmode="lin" valueType="num">
                                      <p:cBhvr>
                                        <p:cTn id="13" dur="1000" fill="hold"/>
                                        <p:tgtEl>
                                          <p:spTgt spid="349"/>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Class="entr" nodeType="afterEffect" presetSubtype="16" presetID="23" grpId="3" fill="hold">
                                  <p:stCondLst>
                                    <p:cond delay="0"/>
                                  </p:stCondLst>
                                  <p:iterate type="el" backwards="0">
                                    <p:tmAbs val="0"/>
                                  </p:iterate>
                                  <p:childTnLst>
                                    <p:set>
                                      <p:cBhvr>
                                        <p:cTn id="16" fill="hold"/>
                                        <p:tgtEl>
                                          <p:spTgt spid="350"/>
                                        </p:tgtEl>
                                        <p:attrNameLst>
                                          <p:attrName>style.visibility</p:attrName>
                                        </p:attrNameLst>
                                      </p:cBhvr>
                                      <p:to>
                                        <p:strVal val="visible"/>
                                      </p:to>
                                    </p:set>
                                    <p:anim calcmode="lin" valueType="num">
                                      <p:cBhvr>
                                        <p:cTn id="17" dur="1000" fill="hold"/>
                                        <p:tgtEl>
                                          <p:spTgt spid="350"/>
                                        </p:tgtEl>
                                        <p:attrNameLst>
                                          <p:attrName>ppt_w</p:attrName>
                                        </p:attrNameLst>
                                      </p:cBhvr>
                                      <p:tavLst>
                                        <p:tav tm="0">
                                          <p:val>
                                            <p:fltVal val="0"/>
                                          </p:val>
                                        </p:tav>
                                        <p:tav tm="100000">
                                          <p:val>
                                            <p:strVal val="#ppt_w"/>
                                          </p:val>
                                        </p:tav>
                                      </p:tavLst>
                                    </p:anim>
                                    <p:anim calcmode="lin" valueType="num">
                                      <p:cBhvr>
                                        <p:cTn id="18" dur="1000" fill="hold"/>
                                        <p:tgtEl>
                                          <p:spTgt spid="350"/>
                                        </p:tgtEl>
                                        <p:attrNameLst>
                                          <p:attrName>ppt_h</p:attrName>
                                        </p:attrNameLst>
                                      </p:cBhvr>
                                      <p:tavLst>
                                        <p:tav tm="0">
                                          <p:val>
                                            <p:fltVal val="0"/>
                                          </p:val>
                                        </p:tav>
                                        <p:tav tm="100000">
                                          <p:val>
                                            <p:strVal val="#ppt_h"/>
                                          </p:val>
                                        </p:tav>
                                      </p:tavLst>
                                    </p:anim>
                                  </p:childTnLst>
                                </p:cTn>
                              </p:par>
                            </p:childTnLst>
                          </p:cTn>
                        </p:par>
                        <p:par>
                          <p:cTn id="19" fill="hold">
                            <p:stCondLst>
                              <p:cond delay="2000"/>
                            </p:stCondLst>
                            <p:childTnLst>
                              <p:par>
                                <p:cTn id="20" presetClass="entr" nodeType="afterEffect" presetSubtype="4" presetID="2" grpId="4" fill="hold">
                                  <p:stCondLst>
                                    <p:cond delay="0"/>
                                  </p:stCondLst>
                                  <p:iterate type="el" backwards="0">
                                    <p:tmAbs val="0"/>
                                  </p:iterate>
                                  <p:childTnLst>
                                    <p:set>
                                      <p:cBhvr>
                                        <p:cTn id="21" fill="hold"/>
                                        <p:tgtEl>
                                          <p:spTgt spid="352"/>
                                        </p:tgtEl>
                                        <p:attrNameLst>
                                          <p:attrName>style.visibility</p:attrName>
                                        </p:attrNameLst>
                                      </p:cBhvr>
                                      <p:to>
                                        <p:strVal val="visible"/>
                                      </p:to>
                                    </p:set>
                                    <p:anim calcmode="lin" valueType="num">
                                      <p:cBhvr>
                                        <p:cTn id="22" dur="1000" fill="hold"/>
                                        <p:tgtEl>
                                          <p:spTgt spid="352"/>
                                        </p:tgtEl>
                                        <p:attrNameLst>
                                          <p:attrName>ppt_x</p:attrName>
                                        </p:attrNameLst>
                                      </p:cBhvr>
                                      <p:tavLst>
                                        <p:tav tm="0">
                                          <p:val>
                                            <p:strVal val="#ppt_x"/>
                                          </p:val>
                                        </p:tav>
                                        <p:tav tm="100000">
                                          <p:val>
                                            <p:strVal val="#ppt_x"/>
                                          </p:val>
                                        </p:tav>
                                      </p:tavLst>
                                    </p:anim>
                                    <p:anim calcmode="lin" valueType="num">
                                      <p:cBhvr>
                                        <p:cTn id="23" dur="1000" fill="hold"/>
                                        <p:tgtEl>
                                          <p:spTgt spid="3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50" grpId="3"/>
      <p:bldP build="whole" bldLvl="1" animBg="1" rev="0" advAuto="0" spid="349" grpId="2"/>
      <p:bldP build="whole" bldLvl="1" animBg="1" rev="0" advAuto="0" spid="352" grpId="4"/>
      <p:bldP build="whole" bldLvl="1" animBg="1" rev="0" advAuto="0" spid="348" grpId="1"/>
    </p:bldLst>
  </p:timing>
</p:sld>
</file>

<file path=ppt/theme/theme1.xml><?xml version="1.0" encoding="utf-8"?>
<a:theme xmlns:a="http://schemas.openxmlformats.org/drawingml/2006/main" xmlns:r="http://schemas.openxmlformats.org/officeDocument/2006/relationships" name="UCRTemplate4">
  <a:themeElements>
    <a:clrScheme name="UCRTemplate4">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UCRTemplate4">
      <a:majorFont>
        <a:latin typeface="Helvetica"/>
        <a:ea typeface="Helvetica"/>
        <a:cs typeface="Helvetica"/>
      </a:majorFont>
      <a:minorFont>
        <a:latin typeface="Helvetica Neue"/>
        <a:ea typeface="Helvetica Neue"/>
        <a:cs typeface="Helvetica Neue"/>
      </a:minorFont>
    </a:fontScheme>
    <a:fmtScheme name="UCRTemplate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UCRTemplate4">
  <a:themeElements>
    <a:clrScheme name="UCRTemplate4">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UCRTemplate4">
      <a:majorFont>
        <a:latin typeface="Helvetica"/>
        <a:ea typeface="Helvetica"/>
        <a:cs typeface="Helvetica"/>
      </a:majorFont>
      <a:minorFont>
        <a:latin typeface="Helvetica Neue"/>
        <a:ea typeface="Helvetica Neue"/>
        <a:cs typeface="Helvetica Neue"/>
      </a:minorFont>
    </a:fontScheme>
    <a:fmtScheme name="UCRTemplate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