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22" r:id="rId2"/>
    <p:sldId id="343" r:id="rId3"/>
    <p:sldId id="347" r:id="rId4"/>
    <p:sldId id="350" r:id="rId5"/>
    <p:sldId id="356" r:id="rId6"/>
    <p:sldId id="359" r:id="rId7"/>
    <p:sldId id="354" r:id="rId8"/>
    <p:sldId id="351" r:id="rId9"/>
    <p:sldId id="352" r:id="rId10"/>
    <p:sldId id="353" r:id="rId11"/>
    <p:sldId id="358" r:id="rId12"/>
    <p:sldId id="357" r:id="rId13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6" orient="horz" pos="1620" userDrawn="1">
          <p15:clr>
            <a:srgbClr val="A4A3A4"/>
          </p15:clr>
        </p15:guide>
        <p15:guide id="7" pos="5470">
          <p15:clr>
            <a:srgbClr val="A4A3A4"/>
          </p15:clr>
        </p15:guide>
        <p15:guide id="8" pos="28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3308"/>
    <a:srgbClr val="0071C5"/>
    <a:srgbClr val="FD9208"/>
    <a:srgbClr val="009FDF"/>
    <a:srgbClr val="F3D54E"/>
    <a:srgbClr val="F0CE3E"/>
    <a:srgbClr val="003C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87133" autoAdjust="0"/>
  </p:normalViewPr>
  <p:slideViewPr>
    <p:cSldViewPr snapToGrid="0">
      <p:cViewPr varScale="1">
        <p:scale>
          <a:sx n="107" d="100"/>
          <a:sy n="107" d="100"/>
        </p:scale>
        <p:origin x="-444" y="-84"/>
      </p:cViewPr>
      <p:guideLst>
        <p:guide orient="horz" pos="1620"/>
        <p:guide pos="5470"/>
        <p:guide pos="2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notesViewPr>
    <p:cSldViewPr snapToGrid="0" showGuides="1">
      <p:cViewPr varScale="1">
        <p:scale>
          <a:sx n="63" d="100"/>
          <a:sy n="63" d="100"/>
        </p:scale>
        <p:origin x="2285" y="53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CFD7B2-88A6-E34E-8EF8-CB0C7BA47ADD}" type="datetimeFigureOut">
              <a:rPr lang="en-US" smtClean="0">
                <a:latin typeface="Arial" panose="020B0604020202020204" pitchFamily="34" charset="0"/>
              </a:rPr>
              <a:pPr/>
              <a:t>8/26/2016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96CFA4E-18EB-6D49-8DE2-7A74038C2C1C}" type="slidenum">
              <a:rPr lang="en-US" smtClean="0">
                <a:latin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994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D7FC5FE-6F0D-D34A-8EE6-C95B4F5F4DC8}" type="datetimeFigureOut">
              <a:rPr lang="en-US" smtClean="0"/>
              <a:pPr/>
              <a:t>8/26/2016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61C8689-8455-3546-ADF9-3B7273760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2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8829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882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GRU software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Faster RNN from </a:t>
            </a:r>
            <a:r>
              <a:rPr lang="en-US" dirty="0" err="1" smtClean="0"/>
              <a:t>Yandex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Vary hidden units:128-512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from prior RNN/GRU papers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Penn Tree Bank dataset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10K vocab,  3K sentences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 an Intel Xeon Server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2.3 GHz E5-2699v3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882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882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882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GRU software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Faster RNN from </a:t>
            </a:r>
            <a:r>
              <a:rPr lang="en-US" dirty="0" err="1" smtClean="0"/>
              <a:t>Yandex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Vary hidden units:128-512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from prior RNN/GRU papers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Penn Tree Bank dataset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10K vocab,  3K sentences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 an Intel Xeon Server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2.3 GHz E5-2699v3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endParaRPr lang="en-US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882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882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6998" indent="-2911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4613" indent="-23292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0458" indent="-23292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6304" indent="-23292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2149" indent="-2329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7994" indent="-2329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3840" indent="-2329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59685" indent="-2329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512032-BA95-4363-86F0-6650139164E5}" type="slidenum">
              <a:rPr lang="en-US" altLang="en-US" smtClean="0">
                <a:cs typeface="Arial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>
            <a:solidFill>
              <a:schemeClr val="tx1"/>
            </a:solidFill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12" tIns="46907" rIns="93812" bIns="46907"/>
          <a:lstStyle/>
          <a:p>
            <a:pPr eaLnBrk="1" hangingPunct="1">
              <a:spcBef>
                <a:spcPct val="0"/>
              </a:spcBef>
            </a:pPr>
            <a:endParaRPr lang="en-US" alt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6623334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6998" indent="-29115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4613" indent="-23292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0458" indent="-23292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6304" indent="-23292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2149" indent="-2329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7994" indent="-2329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3840" indent="-2329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59685" indent="-2329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512032-BA95-4363-86F0-6650139164E5}" type="slidenum">
              <a:rPr lang="en-US" altLang="en-US" smtClean="0">
                <a:cs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>
              <a:cs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>
            <a:solidFill>
              <a:schemeClr val="tx1"/>
            </a:solidFill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12" tIns="46907" rIns="93812" bIns="46907"/>
          <a:lstStyle/>
          <a:p>
            <a:pPr eaLnBrk="1" hangingPunct="1">
              <a:spcBef>
                <a:spcPct val="0"/>
              </a:spcBef>
            </a:pPr>
            <a:endParaRPr lang="en-US" alt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662333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882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with Linear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4687" y="2479422"/>
            <a:ext cx="8212886" cy="1102519"/>
          </a:xfrm>
        </p:spPr>
        <p:txBody>
          <a:bodyPr lIns="0" rIns="0" anchor="b" anchorCtr="0">
            <a:noAutofit/>
          </a:bodyPr>
          <a:lstStyle>
            <a:lvl1pPr>
              <a:lnSpc>
                <a:spcPct val="80000"/>
              </a:lnSpc>
              <a:defRPr sz="5000" b="0" spc="0" baseline="0">
                <a:solidFill>
                  <a:schemeClr val="bg1">
                    <a:alpha val="9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50pt Intel Clear pro Title</a:t>
            </a:r>
            <a:br>
              <a:rPr lang="en-US" dirty="0" smtClean="0"/>
            </a:br>
            <a:r>
              <a:rPr lang="en-US" dirty="0" smtClean="0"/>
              <a:t>with Linear gradient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613" y="3493008"/>
            <a:ext cx="6330212" cy="92536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1600" b="0" i="0" baseline="0">
                <a:solidFill>
                  <a:schemeClr val="accent3"/>
                </a:solidFill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Intel Clear Subhead, Date, Etc.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1797" y="383169"/>
            <a:ext cx="1248049" cy="82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19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4678363" y="1"/>
            <a:ext cx="4465637" cy="4768849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Insert photo here. Drag picture to placeholder or click icon to add.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4006850" cy="868680"/>
          </a:xfrm>
        </p:spPr>
        <p:txBody>
          <a:bodyPr>
            <a:noAutofit/>
          </a:bodyPr>
          <a:lstStyle>
            <a:lvl1pPr>
              <a:defRPr sz="2800"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2352" y="4824387"/>
            <a:ext cx="2133600" cy="273844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4" y="1325244"/>
            <a:ext cx="4006850" cy="3425825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Intel Clear bullet one</a:t>
            </a:r>
          </a:p>
          <a:p>
            <a:pPr lvl="2"/>
            <a:r>
              <a:rPr lang="en-US" dirty="0" err="1" smtClean="0"/>
              <a:t>14pt</a:t>
            </a:r>
            <a:r>
              <a:rPr lang="en-US" dirty="0" smtClean="0"/>
              <a:t> Intel Clear third level</a:t>
            </a:r>
          </a:p>
          <a:p>
            <a:pPr lvl="3"/>
            <a:r>
              <a:rPr lang="en-US" dirty="0" err="1" smtClean="0"/>
              <a:t>12pt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12pt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42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2108062"/>
            <a:ext cx="7772400" cy="1021556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4000" b="0" cap="none" spc="0" baseline="0">
                <a:solidFill>
                  <a:schemeClr val="tx2">
                    <a:alpha val="9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40pt Intel Clear Pro</a:t>
            </a:r>
            <a:br>
              <a:rPr lang="en-US" dirty="0" smtClean="0"/>
            </a:br>
            <a:r>
              <a:rPr lang="en-US" dirty="0" smtClean="0"/>
              <a:t>white section break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3" y="3241150"/>
            <a:ext cx="7772400" cy="1125140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0" baseline="0">
                <a:solidFill>
                  <a:schemeClr val="accent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Intel Clear Subhead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7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lue Section Break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455613" y="2108062"/>
            <a:ext cx="7772400" cy="1021556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4000" b="0" cap="none" spc="0" baseline="0">
                <a:solidFill>
                  <a:schemeClr val="bg1">
                    <a:alpha val="9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40pt Intel Clear Pro</a:t>
            </a:r>
            <a:br>
              <a:rPr lang="en-US" dirty="0" smtClean="0"/>
            </a:br>
            <a:r>
              <a:rPr lang="en-US" dirty="0" smtClean="0"/>
              <a:t>blue section break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 hasCustomPrompt="1"/>
          </p:nvPr>
        </p:nvSpPr>
        <p:spPr>
          <a:xfrm>
            <a:off x="455613" y="3241150"/>
            <a:ext cx="7772400" cy="1125140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0" i="0" baseline="0">
                <a:solidFill>
                  <a:srgbClr val="F3D5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Intel Clear Subhead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11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3" y="2234882"/>
            <a:ext cx="7772400" cy="1125140"/>
          </a:xfrm>
        </p:spPr>
        <p:txBody>
          <a:bodyPr anchor="t" anchorCtr="0">
            <a:noAutofit/>
          </a:bodyPr>
          <a:lstStyle>
            <a:lvl1pPr marL="0" indent="0">
              <a:buNone/>
              <a:defRPr sz="4000" b="0" baseline="0">
                <a:solidFill>
                  <a:schemeClr val="accent2"/>
                </a:solidFill>
                <a:latin typeface="Arial" panose="020B0604020202020204" pitchFamily="34" charset="0"/>
                <a:ea typeface="Intel Clear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40pt Intel Clear Light Body.</a:t>
            </a:r>
            <a:br>
              <a:rPr lang="en-US" dirty="0" smtClean="0"/>
            </a:br>
            <a:r>
              <a:rPr lang="en-US" dirty="0" smtClean="0"/>
              <a:t>For content that is not a section, but has a big idea in text only.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1101794"/>
            <a:ext cx="7772400" cy="1021556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4000" b="0" cap="none" spc="0" baseline="0">
                <a:solidFill>
                  <a:schemeClr val="tx2"/>
                </a:solidFill>
                <a:latin typeface="Arial" panose="020B0604020202020204" pitchFamily="34" charset="0"/>
                <a:ea typeface="Intel Clear" panose="020B0604020203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40pt Intel Clear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25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ue Section Break Image">
    <p:bg>
      <p:bgPr>
        <a:gradFill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5613" y="2260088"/>
            <a:ext cx="7772400" cy="1021556"/>
          </a:xfrm>
        </p:spPr>
        <p:txBody>
          <a:bodyPr anchor="b" anchorCtr="0">
            <a:noAutofit/>
          </a:bodyPr>
          <a:lstStyle>
            <a:lvl1pPr algn="l">
              <a:lnSpc>
                <a:spcPct val="80000"/>
              </a:lnSpc>
              <a:defRPr sz="4000" b="0" cap="none" spc="0" baseline="0">
                <a:solidFill>
                  <a:schemeClr val="bg1">
                    <a:alpha val="9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40pt Intel Clear Pro blue section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5613" y="3348787"/>
            <a:ext cx="7772400" cy="1125140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 b="0" baseline="0">
                <a:solidFill>
                  <a:schemeClr val="accent3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Intel Clear Subhead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"/>
            <a:ext cx="9144000" cy="2574131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baseline="0">
                <a:solidFill>
                  <a:srgbClr val="0071C5"/>
                </a:solidFill>
              </a:defRPr>
            </a:lvl1pPr>
          </a:lstStyle>
          <a:p>
            <a:r>
              <a:rPr lang="en-US" dirty="0" smtClean="0"/>
              <a:t>Insert photo here. Drag picture to placeholder or click icon to add.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76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96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ack Cover Radial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.psf\Home\Desktop\Intel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432" y="1875130"/>
            <a:ext cx="2108795" cy="138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00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ack Cover Radial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nt_experience_hrz_wht_rgb_3000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779" y="1874822"/>
            <a:ext cx="3646443" cy="151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83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9339589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with Linear Gradient">
    <p:bg>
      <p:bgPr>
        <a:gradFill flip="none" rotWithShape="1">
          <a:gsLst>
            <a:gs pos="32000">
              <a:schemeClr val="tx2"/>
            </a:gs>
            <a:gs pos="95000">
              <a:srgbClr val="009FDF"/>
            </a:gs>
            <a:gs pos="78000">
              <a:srgbClr val="0071C5"/>
            </a:gs>
          </a:gsLst>
          <a:lin ang="198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4687" y="2479422"/>
            <a:ext cx="8212886" cy="1102519"/>
          </a:xfrm>
        </p:spPr>
        <p:txBody>
          <a:bodyPr lIns="0" rIns="0" anchor="b" anchorCtr="0">
            <a:noAutofit/>
          </a:bodyPr>
          <a:lstStyle>
            <a:lvl1pPr>
              <a:lnSpc>
                <a:spcPct val="80000"/>
              </a:lnSpc>
              <a:defRPr sz="5000" b="0" spc="0" baseline="0">
                <a:solidFill>
                  <a:schemeClr val="bg1">
                    <a:alpha val="9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50pt Intel Clear pro Title</a:t>
            </a:r>
            <a:br>
              <a:rPr lang="en-US" dirty="0" smtClean="0"/>
            </a:br>
            <a:r>
              <a:rPr lang="en-US" dirty="0" smtClean="0"/>
              <a:t>with Linear gradient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613" y="3493008"/>
            <a:ext cx="6330212" cy="92536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1600" b="0" i="0" baseline="0">
                <a:solidFill>
                  <a:schemeClr val="accent3"/>
                </a:solidFill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Intel Clear Subhead, Date, Etc.</a:t>
            </a:r>
            <a:endParaRPr lang="en-US" dirty="0"/>
          </a:p>
        </p:txBody>
      </p:sp>
      <p:pic>
        <p:nvPicPr>
          <p:cNvPr id="5" name="Picture 4" descr="int_experience_hrz_wht_rgb_1500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93" y="389228"/>
            <a:ext cx="2121766" cy="887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0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Pr>
        <a:gradFill>
          <a:gsLst>
            <a:gs pos="30000">
              <a:schemeClr val="tx2"/>
            </a:gs>
            <a:gs pos="100000">
              <a:srgbClr val="009FDF"/>
            </a:gs>
            <a:gs pos="65000">
              <a:srgbClr val="0071C5"/>
            </a:gs>
          </a:gsLst>
          <a:lin ang="1986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76885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baseline="0"/>
            </a:lvl1pPr>
          </a:lstStyle>
          <a:p>
            <a:r>
              <a:rPr lang="en-US" dirty="0" smtClean="0"/>
              <a:t>Insert photo here. Drag picture to placeholder or click icon to add.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1797" y="383169"/>
            <a:ext cx="1248049" cy="82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444687" y="2479422"/>
            <a:ext cx="8212886" cy="1102519"/>
          </a:xfrm>
        </p:spPr>
        <p:txBody>
          <a:bodyPr lIns="0" rIns="0" anchor="b" anchorCtr="0">
            <a:noAutofit/>
          </a:bodyPr>
          <a:lstStyle>
            <a:lvl1pPr>
              <a:lnSpc>
                <a:spcPct val="80000"/>
              </a:lnSpc>
              <a:defRPr sz="5000" b="0" spc="0" baseline="0">
                <a:solidFill>
                  <a:schemeClr val="bg1">
                    <a:alpha val="9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50pt Intel Clear pro Title</a:t>
            </a:r>
            <a:br>
              <a:rPr lang="en-US" dirty="0" smtClean="0"/>
            </a:br>
            <a:r>
              <a:rPr lang="en-US" dirty="0" smtClean="0"/>
              <a:t>with image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5613" y="3493008"/>
            <a:ext cx="6330212" cy="92536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1600" b="0" i="0" baseline="0">
                <a:solidFill>
                  <a:schemeClr val="accent3"/>
                </a:solidFill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16pt Intel Clear Subhead, Date,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32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203325"/>
            <a:ext cx="8228012" cy="3425825"/>
          </a:xfrm>
        </p:spPr>
        <p:txBody>
          <a:bodyPr/>
          <a:lstStyle>
            <a:lvl1pPr>
              <a:defRPr>
                <a:solidFill>
                  <a:srgbClr val="0071C5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16pt Intel Clear sub-bullet</a:t>
            </a:r>
          </a:p>
          <a:p>
            <a:pPr lvl="3"/>
            <a:r>
              <a:rPr lang="en-US" dirty="0" smtClean="0"/>
              <a:t>14pt Intel Clear fourth level</a:t>
            </a:r>
          </a:p>
          <a:p>
            <a:pPr lvl="4"/>
            <a:r>
              <a:rPr lang="en-US" dirty="0" smtClean="0"/>
              <a:t>12pt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1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3" y="1203324"/>
            <a:ext cx="4006851" cy="3425825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Intel Clear bullet one</a:t>
            </a:r>
          </a:p>
          <a:p>
            <a:pPr lvl="2"/>
            <a:r>
              <a:rPr lang="en-US" dirty="0" err="1" smtClean="0"/>
              <a:t>14pt</a:t>
            </a:r>
            <a:r>
              <a:rPr lang="en-US" dirty="0" smtClean="0"/>
              <a:t> Intel Clear third level</a:t>
            </a:r>
          </a:p>
          <a:p>
            <a:pPr lvl="3"/>
            <a:r>
              <a:rPr lang="en-US" dirty="0" err="1" smtClean="0"/>
              <a:t>12pt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12pt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830763" y="943430"/>
            <a:ext cx="3181123" cy="167095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sz="1800">
                <a:latin typeface="Intel Clear"/>
              </a:defRPr>
            </a:lvl1pPr>
          </a:lstStyle>
          <a:p>
            <a:endParaRPr lang="en-US" sz="1100" dirty="0">
              <a:latin typeface="Arial"/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830763" y="2843897"/>
            <a:ext cx="3181123" cy="167095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>
              <a:defRPr sz="1800">
                <a:latin typeface="Intel Clear"/>
              </a:defRPr>
            </a:lvl1pPr>
          </a:lstStyle>
          <a:p>
            <a:endParaRPr lang="en-US" sz="11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891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3" y="1203324"/>
            <a:ext cx="4006851" cy="3425825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Intel Clear bullet one</a:t>
            </a:r>
          </a:p>
          <a:p>
            <a:pPr lvl="2"/>
            <a:r>
              <a:rPr lang="en-US" dirty="0" err="1" smtClean="0"/>
              <a:t>14pt</a:t>
            </a:r>
            <a:r>
              <a:rPr lang="en-US" dirty="0" smtClean="0"/>
              <a:t> Intel Clear third level</a:t>
            </a:r>
          </a:p>
          <a:p>
            <a:pPr lvl="3"/>
            <a:r>
              <a:rPr lang="en-US" dirty="0" err="1" smtClean="0"/>
              <a:t>12pt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12pt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78363" y="1203324"/>
            <a:ext cx="4005264" cy="3425825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Intel Clear bullet one</a:t>
            </a:r>
          </a:p>
          <a:p>
            <a:pPr lvl="2"/>
            <a:r>
              <a:rPr lang="en-US" dirty="0" err="1" smtClean="0"/>
              <a:t>14pt</a:t>
            </a:r>
            <a:r>
              <a:rPr lang="en-US" dirty="0" smtClean="0"/>
              <a:t> Intel Clear third level</a:t>
            </a:r>
          </a:p>
          <a:p>
            <a:pPr lvl="3"/>
            <a:r>
              <a:rPr lang="en-US" dirty="0" err="1" smtClean="0"/>
              <a:t>12pt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12pt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8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06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Attribu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5613" y="1203325"/>
            <a:ext cx="8228013" cy="3425825"/>
          </a:xfrm>
        </p:spPr>
        <p:txBody>
          <a:bodyPr anchor="ctr" anchorCtr="0"/>
          <a:lstStyle>
            <a:lvl1pPr marL="190500" indent="-190500">
              <a:defRPr sz="3600" b="1" baseline="0">
                <a:solidFill>
                  <a:schemeClr val="accent1"/>
                </a:solidFill>
                <a:latin typeface="+mn-lt"/>
                <a:cs typeface="Arial" panose="020B0604020202020204" pitchFamily="34" charset="0"/>
              </a:defRPr>
            </a:lvl1pPr>
            <a:lvl2pPr marL="417513" indent="-225425">
              <a:buFont typeface="Intel Clear" pitchFamily="34" charset="0"/>
              <a:buChar char="–"/>
              <a:defRPr sz="1200" baseline="0">
                <a:latin typeface="+mn-lt"/>
                <a:cs typeface="Arial" panose="020B0604020202020204" pitchFamily="34" charset="0"/>
              </a:defRPr>
            </a:lvl2pPr>
            <a:lvl3pPr marL="685800" indent="-228600">
              <a:buFont typeface="Intel Clear" pitchFamily="34" charset="0"/>
              <a:buChar char="–"/>
              <a:defRPr sz="1200">
                <a:latin typeface="+mn-lt"/>
              </a:defRPr>
            </a:lvl3pPr>
            <a:lvl4pPr>
              <a:buFont typeface="Intel Clear" pitchFamily="34" charset="0"/>
              <a:buChar char="–"/>
              <a:defRPr sz="1100">
                <a:latin typeface="+mn-lt"/>
              </a:defRPr>
            </a:lvl4pPr>
            <a:lvl5pPr>
              <a:buFont typeface="Intel Clear" pitchFamily="34" charset="0"/>
              <a:buChar char="–"/>
              <a:defRPr sz="1050">
                <a:latin typeface="+mn-lt"/>
              </a:defRPr>
            </a:lvl5pPr>
          </a:lstStyle>
          <a:p>
            <a:pPr lvl="0"/>
            <a:r>
              <a:rPr lang="en-US" dirty="0" smtClean="0"/>
              <a:t>“36pt Intel Clear Bold Text”</a:t>
            </a:r>
          </a:p>
          <a:p>
            <a:pPr lvl="1"/>
            <a:r>
              <a:rPr lang="en-US" dirty="0" err="1" smtClean="0"/>
              <a:t>12pt</a:t>
            </a:r>
            <a:r>
              <a:rPr lang="en-US" dirty="0" smtClean="0"/>
              <a:t> Attribution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94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76885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baseline="0">
                <a:latin typeface="+mj-lt"/>
              </a:defRPr>
            </a:lvl1pPr>
          </a:lstStyle>
          <a:p>
            <a:r>
              <a:rPr lang="en-US" dirty="0" smtClean="0"/>
              <a:t>Insert photo here. Drag picture to placeholder or click icon to add.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2352" y="4824387"/>
            <a:ext cx="2133600" cy="273844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20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Bottom 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2574131"/>
            <a:ext cx="9144000" cy="2194719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baseline="0"/>
            </a:lvl1pPr>
          </a:lstStyle>
          <a:p>
            <a:r>
              <a:rPr lang="en-US" dirty="0" smtClean="0"/>
              <a:t>Insert photo here. Drag picture to placeholder or click icon to add.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2352" y="4824387"/>
            <a:ext cx="2133600" cy="273844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5613" y="1203325"/>
            <a:ext cx="4006851" cy="1309290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Intel Clear bullet one</a:t>
            </a:r>
          </a:p>
          <a:p>
            <a:pPr lvl="2"/>
            <a:r>
              <a:rPr lang="en-US" dirty="0" err="1" smtClean="0"/>
              <a:t>14pt</a:t>
            </a:r>
            <a:r>
              <a:rPr lang="en-US" dirty="0" smtClean="0"/>
              <a:t> Intel Clear third level</a:t>
            </a:r>
          </a:p>
          <a:p>
            <a:pPr lvl="3"/>
            <a:r>
              <a:rPr lang="en-US" dirty="0" err="1" smtClean="0"/>
              <a:t>12pt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12pt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4678363" y="1203325"/>
            <a:ext cx="4005264" cy="1309290"/>
          </a:xfrm>
        </p:spPr>
        <p:txBody>
          <a:bodyPr vert="horz" lIns="0" tIns="0" rIns="0" bIns="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>
                <a:solidFill>
                  <a:schemeClr val="tx2"/>
                </a:solidFill>
              </a:defRPr>
            </a:lvl2pPr>
            <a:lvl3pPr>
              <a:defRPr lang="en-US" sz="1400" dirty="0" smtClean="0">
                <a:solidFill>
                  <a:schemeClr val="tx2"/>
                </a:solidFill>
              </a:defRPr>
            </a:lvl3pPr>
            <a:lvl4pPr>
              <a:defRPr lang="en-US" sz="1200" dirty="0" smtClean="0">
                <a:solidFill>
                  <a:schemeClr val="tx2"/>
                </a:solidFill>
              </a:defRPr>
            </a:lvl4pPr>
            <a:lvl5pPr>
              <a:defRPr lang="en-US" sz="1200" dirty="0">
                <a:solidFill>
                  <a:schemeClr val="tx2"/>
                </a:solidFill>
              </a:defRPr>
            </a:lvl5pPr>
          </a:lstStyle>
          <a:p>
            <a:pPr marR="0" lvl="0" fontAlgn="auto">
              <a:lnSpc>
                <a:spcPct val="100000"/>
              </a:lnSpc>
              <a:buClrTx/>
              <a:buSzTx/>
              <a:tabLst/>
            </a:pPr>
            <a:r>
              <a:rPr lang="en-US" dirty="0" smtClean="0"/>
              <a:t>18pt Intel Clear body text</a:t>
            </a:r>
          </a:p>
          <a:p>
            <a:pPr marR="0" lvl="1" fontAlgn="auto">
              <a:lnSpc>
                <a:spcPct val="100000"/>
              </a:lnSpc>
              <a:spcAft>
                <a:spcPts val="0"/>
              </a:spcAft>
              <a:buClrTx/>
              <a:buSzTx/>
              <a:tabLst/>
            </a:pPr>
            <a:r>
              <a:rPr lang="en-US" dirty="0" smtClean="0"/>
              <a:t>16pt Intel Clear bullet one</a:t>
            </a:r>
          </a:p>
          <a:p>
            <a:pPr lvl="2"/>
            <a:r>
              <a:rPr lang="en-US" dirty="0" err="1" smtClean="0"/>
              <a:t>14pt</a:t>
            </a:r>
            <a:r>
              <a:rPr lang="en-US" dirty="0" smtClean="0"/>
              <a:t> Intel Clear third level</a:t>
            </a:r>
          </a:p>
          <a:p>
            <a:pPr lvl="3"/>
            <a:r>
              <a:rPr lang="en-US" dirty="0" err="1" smtClean="0"/>
              <a:t>12pt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12pt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09487" y="4975795"/>
            <a:ext cx="1846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000" dirty="0" smtClean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10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308848"/>
            <a:ext cx="8229600" cy="868680"/>
          </a:xfrm>
        </p:spPr>
        <p:txBody>
          <a:bodyPr/>
          <a:lstStyle>
            <a:lvl1pPr>
              <a:defRPr b="0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68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587" y="4759452"/>
            <a:ext cx="9144000" cy="384048"/>
          </a:xfrm>
          <a:prstGeom prst="rect">
            <a:avLst/>
          </a:prstGeom>
          <a:gradFill flip="none" rotWithShape="1">
            <a:gsLst>
              <a:gs pos="32000">
                <a:schemeClr val="tx2"/>
              </a:gs>
              <a:gs pos="95000">
                <a:srgbClr val="009FDF"/>
              </a:gs>
              <a:gs pos="78000">
                <a:srgbClr val="0071C5"/>
              </a:gs>
            </a:gsLst>
            <a:lin ang="1986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050" dirty="0"/>
          </a:p>
        </p:txBody>
      </p:sp>
      <p:pic>
        <p:nvPicPr>
          <p:cNvPr id="11" name="Picture 2" descr="\\.psf\Home\Desktop\Intel.pn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915" y="4830589"/>
            <a:ext cx="364336" cy="24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8718551" y="4824510"/>
            <a:ext cx="2381" cy="237744"/>
          </a:xfrm>
          <a:prstGeom prst="line">
            <a:avLst/>
          </a:prstGeom>
          <a:ln w="952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613" y="310130"/>
            <a:ext cx="8229600" cy="8686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28pt Intel Clear Headline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203325"/>
            <a:ext cx="8228012" cy="34258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16pt Intel Clear bullet one</a:t>
            </a:r>
          </a:p>
          <a:p>
            <a:pPr lvl="2"/>
            <a:r>
              <a:rPr lang="en-US" dirty="0" smtClean="0"/>
              <a:t>16pt Intel Clear sub-bullet</a:t>
            </a:r>
          </a:p>
          <a:p>
            <a:pPr lvl="3"/>
            <a:r>
              <a:rPr lang="en-US" dirty="0" err="1" smtClean="0"/>
              <a:t>14pt</a:t>
            </a:r>
            <a:r>
              <a:rPr lang="en-US" dirty="0" smtClean="0"/>
              <a:t>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2352" y="4824387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22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4" r:id="rId3"/>
    <p:sldLayoutId id="2147483650" r:id="rId4"/>
    <p:sldLayoutId id="2147483684" r:id="rId5"/>
    <p:sldLayoutId id="2147483652" r:id="rId6"/>
    <p:sldLayoutId id="2147483660" r:id="rId7"/>
    <p:sldLayoutId id="2147483668" r:id="rId8"/>
    <p:sldLayoutId id="2147483669" r:id="rId9"/>
    <p:sldLayoutId id="2147483670" r:id="rId10"/>
    <p:sldLayoutId id="2147483672" r:id="rId11"/>
    <p:sldLayoutId id="2147483651" r:id="rId12"/>
    <p:sldLayoutId id="2147483677" r:id="rId13"/>
    <p:sldLayoutId id="2147483665" r:id="rId14"/>
    <p:sldLayoutId id="2147483654" r:id="rId15"/>
    <p:sldLayoutId id="2147483655" r:id="rId16"/>
    <p:sldLayoutId id="2147483676" r:id="rId17"/>
    <p:sldLayoutId id="2147483681" r:id="rId18"/>
    <p:sldLayoutId id="2147483687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i="0" kern="1200" spc="0" baseline="0">
          <a:solidFill>
            <a:schemeClr val="tx2"/>
          </a:solidFill>
          <a:latin typeface="+mj-lt"/>
          <a:ea typeface="Intel Clear"/>
          <a:cs typeface="Arial" panose="020B0604020202020204" pitchFamily="34" charset="0"/>
        </a:defRPr>
      </a:lvl1pPr>
    </p:titleStyle>
    <p:bodyStyle>
      <a:lvl1pPr marL="0" indent="0" algn="l" defTabSz="457200" rtl="0" eaLnBrk="1" latinLnBrk="0" hangingPunct="1">
        <a:spcBef>
          <a:spcPts val="1200"/>
        </a:spcBef>
        <a:spcAft>
          <a:spcPts val="0"/>
        </a:spcAft>
        <a:buFont typeface="Wingdings" panose="05000000000000000000" pitchFamily="2" charset="2"/>
        <a:buNone/>
        <a:defRPr sz="1800" b="0" kern="1200">
          <a:solidFill>
            <a:srgbClr val="0071C5"/>
          </a:solidFill>
          <a:latin typeface="+mn-lt"/>
          <a:ea typeface="+mn-ea"/>
          <a:cs typeface="Arial" panose="020B0604020202020204" pitchFamily="34" charset="0"/>
        </a:defRPr>
      </a:lvl1pPr>
      <a:lvl2pPr marL="225425" indent="-225425" algn="l" defTabSz="457200" rtl="0" eaLnBrk="1" latinLnBrk="0" hangingPunct="1">
        <a:spcBef>
          <a:spcPts val="1200"/>
        </a:spcBef>
        <a:buFont typeface="Wingdings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2pPr>
      <a:lvl3pPr marL="571500" indent="-228600" algn="l" defTabSz="457200" rtl="0" eaLnBrk="1" latinLnBrk="0" hangingPunct="1">
        <a:spcBef>
          <a:spcPts val="800"/>
        </a:spcBef>
        <a:buFont typeface="Intel Clear" panose="020B060402020302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3pPr>
      <a:lvl4pPr marL="969963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4pPr>
      <a:lvl5pPr marL="1319213" indent="-228600" algn="l" defTabSz="457200" rtl="0" eaLnBrk="1" latinLnBrk="0" hangingPunct="1">
        <a:spcBef>
          <a:spcPct val="20000"/>
        </a:spcBef>
        <a:buFont typeface="Intel Clear" panose="020B0604020203020204" pitchFamily="34" charset="0"/>
        <a:buChar char="–"/>
        <a:defRPr sz="140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4687" y="1784734"/>
            <a:ext cx="8699313" cy="1739480"/>
          </a:xfrm>
        </p:spPr>
        <p:txBody>
          <a:bodyPr/>
          <a:lstStyle/>
          <a:p>
            <a:r>
              <a:rPr lang="en-US" sz="4800" dirty="0" smtClean="0"/>
              <a:t>Accelerating Recurrent Neural Networks in Analytics Servers: </a:t>
            </a:r>
            <a:r>
              <a:rPr lang="en-US" sz="3600" dirty="0" smtClean="0"/>
              <a:t>Comparison of FPGA, CPU, GPU &amp; ASIC</a:t>
            </a:r>
            <a:endParaRPr lang="en-US" sz="3600" dirty="0">
              <a:solidFill>
                <a:schemeClr val="bg1">
                  <a:alpha val="9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5612" y="3734718"/>
            <a:ext cx="8479068" cy="961106"/>
          </a:xfrm>
        </p:spPr>
        <p:txBody>
          <a:bodyPr/>
          <a:lstStyle/>
          <a:p>
            <a:r>
              <a:rPr lang="en-US" sz="1800" b="1" dirty="0" smtClean="0"/>
              <a:t>Presenter: Eriko Nurvitadhi, Accelerator Architecture </a:t>
            </a:r>
            <a:r>
              <a:rPr lang="en-US" sz="1800" b="1" dirty="0" smtClean="0"/>
              <a:t>Lab @ Intel Labs</a:t>
            </a:r>
            <a:endParaRPr lang="en-US" sz="1800" b="1" dirty="0" smtClean="0"/>
          </a:p>
          <a:p>
            <a:r>
              <a:rPr lang="en-US" sz="1800" b="1" dirty="0" smtClean="0"/>
              <a:t>Authors: E. Nurvitadhi, J. Sim, D. Sheffield, A. Mishra, S. Krishnan, D. </a:t>
            </a:r>
            <a:r>
              <a:rPr lang="en-US" sz="1800" b="1" dirty="0" smtClean="0"/>
              <a:t>Marr (Intel)</a:t>
            </a: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94441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6" y="258337"/>
            <a:ext cx="8410575" cy="628650"/>
          </a:xfrm>
        </p:spPr>
        <p:txBody>
          <a:bodyPr/>
          <a:lstStyle/>
          <a:p>
            <a:pPr eaLnBrk="1" hangingPunct="1">
              <a:defRPr/>
            </a:pPr>
            <a:r>
              <a:rPr lang="en-US" sz="2500" dirty="0" smtClean="0"/>
              <a:t>Proposed Optimization: Memoize </a:t>
            </a:r>
            <a:r>
              <a:rPr lang="en-US" sz="2500" dirty="0" err="1" smtClean="0"/>
              <a:t>It.Wr</a:t>
            </a:r>
            <a:r>
              <a:rPr lang="en-US" sz="2500" dirty="0" smtClean="0"/>
              <a:t>, </a:t>
            </a:r>
            <a:r>
              <a:rPr lang="en-US" sz="2500" dirty="0" err="1" smtClean="0"/>
              <a:t>It.W</a:t>
            </a:r>
            <a:r>
              <a:rPr lang="en-US" sz="2500" dirty="0" smtClean="0"/>
              <a:t>, </a:t>
            </a:r>
            <a:r>
              <a:rPr lang="en-US" sz="2500" dirty="0" err="1" smtClean="0"/>
              <a:t>It.Wz</a:t>
            </a:r>
            <a:endParaRPr lang="en-US" sz="2500" dirty="0"/>
          </a:p>
        </p:txBody>
      </p:sp>
      <p:sp>
        <p:nvSpPr>
          <p:cNvPr id="106" name="TextBox 20"/>
          <p:cNvSpPr txBox="1">
            <a:spLocks noChangeArrowheads="1"/>
          </p:cNvSpPr>
          <p:nvPr/>
        </p:nvSpPr>
        <p:spPr bwMode="auto">
          <a:xfrm>
            <a:off x="1539560" y="1592362"/>
            <a:ext cx="3986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err="1" smtClean="0">
                <a:latin typeface="Calibri"/>
                <a:ea typeface="Calibri" charset="0"/>
                <a:cs typeface="Calibri"/>
              </a:rPr>
              <a:t>vsz</a:t>
            </a:r>
            <a:endParaRPr lang="en-US" sz="1200" b="1" dirty="0" smtClean="0">
              <a:latin typeface="Calibri"/>
              <a:ea typeface="Calibri" charset="0"/>
              <a:cs typeface="Calibri"/>
            </a:endParaRPr>
          </a:p>
        </p:txBody>
      </p:sp>
      <p:sp>
        <p:nvSpPr>
          <p:cNvPr id="107" name="Right Brace 106"/>
          <p:cNvSpPr/>
          <p:nvPr/>
        </p:nvSpPr>
        <p:spPr bwMode="auto">
          <a:xfrm>
            <a:off x="1510768" y="1193188"/>
            <a:ext cx="152834" cy="908408"/>
          </a:xfrm>
          <a:prstGeom prst="righ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08" name="TextBox 20"/>
          <p:cNvSpPr txBox="1">
            <a:spLocks noChangeArrowheads="1"/>
          </p:cNvSpPr>
          <p:nvPr/>
        </p:nvSpPr>
        <p:spPr bwMode="auto">
          <a:xfrm>
            <a:off x="524646" y="936727"/>
            <a:ext cx="6722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err="1">
                <a:ea typeface="Calibri" charset="0"/>
                <a:cs typeface="Calibri"/>
              </a:rPr>
              <a:t>word</a:t>
            </a:r>
            <a:r>
              <a:rPr lang="en-US" sz="1200" b="1" baseline="-25000" dirty="0" err="1">
                <a:ea typeface="Calibri" charset="0"/>
                <a:cs typeface="Calibri"/>
              </a:rPr>
              <a:t>t</a:t>
            </a:r>
            <a:endParaRPr lang="en-US" sz="1200" b="1" baseline="-25000" dirty="0">
              <a:ea typeface="Calibri" charset="0"/>
              <a:cs typeface="Calibri"/>
            </a:endParaRPr>
          </a:p>
        </p:txBody>
      </p:sp>
      <p:sp>
        <p:nvSpPr>
          <p:cNvPr id="109" name="Rectangle 108"/>
          <p:cNvSpPr>
            <a:spLocks/>
          </p:cNvSpPr>
          <p:nvPr/>
        </p:nvSpPr>
        <p:spPr bwMode="auto">
          <a:xfrm>
            <a:off x="1114295" y="1177671"/>
            <a:ext cx="365760" cy="914400"/>
          </a:xfrm>
          <a:prstGeom prst="rect">
            <a:avLst/>
          </a:prstGeom>
          <a:solidFill>
            <a:schemeClr val="tx2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0" name="Straight Arrow Connector 109"/>
          <p:cNvCxnSpPr/>
          <p:nvPr/>
        </p:nvCxnSpPr>
        <p:spPr bwMode="auto">
          <a:xfrm>
            <a:off x="832503" y="1659634"/>
            <a:ext cx="271663" cy="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1" name="Straight Arrow Connector 110"/>
          <p:cNvCxnSpPr/>
          <p:nvPr/>
        </p:nvCxnSpPr>
        <p:spPr bwMode="auto">
          <a:xfrm>
            <a:off x="826153" y="1178846"/>
            <a:ext cx="6350" cy="2896998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20"/>
          <p:cNvSpPr txBox="1">
            <a:spLocks noChangeArrowheads="1"/>
          </p:cNvSpPr>
          <p:nvPr/>
        </p:nvSpPr>
        <p:spPr bwMode="auto">
          <a:xfrm rot="16200000">
            <a:off x="731191" y="1418444"/>
            <a:ext cx="111719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Words </a:t>
            </a:r>
            <a:r>
              <a:rPr lang="en-US" sz="1200" b="1" dirty="0" err="1" smtClean="0">
                <a:latin typeface="Calibri"/>
                <a:ea typeface="Calibri" charset="0"/>
                <a:cs typeface="Calibri"/>
              </a:rPr>
              <a:t>encodings.Wr</a:t>
            </a:r>
            <a:endParaRPr lang="en-US" sz="1200" b="1" dirty="0" smtClean="0">
              <a:latin typeface="Calibri"/>
              <a:ea typeface="Calibri" charset="0"/>
              <a:cs typeface="Calibri"/>
            </a:endParaRPr>
          </a:p>
        </p:txBody>
      </p:sp>
      <p:sp>
        <p:nvSpPr>
          <p:cNvPr id="113" name="TextBox 20"/>
          <p:cNvSpPr txBox="1">
            <a:spLocks noChangeArrowheads="1"/>
          </p:cNvSpPr>
          <p:nvPr/>
        </p:nvSpPr>
        <p:spPr bwMode="auto">
          <a:xfrm>
            <a:off x="1535189" y="2735238"/>
            <a:ext cx="3986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err="1" smtClean="0">
                <a:latin typeface="Calibri"/>
                <a:ea typeface="Calibri" charset="0"/>
                <a:cs typeface="Calibri"/>
              </a:rPr>
              <a:t>vsz</a:t>
            </a:r>
            <a:endParaRPr lang="en-US" sz="1200" b="1" dirty="0" smtClean="0">
              <a:latin typeface="Calibri"/>
              <a:ea typeface="Calibri" charset="0"/>
              <a:cs typeface="Calibri"/>
            </a:endParaRPr>
          </a:p>
        </p:txBody>
      </p:sp>
      <p:sp>
        <p:nvSpPr>
          <p:cNvPr id="114" name="Right Brace 113"/>
          <p:cNvSpPr/>
          <p:nvPr/>
        </p:nvSpPr>
        <p:spPr bwMode="auto">
          <a:xfrm>
            <a:off x="1506397" y="2336064"/>
            <a:ext cx="152834" cy="908408"/>
          </a:xfrm>
          <a:prstGeom prst="righ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15" name="Rectangle 114"/>
          <p:cNvSpPr>
            <a:spLocks/>
          </p:cNvSpPr>
          <p:nvPr/>
        </p:nvSpPr>
        <p:spPr bwMode="auto">
          <a:xfrm>
            <a:off x="1109924" y="2320547"/>
            <a:ext cx="365760" cy="914400"/>
          </a:xfrm>
          <a:prstGeom prst="rect">
            <a:avLst/>
          </a:prstGeom>
          <a:solidFill>
            <a:schemeClr val="tx2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6" name="Straight Arrow Connector 115"/>
          <p:cNvCxnSpPr/>
          <p:nvPr/>
        </p:nvCxnSpPr>
        <p:spPr bwMode="auto">
          <a:xfrm>
            <a:off x="828132" y="2802510"/>
            <a:ext cx="271663" cy="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7" name="TextBox 20"/>
          <p:cNvSpPr txBox="1">
            <a:spLocks noChangeArrowheads="1"/>
          </p:cNvSpPr>
          <p:nvPr/>
        </p:nvSpPr>
        <p:spPr bwMode="auto">
          <a:xfrm rot="16200000">
            <a:off x="726820" y="2561320"/>
            <a:ext cx="111719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Words </a:t>
            </a:r>
            <a:r>
              <a:rPr lang="en-US" sz="1200" b="1" dirty="0" err="1" smtClean="0">
                <a:latin typeface="Calibri"/>
                <a:ea typeface="Calibri" charset="0"/>
                <a:cs typeface="Calibri"/>
              </a:rPr>
              <a:t>encodings.W</a:t>
            </a:r>
            <a:endParaRPr lang="en-US" sz="1200" b="1" dirty="0" smtClean="0">
              <a:latin typeface="Calibri"/>
              <a:ea typeface="Calibri" charset="0"/>
              <a:cs typeface="Calibri"/>
            </a:endParaRPr>
          </a:p>
        </p:txBody>
      </p:sp>
      <p:sp>
        <p:nvSpPr>
          <p:cNvPr id="118" name="TextBox 20"/>
          <p:cNvSpPr txBox="1">
            <a:spLocks noChangeArrowheads="1"/>
          </p:cNvSpPr>
          <p:nvPr/>
        </p:nvSpPr>
        <p:spPr bwMode="auto">
          <a:xfrm>
            <a:off x="1530035" y="4010977"/>
            <a:ext cx="3986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err="1" smtClean="0">
                <a:latin typeface="Calibri"/>
                <a:ea typeface="Calibri" charset="0"/>
                <a:cs typeface="Calibri"/>
              </a:rPr>
              <a:t>vsz</a:t>
            </a:r>
            <a:endParaRPr lang="en-US" sz="1200" b="1" dirty="0" smtClean="0">
              <a:latin typeface="Calibri"/>
              <a:ea typeface="Calibri" charset="0"/>
              <a:cs typeface="Calibri"/>
            </a:endParaRPr>
          </a:p>
        </p:txBody>
      </p:sp>
      <p:sp>
        <p:nvSpPr>
          <p:cNvPr id="119" name="Right Brace 118"/>
          <p:cNvSpPr/>
          <p:nvPr/>
        </p:nvSpPr>
        <p:spPr bwMode="auto">
          <a:xfrm>
            <a:off x="1501243" y="3611803"/>
            <a:ext cx="152834" cy="908408"/>
          </a:xfrm>
          <a:prstGeom prst="righ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120" name="Rectangle 119"/>
          <p:cNvSpPr>
            <a:spLocks/>
          </p:cNvSpPr>
          <p:nvPr/>
        </p:nvSpPr>
        <p:spPr bwMode="auto">
          <a:xfrm>
            <a:off x="1104770" y="3596286"/>
            <a:ext cx="365760" cy="914400"/>
          </a:xfrm>
          <a:prstGeom prst="rect">
            <a:avLst/>
          </a:prstGeom>
          <a:solidFill>
            <a:schemeClr val="tx2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1" name="Straight Arrow Connector 120"/>
          <p:cNvCxnSpPr/>
          <p:nvPr/>
        </p:nvCxnSpPr>
        <p:spPr bwMode="auto">
          <a:xfrm>
            <a:off x="822978" y="4078249"/>
            <a:ext cx="271663" cy="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2" name="TextBox 20"/>
          <p:cNvSpPr txBox="1">
            <a:spLocks noChangeArrowheads="1"/>
          </p:cNvSpPr>
          <p:nvPr/>
        </p:nvSpPr>
        <p:spPr bwMode="auto">
          <a:xfrm rot="16200000">
            <a:off x="721666" y="3837059"/>
            <a:ext cx="1117194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Words </a:t>
            </a:r>
            <a:r>
              <a:rPr lang="en-US" sz="1200" b="1" dirty="0" err="1" smtClean="0">
                <a:latin typeface="Calibri"/>
                <a:ea typeface="Calibri" charset="0"/>
                <a:cs typeface="Calibri"/>
              </a:rPr>
              <a:t>encodings.Wz</a:t>
            </a:r>
            <a:endParaRPr lang="en-US" sz="1200" b="1" dirty="0" smtClean="0">
              <a:latin typeface="Calibri"/>
              <a:ea typeface="Calibri" charset="0"/>
              <a:cs typeface="Calibri"/>
            </a:endParaRPr>
          </a:p>
        </p:txBody>
      </p:sp>
      <p:sp>
        <p:nvSpPr>
          <p:cNvPr id="123" name="Rectangle 122"/>
          <p:cNvSpPr>
            <a:spLocks noChangeAspect="1"/>
          </p:cNvSpPr>
          <p:nvPr/>
        </p:nvSpPr>
        <p:spPr bwMode="auto">
          <a:xfrm>
            <a:off x="2353441" y="826664"/>
            <a:ext cx="92105" cy="365760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Rectangle 123"/>
          <p:cNvSpPr>
            <a:spLocks/>
          </p:cNvSpPr>
          <p:nvPr/>
        </p:nvSpPr>
        <p:spPr bwMode="auto">
          <a:xfrm>
            <a:off x="2353441" y="1393204"/>
            <a:ext cx="92105" cy="365760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Rectangle 124"/>
          <p:cNvSpPr>
            <a:spLocks noChangeAspect="1"/>
          </p:cNvSpPr>
          <p:nvPr/>
        </p:nvSpPr>
        <p:spPr bwMode="auto">
          <a:xfrm>
            <a:off x="3150903" y="826665"/>
            <a:ext cx="365760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TextBox 20"/>
          <p:cNvSpPr txBox="1">
            <a:spLocks noChangeArrowheads="1"/>
          </p:cNvSpPr>
          <p:nvPr/>
        </p:nvSpPr>
        <p:spPr bwMode="auto">
          <a:xfrm>
            <a:off x="1784949" y="1425043"/>
            <a:ext cx="6510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err="1" smtClean="0">
                <a:ea typeface="Calibri" charset="0"/>
                <a:cs typeface="Calibri"/>
              </a:rPr>
              <a:t>I</a:t>
            </a:r>
            <a:r>
              <a:rPr lang="en-US" sz="1200" b="1" baseline="-25000" dirty="0" err="1" smtClean="0">
                <a:ea typeface="Calibri" charset="0"/>
                <a:cs typeface="Calibri"/>
              </a:rPr>
              <a:t>t</a:t>
            </a:r>
            <a:r>
              <a:rPr lang="en-US" sz="1200" b="1" dirty="0" err="1" smtClean="0">
                <a:latin typeface="Calibri"/>
                <a:ea typeface="Calibri" charset="0"/>
                <a:cs typeface="Calibri"/>
              </a:rPr>
              <a:t>.Wr</a:t>
            </a:r>
            <a:endParaRPr lang="en-US" sz="1200" b="1" dirty="0" smtClean="0">
              <a:latin typeface="Calibri"/>
              <a:ea typeface="Calibri" charset="0"/>
              <a:cs typeface="Calibri"/>
            </a:endParaRPr>
          </a:p>
        </p:txBody>
      </p:sp>
      <p:sp>
        <p:nvSpPr>
          <p:cNvPr id="127" name="TextBox 20"/>
          <p:cNvSpPr txBox="1">
            <a:spLocks noChangeArrowheads="1"/>
          </p:cNvSpPr>
          <p:nvPr/>
        </p:nvSpPr>
        <p:spPr bwMode="auto">
          <a:xfrm>
            <a:off x="1785833" y="871044"/>
            <a:ext cx="6510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>
                <a:ea typeface="Calibri" charset="0"/>
                <a:cs typeface="Calibri"/>
              </a:rPr>
              <a:t>O</a:t>
            </a:r>
            <a:r>
              <a:rPr lang="en-US" sz="1200" b="1" baseline="-25000" dirty="0">
                <a:ea typeface="Calibri" charset="0"/>
                <a:cs typeface="Calibri"/>
              </a:rPr>
              <a:t>t-1</a:t>
            </a:r>
          </a:p>
        </p:txBody>
      </p:sp>
      <p:sp>
        <p:nvSpPr>
          <p:cNvPr id="128" name="Rectangle 127"/>
          <p:cNvSpPr>
            <a:spLocks noChangeAspect="1"/>
          </p:cNvSpPr>
          <p:nvPr/>
        </p:nvSpPr>
        <p:spPr bwMode="auto">
          <a:xfrm>
            <a:off x="3826543" y="826665"/>
            <a:ext cx="92105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Rectangle 128"/>
          <p:cNvSpPr>
            <a:spLocks noChangeAspect="1"/>
          </p:cNvSpPr>
          <p:nvPr/>
        </p:nvSpPr>
        <p:spPr bwMode="auto">
          <a:xfrm>
            <a:off x="3826543" y="1388265"/>
            <a:ext cx="92105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TextBox 20"/>
          <p:cNvSpPr txBox="1">
            <a:spLocks noChangeArrowheads="1"/>
          </p:cNvSpPr>
          <p:nvPr/>
        </p:nvSpPr>
        <p:spPr bwMode="auto">
          <a:xfrm>
            <a:off x="3150190" y="871045"/>
            <a:ext cx="3737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>
                <a:latin typeface="Calibri"/>
                <a:ea typeface="Calibri" charset="0"/>
                <a:cs typeface="Calibri"/>
              </a:rPr>
              <a:t>U</a:t>
            </a:r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r</a:t>
            </a:r>
          </a:p>
        </p:txBody>
      </p:sp>
      <p:sp>
        <p:nvSpPr>
          <p:cNvPr id="131" name="TextBox 20"/>
          <p:cNvSpPr txBox="1">
            <a:spLocks noChangeArrowheads="1"/>
          </p:cNvSpPr>
          <p:nvPr/>
        </p:nvSpPr>
        <p:spPr bwMode="auto">
          <a:xfrm>
            <a:off x="3537987" y="871045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=</a:t>
            </a:r>
          </a:p>
        </p:txBody>
      </p:sp>
      <p:sp>
        <p:nvSpPr>
          <p:cNvPr id="132" name="TextBox 20"/>
          <p:cNvSpPr txBox="1">
            <a:spLocks noChangeArrowheads="1"/>
          </p:cNvSpPr>
          <p:nvPr/>
        </p:nvSpPr>
        <p:spPr bwMode="auto">
          <a:xfrm>
            <a:off x="2749607" y="813681"/>
            <a:ext cx="1828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*</a:t>
            </a:r>
          </a:p>
        </p:txBody>
      </p:sp>
      <p:sp>
        <p:nvSpPr>
          <p:cNvPr id="133" name="TextBox 20"/>
          <p:cNvSpPr txBox="1">
            <a:spLocks noChangeArrowheads="1"/>
          </p:cNvSpPr>
          <p:nvPr/>
        </p:nvSpPr>
        <p:spPr bwMode="auto">
          <a:xfrm>
            <a:off x="3962143" y="1145640"/>
            <a:ext cx="1847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+</a:t>
            </a:r>
          </a:p>
        </p:txBody>
      </p:sp>
      <p:sp>
        <p:nvSpPr>
          <p:cNvPr id="135" name="TextBox 20"/>
          <p:cNvSpPr txBox="1">
            <a:spLocks noChangeArrowheads="1"/>
          </p:cNvSpPr>
          <p:nvPr/>
        </p:nvSpPr>
        <p:spPr bwMode="auto">
          <a:xfrm>
            <a:off x="4102490" y="1146259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=</a:t>
            </a:r>
          </a:p>
        </p:txBody>
      </p:sp>
      <p:sp>
        <p:nvSpPr>
          <p:cNvPr id="136" name="Rectangle 135"/>
          <p:cNvSpPr>
            <a:spLocks noChangeAspect="1"/>
          </p:cNvSpPr>
          <p:nvPr/>
        </p:nvSpPr>
        <p:spPr bwMode="auto">
          <a:xfrm>
            <a:off x="4825095" y="1128567"/>
            <a:ext cx="92105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TextBox 20"/>
          <p:cNvSpPr txBox="1">
            <a:spLocks noChangeArrowheads="1"/>
          </p:cNvSpPr>
          <p:nvPr/>
        </p:nvSpPr>
        <p:spPr bwMode="auto">
          <a:xfrm>
            <a:off x="4633947" y="851637"/>
            <a:ext cx="4558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err="1">
                <a:ea typeface="Calibri" charset="0"/>
                <a:cs typeface="Calibri"/>
              </a:rPr>
              <a:t>r</a:t>
            </a:r>
            <a:r>
              <a:rPr lang="en-US" sz="1200" b="1" baseline="-25000" dirty="0" err="1">
                <a:ea typeface="Calibri" charset="0"/>
                <a:cs typeface="Calibri"/>
              </a:rPr>
              <a:t>t</a:t>
            </a:r>
            <a:endParaRPr lang="en-US" sz="1200" b="1" baseline="-25000" dirty="0">
              <a:ea typeface="Calibri" charset="0"/>
              <a:cs typeface="Calibri"/>
            </a:endParaRPr>
          </a:p>
        </p:txBody>
      </p:sp>
      <p:sp>
        <p:nvSpPr>
          <p:cNvPr id="138" name="Rectangle 137"/>
          <p:cNvSpPr>
            <a:spLocks noChangeAspect="1"/>
          </p:cNvSpPr>
          <p:nvPr/>
        </p:nvSpPr>
        <p:spPr bwMode="auto">
          <a:xfrm>
            <a:off x="3150903" y="2052713"/>
            <a:ext cx="365760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Rectangle 138"/>
          <p:cNvSpPr>
            <a:spLocks noChangeAspect="1"/>
          </p:cNvSpPr>
          <p:nvPr/>
        </p:nvSpPr>
        <p:spPr bwMode="auto">
          <a:xfrm>
            <a:off x="3826543" y="2052713"/>
            <a:ext cx="92105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Rectangle 139"/>
          <p:cNvSpPr>
            <a:spLocks noChangeAspect="1"/>
          </p:cNvSpPr>
          <p:nvPr/>
        </p:nvSpPr>
        <p:spPr bwMode="auto">
          <a:xfrm>
            <a:off x="3826543" y="2614313"/>
            <a:ext cx="92105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TextBox 20"/>
          <p:cNvSpPr txBox="1">
            <a:spLocks noChangeArrowheads="1"/>
          </p:cNvSpPr>
          <p:nvPr/>
        </p:nvSpPr>
        <p:spPr bwMode="auto">
          <a:xfrm>
            <a:off x="3150190" y="2097093"/>
            <a:ext cx="3737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U</a:t>
            </a:r>
          </a:p>
        </p:txBody>
      </p:sp>
      <p:sp>
        <p:nvSpPr>
          <p:cNvPr id="230" name="TextBox 20"/>
          <p:cNvSpPr txBox="1">
            <a:spLocks noChangeArrowheads="1"/>
          </p:cNvSpPr>
          <p:nvPr/>
        </p:nvSpPr>
        <p:spPr bwMode="auto">
          <a:xfrm>
            <a:off x="3537987" y="2097093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=</a:t>
            </a:r>
          </a:p>
        </p:txBody>
      </p:sp>
      <p:sp>
        <p:nvSpPr>
          <p:cNvPr id="231" name="TextBox 20"/>
          <p:cNvSpPr txBox="1">
            <a:spLocks noChangeArrowheads="1"/>
          </p:cNvSpPr>
          <p:nvPr/>
        </p:nvSpPr>
        <p:spPr bwMode="auto">
          <a:xfrm>
            <a:off x="2695645" y="2077616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*</a:t>
            </a:r>
          </a:p>
        </p:txBody>
      </p:sp>
      <p:sp>
        <p:nvSpPr>
          <p:cNvPr id="232" name="TextBox 20"/>
          <p:cNvSpPr txBox="1">
            <a:spLocks noChangeArrowheads="1"/>
          </p:cNvSpPr>
          <p:nvPr/>
        </p:nvSpPr>
        <p:spPr bwMode="auto">
          <a:xfrm>
            <a:off x="4716453" y="2081068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+</a:t>
            </a:r>
          </a:p>
        </p:txBody>
      </p:sp>
      <p:cxnSp>
        <p:nvCxnSpPr>
          <p:cNvPr id="233" name="Straight Arrow Connector 232"/>
          <p:cNvCxnSpPr>
            <a:endCxn id="232" idx="0"/>
          </p:cNvCxnSpPr>
          <p:nvPr/>
        </p:nvCxnSpPr>
        <p:spPr bwMode="auto">
          <a:xfrm flipH="1">
            <a:off x="4861856" y="1571145"/>
            <a:ext cx="9293" cy="509923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4" name="Straight Arrow Connector 233"/>
          <p:cNvCxnSpPr>
            <a:endCxn id="232" idx="1"/>
          </p:cNvCxnSpPr>
          <p:nvPr/>
        </p:nvCxnSpPr>
        <p:spPr bwMode="auto">
          <a:xfrm>
            <a:off x="4054542" y="2216542"/>
            <a:ext cx="661911" cy="3026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5" name="TextBox 20"/>
          <p:cNvSpPr txBox="1">
            <a:spLocks noChangeArrowheads="1"/>
          </p:cNvSpPr>
          <p:nvPr/>
        </p:nvSpPr>
        <p:spPr bwMode="auto">
          <a:xfrm>
            <a:off x="4945745" y="2077615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=</a:t>
            </a:r>
          </a:p>
        </p:txBody>
      </p:sp>
      <p:sp>
        <p:nvSpPr>
          <p:cNvPr id="236" name="Rectangle 235"/>
          <p:cNvSpPr>
            <a:spLocks noChangeAspect="1"/>
          </p:cNvSpPr>
          <p:nvPr/>
        </p:nvSpPr>
        <p:spPr bwMode="auto">
          <a:xfrm>
            <a:off x="5236550" y="2074581"/>
            <a:ext cx="92105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TextBox 20"/>
          <p:cNvSpPr txBox="1">
            <a:spLocks noChangeArrowheads="1"/>
          </p:cNvSpPr>
          <p:nvPr/>
        </p:nvSpPr>
        <p:spPr bwMode="auto">
          <a:xfrm>
            <a:off x="5137199" y="2637379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+</a:t>
            </a:r>
          </a:p>
        </p:txBody>
      </p:sp>
      <p:cxnSp>
        <p:nvCxnSpPr>
          <p:cNvPr id="238" name="Straight Arrow Connector 237"/>
          <p:cNvCxnSpPr>
            <a:endCxn id="237" idx="1"/>
          </p:cNvCxnSpPr>
          <p:nvPr/>
        </p:nvCxnSpPr>
        <p:spPr bwMode="auto">
          <a:xfrm flipV="1">
            <a:off x="4054542" y="2775879"/>
            <a:ext cx="1082657" cy="6775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9" name="Straight Arrow Connector 238"/>
          <p:cNvCxnSpPr>
            <a:endCxn id="237" idx="0"/>
          </p:cNvCxnSpPr>
          <p:nvPr/>
        </p:nvCxnSpPr>
        <p:spPr bwMode="auto">
          <a:xfrm flipH="1">
            <a:off x="5282602" y="2499246"/>
            <a:ext cx="1" cy="138133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0" name="TextBox 20"/>
          <p:cNvSpPr txBox="1">
            <a:spLocks noChangeArrowheads="1"/>
          </p:cNvSpPr>
          <p:nvPr/>
        </p:nvSpPr>
        <p:spPr bwMode="auto">
          <a:xfrm>
            <a:off x="5350850" y="2644155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=</a:t>
            </a:r>
          </a:p>
        </p:txBody>
      </p:sp>
      <p:sp>
        <p:nvSpPr>
          <p:cNvPr id="241" name="TextBox 20"/>
          <p:cNvSpPr txBox="1">
            <a:spLocks noChangeArrowheads="1"/>
          </p:cNvSpPr>
          <p:nvPr/>
        </p:nvSpPr>
        <p:spPr bwMode="auto">
          <a:xfrm>
            <a:off x="4247891" y="1139290"/>
            <a:ext cx="3860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l-GR" sz="1200" b="1" dirty="0">
                <a:ea typeface="Calibri" charset="0"/>
                <a:cs typeface="Calibri"/>
              </a:rPr>
              <a:t>σ</a:t>
            </a:r>
            <a:endParaRPr lang="en-US" sz="1200" b="1" dirty="0" smtClean="0">
              <a:latin typeface="Calibri"/>
              <a:ea typeface="Calibri" charset="0"/>
              <a:cs typeface="Calibri"/>
            </a:endParaRPr>
          </a:p>
        </p:txBody>
      </p:sp>
      <p:sp>
        <p:nvSpPr>
          <p:cNvPr id="242" name="TextBox 20"/>
          <p:cNvSpPr txBox="1">
            <a:spLocks noChangeArrowheads="1"/>
          </p:cNvSpPr>
          <p:nvPr/>
        </p:nvSpPr>
        <p:spPr bwMode="auto">
          <a:xfrm>
            <a:off x="4483923" y="1142011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=</a:t>
            </a:r>
          </a:p>
        </p:txBody>
      </p:sp>
      <p:sp>
        <p:nvSpPr>
          <p:cNvPr id="243" name="TextBox 20"/>
          <p:cNvSpPr txBox="1">
            <a:spLocks noChangeArrowheads="1"/>
          </p:cNvSpPr>
          <p:nvPr/>
        </p:nvSpPr>
        <p:spPr bwMode="auto">
          <a:xfrm>
            <a:off x="5454638" y="2642054"/>
            <a:ext cx="52522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err="1" smtClean="0">
                <a:latin typeface="Calibri"/>
                <a:ea typeface="Calibri" charset="0"/>
                <a:cs typeface="Calibri"/>
              </a:rPr>
              <a:t>tanh</a:t>
            </a:r>
            <a:endParaRPr lang="en-US" sz="1200" b="1" dirty="0" smtClean="0">
              <a:latin typeface="Calibri"/>
              <a:ea typeface="Calibri" charset="0"/>
              <a:cs typeface="Calibri"/>
            </a:endParaRPr>
          </a:p>
        </p:txBody>
      </p:sp>
      <p:sp>
        <p:nvSpPr>
          <p:cNvPr id="244" name="TextBox 20"/>
          <p:cNvSpPr txBox="1">
            <a:spLocks noChangeArrowheads="1"/>
          </p:cNvSpPr>
          <p:nvPr/>
        </p:nvSpPr>
        <p:spPr bwMode="auto">
          <a:xfrm>
            <a:off x="5803254" y="2653653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=</a:t>
            </a:r>
          </a:p>
        </p:txBody>
      </p:sp>
      <p:sp>
        <p:nvSpPr>
          <p:cNvPr id="245" name="Rectangle 244"/>
          <p:cNvSpPr>
            <a:spLocks noChangeAspect="1"/>
          </p:cNvSpPr>
          <p:nvPr/>
        </p:nvSpPr>
        <p:spPr bwMode="auto">
          <a:xfrm>
            <a:off x="6048006" y="2606124"/>
            <a:ext cx="92105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6" name="TextBox 20"/>
              <p:cNvSpPr txBox="1">
                <a:spLocks noChangeArrowheads="1"/>
              </p:cNvSpPr>
              <p:nvPr/>
            </p:nvSpPr>
            <p:spPr bwMode="auto">
              <a:xfrm>
                <a:off x="5830235" y="2337994"/>
                <a:ext cx="554459" cy="282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dirty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sz="1200" b="1" i="1" dirty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a:rPr lang="en-US" sz="1200" b="1" i="1" dirty="0">
                                  <a:latin typeface="Cambria Math" charset="0"/>
                                  <a:cs typeface="Arial" panose="020B0604020202020204" pitchFamily="34" charset="0"/>
                                </a:rPr>
                                <m:t>𝑶</m:t>
                              </m:r>
                            </m:e>
                          </m:acc>
                        </m:e>
                        <m:sub>
                          <m:r>
                            <a:rPr lang="en-US" sz="1200" b="1" i="1" dirty="0">
                              <a:latin typeface="Cambria Math"/>
                              <a:cs typeface="Arial" panose="020B0604020202020204" pitchFamily="34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en-US" sz="1200" b="1" dirty="0">
                  <a:ea typeface="Calibri" charset="0"/>
                  <a:cs typeface="Calibri"/>
                </a:endParaRPr>
              </a:p>
            </p:txBody>
          </p:sp>
        </mc:Choice>
        <mc:Fallback>
          <p:sp>
            <p:nvSpPr>
              <p:cNvPr id="246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30235" y="2337994"/>
                <a:ext cx="554459" cy="282770"/>
              </a:xfrm>
              <a:prstGeom prst="rect">
                <a:avLst/>
              </a:prstGeom>
              <a:blipFill rotWithShape="1">
                <a:blip r:embed="rId3"/>
                <a:stretch>
                  <a:fillRect t="-4348" r="-989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7" name="Rectangle 246"/>
          <p:cNvSpPr>
            <a:spLocks noChangeAspect="1"/>
          </p:cNvSpPr>
          <p:nvPr/>
        </p:nvSpPr>
        <p:spPr bwMode="auto">
          <a:xfrm>
            <a:off x="3150903" y="3290465"/>
            <a:ext cx="365760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Rectangle 247"/>
          <p:cNvSpPr>
            <a:spLocks noChangeAspect="1"/>
          </p:cNvSpPr>
          <p:nvPr/>
        </p:nvSpPr>
        <p:spPr bwMode="auto">
          <a:xfrm>
            <a:off x="3826543" y="3290465"/>
            <a:ext cx="92105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Rectangle 248"/>
          <p:cNvSpPr>
            <a:spLocks noChangeAspect="1"/>
          </p:cNvSpPr>
          <p:nvPr/>
        </p:nvSpPr>
        <p:spPr bwMode="auto">
          <a:xfrm>
            <a:off x="3826543" y="3852065"/>
            <a:ext cx="92105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TextBox 20"/>
          <p:cNvSpPr txBox="1">
            <a:spLocks noChangeArrowheads="1"/>
          </p:cNvSpPr>
          <p:nvPr/>
        </p:nvSpPr>
        <p:spPr bwMode="auto">
          <a:xfrm>
            <a:off x="3150190" y="3334845"/>
            <a:ext cx="3737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err="1" smtClean="0">
                <a:latin typeface="Calibri"/>
                <a:ea typeface="Calibri" charset="0"/>
                <a:cs typeface="Calibri"/>
              </a:rPr>
              <a:t>Uz</a:t>
            </a:r>
            <a:endParaRPr lang="en-US" sz="1200" b="1" dirty="0" smtClean="0">
              <a:latin typeface="Calibri"/>
              <a:ea typeface="Calibri" charset="0"/>
              <a:cs typeface="Calibri"/>
            </a:endParaRPr>
          </a:p>
        </p:txBody>
      </p:sp>
      <p:sp>
        <p:nvSpPr>
          <p:cNvPr id="251" name="TextBox 20"/>
          <p:cNvSpPr txBox="1">
            <a:spLocks noChangeArrowheads="1"/>
          </p:cNvSpPr>
          <p:nvPr/>
        </p:nvSpPr>
        <p:spPr bwMode="auto">
          <a:xfrm>
            <a:off x="3537987" y="3334845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=</a:t>
            </a:r>
          </a:p>
        </p:txBody>
      </p:sp>
      <p:sp>
        <p:nvSpPr>
          <p:cNvPr id="252" name="TextBox 20"/>
          <p:cNvSpPr txBox="1">
            <a:spLocks noChangeArrowheads="1"/>
          </p:cNvSpPr>
          <p:nvPr/>
        </p:nvSpPr>
        <p:spPr bwMode="auto">
          <a:xfrm>
            <a:off x="2749607" y="3328281"/>
            <a:ext cx="1828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*</a:t>
            </a:r>
          </a:p>
        </p:txBody>
      </p:sp>
      <p:sp>
        <p:nvSpPr>
          <p:cNvPr id="253" name="TextBox 20"/>
          <p:cNvSpPr txBox="1">
            <a:spLocks noChangeArrowheads="1"/>
          </p:cNvSpPr>
          <p:nvPr/>
        </p:nvSpPr>
        <p:spPr bwMode="auto">
          <a:xfrm>
            <a:off x="3962143" y="3609440"/>
            <a:ext cx="1847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+</a:t>
            </a:r>
          </a:p>
        </p:txBody>
      </p:sp>
      <p:sp>
        <p:nvSpPr>
          <p:cNvPr id="254" name="TextBox 20"/>
          <p:cNvSpPr txBox="1">
            <a:spLocks noChangeArrowheads="1"/>
          </p:cNvSpPr>
          <p:nvPr/>
        </p:nvSpPr>
        <p:spPr bwMode="auto">
          <a:xfrm>
            <a:off x="4102490" y="3610059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=</a:t>
            </a:r>
          </a:p>
        </p:txBody>
      </p:sp>
      <p:sp>
        <p:nvSpPr>
          <p:cNvPr id="255" name="Rectangle 254"/>
          <p:cNvSpPr>
            <a:spLocks noChangeAspect="1"/>
          </p:cNvSpPr>
          <p:nvPr/>
        </p:nvSpPr>
        <p:spPr bwMode="auto">
          <a:xfrm>
            <a:off x="4825095" y="3592367"/>
            <a:ext cx="92105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" name="TextBox 20"/>
          <p:cNvSpPr txBox="1">
            <a:spLocks noChangeArrowheads="1"/>
          </p:cNvSpPr>
          <p:nvPr/>
        </p:nvSpPr>
        <p:spPr bwMode="auto">
          <a:xfrm>
            <a:off x="4633947" y="3315437"/>
            <a:ext cx="4558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err="1">
                <a:ea typeface="Calibri" charset="0"/>
                <a:cs typeface="Calibri"/>
              </a:rPr>
              <a:t>z</a:t>
            </a:r>
            <a:r>
              <a:rPr lang="en-US" sz="1200" b="1" baseline="-25000" dirty="0" err="1">
                <a:ea typeface="Calibri" charset="0"/>
                <a:cs typeface="Calibri"/>
              </a:rPr>
              <a:t>t</a:t>
            </a:r>
            <a:endParaRPr lang="en-US" sz="1200" b="1" baseline="-25000" dirty="0">
              <a:ea typeface="Calibri" charset="0"/>
              <a:cs typeface="Calibri"/>
            </a:endParaRPr>
          </a:p>
        </p:txBody>
      </p:sp>
      <p:sp>
        <p:nvSpPr>
          <p:cNvPr id="257" name="TextBox 20"/>
          <p:cNvSpPr txBox="1">
            <a:spLocks noChangeArrowheads="1"/>
          </p:cNvSpPr>
          <p:nvPr/>
        </p:nvSpPr>
        <p:spPr bwMode="auto">
          <a:xfrm>
            <a:off x="4247891" y="3603090"/>
            <a:ext cx="3860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l-GR" sz="1200" b="1" dirty="0">
                <a:ea typeface="Calibri" charset="0"/>
                <a:cs typeface="Calibri"/>
              </a:rPr>
              <a:t>σ</a:t>
            </a:r>
            <a:endParaRPr lang="en-US" sz="1200" b="1" dirty="0" smtClean="0">
              <a:latin typeface="Calibri"/>
              <a:ea typeface="Calibri" charset="0"/>
              <a:cs typeface="Calibri"/>
            </a:endParaRPr>
          </a:p>
        </p:txBody>
      </p:sp>
      <p:sp>
        <p:nvSpPr>
          <p:cNvPr id="258" name="TextBox 20"/>
          <p:cNvSpPr txBox="1">
            <a:spLocks noChangeArrowheads="1"/>
          </p:cNvSpPr>
          <p:nvPr/>
        </p:nvSpPr>
        <p:spPr bwMode="auto">
          <a:xfrm>
            <a:off x="4483923" y="3605811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=</a:t>
            </a:r>
          </a:p>
        </p:txBody>
      </p:sp>
      <p:sp>
        <p:nvSpPr>
          <p:cNvPr id="259" name="TextBox 20"/>
          <p:cNvSpPr txBox="1">
            <a:spLocks noChangeArrowheads="1"/>
          </p:cNvSpPr>
          <p:nvPr/>
        </p:nvSpPr>
        <p:spPr bwMode="auto">
          <a:xfrm>
            <a:off x="4780194" y="4295225"/>
            <a:ext cx="1847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>
                <a:latin typeface="Calibri"/>
                <a:ea typeface="Calibri" charset="0"/>
                <a:cs typeface="Calibri"/>
              </a:rPr>
              <a:t>x</a:t>
            </a:r>
            <a:endParaRPr lang="en-US" sz="1200" b="1" dirty="0" smtClean="0">
              <a:latin typeface="Calibri"/>
              <a:ea typeface="Calibri" charset="0"/>
              <a:cs typeface="Calibri"/>
            </a:endParaRPr>
          </a:p>
        </p:txBody>
      </p:sp>
      <p:sp>
        <p:nvSpPr>
          <p:cNvPr id="260" name="TextBox 20"/>
          <p:cNvSpPr txBox="1">
            <a:spLocks noChangeArrowheads="1"/>
          </p:cNvSpPr>
          <p:nvPr/>
        </p:nvSpPr>
        <p:spPr bwMode="auto">
          <a:xfrm>
            <a:off x="5350850" y="3670280"/>
            <a:ext cx="3583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1-</a:t>
            </a:r>
          </a:p>
        </p:txBody>
      </p:sp>
      <p:sp>
        <p:nvSpPr>
          <p:cNvPr id="261" name="Rectangle 260"/>
          <p:cNvSpPr>
            <a:spLocks noChangeAspect="1"/>
          </p:cNvSpPr>
          <p:nvPr/>
        </p:nvSpPr>
        <p:spPr bwMode="auto">
          <a:xfrm>
            <a:off x="6048055" y="3584478"/>
            <a:ext cx="92105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2" name="TextBox 20"/>
          <p:cNvSpPr txBox="1">
            <a:spLocks noChangeArrowheads="1"/>
          </p:cNvSpPr>
          <p:nvPr/>
        </p:nvSpPr>
        <p:spPr bwMode="auto">
          <a:xfrm>
            <a:off x="5818807" y="3326598"/>
            <a:ext cx="5489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>
                <a:ea typeface="Calibri" charset="0"/>
                <a:cs typeface="Calibri"/>
              </a:rPr>
              <a:t>1-z</a:t>
            </a:r>
            <a:r>
              <a:rPr lang="en-US" sz="1200" b="1" baseline="-25000" dirty="0">
                <a:ea typeface="Calibri" charset="0"/>
                <a:cs typeface="Calibri"/>
              </a:rPr>
              <a:t>t</a:t>
            </a:r>
          </a:p>
        </p:txBody>
      </p:sp>
      <p:cxnSp>
        <p:nvCxnSpPr>
          <p:cNvPr id="263" name="Straight Arrow Connector 262"/>
          <p:cNvCxnSpPr>
            <a:endCxn id="260" idx="1"/>
          </p:cNvCxnSpPr>
          <p:nvPr/>
        </p:nvCxnSpPr>
        <p:spPr bwMode="auto">
          <a:xfrm>
            <a:off x="4988208" y="3805458"/>
            <a:ext cx="362642" cy="3322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4" name="Straight Arrow Connector 263"/>
          <p:cNvCxnSpPr>
            <a:stCxn id="260" idx="3"/>
          </p:cNvCxnSpPr>
          <p:nvPr/>
        </p:nvCxnSpPr>
        <p:spPr bwMode="auto">
          <a:xfrm>
            <a:off x="5709233" y="3808780"/>
            <a:ext cx="286076" cy="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5" name="Straight Arrow Connector 264"/>
          <p:cNvCxnSpPr>
            <a:stCxn id="123" idx="3"/>
            <a:endCxn id="130" idx="1"/>
          </p:cNvCxnSpPr>
          <p:nvPr/>
        </p:nvCxnSpPr>
        <p:spPr bwMode="auto">
          <a:xfrm>
            <a:off x="2445546" y="1009544"/>
            <a:ext cx="704644" cy="1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6" name="Straight Arrow Connector 265"/>
          <p:cNvCxnSpPr/>
          <p:nvPr/>
        </p:nvCxnSpPr>
        <p:spPr bwMode="auto">
          <a:xfrm>
            <a:off x="2611124" y="2272549"/>
            <a:ext cx="539066" cy="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7" name="Straight Arrow Connector 266"/>
          <p:cNvCxnSpPr/>
          <p:nvPr/>
        </p:nvCxnSpPr>
        <p:spPr bwMode="auto">
          <a:xfrm>
            <a:off x="2611124" y="3536690"/>
            <a:ext cx="539066" cy="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8" name="Straight Arrow Connector 267"/>
          <p:cNvCxnSpPr/>
          <p:nvPr/>
        </p:nvCxnSpPr>
        <p:spPr bwMode="auto">
          <a:xfrm>
            <a:off x="2611124" y="1009545"/>
            <a:ext cx="0" cy="3431692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9" name="Straight Arrow Connector 268"/>
          <p:cNvCxnSpPr/>
          <p:nvPr/>
        </p:nvCxnSpPr>
        <p:spPr bwMode="auto">
          <a:xfrm>
            <a:off x="2611837" y="4441237"/>
            <a:ext cx="2168357" cy="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0" name="Straight Arrow Connector 269"/>
          <p:cNvCxnSpPr>
            <a:endCxn id="259" idx="0"/>
          </p:cNvCxnSpPr>
          <p:nvPr/>
        </p:nvCxnSpPr>
        <p:spPr bwMode="auto">
          <a:xfrm flipH="1">
            <a:off x="4872593" y="4041620"/>
            <a:ext cx="1963" cy="253605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1" name="TextBox 20"/>
          <p:cNvSpPr txBox="1">
            <a:spLocks noChangeArrowheads="1"/>
          </p:cNvSpPr>
          <p:nvPr/>
        </p:nvSpPr>
        <p:spPr bwMode="auto">
          <a:xfrm>
            <a:off x="5955654" y="3103081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*</a:t>
            </a:r>
          </a:p>
        </p:txBody>
      </p:sp>
      <p:sp>
        <p:nvSpPr>
          <p:cNvPr id="272" name="TextBox 20"/>
          <p:cNvSpPr txBox="1">
            <a:spLocks noChangeArrowheads="1"/>
          </p:cNvSpPr>
          <p:nvPr/>
        </p:nvSpPr>
        <p:spPr bwMode="auto">
          <a:xfrm>
            <a:off x="6511388" y="3609439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+</a:t>
            </a:r>
          </a:p>
        </p:txBody>
      </p:sp>
      <p:sp>
        <p:nvSpPr>
          <p:cNvPr id="273" name="Rectangle 272"/>
          <p:cNvSpPr>
            <a:spLocks noChangeAspect="1"/>
          </p:cNvSpPr>
          <p:nvPr/>
        </p:nvSpPr>
        <p:spPr bwMode="auto">
          <a:xfrm>
            <a:off x="6597104" y="4152130"/>
            <a:ext cx="92105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4" name="TextBox 20"/>
          <p:cNvSpPr txBox="1">
            <a:spLocks noChangeArrowheads="1"/>
          </p:cNvSpPr>
          <p:nvPr/>
        </p:nvSpPr>
        <p:spPr bwMode="auto">
          <a:xfrm>
            <a:off x="6302800" y="4474358"/>
            <a:ext cx="7968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>
                <a:ea typeface="Calibri" charset="0"/>
                <a:cs typeface="Calibri"/>
              </a:rPr>
              <a:t>z</a:t>
            </a:r>
            <a:r>
              <a:rPr lang="en-US" sz="1200" b="1" baseline="-25000" dirty="0">
                <a:ea typeface="Calibri" charset="0"/>
                <a:cs typeface="Calibri"/>
              </a:rPr>
              <a:t>t</a:t>
            </a:r>
            <a:r>
              <a:rPr lang="en-US" sz="1200" b="1" dirty="0">
                <a:ea typeface="Calibri" charset="0"/>
                <a:cs typeface="Calibri"/>
              </a:rPr>
              <a:t>.O</a:t>
            </a:r>
            <a:r>
              <a:rPr lang="en-US" sz="1200" b="1" baseline="-25000" dirty="0">
                <a:ea typeface="Calibri" charset="0"/>
                <a:cs typeface="Calibri"/>
              </a:rPr>
              <a:t>t-1</a:t>
            </a:r>
          </a:p>
        </p:txBody>
      </p:sp>
      <p:sp>
        <p:nvSpPr>
          <p:cNvPr id="275" name="TextBox 20"/>
          <p:cNvSpPr txBox="1">
            <a:spLocks noChangeArrowheads="1"/>
          </p:cNvSpPr>
          <p:nvPr/>
        </p:nvSpPr>
        <p:spPr bwMode="auto">
          <a:xfrm>
            <a:off x="6292295" y="3081668"/>
            <a:ext cx="1847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=</a:t>
            </a:r>
          </a:p>
        </p:txBody>
      </p:sp>
      <p:sp>
        <p:nvSpPr>
          <p:cNvPr id="276" name="Rectangle 275"/>
          <p:cNvSpPr>
            <a:spLocks noChangeAspect="1"/>
          </p:cNvSpPr>
          <p:nvPr/>
        </p:nvSpPr>
        <p:spPr bwMode="auto">
          <a:xfrm>
            <a:off x="6604351" y="3056570"/>
            <a:ext cx="92105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7" name="TextBox 20"/>
              <p:cNvSpPr txBox="1">
                <a:spLocks noChangeArrowheads="1"/>
              </p:cNvSpPr>
              <p:nvPr/>
            </p:nvSpPr>
            <p:spPr bwMode="auto">
              <a:xfrm>
                <a:off x="6248308" y="2783001"/>
                <a:ext cx="821944" cy="282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200" b="1" dirty="0">
                    <a:ea typeface="Calibri" charset="0"/>
                    <a:cs typeface="Calibri"/>
                  </a:rPr>
                  <a:t>(1-z</a:t>
                </a:r>
                <a:r>
                  <a:rPr lang="en-US" sz="1200" b="1" baseline="-25000" dirty="0">
                    <a:ea typeface="Calibri" charset="0"/>
                    <a:cs typeface="Calibri"/>
                  </a:rPr>
                  <a:t>t</a:t>
                </a:r>
                <a:r>
                  <a:rPr lang="en-US" sz="1200" b="1" dirty="0">
                    <a:ea typeface="Calibri" charset="0"/>
                    <a:cs typeface="Calibri"/>
                  </a:rPr>
                  <a:t>).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b="1" i="1" dirty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200" b="1" i="1" dirty="0"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1200" b="1" i="1" dirty="0">
                                <a:latin typeface="Cambria Math" charset="0"/>
                                <a:cs typeface="Arial" panose="020B0604020202020204" pitchFamily="34" charset="0"/>
                              </a:rPr>
                              <m:t>𝑶</m:t>
                            </m:r>
                          </m:e>
                        </m:acc>
                      </m:e>
                      <m:sub>
                        <m:r>
                          <a:rPr lang="en-US" sz="1200" b="1" i="1" dirty="0">
                            <a:latin typeface="Cambria Math"/>
                            <a:cs typeface="Arial" panose="020B0604020202020204" pitchFamily="34" charset="0"/>
                          </a:rPr>
                          <m:t>𝒕</m:t>
                        </m:r>
                      </m:sub>
                    </m:sSub>
                  </m:oMath>
                </a14:m>
                <a:endParaRPr lang="en-US" sz="1200" b="1" dirty="0">
                  <a:ea typeface="Calibri" charset="0"/>
                  <a:cs typeface="Calibri"/>
                </a:endParaRPr>
              </a:p>
            </p:txBody>
          </p:sp>
        </mc:Choice>
        <mc:Fallback>
          <p:sp>
            <p:nvSpPr>
              <p:cNvPr id="277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48308" y="2783001"/>
                <a:ext cx="821944" cy="282770"/>
              </a:xfrm>
              <a:prstGeom prst="rect">
                <a:avLst/>
              </a:prstGeom>
              <a:blipFill rotWithShape="1">
                <a:blip r:embed="rId4"/>
                <a:stretch>
                  <a:fillRect t="-4348" r="-17037" b="-1739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8" name="Straight Arrow Connector 277"/>
          <p:cNvCxnSpPr/>
          <p:nvPr/>
        </p:nvCxnSpPr>
        <p:spPr bwMode="auto">
          <a:xfrm>
            <a:off x="5010134" y="4441237"/>
            <a:ext cx="1357622" cy="3322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9" name="Straight Arrow Connector 278"/>
          <p:cNvCxnSpPr>
            <a:endCxn id="272" idx="0"/>
          </p:cNvCxnSpPr>
          <p:nvPr/>
        </p:nvCxnSpPr>
        <p:spPr bwMode="auto">
          <a:xfrm>
            <a:off x="6655877" y="3466780"/>
            <a:ext cx="914" cy="142659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0" name="Straight Arrow Connector 279"/>
          <p:cNvCxnSpPr>
            <a:endCxn id="272" idx="2"/>
          </p:cNvCxnSpPr>
          <p:nvPr/>
        </p:nvCxnSpPr>
        <p:spPr bwMode="auto">
          <a:xfrm flipH="1" flipV="1">
            <a:off x="6656791" y="3886438"/>
            <a:ext cx="7018" cy="155182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81" name="TextBox 20"/>
          <p:cNvSpPr txBox="1">
            <a:spLocks noChangeArrowheads="1"/>
          </p:cNvSpPr>
          <p:nvPr/>
        </p:nvSpPr>
        <p:spPr bwMode="auto">
          <a:xfrm>
            <a:off x="6802193" y="3614910"/>
            <a:ext cx="1847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=</a:t>
            </a:r>
          </a:p>
        </p:txBody>
      </p:sp>
      <p:sp>
        <p:nvSpPr>
          <p:cNvPr id="282" name="TextBox 20"/>
          <p:cNvSpPr txBox="1">
            <a:spLocks noChangeArrowheads="1"/>
          </p:cNvSpPr>
          <p:nvPr/>
        </p:nvSpPr>
        <p:spPr bwMode="auto">
          <a:xfrm>
            <a:off x="6877067" y="3307479"/>
            <a:ext cx="4218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err="1">
                <a:ea typeface="Calibri" charset="0"/>
                <a:cs typeface="Calibri"/>
              </a:rPr>
              <a:t>O</a:t>
            </a:r>
            <a:r>
              <a:rPr lang="en-US" sz="1200" b="1" baseline="-25000" dirty="0" err="1">
                <a:ea typeface="Calibri" charset="0"/>
                <a:cs typeface="Calibri"/>
              </a:rPr>
              <a:t>t</a:t>
            </a:r>
            <a:endParaRPr lang="en-US" sz="1200" b="1" baseline="-25000" dirty="0">
              <a:ea typeface="Calibri" charset="0"/>
              <a:cs typeface="Calibri"/>
            </a:endParaRPr>
          </a:p>
        </p:txBody>
      </p:sp>
      <p:sp>
        <p:nvSpPr>
          <p:cNvPr id="283" name="Rectangle 282"/>
          <p:cNvSpPr>
            <a:spLocks noChangeAspect="1"/>
          </p:cNvSpPr>
          <p:nvPr/>
        </p:nvSpPr>
        <p:spPr bwMode="auto">
          <a:xfrm>
            <a:off x="7016595" y="3592367"/>
            <a:ext cx="92105" cy="365760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4" name="Straight Arrow Connector 283"/>
          <p:cNvCxnSpPr/>
          <p:nvPr/>
        </p:nvCxnSpPr>
        <p:spPr bwMode="auto">
          <a:xfrm>
            <a:off x="2454271" y="1654824"/>
            <a:ext cx="1241744" cy="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5" name="Straight Arrow Connector 284"/>
          <p:cNvCxnSpPr/>
          <p:nvPr/>
        </p:nvCxnSpPr>
        <p:spPr bwMode="auto">
          <a:xfrm>
            <a:off x="2452374" y="2871785"/>
            <a:ext cx="1217668" cy="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6" name="Straight Arrow Connector 285"/>
          <p:cNvCxnSpPr/>
          <p:nvPr/>
        </p:nvCxnSpPr>
        <p:spPr bwMode="auto">
          <a:xfrm>
            <a:off x="2459371" y="4053318"/>
            <a:ext cx="1224018" cy="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87" name="TextBox 20"/>
          <p:cNvSpPr txBox="1">
            <a:spLocks noChangeArrowheads="1"/>
          </p:cNvSpPr>
          <p:nvPr/>
        </p:nvSpPr>
        <p:spPr bwMode="auto">
          <a:xfrm>
            <a:off x="3003307" y="532321"/>
            <a:ext cx="3986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err="1" smtClean="0">
                <a:latin typeface="Calibri"/>
                <a:ea typeface="Calibri" charset="0"/>
                <a:cs typeface="Calibri"/>
              </a:rPr>
              <a:t>hsz</a:t>
            </a:r>
            <a:endParaRPr lang="en-US" sz="1200" b="1" dirty="0" smtClean="0">
              <a:latin typeface="Calibri"/>
              <a:ea typeface="Calibri" charset="0"/>
              <a:cs typeface="Calibri"/>
            </a:endParaRPr>
          </a:p>
        </p:txBody>
      </p:sp>
      <p:sp>
        <p:nvSpPr>
          <p:cNvPr id="288" name="TextBox 20"/>
          <p:cNvSpPr txBox="1">
            <a:spLocks noChangeArrowheads="1"/>
          </p:cNvSpPr>
          <p:nvPr/>
        </p:nvSpPr>
        <p:spPr bwMode="auto">
          <a:xfrm>
            <a:off x="4031756" y="871045"/>
            <a:ext cx="3986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err="1" smtClean="0">
                <a:latin typeface="Calibri"/>
                <a:ea typeface="Calibri" charset="0"/>
                <a:cs typeface="Calibri"/>
              </a:rPr>
              <a:t>hsz</a:t>
            </a:r>
            <a:endParaRPr lang="en-US" sz="1200" b="1" dirty="0" smtClean="0">
              <a:latin typeface="Calibri"/>
              <a:ea typeface="Calibri" charset="0"/>
              <a:cs typeface="Calibri"/>
            </a:endParaRPr>
          </a:p>
        </p:txBody>
      </p:sp>
      <p:sp>
        <p:nvSpPr>
          <p:cNvPr id="289" name="Right Brace 288"/>
          <p:cNvSpPr/>
          <p:nvPr/>
        </p:nvSpPr>
        <p:spPr bwMode="auto">
          <a:xfrm>
            <a:off x="3950398" y="826665"/>
            <a:ext cx="135894" cy="365759"/>
          </a:xfrm>
          <a:prstGeom prst="righ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90" name="Right Brace 289"/>
          <p:cNvSpPr/>
          <p:nvPr/>
        </p:nvSpPr>
        <p:spPr bwMode="auto">
          <a:xfrm rot="16200000">
            <a:off x="3270719" y="571474"/>
            <a:ext cx="140654" cy="365759"/>
          </a:xfrm>
          <a:prstGeom prst="righ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91" name="TextBox 20"/>
          <p:cNvSpPr txBox="1">
            <a:spLocks noChangeArrowheads="1"/>
          </p:cNvSpPr>
          <p:nvPr/>
        </p:nvSpPr>
        <p:spPr bwMode="auto">
          <a:xfrm>
            <a:off x="1777829" y="2599705"/>
            <a:ext cx="6510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err="1" smtClean="0">
                <a:ea typeface="Calibri" charset="0"/>
                <a:cs typeface="Calibri"/>
              </a:rPr>
              <a:t>I</a:t>
            </a:r>
            <a:r>
              <a:rPr lang="en-US" sz="1200" b="1" baseline="-25000" dirty="0" err="1" smtClean="0">
                <a:ea typeface="Calibri" charset="0"/>
                <a:cs typeface="Calibri"/>
              </a:rPr>
              <a:t>t</a:t>
            </a:r>
            <a:r>
              <a:rPr lang="en-US" sz="1200" b="1" dirty="0" err="1" smtClean="0">
                <a:latin typeface="Calibri"/>
                <a:ea typeface="Calibri" charset="0"/>
                <a:cs typeface="Calibri"/>
              </a:rPr>
              <a:t>.W</a:t>
            </a:r>
            <a:endParaRPr lang="en-US" sz="1200" b="1" dirty="0" smtClean="0">
              <a:latin typeface="Calibri"/>
              <a:ea typeface="Calibri" charset="0"/>
              <a:cs typeface="Calibri"/>
            </a:endParaRPr>
          </a:p>
        </p:txBody>
      </p:sp>
      <p:sp>
        <p:nvSpPr>
          <p:cNvPr id="292" name="Rectangle 291"/>
          <p:cNvSpPr>
            <a:spLocks/>
          </p:cNvSpPr>
          <p:nvPr/>
        </p:nvSpPr>
        <p:spPr bwMode="auto">
          <a:xfrm>
            <a:off x="2353441" y="2599447"/>
            <a:ext cx="92105" cy="365760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3" name="TextBox 20"/>
          <p:cNvSpPr txBox="1">
            <a:spLocks noChangeArrowheads="1"/>
          </p:cNvSpPr>
          <p:nvPr/>
        </p:nvSpPr>
        <p:spPr bwMode="auto">
          <a:xfrm>
            <a:off x="1774624" y="3890204"/>
            <a:ext cx="6510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err="1" smtClean="0">
                <a:ea typeface="Calibri" charset="0"/>
                <a:cs typeface="Calibri"/>
              </a:rPr>
              <a:t>I</a:t>
            </a:r>
            <a:r>
              <a:rPr lang="en-US" sz="1200" b="1" baseline="-25000" dirty="0" err="1" smtClean="0">
                <a:ea typeface="Calibri" charset="0"/>
                <a:cs typeface="Calibri"/>
              </a:rPr>
              <a:t>t</a:t>
            </a:r>
            <a:r>
              <a:rPr lang="en-US" sz="1200" b="1" dirty="0" err="1" smtClean="0">
                <a:latin typeface="Calibri"/>
                <a:ea typeface="Calibri" charset="0"/>
                <a:cs typeface="Calibri"/>
              </a:rPr>
              <a:t>.Wz</a:t>
            </a:r>
            <a:endParaRPr lang="en-US" sz="1200" b="1" dirty="0" smtClean="0">
              <a:latin typeface="Calibri"/>
              <a:ea typeface="Calibri" charset="0"/>
              <a:cs typeface="Calibri"/>
            </a:endParaRPr>
          </a:p>
        </p:txBody>
      </p:sp>
      <p:sp>
        <p:nvSpPr>
          <p:cNvPr id="294" name="Rectangle 293"/>
          <p:cNvSpPr>
            <a:spLocks/>
          </p:cNvSpPr>
          <p:nvPr/>
        </p:nvSpPr>
        <p:spPr bwMode="auto">
          <a:xfrm>
            <a:off x="2350236" y="3766121"/>
            <a:ext cx="92105" cy="365760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5" name="Straight Arrow Connector 294"/>
          <p:cNvCxnSpPr/>
          <p:nvPr/>
        </p:nvCxnSpPr>
        <p:spPr bwMode="auto">
          <a:xfrm>
            <a:off x="1508373" y="1601642"/>
            <a:ext cx="365760" cy="1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6" name="Straight Arrow Connector 295"/>
          <p:cNvCxnSpPr/>
          <p:nvPr/>
        </p:nvCxnSpPr>
        <p:spPr bwMode="auto">
          <a:xfrm>
            <a:off x="1508373" y="2790362"/>
            <a:ext cx="365760" cy="1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97" name="Straight Arrow Connector 296"/>
          <p:cNvCxnSpPr/>
          <p:nvPr/>
        </p:nvCxnSpPr>
        <p:spPr bwMode="auto">
          <a:xfrm>
            <a:off x="1522158" y="4061746"/>
            <a:ext cx="365760" cy="1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9" name="Rectangle 5"/>
          <p:cNvSpPr>
            <a:spLocks noChangeArrowheads="1"/>
          </p:cNvSpPr>
          <p:nvPr/>
        </p:nvSpPr>
        <p:spPr bwMode="auto">
          <a:xfrm>
            <a:off x="5442225" y="824681"/>
            <a:ext cx="3484676" cy="89034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81639" tIns="40819" rIns="81639" bIns="40819" anchor="ctr">
            <a:spAutoFit/>
          </a:bodyPr>
          <a:lstStyle>
            <a:lvl1pPr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"/>
              <a:defRPr sz="2800">
                <a:solidFill>
                  <a:srgbClr val="FFFFFF"/>
                </a:solidFill>
                <a:latin typeface="Neo Sans Intel" pitchFamily="34" charset="0"/>
                <a:cs typeface="Arial" charset="0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latin typeface="Neo Sans Intel" pitchFamily="34" charset="0"/>
                <a:cs typeface="Arial" charset="0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200">
                <a:solidFill>
                  <a:srgbClr val="FFFFFF"/>
                </a:solidFill>
                <a:latin typeface="Neo Sans Intel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750" b="1" dirty="0" smtClean="0">
                <a:solidFill>
                  <a:schemeClr val="bg1"/>
                </a:solidFill>
                <a:latin typeface="Arial" charset="0"/>
              </a:rPr>
              <a:t>Use more memory, but require less compute (i.e., no need to multiply W matrices)</a:t>
            </a:r>
            <a:endParaRPr lang="en-US" altLang="en-US" sz="1750" b="1" dirty="0" smtClean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1415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FPGA vs. ASIC vs. CPU vs. GPU Study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815248"/>
            <a:ext cx="7873139" cy="396607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Develop GEMV accelerator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Mapped to FPGA and ASIC</a:t>
            </a:r>
            <a:endParaRPr lang="en-US" dirty="0"/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FPGA: Stratix V, Arria10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ASIC: 14nm Intel tech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Optimized CPU and GPU SW</a:t>
            </a:r>
            <a:endParaRPr lang="en-US" dirty="0"/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CPU: MKL on Intel Xeon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GPU: </a:t>
            </a:r>
            <a:r>
              <a:rPr lang="en-US" sz="1600" dirty="0" err="1" smtClean="0"/>
              <a:t>cuBLAS</a:t>
            </a:r>
            <a:r>
              <a:rPr lang="en-US" sz="1600" dirty="0" smtClean="0"/>
              <a:t> on </a:t>
            </a:r>
            <a:r>
              <a:rPr lang="en-US" sz="1600" dirty="0" err="1" smtClean="0"/>
              <a:t>Nvidia</a:t>
            </a:r>
            <a:r>
              <a:rPr lang="en-US" sz="1600" dirty="0" smtClean="0"/>
              <a:t> Titan 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GEMV parameters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128x128 to 512x512 matrices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 batch and batch of 10</a:t>
            </a:r>
            <a:endParaRPr lang="en-US" sz="16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409" y="894567"/>
            <a:ext cx="4593611" cy="3170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4" name="TextBox 20"/>
          <p:cNvSpPr txBox="1">
            <a:spLocks noChangeArrowheads="1"/>
          </p:cNvSpPr>
          <p:nvPr/>
        </p:nvSpPr>
        <p:spPr bwMode="auto">
          <a:xfrm>
            <a:off x="4471427" y="4075588"/>
            <a:ext cx="40235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GEMV Accelerator Design</a:t>
            </a:r>
            <a:endParaRPr lang="en-US" sz="1600" b="1" dirty="0" smtClean="0"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32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FPGA and ASIC </a:t>
            </a:r>
            <a:r>
              <a:rPr lang="en-US" dirty="0" smtClean="0"/>
              <a:t>A</a:t>
            </a:r>
            <a:r>
              <a:rPr lang="en-US" dirty="0" smtClean="0"/>
              <a:t>ccelerators Studied 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03667"/>
              </p:ext>
            </p:extLst>
          </p:nvPr>
        </p:nvGraphicFramePr>
        <p:xfrm>
          <a:off x="511568" y="1139186"/>
          <a:ext cx="6290412" cy="12757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2858"/>
                <a:gridCol w="928572"/>
                <a:gridCol w="928572"/>
                <a:gridCol w="928572"/>
                <a:gridCol w="1071838"/>
              </a:tblGrid>
              <a:tr h="3598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Accelerator Design</a:t>
                      </a:r>
                      <a:endParaRPr lang="en-US" sz="1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FPGA</a:t>
                      </a:r>
                      <a:endParaRPr lang="en-US" sz="1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ALMs</a:t>
                      </a:r>
                      <a:endParaRPr lang="en-US" sz="14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DSPs</a:t>
                      </a:r>
                      <a:endParaRPr lang="en-US" sz="14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BRAMs</a:t>
                      </a:r>
                      <a:endParaRPr lang="en-US" sz="14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9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 clusters, 256 FMAs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Stratix v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296K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256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4MB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9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32 clusters, 1024 FMAs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Arria 10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224K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1024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4MB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5" name="TextBox 20"/>
          <p:cNvSpPr txBox="1">
            <a:spLocks noChangeArrowheads="1"/>
          </p:cNvSpPr>
          <p:nvPr/>
        </p:nvSpPr>
        <p:spPr bwMode="auto">
          <a:xfrm>
            <a:off x="424346" y="787592"/>
            <a:ext cx="33881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latin typeface="Calibri"/>
                <a:ea typeface="Calibri" charset="0"/>
                <a:cs typeface="Calibri"/>
              </a:rPr>
              <a:t>FPGA Accelerators</a:t>
            </a: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219" y="2853369"/>
            <a:ext cx="5927429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20"/>
          <p:cNvSpPr txBox="1">
            <a:spLocks noChangeArrowheads="1"/>
          </p:cNvSpPr>
          <p:nvPr/>
        </p:nvSpPr>
        <p:spPr bwMode="auto">
          <a:xfrm>
            <a:off x="464100" y="2684092"/>
            <a:ext cx="33881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latin typeface="Calibri"/>
                <a:ea typeface="Calibri" charset="0"/>
                <a:cs typeface="Calibri"/>
              </a:rPr>
              <a:t>ASIC Accelerator</a:t>
            </a:r>
          </a:p>
        </p:txBody>
      </p:sp>
    </p:spTree>
    <p:extLst>
      <p:ext uri="{BB962C8B-B14F-4D97-AF65-F5344CB8AC3E}">
        <p14:creationId xmlns:p14="http://schemas.microsoft.com/office/powerpoint/2010/main" val="419246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Recurrent Neural Networks (RNNs)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334425" y="1910908"/>
            <a:ext cx="799412" cy="482219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Calibri" panose="020F0502020204030204" pitchFamily="34" charset="0"/>
                <a:ea typeface="Arial" charset="0"/>
                <a:cs typeface="Arial" charset="0"/>
              </a:rPr>
              <a:t>NeuralNet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Arial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494307" y="2895027"/>
            <a:ext cx="479647" cy="48222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ea typeface="Cambria Math" charset="0"/>
                <a:cs typeface="Cambria Math" charset="0"/>
              </a:rPr>
              <a:t>I</a:t>
            </a:r>
            <a:r>
              <a:rPr lang="en-US" sz="1600" b="1" baseline="-25000" dirty="0" smtClean="0">
                <a:solidFill>
                  <a:schemeClr val="tx1"/>
                </a:solidFill>
                <a:latin typeface="Calibri" panose="020F0502020204030204" pitchFamily="34" charset="0"/>
                <a:ea typeface="Cambria Math" charset="0"/>
                <a:cs typeface="Cambria Math" charset="0"/>
              </a:rPr>
              <a:t>t</a:t>
            </a:r>
            <a:endParaRPr lang="en-US" sz="1600" b="1" baseline="-25000" dirty="0">
              <a:solidFill>
                <a:schemeClr val="tx1"/>
              </a:solidFill>
              <a:latin typeface="Calibri" panose="020F0502020204030204" pitchFamily="34" charset="0"/>
              <a:ea typeface="Cambria Math" charset="0"/>
              <a:cs typeface="Cambria Math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494307" y="921865"/>
            <a:ext cx="479647" cy="48222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mbria Math" charset="0"/>
                <a:cs typeface="Cambria Math" charset="0"/>
              </a:rPr>
              <a:t>O</a:t>
            </a:r>
            <a:r>
              <a:rPr lang="en-US" sz="1600" b="1" baseline="-25000" dirty="0" err="1" smtClean="0">
                <a:solidFill>
                  <a:schemeClr val="tx1"/>
                </a:solidFill>
                <a:latin typeface="Calibri" panose="020F0502020204030204" pitchFamily="34" charset="0"/>
                <a:ea typeface="Cambria Math" charset="0"/>
                <a:cs typeface="Cambria Math" charset="0"/>
              </a:rPr>
              <a:t>t</a:t>
            </a:r>
            <a:endParaRPr lang="en-US" sz="1600" b="1" baseline="-25000" dirty="0">
              <a:solidFill>
                <a:schemeClr val="tx1"/>
              </a:solidFill>
              <a:latin typeface="Calibri" panose="020F0502020204030204" pitchFamily="34" charset="0"/>
              <a:ea typeface="Cambria Math" charset="0"/>
              <a:cs typeface="Cambria Math" charset="0"/>
            </a:endParaRPr>
          </a:p>
        </p:txBody>
      </p:sp>
      <p:cxnSp>
        <p:nvCxnSpPr>
          <p:cNvPr id="16" name="Straight Arrow Connector 15"/>
          <p:cNvCxnSpPr>
            <a:stCxn id="14" idx="0"/>
            <a:endCxn id="13" idx="2"/>
          </p:cNvCxnSpPr>
          <p:nvPr/>
        </p:nvCxnSpPr>
        <p:spPr>
          <a:xfrm flipV="1">
            <a:off x="1734131" y="2393126"/>
            <a:ext cx="0" cy="501901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734131" y="1409007"/>
            <a:ext cx="0" cy="501901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endCxn id="13" idx="1"/>
          </p:cNvCxnSpPr>
          <p:nvPr/>
        </p:nvCxnSpPr>
        <p:spPr>
          <a:xfrm rot="5400000">
            <a:off x="1288248" y="1706134"/>
            <a:ext cx="492060" cy="399706"/>
          </a:xfrm>
          <a:prstGeom prst="curvedConnector4">
            <a:avLst>
              <a:gd name="adj1" fmla="val -500"/>
              <a:gd name="adj2" fmla="val 160625"/>
            </a:avLst>
          </a:prstGeom>
          <a:ln w="22225"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6685" y="1162975"/>
            <a:ext cx="1139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anose="020F0502020204030204" pitchFamily="34" charset="0"/>
                <a:ea typeface="Arial" charset="0"/>
                <a:cs typeface="Arial" charset="0"/>
              </a:rPr>
              <a:t>Recurrent connection</a:t>
            </a:r>
            <a:endParaRPr lang="en-US" sz="1600" dirty="0">
              <a:latin typeface="Calibri" panose="020F0502020204030204" pitchFamily="34" charset="0"/>
              <a:ea typeface="Arial" charset="0"/>
              <a:cs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66666" y="3377247"/>
            <a:ext cx="15287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libri" panose="020F0502020204030204" pitchFamily="34" charset="0"/>
                <a:ea typeface="Cambria Math" charset="0"/>
                <a:cs typeface="Cambria Math" charset="0"/>
              </a:rPr>
              <a:t>I</a:t>
            </a:r>
            <a:r>
              <a:rPr lang="en-US" sz="1600" baseline="-25000" dirty="0" smtClean="0">
                <a:latin typeface="Calibri" panose="020F0502020204030204" pitchFamily="34" charset="0"/>
                <a:ea typeface="Cambria Math" charset="0"/>
                <a:cs typeface="Cambria Math" charset="0"/>
              </a:rPr>
              <a:t>t</a:t>
            </a:r>
            <a:r>
              <a:rPr lang="en-US" sz="1600" dirty="0" smtClean="0">
                <a:latin typeface="Calibri" panose="020F0502020204030204" pitchFamily="34" charset="0"/>
                <a:ea typeface="Cambria Math" charset="0"/>
                <a:cs typeface="Cambria Math" charset="0"/>
              </a:rPr>
              <a:t>  </a:t>
            </a:r>
            <a:r>
              <a:rPr lang="en-US" sz="1600" dirty="0" smtClean="0">
                <a:latin typeface="Calibri" panose="020F0502020204030204" pitchFamily="34" charset="0"/>
                <a:ea typeface="Arial" charset="0"/>
                <a:cs typeface="Arial" charset="0"/>
              </a:rPr>
              <a:t>: input </a:t>
            </a:r>
            <a:r>
              <a:rPr lang="en-US" sz="1600" dirty="0" smtClean="0">
                <a:latin typeface="Calibri" panose="020F0502020204030204" pitchFamily="34" charset="0"/>
                <a:ea typeface="Arial" charset="0"/>
                <a:cs typeface="Arial" charset="0"/>
              </a:rPr>
              <a:t>vector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30628" y="993698"/>
            <a:ext cx="1801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Calibri" panose="020F0502020204030204" pitchFamily="34" charset="0"/>
                <a:ea typeface="Cambria Math" charset="0"/>
                <a:cs typeface="Cambria Math" charset="0"/>
              </a:rPr>
              <a:t>O</a:t>
            </a:r>
            <a:r>
              <a:rPr lang="en-US" sz="1600" baseline="-25000" dirty="0" err="1" smtClean="0">
                <a:latin typeface="Calibri" panose="020F0502020204030204" pitchFamily="34" charset="0"/>
                <a:ea typeface="Cambria Math" charset="0"/>
                <a:cs typeface="Cambria Math" charset="0"/>
              </a:rPr>
              <a:t>t</a:t>
            </a:r>
            <a:r>
              <a:rPr lang="en-US" sz="1600" dirty="0" smtClean="0">
                <a:latin typeface="Calibri" panose="020F0502020204030204" pitchFamily="34" charset="0"/>
                <a:ea typeface="Arial" charset="0"/>
                <a:cs typeface="Arial" charset="0"/>
              </a:rPr>
              <a:t>: output vector 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7928509" y="1851273"/>
            <a:ext cx="829773" cy="526432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  <a:ea typeface="Arial" charset="0"/>
                <a:cs typeface="Arial" charset="0"/>
              </a:rPr>
              <a:t>NN</a:t>
            </a:r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ea typeface="Arial" charset="0"/>
              <a:cs typeface="Arial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8094463" y="2925623"/>
            <a:ext cx="497864" cy="526433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  <a:ea typeface="Cambria Math" charset="0"/>
                <a:cs typeface="Cambria Math" charset="0"/>
              </a:rPr>
              <a:t>I</a:t>
            </a:r>
            <a:r>
              <a:rPr lang="en-US" sz="1600" b="1" baseline="-25000" dirty="0" smtClean="0">
                <a:solidFill>
                  <a:schemeClr val="tx1"/>
                </a:solidFill>
                <a:latin typeface="Calibri" panose="020F0502020204030204" pitchFamily="34" charset="0"/>
                <a:ea typeface="Cambria Math" charset="0"/>
                <a:cs typeface="Cambria Math" charset="0"/>
              </a:rPr>
              <a:t>3</a:t>
            </a:r>
            <a:endParaRPr lang="en-US" sz="1600" b="1" baseline="-25000" dirty="0">
              <a:solidFill>
                <a:schemeClr val="tx1"/>
              </a:solidFill>
              <a:latin typeface="Calibri" panose="020F0502020204030204" pitchFamily="34" charset="0"/>
              <a:ea typeface="Cambria Math" charset="0"/>
              <a:cs typeface="Cambria Math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8094463" y="771548"/>
            <a:ext cx="497864" cy="526433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  <a:ea typeface="Cambria Math" charset="0"/>
                <a:cs typeface="Cambria Math" charset="0"/>
              </a:rPr>
              <a:t>O</a:t>
            </a:r>
            <a:r>
              <a:rPr lang="en-US" sz="1600" b="1" baseline="-25000" dirty="0" smtClean="0">
                <a:solidFill>
                  <a:schemeClr val="tx1"/>
                </a:solidFill>
                <a:latin typeface="Calibri" panose="020F0502020204030204" pitchFamily="34" charset="0"/>
                <a:ea typeface="Cambria Math" charset="0"/>
                <a:cs typeface="Cambria Math" charset="0"/>
              </a:rPr>
              <a:t>3</a:t>
            </a:r>
            <a:endParaRPr lang="en-US" sz="1600" b="1" baseline="-25000" dirty="0">
              <a:solidFill>
                <a:schemeClr val="tx1"/>
              </a:solidFill>
              <a:latin typeface="Calibri" panose="020F0502020204030204" pitchFamily="34" charset="0"/>
              <a:ea typeface="Cambria Math" charset="0"/>
              <a:cs typeface="Cambria Math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8343395" y="2377705"/>
            <a:ext cx="0" cy="547919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8343395" y="1303354"/>
            <a:ext cx="0" cy="547919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4194529" y="771548"/>
            <a:ext cx="1244659" cy="2680508"/>
            <a:chOff x="4194529" y="1375252"/>
            <a:chExt cx="1244659" cy="2680508"/>
          </a:xfrm>
        </p:grpSpPr>
        <p:sp>
          <p:nvSpPr>
            <p:cNvPr id="24" name="Rounded Rectangle 23"/>
            <p:cNvSpPr/>
            <p:nvPr/>
          </p:nvSpPr>
          <p:spPr>
            <a:xfrm>
              <a:off x="4194529" y="2454977"/>
              <a:ext cx="829773" cy="526432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Calibri" panose="020F0502020204030204" pitchFamily="34" charset="0"/>
                  <a:ea typeface="Arial" charset="0"/>
                  <a:cs typeface="Arial" charset="0"/>
                </a:rPr>
                <a:t>NN</a:t>
              </a:r>
              <a:endParaRPr lang="en-US" sz="1600" b="1" dirty="0">
                <a:solidFill>
                  <a:schemeClr val="tx1"/>
                </a:solidFill>
                <a:latin typeface="Calibri" panose="020F0502020204030204" pitchFamily="34" charset="0"/>
                <a:ea typeface="Arial" charset="0"/>
                <a:cs typeface="Arial" charset="0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4360484" y="3529327"/>
              <a:ext cx="497864" cy="52643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Calibri" panose="020F0502020204030204" pitchFamily="34" charset="0"/>
                  <a:ea typeface="Cambria Math" charset="0"/>
                  <a:cs typeface="Cambria Math" charset="0"/>
                </a:rPr>
                <a:t>I</a:t>
              </a:r>
              <a:r>
                <a:rPr lang="en-US" sz="1600" b="1" baseline="-25000" dirty="0" smtClean="0">
                  <a:solidFill>
                    <a:schemeClr val="tx1"/>
                  </a:solidFill>
                  <a:latin typeface="Calibri" panose="020F0502020204030204" pitchFamily="34" charset="0"/>
                  <a:ea typeface="Cambria Math" charset="0"/>
                  <a:cs typeface="Cambria Math" charset="0"/>
                </a:rPr>
                <a:t>0</a:t>
              </a:r>
              <a:endParaRPr lang="en-US" sz="1600" b="1" baseline="-25000" dirty="0">
                <a:solidFill>
                  <a:schemeClr val="tx1"/>
                </a:solidFill>
                <a:latin typeface="Calibri" panose="020F0502020204030204" pitchFamily="34" charset="0"/>
                <a:ea typeface="Cambria Math" charset="0"/>
                <a:cs typeface="Cambria Math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4360484" y="1375252"/>
              <a:ext cx="497864" cy="52643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Calibri" panose="020F0502020204030204" pitchFamily="34" charset="0"/>
                  <a:ea typeface="Cambria Math" charset="0"/>
                  <a:cs typeface="Cambria Math" charset="0"/>
                </a:rPr>
                <a:t>O</a:t>
              </a:r>
              <a:r>
                <a:rPr lang="en-US" sz="1600" b="1" baseline="-25000" dirty="0">
                  <a:solidFill>
                    <a:schemeClr val="tx1"/>
                  </a:solidFill>
                  <a:latin typeface="Calibri" panose="020F0502020204030204" pitchFamily="34" charset="0"/>
                  <a:ea typeface="Cambria Math" charset="0"/>
                  <a:cs typeface="Cambria Math" charset="0"/>
                </a:rPr>
                <a:t>0</a:t>
              </a:r>
            </a:p>
          </p:txBody>
        </p:sp>
        <p:cxnSp>
          <p:nvCxnSpPr>
            <p:cNvPr id="27" name="Straight Arrow Connector 26"/>
            <p:cNvCxnSpPr>
              <a:stCxn id="25" idx="0"/>
              <a:endCxn id="24" idx="2"/>
            </p:cNvCxnSpPr>
            <p:nvPr/>
          </p:nvCxnSpPr>
          <p:spPr>
            <a:xfrm flipV="1">
              <a:off x="4609415" y="2981409"/>
              <a:ext cx="0" cy="547919"/>
            </a:xfrm>
            <a:prstGeom prst="straightConnector1">
              <a:avLst/>
            </a:prstGeom>
            <a:ln w="22225">
              <a:tailEnd type="triangl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4609415" y="1907058"/>
              <a:ext cx="0" cy="547919"/>
            </a:xfrm>
            <a:prstGeom prst="straightConnector1">
              <a:avLst/>
            </a:prstGeom>
            <a:ln w="22225">
              <a:tailEnd type="triangl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Curved Connector 43"/>
            <p:cNvCxnSpPr/>
            <p:nvPr/>
          </p:nvCxnSpPr>
          <p:spPr>
            <a:xfrm>
              <a:off x="4609416" y="2181018"/>
              <a:ext cx="829772" cy="537174"/>
            </a:xfrm>
            <a:prstGeom prst="curvedConnector3">
              <a:avLst>
                <a:gd name="adj1" fmla="val 61250"/>
              </a:avLst>
            </a:prstGeom>
            <a:ln w="22225">
              <a:tailEnd type="triangl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5439189" y="771548"/>
            <a:ext cx="1244658" cy="2680508"/>
            <a:chOff x="5439189" y="1375252"/>
            <a:chExt cx="1244658" cy="2680508"/>
          </a:xfrm>
        </p:grpSpPr>
        <p:sp>
          <p:nvSpPr>
            <p:cNvPr id="29" name="Rounded Rectangle 28"/>
            <p:cNvSpPr/>
            <p:nvPr/>
          </p:nvSpPr>
          <p:spPr>
            <a:xfrm>
              <a:off x="5439189" y="2454977"/>
              <a:ext cx="829773" cy="526432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Calibri" panose="020F0502020204030204" pitchFamily="34" charset="0"/>
                  <a:ea typeface="Arial" charset="0"/>
                  <a:cs typeface="Arial" charset="0"/>
                </a:rPr>
                <a:t>NN</a:t>
              </a:r>
              <a:endParaRPr lang="en-US" sz="1600" b="1" dirty="0">
                <a:solidFill>
                  <a:schemeClr val="tx1"/>
                </a:solidFill>
                <a:latin typeface="Calibri" panose="020F0502020204030204" pitchFamily="34" charset="0"/>
                <a:ea typeface="Arial" charset="0"/>
                <a:cs typeface="Arial" charset="0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5605144" y="3529327"/>
              <a:ext cx="497864" cy="52643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Calibri" panose="020F0502020204030204" pitchFamily="34" charset="0"/>
                  <a:ea typeface="Cambria Math" charset="0"/>
                  <a:cs typeface="Cambria Math" charset="0"/>
                </a:rPr>
                <a:t>I</a:t>
              </a:r>
              <a:r>
                <a:rPr lang="en-US" sz="1600" b="1" baseline="-25000" dirty="0" smtClean="0">
                  <a:solidFill>
                    <a:schemeClr val="tx1"/>
                  </a:solidFill>
                  <a:latin typeface="Calibri" panose="020F0502020204030204" pitchFamily="34" charset="0"/>
                  <a:ea typeface="Cambria Math" charset="0"/>
                  <a:cs typeface="Cambria Math" charset="0"/>
                </a:rPr>
                <a:t>1</a:t>
              </a:r>
              <a:endParaRPr lang="en-US" sz="1600" b="1" baseline="-25000" dirty="0">
                <a:solidFill>
                  <a:schemeClr val="tx1"/>
                </a:solidFill>
                <a:latin typeface="Calibri" panose="020F0502020204030204" pitchFamily="34" charset="0"/>
                <a:ea typeface="Cambria Math" charset="0"/>
                <a:cs typeface="Cambria Math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5605144" y="1375252"/>
              <a:ext cx="497864" cy="52643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Calibri" panose="020F0502020204030204" pitchFamily="34" charset="0"/>
                  <a:ea typeface="Cambria Math" charset="0"/>
                  <a:cs typeface="Cambria Math" charset="0"/>
                </a:rPr>
                <a:t>O</a:t>
              </a:r>
              <a:r>
                <a:rPr lang="en-US" sz="1600" b="1" baseline="-25000" dirty="0" smtClean="0">
                  <a:solidFill>
                    <a:schemeClr val="tx1"/>
                  </a:solidFill>
                  <a:latin typeface="Calibri" panose="020F0502020204030204" pitchFamily="34" charset="0"/>
                  <a:ea typeface="Cambria Math" charset="0"/>
                  <a:cs typeface="Cambria Math" charset="0"/>
                </a:rPr>
                <a:t>1</a:t>
              </a:r>
              <a:endParaRPr lang="en-US" sz="1600" b="1" baseline="-25000" dirty="0">
                <a:solidFill>
                  <a:schemeClr val="tx1"/>
                </a:solidFill>
                <a:latin typeface="Calibri" panose="020F0502020204030204" pitchFamily="34" charset="0"/>
                <a:ea typeface="Cambria Math" charset="0"/>
                <a:cs typeface="Cambria Math" charset="0"/>
              </a:endParaRPr>
            </a:p>
          </p:txBody>
        </p:sp>
        <p:cxnSp>
          <p:nvCxnSpPr>
            <p:cNvPr id="32" name="Straight Arrow Connector 31"/>
            <p:cNvCxnSpPr>
              <a:stCxn id="32" idx="0"/>
              <a:endCxn id="31" idx="2"/>
            </p:cNvCxnSpPr>
            <p:nvPr/>
          </p:nvCxnSpPr>
          <p:spPr>
            <a:xfrm flipV="1">
              <a:off x="5854075" y="2981409"/>
              <a:ext cx="0" cy="547919"/>
            </a:xfrm>
            <a:prstGeom prst="straightConnector1">
              <a:avLst/>
            </a:prstGeom>
            <a:ln w="22225">
              <a:tailEnd type="triangl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5854075" y="1907058"/>
              <a:ext cx="0" cy="547919"/>
            </a:xfrm>
            <a:prstGeom prst="straightConnector1">
              <a:avLst/>
            </a:prstGeom>
            <a:ln w="22225">
              <a:tailEnd type="triangl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Curved Connector 44"/>
            <p:cNvCxnSpPr/>
            <p:nvPr/>
          </p:nvCxnSpPr>
          <p:spPr>
            <a:xfrm>
              <a:off x="5854075" y="2186389"/>
              <a:ext cx="829772" cy="537174"/>
            </a:xfrm>
            <a:prstGeom prst="curvedConnector3">
              <a:avLst>
                <a:gd name="adj1" fmla="val 61250"/>
              </a:avLst>
            </a:prstGeom>
            <a:ln w="22225">
              <a:tailEnd type="triangl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6683849" y="771548"/>
            <a:ext cx="1244658" cy="2680508"/>
            <a:chOff x="6683849" y="1375252"/>
            <a:chExt cx="1244658" cy="2680508"/>
          </a:xfrm>
        </p:grpSpPr>
        <p:sp>
          <p:nvSpPr>
            <p:cNvPr id="34" name="Rounded Rectangle 33"/>
            <p:cNvSpPr/>
            <p:nvPr/>
          </p:nvSpPr>
          <p:spPr>
            <a:xfrm>
              <a:off x="6683849" y="2454977"/>
              <a:ext cx="829773" cy="526432"/>
            </a:xfrm>
            <a:prstGeom prst="round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Calibri" panose="020F0502020204030204" pitchFamily="34" charset="0"/>
                  <a:ea typeface="Arial" charset="0"/>
                  <a:cs typeface="Arial" charset="0"/>
                </a:rPr>
                <a:t>NN</a:t>
              </a:r>
              <a:endParaRPr lang="en-US" sz="1600" b="1" dirty="0">
                <a:solidFill>
                  <a:schemeClr val="tx1"/>
                </a:solidFill>
                <a:latin typeface="Calibri" panose="020F0502020204030204" pitchFamily="34" charset="0"/>
                <a:ea typeface="Arial" charset="0"/>
                <a:cs typeface="Arial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6849803" y="3529327"/>
              <a:ext cx="497864" cy="52643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Calibri" panose="020F0502020204030204" pitchFamily="34" charset="0"/>
                  <a:ea typeface="Cambria Math" charset="0"/>
                  <a:cs typeface="Cambria Math" charset="0"/>
                </a:rPr>
                <a:t>I</a:t>
              </a:r>
              <a:r>
                <a:rPr lang="en-US" sz="1600" b="1" baseline="-25000" dirty="0" smtClean="0">
                  <a:solidFill>
                    <a:schemeClr val="tx1"/>
                  </a:solidFill>
                  <a:latin typeface="Calibri" panose="020F0502020204030204" pitchFamily="34" charset="0"/>
                  <a:ea typeface="Cambria Math" charset="0"/>
                  <a:cs typeface="Cambria Math" charset="0"/>
                </a:rPr>
                <a:t>2</a:t>
              </a:r>
              <a:endParaRPr lang="en-US" sz="1600" b="1" baseline="-25000" dirty="0">
                <a:solidFill>
                  <a:schemeClr val="tx1"/>
                </a:solidFill>
                <a:latin typeface="Calibri" panose="020F0502020204030204" pitchFamily="34" charset="0"/>
                <a:ea typeface="Cambria Math" charset="0"/>
                <a:cs typeface="Cambria Math" charset="0"/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6849803" y="1375252"/>
              <a:ext cx="497864" cy="52643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Calibri" panose="020F0502020204030204" pitchFamily="34" charset="0"/>
                  <a:ea typeface="Cambria Math" charset="0"/>
                  <a:cs typeface="Cambria Math" charset="0"/>
                </a:rPr>
                <a:t>O</a:t>
              </a:r>
              <a:r>
                <a:rPr lang="en-US" sz="1600" b="1" baseline="-25000" dirty="0" smtClean="0">
                  <a:solidFill>
                    <a:schemeClr val="tx1"/>
                  </a:solidFill>
                  <a:latin typeface="Calibri" panose="020F0502020204030204" pitchFamily="34" charset="0"/>
                  <a:ea typeface="Cambria Math" charset="0"/>
                  <a:cs typeface="Cambria Math" charset="0"/>
                </a:rPr>
                <a:t>2</a:t>
              </a:r>
              <a:endParaRPr lang="en-US" sz="1600" b="1" baseline="-25000" dirty="0">
                <a:solidFill>
                  <a:schemeClr val="tx1"/>
                </a:solidFill>
                <a:latin typeface="Calibri" panose="020F0502020204030204" pitchFamily="34" charset="0"/>
                <a:ea typeface="Cambria Math" charset="0"/>
                <a:cs typeface="Cambria Math" charset="0"/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7098735" y="2981409"/>
              <a:ext cx="0" cy="547919"/>
            </a:xfrm>
            <a:prstGeom prst="straightConnector1">
              <a:avLst/>
            </a:prstGeom>
            <a:ln w="22225">
              <a:tailEnd type="triangl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7098735" y="1907058"/>
              <a:ext cx="0" cy="547919"/>
            </a:xfrm>
            <a:prstGeom prst="straightConnector1">
              <a:avLst/>
            </a:prstGeom>
            <a:ln w="22225">
              <a:tailEnd type="triangl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Curved Connector 45"/>
            <p:cNvCxnSpPr/>
            <p:nvPr/>
          </p:nvCxnSpPr>
          <p:spPr>
            <a:xfrm>
              <a:off x="7098735" y="2181017"/>
              <a:ext cx="829772" cy="537174"/>
            </a:xfrm>
            <a:prstGeom prst="curvedConnector3">
              <a:avLst>
                <a:gd name="adj1" fmla="val 61250"/>
              </a:avLst>
            </a:prstGeom>
            <a:ln w="22225">
              <a:tailEnd type="triangle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4013016" y="3453713"/>
            <a:ext cx="1177888" cy="58477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600" b="1" i="1" dirty="0" smtClean="0">
                <a:latin typeface="Calibri" panose="020F0502020204030204" pitchFamily="34" charset="0"/>
                <a:ea typeface="Arial" charset="0"/>
                <a:cs typeface="Arial" charset="0"/>
              </a:rPr>
              <a:t>A</a:t>
            </a:r>
          </a:p>
          <a:p>
            <a:pPr algn="ctr"/>
            <a:r>
              <a:rPr lang="en-US" sz="1600" i="1" dirty="0" smtClean="0">
                <a:latin typeface="Calibri" panose="020F0502020204030204" pitchFamily="34" charset="0"/>
                <a:ea typeface="Arial" charset="0"/>
                <a:cs typeface="Arial" charset="0"/>
              </a:rPr>
              <a:t>(word0)</a:t>
            </a:r>
            <a:endParaRPr lang="en-US" sz="1600" i="1" dirty="0" smtClean="0">
              <a:latin typeface="Calibri" panose="020F0502020204030204" pitchFamily="34" charset="0"/>
              <a:ea typeface="Arial" charset="0"/>
              <a:cs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844614" y="245906"/>
            <a:ext cx="1014047" cy="58477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600" b="1" i="1" dirty="0" smtClean="0">
                <a:latin typeface="Calibri" panose="020F0502020204030204" pitchFamily="34" charset="0"/>
                <a:ea typeface="Arial" charset="0"/>
                <a:cs typeface="Arial" charset="0"/>
              </a:rPr>
              <a:t>Days</a:t>
            </a:r>
          </a:p>
          <a:p>
            <a:pPr algn="ctr"/>
            <a:r>
              <a:rPr lang="en-US" sz="1600" i="1" dirty="0" smtClean="0">
                <a:latin typeface="Calibri" panose="020F0502020204030204" pitchFamily="34" charset="0"/>
                <a:ea typeface="Arial" charset="0"/>
                <a:cs typeface="Arial" charset="0"/>
              </a:rPr>
              <a:t>(prediction)</a:t>
            </a:r>
            <a:endParaRPr lang="en-US" sz="1600" i="1" dirty="0" smtClean="0">
              <a:latin typeface="Calibri" panose="020F0502020204030204" pitchFamily="34" charset="0"/>
              <a:ea typeface="Arial" charset="0"/>
              <a:cs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208661" y="3453713"/>
            <a:ext cx="1231100" cy="58477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600" b="1" i="1" dirty="0" smtClean="0">
                <a:latin typeface="Calibri" panose="020F0502020204030204" pitchFamily="34" charset="0"/>
                <a:ea typeface="Arial" charset="0"/>
                <a:cs typeface="Arial" charset="0"/>
              </a:rPr>
              <a:t>Week</a:t>
            </a:r>
          </a:p>
          <a:p>
            <a:pPr algn="ctr"/>
            <a:r>
              <a:rPr lang="en-US" sz="1600" i="1" dirty="0" smtClean="0">
                <a:latin typeface="Calibri" panose="020F0502020204030204" pitchFamily="34" charset="0"/>
                <a:ea typeface="Arial" charset="0"/>
                <a:cs typeface="Arial" charset="0"/>
              </a:rPr>
              <a:t>(word1)</a:t>
            </a:r>
            <a:endParaRPr lang="en-US" sz="1600" i="1" dirty="0" smtClean="0">
              <a:latin typeface="Calibri" panose="020F0502020204030204" pitchFamily="34" charset="0"/>
              <a:ea typeface="Arial" charset="0"/>
              <a:cs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488075" y="3453713"/>
            <a:ext cx="1156688" cy="58477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600" b="1" i="1" dirty="0" smtClean="0">
                <a:latin typeface="Calibri" panose="020F0502020204030204" pitchFamily="34" charset="0"/>
                <a:ea typeface="Arial" charset="0"/>
                <a:cs typeface="Arial" charset="0"/>
              </a:rPr>
              <a:t>Has</a:t>
            </a:r>
          </a:p>
          <a:p>
            <a:pPr algn="ctr"/>
            <a:r>
              <a:rPr lang="en-US" sz="1600" i="1" dirty="0" smtClean="0">
                <a:latin typeface="Calibri" panose="020F0502020204030204" pitchFamily="34" charset="0"/>
                <a:ea typeface="Arial" charset="0"/>
                <a:cs typeface="Arial" charset="0"/>
              </a:rPr>
              <a:t>(word2)</a:t>
            </a:r>
            <a:endParaRPr lang="en-US" sz="1600" i="1" dirty="0" smtClean="0">
              <a:latin typeface="Calibri" panose="020F0502020204030204" pitchFamily="34" charset="0"/>
              <a:ea typeface="Arial" charset="0"/>
              <a:cs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742134" y="3453713"/>
            <a:ext cx="1211464" cy="58477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600" b="1" i="1" dirty="0" smtClean="0">
                <a:latin typeface="Calibri" panose="020F0502020204030204" pitchFamily="34" charset="0"/>
                <a:ea typeface="Arial" charset="0"/>
                <a:cs typeface="Arial" charset="0"/>
              </a:rPr>
              <a:t>Seven</a:t>
            </a:r>
          </a:p>
          <a:p>
            <a:pPr algn="ctr"/>
            <a:r>
              <a:rPr lang="en-US" sz="1600" i="1" dirty="0" smtClean="0">
                <a:latin typeface="Calibri" panose="020F0502020204030204" pitchFamily="34" charset="0"/>
                <a:ea typeface="Arial" charset="0"/>
                <a:cs typeface="Arial" charset="0"/>
              </a:rPr>
              <a:t>(word3)</a:t>
            </a:r>
            <a:endParaRPr lang="en-US" sz="1600" i="1" dirty="0" smtClean="0">
              <a:latin typeface="Calibri" panose="020F0502020204030204" pitchFamily="34" charset="0"/>
              <a:ea typeface="Arial" charset="0"/>
              <a:cs typeface="Arial" charset="0"/>
            </a:endParaRPr>
          </a:p>
        </p:txBody>
      </p:sp>
      <p:sp>
        <p:nvSpPr>
          <p:cNvPr id="52" name="Right Arrow 51"/>
          <p:cNvSpPr/>
          <p:nvPr/>
        </p:nvSpPr>
        <p:spPr>
          <a:xfrm>
            <a:off x="2636669" y="1726174"/>
            <a:ext cx="1119952" cy="810558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2423609" y="2479528"/>
            <a:ext cx="1528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anose="020F0502020204030204" pitchFamily="34" charset="0"/>
                <a:ea typeface="Cambria Math" charset="0"/>
                <a:cs typeface="Cambria Math" charset="0"/>
              </a:rPr>
              <a:t>Sentence Completion Example</a:t>
            </a:r>
            <a:endParaRPr lang="en-US" sz="1600" b="1" dirty="0" smtClean="0">
              <a:latin typeface="Calibri" panose="020F0502020204030204" pitchFamily="34" charset="0"/>
              <a:ea typeface="Arial" charset="0"/>
              <a:cs typeface="Arial" charset="0"/>
            </a:endParaRPr>
          </a:p>
        </p:txBody>
      </p:sp>
      <p:sp>
        <p:nvSpPr>
          <p:cNvPr id="66" name="Rectangle 5"/>
          <p:cNvSpPr>
            <a:spLocks noChangeArrowheads="1"/>
          </p:cNvSpPr>
          <p:nvPr/>
        </p:nvSpPr>
        <p:spPr bwMode="auto">
          <a:xfrm>
            <a:off x="484741" y="4039293"/>
            <a:ext cx="8350785" cy="35174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81639" tIns="40819" rIns="81639" bIns="40819" anchor="ctr">
            <a:spAutoFit/>
          </a:bodyPr>
          <a:lstStyle>
            <a:lvl1pPr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"/>
              <a:defRPr sz="2800">
                <a:solidFill>
                  <a:srgbClr val="FFFFFF"/>
                </a:solidFill>
                <a:latin typeface="Neo Sans Intel" pitchFamily="34" charset="0"/>
                <a:cs typeface="Arial" charset="0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latin typeface="Neo Sans Intel" pitchFamily="34" charset="0"/>
                <a:cs typeface="Arial" charset="0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200">
                <a:solidFill>
                  <a:srgbClr val="FFFFFF"/>
                </a:solidFill>
                <a:latin typeface="Neo Sans Intel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750" b="1" dirty="0" smtClean="0">
                <a:solidFill>
                  <a:schemeClr val="bg1"/>
                </a:solidFill>
                <a:latin typeface="Arial" charset="0"/>
              </a:rPr>
              <a:t>Great for analytics of data with sequences, popular in language modeling</a:t>
            </a:r>
            <a:endParaRPr lang="en-US" altLang="en-US" sz="1750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7" name="Rectangle 5"/>
          <p:cNvSpPr>
            <a:spLocks noChangeArrowheads="1"/>
          </p:cNvSpPr>
          <p:nvPr/>
        </p:nvSpPr>
        <p:spPr bwMode="auto">
          <a:xfrm>
            <a:off x="498998" y="4435389"/>
            <a:ext cx="8350785" cy="35174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81639" tIns="40819" rIns="81639" bIns="40819" anchor="ctr">
            <a:spAutoFit/>
          </a:bodyPr>
          <a:lstStyle>
            <a:lvl1pPr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"/>
              <a:defRPr sz="2800">
                <a:solidFill>
                  <a:srgbClr val="FFFFFF"/>
                </a:solidFill>
                <a:latin typeface="Neo Sans Intel" pitchFamily="34" charset="0"/>
                <a:cs typeface="Arial" charset="0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latin typeface="Neo Sans Intel" pitchFamily="34" charset="0"/>
                <a:cs typeface="Arial" charset="0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200">
                <a:solidFill>
                  <a:srgbClr val="FFFFFF"/>
                </a:solidFill>
                <a:latin typeface="Neo Sans Intel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750" b="1" dirty="0" smtClean="0">
                <a:solidFill>
                  <a:schemeClr val="bg1"/>
                </a:solidFill>
                <a:latin typeface="Arial" charset="0"/>
              </a:rPr>
              <a:t>Studied Gated Recurrent Unit (GRU)</a:t>
            </a:r>
            <a:r>
              <a:rPr lang="en-US" altLang="en-US" sz="1750" b="1" dirty="0" smtClean="0">
                <a:solidFill>
                  <a:schemeClr val="bg1"/>
                </a:solidFill>
                <a:latin typeface="Arial" charset="0"/>
              </a:rPr>
              <a:t>: an RNN variant offering top accuracy</a:t>
            </a:r>
            <a:endParaRPr lang="en-US" altLang="en-US" sz="1750" b="1" dirty="0" smtClean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717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9" grpId="0" animBg="1"/>
      <p:bldP spid="40" grpId="0" animBg="1"/>
      <p:bldP spid="41" grpId="0" animBg="1"/>
      <p:bldP spid="47" grpId="0"/>
      <p:bldP spid="48" grpId="0"/>
      <p:bldP spid="49" grpId="0"/>
      <p:bldP spid="50" grpId="0"/>
      <p:bldP spid="51" grpId="0"/>
      <p:bldP spid="52" grpId="0" animBg="1"/>
      <p:bldP spid="64" grpId="0"/>
      <p:bldP spid="66" grpId="0" animBg="1"/>
      <p:bldP spid="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313" y="740747"/>
            <a:ext cx="5309097" cy="2123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Profiling &amp; Optimization on Xeon Server</a:t>
            </a:r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131326" y="3063036"/>
            <a:ext cx="4836403" cy="62104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81639" tIns="40819" rIns="81639" bIns="40819" anchor="ctr">
            <a:spAutoFit/>
          </a:bodyPr>
          <a:lstStyle>
            <a:lvl1pPr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"/>
              <a:defRPr sz="2800">
                <a:solidFill>
                  <a:srgbClr val="FFFFFF"/>
                </a:solidFill>
                <a:latin typeface="Neo Sans Intel" pitchFamily="34" charset="0"/>
                <a:cs typeface="Arial" charset="0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latin typeface="Neo Sans Intel" pitchFamily="34" charset="0"/>
                <a:cs typeface="Arial" charset="0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200">
                <a:solidFill>
                  <a:srgbClr val="FFFFFF"/>
                </a:solidFill>
                <a:latin typeface="Neo Sans Intel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750" b="1" dirty="0" smtClean="0">
                <a:solidFill>
                  <a:schemeClr val="bg1"/>
                </a:solidFill>
                <a:latin typeface="Arial" charset="0"/>
              </a:rPr>
              <a:t>SGEMVs (</a:t>
            </a:r>
            <a:r>
              <a:rPr lang="en-US" altLang="en-US" sz="1750" b="1" dirty="0" err="1" smtClean="0">
                <a:solidFill>
                  <a:schemeClr val="bg1"/>
                </a:solidFill>
                <a:latin typeface="Arial" charset="0"/>
              </a:rPr>
              <a:t>MatVec</a:t>
            </a:r>
            <a:r>
              <a:rPr lang="en-US" altLang="en-US" sz="1750" b="1" dirty="0" smtClean="0">
                <a:solidFill>
                  <a:schemeClr val="bg1"/>
                </a:solidFill>
                <a:latin typeface="Arial" charset="0"/>
              </a:rPr>
              <a:t>*) on small/med matrices account for most of runtime</a:t>
            </a:r>
            <a:endParaRPr lang="en-US" altLang="en-US" sz="1750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131326" y="3774851"/>
            <a:ext cx="4836403" cy="62104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81639" tIns="40819" rIns="81639" bIns="40819" anchor="ctr">
            <a:spAutoFit/>
          </a:bodyPr>
          <a:lstStyle>
            <a:lvl1pPr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"/>
              <a:defRPr sz="2800">
                <a:solidFill>
                  <a:srgbClr val="FFFFFF"/>
                </a:solidFill>
                <a:latin typeface="Neo Sans Intel" pitchFamily="34" charset="0"/>
                <a:cs typeface="Arial" charset="0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latin typeface="Neo Sans Intel" pitchFamily="34" charset="0"/>
                <a:cs typeface="Arial" charset="0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200">
                <a:solidFill>
                  <a:srgbClr val="FFFFFF"/>
                </a:solidFill>
                <a:latin typeface="Neo Sans Intel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750" b="1" dirty="0" smtClean="0">
                <a:solidFill>
                  <a:schemeClr val="bg1"/>
                </a:solidFill>
                <a:latin typeface="Arial" charset="0"/>
              </a:rPr>
              <a:t>Memoization improves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750" b="1" dirty="0" smtClean="0">
                <a:solidFill>
                  <a:schemeClr val="bg1"/>
                </a:solidFill>
                <a:latin typeface="Arial" charset="0"/>
              </a:rPr>
              <a:t>performance by ~40%</a:t>
            </a:r>
            <a:endParaRPr lang="en-US" altLang="en-US" sz="1750" b="1" dirty="0" smtClean="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09134" y="1017807"/>
            <a:ext cx="3756342" cy="3559505"/>
            <a:chOff x="378549" y="35411"/>
            <a:chExt cx="5587518" cy="4553627"/>
          </a:xfrm>
        </p:grpSpPr>
        <p:grpSp>
          <p:nvGrpSpPr>
            <p:cNvPr id="11" name="Group 10"/>
            <p:cNvGrpSpPr/>
            <p:nvPr/>
          </p:nvGrpSpPr>
          <p:grpSpPr>
            <a:xfrm>
              <a:off x="378549" y="35411"/>
              <a:ext cx="5587518" cy="4553627"/>
              <a:chOff x="378549" y="35411"/>
              <a:chExt cx="5587518" cy="4553627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flipV="1">
                <a:off x="3823339" y="1625711"/>
                <a:ext cx="1" cy="1618488"/>
              </a:xfrm>
              <a:prstGeom prst="line">
                <a:avLst/>
              </a:prstGeom>
              <a:ln w="22225"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1594640" y="3702362"/>
                    <a:ext cx="4371426" cy="32278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sz="1600" b="0" i="1" dirty="0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0" i="1" dirty="0" smtClean="0">
                                      <a:latin typeface="Cambria Math" charset="0"/>
                                      <a:cs typeface="Arial" panose="020B0604020202020204" pitchFamily="34" charset="0"/>
                                    </a:rPr>
                                    <m:t>𝑂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𝑡𝑎𝑛h</m:t>
                          </m:r>
                          <m:r>
                            <a:rPr lang="en-US" sz="1600" b="0" i="1" dirty="0" smtClean="0">
                              <a:latin typeface="Cambria Math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1600" b="0" i="1" dirty="0" smtClean="0">
                              <a:latin typeface="Cambria Math"/>
                              <a:cs typeface="Arial" panose="020B0604020202020204" pitchFamily="34" charset="0"/>
                            </a:rPr>
                            <m:t>𝑊</m:t>
                          </m:r>
                          <m:r>
                            <a:rPr lang="en-US" sz="1600" b="0" i="1" dirty="0" smtClean="0">
                              <a:latin typeface="Cambria Math"/>
                              <a:cs typeface="Arial" panose="020B0604020202020204" pitchFamily="34" charset="0"/>
                            </a:rPr>
                            <m:t>. </m:t>
                          </m:r>
                          <m:sSub>
                            <m:sSubPr>
                              <m:ctrlPr>
                                <a:rPr lang="en-US" sz="160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 b="0" i="0" dirty="0" smtClean="0">
                                  <a:latin typeface="Cambria Math" charset="0"/>
                                  <a:cs typeface="Arial" panose="020B0604020202020204" pitchFamily="34" charset="0"/>
                                </a:rPr>
                                <m:t>I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600" b="0" i="1" dirty="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i="1" dirty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600" i="1" dirty="0">
                                  <a:latin typeface="Cambria Math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600" b="0" i="1" dirty="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a:rPr lang="en-US" sz="1600" b="0" i="1" dirty="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𝑈</m:t>
                          </m:r>
                          <m:r>
                            <a:rPr lang="en-US" sz="1600" b="0" i="1" dirty="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sz="1600" i="1" dirty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latin typeface="Cambria Math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𝑡</m:t>
                              </m:r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1600" i="1" dirty="0">
                              <a:latin typeface="Cambria Math"/>
                              <a:cs typeface="Arial" panose="020B0604020202020204" pitchFamily="34" charset="0"/>
                            </a:rPr>
                            <m:t>)</m:t>
                          </m:r>
                        </m:oMath>
                      </m:oMathPara>
                    </a14:m>
                    <a:endParaRPr lang="en-US" sz="1600" dirty="0">
                      <a:latin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16" name="TextBox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94640" y="3702362"/>
                    <a:ext cx="4371426" cy="322781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2282" t="-21429" b="-3095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453395" y="625596"/>
                    <a:ext cx="3249935" cy="269294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/>
                              <a:cs typeface="Arial" panose="020B0604020202020204" pitchFamily="34" charset="0"/>
                            </a:rPr>
                            <m:t>σ</m:t>
                          </m:r>
                          <m:r>
                            <a:rPr lang="en-US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1600" b="0" i="1" dirty="0" smtClean="0">
                              <a:latin typeface="Cambria Math"/>
                              <a:cs typeface="Arial" panose="020B0604020202020204" pitchFamily="34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en-US" sz="1600" b="0" i="1" dirty="0" smtClean="0">
                              <a:latin typeface="Cambria Math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a:rPr lang="en-US" sz="1600" b="0" i="1" dirty="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60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 b="0" i="0" dirty="0" smtClean="0">
                                  <a:latin typeface="Cambria Math" charset="0"/>
                                  <a:cs typeface="Arial" panose="020B0604020202020204" pitchFamily="34" charset="0"/>
                                </a:rPr>
                                <m:t>I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600" b="0" i="1" dirty="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en-US" sz="1600" i="1" dirty="0">
                              <a:latin typeface="Cambria Math"/>
                              <a:cs typeface="Arial" panose="020B0604020202020204" pitchFamily="34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sz="1600" i="1" dirty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latin typeface="Cambria Math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𝑡</m:t>
                              </m:r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1600" i="1" dirty="0">
                              <a:latin typeface="Cambria Math"/>
                              <a:cs typeface="Arial" panose="020B0604020202020204" pitchFamily="34" charset="0"/>
                            </a:rPr>
                            <m:t>)</m:t>
                          </m:r>
                        </m:oMath>
                      </m:oMathPara>
                    </a14:m>
                    <a:endParaRPr lang="en-US" sz="1600" dirty="0">
                      <a:latin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17" name="TextBox 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53395" y="625596"/>
                    <a:ext cx="3249935" cy="269294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l="-2228" r="-2507" b="-5588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1617223" y="4142990"/>
                    <a:ext cx="4348844" cy="32278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latin typeface="Cambria Math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600" b="0" i="1" dirty="0" smtClean="0">
                              <a:latin typeface="Cambria Math"/>
                              <a:cs typeface="Arial" panose="020B0604020202020204" pitchFamily="34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sz="1600" i="1" dirty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latin typeface="Cambria Math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 dirty="0">
                                  <a:latin typeface="Cambria Math"/>
                                  <a:cs typeface="Arial" panose="020B0604020202020204" pitchFamily="34" charset="0"/>
                                </a:rPr>
                                <m:t>𝑡</m:t>
                              </m:r>
                              <m:r>
                                <a:rPr lang="en-US" sz="1600" i="1" dirty="0">
                                  <a:latin typeface="Cambria Math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1600" b="0" i="1" dirty="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1600" b="0" i="1" dirty="0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dirty="0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sz="1600" i="1" dirty="0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dirty="0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600" b="0" i="1" dirty="0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600" b="0" i="1" dirty="0" smtClean="0">
                              <a:latin typeface="Cambria Math"/>
                              <a:cs typeface="Arial" panose="020B0604020202020204" pitchFamily="34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sz="1600" i="1" dirty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sz="1600" i="1" dirty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0" i="1" dirty="0" smtClean="0">
                                      <a:latin typeface="Cambria Math" charset="0"/>
                                      <a:cs typeface="Arial" panose="020B0604020202020204" pitchFamily="34" charset="0"/>
                                    </a:rPr>
                                    <m:t>𝑂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600" i="1" dirty="0">
                                  <a:latin typeface="Cambria Math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>
                      <a:latin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18" name="Text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17223" y="4142990"/>
                    <a:ext cx="4348844" cy="322781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l="-2505" t="-24390" b="-1219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9" name="Rounded Rectangle 18"/>
              <p:cNvSpPr/>
              <p:nvPr/>
            </p:nvSpPr>
            <p:spPr>
              <a:xfrm>
                <a:off x="981119" y="1243313"/>
                <a:ext cx="3580730" cy="2385391"/>
              </a:xfrm>
              <a:prstGeom prst="round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0" name="Pentagon 19"/>
              <p:cNvSpPr/>
              <p:nvPr/>
            </p:nvSpPr>
            <p:spPr>
              <a:xfrm rot="16200000">
                <a:off x="3546485" y="2394048"/>
                <a:ext cx="548640" cy="274320"/>
              </a:xfrm>
              <a:prstGeom prst="homePlat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Arial" charset="0"/>
                  <a:cs typeface="Arial" charset="0"/>
                </a:endParaRPr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 flipV="1">
                <a:off x="471742" y="1518937"/>
                <a:ext cx="5017091" cy="0"/>
              </a:xfrm>
              <a:prstGeom prst="line">
                <a:avLst/>
              </a:prstGeom>
              <a:ln w="22225"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 flipV="1">
                <a:off x="4263324" y="695977"/>
                <a:ext cx="0" cy="822960"/>
              </a:xfrm>
              <a:prstGeom prst="line">
                <a:avLst/>
              </a:prstGeom>
              <a:ln w="22225"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" name="Oval 22"/>
              <p:cNvSpPr/>
              <p:nvPr/>
            </p:nvSpPr>
            <p:spPr>
              <a:xfrm>
                <a:off x="3899333" y="35411"/>
                <a:ext cx="778843" cy="64935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 smtClean="0">
                    <a:solidFill>
                      <a:schemeClr val="tx1"/>
                    </a:solidFill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O</a:t>
                </a:r>
                <a:r>
                  <a:rPr lang="en-US" sz="1600" baseline="-25000" dirty="0" err="1" smtClean="0">
                    <a:solidFill>
                      <a:schemeClr val="tx1"/>
                    </a:solidFill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t</a:t>
                </a:r>
                <a:endParaRPr lang="en-US" sz="1600" baseline="-25000" dirty="0">
                  <a:solidFill>
                    <a:schemeClr val="tx1"/>
                  </a:solidFill>
                  <a:latin typeface="Calibri" panose="020F0502020204030204" pitchFamily="34" charset="0"/>
                  <a:ea typeface="Cambria Math" charset="0"/>
                  <a:cs typeface="Cambria Math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482815" y="899706"/>
                <a:ext cx="1192734" cy="590602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n-US" sz="1200" dirty="0" smtClean="0">
                    <a:latin typeface="Calibri" panose="020F0502020204030204" pitchFamily="34" charset="0"/>
                    <a:ea typeface="Arial" charset="0"/>
                    <a:cs typeface="Arial" charset="0"/>
                  </a:rPr>
                  <a:t>Recurrent connection</a:t>
                </a:r>
                <a:endParaRPr lang="en-US" sz="1200" dirty="0">
                  <a:latin typeface="Calibri" panose="020F0502020204030204" pitchFamily="34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5" name="Oval 24"/>
              <p:cNvSpPr>
                <a:spLocks noChangeAspect="1"/>
              </p:cNvSpPr>
              <p:nvPr/>
            </p:nvSpPr>
            <p:spPr>
              <a:xfrm>
                <a:off x="2764213" y="1369572"/>
                <a:ext cx="272616" cy="27432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×</a:t>
                </a:r>
                <a:endParaRPr lang="en-US" sz="1600" baseline="-25000" dirty="0">
                  <a:solidFill>
                    <a:schemeClr val="tx1"/>
                  </a:solidFill>
                  <a:latin typeface="Calibri" panose="020F0502020204030204" pitchFamily="34" charset="0"/>
                  <a:ea typeface="Cambria Math" charset="0"/>
                  <a:cs typeface="Cambria Math" charset="0"/>
                </a:endParaRPr>
              </a:p>
            </p:txBody>
          </p:sp>
          <p:sp>
            <p:nvSpPr>
              <p:cNvPr id="26" name="Oval 25"/>
              <p:cNvSpPr>
                <a:spLocks noChangeAspect="1"/>
              </p:cNvSpPr>
              <p:nvPr/>
            </p:nvSpPr>
            <p:spPr>
              <a:xfrm>
                <a:off x="3685362" y="1347455"/>
                <a:ext cx="272616" cy="27432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+</a:t>
                </a:r>
                <a:endParaRPr lang="en-US" sz="1600" baseline="-25000" dirty="0">
                  <a:solidFill>
                    <a:schemeClr val="tx1"/>
                  </a:solidFill>
                  <a:latin typeface="Calibri" panose="020F0502020204030204" pitchFamily="34" charset="0"/>
                  <a:ea typeface="Cambria Math" charset="0"/>
                  <a:cs typeface="Cambria Math" charset="0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733192" y="3939681"/>
                <a:ext cx="636104" cy="64935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I</a:t>
                </a:r>
                <a:r>
                  <a:rPr lang="en-US" sz="1600" baseline="-25000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t</a:t>
                </a:r>
                <a:endParaRPr lang="en-US" sz="1600" baseline="-25000" dirty="0">
                  <a:solidFill>
                    <a:schemeClr val="tx1"/>
                  </a:solidFill>
                  <a:latin typeface="Calibri" panose="020F0502020204030204" pitchFamily="34" charset="0"/>
                  <a:ea typeface="Cambria Math" charset="0"/>
                  <a:cs typeface="Cambria Math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78549" y="1143341"/>
                <a:ext cx="582801" cy="3702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O</a:t>
                </a:r>
                <a:r>
                  <a:rPr lang="en-US" sz="1600" baseline="-25000" dirty="0"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t-1</a:t>
                </a:r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1020625" y="3376684"/>
                <a:ext cx="596598" cy="562997"/>
              </a:xfrm>
              <a:custGeom>
                <a:avLst/>
                <a:gdLst>
                  <a:gd name="connsiteX0" fmla="*/ 0 w 1351722"/>
                  <a:gd name="connsiteY0" fmla="*/ 1282009 h 1282009"/>
                  <a:gd name="connsiteX1" fmla="*/ 715617 w 1351722"/>
                  <a:gd name="connsiteY1" fmla="*/ 155575 h 1282009"/>
                  <a:gd name="connsiteX2" fmla="*/ 1351722 w 1351722"/>
                  <a:gd name="connsiteY2" fmla="*/ 9801 h 1282009"/>
                  <a:gd name="connsiteX3" fmla="*/ 1351722 w 1351722"/>
                  <a:gd name="connsiteY3" fmla="*/ 9801 h 1282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1722" h="1282009">
                    <a:moveTo>
                      <a:pt x="0" y="1282009"/>
                    </a:moveTo>
                    <a:cubicBezTo>
                      <a:pt x="245165" y="824809"/>
                      <a:pt x="490330" y="367610"/>
                      <a:pt x="715617" y="155575"/>
                    </a:cubicBezTo>
                    <a:cubicBezTo>
                      <a:pt x="940904" y="-56460"/>
                      <a:pt x="1351722" y="9801"/>
                      <a:pt x="1351722" y="9801"/>
                    </a:cubicBezTo>
                    <a:lnTo>
                      <a:pt x="1351722" y="9801"/>
                    </a:lnTo>
                  </a:path>
                </a:pathLst>
              </a:custGeom>
              <a:ln w="22225">
                <a:tailEnd type="non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Calibri" panose="020F0502020204030204" pitchFamily="34" charset="0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1617223" y="3380526"/>
                <a:ext cx="2103120" cy="0"/>
              </a:xfrm>
              <a:prstGeom prst="line">
                <a:avLst/>
              </a:prstGeom>
              <a:ln w="22225">
                <a:tailEnd type="non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258789" y="1518936"/>
                <a:ext cx="6340" cy="1562467"/>
              </a:xfrm>
              <a:prstGeom prst="line">
                <a:avLst/>
              </a:prstGeom>
              <a:ln w="22225">
                <a:tailEnd type="non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258789" y="3075781"/>
                <a:ext cx="1645920" cy="4067"/>
              </a:xfrm>
              <a:prstGeom prst="line">
                <a:avLst/>
              </a:prstGeom>
              <a:ln w="22225">
                <a:tailEnd type="non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490597" y="2796041"/>
                <a:ext cx="0" cy="274320"/>
              </a:xfrm>
              <a:prstGeom prst="line">
                <a:avLst/>
              </a:prstGeom>
              <a:ln w="22225">
                <a:tailEnd type="non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Curved Connector 33"/>
              <p:cNvCxnSpPr/>
              <p:nvPr/>
            </p:nvCxnSpPr>
            <p:spPr>
              <a:xfrm flipV="1">
                <a:off x="1617223" y="3075781"/>
                <a:ext cx="596598" cy="300905"/>
              </a:xfrm>
              <a:prstGeom prst="curvedConnector3">
                <a:avLst/>
              </a:prstGeom>
              <a:ln w="22225">
                <a:headEnd type="oval" w="sm" len="sm"/>
                <a:tailEnd type="oval" w="sm" len="sm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Curved Connector 34"/>
              <p:cNvCxnSpPr>
                <a:stCxn id="36" idx="3"/>
                <a:endCxn id="42" idx="6"/>
              </p:cNvCxnSpPr>
              <p:nvPr/>
            </p:nvCxnSpPr>
            <p:spPr>
              <a:xfrm rot="16200000" flipV="1">
                <a:off x="1975397" y="1738262"/>
                <a:ext cx="264904" cy="772350"/>
              </a:xfrm>
              <a:prstGeom prst="curvedConnector2">
                <a:avLst/>
              </a:prstGeom>
              <a:ln w="22225"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6" name="Pentagon 35"/>
              <p:cNvSpPr/>
              <p:nvPr/>
            </p:nvSpPr>
            <p:spPr>
              <a:xfrm rot="16200000">
                <a:off x="2219704" y="2394049"/>
                <a:ext cx="548640" cy="274320"/>
              </a:xfrm>
              <a:prstGeom prst="homePlat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721674" y="1942126"/>
                <a:ext cx="587938" cy="433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r</a:t>
                </a:r>
                <a:r>
                  <a:rPr lang="en-US" sz="1600" baseline="-25000" dirty="0" err="1" smtClean="0"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t</a:t>
                </a:r>
                <a:endParaRPr lang="en-US" sz="1600" baseline="-25000" dirty="0">
                  <a:latin typeface="Calibri" panose="020F0502020204030204" pitchFamily="34" charset="0"/>
                  <a:ea typeface="Cambria Math" charset="0"/>
                  <a:cs typeface="Cambria Math" charset="0"/>
                </a:endParaRPr>
              </a:p>
            </p:txBody>
          </p:sp>
          <p:cxnSp>
            <p:nvCxnSpPr>
              <p:cNvPr id="38" name="Straight Connector 37"/>
              <p:cNvCxnSpPr>
                <a:endCxn id="25" idx="4"/>
              </p:cNvCxnSpPr>
              <p:nvPr/>
            </p:nvCxnSpPr>
            <p:spPr>
              <a:xfrm flipV="1">
                <a:off x="2900520" y="1643892"/>
                <a:ext cx="1" cy="1444649"/>
              </a:xfrm>
              <a:prstGeom prst="line">
                <a:avLst/>
              </a:prstGeom>
              <a:ln w="22225"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Oval 38"/>
              <p:cNvSpPr>
                <a:spLocks/>
              </p:cNvSpPr>
              <p:nvPr/>
            </p:nvSpPr>
            <p:spPr>
              <a:xfrm>
                <a:off x="2523458" y="1818165"/>
                <a:ext cx="679388" cy="15671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1-</a:t>
                </a:r>
                <a:endParaRPr lang="en-US" sz="1200" baseline="-25000" dirty="0">
                  <a:solidFill>
                    <a:schemeClr val="tx1"/>
                  </a:solidFill>
                  <a:latin typeface="Calibri" panose="020F0502020204030204" pitchFamily="34" charset="0"/>
                  <a:ea typeface="Cambria Math" charset="0"/>
                  <a:cs typeface="Cambria Math" charset="0"/>
                </a:endParaRPr>
              </a:p>
            </p:txBody>
          </p:sp>
          <p:sp>
            <p:nvSpPr>
              <p:cNvPr id="40" name="Pentagon 39"/>
              <p:cNvSpPr/>
              <p:nvPr/>
            </p:nvSpPr>
            <p:spPr>
              <a:xfrm rot="16200000">
                <a:off x="2618515" y="2394049"/>
                <a:ext cx="548640" cy="274320"/>
              </a:xfrm>
              <a:prstGeom prst="homePlat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1594640" y="1506409"/>
                <a:ext cx="915473" cy="1870275"/>
              </a:xfrm>
              <a:custGeom>
                <a:avLst/>
                <a:gdLst>
                  <a:gd name="connsiteX0" fmla="*/ 76675 w 873509"/>
                  <a:gd name="connsiteY0" fmla="*/ 0 h 1867989"/>
                  <a:gd name="connsiteX1" fmla="*/ 76675 w 873509"/>
                  <a:gd name="connsiteY1" fmla="*/ 1423852 h 1867989"/>
                  <a:gd name="connsiteX2" fmla="*/ 873509 w 873509"/>
                  <a:gd name="connsiteY2" fmla="*/ 1867989 h 1867989"/>
                  <a:gd name="connsiteX0" fmla="*/ 61236 w 858070"/>
                  <a:gd name="connsiteY0" fmla="*/ 0 h 1867989"/>
                  <a:gd name="connsiteX1" fmla="*/ 61236 w 858070"/>
                  <a:gd name="connsiteY1" fmla="*/ 1423852 h 1867989"/>
                  <a:gd name="connsiteX2" fmla="*/ 858070 w 858070"/>
                  <a:gd name="connsiteY2" fmla="*/ 1867989 h 1867989"/>
                  <a:gd name="connsiteX0" fmla="*/ 12486 w 809320"/>
                  <a:gd name="connsiteY0" fmla="*/ 0 h 1867989"/>
                  <a:gd name="connsiteX1" fmla="*/ 97569 w 809320"/>
                  <a:gd name="connsiteY1" fmla="*/ 1406123 h 1867989"/>
                  <a:gd name="connsiteX2" fmla="*/ 809320 w 809320"/>
                  <a:gd name="connsiteY2" fmla="*/ 1867989 h 1867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09320" h="1867989">
                    <a:moveTo>
                      <a:pt x="12486" y="0"/>
                    </a:moveTo>
                    <a:cubicBezTo>
                      <a:pt x="2804" y="550350"/>
                      <a:pt x="-35237" y="1094792"/>
                      <a:pt x="97569" y="1406123"/>
                    </a:cubicBezTo>
                    <a:cubicBezTo>
                      <a:pt x="230375" y="1717455"/>
                      <a:pt x="477306" y="1801586"/>
                      <a:pt x="809320" y="1867989"/>
                    </a:cubicBezTo>
                  </a:path>
                </a:pathLst>
              </a:custGeom>
              <a:ln w="22225">
                <a:tailEnd type="oval" w="sm" len="sm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Calibri" panose="020F0502020204030204" pitchFamily="34" charset="0"/>
                </a:endParaRPr>
              </a:p>
            </p:txBody>
          </p:sp>
          <p:sp>
            <p:nvSpPr>
              <p:cNvPr id="42" name="Oval 41"/>
              <p:cNvSpPr>
                <a:spLocks noChangeAspect="1"/>
              </p:cNvSpPr>
              <p:nvPr/>
            </p:nvSpPr>
            <p:spPr>
              <a:xfrm>
                <a:off x="1449058" y="1854825"/>
                <a:ext cx="272616" cy="27432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×</a:t>
                </a:r>
                <a:endParaRPr lang="en-US" sz="1600" baseline="-25000" dirty="0">
                  <a:solidFill>
                    <a:schemeClr val="tx1"/>
                  </a:solidFill>
                  <a:latin typeface="Calibri" panose="020F0502020204030204" pitchFamily="34" charset="0"/>
                  <a:ea typeface="Cambria Math" charset="0"/>
                  <a:cs typeface="Cambria Math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510114" y="1916786"/>
                <a:ext cx="489278" cy="433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>
                    <a:latin typeface="Cambria Math" panose="02040503050406030204" pitchFamily="18" charset="0"/>
                    <a:ea typeface="Cambria Math" panose="02040503050406030204" pitchFamily="18" charset="0"/>
                    <a:cs typeface="Cambria Math" charset="0"/>
                  </a:rPr>
                  <a:t>z</a:t>
                </a:r>
                <a:r>
                  <a:rPr lang="en-US" sz="1600" baseline="-25000" dirty="0" err="1" smtClean="0">
                    <a:latin typeface="Cambria Math" panose="02040503050406030204" pitchFamily="18" charset="0"/>
                    <a:ea typeface="Cambria Math" panose="02040503050406030204" pitchFamily="18" charset="0"/>
                    <a:cs typeface="Cambria Math" charset="0"/>
                  </a:rPr>
                  <a:t>t</a:t>
                </a:r>
                <a:endParaRPr lang="en-US" sz="1600" baseline="-25000" dirty="0">
                  <a:latin typeface="Cambria Math" panose="02040503050406030204" pitchFamily="18" charset="0"/>
                  <a:ea typeface="Cambria Math" panose="02040503050406030204" pitchFamily="18" charset="0"/>
                  <a:cs typeface="Cambria Math" charset="0"/>
                </a:endParaRPr>
              </a:p>
            </p:txBody>
          </p:sp>
          <p:sp>
            <p:nvSpPr>
              <p:cNvPr id="44" name="Freeform 43"/>
              <p:cNvSpPr/>
              <p:nvPr/>
            </p:nvSpPr>
            <p:spPr>
              <a:xfrm flipV="1">
                <a:off x="2903946" y="2019049"/>
                <a:ext cx="782686" cy="169162"/>
              </a:xfrm>
              <a:custGeom>
                <a:avLst/>
                <a:gdLst>
                  <a:gd name="connsiteX0" fmla="*/ 76675 w 873509"/>
                  <a:gd name="connsiteY0" fmla="*/ 0 h 1867989"/>
                  <a:gd name="connsiteX1" fmla="*/ 76675 w 873509"/>
                  <a:gd name="connsiteY1" fmla="*/ 1423852 h 1867989"/>
                  <a:gd name="connsiteX2" fmla="*/ 873509 w 873509"/>
                  <a:gd name="connsiteY2" fmla="*/ 1867989 h 1867989"/>
                  <a:gd name="connsiteX0" fmla="*/ 61236 w 858070"/>
                  <a:gd name="connsiteY0" fmla="*/ 0 h 1867989"/>
                  <a:gd name="connsiteX1" fmla="*/ 61236 w 858070"/>
                  <a:gd name="connsiteY1" fmla="*/ 1423852 h 1867989"/>
                  <a:gd name="connsiteX2" fmla="*/ 858070 w 858070"/>
                  <a:gd name="connsiteY2" fmla="*/ 1867989 h 1867989"/>
                  <a:gd name="connsiteX0" fmla="*/ 12486 w 809320"/>
                  <a:gd name="connsiteY0" fmla="*/ 0 h 1867989"/>
                  <a:gd name="connsiteX1" fmla="*/ 97569 w 809320"/>
                  <a:gd name="connsiteY1" fmla="*/ 1406123 h 1867989"/>
                  <a:gd name="connsiteX2" fmla="*/ 809320 w 809320"/>
                  <a:gd name="connsiteY2" fmla="*/ 1867989 h 1867989"/>
                  <a:gd name="connsiteX0" fmla="*/ 14642 w 804889"/>
                  <a:gd name="connsiteY0" fmla="*/ 0 h 2101636"/>
                  <a:gd name="connsiteX1" fmla="*/ 93138 w 804889"/>
                  <a:gd name="connsiteY1" fmla="*/ 1639770 h 2101636"/>
                  <a:gd name="connsiteX2" fmla="*/ 804889 w 804889"/>
                  <a:gd name="connsiteY2" fmla="*/ 2101636 h 2101636"/>
                  <a:gd name="connsiteX0" fmla="*/ 11492 w 811619"/>
                  <a:gd name="connsiteY0" fmla="*/ 0 h 2101636"/>
                  <a:gd name="connsiteX1" fmla="*/ 99868 w 811619"/>
                  <a:gd name="connsiteY1" fmla="*/ 1639770 h 2101636"/>
                  <a:gd name="connsiteX2" fmla="*/ 811619 w 811619"/>
                  <a:gd name="connsiteY2" fmla="*/ 2101636 h 2101636"/>
                  <a:gd name="connsiteX0" fmla="*/ 6536 w 827527"/>
                  <a:gd name="connsiteY0" fmla="*/ 0 h 2190983"/>
                  <a:gd name="connsiteX1" fmla="*/ 115776 w 827527"/>
                  <a:gd name="connsiteY1" fmla="*/ 1729117 h 2190983"/>
                  <a:gd name="connsiteX2" fmla="*/ 827527 w 827527"/>
                  <a:gd name="connsiteY2" fmla="*/ 2190983 h 2190983"/>
                  <a:gd name="connsiteX0" fmla="*/ 2685 w 857058"/>
                  <a:gd name="connsiteY0" fmla="*/ 0 h 1431534"/>
                  <a:gd name="connsiteX1" fmla="*/ 145307 w 857058"/>
                  <a:gd name="connsiteY1" fmla="*/ 969668 h 1431534"/>
                  <a:gd name="connsiteX2" fmla="*/ 857058 w 857058"/>
                  <a:gd name="connsiteY2" fmla="*/ 1431534 h 1431534"/>
                  <a:gd name="connsiteX0" fmla="*/ 2685 w 857058"/>
                  <a:gd name="connsiteY0" fmla="*/ 0 h 1431534"/>
                  <a:gd name="connsiteX1" fmla="*/ 145307 w 857058"/>
                  <a:gd name="connsiteY1" fmla="*/ 969668 h 1431534"/>
                  <a:gd name="connsiteX2" fmla="*/ 857058 w 857058"/>
                  <a:gd name="connsiteY2" fmla="*/ 1431534 h 1431534"/>
                  <a:gd name="connsiteX0" fmla="*/ 2231 w 864949"/>
                  <a:gd name="connsiteY0" fmla="*/ 0 h 2503697"/>
                  <a:gd name="connsiteX1" fmla="*/ 153198 w 864949"/>
                  <a:gd name="connsiteY1" fmla="*/ 2041831 h 2503697"/>
                  <a:gd name="connsiteX2" fmla="*/ 864949 w 864949"/>
                  <a:gd name="connsiteY2" fmla="*/ 2503697 h 2503697"/>
                  <a:gd name="connsiteX0" fmla="*/ -1 w 862717"/>
                  <a:gd name="connsiteY0" fmla="*/ 0 h 2503697"/>
                  <a:gd name="connsiteX1" fmla="*/ 150966 w 862717"/>
                  <a:gd name="connsiteY1" fmla="*/ 2041831 h 2503697"/>
                  <a:gd name="connsiteX2" fmla="*/ 862717 w 862717"/>
                  <a:gd name="connsiteY2" fmla="*/ 2503697 h 2503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62717" h="2503697">
                    <a:moveTo>
                      <a:pt x="-1" y="0"/>
                    </a:moveTo>
                    <a:cubicBezTo>
                      <a:pt x="11181" y="1801205"/>
                      <a:pt x="7180" y="1624548"/>
                      <a:pt x="150966" y="2041831"/>
                    </a:cubicBezTo>
                    <a:cubicBezTo>
                      <a:pt x="294752" y="2459114"/>
                      <a:pt x="530703" y="2437294"/>
                      <a:pt x="862717" y="2503697"/>
                    </a:cubicBezTo>
                  </a:path>
                </a:pathLst>
              </a:custGeom>
              <a:ln w="22225"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Calibri" panose="020F0502020204030204" pitchFamily="34" charset="0"/>
                </a:endParaRPr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3678100" y="1885319"/>
                <a:ext cx="272616" cy="27432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×</a:t>
                </a:r>
                <a:endParaRPr lang="en-US" sz="1600" baseline="-25000" dirty="0">
                  <a:solidFill>
                    <a:schemeClr val="tx1"/>
                  </a:solidFill>
                  <a:latin typeface="Calibri" panose="020F0502020204030204" pitchFamily="34" charset="0"/>
                  <a:ea typeface="Cambria Math" charset="0"/>
                  <a:cs typeface="Cambria Math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803881" y="2074465"/>
                <a:ext cx="757966" cy="433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smtClean="0"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Õ</a:t>
                </a:r>
                <a:r>
                  <a:rPr lang="en-US" sz="1600" baseline="-25000" smtClean="0"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t</a:t>
                </a:r>
                <a:endParaRPr lang="en-US" sz="1600" baseline="-25000" dirty="0">
                  <a:latin typeface="Calibri" panose="020F0502020204030204" pitchFamily="34" charset="0"/>
                  <a:ea typeface="Cambria Math" charset="0"/>
                  <a:cs typeface="Cambria Math" charset="0"/>
                </a:endParaRPr>
              </a:p>
            </p:txBody>
          </p:sp>
          <p:sp>
            <p:nvSpPr>
              <p:cNvPr id="47" name="Arc 46"/>
              <p:cNvSpPr/>
              <p:nvPr/>
            </p:nvSpPr>
            <p:spPr>
              <a:xfrm rot="16200000" flipH="1" flipV="1">
                <a:off x="3540669" y="3094523"/>
                <a:ext cx="311199" cy="259720"/>
              </a:xfrm>
              <a:prstGeom prst="arc">
                <a:avLst>
                  <a:gd name="adj1" fmla="val 16117726"/>
                  <a:gd name="adj2" fmla="val 21549365"/>
                </a:avLst>
              </a:prstGeom>
              <a:ln w="22225">
                <a:tailEnd type="non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Calibri" panose="020F0502020204030204" pitchFamily="34" charset="0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425685" y="177925"/>
                    <a:ext cx="3249935" cy="269294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/>
                              <a:cs typeface="Arial" panose="020B0604020202020204" pitchFamily="34" charset="0"/>
                            </a:rPr>
                            <m:t>σ</m:t>
                          </m:r>
                          <m:r>
                            <a:rPr lang="en-US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1600" b="0" i="1" dirty="0" smtClean="0">
                              <a:latin typeface="Cambria Math"/>
                              <a:cs typeface="Arial" panose="020B0604020202020204" pitchFamily="34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𝑧</m:t>
                              </m:r>
                            </m:sub>
                          </m:sSub>
                          <m:r>
                            <a:rPr lang="en-US" sz="1600" b="0" i="1" dirty="0" smtClean="0">
                              <a:latin typeface="Cambria Math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a:rPr lang="en-US" sz="1600" b="0" i="1" dirty="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60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 b="0" i="0" dirty="0" smtClean="0">
                                  <a:latin typeface="Cambria Math" charset="0"/>
                                  <a:cs typeface="Arial" panose="020B0604020202020204" pitchFamily="34" charset="0"/>
                                </a:rPr>
                                <m:t>I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600" b="0" i="1" dirty="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i="1" dirty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1600" i="1" dirty="0">
                                  <a:latin typeface="Cambria Math"/>
                                  <a:cs typeface="Arial" panose="020B0604020202020204" pitchFamily="34" charset="0"/>
                                </a:rPr>
                                <m:t>𝑧</m:t>
                              </m:r>
                            </m:sub>
                          </m:sSub>
                          <m:r>
                            <a:rPr lang="en-US" sz="1600" i="1" dirty="0">
                              <a:latin typeface="Cambria Math"/>
                              <a:cs typeface="Arial" panose="020B0604020202020204" pitchFamily="34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sz="1600" i="1" dirty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latin typeface="Cambria Math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𝑡</m:t>
                              </m:r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1600" i="1" dirty="0">
                              <a:latin typeface="Cambria Math"/>
                              <a:cs typeface="Arial" panose="020B0604020202020204" pitchFamily="34" charset="0"/>
                            </a:rPr>
                            <m:t>)</m:t>
                          </m:r>
                        </m:oMath>
                      </m:oMathPara>
                    </a14:m>
                    <a:endParaRPr lang="en-US" sz="1600" dirty="0">
                      <a:latin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48" name="TextBox 4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5685" y="177925"/>
                    <a:ext cx="3249935" cy="269294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l="-2228" r="-3064" b="-5428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2" name="TextBox 11"/>
            <p:cNvSpPr txBox="1"/>
            <p:nvPr/>
          </p:nvSpPr>
          <p:spPr>
            <a:xfrm rot="16200000">
              <a:off x="3498630" y="2364539"/>
              <a:ext cx="629960" cy="389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err="1" smtClean="0">
                  <a:latin typeface="Calibri" panose="020F0502020204030204" pitchFamily="34" charset="0"/>
                  <a:ea typeface="Arial" charset="0"/>
                  <a:cs typeface="Arial" charset="0"/>
                </a:rPr>
                <a:t>tanh</a:t>
              </a:r>
              <a:endParaRPr lang="en-US" sz="1100" dirty="0">
                <a:latin typeface="Calibri" panose="020F0502020204030204" pitchFamily="34" charset="0"/>
                <a:ea typeface="Arial" charset="0"/>
                <a:cs typeface="Arial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/>
                <p:cNvSpPr txBox="1"/>
                <p:nvPr/>
              </p:nvSpPr>
              <p:spPr>
                <a:xfrm rot="16200000">
                  <a:off x="2615947" y="2357698"/>
                  <a:ext cx="478985" cy="4120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 sz="1200">
                            <a:latin typeface="Cambria Math"/>
                            <a:cs typeface="Arial" panose="020B0604020202020204" pitchFamily="34" charset="0"/>
                          </a:rPr>
                          <m:t>σ</m:t>
                        </m:r>
                      </m:oMath>
                    </m:oMathPara>
                  </a14:m>
                  <a:endParaRPr lang="en-US" sz="1200" dirty="0">
                    <a:latin typeface="Calibri" panose="020F0502020204030204" pitchFamily="34" charset="0"/>
                    <a:ea typeface="Arial" charset="0"/>
                    <a:cs typeface="Arial" charset="0"/>
                  </a:endParaRPr>
                </a:p>
              </p:txBody>
            </p:sp>
          </mc:Choice>
          <mc:Fallback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2615947" y="2357698"/>
                  <a:ext cx="478985" cy="412033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TextBox 13"/>
                <p:cNvSpPr txBox="1"/>
                <p:nvPr/>
              </p:nvSpPr>
              <p:spPr>
                <a:xfrm rot="16200000">
                  <a:off x="2233071" y="2384085"/>
                  <a:ext cx="478985" cy="3891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 sz="1100">
                            <a:latin typeface="Cambria Math"/>
                            <a:cs typeface="Arial" panose="020B0604020202020204" pitchFamily="34" charset="0"/>
                          </a:rPr>
                          <m:t>σ</m:t>
                        </m:r>
                      </m:oMath>
                    </m:oMathPara>
                  </a14:m>
                  <a:endParaRPr lang="en-US" sz="1100" dirty="0">
                    <a:latin typeface="Calibri" panose="020F0502020204030204" pitchFamily="34" charset="0"/>
                    <a:ea typeface="Arial" charset="0"/>
                    <a:cs typeface="Arial" charset="0"/>
                  </a:endParaRPr>
                </a:p>
              </p:txBody>
            </p:sp>
          </mc:Choice>
          <mc:Fallback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2233071" y="2384085"/>
                  <a:ext cx="478985" cy="38914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9" name="TextBox 20"/>
          <p:cNvSpPr txBox="1">
            <a:spLocks noChangeArrowheads="1"/>
          </p:cNvSpPr>
          <p:nvPr/>
        </p:nvSpPr>
        <p:spPr bwMode="auto">
          <a:xfrm>
            <a:off x="140822" y="729098"/>
            <a:ext cx="31195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 smtClean="0">
                <a:latin typeface="Calibri" panose="020F0502020204030204" pitchFamily="34" charset="0"/>
                <a:ea typeface="Calibri" charset="0"/>
                <a:cs typeface="Arial" panose="020B0604020202020204" pitchFamily="34" charset="0"/>
              </a:rPr>
              <a:t>GRU</a:t>
            </a:r>
            <a:endParaRPr lang="en-US" sz="2000" b="1" dirty="0" smtClean="0">
              <a:latin typeface="Calibri" panose="020F0502020204030204" pitchFamily="34" charset="0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84065" y="1102138"/>
            <a:ext cx="506027" cy="338929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84065" y="1479146"/>
            <a:ext cx="506027" cy="338929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833523" y="3851770"/>
            <a:ext cx="506027" cy="338929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483011" y="1102138"/>
            <a:ext cx="804619" cy="338929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483011" y="1483510"/>
            <a:ext cx="804619" cy="338929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522268" y="3848698"/>
            <a:ext cx="931146" cy="338929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775187" y="1102138"/>
            <a:ext cx="514905" cy="338929"/>
            <a:chOff x="775187" y="1102138"/>
            <a:chExt cx="514905" cy="338929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775187" y="1102138"/>
              <a:ext cx="514905" cy="338929"/>
            </a:xfrm>
            <a:prstGeom prst="line">
              <a:avLst/>
            </a:prstGeom>
            <a:ln>
              <a:solidFill>
                <a:srgbClr val="00B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784065" y="1129208"/>
              <a:ext cx="506027" cy="311859"/>
            </a:xfrm>
            <a:prstGeom prst="line">
              <a:avLst/>
            </a:prstGeom>
            <a:ln>
              <a:solidFill>
                <a:srgbClr val="00B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784065" y="1463637"/>
            <a:ext cx="514905" cy="338929"/>
            <a:chOff x="775187" y="1102138"/>
            <a:chExt cx="514905" cy="338929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775187" y="1102138"/>
              <a:ext cx="514905" cy="338929"/>
            </a:xfrm>
            <a:prstGeom prst="line">
              <a:avLst/>
            </a:prstGeom>
            <a:ln>
              <a:solidFill>
                <a:srgbClr val="00B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784065" y="1129208"/>
              <a:ext cx="506027" cy="311859"/>
            </a:xfrm>
            <a:prstGeom prst="line">
              <a:avLst/>
            </a:prstGeom>
            <a:ln>
              <a:solidFill>
                <a:srgbClr val="00B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1824645" y="3840901"/>
            <a:ext cx="514905" cy="338929"/>
            <a:chOff x="775187" y="1102138"/>
            <a:chExt cx="514905" cy="338929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775187" y="1102138"/>
              <a:ext cx="514905" cy="338929"/>
            </a:xfrm>
            <a:prstGeom prst="line">
              <a:avLst/>
            </a:prstGeom>
            <a:ln>
              <a:solidFill>
                <a:srgbClr val="00B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784065" y="1129208"/>
              <a:ext cx="506027" cy="311859"/>
            </a:xfrm>
            <a:prstGeom prst="line">
              <a:avLst/>
            </a:prstGeom>
            <a:ln>
              <a:solidFill>
                <a:srgbClr val="00B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TextBox 20"/>
          <p:cNvSpPr txBox="1">
            <a:spLocks noChangeArrowheads="1"/>
          </p:cNvSpPr>
          <p:nvPr/>
        </p:nvSpPr>
        <p:spPr bwMode="auto">
          <a:xfrm>
            <a:off x="651249" y="4392646"/>
            <a:ext cx="49594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charset="0"/>
                <a:cs typeface="Arial" panose="020B0604020202020204" pitchFamily="34" charset="0"/>
              </a:rPr>
              <a:t>I values known (i.e., words in vocab) </a:t>
            </a:r>
            <a:r>
              <a:rPr lang="en-US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charset="0"/>
                <a:cs typeface="Arial" panose="020B0604020202020204" pitchFamily="34" charset="0"/>
              </a:rPr>
              <a:t> Memoize</a:t>
            </a:r>
            <a:endParaRPr lang="en-US" b="1" dirty="0" smtClean="0">
              <a:solidFill>
                <a:srgbClr val="00B050"/>
              </a:solidFill>
              <a:latin typeface="Calibri" panose="020F0502020204030204" pitchFamily="34" charset="0"/>
              <a:ea typeface="Calibri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65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FPGA vs. ASIC vs. GPU vs. CPU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495" y="3429819"/>
            <a:ext cx="3657600" cy="1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1"/>
          <a:stretch/>
        </p:blipFill>
        <p:spPr bwMode="auto">
          <a:xfrm>
            <a:off x="5379529" y="221373"/>
            <a:ext cx="3657600" cy="1688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488421" y="4273683"/>
            <a:ext cx="4686832" cy="35174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81639" tIns="40819" rIns="81639" bIns="40819" anchor="ctr">
            <a:spAutoFit/>
          </a:bodyPr>
          <a:lstStyle>
            <a:lvl1pPr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"/>
              <a:defRPr sz="2800">
                <a:solidFill>
                  <a:srgbClr val="FFFFFF"/>
                </a:solidFill>
                <a:latin typeface="Neo Sans Intel" pitchFamily="34" charset="0"/>
                <a:cs typeface="Arial" charset="0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latin typeface="Neo Sans Intel" pitchFamily="34" charset="0"/>
                <a:cs typeface="Arial" charset="0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200">
                <a:solidFill>
                  <a:srgbClr val="FFFFFF"/>
                </a:solidFill>
                <a:latin typeface="Neo Sans Intel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750" b="1" dirty="0" smtClean="0">
                <a:solidFill>
                  <a:schemeClr val="bg1"/>
                </a:solidFill>
                <a:latin typeface="Arial" charset="0"/>
              </a:rPr>
              <a:t>FPGA ~7x worse in </a:t>
            </a:r>
            <a:r>
              <a:rPr lang="en-US" altLang="en-US" sz="1750" b="1" dirty="0" err="1" smtClean="0">
                <a:solidFill>
                  <a:schemeClr val="bg1"/>
                </a:solidFill>
                <a:latin typeface="Arial" charset="0"/>
              </a:rPr>
              <a:t>perf</a:t>
            </a:r>
            <a:r>
              <a:rPr lang="en-US" altLang="en-US" sz="1750" b="1" dirty="0" smtClean="0">
                <a:solidFill>
                  <a:schemeClr val="bg1"/>
                </a:solidFill>
                <a:latin typeface="Arial" charset="0"/>
              </a:rPr>
              <a:t>/watt vs ASIC</a:t>
            </a:r>
            <a:endParaRPr lang="en-US" altLang="en-US" sz="1750" b="1" dirty="0" smtClean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45"/>
          <a:stretch/>
        </p:blipFill>
        <p:spPr bwMode="auto">
          <a:xfrm>
            <a:off x="5379529" y="1791565"/>
            <a:ext cx="3657600" cy="1571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20"/>
          <p:cNvSpPr txBox="1">
            <a:spLocks noChangeArrowheads="1"/>
          </p:cNvSpPr>
          <p:nvPr/>
        </p:nvSpPr>
        <p:spPr bwMode="auto">
          <a:xfrm>
            <a:off x="5406655" y="1591082"/>
            <a:ext cx="2822789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rIns="0">
            <a:prstTxWarp prst="textNoShape">
              <a:avLst/>
            </a:prstTxWarp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Performance vs CPU</a:t>
            </a:r>
            <a:endParaRPr lang="en-US" sz="1200" b="1" dirty="0" smtClean="0"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15" name="TextBox 20"/>
          <p:cNvSpPr txBox="1">
            <a:spLocks noChangeArrowheads="1"/>
          </p:cNvSpPr>
          <p:nvPr/>
        </p:nvSpPr>
        <p:spPr bwMode="auto">
          <a:xfrm>
            <a:off x="5379529" y="3363315"/>
            <a:ext cx="2264053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rIns="0">
            <a:prstTxWarp prst="textNoShape">
              <a:avLst/>
            </a:prstTxWarp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Performance/Watt vs CPU</a:t>
            </a:r>
            <a:endParaRPr lang="en-US" sz="1200" b="1" dirty="0" smtClean="0"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16" name="TextBox 20"/>
          <p:cNvSpPr txBox="1">
            <a:spLocks noChangeArrowheads="1"/>
          </p:cNvSpPr>
          <p:nvPr/>
        </p:nvSpPr>
        <p:spPr bwMode="auto">
          <a:xfrm>
            <a:off x="5409026" y="29798"/>
            <a:ext cx="2004496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rIns="0">
            <a:prstTxWarp prst="textNoShape">
              <a:avLst/>
            </a:prstTxWarp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  <a:ea typeface="Calibri" charset="0"/>
                <a:cs typeface="Arial" panose="020B0604020202020204" pitchFamily="34" charset="0"/>
              </a:rPr>
              <a:t>% FLOPs utilized</a:t>
            </a:r>
            <a:endParaRPr lang="en-US" sz="1200" b="1" dirty="0" smtClean="0">
              <a:latin typeface="Arial" panose="020B0604020202020204" pitchFamily="34" charset="0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488422" y="3813531"/>
            <a:ext cx="4686832" cy="35174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81639" tIns="40819" rIns="81639" bIns="40819" anchor="ctr">
            <a:spAutoFit/>
          </a:bodyPr>
          <a:lstStyle>
            <a:lvl1pPr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"/>
              <a:defRPr sz="2800">
                <a:solidFill>
                  <a:srgbClr val="FFFFFF"/>
                </a:solidFill>
                <a:latin typeface="Neo Sans Intel" pitchFamily="34" charset="0"/>
                <a:cs typeface="Arial" charset="0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latin typeface="Neo Sans Intel" pitchFamily="34" charset="0"/>
                <a:cs typeface="Arial" charset="0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200">
                <a:solidFill>
                  <a:srgbClr val="FFFFFF"/>
                </a:solidFill>
                <a:latin typeface="Neo Sans Intel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750" b="1" dirty="0" smtClean="0">
                <a:solidFill>
                  <a:schemeClr val="bg1"/>
                </a:solidFill>
                <a:latin typeface="Arial" charset="0"/>
              </a:rPr>
              <a:t>FPGA ~10x better in </a:t>
            </a:r>
            <a:r>
              <a:rPr lang="en-US" altLang="en-US" sz="1750" b="1" dirty="0" err="1" smtClean="0">
                <a:solidFill>
                  <a:schemeClr val="bg1"/>
                </a:solidFill>
                <a:latin typeface="Arial" charset="0"/>
              </a:rPr>
              <a:t>perf</a:t>
            </a:r>
            <a:r>
              <a:rPr lang="en-US" altLang="en-US" sz="1750" b="1" dirty="0" smtClean="0">
                <a:solidFill>
                  <a:schemeClr val="bg1"/>
                </a:solidFill>
                <a:latin typeface="Arial" charset="0"/>
              </a:rPr>
              <a:t>/watt vs CPU/GPU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18" y="1098897"/>
            <a:ext cx="2369380" cy="163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0"/>
          <p:cNvSpPr txBox="1">
            <a:spLocks noChangeArrowheads="1"/>
          </p:cNvSpPr>
          <p:nvPr/>
        </p:nvSpPr>
        <p:spPr bwMode="auto">
          <a:xfrm>
            <a:off x="310718" y="773657"/>
            <a:ext cx="22666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ea typeface="Calibri" charset="0"/>
                <a:cs typeface="Arial" panose="020B0604020202020204" pitchFamily="34" charset="0"/>
              </a:rPr>
              <a:t>GEMV accelerator</a:t>
            </a:r>
            <a:endParaRPr lang="en-US" b="1" dirty="0" smtClean="0">
              <a:latin typeface="Calibri" panose="020F0502020204030204" pitchFamily="34" charset="0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5" name="TextBox 20"/>
          <p:cNvSpPr txBox="1">
            <a:spLocks noChangeArrowheads="1"/>
          </p:cNvSpPr>
          <p:nvPr/>
        </p:nvSpPr>
        <p:spPr bwMode="auto">
          <a:xfrm>
            <a:off x="3231482" y="1134805"/>
            <a:ext cx="1756044" cy="64633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r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ea typeface="Calibri" charset="0"/>
                <a:cs typeface="Arial" panose="020B0604020202020204" pitchFamily="34" charset="0"/>
              </a:rPr>
              <a:t>Stratix V/Arria 10 FPGAs</a:t>
            </a:r>
            <a:endParaRPr lang="en-US" sz="1400" dirty="0" smtClean="0">
              <a:latin typeface="Calibri" panose="020F0502020204030204" pitchFamily="34" charset="0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6" name="TextBox 20"/>
          <p:cNvSpPr txBox="1">
            <a:spLocks noChangeArrowheads="1"/>
          </p:cNvSpPr>
          <p:nvPr/>
        </p:nvSpPr>
        <p:spPr bwMode="auto">
          <a:xfrm>
            <a:off x="3238624" y="2026099"/>
            <a:ext cx="1748902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r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ea typeface="Calibri" charset="0"/>
                <a:cs typeface="Arial" panose="020B0604020202020204" pitchFamily="34" charset="0"/>
              </a:rPr>
              <a:t>14nm ASIC</a:t>
            </a:r>
            <a:endParaRPr lang="en-US" sz="1400" dirty="0" smtClean="0">
              <a:latin typeface="Calibri" panose="020F0502020204030204" pitchFamily="34" charset="0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7" name="TextBox 20"/>
          <p:cNvSpPr txBox="1">
            <a:spLocks noChangeArrowheads="1"/>
          </p:cNvSpPr>
          <p:nvPr/>
        </p:nvSpPr>
        <p:spPr bwMode="auto">
          <a:xfrm>
            <a:off x="3238624" y="2668924"/>
            <a:ext cx="1748901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r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ea typeface="Calibri" charset="0"/>
                <a:cs typeface="Arial" panose="020B0604020202020204" pitchFamily="34" charset="0"/>
              </a:rPr>
              <a:t>Titan X GPU</a:t>
            </a:r>
            <a:endParaRPr lang="en-US" sz="1400" dirty="0" smtClean="0">
              <a:latin typeface="Calibri" panose="020F0502020204030204" pitchFamily="34" charset="0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28" name="TextBox 20"/>
          <p:cNvSpPr txBox="1">
            <a:spLocks noChangeArrowheads="1"/>
          </p:cNvSpPr>
          <p:nvPr/>
        </p:nvSpPr>
        <p:spPr bwMode="auto">
          <a:xfrm>
            <a:off x="3231481" y="3254622"/>
            <a:ext cx="1756044" cy="36933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r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ea typeface="Calibri" charset="0"/>
                <a:cs typeface="Arial" panose="020B0604020202020204" pitchFamily="34" charset="0"/>
              </a:rPr>
              <a:t>Xeon CPU</a:t>
            </a:r>
            <a:endParaRPr lang="en-US" sz="1400" dirty="0" smtClean="0">
              <a:latin typeface="Calibri" panose="020F0502020204030204" pitchFamily="34" charset="0"/>
              <a:ea typeface="Calibri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778568" y="1360313"/>
            <a:ext cx="399645" cy="57587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778568" y="1936183"/>
            <a:ext cx="399645" cy="167825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20"/>
          <p:cNvSpPr txBox="1">
            <a:spLocks noChangeArrowheads="1"/>
          </p:cNvSpPr>
          <p:nvPr/>
        </p:nvSpPr>
        <p:spPr bwMode="auto">
          <a:xfrm>
            <a:off x="488421" y="2831506"/>
            <a:ext cx="21403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  <a:ea typeface="Calibri" charset="0"/>
                <a:cs typeface="Arial" panose="020B0604020202020204" pitchFamily="34" charset="0"/>
              </a:rPr>
              <a:t>GEMV on optimized SW lib(MKL, </a:t>
            </a:r>
            <a:r>
              <a:rPr lang="en-US" b="1" dirty="0" err="1" smtClean="0">
                <a:latin typeface="Calibri" panose="020F0502020204030204" pitchFamily="34" charset="0"/>
                <a:ea typeface="Calibri" charset="0"/>
                <a:cs typeface="Arial" panose="020B0604020202020204" pitchFamily="34" charset="0"/>
              </a:rPr>
              <a:t>cuBLAS</a:t>
            </a:r>
            <a:r>
              <a:rPr lang="en-US" b="1" dirty="0" smtClean="0">
                <a:latin typeface="Calibri" panose="020F0502020204030204" pitchFamily="34" charset="0"/>
                <a:ea typeface="Calibri" charset="0"/>
                <a:cs typeface="Arial" panose="020B0604020202020204" pitchFamily="34" charset="0"/>
              </a:rPr>
              <a:t>)</a:t>
            </a:r>
            <a:endParaRPr lang="en-US" b="1" dirty="0" smtClean="0">
              <a:latin typeface="Calibri" panose="020F0502020204030204" pitchFamily="34" charset="0"/>
              <a:ea typeface="Calibri" charset="0"/>
              <a:cs typeface="Arial" panose="020B0604020202020204" pitchFamily="34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2680098" y="2884774"/>
            <a:ext cx="399645" cy="258524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680098" y="3143297"/>
            <a:ext cx="399645" cy="28652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666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 animBg="1"/>
      <p:bldP spid="14" grpId="0" animBg="1"/>
      <p:bldP spid="15" grpId="0" animBg="1"/>
      <p:bldP spid="16" grpId="0" animBg="1"/>
      <p:bldP spid="21" grpId="0" animBg="1"/>
      <p:bldP spid="25" grpId="0" animBg="1"/>
      <p:bldP spid="26" grpId="0" animBg="1"/>
      <p:bldP spid="27" grpId="0" animBg="1"/>
      <p:bldP spid="28" grpId="0" animBg="1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4687" y="1784734"/>
            <a:ext cx="8699313" cy="1739480"/>
          </a:xfrm>
        </p:spPr>
        <p:txBody>
          <a:bodyPr/>
          <a:lstStyle/>
          <a:p>
            <a:r>
              <a:rPr lang="en-US" sz="4800" dirty="0" smtClean="0"/>
              <a:t>Accelerating Recurrent Neural Networks in Analytics Servers: </a:t>
            </a:r>
            <a:r>
              <a:rPr lang="en-US" sz="3600" dirty="0" smtClean="0"/>
              <a:t>Comparison of FPGA, CPU, GPU &amp; ASIC</a:t>
            </a:r>
            <a:endParaRPr lang="en-US" sz="3600" dirty="0">
              <a:solidFill>
                <a:schemeClr val="bg1">
                  <a:alpha val="9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5612" y="3734718"/>
            <a:ext cx="8479068" cy="961106"/>
          </a:xfrm>
        </p:spPr>
        <p:txBody>
          <a:bodyPr/>
          <a:lstStyle/>
          <a:p>
            <a:r>
              <a:rPr lang="en-US" sz="1800" b="1" dirty="0" smtClean="0"/>
              <a:t>Presenter: Eriko Nurvitadhi, Accelerator Architecture </a:t>
            </a:r>
            <a:r>
              <a:rPr lang="en-US" sz="1800" b="1" dirty="0" smtClean="0"/>
              <a:t>Lab @ Intel Labs</a:t>
            </a:r>
            <a:endParaRPr lang="en-US" sz="1800" b="1" dirty="0" smtClean="0"/>
          </a:p>
          <a:p>
            <a:r>
              <a:rPr lang="en-US" sz="1800" b="1" dirty="0" smtClean="0"/>
              <a:t>Authors: E. Nurvitadhi, J. Sim, D. Sheffield, A. Mishra, S. Krishnan, D. </a:t>
            </a:r>
            <a:r>
              <a:rPr lang="en-US" sz="1800" b="1" dirty="0" smtClean="0"/>
              <a:t>Marr (Intel)</a:t>
            </a: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77981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Gated Recurrent Unit (GRU)</a:t>
            </a:r>
            <a:endParaRPr lang="en-US" dirty="0"/>
          </a:p>
        </p:txBody>
      </p:sp>
      <p:sp>
        <p:nvSpPr>
          <p:cNvPr id="11" name="TextBox 20"/>
          <p:cNvSpPr txBox="1">
            <a:spLocks noChangeArrowheads="1"/>
          </p:cNvSpPr>
          <p:nvPr/>
        </p:nvSpPr>
        <p:spPr bwMode="auto">
          <a:xfrm>
            <a:off x="209524" y="1075498"/>
            <a:ext cx="21054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 smtClean="0">
                <a:latin typeface="Calibri" panose="020F0502020204030204" pitchFamily="34" charset="0"/>
                <a:ea typeface="Calibri" charset="0"/>
                <a:cs typeface="Arial" panose="020B0604020202020204" pitchFamily="34" charset="0"/>
              </a:rPr>
              <a:t>Standard RNN</a:t>
            </a:r>
            <a:endParaRPr lang="en-US" sz="2000" b="1" dirty="0" smtClean="0">
              <a:latin typeface="Calibri" panose="020F0502020204030204" pitchFamily="34" charset="0"/>
              <a:ea typeface="Calibri" charset="0"/>
              <a:cs typeface="Arial" panose="020B0604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99824" y="995521"/>
            <a:ext cx="4666590" cy="2971807"/>
            <a:chOff x="3506528" y="770283"/>
            <a:chExt cx="5741568" cy="331739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6322880" y="2721599"/>
                  <a:ext cx="2925216" cy="24622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dirty="0" smtClean="0"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 b="0" i="0" dirty="0" smtClean="0">
                                <a:latin typeface="Cambria Math" charset="0"/>
                                <a:cs typeface="Arial" panose="020B0604020202020204" pitchFamily="34" charset="0"/>
                              </a:rPr>
                              <m:t>O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600" b="0" i="0" dirty="0" smtClean="0">
                                <a:latin typeface="Cambria Math"/>
                                <a:cs typeface="Arial" panose="020B0604020202020204" pitchFamily="34" charset="0"/>
                              </a:rPr>
                              <m:t>t</m:t>
                            </m:r>
                          </m:sub>
                        </m:sSub>
                        <m:r>
                          <a:rPr lang="en-US" sz="1600" b="0" i="1" smtClean="0">
                            <a:latin typeface="Cambria Math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en-US" sz="1600" b="0" i="1" smtClean="0">
                            <a:latin typeface="Cambria Math"/>
                            <a:cs typeface="Arial" panose="020B0604020202020204" pitchFamily="34" charset="0"/>
                          </a:rPr>
                          <m:t>𝑡𝑎𝑛h</m:t>
                        </m:r>
                        <m:r>
                          <a:rPr lang="en-US" sz="1600" b="0" i="1" dirty="0" smtClean="0">
                            <a:latin typeface="Cambria Math"/>
                            <a:cs typeface="Arial" panose="020B0604020202020204" pitchFamily="34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1600" b="0" i="0" dirty="0" smtClean="0">
                            <a:latin typeface="Cambria Math"/>
                            <a:cs typeface="Arial" panose="020B0604020202020204" pitchFamily="34" charset="0"/>
                          </a:rPr>
                          <m:t>W</m:t>
                        </m:r>
                        <m:r>
                          <a:rPr lang="en-US" sz="1600" b="0" i="0" dirty="0" smtClean="0">
                            <a:latin typeface="Cambria Math"/>
                            <a:cs typeface="Arial" panose="020B0604020202020204" pitchFamily="34" charset="0"/>
                          </a:rPr>
                          <m:t>.</m:t>
                        </m:r>
                        <m:r>
                          <a:rPr lang="en-US" sz="1600" b="0" i="1" dirty="0" smtClean="0">
                            <a:latin typeface="Cambria Math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1600" i="0" dirty="0" smtClean="0">
                            <a:latin typeface="Cambria Math" charset="0"/>
                            <a:cs typeface="Arial" panose="020B0604020202020204" pitchFamily="34" charset="0"/>
                          </a:rPr>
                          <m:t>I</m:t>
                        </m:r>
                        <m:r>
                          <a:rPr lang="en-US" sz="1600" b="0" i="1" baseline="-25000" dirty="0" smtClean="0">
                            <a:latin typeface="Cambria Math" charset="0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en-US" sz="1600" b="0" i="1" dirty="0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1600" b="0" i="1" dirty="0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𝑈</m:t>
                        </m:r>
                        <m:r>
                          <a:rPr lang="en-US" sz="1600" b="0" i="1" dirty="0" smtClean="0">
                            <a:latin typeface="Cambria Math"/>
                            <a:ea typeface="Cambria Math"/>
                            <a:cs typeface="Arial" panose="020B0604020202020204" pitchFamily="34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sz="1600" i="1" dirty="0"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1600" b="0" i="1" dirty="0" smtClean="0">
                                <a:latin typeface="Cambria Math" charset="0"/>
                                <a:cs typeface="Arial" panose="020B0604020202020204" pitchFamily="34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600" b="0" i="1" dirty="0" smtClean="0">
                                <a:latin typeface="Cambria Math"/>
                                <a:cs typeface="Arial" panose="020B0604020202020204" pitchFamily="34" charset="0"/>
                              </a:rPr>
                              <m:t>𝑡</m:t>
                            </m:r>
                            <m:r>
                              <a:rPr lang="en-US" sz="1600" b="0" i="1" dirty="0" smtClean="0">
                                <a:latin typeface="Cambria Math"/>
                                <a:cs typeface="Arial" panose="020B0604020202020204" pitchFamily="34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sz="1600" i="1" dirty="0">
                            <a:latin typeface="Cambria Math"/>
                            <a:cs typeface="Arial" panose="020B0604020202020204" pitchFamily="34" charset="0"/>
                          </a:rPr>
                          <m:t>)</m:t>
                        </m:r>
                      </m:oMath>
                    </m:oMathPara>
                  </a14:m>
                  <a:endParaRPr lang="en-US" sz="1600" dirty="0">
                    <a:latin typeface="Calibri" panose="020F050202020403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22880" y="2721599"/>
                  <a:ext cx="2925216" cy="24622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2821" r="-1282" b="-5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6" name="Group 15"/>
            <p:cNvGrpSpPr/>
            <p:nvPr/>
          </p:nvGrpSpPr>
          <p:grpSpPr>
            <a:xfrm>
              <a:off x="3506528" y="770283"/>
              <a:ext cx="3582706" cy="3317390"/>
              <a:chOff x="2955809" y="884583"/>
              <a:chExt cx="3582706" cy="3317390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3511825" y="1981537"/>
                <a:ext cx="2087219" cy="1364973"/>
              </a:xfrm>
              <a:prstGeom prst="round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419061" y="3552615"/>
                <a:ext cx="636104" cy="64935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I</a:t>
                </a:r>
                <a:r>
                  <a:rPr lang="en-US" sz="1600" baseline="-25000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t</a:t>
                </a:r>
                <a:endParaRPr lang="en-US" sz="1600" baseline="-25000" dirty="0">
                  <a:solidFill>
                    <a:schemeClr val="tx1"/>
                  </a:solidFill>
                  <a:latin typeface="Calibri" panose="020F0502020204030204" pitchFamily="34" charset="0"/>
                  <a:ea typeface="Cambria Math" charset="0"/>
                  <a:cs typeface="Cambria Math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698713" y="2945706"/>
                <a:ext cx="512790" cy="377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W</a:t>
                </a:r>
                <a:endParaRPr lang="en-US" sz="1600" dirty="0">
                  <a:latin typeface="Calibri" panose="020F0502020204030204" pitchFamily="34" charset="0"/>
                  <a:ea typeface="Cambria Math" charset="0"/>
                  <a:cs typeface="Cambria Math" charset="0"/>
                </a:endParaRPr>
              </a:p>
            </p:txBody>
          </p:sp>
          <p:cxnSp>
            <p:nvCxnSpPr>
              <p:cNvPr id="20" name="Curved Connector 19"/>
              <p:cNvCxnSpPr>
                <a:stCxn id="29" idx="2"/>
              </p:cNvCxnSpPr>
              <p:nvPr/>
            </p:nvCxnSpPr>
            <p:spPr>
              <a:xfrm rot="16200000" flipH="1">
                <a:off x="3544653" y="1717170"/>
                <a:ext cx="720628" cy="1412286"/>
              </a:xfrm>
              <a:prstGeom prst="curvedConnector2">
                <a:avLst/>
              </a:prstGeom>
              <a:ln w="22225"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3586446" y="2238676"/>
                <a:ext cx="625055" cy="377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U</a:t>
                </a:r>
                <a:endParaRPr lang="en-US" sz="1600" dirty="0">
                  <a:latin typeface="Calibri" panose="020F0502020204030204" pitchFamily="34" charset="0"/>
                  <a:ea typeface="Cambria Math" charset="0"/>
                  <a:cs typeface="Cambria Math" charset="0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3720655" y="2756819"/>
                <a:ext cx="821198" cy="795797"/>
              </a:xfrm>
              <a:custGeom>
                <a:avLst/>
                <a:gdLst>
                  <a:gd name="connsiteX0" fmla="*/ 0 w 1351722"/>
                  <a:gd name="connsiteY0" fmla="*/ 1282009 h 1282009"/>
                  <a:gd name="connsiteX1" fmla="*/ 715617 w 1351722"/>
                  <a:gd name="connsiteY1" fmla="*/ 155575 h 1282009"/>
                  <a:gd name="connsiteX2" fmla="*/ 1351722 w 1351722"/>
                  <a:gd name="connsiteY2" fmla="*/ 9801 h 1282009"/>
                  <a:gd name="connsiteX3" fmla="*/ 1351722 w 1351722"/>
                  <a:gd name="connsiteY3" fmla="*/ 9801 h 1282009"/>
                  <a:gd name="connsiteX0" fmla="*/ 0 w 1351722"/>
                  <a:gd name="connsiteY0" fmla="*/ 1338621 h 1338621"/>
                  <a:gd name="connsiteX1" fmla="*/ 88210 w 1351722"/>
                  <a:gd name="connsiteY1" fmla="*/ 103213 h 1338621"/>
                  <a:gd name="connsiteX2" fmla="*/ 1351722 w 1351722"/>
                  <a:gd name="connsiteY2" fmla="*/ 66413 h 1338621"/>
                  <a:gd name="connsiteX3" fmla="*/ 1351722 w 1351722"/>
                  <a:gd name="connsiteY3" fmla="*/ 66413 h 1338621"/>
                  <a:gd name="connsiteX0" fmla="*/ 32771 w 1384493"/>
                  <a:gd name="connsiteY0" fmla="*/ 1321208 h 1321208"/>
                  <a:gd name="connsiteX1" fmla="*/ 40764 w 1384493"/>
                  <a:gd name="connsiteY1" fmla="*/ 1083320 h 1321208"/>
                  <a:gd name="connsiteX2" fmla="*/ 120981 w 1384493"/>
                  <a:gd name="connsiteY2" fmla="*/ 85800 h 1321208"/>
                  <a:gd name="connsiteX3" fmla="*/ 1384493 w 1384493"/>
                  <a:gd name="connsiteY3" fmla="*/ 49000 h 1321208"/>
                  <a:gd name="connsiteX4" fmla="*/ 1384493 w 1384493"/>
                  <a:gd name="connsiteY4" fmla="*/ 49000 h 1321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84493" h="1321208">
                    <a:moveTo>
                      <a:pt x="32771" y="1321208"/>
                    </a:moveTo>
                    <a:cubicBezTo>
                      <a:pt x="49041" y="1267434"/>
                      <a:pt x="26062" y="1289221"/>
                      <a:pt x="40764" y="1083320"/>
                    </a:cubicBezTo>
                    <a:cubicBezTo>
                      <a:pt x="55466" y="877419"/>
                      <a:pt x="-102974" y="258187"/>
                      <a:pt x="120981" y="85800"/>
                    </a:cubicBezTo>
                    <a:cubicBezTo>
                      <a:pt x="344936" y="-86587"/>
                      <a:pt x="1173908" y="55133"/>
                      <a:pt x="1384493" y="49000"/>
                    </a:cubicBezTo>
                    <a:lnTo>
                      <a:pt x="1384493" y="49000"/>
                    </a:lnTo>
                  </a:path>
                </a:pathLst>
              </a:custGeom>
              <a:ln w="22225"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Calibri" panose="020F0502020204030204" pitchFamily="34" charset="0"/>
                </a:endParaRPr>
              </a:p>
            </p:txBody>
          </p:sp>
          <p:sp>
            <p:nvSpPr>
              <p:cNvPr id="23" name="Pentagon 22"/>
              <p:cNvSpPr/>
              <p:nvPr/>
            </p:nvSpPr>
            <p:spPr>
              <a:xfrm>
                <a:off x="4525620" y="2637519"/>
                <a:ext cx="649357" cy="281683"/>
              </a:xfrm>
              <a:prstGeom prst="homePlat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err="1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tanh</a:t>
                </a:r>
                <a:endParaRPr lang="en-US" sz="12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5174977" y="2778360"/>
                <a:ext cx="274320" cy="0"/>
              </a:xfrm>
              <a:prstGeom prst="line">
                <a:avLst/>
              </a:prstGeom>
              <a:ln w="22225">
                <a:tailEnd type="non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 flipV="1">
                <a:off x="5449297" y="1550131"/>
                <a:ext cx="6626" cy="1241108"/>
              </a:xfrm>
              <a:prstGeom prst="line">
                <a:avLst/>
              </a:prstGeom>
              <a:ln w="22225"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6" name="Oval 25"/>
              <p:cNvSpPr/>
              <p:nvPr/>
            </p:nvSpPr>
            <p:spPr>
              <a:xfrm>
                <a:off x="5131245" y="884583"/>
                <a:ext cx="636104" cy="64935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 smtClean="0">
                    <a:solidFill>
                      <a:schemeClr val="tx1"/>
                    </a:solidFill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O</a:t>
                </a:r>
                <a:r>
                  <a:rPr lang="en-US" sz="1600" baseline="-25000" dirty="0" err="1" smtClean="0">
                    <a:solidFill>
                      <a:schemeClr val="tx1"/>
                    </a:solidFill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t</a:t>
                </a:r>
                <a:endParaRPr lang="en-US" sz="1600" baseline="-25000" dirty="0">
                  <a:solidFill>
                    <a:schemeClr val="tx1"/>
                  </a:solidFill>
                  <a:latin typeface="Calibri" panose="020F0502020204030204" pitchFamily="34" charset="0"/>
                  <a:ea typeface="Cambria Math" charset="0"/>
                  <a:cs typeface="Cambria Math" charset="0"/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5449297" y="2242475"/>
                <a:ext cx="765973" cy="0"/>
              </a:xfrm>
              <a:prstGeom prst="line">
                <a:avLst/>
              </a:prstGeom>
              <a:ln w="22225"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5522370" y="1719269"/>
                <a:ext cx="1016145" cy="515349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n-US" sz="1200" dirty="0" smtClean="0">
                    <a:latin typeface="Calibri" panose="020F0502020204030204" pitchFamily="34" charset="0"/>
                    <a:ea typeface="Arial" charset="0"/>
                    <a:cs typeface="Arial" charset="0"/>
                  </a:rPr>
                  <a:t>Recurrent connection</a:t>
                </a:r>
                <a:endParaRPr lang="en-US" sz="1200" dirty="0">
                  <a:latin typeface="Calibri" panose="020F0502020204030204" pitchFamily="34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955809" y="1724445"/>
                <a:ext cx="48603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O</a:t>
                </a:r>
                <a:r>
                  <a:rPr lang="en-US" sz="1600" baseline="-25000" dirty="0"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t-1</a:t>
                </a:r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5196039" y="695903"/>
            <a:ext cx="3756342" cy="3559505"/>
            <a:chOff x="378549" y="35411"/>
            <a:chExt cx="5587518" cy="4553627"/>
          </a:xfrm>
        </p:grpSpPr>
        <p:grpSp>
          <p:nvGrpSpPr>
            <p:cNvPr id="31" name="Group 30"/>
            <p:cNvGrpSpPr/>
            <p:nvPr/>
          </p:nvGrpSpPr>
          <p:grpSpPr>
            <a:xfrm>
              <a:off x="378549" y="35411"/>
              <a:ext cx="5587518" cy="4553627"/>
              <a:chOff x="378549" y="35411"/>
              <a:chExt cx="5587518" cy="4553627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 flipV="1">
                <a:off x="3823339" y="1625711"/>
                <a:ext cx="1" cy="1618488"/>
              </a:xfrm>
              <a:prstGeom prst="line">
                <a:avLst/>
              </a:prstGeom>
              <a:ln w="22225"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1594640" y="3702362"/>
                    <a:ext cx="4371426" cy="32278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sz="1600" b="0" i="1" dirty="0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0" i="1" dirty="0" smtClean="0">
                                      <a:latin typeface="Cambria Math" charset="0"/>
                                      <a:cs typeface="Arial" panose="020B0604020202020204" pitchFamily="34" charset="0"/>
                                    </a:rPr>
                                    <m:t>𝑂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𝑡𝑎𝑛h</m:t>
                          </m:r>
                          <m:r>
                            <a:rPr lang="en-US" sz="1600" b="0" i="1" dirty="0" smtClean="0">
                              <a:latin typeface="Cambria Math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1600" b="0" i="1" dirty="0" smtClean="0">
                              <a:latin typeface="Cambria Math"/>
                              <a:cs typeface="Arial" panose="020B0604020202020204" pitchFamily="34" charset="0"/>
                            </a:rPr>
                            <m:t>𝑊</m:t>
                          </m:r>
                          <m:r>
                            <a:rPr lang="en-US" sz="1600" b="0" i="1" dirty="0" smtClean="0">
                              <a:latin typeface="Cambria Math"/>
                              <a:cs typeface="Arial" panose="020B0604020202020204" pitchFamily="34" charset="0"/>
                            </a:rPr>
                            <m:t>. </m:t>
                          </m:r>
                          <m:sSub>
                            <m:sSubPr>
                              <m:ctrlPr>
                                <a:rPr lang="en-US" sz="160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 b="0" i="0" dirty="0" smtClean="0">
                                  <a:latin typeface="Cambria Math" charset="0"/>
                                  <a:cs typeface="Arial" panose="020B0604020202020204" pitchFamily="34" charset="0"/>
                                </a:rPr>
                                <m:t>I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600" b="0" i="1" dirty="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i="1" dirty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600" i="1" dirty="0">
                                  <a:latin typeface="Cambria Math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600" b="0" i="1" dirty="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a:rPr lang="en-US" sz="1600" b="0" i="1" dirty="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𝑈</m:t>
                          </m:r>
                          <m:r>
                            <a:rPr lang="en-US" sz="1600" b="0" i="1" dirty="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sz="1600" i="1" dirty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latin typeface="Cambria Math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𝑡</m:t>
                              </m:r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1600" i="1" dirty="0">
                              <a:latin typeface="Cambria Math"/>
                              <a:cs typeface="Arial" panose="020B0604020202020204" pitchFamily="34" charset="0"/>
                            </a:rPr>
                            <m:t>)</m:t>
                          </m:r>
                        </m:oMath>
                      </m:oMathPara>
                    </a14:m>
                    <a:endParaRPr lang="en-US" sz="1600" dirty="0">
                      <a:latin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36" name="TextBox 3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94640" y="3702362"/>
                    <a:ext cx="4371426" cy="322781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l="-2277" t="-21429" b="-3095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453395" y="625596"/>
                    <a:ext cx="3249935" cy="269294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/>
                              <a:cs typeface="Arial" panose="020B0604020202020204" pitchFamily="34" charset="0"/>
                            </a:rPr>
                            <m:t>σ</m:t>
                          </m:r>
                          <m:r>
                            <a:rPr lang="en-US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1600" b="0" i="1" dirty="0" smtClean="0">
                              <a:latin typeface="Cambria Math"/>
                              <a:cs typeface="Arial" panose="020B0604020202020204" pitchFamily="34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en-US" sz="1600" b="0" i="1" dirty="0" smtClean="0">
                              <a:latin typeface="Cambria Math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a:rPr lang="en-US" sz="1600" b="0" i="1" dirty="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60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 b="0" i="0" dirty="0" smtClean="0">
                                  <a:latin typeface="Cambria Math" charset="0"/>
                                  <a:cs typeface="Arial" panose="020B0604020202020204" pitchFamily="34" charset="0"/>
                                </a:rPr>
                                <m:t>I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600" b="0" i="1" dirty="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en-US" sz="1600" i="1" dirty="0">
                              <a:latin typeface="Cambria Math"/>
                              <a:cs typeface="Arial" panose="020B0604020202020204" pitchFamily="34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sz="1600" i="1" dirty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latin typeface="Cambria Math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𝑡</m:t>
                              </m:r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1600" i="1" dirty="0">
                              <a:latin typeface="Cambria Math"/>
                              <a:cs typeface="Arial" panose="020B0604020202020204" pitchFamily="34" charset="0"/>
                            </a:rPr>
                            <m:t>)</m:t>
                          </m:r>
                        </m:oMath>
                      </m:oMathPara>
                    </a14:m>
                    <a:endParaRPr lang="en-US" sz="1600" dirty="0">
                      <a:latin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37" name="TextBox 3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53395" y="625596"/>
                    <a:ext cx="3249935" cy="269294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 l="-2514" r="-2514" b="-5588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1617223" y="4142990"/>
                    <a:ext cx="4348844" cy="32278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latin typeface="Cambria Math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600" b="0" i="1" dirty="0" smtClean="0">
                              <a:latin typeface="Cambria Math"/>
                              <a:cs typeface="Arial" panose="020B0604020202020204" pitchFamily="34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sz="1600" i="1" dirty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latin typeface="Cambria Math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 dirty="0">
                                  <a:latin typeface="Cambria Math"/>
                                  <a:cs typeface="Arial" panose="020B0604020202020204" pitchFamily="34" charset="0"/>
                                </a:rPr>
                                <m:t>𝑡</m:t>
                              </m:r>
                              <m:r>
                                <a:rPr lang="en-US" sz="1600" i="1" dirty="0">
                                  <a:latin typeface="Cambria Math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1600" b="0" i="1" dirty="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1600" b="0" i="1" dirty="0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dirty="0" smtClean="0">
                                  <a:latin typeface="Cambria Math"/>
                                  <a:ea typeface="Cambria Math"/>
                                  <a:cs typeface="Arial" panose="020B0604020202020204" pitchFamily="34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sz="1600" i="1" dirty="0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 dirty="0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600" b="0" i="1" dirty="0" smtClean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600" b="0" i="1" dirty="0" smtClean="0">
                              <a:latin typeface="Cambria Math"/>
                              <a:cs typeface="Arial" panose="020B0604020202020204" pitchFamily="34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sz="1600" i="1" dirty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sz="1600" i="1" dirty="0">
                                      <a:latin typeface="Cambria Math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600" b="0" i="1" dirty="0" smtClean="0">
                                      <a:latin typeface="Cambria Math" charset="0"/>
                                      <a:cs typeface="Arial" panose="020B0604020202020204" pitchFamily="34" charset="0"/>
                                    </a:rPr>
                                    <m:t>𝑂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600" i="1" dirty="0">
                                  <a:latin typeface="Cambria Math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sub>
                          </m:sSub>
                        </m:oMath>
                      </m:oMathPara>
                    </a14:m>
                    <a:endParaRPr lang="en-US" sz="1600" dirty="0">
                      <a:latin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38" name="TextBox 3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17223" y="4142990"/>
                    <a:ext cx="4348844" cy="322781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l="-2500" t="-24390" b="-1219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9" name="Rounded Rectangle 38"/>
              <p:cNvSpPr/>
              <p:nvPr/>
            </p:nvSpPr>
            <p:spPr>
              <a:xfrm>
                <a:off x="981119" y="1243313"/>
                <a:ext cx="3580730" cy="2385391"/>
              </a:xfrm>
              <a:prstGeom prst="round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0" name="Pentagon 39"/>
              <p:cNvSpPr/>
              <p:nvPr/>
            </p:nvSpPr>
            <p:spPr>
              <a:xfrm rot="16200000">
                <a:off x="3546485" y="2394048"/>
                <a:ext cx="548640" cy="274320"/>
              </a:xfrm>
              <a:prstGeom prst="homePlat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Arial" charset="0"/>
                  <a:cs typeface="Arial" charset="0"/>
                </a:endParaRPr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flipV="1">
                <a:off x="471742" y="1518937"/>
                <a:ext cx="5017091" cy="0"/>
              </a:xfrm>
              <a:prstGeom prst="line">
                <a:avLst/>
              </a:prstGeom>
              <a:ln w="22225"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H="1" flipV="1">
                <a:off x="4263324" y="695977"/>
                <a:ext cx="0" cy="822960"/>
              </a:xfrm>
              <a:prstGeom prst="line">
                <a:avLst/>
              </a:prstGeom>
              <a:ln w="22225"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3" name="Oval 42"/>
              <p:cNvSpPr/>
              <p:nvPr/>
            </p:nvSpPr>
            <p:spPr>
              <a:xfrm>
                <a:off x="3899333" y="35411"/>
                <a:ext cx="778843" cy="64935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err="1" smtClean="0">
                    <a:solidFill>
                      <a:schemeClr val="tx1"/>
                    </a:solidFill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O</a:t>
                </a:r>
                <a:r>
                  <a:rPr lang="en-US" sz="1600" baseline="-25000" dirty="0" err="1" smtClean="0">
                    <a:solidFill>
                      <a:schemeClr val="tx1"/>
                    </a:solidFill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t</a:t>
                </a:r>
                <a:endParaRPr lang="en-US" sz="1600" baseline="-25000" dirty="0">
                  <a:solidFill>
                    <a:schemeClr val="tx1"/>
                  </a:solidFill>
                  <a:latin typeface="Calibri" panose="020F0502020204030204" pitchFamily="34" charset="0"/>
                  <a:ea typeface="Cambria Math" charset="0"/>
                  <a:cs typeface="Cambria Math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4482815" y="899706"/>
                <a:ext cx="1192734" cy="590602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r>
                  <a:rPr lang="en-US" sz="1200" dirty="0" smtClean="0">
                    <a:latin typeface="Calibri" panose="020F0502020204030204" pitchFamily="34" charset="0"/>
                    <a:ea typeface="Arial" charset="0"/>
                    <a:cs typeface="Arial" charset="0"/>
                  </a:rPr>
                  <a:t>Recurrent connection</a:t>
                </a:r>
                <a:endParaRPr lang="en-US" sz="1200" dirty="0">
                  <a:latin typeface="Calibri" panose="020F0502020204030204" pitchFamily="34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5" name="Oval 44"/>
              <p:cNvSpPr>
                <a:spLocks noChangeAspect="1"/>
              </p:cNvSpPr>
              <p:nvPr/>
            </p:nvSpPr>
            <p:spPr>
              <a:xfrm>
                <a:off x="2764213" y="1369572"/>
                <a:ext cx="272616" cy="27432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×</a:t>
                </a:r>
                <a:endParaRPr lang="en-US" sz="1600" baseline="-25000" dirty="0">
                  <a:solidFill>
                    <a:schemeClr val="tx1"/>
                  </a:solidFill>
                  <a:latin typeface="Calibri" panose="020F0502020204030204" pitchFamily="34" charset="0"/>
                  <a:ea typeface="Cambria Math" charset="0"/>
                  <a:cs typeface="Cambria Math" charset="0"/>
                </a:endParaRPr>
              </a:p>
            </p:txBody>
          </p: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>
                <a:off x="3685362" y="1347455"/>
                <a:ext cx="272616" cy="27432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+</a:t>
                </a:r>
                <a:endParaRPr lang="en-US" sz="1600" baseline="-25000" dirty="0">
                  <a:solidFill>
                    <a:schemeClr val="tx1"/>
                  </a:solidFill>
                  <a:latin typeface="Calibri" panose="020F0502020204030204" pitchFamily="34" charset="0"/>
                  <a:ea typeface="Cambria Math" charset="0"/>
                  <a:cs typeface="Cambria Math" charset="0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733192" y="3939681"/>
                <a:ext cx="636104" cy="64935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I</a:t>
                </a:r>
                <a:r>
                  <a:rPr lang="en-US" sz="1600" baseline="-25000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t</a:t>
                </a:r>
                <a:endParaRPr lang="en-US" sz="1600" baseline="-25000" dirty="0">
                  <a:solidFill>
                    <a:schemeClr val="tx1"/>
                  </a:solidFill>
                  <a:latin typeface="Calibri" panose="020F0502020204030204" pitchFamily="34" charset="0"/>
                  <a:ea typeface="Cambria Math" charset="0"/>
                  <a:cs typeface="Cambria Math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378549" y="1143341"/>
                <a:ext cx="582801" cy="3702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O</a:t>
                </a:r>
                <a:r>
                  <a:rPr lang="en-US" sz="1600" baseline="-25000" dirty="0"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t-1</a:t>
                </a:r>
              </a:p>
            </p:txBody>
          </p:sp>
          <p:sp>
            <p:nvSpPr>
              <p:cNvPr id="49" name="Freeform 48"/>
              <p:cNvSpPr/>
              <p:nvPr/>
            </p:nvSpPr>
            <p:spPr>
              <a:xfrm>
                <a:off x="1020625" y="3376684"/>
                <a:ext cx="596598" cy="562997"/>
              </a:xfrm>
              <a:custGeom>
                <a:avLst/>
                <a:gdLst>
                  <a:gd name="connsiteX0" fmla="*/ 0 w 1351722"/>
                  <a:gd name="connsiteY0" fmla="*/ 1282009 h 1282009"/>
                  <a:gd name="connsiteX1" fmla="*/ 715617 w 1351722"/>
                  <a:gd name="connsiteY1" fmla="*/ 155575 h 1282009"/>
                  <a:gd name="connsiteX2" fmla="*/ 1351722 w 1351722"/>
                  <a:gd name="connsiteY2" fmla="*/ 9801 h 1282009"/>
                  <a:gd name="connsiteX3" fmla="*/ 1351722 w 1351722"/>
                  <a:gd name="connsiteY3" fmla="*/ 9801 h 12820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51722" h="1282009">
                    <a:moveTo>
                      <a:pt x="0" y="1282009"/>
                    </a:moveTo>
                    <a:cubicBezTo>
                      <a:pt x="245165" y="824809"/>
                      <a:pt x="490330" y="367610"/>
                      <a:pt x="715617" y="155575"/>
                    </a:cubicBezTo>
                    <a:cubicBezTo>
                      <a:pt x="940904" y="-56460"/>
                      <a:pt x="1351722" y="9801"/>
                      <a:pt x="1351722" y="9801"/>
                    </a:cubicBezTo>
                    <a:lnTo>
                      <a:pt x="1351722" y="9801"/>
                    </a:lnTo>
                  </a:path>
                </a:pathLst>
              </a:custGeom>
              <a:ln w="22225">
                <a:tailEnd type="non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Calibri" panose="020F0502020204030204" pitchFamily="34" charset="0"/>
                </a:endParaRPr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>
                <a:off x="1617223" y="3380526"/>
                <a:ext cx="2103120" cy="0"/>
              </a:xfrm>
              <a:prstGeom prst="line">
                <a:avLst/>
              </a:prstGeom>
              <a:ln w="22225">
                <a:tailEnd type="non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258789" y="1518936"/>
                <a:ext cx="6340" cy="1562467"/>
              </a:xfrm>
              <a:prstGeom prst="line">
                <a:avLst/>
              </a:prstGeom>
              <a:ln w="22225">
                <a:tailEnd type="non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258789" y="3075781"/>
                <a:ext cx="1645920" cy="4067"/>
              </a:xfrm>
              <a:prstGeom prst="line">
                <a:avLst/>
              </a:prstGeom>
              <a:ln w="22225">
                <a:tailEnd type="non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2490597" y="2796041"/>
                <a:ext cx="0" cy="274320"/>
              </a:xfrm>
              <a:prstGeom prst="line">
                <a:avLst/>
              </a:prstGeom>
              <a:ln w="22225">
                <a:tailEnd type="non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Curved Connector 53"/>
              <p:cNvCxnSpPr/>
              <p:nvPr/>
            </p:nvCxnSpPr>
            <p:spPr>
              <a:xfrm flipV="1">
                <a:off x="1617223" y="3075781"/>
                <a:ext cx="596598" cy="300905"/>
              </a:xfrm>
              <a:prstGeom prst="curvedConnector3">
                <a:avLst/>
              </a:prstGeom>
              <a:ln w="22225">
                <a:headEnd type="oval" w="sm" len="sm"/>
                <a:tailEnd type="oval" w="sm" len="sm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Curved Connector 54"/>
              <p:cNvCxnSpPr>
                <a:stCxn id="56" idx="3"/>
                <a:endCxn id="62" idx="6"/>
              </p:cNvCxnSpPr>
              <p:nvPr/>
            </p:nvCxnSpPr>
            <p:spPr>
              <a:xfrm rot="16200000" flipV="1">
                <a:off x="1975397" y="1738262"/>
                <a:ext cx="264904" cy="772350"/>
              </a:xfrm>
              <a:prstGeom prst="curvedConnector2">
                <a:avLst/>
              </a:prstGeom>
              <a:ln w="22225"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6" name="Pentagon 55"/>
              <p:cNvSpPr/>
              <p:nvPr/>
            </p:nvSpPr>
            <p:spPr>
              <a:xfrm rot="16200000">
                <a:off x="2219704" y="2394049"/>
                <a:ext cx="548640" cy="274320"/>
              </a:xfrm>
              <a:prstGeom prst="homePlat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1721674" y="1942126"/>
                <a:ext cx="587938" cy="433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r</a:t>
                </a:r>
                <a:r>
                  <a:rPr lang="en-US" sz="1600" baseline="-25000" dirty="0" err="1" smtClean="0"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t</a:t>
                </a:r>
                <a:endParaRPr lang="en-US" sz="1600" baseline="-25000" dirty="0">
                  <a:latin typeface="Calibri" panose="020F0502020204030204" pitchFamily="34" charset="0"/>
                  <a:ea typeface="Cambria Math" charset="0"/>
                  <a:cs typeface="Cambria Math" charset="0"/>
                </a:endParaRPr>
              </a:p>
            </p:txBody>
          </p:sp>
          <p:cxnSp>
            <p:nvCxnSpPr>
              <p:cNvPr id="58" name="Straight Connector 57"/>
              <p:cNvCxnSpPr>
                <a:endCxn id="45" idx="4"/>
              </p:cNvCxnSpPr>
              <p:nvPr/>
            </p:nvCxnSpPr>
            <p:spPr>
              <a:xfrm flipV="1">
                <a:off x="2900520" y="1643892"/>
                <a:ext cx="1" cy="1444649"/>
              </a:xfrm>
              <a:prstGeom prst="line">
                <a:avLst/>
              </a:prstGeom>
              <a:ln w="22225"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9" name="Oval 58"/>
              <p:cNvSpPr>
                <a:spLocks/>
              </p:cNvSpPr>
              <p:nvPr/>
            </p:nvSpPr>
            <p:spPr>
              <a:xfrm>
                <a:off x="2523458" y="1818165"/>
                <a:ext cx="679388" cy="156715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1-</a:t>
                </a:r>
                <a:endParaRPr lang="en-US" sz="1200" baseline="-25000" dirty="0">
                  <a:solidFill>
                    <a:schemeClr val="tx1"/>
                  </a:solidFill>
                  <a:latin typeface="Calibri" panose="020F0502020204030204" pitchFamily="34" charset="0"/>
                  <a:ea typeface="Cambria Math" charset="0"/>
                  <a:cs typeface="Cambria Math" charset="0"/>
                </a:endParaRPr>
              </a:p>
            </p:txBody>
          </p:sp>
          <p:sp>
            <p:nvSpPr>
              <p:cNvPr id="60" name="Pentagon 59"/>
              <p:cNvSpPr/>
              <p:nvPr/>
            </p:nvSpPr>
            <p:spPr>
              <a:xfrm rot="16200000">
                <a:off x="2618515" y="2394049"/>
                <a:ext cx="548640" cy="274320"/>
              </a:xfrm>
              <a:prstGeom prst="homePlat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61" name="Freeform 60"/>
              <p:cNvSpPr/>
              <p:nvPr/>
            </p:nvSpPr>
            <p:spPr>
              <a:xfrm>
                <a:off x="1594640" y="1506409"/>
                <a:ext cx="915473" cy="1870275"/>
              </a:xfrm>
              <a:custGeom>
                <a:avLst/>
                <a:gdLst>
                  <a:gd name="connsiteX0" fmla="*/ 76675 w 873509"/>
                  <a:gd name="connsiteY0" fmla="*/ 0 h 1867989"/>
                  <a:gd name="connsiteX1" fmla="*/ 76675 w 873509"/>
                  <a:gd name="connsiteY1" fmla="*/ 1423852 h 1867989"/>
                  <a:gd name="connsiteX2" fmla="*/ 873509 w 873509"/>
                  <a:gd name="connsiteY2" fmla="*/ 1867989 h 1867989"/>
                  <a:gd name="connsiteX0" fmla="*/ 61236 w 858070"/>
                  <a:gd name="connsiteY0" fmla="*/ 0 h 1867989"/>
                  <a:gd name="connsiteX1" fmla="*/ 61236 w 858070"/>
                  <a:gd name="connsiteY1" fmla="*/ 1423852 h 1867989"/>
                  <a:gd name="connsiteX2" fmla="*/ 858070 w 858070"/>
                  <a:gd name="connsiteY2" fmla="*/ 1867989 h 1867989"/>
                  <a:gd name="connsiteX0" fmla="*/ 12486 w 809320"/>
                  <a:gd name="connsiteY0" fmla="*/ 0 h 1867989"/>
                  <a:gd name="connsiteX1" fmla="*/ 97569 w 809320"/>
                  <a:gd name="connsiteY1" fmla="*/ 1406123 h 1867989"/>
                  <a:gd name="connsiteX2" fmla="*/ 809320 w 809320"/>
                  <a:gd name="connsiteY2" fmla="*/ 1867989 h 1867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09320" h="1867989">
                    <a:moveTo>
                      <a:pt x="12486" y="0"/>
                    </a:moveTo>
                    <a:cubicBezTo>
                      <a:pt x="2804" y="550350"/>
                      <a:pt x="-35237" y="1094792"/>
                      <a:pt x="97569" y="1406123"/>
                    </a:cubicBezTo>
                    <a:cubicBezTo>
                      <a:pt x="230375" y="1717455"/>
                      <a:pt x="477306" y="1801586"/>
                      <a:pt x="809320" y="1867989"/>
                    </a:cubicBezTo>
                  </a:path>
                </a:pathLst>
              </a:custGeom>
              <a:ln w="22225">
                <a:tailEnd type="oval" w="sm" len="sm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Calibri" panose="020F0502020204030204" pitchFamily="34" charset="0"/>
                </a:endParaRPr>
              </a:p>
            </p:txBody>
          </p:sp>
          <p:sp>
            <p:nvSpPr>
              <p:cNvPr id="62" name="Oval 61"/>
              <p:cNvSpPr>
                <a:spLocks noChangeAspect="1"/>
              </p:cNvSpPr>
              <p:nvPr/>
            </p:nvSpPr>
            <p:spPr>
              <a:xfrm>
                <a:off x="1449058" y="1854825"/>
                <a:ext cx="272616" cy="27432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×</a:t>
                </a:r>
                <a:endParaRPr lang="en-US" sz="1600" baseline="-25000" dirty="0">
                  <a:solidFill>
                    <a:schemeClr val="tx1"/>
                  </a:solidFill>
                  <a:latin typeface="Calibri" panose="020F0502020204030204" pitchFamily="34" charset="0"/>
                  <a:ea typeface="Cambria Math" charset="0"/>
                  <a:cs typeface="Cambria Math" charset="0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2510114" y="1916786"/>
                <a:ext cx="489278" cy="433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>
                    <a:latin typeface="Cambria Math" panose="02040503050406030204" pitchFamily="18" charset="0"/>
                    <a:ea typeface="Cambria Math" panose="02040503050406030204" pitchFamily="18" charset="0"/>
                    <a:cs typeface="Cambria Math" charset="0"/>
                  </a:rPr>
                  <a:t>z</a:t>
                </a:r>
                <a:r>
                  <a:rPr lang="en-US" sz="1600" baseline="-25000" dirty="0" err="1" smtClean="0">
                    <a:latin typeface="Cambria Math" panose="02040503050406030204" pitchFamily="18" charset="0"/>
                    <a:ea typeface="Cambria Math" panose="02040503050406030204" pitchFamily="18" charset="0"/>
                    <a:cs typeface="Cambria Math" charset="0"/>
                  </a:rPr>
                  <a:t>t</a:t>
                </a:r>
                <a:endParaRPr lang="en-US" sz="1600" baseline="-25000" dirty="0">
                  <a:latin typeface="Cambria Math" panose="02040503050406030204" pitchFamily="18" charset="0"/>
                  <a:ea typeface="Cambria Math" panose="02040503050406030204" pitchFamily="18" charset="0"/>
                  <a:cs typeface="Cambria Math" charset="0"/>
                </a:endParaRPr>
              </a:p>
            </p:txBody>
          </p:sp>
          <p:sp>
            <p:nvSpPr>
              <p:cNvPr id="64" name="Freeform 63"/>
              <p:cNvSpPr/>
              <p:nvPr/>
            </p:nvSpPr>
            <p:spPr>
              <a:xfrm flipV="1">
                <a:off x="2903946" y="2019049"/>
                <a:ext cx="782686" cy="169162"/>
              </a:xfrm>
              <a:custGeom>
                <a:avLst/>
                <a:gdLst>
                  <a:gd name="connsiteX0" fmla="*/ 76675 w 873509"/>
                  <a:gd name="connsiteY0" fmla="*/ 0 h 1867989"/>
                  <a:gd name="connsiteX1" fmla="*/ 76675 w 873509"/>
                  <a:gd name="connsiteY1" fmla="*/ 1423852 h 1867989"/>
                  <a:gd name="connsiteX2" fmla="*/ 873509 w 873509"/>
                  <a:gd name="connsiteY2" fmla="*/ 1867989 h 1867989"/>
                  <a:gd name="connsiteX0" fmla="*/ 61236 w 858070"/>
                  <a:gd name="connsiteY0" fmla="*/ 0 h 1867989"/>
                  <a:gd name="connsiteX1" fmla="*/ 61236 w 858070"/>
                  <a:gd name="connsiteY1" fmla="*/ 1423852 h 1867989"/>
                  <a:gd name="connsiteX2" fmla="*/ 858070 w 858070"/>
                  <a:gd name="connsiteY2" fmla="*/ 1867989 h 1867989"/>
                  <a:gd name="connsiteX0" fmla="*/ 12486 w 809320"/>
                  <a:gd name="connsiteY0" fmla="*/ 0 h 1867989"/>
                  <a:gd name="connsiteX1" fmla="*/ 97569 w 809320"/>
                  <a:gd name="connsiteY1" fmla="*/ 1406123 h 1867989"/>
                  <a:gd name="connsiteX2" fmla="*/ 809320 w 809320"/>
                  <a:gd name="connsiteY2" fmla="*/ 1867989 h 1867989"/>
                  <a:gd name="connsiteX0" fmla="*/ 14642 w 804889"/>
                  <a:gd name="connsiteY0" fmla="*/ 0 h 2101636"/>
                  <a:gd name="connsiteX1" fmla="*/ 93138 w 804889"/>
                  <a:gd name="connsiteY1" fmla="*/ 1639770 h 2101636"/>
                  <a:gd name="connsiteX2" fmla="*/ 804889 w 804889"/>
                  <a:gd name="connsiteY2" fmla="*/ 2101636 h 2101636"/>
                  <a:gd name="connsiteX0" fmla="*/ 11492 w 811619"/>
                  <a:gd name="connsiteY0" fmla="*/ 0 h 2101636"/>
                  <a:gd name="connsiteX1" fmla="*/ 99868 w 811619"/>
                  <a:gd name="connsiteY1" fmla="*/ 1639770 h 2101636"/>
                  <a:gd name="connsiteX2" fmla="*/ 811619 w 811619"/>
                  <a:gd name="connsiteY2" fmla="*/ 2101636 h 2101636"/>
                  <a:gd name="connsiteX0" fmla="*/ 6536 w 827527"/>
                  <a:gd name="connsiteY0" fmla="*/ 0 h 2190983"/>
                  <a:gd name="connsiteX1" fmla="*/ 115776 w 827527"/>
                  <a:gd name="connsiteY1" fmla="*/ 1729117 h 2190983"/>
                  <a:gd name="connsiteX2" fmla="*/ 827527 w 827527"/>
                  <a:gd name="connsiteY2" fmla="*/ 2190983 h 2190983"/>
                  <a:gd name="connsiteX0" fmla="*/ 2685 w 857058"/>
                  <a:gd name="connsiteY0" fmla="*/ 0 h 1431534"/>
                  <a:gd name="connsiteX1" fmla="*/ 145307 w 857058"/>
                  <a:gd name="connsiteY1" fmla="*/ 969668 h 1431534"/>
                  <a:gd name="connsiteX2" fmla="*/ 857058 w 857058"/>
                  <a:gd name="connsiteY2" fmla="*/ 1431534 h 1431534"/>
                  <a:gd name="connsiteX0" fmla="*/ 2685 w 857058"/>
                  <a:gd name="connsiteY0" fmla="*/ 0 h 1431534"/>
                  <a:gd name="connsiteX1" fmla="*/ 145307 w 857058"/>
                  <a:gd name="connsiteY1" fmla="*/ 969668 h 1431534"/>
                  <a:gd name="connsiteX2" fmla="*/ 857058 w 857058"/>
                  <a:gd name="connsiteY2" fmla="*/ 1431534 h 1431534"/>
                  <a:gd name="connsiteX0" fmla="*/ 2231 w 864949"/>
                  <a:gd name="connsiteY0" fmla="*/ 0 h 2503697"/>
                  <a:gd name="connsiteX1" fmla="*/ 153198 w 864949"/>
                  <a:gd name="connsiteY1" fmla="*/ 2041831 h 2503697"/>
                  <a:gd name="connsiteX2" fmla="*/ 864949 w 864949"/>
                  <a:gd name="connsiteY2" fmla="*/ 2503697 h 2503697"/>
                  <a:gd name="connsiteX0" fmla="*/ -1 w 862717"/>
                  <a:gd name="connsiteY0" fmla="*/ 0 h 2503697"/>
                  <a:gd name="connsiteX1" fmla="*/ 150966 w 862717"/>
                  <a:gd name="connsiteY1" fmla="*/ 2041831 h 2503697"/>
                  <a:gd name="connsiteX2" fmla="*/ 862717 w 862717"/>
                  <a:gd name="connsiteY2" fmla="*/ 2503697 h 2503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62717" h="2503697">
                    <a:moveTo>
                      <a:pt x="-1" y="0"/>
                    </a:moveTo>
                    <a:cubicBezTo>
                      <a:pt x="11181" y="1801205"/>
                      <a:pt x="7180" y="1624548"/>
                      <a:pt x="150966" y="2041831"/>
                    </a:cubicBezTo>
                    <a:cubicBezTo>
                      <a:pt x="294752" y="2459114"/>
                      <a:pt x="530703" y="2437294"/>
                      <a:pt x="862717" y="2503697"/>
                    </a:cubicBezTo>
                  </a:path>
                </a:pathLst>
              </a:custGeom>
              <a:ln w="22225">
                <a:tailEnd type="triangl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Calibri" panose="020F0502020204030204" pitchFamily="34" charset="0"/>
                </a:endParaRPr>
              </a:p>
            </p:txBody>
          </p:sp>
          <p:sp>
            <p:nvSpPr>
              <p:cNvPr id="65" name="Oval 64"/>
              <p:cNvSpPr>
                <a:spLocks noChangeAspect="1"/>
              </p:cNvSpPr>
              <p:nvPr/>
            </p:nvSpPr>
            <p:spPr>
              <a:xfrm>
                <a:off x="3678100" y="1885319"/>
                <a:ext cx="272616" cy="27432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>
                    <a:solidFill>
                      <a:schemeClr val="tx1"/>
                    </a:solidFill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×</a:t>
                </a:r>
                <a:endParaRPr lang="en-US" sz="1600" baseline="-25000" dirty="0">
                  <a:solidFill>
                    <a:schemeClr val="tx1"/>
                  </a:solidFill>
                  <a:latin typeface="Calibri" panose="020F0502020204030204" pitchFamily="34" charset="0"/>
                  <a:ea typeface="Cambria Math" charset="0"/>
                  <a:cs typeface="Cambria Math" charset="0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803883" y="2074465"/>
                <a:ext cx="678933" cy="433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Õ</a:t>
                </a:r>
                <a:r>
                  <a:rPr lang="en-US" sz="1600" baseline="-25000" dirty="0" err="1" smtClean="0">
                    <a:latin typeface="Calibri" panose="020F0502020204030204" pitchFamily="34" charset="0"/>
                    <a:ea typeface="Cambria Math" charset="0"/>
                    <a:cs typeface="Cambria Math" charset="0"/>
                  </a:rPr>
                  <a:t>t</a:t>
                </a:r>
                <a:endParaRPr lang="en-US" sz="1600" baseline="-25000" dirty="0">
                  <a:latin typeface="Calibri" panose="020F0502020204030204" pitchFamily="34" charset="0"/>
                  <a:ea typeface="Cambria Math" charset="0"/>
                  <a:cs typeface="Cambria Math" charset="0"/>
                </a:endParaRPr>
              </a:p>
            </p:txBody>
          </p:sp>
          <p:sp>
            <p:nvSpPr>
              <p:cNvPr id="67" name="Arc 66"/>
              <p:cNvSpPr/>
              <p:nvPr/>
            </p:nvSpPr>
            <p:spPr>
              <a:xfrm rot="16200000" flipH="1" flipV="1">
                <a:off x="3540669" y="3094523"/>
                <a:ext cx="311199" cy="259720"/>
              </a:xfrm>
              <a:prstGeom prst="arc">
                <a:avLst>
                  <a:gd name="adj1" fmla="val 16117726"/>
                  <a:gd name="adj2" fmla="val 21549365"/>
                </a:avLst>
              </a:prstGeom>
              <a:ln w="22225">
                <a:tailEnd type="none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Calibri" panose="020F0502020204030204" pitchFamily="34" charset="0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8" name="TextBox 67"/>
                  <p:cNvSpPr txBox="1"/>
                  <p:nvPr/>
                </p:nvSpPr>
                <p:spPr>
                  <a:xfrm>
                    <a:off x="425685" y="177925"/>
                    <a:ext cx="3249935" cy="269294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l-GR" sz="1600" b="0" i="0" smtClean="0">
                              <a:latin typeface="Cambria Math"/>
                              <a:cs typeface="Arial" panose="020B0604020202020204" pitchFamily="34" charset="0"/>
                            </a:rPr>
                            <m:t>σ</m:t>
                          </m:r>
                          <m:r>
                            <a:rPr lang="en-US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1600" b="0" i="1" dirty="0" smtClean="0">
                              <a:latin typeface="Cambria Math"/>
                              <a:cs typeface="Arial" panose="020B0604020202020204" pitchFamily="34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𝑧</m:t>
                              </m:r>
                            </m:sub>
                          </m:sSub>
                          <m:r>
                            <a:rPr lang="en-US" sz="1600" b="0" i="1" dirty="0" smtClean="0">
                              <a:latin typeface="Cambria Math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a:rPr lang="en-US" sz="1600" b="0" i="1" dirty="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60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600" b="0" i="0" dirty="0" smtClean="0">
                                  <a:latin typeface="Cambria Math" charset="0"/>
                                  <a:cs typeface="Arial" panose="020B0604020202020204" pitchFamily="34" charset="0"/>
                                </a:rPr>
                                <m:t>I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sz="1600" b="0" i="1" dirty="0" smtClean="0">
                              <a:latin typeface="Cambria Math"/>
                              <a:ea typeface="Cambria Math"/>
                              <a:cs typeface="Arial" panose="020B0604020202020204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i="1" dirty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1600" i="1" dirty="0">
                                  <a:latin typeface="Cambria Math"/>
                                  <a:cs typeface="Arial" panose="020B0604020202020204" pitchFamily="34" charset="0"/>
                                </a:rPr>
                                <m:t>𝑧</m:t>
                              </m:r>
                            </m:sub>
                          </m:sSub>
                          <m:r>
                            <a:rPr lang="en-US" sz="1600" i="1" dirty="0">
                              <a:latin typeface="Cambria Math"/>
                              <a:cs typeface="Arial" panose="020B0604020202020204" pitchFamily="34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sz="1600" i="1" dirty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latin typeface="Cambria Math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𝑡</m:t>
                              </m:r>
                              <m:r>
                                <a:rPr lang="en-US" sz="1600" b="0" i="1" dirty="0" smtClean="0">
                                  <a:latin typeface="Cambria Math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1600" i="1" dirty="0">
                              <a:latin typeface="Cambria Math"/>
                              <a:cs typeface="Arial" panose="020B0604020202020204" pitchFamily="34" charset="0"/>
                            </a:rPr>
                            <m:t>)</m:t>
                          </m:r>
                        </m:oMath>
                      </m:oMathPara>
                    </a14:m>
                    <a:endParaRPr lang="en-US" sz="1600" dirty="0">
                      <a:latin typeface="Calibri" panose="020F050202020403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>
              <p:sp>
                <p:nvSpPr>
                  <p:cNvPr id="68" name="TextBox 6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5685" y="177925"/>
                    <a:ext cx="3249935" cy="269294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 l="-2514" r="-3073" b="-5428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2" name="TextBox 31"/>
            <p:cNvSpPr txBox="1"/>
            <p:nvPr/>
          </p:nvSpPr>
          <p:spPr>
            <a:xfrm rot="16200000">
              <a:off x="3498630" y="2364539"/>
              <a:ext cx="629960" cy="389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err="1" smtClean="0">
                  <a:latin typeface="Calibri" panose="020F0502020204030204" pitchFamily="34" charset="0"/>
                  <a:ea typeface="Arial" charset="0"/>
                  <a:cs typeface="Arial" charset="0"/>
                </a:rPr>
                <a:t>tanh</a:t>
              </a:r>
              <a:endParaRPr lang="en-US" sz="1100" dirty="0">
                <a:latin typeface="Calibri" panose="020F0502020204030204" pitchFamily="34" charset="0"/>
                <a:ea typeface="Arial" charset="0"/>
                <a:cs typeface="Arial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TextBox 32"/>
                <p:cNvSpPr txBox="1"/>
                <p:nvPr/>
              </p:nvSpPr>
              <p:spPr>
                <a:xfrm rot="16200000">
                  <a:off x="2615947" y="2357698"/>
                  <a:ext cx="478985" cy="4120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 sz="1200">
                            <a:latin typeface="Cambria Math"/>
                            <a:cs typeface="Arial" panose="020B0604020202020204" pitchFamily="34" charset="0"/>
                          </a:rPr>
                          <m:t>σ</m:t>
                        </m:r>
                      </m:oMath>
                    </m:oMathPara>
                  </a14:m>
                  <a:endParaRPr lang="en-US" sz="1200" dirty="0">
                    <a:latin typeface="Calibri" panose="020F0502020204030204" pitchFamily="34" charset="0"/>
                    <a:ea typeface="Arial" charset="0"/>
                    <a:cs typeface="Arial" charset="0"/>
                  </a:endParaRPr>
                </a:p>
              </p:txBody>
            </p:sp>
          </mc:Choice>
          <mc:Fallback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2615947" y="2357698"/>
                  <a:ext cx="478985" cy="412033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4" name="TextBox 33"/>
                <p:cNvSpPr txBox="1"/>
                <p:nvPr/>
              </p:nvSpPr>
              <p:spPr>
                <a:xfrm rot="16200000">
                  <a:off x="2233071" y="2384085"/>
                  <a:ext cx="478985" cy="38914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l-GR" sz="1100">
                            <a:latin typeface="Cambria Math"/>
                            <a:cs typeface="Arial" panose="020B0604020202020204" pitchFamily="34" charset="0"/>
                          </a:rPr>
                          <m:t>σ</m:t>
                        </m:r>
                      </m:oMath>
                    </m:oMathPara>
                  </a14:m>
                  <a:endParaRPr lang="en-US" sz="1100" dirty="0">
                    <a:latin typeface="Calibri" panose="020F0502020204030204" pitchFamily="34" charset="0"/>
                    <a:ea typeface="Arial" charset="0"/>
                    <a:cs typeface="Arial" charset="0"/>
                  </a:endParaRPr>
                </a:p>
              </p:txBody>
            </p:sp>
          </mc:Choice>
          <mc:Fallback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2233071" y="2384085"/>
                  <a:ext cx="478985" cy="38914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9" name="TextBox 20"/>
          <p:cNvSpPr txBox="1">
            <a:spLocks noChangeArrowheads="1"/>
          </p:cNvSpPr>
          <p:nvPr/>
        </p:nvSpPr>
        <p:spPr bwMode="auto">
          <a:xfrm>
            <a:off x="5326548" y="277350"/>
            <a:ext cx="31195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 smtClean="0">
                <a:latin typeface="Calibri" panose="020F0502020204030204" pitchFamily="34" charset="0"/>
                <a:ea typeface="Calibri" charset="0"/>
                <a:cs typeface="Arial" panose="020B0604020202020204" pitchFamily="34" charset="0"/>
              </a:rPr>
              <a:t>GRU</a:t>
            </a:r>
            <a:endParaRPr lang="en-US" sz="2000" b="1" dirty="0" smtClean="0">
              <a:latin typeface="Calibri" panose="020F0502020204030204" pitchFamily="34" charset="0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484741" y="4376657"/>
            <a:ext cx="8350785" cy="35174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81639" tIns="40819" rIns="81639" bIns="40819" anchor="ctr">
            <a:spAutoFit/>
          </a:bodyPr>
          <a:lstStyle>
            <a:lvl1pPr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"/>
              <a:defRPr sz="2800">
                <a:solidFill>
                  <a:srgbClr val="FFFFFF"/>
                </a:solidFill>
                <a:latin typeface="Neo Sans Intel" pitchFamily="34" charset="0"/>
                <a:cs typeface="Arial" charset="0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latin typeface="Neo Sans Intel" pitchFamily="34" charset="0"/>
                <a:cs typeface="Arial" charset="0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200">
                <a:solidFill>
                  <a:srgbClr val="FFFFFF"/>
                </a:solidFill>
                <a:latin typeface="Neo Sans Intel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750" b="1" dirty="0" smtClean="0">
                <a:solidFill>
                  <a:schemeClr val="bg1"/>
                </a:solidFill>
                <a:latin typeface="Arial" charset="0"/>
              </a:rPr>
              <a:t>GRU: state-of-the-art RNN variant offering top accuracy</a:t>
            </a:r>
            <a:endParaRPr lang="en-US" altLang="en-US" sz="1750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1" name="TextBox 20"/>
          <p:cNvSpPr txBox="1">
            <a:spLocks noChangeArrowheads="1"/>
          </p:cNvSpPr>
          <p:nvPr/>
        </p:nvSpPr>
        <p:spPr bwMode="auto">
          <a:xfrm>
            <a:off x="3861786" y="1106276"/>
            <a:ext cx="13659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charset="0"/>
                <a:cs typeface="Arial" panose="020B0604020202020204" pitchFamily="34" charset="0"/>
              </a:rPr>
              <a:t>“</a:t>
            </a:r>
            <a:r>
              <a:rPr lang="en-US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charset="0"/>
                <a:cs typeface="Arial" panose="020B0604020202020204" pitchFamily="34" charset="0"/>
              </a:rPr>
              <a:t>Reset Gate”</a:t>
            </a:r>
            <a:endParaRPr lang="en-US" b="1" dirty="0" smtClean="0">
              <a:solidFill>
                <a:srgbClr val="00B050"/>
              </a:solidFill>
              <a:latin typeface="Calibri" panose="020F0502020204030204" pitchFamily="34" charset="0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72" name="TextBox 20"/>
          <p:cNvSpPr txBox="1">
            <a:spLocks noChangeArrowheads="1"/>
          </p:cNvSpPr>
          <p:nvPr/>
        </p:nvSpPr>
        <p:spPr bwMode="auto">
          <a:xfrm>
            <a:off x="3764128" y="802484"/>
            <a:ext cx="1464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charset="0"/>
                <a:cs typeface="Arial" panose="020B0604020202020204" pitchFamily="34" charset="0"/>
              </a:rPr>
              <a:t>“</a:t>
            </a:r>
            <a:r>
              <a:rPr lang="en-US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charset="0"/>
                <a:cs typeface="Arial" panose="020B0604020202020204" pitchFamily="34" charset="0"/>
              </a:rPr>
              <a:t>Update Gate”</a:t>
            </a:r>
            <a:endParaRPr lang="en-US" b="1" dirty="0" smtClean="0">
              <a:solidFill>
                <a:srgbClr val="00B050"/>
              </a:solidFill>
              <a:latin typeface="Calibri" panose="020F0502020204030204" pitchFamily="34" charset="0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73" name="TextBox 20"/>
          <p:cNvSpPr txBox="1">
            <a:spLocks noChangeArrowheads="1"/>
          </p:cNvSpPr>
          <p:nvPr/>
        </p:nvSpPr>
        <p:spPr bwMode="auto">
          <a:xfrm>
            <a:off x="2680579" y="3188676"/>
            <a:ext cx="25154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 dirty="0" smtClean="0">
                <a:latin typeface="Calibri" panose="020F0502020204030204" pitchFamily="34" charset="0"/>
                <a:ea typeface="Calibri" charset="0"/>
                <a:cs typeface="Arial" panose="020B0604020202020204" pitchFamily="34" charset="0"/>
              </a:rPr>
              <a:t>Not so good in learning </a:t>
            </a:r>
          </a:p>
          <a:p>
            <a:pPr algn="ctr"/>
            <a:r>
              <a:rPr lang="en-US" sz="1600" b="1" dirty="0" smtClean="0">
                <a:latin typeface="Calibri" panose="020F0502020204030204" pitchFamily="34" charset="0"/>
                <a:ea typeface="Calibri" charset="0"/>
                <a:cs typeface="Arial" panose="020B0604020202020204" pitchFamily="34" charset="0"/>
              </a:rPr>
              <a:t>long</a:t>
            </a:r>
            <a:r>
              <a:rPr lang="en-US" sz="1600" b="1" dirty="0" smtClean="0">
                <a:latin typeface="Calibri" panose="020F0502020204030204" pitchFamily="34" charset="0"/>
                <a:ea typeface="Calibri" charset="0"/>
                <a:cs typeface="Arial" panose="020B0604020202020204" pitchFamily="34" charset="0"/>
              </a:rPr>
              <a:t>-term dependence. E.g.,</a:t>
            </a:r>
          </a:p>
          <a:p>
            <a:pPr algn="ctr"/>
            <a:r>
              <a:rPr lang="en-US" sz="1600" b="1" dirty="0" smtClean="0">
                <a:latin typeface="Calibri" panose="020F0502020204030204" pitchFamily="34" charset="0"/>
                <a:ea typeface="Calibri" charset="0"/>
                <a:cs typeface="Arial" panose="020B0604020202020204" pitchFamily="34" charset="0"/>
              </a:rPr>
              <a:t>“I grew up in </a:t>
            </a:r>
            <a:r>
              <a:rPr lang="en-US" sz="1600" b="1" i="1" dirty="0" smtClean="0">
                <a:latin typeface="Calibri" panose="020F0502020204030204" pitchFamily="34" charset="0"/>
                <a:ea typeface="Calibri" charset="0"/>
                <a:cs typeface="Arial" panose="020B0604020202020204" pitchFamily="34" charset="0"/>
              </a:rPr>
              <a:t>France</a:t>
            </a:r>
            <a:r>
              <a:rPr lang="en-US" sz="1600" b="1" dirty="0" smtClean="0">
                <a:latin typeface="Calibri" panose="020F0502020204030204" pitchFamily="34" charset="0"/>
                <a:ea typeface="Calibri" charset="0"/>
                <a:cs typeface="Arial" panose="020B0604020202020204" pitchFamily="34" charset="0"/>
              </a:rPr>
              <a:t>, …, </a:t>
            </a:r>
          </a:p>
          <a:p>
            <a:pPr algn="ctr"/>
            <a:r>
              <a:rPr lang="en-US" sz="1600" b="1" dirty="0" smtClean="0">
                <a:latin typeface="Calibri" panose="020F0502020204030204" pitchFamily="34" charset="0"/>
                <a:ea typeface="Calibri" charset="0"/>
                <a:cs typeface="Arial" panose="020B0604020202020204" pitchFamily="34" charset="0"/>
              </a:rPr>
              <a:t>I speak fluent </a:t>
            </a:r>
            <a:r>
              <a:rPr lang="en-US" sz="1600" b="1" i="1" dirty="0" smtClean="0">
                <a:latin typeface="Calibri" panose="020F0502020204030204" pitchFamily="34" charset="0"/>
                <a:ea typeface="Calibri" charset="0"/>
                <a:cs typeface="Arial" panose="020B0604020202020204" pitchFamily="34" charset="0"/>
              </a:rPr>
              <a:t>French</a:t>
            </a:r>
            <a:r>
              <a:rPr lang="en-US" sz="1600" b="1" dirty="0" smtClean="0">
                <a:latin typeface="Calibri" panose="020F0502020204030204" pitchFamily="34" charset="0"/>
                <a:ea typeface="Calibri" charset="0"/>
                <a:cs typeface="Arial" panose="020B0604020202020204" pitchFamily="34" charset="0"/>
              </a:rPr>
              <a:t>”</a:t>
            </a:r>
            <a:endParaRPr lang="en-US" sz="1600" b="1" dirty="0" smtClean="0">
              <a:latin typeface="Calibri" panose="020F0502020204030204" pitchFamily="34" charset="0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74" name="TextBox 20"/>
          <p:cNvSpPr txBox="1">
            <a:spLocks noChangeArrowheads="1"/>
          </p:cNvSpPr>
          <p:nvPr/>
        </p:nvSpPr>
        <p:spPr bwMode="auto">
          <a:xfrm>
            <a:off x="4123079" y="2404925"/>
            <a:ext cx="11232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charset="0"/>
                <a:cs typeface="Arial" panose="020B0604020202020204" pitchFamily="34" charset="0"/>
              </a:rPr>
              <a:t>History</a:t>
            </a:r>
            <a:endParaRPr lang="en-US" b="1" dirty="0" smtClean="0">
              <a:solidFill>
                <a:srgbClr val="00B050"/>
              </a:solidFill>
              <a:latin typeface="Calibri" panose="020F0502020204030204" pitchFamily="34" charset="0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75" name="TextBox 20"/>
          <p:cNvSpPr txBox="1">
            <a:spLocks noChangeArrowheads="1"/>
          </p:cNvSpPr>
          <p:nvPr/>
        </p:nvSpPr>
        <p:spPr bwMode="auto">
          <a:xfrm>
            <a:off x="3282391" y="2400019"/>
            <a:ext cx="11232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charset="0"/>
                <a:cs typeface="Arial" panose="020B0604020202020204" pitchFamily="34" charset="0"/>
              </a:rPr>
              <a:t>Current</a:t>
            </a:r>
            <a:endParaRPr lang="en-US" b="1" dirty="0" smtClean="0">
              <a:solidFill>
                <a:srgbClr val="00B050"/>
              </a:solidFill>
              <a:latin typeface="Calibri" panose="020F0502020204030204" pitchFamily="34" charset="0"/>
              <a:ea typeface="Calibri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59946" y="2716928"/>
            <a:ext cx="506027" cy="338929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267629" y="2709580"/>
            <a:ext cx="730499" cy="338929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065973" y="2719607"/>
            <a:ext cx="204182" cy="338929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20"/>
          <p:cNvSpPr txBox="1">
            <a:spLocks noChangeArrowheads="1"/>
          </p:cNvSpPr>
          <p:nvPr/>
        </p:nvSpPr>
        <p:spPr bwMode="auto">
          <a:xfrm>
            <a:off x="3536856" y="2117329"/>
            <a:ext cx="13369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r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  <a:latin typeface="Calibri" panose="020F0502020204030204" pitchFamily="34" charset="0"/>
                <a:ea typeface="Calibri" charset="0"/>
                <a:cs typeface="Arial" panose="020B0604020202020204" pitchFamily="34" charset="0"/>
              </a:rPr>
              <a:t>Add to merge</a:t>
            </a:r>
            <a:endParaRPr lang="en-US" b="1" dirty="0" smtClean="0">
              <a:solidFill>
                <a:srgbClr val="00B050"/>
              </a:solidFill>
              <a:latin typeface="Calibri" panose="020F0502020204030204" pitchFamily="34" charset="0"/>
              <a:ea typeface="Calibri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83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 animBg="1"/>
      <p:bldP spid="71" grpId="0"/>
      <p:bldP spid="72" grpId="0"/>
      <p:bldP spid="73" grpId="0"/>
      <p:bldP spid="74" grpId="0"/>
      <p:bldP spid="75" grpId="0"/>
      <p:bldP spid="4" grpId="0" animBg="1"/>
      <p:bldP spid="76" grpId="0" animBg="1"/>
      <p:bldP spid="77" grpId="0" animBg="1"/>
      <p:bldP spid="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313" y="740747"/>
            <a:ext cx="5309097" cy="2123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Profiling &amp; Optimization on Xeon Server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848299"/>
            <a:ext cx="8486506" cy="378085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GRU software</a:t>
            </a:r>
            <a:endParaRPr lang="en-US" dirty="0"/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Faster RNN from </a:t>
            </a:r>
            <a:r>
              <a:rPr lang="en-US" dirty="0" err="1" smtClean="0"/>
              <a:t>Yandex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Vary hidden units:128-512</a:t>
            </a:r>
            <a:endParaRPr lang="en-US" dirty="0"/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from prior RNN/GRU papers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Penn Tree Bank dataset</a:t>
            </a:r>
            <a:endParaRPr lang="en-US" dirty="0"/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10K vocab,  3K sentences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On an Intel Xeon Server</a:t>
            </a:r>
            <a:endParaRPr lang="en-US" dirty="0"/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2.3 GHz E5-2699v3</a:t>
            </a:r>
            <a:endParaRPr lang="en-US" dirty="0"/>
          </a:p>
          <a:p>
            <a:pPr marL="511175" lvl="1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131326" y="3063036"/>
            <a:ext cx="4836403" cy="62104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81639" tIns="40819" rIns="81639" bIns="40819" anchor="ctr">
            <a:spAutoFit/>
          </a:bodyPr>
          <a:lstStyle>
            <a:lvl1pPr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"/>
              <a:defRPr sz="2800">
                <a:solidFill>
                  <a:srgbClr val="FFFFFF"/>
                </a:solidFill>
                <a:latin typeface="Neo Sans Intel" pitchFamily="34" charset="0"/>
                <a:cs typeface="Arial" charset="0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latin typeface="Neo Sans Intel" pitchFamily="34" charset="0"/>
                <a:cs typeface="Arial" charset="0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200">
                <a:solidFill>
                  <a:srgbClr val="FFFFFF"/>
                </a:solidFill>
                <a:latin typeface="Neo Sans Intel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750" b="1" dirty="0" smtClean="0">
                <a:solidFill>
                  <a:schemeClr val="bg1"/>
                </a:solidFill>
                <a:latin typeface="Arial" charset="0"/>
              </a:rPr>
              <a:t>SGEMV operations (</a:t>
            </a:r>
            <a:r>
              <a:rPr lang="en-US" altLang="en-US" sz="1750" b="1" dirty="0" err="1" smtClean="0">
                <a:solidFill>
                  <a:schemeClr val="bg1"/>
                </a:solidFill>
                <a:latin typeface="Arial" charset="0"/>
              </a:rPr>
              <a:t>MatVeW</a:t>
            </a:r>
            <a:r>
              <a:rPr lang="en-US" altLang="en-US" sz="1750" b="1" dirty="0" smtClean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US" altLang="en-US" sz="1750" b="1" dirty="0" err="1" smtClean="0">
                <a:solidFill>
                  <a:schemeClr val="bg1"/>
                </a:solidFill>
                <a:latin typeface="Arial" charset="0"/>
              </a:rPr>
              <a:t>MatVecU</a:t>
            </a:r>
            <a:r>
              <a:rPr lang="en-US" altLang="en-US" sz="1750" b="1" dirty="0" smtClean="0">
                <a:solidFill>
                  <a:schemeClr val="bg1"/>
                </a:solidFill>
                <a:latin typeface="Arial" charset="0"/>
              </a:rPr>
              <a:t>) account for most of runtime</a:t>
            </a:r>
            <a:endParaRPr lang="en-US" altLang="en-US" sz="1750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131326" y="3774851"/>
            <a:ext cx="4836403" cy="62104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81639" tIns="40819" rIns="81639" bIns="40819" anchor="ctr">
            <a:spAutoFit/>
          </a:bodyPr>
          <a:lstStyle>
            <a:lvl1pPr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"/>
              <a:defRPr sz="2800">
                <a:solidFill>
                  <a:srgbClr val="FFFFFF"/>
                </a:solidFill>
                <a:latin typeface="Neo Sans Intel" pitchFamily="34" charset="0"/>
                <a:cs typeface="Arial" charset="0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latin typeface="Neo Sans Intel" pitchFamily="34" charset="0"/>
                <a:cs typeface="Arial" charset="0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200">
                <a:solidFill>
                  <a:srgbClr val="FFFFFF"/>
                </a:solidFill>
                <a:latin typeface="Neo Sans Intel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750" b="1" dirty="0" smtClean="0">
                <a:solidFill>
                  <a:schemeClr val="bg1"/>
                </a:solidFill>
                <a:latin typeface="Arial" charset="0"/>
              </a:rPr>
              <a:t>Memoization improves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750" b="1" dirty="0" smtClean="0">
                <a:solidFill>
                  <a:schemeClr val="bg1"/>
                </a:solidFill>
                <a:latin typeface="Arial" charset="0"/>
              </a:rPr>
              <a:t>performance by ~40%</a:t>
            </a:r>
            <a:endParaRPr lang="en-US" altLang="en-US" sz="1750" b="1" dirty="0" smtClean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56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55613" y="848299"/>
            <a:ext cx="8486506" cy="378085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Recurrent Neural Network (RNN) is a key algorithm in data analytics</a:t>
            </a:r>
            <a:endParaRPr lang="en-US" dirty="0" smtClean="0"/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.g., in language model (sentence completion, sentiment analyses,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Gated Recurrent Unit (GRU) is state-of-the-art RNN variant</a:t>
            </a:r>
            <a:endParaRPr lang="en-US" dirty="0"/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top accuracy &amp; more compute efficient than LSTM (another RNN variant)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work: </a:t>
            </a:r>
            <a:r>
              <a:rPr lang="en-US" dirty="0" smtClean="0"/>
              <a:t>study opportunity to FPGA-accelerate GRU in analytics servers </a:t>
            </a:r>
            <a:endParaRPr lang="en-US" dirty="0"/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Profiling &amp; found hotspot </a:t>
            </a:r>
            <a:r>
              <a:rPr lang="en-US" dirty="0" smtClean="0">
                <a:sym typeface="Wingdings" panose="05000000000000000000" pitchFamily="2" charset="2"/>
              </a:rPr>
              <a:t> dense matrix * vector on small/med matrices</a:t>
            </a:r>
            <a:endParaRPr lang="en-US" dirty="0" smtClean="0"/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New algorithmic  optimization by memoization </a:t>
            </a:r>
            <a:r>
              <a:rPr lang="en-US" dirty="0" smtClean="0">
                <a:sym typeface="Wingdings" panose="05000000000000000000" pitchFamily="2" charset="2"/>
              </a:rPr>
              <a:t> ~40% speedups  in SW</a:t>
            </a:r>
          </a:p>
          <a:p>
            <a:pPr marL="511175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Developed accelerator, evaluate on FPGA and ASIC, compare w/ CPU, GPU</a:t>
            </a:r>
            <a:endParaRPr lang="en-US" dirty="0" smtClean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84741" y="4261243"/>
            <a:ext cx="8350785" cy="35174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81639" tIns="40819" rIns="81639" bIns="40819" anchor="ctr">
            <a:spAutoFit/>
          </a:bodyPr>
          <a:lstStyle>
            <a:lvl1pPr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"/>
              <a:defRPr sz="2800">
                <a:solidFill>
                  <a:srgbClr val="FFFFFF"/>
                </a:solidFill>
                <a:latin typeface="Neo Sans Intel" pitchFamily="34" charset="0"/>
                <a:cs typeface="Arial" charset="0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latin typeface="Neo Sans Intel" pitchFamily="34" charset="0"/>
                <a:cs typeface="Arial" charset="0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200">
                <a:solidFill>
                  <a:srgbClr val="FFFFFF"/>
                </a:solidFill>
                <a:latin typeface="Neo Sans Intel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750" b="1" dirty="0" smtClean="0">
                <a:solidFill>
                  <a:schemeClr val="bg1"/>
                </a:solidFill>
                <a:latin typeface="Arial" charset="0"/>
              </a:rPr>
              <a:t>FPGA is ~10x better </a:t>
            </a:r>
            <a:r>
              <a:rPr lang="en-US" altLang="en-US" sz="1750" b="1" dirty="0" smtClean="0">
                <a:solidFill>
                  <a:schemeClr val="bg1"/>
                </a:solidFill>
                <a:latin typeface="Arial" charset="0"/>
              </a:rPr>
              <a:t>performance/watt</a:t>
            </a:r>
            <a:r>
              <a:rPr lang="en-US" altLang="en-US" sz="1750" b="1" dirty="0" smtClean="0">
                <a:solidFill>
                  <a:schemeClr val="bg1"/>
                </a:solidFill>
                <a:latin typeface="Arial" charset="0"/>
              </a:rPr>
              <a:t> vs CPU&amp;GPU, ~7x worse than ASIC</a:t>
            </a:r>
            <a:endParaRPr lang="en-US" altLang="en-US" sz="1750" b="1" dirty="0" smtClean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56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6" y="258337"/>
            <a:ext cx="8410575" cy="628650"/>
          </a:xfrm>
        </p:spPr>
        <p:txBody>
          <a:bodyPr/>
          <a:lstStyle/>
          <a:p>
            <a:pPr eaLnBrk="1" hangingPunct="1">
              <a:defRPr/>
            </a:pPr>
            <a:r>
              <a:rPr lang="en-US" sz="2500" dirty="0" smtClean="0"/>
              <a:t>GRU Computation Flow</a:t>
            </a:r>
            <a:endParaRPr lang="en-US" sz="2500" dirty="0"/>
          </a:p>
        </p:txBody>
      </p:sp>
      <p:sp>
        <p:nvSpPr>
          <p:cNvPr id="89" name="Rectangle 88"/>
          <p:cNvSpPr>
            <a:spLocks noChangeAspect="1"/>
          </p:cNvSpPr>
          <p:nvPr/>
        </p:nvSpPr>
        <p:spPr bwMode="auto">
          <a:xfrm>
            <a:off x="2736251" y="873837"/>
            <a:ext cx="92105" cy="365760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tangle 89"/>
          <p:cNvSpPr>
            <a:spLocks/>
          </p:cNvSpPr>
          <p:nvPr/>
        </p:nvSpPr>
        <p:spPr bwMode="auto">
          <a:xfrm>
            <a:off x="2736251" y="1427677"/>
            <a:ext cx="92105" cy="365760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Rectangle 90"/>
          <p:cNvSpPr>
            <a:spLocks noChangeAspect="1"/>
          </p:cNvSpPr>
          <p:nvPr/>
        </p:nvSpPr>
        <p:spPr bwMode="auto">
          <a:xfrm>
            <a:off x="3533713" y="873838"/>
            <a:ext cx="365760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20"/>
          <p:cNvSpPr txBox="1">
            <a:spLocks noChangeArrowheads="1"/>
          </p:cNvSpPr>
          <p:nvPr/>
        </p:nvSpPr>
        <p:spPr bwMode="auto">
          <a:xfrm>
            <a:off x="2237609" y="1510316"/>
            <a:ext cx="6510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ea typeface="Calibri" charset="0"/>
                <a:cs typeface="Calibri"/>
              </a:rPr>
              <a:t>I</a:t>
            </a:r>
            <a:r>
              <a:rPr lang="en-US" sz="1200" b="1" baseline="-25000" dirty="0" smtClean="0">
                <a:ea typeface="Calibri" charset="0"/>
                <a:cs typeface="Calibri"/>
              </a:rPr>
              <a:t>t</a:t>
            </a:r>
            <a:endParaRPr lang="en-US" sz="1200" b="1" baseline="-25000" dirty="0">
              <a:ea typeface="Calibri" charset="0"/>
              <a:cs typeface="Calibri"/>
            </a:endParaRPr>
          </a:p>
        </p:txBody>
      </p:sp>
      <p:sp>
        <p:nvSpPr>
          <p:cNvPr id="93" name="Rectangle 92"/>
          <p:cNvSpPr>
            <a:spLocks/>
          </p:cNvSpPr>
          <p:nvPr/>
        </p:nvSpPr>
        <p:spPr bwMode="auto">
          <a:xfrm>
            <a:off x="3519025" y="1427677"/>
            <a:ext cx="365760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Box 20"/>
          <p:cNvSpPr txBox="1">
            <a:spLocks noChangeArrowheads="1"/>
          </p:cNvSpPr>
          <p:nvPr/>
        </p:nvSpPr>
        <p:spPr bwMode="auto">
          <a:xfrm>
            <a:off x="2168643" y="918217"/>
            <a:ext cx="6510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O</a:t>
            </a:r>
            <a:r>
              <a:rPr lang="en-US" sz="1200" b="1" baseline="-25000" dirty="0" smtClean="0">
                <a:latin typeface="Calibri"/>
                <a:ea typeface="Calibri" charset="0"/>
                <a:cs typeface="Calibri"/>
              </a:rPr>
              <a:t>t-1</a:t>
            </a:r>
          </a:p>
        </p:txBody>
      </p:sp>
      <p:sp>
        <p:nvSpPr>
          <p:cNvPr id="95" name="Rectangle 94"/>
          <p:cNvSpPr>
            <a:spLocks noChangeAspect="1"/>
          </p:cNvSpPr>
          <p:nvPr/>
        </p:nvSpPr>
        <p:spPr bwMode="auto">
          <a:xfrm>
            <a:off x="4209353" y="873838"/>
            <a:ext cx="92105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ectangle 95"/>
          <p:cNvSpPr>
            <a:spLocks noChangeAspect="1"/>
          </p:cNvSpPr>
          <p:nvPr/>
        </p:nvSpPr>
        <p:spPr bwMode="auto">
          <a:xfrm>
            <a:off x="4209353" y="1435438"/>
            <a:ext cx="92105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Box 20"/>
          <p:cNvSpPr txBox="1">
            <a:spLocks noChangeArrowheads="1"/>
          </p:cNvSpPr>
          <p:nvPr/>
        </p:nvSpPr>
        <p:spPr bwMode="auto">
          <a:xfrm>
            <a:off x="3527186" y="1477981"/>
            <a:ext cx="3737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err="1" smtClean="0">
                <a:latin typeface="Calibri"/>
                <a:ea typeface="Calibri" charset="0"/>
                <a:cs typeface="Calibri"/>
              </a:rPr>
              <a:t>Wr</a:t>
            </a:r>
            <a:endParaRPr lang="en-US" sz="1200" b="1" dirty="0" smtClean="0">
              <a:latin typeface="Calibri"/>
              <a:ea typeface="Calibri" charset="0"/>
              <a:cs typeface="Calibri"/>
            </a:endParaRPr>
          </a:p>
        </p:txBody>
      </p:sp>
      <p:sp>
        <p:nvSpPr>
          <p:cNvPr id="98" name="TextBox 20"/>
          <p:cNvSpPr txBox="1">
            <a:spLocks noChangeArrowheads="1"/>
          </p:cNvSpPr>
          <p:nvPr/>
        </p:nvSpPr>
        <p:spPr bwMode="auto">
          <a:xfrm>
            <a:off x="3533000" y="918218"/>
            <a:ext cx="3737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>
                <a:latin typeface="Calibri"/>
                <a:ea typeface="Calibri" charset="0"/>
                <a:cs typeface="Calibri"/>
              </a:rPr>
              <a:t>U</a:t>
            </a:r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r</a:t>
            </a:r>
          </a:p>
        </p:txBody>
      </p:sp>
      <p:sp>
        <p:nvSpPr>
          <p:cNvPr id="99" name="TextBox 20"/>
          <p:cNvSpPr txBox="1">
            <a:spLocks noChangeArrowheads="1"/>
          </p:cNvSpPr>
          <p:nvPr/>
        </p:nvSpPr>
        <p:spPr bwMode="auto">
          <a:xfrm>
            <a:off x="3913800" y="1477981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=</a:t>
            </a:r>
          </a:p>
        </p:txBody>
      </p:sp>
      <p:sp>
        <p:nvSpPr>
          <p:cNvPr id="100" name="TextBox 20"/>
          <p:cNvSpPr txBox="1">
            <a:spLocks noChangeArrowheads="1"/>
          </p:cNvSpPr>
          <p:nvPr/>
        </p:nvSpPr>
        <p:spPr bwMode="auto">
          <a:xfrm>
            <a:off x="3920797" y="918218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=</a:t>
            </a:r>
          </a:p>
        </p:txBody>
      </p:sp>
      <p:sp>
        <p:nvSpPr>
          <p:cNvPr id="101" name="TextBox 20"/>
          <p:cNvSpPr txBox="1">
            <a:spLocks noChangeArrowheads="1"/>
          </p:cNvSpPr>
          <p:nvPr/>
        </p:nvSpPr>
        <p:spPr bwMode="auto">
          <a:xfrm>
            <a:off x="3071458" y="1458504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*</a:t>
            </a:r>
          </a:p>
        </p:txBody>
      </p:sp>
      <p:sp>
        <p:nvSpPr>
          <p:cNvPr id="102" name="TextBox 20"/>
          <p:cNvSpPr txBox="1">
            <a:spLocks noChangeArrowheads="1"/>
          </p:cNvSpPr>
          <p:nvPr/>
        </p:nvSpPr>
        <p:spPr bwMode="auto">
          <a:xfrm>
            <a:off x="3132417" y="860854"/>
            <a:ext cx="1828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*</a:t>
            </a:r>
          </a:p>
        </p:txBody>
      </p:sp>
      <p:sp>
        <p:nvSpPr>
          <p:cNvPr id="134" name="TextBox 20"/>
          <p:cNvSpPr txBox="1">
            <a:spLocks noChangeArrowheads="1"/>
          </p:cNvSpPr>
          <p:nvPr/>
        </p:nvSpPr>
        <p:spPr bwMode="auto">
          <a:xfrm>
            <a:off x="4344953" y="1192813"/>
            <a:ext cx="1847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+</a:t>
            </a:r>
          </a:p>
        </p:txBody>
      </p:sp>
      <p:sp>
        <p:nvSpPr>
          <p:cNvPr id="141" name="TextBox 20"/>
          <p:cNvSpPr txBox="1">
            <a:spLocks noChangeArrowheads="1"/>
          </p:cNvSpPr>
          <p:nvPr/>
        </p:nvSpPr>
        <p:spPr bwMode="auto">
          <a:xfrm>
            <a:off x="4485300" y="1193432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=</a:t>
            </a:r>
          </a:p>
        </p:txBody>
      </p:sp>
      <p:sp>
        <p:nvSpPr>
          <p:cNvPr id="142" name="Rectangle 141"/>
          <p:cNvSpPr>
            <a:spLocks noChangeAspect="1"/>
          </p:cNvSpPr>
          <p:nvPr/>
        </p:nvSpPr>
        <p:spPr bwMode="auto">
          <a:xfrm>
            <a:off x="5207905" y="1175740"/>
            <a:ext cx="92105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TextBox 20"/>
          <p:cNvSpPr txBox="1">
            <a:spLocks noChangeArrowheads="1"/>
          </p:cNvSpPr>
          <p:nvPr/>
        </p:nvSpPr>
        <p:spPr bwMode="auto">
          <a:xfrm>
            <a:off x="5016757" y="898810"/>
            <a:ext cx="4558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err="1" smtClean="0">
                <a:ea typeface="Calibri" charset="0"/>
                <a:cs typeface="Calibri"/>
              </a:rPr>
              <a:t>r</a:t>
            </a:r>
            <a:r>
              <a:rPr lang="en-US" sz="1200" b="1" baseline="-25000" dirty="0" err="1" smtClean="0">
                <a:ea typeface="Calibri" charset="0"/>
                <a:cs typeface="Calibri"/>
              </a:rPr>
              <a:t>t</a:t>
            </a:r>
            <a:endParaRPr lang="en-US" sz="1200" b="1" baseline="-25000" dirty="0">
              <a:ea typeface="Calibri" charset="0"/>
              <a:cs typeface="Calibri"/>
            </a:endParaRPr>
          </a:p>
        </p:txBody>
      </p:sp>
      <p:sp>
        <p:nvSpPr>
          <p:cNvPr id="144" name="Rectangle 143"/>
          <p:cNvSpPr>
            <a:spLocks noChangeAspect="1"/>
          </p:cNvSpPr>
          <p:nvPr/>
        </p:nvSpPr>
        <p:spPr bwMode="auto">
          <a:xfrm>
            <a:off x="3533713" y="2099886"/>
            <a:ext cx="365760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Rectangle 144"/>
          <p:cNvSpPr>
            <a:spLocks/>
          </p:cNvSpPr>
          <p:nvPr/>
        </p:nvSpPr>
        <p:spPr bwMode="auto">
          <a:xfrm>
            <a:off x="3527734" y="2653725"/>
            <a:ext cx="365760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Rectangle 145"/>
          <p:cNvSpPr>
            <a:spLocks noChangeAspect="1"/>
          </p:cNvSpPr>
          <p:nvPr/>
        </p:nvSpPr>
        <p:spPr bwMode="auto">
          <a:xfrm>
            <a:off x="4209353" y="2099886"/>
            <a:ext cx="92105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Rectangle 146"/>
          <p:cNvSpPr>
            <a:spLocks noChangeAspect="1"/>
          </p:cNvSpPr>
          <p:nvPr/>
        </p:nvSpPr>
        <p:spPr bwMode="auto">
          <a:xfrm>
            <a:off x="4209353" y="2661486"/>
            <a:ext cx="92105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20"/>
          <p:cNvSpPr txBox="1">
            <a:spLocks noChangeArrowheads="1"/>
          </p:cNvSpPr>
          <p:nvPr/>
        </p:nvSpPr>
        <p:spPr bwMode="auto">
          <a:xfrm>
            <a:off x="3575812" y="2704029"/>
            <a:ext cx="2902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W</a:t>
            </a:r>
          </a:p>
        </p:txBody>
      </p:sp>
      <p:sp>
        <p:nvSpPr>
          <p:cNvPr id="149" name="TextBox 20"/>
          <p:cNvSpPr txBox="1">
            <a:spLocks noChangeArrowheads="1"/>
          </p:cNvSpPr>
          <p:nvPr/>
        </p:nvSpPr>
        <p:spPr bwMode="auto">
          <a:xfrm>
            <a:off x="3533000" y="2144266"/>
            <a:ext cx="3737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U</a:t>
            </a:r>
          </a:p>
        </p:txBody>
      </p:sp>
      <p:sp>
        <p:nvSpPr>
          <p:cNvPr id="150" name="TextBox 20"/>
          <p:cNvSpPr txBox="1">
            <a:spLocks noChangeArrowheads="1"/>
          </p:cNvSpPr>
          <p:nvPr/>
        </p:nvSpPr>
        <p:spPr bwMode="auto">
          <a:xfrm>
            <a:off x="3913800" y="2704029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=</a:t>
            </a:r>
          </a:p>
        </p:txBody>
      </p:sp>
      <p:sp>
        <p:nvSpPr>
          <p:cNvPr id="151" name="TextBox 20"/>
          <p:cNvSpPr txBox="1">
            <a:spLocks noChangeArrowheads="1"/>
          </p:cNvSpPr>
          <p:nvPr/>
        </p:nvSpPr>
        <p:spPr bwMode="auto">
          <a:xfrm>
            <a:off x="3920797" y="2144266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=</a:t>
            </a:r>
          </a:p>
        </p:txBody>
      </p:sp>
      <p:sp>
        <p:nvSpPr>
          <p:cNvPr id="152" name="TextBox 20"/>
          <p:cNvSpPr txBox="1">
            <a:spLocks noChangeArrowheads="1"/>
          </p:cNvSpPr>
          <p:nvPr/>
        </p:nvSpPr>
        <p:spPr bwMode="auto">
          <a:xfrm>
            <a:off x="3071458" y="2684552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*</a:t>
            </a:r>
          </a:p>
        </p:txBody>
      </p:sp>
      <p:sp>
        <p:nvSpPr>
          <p:cNvPr id="153" name="TextBox 20"/>
          <p:cNvSpPr txBox="1">
            <a:spLocks noChangeArrowheads="1"/>
          </p:cNvSpPr>
          <p:nvPr/>
        </p:nvSpPr>
        <p:spPr bwMode="auto">
          <a:xfrm>
            <a:off x="3078455" y="2124789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*</a:t>
            </a:r>
          </a:p>
        </p:txBody>
      </p:sp>
      <p:sp>
        <p:nvSpPr>
          <p:cNvPr id="154" name="TextBox 20"/>
          <p:cNvSpPr txBox="1">
            <a:spLocks noChangeArrowheads="1"/>
          </p:cNvSpPr>
          <p:nvPr/>
        </p:nvSpPr>
        <p:spPr bwMode="auto">
          <a:xfrm>
            <a:off x="5099263" y="2128241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+</a:t>
            </a:r>
          </a:p>
        </p:txBody>
      </p:sp>
      <p:cxnSp>
        <p:nvCxnSpPr>
          <p:cNvPr id="155" name="Straight Arrow Connector 154"/>
          <p:cNvCxnSpPr>
            <a:endCxn id="154" idx="0"/>
          </p:cNvCxnSpPr>
          <p:nvPr/>
        </p:nvCxnSpPr>
        <p:spPr bwMode="auto">
          <a:xfrm flipH="1">
            <a:off x="5244666" y="1618318"/>
            <a:ext cx="9293" cy="509923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6" name="Straight Arrow Connector 155"/>
          <p:cNvCxnSpPr>
            <a:endCxn id="154" idx="1"/>
          </p:cNvCxnSpPr>
          <p:nvPr/>
        </p:nvCxnSpPr>
        <p:spPr bwMode="auto">
          <a:xfrm>
            <a:off x="4437352" y="2263715"/>
            <a:ext cx="661911" cy="3026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7" name="TextBox 20"/>
          <p:cNvSpPr txBox="1">
            <a:spLocks noChangeArrowheads="1"/>
          </p:cNvSpPr>
          <p:nvPr/>
        </p:nvSpPr>
        <p:spPr bwMode="auto">
          <a:xfrm>
            <a:off x="5328555" y="2124788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=</a:t>
            </a:r>
          </a:p>
        </p:txBody>
      </p:sp>
      <p:sp>
        <p:nvSpPr>
          <p:cNvPr id="158" name="Rectangle 157"/>
          <p:cNvSpPr>
            <a:spLocks noChangeAspect="1"/>
          </p:cNvSpPr>
          <p:nvPr/>
        </p:nvSpPr>
        <p:spPr bwMode="auto">
          <a:xfrm>
            <a:off x="5619360" y="2121754"/>
            <a:ext cx="92105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TextBox 20"/>
          <p:cNvSpPr txBox="1">
            <a:spLocks noChangeArrowheads="1"/>
          </p:cNvSpPr>
          <p:nvPr/>
        </p:nvSpPr>
        <p:spPr bwMode="auto">
          <a:xfrm>
            <a:off x="5520009" y="2684552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+</a:t>
            </a:r>
          </a:p>
        </p:txBody>
      </p:sp>
      <p:cxnSp>
        <p:nvCxnSpPr>
          <p:cNvPr id="160" name="Straight Arrow Connector 159"/>
          <p:cNvCxnSpPr>
            <a:endCxn id="159" idx="1"/>
          </p:cNvCxnSpPr>
          <p:nvPr/>
        </p:nvCxnSpPr>
        <p:spPr bwMode="auto">
          <a:xfrm flipV="1">
            <a:off x="4437352" y="2823052"/>
            <a:ext cx="1082657" cy="6775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1" name="Straight Arrow Connector 160"/>
          <p:cNvCxnSpPr>
            <a:endCxn id="159" idx="0"/>
          </p:cNvCxnSpPr>
          <p:nvPr/>
        </p:nvCxnSpPr>
        <p:spPr bwMode="auto">
          <a:xfrm flipH="1">
            <a:off x="5665412" y="2546419"/>
            <a:ext cx="1" cy="138133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2" name="TextBox 20"/>
          <p:cNvSpPr txBox="1">
            <a:spLocks noChangeArrowheads="1"/>
          </p:cNvSpPr>
          <p:nvPr/>
        </p:nvSpPr>
        <p:spPr bwMode="auto">
          <a:xfrm>
            <a:off x="5733660" y="2691328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=</a:t>
            </a:r>
          </a:p>
        </p:txBody>
      </p:sp>
      <p:sp>
        <p:nvSpPr>
          <p:cNvPr id="163" name="TextBox 20"/>
          <p:cNvSpPr txBox="1">
            <a:spLocks noChangeArrowheads="1"/>
          </p:cNvSpPr>
          <p:nvPr/>
        </p:nvSpPr>
        <p:spPr bwMode="auto">
          <a:xfrm>
            <a:off x="4630701" y="1186463"/>
            <a:ext cx="3860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l-GR" sz="1200" b="1" dirty="0">
                <a:ea typeface="Calibri" charset="0"/>
                <a:cs typeface="Calibri"/>
              </a:rPr>
              <a:t>σ</a:t>
            </a:r>
            <a:endParaRPr lang="en-US" sz="1200" b="1" dirty="0" smtClean="0">
              <a:latin typeface="Calibri"/>
              <a:ea typeface="Calibri" charset="0"/>
              <a:cs typeface="Calibri"/>
            </a:endParaRPr>
          </a:p>
        </p:txBody>
      </p:sp>
      <p:sp>
        <p:nvSpPr>
          <p:cNvPr id="164" name="TextBox 20"/>
          <p:cNvSpPr txBox="1">
            <a:spLocks noChangeArrowheads="1"/>
          </p:cNvSpPr>
          <p:nvPr/>
        </p:nvSpPr>
        <p:spPr bwMode="auto">
          <a:xfrm>
            <a:off x="4866733" y="1189184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=</a:t>
            </a:r>
          </a:p>
        </p:txBody>
      </p:sp>
      <p:sp>
        <p:nvSpPr>
          <p:cNvPr id="165" name="TextBox 20"/>
          <p:cNvSpPr txBox="1">
            <a:spLocks noChangeArrowheads="1"/>
          </p:cNvSpPr>
          <p:nvPr/>
        </p:nvSpPr>
        <p:spPr bwMode="auto">
          <a:xfrm>
            <a:off x="5854344" y="2680349"/>
            <a:ext cx="481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err="1" smtClean="0">
                <a:latin typeface="Calibri"/>
                <a:ea typeface="Calibri" charset="0"/>
                <a:cs typeface="Calibri"/>
              </a:rPr>
              <a:t>tanh</a:t>
            </a:r>
            <a:endParaRPr lang="en-US" sz="1200" b="1" dirty="0" smtClean="0">
              <a:latin typeface="Calibri"/>
              <a:ea typeface="Calibri" charset="0"/>
              <a:cs typeface="Calibri"/>
            </a:endParaRPr>
          </a:p>
        </p:txBody>
      </p:sp>
      <p:sp>
        <p:nvSpPr>
          <p:cNvPr id="166" name="TextBox 20"/>
          <p:cNvSpPr txBox="1">
            <a:spLocks noChangeArrowheads="1"/>
          </p:cNvSpPr>
          <p:nvPr/>
        </p:nvSpPr>
        <p:spPr bwMode="auto">
          <a:xfrm>
            <a:off x="6186064" y="2700826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=</a:t>
            </a:r>
          </a:p>
        </p:txBody>
      </p:sp>
      <p:sp>
        <p:nvSpPr>
          <p:cNvPr id="167" name="Rectangle 166"/>
          <p:cNvSpPr>
            <a:spLocks noChangeAspect="1"/>
          </p:cNvSpPr>
          <p:nvPr/>
        </p:nvSpPr>
        <p:spPr bwMode="auto">
          <a:xfrm>
            <a:off x="6430816" y="2653297"/>
            <a:ext cx="92105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8" name="TextBox 20"/>
              <p:cNvSpPr txBox="1">
                <a:spLocks noChangeArrowheads="1"/>
              </p:cNvSpPr>
              <p:nvPr/>
            </p:nvSpPr>
            <p:spPr bwMode="auto">
              <a:xfrm>
                <a:off x="6213045" y="2376289"/>
                <a:ext cx="554459" cy="2814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200" b="1" i="1" dirty="0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sz="1200" b="1" i="1" dirty="0">
                                  <a:latin typeface="Cambria Math"/>
                                  <a:cs typeface="Arial" panose="020B0604020202020204" pitchFamily="34" charset="0"/>
                                </a:rPr>
                              </m:ctrlPr>
                            </m:accPr>
                            <m:e>
                              <m:r>
                                <a:rPr lang="en-US" sz="1200" b="1" i="1" dirty="0">
                                  <a:latin typeface="Cambria Math" charset="0"/>
                                  <a:cs typeface="Arial" panose="020B0604020202020204" pitchFamily="34" charset="0"/>
                                </a:rPr>
                                <m:t>𝑶</m:t>
                              </m:r>
                            </m:e>
                          </m:acc>
                        </m:e>
                        <m:sub>
                          <m:r>
                            <a:rPr lang="en-US" sz="1200" b="1" i="1" dirty="0">
                              <a:latin typeface="Cambria Math"/>
                              <a:cs typeface="Arial" panose="020B0604020202020204" pitchFamily="34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en-US" sz="1200" b="1" dirty="0" smtClean="0">
                  <a:latin typeface="Calibri"/>
                  <a:ea typeface="Calibri" charset="0"/>
                  <a:cs typeface="Calibri"/>
                </a:endParaRPr>
              </a:p>
            </p:txBody>
          </p:sp>
        </mc:Choice>
        <mc:Fallback>
          <p:sp>
            <p:nvSpPr>
              <p:cNvPr id="168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13045" y="2376289"/>
                <a:ext cx="554459" cy="281487"/>
              </a:xfrm>
              <a:prstGeom prst="rect">
                <a:avLst/>
              </a:prstGeom>
              <a:blipFill rotWithShape="1">
                <a:blip r:embed="rId3"/>
                <a:stretch>
                  <a:fillRect t="-2174" r="-989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9" name="Rectangle 168"/>
          <p:cNvSpPr>
            <a:spLocks noChangeAspect="1"/>
          </p:cNvSpPr>
          <p:nvPr/>
        </p:nvSpPr>
        <p:spPr bwMode="auto">
          <a:xfrm>
            <a:off x="3533713" y="3337638"/>
            <a:ext cx="365760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Rectangle 169"/>
          <p:cNvSpPr>
            <a:spLocks/>
          </p:cNvSpPr>
          <p:nvPr/>
        </p:nvSpPr>
        <p:spPr bwMode="auto">
          <a:xfrm>
            <a:off x="3519025" y="3891477"/>
            <a:ext cx="365760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Rectangle 170"/>
          <p:cNvSpPr>
            <a:spLocks noChangeAspect="1"/>
          </p:cNvSpPr>
          <p:nvPr/>
        </p:nvSpPr>
        <p:spPr bwMode="auto">
          <a:xfrm>
            <a:off x="4209353" y="3337638"/>
            <a:ext cx="92105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Rectangle 171"/>
          <p:cNvSpPr>
            <a:spLocks noChangeAspect="1"/>
          </p:cNvSpPr>
          <p:nvPr/>
        </p:nvSpPr>
        <p:spPr bwMode="auto">
          <a:xfrm>
            <a:off x="4209353" y="3899238"/>
            <a:ext cx="92105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TextBox 20"/>
          <p:cNvSpPr txBox="1">
            <a:spLocks noChangeArrowheads="1"/>
          </p:cNvSpPr>
          <p:nvPr/>
        </p:nvSpPr>
        <p:spPr bwMode="auto">
          <a:xfrm>
            <a:off x="3520705" y="3935431"/>
            <a:ext cx="3921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err="1" smtClean="0">
                <a:latin typeface="Calibri"/>
                <a:ea typeface="Calibri" charset="0"/>
                <a:cs typeface="Calibri"/>
              </a:rPr>
              <a:t>Wz</a:t>
            </a:r>
            <a:endParaRPr lang="en-US" sz="1200" b="1" dirty="0" smtClean="0">
              <a:latin typeface="Calibri"/>
              <a:ea typeface="Calibri" charset="0"/>
              <a:cs typeface="Calibri"/>
            </a:endParaRPr>
          </a:p>
        </p:txBody>
      </p:sp>
      <p:sp>
        <p:nvSpPr>
          <p:cNvPr id="174" name="TextBox 20"/>
          <p:cNvSpPr txBox="1">
            <a:spLocks noChangeArrowheads="1"/>
          </p:cNvSpPr>
          <p:nvPr/>
        </p:nvSpPr>
        <p:spPr bwMode="auto">
          <a:xfrm>
            <a:off x="3533000" y="3382018"/>
            <a:ext cx="3737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err="1" smtClean="0">
                <a:latin typeface="Calibri"/>
                <a:ea typeface="Calibri" charset="0"/>
                <a:cs typeface="Calibri"/>
              </a:rPr>
              <a:t>Uz</a:t>
            </a:r>
            <a:endParaRPr lang="en-US" sz="1200" b="1" dirty="0" smtClean="0">
              <a:latin typeface="Calibri"/>
              <a:ea typeface="Calibri" charset="0"/>
              <a:cs typeface="Calibri"/>
            </a:endParaRPr>
          </a:p>
        </p:txBody>
      </p:sp>
      <p:sp>
        <p:nvSpPr>
          <p:cNvPr id="175" name="TextBox 20"/>
          <p:cNvSpPr txBox="1">
            <a:spLocks noChangeArrowheads="1"/>
          </p:cNvSpPr>
          <p:nvPr/>
        </p:nvSpPr>
        <p:spPr bwMode="auto">
          <a:xfrm>
            <a:off x="3913800" y="3941781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=</a:t>
            </a:r>
          </a:p>
        </p:txBody>
      </p:sp>
      <p:sp>
        <p:nvSpPr>
          <p:cNvPr id="176" name="TextBox 20"/>
          <p:cNvSpPr txBox="1">
            <a:spLocks noChangeArrowheads="1"/>
          </p:cNvSpPr>
          <p:nvPr/>
        </p:nvSpPr>
        <p:spPr bwMode="auto">
          <a:xfrm>
            <a:off x="3920797" y="3382018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=</a:t>
            </a:r>
          </a:p>
        </p:txBody>
      </p:sp>
      <p:sp>
        <p:nvSpPr>
          <p:cNvPr id="177" name="TextBox 20"/>
          <p:cNvSpPr txBox="1">
            <a:spLocks noChangeArrowheads="1"/>
          </p:cNvSpPr>
          <p:nvPr/>
        </p:nvSpPr>
        <p:spPr bwMode="auto">
          <a:xfrm>
            <a:off x="3071458" y="3922304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*</a:t>
            </a:r>
          </a:p>
        </p:txBody>
      </p:sp>
      <p:sp>
        <p:nvSpPr>
          <p:cNvPr id="178" name="TextBox 20"/>
          <p:cNvSpPr txBox="1">
            <a:spLocks noChangeArrowheads="1"/>
          </p:cNvSpPr>
          <p:nvPr/>
        </p:nvSpPr>
        <p:spPr bwMode="auto">
          <a:xfrm>
            <a:off x="3132417" y="3375454"/>
            <a:ext cx="1828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*</a:t>
            </a:r>
          </a:p>
        </p:txBody>
      </p:sp>
      <p:sp>
        <p:nvSpPr>
          <p:cNvPr id="179" name="TextBox 20"/>
          <p:cNvSpPr txBox="1">
            <a:spLocks noChangeArrowheads="1"/>
          </p:cNvSpPr>
          <p:nvPr/>
        </p:nvSpPr>
        <p:spPr bwMode="auto">
          <a:xfrm>
            <a:off x="4344953" y="3656613"/>
            <a:ext cx="1847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+</a:t>
            </a:r>
          </a:p>
        </p:txBody>
      </p:sp>
      <p:sp>
        <p:nvSpPr>
          <p:cNvPr id="180" name="TextBox 20"/>
          <p:cNvSpPr txBox="1">
            <a:spLocks noChangeArrowheads="1"/>
          </p:cNvSpPr>
          <p:nvPr/>
        </p:nvSpPr>
        <p:spPr bwMode="auto">
          <a:xfrm>
            <a:off x="4485300" y="3657232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=</a:t>
            </a:r>
          </a:p>
        </p:txBody>
      </p:sp>
      <p:sp>
        <p:nvSpPr>
          <p:cNvPr id="181" name="Rectangle 180"/>
          <p:cNvSpPr>
            <a:spLocks noChangeAspect="1"/>
          </p:cNvSpPr>
          <p:nvPr/>
        </p:nvSpPr>
        <p:spPr bwMode="auto">
          <a:xfrm>
            <a:off x="5207905" y="3639540"/>
            <a:ext cx="92105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TextBox 20"/>
          <p:cNvSpPr txBox="1">
            <a:spLocks noChangeArrowheads="1"/>
          </p:cNvSpPr>
          <p:nvPr/>
        </p:nvSpPr>
        <p:spPr bwMode="auto">
          <a:xfrm>
            <a:off x="5016757" y="3362610"/>
            <a:ext cx="4558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err="1" smtClean="0">
                <a:ea typeface="Calibri" charset="0"/>
                <a:cs typeface="Calibri"/>
              </a:rPr>
              <a:t>z</a:t>
            </a:r>
            <a:r>
              <a:rPr lang="en-US" sz="1200" b="1" baseline="-25000" dirty="0" err="1" smtClean="0">
                <a:ea typeface="Calibri" charset="0"/>
                <a:cs typeface="Calibri"/>
              </a:rPr>
              <a:t>t</a:t>
            </a:r>
            <a:endParaRPr lang="en-US" sz="1200" b="1" baseline="-25000" dirty="0">
              <a:ea typeface="Calibri" charset="0"/>
              <a:cs typeface="Calibri"/>
            </a:endParaRPr>
          </a:p>
        </p:txBody>
      </p:sp>
      <p:sp>
        <p:nvSpPr>
          <p:cNvPr id="183" name="TextBox 20"/>
          <p:cNvSpPr txBox="1">
            <a:spLocks noChangeArrowheads="1"/>
          </p:cNvSpPr>
          <p:nvPr/>
        </p:nvSpPr>
        <p:spPr bwMode="auto">
          <a:xfrm>
            <a:off x="4630701" y="3650263"/>
            <a:ext cx="3860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l-GR" sz="1200" b="1" dirty="0">
                <a:ea typeface="Calibri" charset="0"/>
                <a:cs typeface="Calibri"/>
              </a:rPr>
              <a:t>σ</a:t>
            </a:r>
            <a:endParaRPr lang="en-US" sz="1200" b="1" dirty="0" smtClean="0">
              <a:latin typeface="Calibri"/>
              <a:ea typeface="Calibri" charset="0"/>
              <a:cs typeface="Calibri"/>
            </a:endParaRPr>
          </a:p>
        </p:txBody>
      </p:sp>
      <p:sp>
        <p:nvSpPr>
          <p:cNvPr id="184" name="TextBox 20"/>
          <p:cNvSpPr txBox="1">
            <a:spLocks noChangeArrowheads="1"/>
          </p:cNvSpPr>
          <p:nvPr/>
        </p:nvSpPr>
        <p:spPr bwMode="auto">
          <a:xfrm>
            <a:off x="4866733" y="3652984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=</a:t>
            </a:r>
          </a:p>
        </p:txBody>
      </p:sp>
      <p:sp>
        <p:nvSpPr>
          <p:cNvPr id="185" name="TextBox 20"/>
          <p:cNvSpPr txBox="1">
            <a:spLocks noChangeArrowheads="1"/>
          </p:cNvSpPr>
          <p:nvPr/>
        </p:nvSpPr>
        <p:spPr bwMode="auto">
          <a:xfrm>
            <a:off x="5163004" y="4342398"/>
            <a:ext cx="1847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>
                <a:latin typeface="Calibri"/>
                <a:ea typeface="Calibri" charset="0"/>
                <a:cs typeface="Calibri"/>
              </a:rPr>
              <a:t>x</a:t>
            </a:r>
            <a:endParaRPr lang="en-US" sz="1200" b="1" dirty="0" smtClean="0">
              <a:latin typeface="Calibri"/>
              <a:ea typeface="Calibri" charset="0"/>
              <a:cs typeface="Calibri"/>
            </a:endParaRPr>
          </a:p>
        </p:txBody>
      </p:sp>
      <p:sp>
        <p:nvSpPr>
          <p:cNvPr id="186" name="TextBox 20"/>
          <p:cNvSpPr txBox="1">
            <a:spLocks noChangeArrowheads="1"/>
          </p:cNvSpPr>
          <p:nvPr/>
        </p:nvSpPr>
        <p:spPr bwMode="auto">
          <a:xfrm>
            <a:off x="5733660" y="3717453"/>
            <a:ext cx="3583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1-</a:t>
            </a:r>
          </a:p>
        </p:txBody>
      </p:sp>
      <p:sp>
        <p:nvSpPr>
          <p:cNvPr id="187" name="Rectangle 186"/>
          <p:cNvSpPr>
            <a:spLocks noChangeAspect="1"/>
          </p:cNvSpPr>
          <p:nvPr/>
        </p:nvSpPr>
        <p:spPr bwMode="auto">
          <a:xfrm>
            <a:off x="6430865" y="3631651"/>
            <a:ext cx="92105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TextBox 20"/>
          <p:cNvSpPr txBox="1">
            <a:spLocks noChangeArrowheads="1"/>
          </p:cNvSpPr>
          <p:nvPr/>
        </p:nvSpPr>
        <p:spPr bwMode="auto">
          <a:xfrm>
            <a:off x="6201617" y="3373771"/>
            <a:ext cx="5489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ea typeface="Calibri" charset="0"/>
                <a:cs typeface="Calibri"/>
              </a:rPr>
              <a:t>1-z</a:t>
            </a:r>
            <a:r>
              <a:rPr lang="en-US" sz="1200" b="1" baseline="-25000" dirty="0" smtClean="0">
                <a:ea typeface="Calibri" charset="0"/>
                <a:cs typeface="Calibri"/>
              </a:rPr>
              <a:t>t</a:t>
            </a:r>
            <a:endParaRPr lang="en-US" sz="1200" b="1" baseline="-25000" dirty="0">
              <a:ea typeface="Calibri" charset="0"/>
              <a:cs typeface="Calibri"/>
            </a:endParaRPr>
          </a:p>
        </p:txBody>
      </p:sp>
      <p:cxnSp>
        <p:nvCxnSpPr>
          <p:cNvPr id="189" name="Straight Arrow Connector 188"/>
          <p:cNvCxnSpPr>
            <a:endCxn id="186" idx="1"/>
          </p:cNvCxnSpPr>
          <p:nvPr/>
        </p:nvCxnSpPr>
        <p:spPr bwMode="auto">
          <a:xfrm>
            <a:off x="5371018" y="3852631"/>
            <a:ext cx="362642" cy="3322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0" name="Straight Arrow Connector 189"/>
          <p:cNvCxnSpPr>
            <a:stCxn id="186" idx="3"/>
          </p:cNvCxnSpPr>
          <p:nvPr/>
        </p:nvCxnSpPr>
        <p:spPr bwMode="auto">
          <a:xfrm>
            <a:off x="6092043" y="3855953"/>
            <a:ext cx="286076" cy="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1" name="Straight Arrow Connector 190"/>
          <p:cNvCxnSpPr>
            <a:stCxn id="89" idx="3"/>
            <a:endCxn id="98" idx="1"/>
          </p:cNvCxnSpPr>
          <p:nvPr/>
        </p:nvCxnSpPr>
        <p:spPr bwMode="auto">
          <a:xfrm>
            <a:off x="2828356" y="1056717"/>
            <a:ext cx="704644" cy="1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2" name="Straight Arrow Connector 191"/>
          <p:cNvCxnSpPr/>
          <p:nvPr/>
        </p:nvCxnSpPr>
        <p:spPr bwMode="auto">
          <a:xfrm>
            <a:off x="2993934" y="2319722"/>
            <a:ext cx="539066" cy="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3" name="Straight Arrow Connector 192"/>
          <p:cNvCxnSpPr/>
          <p:nvPr/>
        </p:nvCxnSpPr>
        <p:spPr bwMode="auto">
          <a:xfrm>
            <a:off x="2993934" y="3583863"/>
            <a:ext cx="539066" cy="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4" name="Straight Arrow Connector 193"/>
          <p:cNvCxnSpPr/>
          <p:nvPr/>
        </p:nvCxnSpPr>
        <p:spPr bwMode="auto">
          <a:xfrm>
            <a:off x="2993934" y="1056718"/>
            <a:ext cx="0" cy="3431692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Straight Arrow Connector 194"/>
          <p:cNvCxnSpPr/>
          <p:nvPr/>
        </p:nvCxnSpPr>
        <p:spPr bwMode="auto">
          <a:xfrm>
            <a:off x="2994647" y="4488410"/>
            <a:ext cx="2168357" cy="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6" name="Straight Arrow Connector 195"/>
          <p:cNvCxnSpPr>
            <a:endCxn id="185" idx="0"/>
          </p:cNvCxnSpPr>
          <p:nvPr/>
        </p:nvCxnSpPr>
        <p:spPr bwMode="auto">
          <a:xfrm flipH="1">
            <a:off x="5255403" y="4088793"/>
            <a:ext cx="1963" cy="253605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7" name="TextBox 20"/>
          <p:cNvSpPr txBox="1">
            <a:spLocks noChangeArrowheads="1"/>
          </p:cNvSpPr>
          <p:nvPr/>
        </p:nvSpPr>
        <p:spPr bwMode="auto">
          <a:xfrm>
            <a:off x="6338464" y="3150254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*</a:t>
            </a:r>
          </a:p>
        </p:txBody>
      </p:sp>
      <p:sp>
        <p:nvSpPr>
          <p:cNvPr id="198" name="TextBox 20"/>
          <p:cNvSpPr txBox="1">
            <a:spLocks noChangeArrowheads="1"/>
          </p:cNvSpPr>
          <p:nvPr/>
        </p:nvSpPr>
        <p:spPr bwMode="auto">
          <a:xfrm>
            <a:off x="6894198" y="3656612"/>
            <a:ext cx="2908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+</a:t>
            </a:r>
          </a:p>
        </p:txBody>
      </p:sp>
      <p:sp>
        <p:nvSpPr>
          <p:cNvPr id="199" name="Rectangle 198"/>
          <p:cNvSpPr>
            <a:spLocks noChangeAspect="1"/>
          </p:cNvSpPr>
          <p:nvPr/>
        </p:nvSpPr>
        <p:spPr bwMode="auto">
          <a:xfrm>
            <a:off x="6979914" y="4199303"/>
            <a:ext cx="92105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TextBox 20"/>
          <p:cNvSpPr txBox="1">
            <a:spLocks noChangeArrowheads="1"/>
          </p:cNvSpPr>
          <p:nvPr/>
        </p:nvSpPr>
        <p:spPr bwMode="auto">
          <a:xfrm>
            <a:off x="6685610" y="4521531"/>
            <a:ext cx="7968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ea typeface="Calibri" charset="0"/>
                <a:cs typeface="Calibri"/>
              </a:rPr>
              <a:t>z</a:t>
            </a:r>
            <a:r>
              <a:rPr lang="en-US" sz="1200" b="1" baseline="-25000" dirty="0" smtClean="0">
                <a:ea typeface="Calibri" charset="0"/>
                <a:cs typeface="Calibri"/>
              </a:rPr>
              <a:t>t</a:t>
            </a:r>
            <a:r>
              <a:rPr lang="en-US" sz="1200" b="1" dirty="0" smtClean="0">
                <a:ea typeface="Calibri" charset="0"/>
                <a:cs typeface="Calibri"/>
              </a:rPr>
              <a:t>.O</a:t>
            </a:r>
            <a:r>
              <a:rPr lang="en-US" sz="1200" b="1" baseline="-25000" dirty="0" smtClean="0">
                <a:ea typeface="Calibri" charset="0"/>
                <a:cs typeface="Calibri"/>
              </a:rPr>
              <a:t>t-1</a:t>
            </a:r>
            <a:endParaRPr lang="en-US" sz="1200" b="1" baseline="-25000" dirty="0">
              <a:ea typeface="Calibri" charset="0"/>
              <a:cs typeface="Calibri"/>
            </a:endParaRPr>
          </a:p>
        </p:txBody>
      </p:sp>
      <p:sp>
        <p:nvSpPr>
          <p:cNvPr id="201" name="TextBox 20"/>
          <p:cNvSpPr txBox="1">
            <a:spLocks noChangeArrowheads="1"/>
          </p:cNvSpPr>
          <p:nvPr/>
        </p:nvSpPr>
        <p:spPr bwMode="auto">
          <a:xfrm>
            <a:off x="6675105" y="3128841"/>
            <a:ext cx="1847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=</a:t>
            </a:r>
          </a:p>
        </p:txBody>
      </p:sp>
      <p:sp>
        <p:nvSpPr>
          <p:cNvPr id="202" name="Rectangle 201"/>
          <p:cNvSpPr>
            <a:spLocks noChangeAspect="1"/>
          </p:cNvSpPr>
          <p:nvPr/>
        </p:nvSpPr>
        <p:spPr bwMode="auto">
          <a:xfrm>
            <a:off x="6987161" y="3103743"/>
            <a:ext cx="92105" cy="3657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3" name="TextBox 20"/>
              <p:cNvSpPr txBox="1">
                <a:spLocks noChangeArrowheads="1"/>
              </p:cNvSpPr>
              <p:nvPr/>
            </p:nvSpPr>
            <p:spPr bwMode="auto">
              <a:xfrm>
                <a:off x="6558482" y="2821296"/>
                <a:ext cx="970316" cy="2814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200" b="1" dirty="0" smtClean="0">
                    <a:latin typeface="Calibri"/>
                    <a:ea typeface="Calibri" charset="0"/>
                    <a:cs typeface="Calibri"/>
                  </a:rPr>
                  <a:t>(1-</a:t>
                </a:r>
                <a:r>
                  <a:rPr lang="en-US" sz="1200" b="1" dirty="0" smtClean="0">
                    <a:ea typeface="Calibri" charset="0"/>
                    <a:cs typeface="Calibri"/>
                  </a:rPr>
                  <a:t>z</a:t>
                </a:r>
                <a:r>
                  <a:rPr lang="en-US" sz="1200" b="1" baseline="-25000" dirty="0" smtClean="0">
                    <a:ea typeface="Calibri" charset="0"/>
                    <a:cs typeface="Calibri"/>
                  </a:rPr>
                  <a:t>t</a:t>
                </a:r>
                <a:r>
                  <a:rPr lang="en-US" sz="1200" b="1" dirty="0" smtClean="0">
                    <a:latin typeface="Calibri"/>
                    <a:ea typeface="Calibri" charset="0"/>
                    <a:cs typeface="Calibri"/>
                  </a:rPr>
                  <a:t>).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b="1" i="1" dirty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200" b="1" i="1" dirty="0"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1200" b="1" i="1" dirty="0">
                                <a:latin typeface="Cambria Math" charset="0"/>
                                <a:cs typeface="Arial" panose="020B0604020202020204" pitchFamily="34" charset="0"/>
                              </a:rPr>
                              <m:t>𝑶</m:t>
                            </m:r>
                          </m:e>
                        </m:acc>
                      </m:e>
                      <m:sub>
                        <m:r>
                          <a:rPr lang="en-US" sz="1200" b="1" i="1" dirty="0">
                            <a:latin typeface="Cambria Math"/>
                            <a:cs typeface="Arial" panose="020B0604020202020204" pitchFamily="34" charset="0"/>
                          </a:rPr>
                          <m:t>𝒕</m:t>
                        </m:r>
                      </m:sub>
                    </m:sSub>
                  </m:oMath>
                </a14:m>
                <a:endParaRPr lang="en-US" sz="1200" b="1" dirty="0" smtClean="0">
                  <a:latin typeface="Calibri"/>
                  <a:ea typeface="Calibri" charset="0"/>
                  <a:cs typeface="Calibri"/>
                </a:endParaRPr>
              </a:p>
            </p:txBody>
          </p:sp>
        </mc:Choice>
        <mc:Fallback>
          <p:sp>
            <p:nvSpPr>
              <p:cNvPr id="203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58482" y="2821296"/>
                <a:ext cx="970316" cy="281487"/>
              </a:xfrm>
              <a:prstGeom prst="rect">
                <a:avLst/>
              </a:prstGeom>
              <a:blipFill rotWithShape="1">
                <a:blip r:embed="rId4"/>
                <a:stretch>
                  <a:fillRect t="-4348" r="-5031" b="-1739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4" name="Straight Arrow Connector 203"/>
          <p:cNvCxnSpPr/>
          <p:nvPr/>
        </p:nvCxnSpPr>
        <p:spPr bwMode="auto">
          <a:xfrm>
            <a:off x="5392944" y="4488410"/>
            <a:ext cx="1357622" cy="3322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5" name="Straight Arrow Connector 204"/>
          <p:cNvCxnSpPr>
            <a:endCxn id="198" idx="0"/>
          </p:cNvCxnSpPr>
          <p:nvPr/>
        </p:nvCxnSpPr>
        <p:spPr bwMode="auto">
          <a:xfrm>
            <a:off x="7038687" y="3513953"/>
            <a:ext cx="914" cy="142659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6" name="Straight Arrow Connector 205"/>
          <p:cNvCxnSpPr>
            <a:endCxn id="198" idx="2"/>
          </p:cNvCxnSpPr>
          <p:nvPr/>
        </p:nvCxnSpPr>
        <p:spPr bwMode="auto">
          <a:xfrm flipH="1" flipV="1">
            <a:off x="7039601" y="3933611"/>
            <a:ext cx="7018" cy="155182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7" name="TextBox 20"/>
          <p:cNvSpPr txBox="1">
            <a:spLocks noChangeArrowheads="1"/>
          </p:cNvSpPr>
          <p:nvPr/>
        </p:nvSpPr>
        <p:spPr bwMode="auto">
          <a:xfrm>
            <a:off x="7185003" y="3662083"/>
            <a:ext cx="1847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=</a:t>
            </a:r>
          </a:p>
        </p:txBody>
      </p:sp>
      <p:sp>
        <p:nvSpPr>
          <p:cNvPr id="208" name="TextBox 20"/>
          <p:cNvSpPr txBox="1">
            <a:spLocks noChangeArrowheads="1"/>
          </p:cNvSpPr>
          <p:nvPr/>
        </p:nvSpPr>
        <p:spPr bwMode="auto">
          <a:xfrm>
            <a:off x="7259877" y="3354652"/>
            <a:ext cx="4218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err="1" smtClean="0">
                <a:ea typeface="Calibri" charset="0"/>
                <a:cs typeface="Calibri"/>
              </a:rPr>
              <a:t>O</a:t>
            </a:r>
            <a:r>
              <a:rPr lang="en-US" sz="1200" b="1" baseline="-25000" dirty="0" err="1" smtClean="0">
                <a:ea typeface="Calibri" charset="0"/>
                <a:cs typeface="Calibri"/>
              </a:rPr>
              <a:t>t</a:t>
            </a:r>
            <a:endParaRPr lang="en-US" sz="1200" b="1" baseline="-25000" dirty="0">
              <a:ea typeface="Calibri" charset="0"/>
              <a:cs typeface="Calibri"/>
            </a:endParaRPr>
          </a:p>
        </p:txBody>
      </p:sp>
      <p:sp>
        <p:nvSpPr>
          <p:cNvPr id="209" name="Rectangle 208"/>
          <p:cNvSpPr>
            <a:spLocks noChangeAspect="1"/>
          </p:cNvSpPr>
          <p:nvPr/>
        </p:nvSpPr>
        <p:spPr bwMode="auto">
          <a:xfrm>
            <a:off x="7399405" y="3639540"/>
            <a:ext cx="92105" cy="365760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0" name="Straight Arrow Connector 209"/>
          <p:cNvCxnSpPr/>
          <p:nvPr/>
        </p:nvCxnSpPr>
        <p:spPr bwMode="auto">
          <a:xfrm>
            <a:off x="2837080" y="1701997"/>
            <a:ext cx="640080" cy="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1" name="Straight Arrow Connector 210"/>
          <p:cNvCxnSpPr/>
          <p:nvPr/>
        </p:nvCxnSpPr>
        <p:spPr bwMode="auto">
          <a:xfrm>
            <a:off x="2943133" y="2918958"/>
            <a:ext cx="548640" cy="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2" name="Straight Arrow Connector 211"/>
          <p:cNvCxnSpPr/>
          <p:nvPr/>
        </p:nvCxnSpPr>
        <p:spPr bwMode="auto">
          <a:xfrm>
            <a:off x="2943780" y="4100491"/>
            <a:ext cx="548640" cy="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3" name="Straight Arrow Connector 212"/>
          <p:cNvCxnSpPr/>
          <p:nvPr/>
        </p:nvCxnSpPr>
        <p:spPr bwMode="auto">
          <a:xfrm>
            <a:off x="2936784" y="1701997"/>
            <a:ext cx="6350" cy="2398494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4" name="TextBox 20"/>
          <p:cNvSpPr txBox="1">
            <a:spLocks noChangeArrowheads="1"/>
          </p:cNvSpPr>
          <p:nvPr/>
        </p:nvSpPr>
        <p:spPr bwMode="auto">
          <a:xfrm>
            <a:off x="3386117" y="524409"/>
            <a:ext cx="3986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err="1" smtClean="0">
                <a:latin typeface="Calibri"/>
                <a:ea typeface="Calibri" charset="0"/>
                <a:cs typeface="Calibri"/>
              </a:rPr>
              <a:t>hsz</a:t>
            </a:r>
            <a:endParaRPr lang="en-US" sz="1200" b="1" dirty="0" smtClean="0">
              <a:latin typeface="Calibri"/>
              <a:ea typeface="Calibri" charset="0"/>
              <a:cs typeface="Calibri"/>
            </a:endParaRPr>
          </a:p>
        </p:txBody>
      </p:sp>
      <p:sp>
        <p:nvSpPr>
          <p:cNvPr id="215" name="TextBox 20"/>
          <p:cNvSpPr txBox="1">
            <a:spLocks noChangeArrowheads="1"/>
          </p:cNvSpPr>
          <p:nvPr/>
        </p:nvSpPr>
        <p:spPr bwMode="auto">
          <a:xfrm>
            <a:off x="4414566" y="918218"/>
            <a:ext cx="3986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err="1" smtClean="0">
                <a:latin typeface="Calibri"/>
                <a:ea typeface="Calibri" charset="0"/>
                <a:cs typeface="Calibri"/>
              </a:rPr>
              <a:t>hsz</a:t>
            </a:r>
            <a:endParaRPr lang="en-US" sz="1200" b="1" dirty="0" smtClean="0">
              <a:latin typeface="Calibri"/>
              <a:ea typeface="Calibri" charset="0"/>
              <a:cs typeface="Calibri"/>
            </a:endParaRPr>
          </a:p>
        </p:txBody>
      </p:sp>
      <p:sp>
        <p:nvSpPr>
          <p:cNvPr id="216" name="Right Brace 215"/>
          <p:cNvSpPr/>
          <p:nvPr/>
        </p:nvSpPr>
        <p:spPr bwMode="auto">
          <a:xfrm>
            <a:off x="4333208" y="873838"/>
            <a:ext cx="135894" cy="365759"/>
          </a:xfrm>
          <a:prstGeom prst="righ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17" name="Right Brace 216"/>
          <p:cNvSpPr/>
          <p:nvPr/>
        </p:nvSpPr>
        <p:spPr bwMode="auto">
          <a:xfrm rot="16200000">
            <a:off x="3653529" y="618647"/>
            <a:ext cx="140654" cy="365759"/>
          </a:xfrm>
          <a:prstGeom prst="righ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18" name="TextBox 20"/>
          <p:cNvSpPr txBox="1">
            <a:spLocks noChangeArrowheads="1"/>
          </p:cNvSpPr>
          <p:nvPr/>
        </p:nvSpPr>
        <p:spPr bwMode="auto">
          <a:xfrm>
            <a:off x="2063129" y="1982435"/>
            <a:ext cx="3986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err="1" smtClean="0">
                <a:latin typeface="Calibri"/>
                <a:ea typeface="Calibri" charset="0"/>
                <a:cs typeface="Calibri"/>
              </a:rPr>
              <a:t>vsz</a:t>
            </a:r>
            <a:endParaRPr lang="en-US" sz="1200" b="1" dirty="0" smtClean="0">
              <a:latin typeface="Calibri"/>
              <a:ea typeface="Calibri" charset="0"/>
              <a:cs typeface="Calibri"/>
            </a:endParaRPr>
          </a:p>
        </p:txBody>
      </p:sp>
      <p:sp>
        <p:nvSpPr>
          <p:cNvPr id="219" name="Right Brace 218"/>
          <p:cNvSpPr/>
          <p:nvPr/>
        </p:nvSpPr>
        <p:spPr bwMode="auto">
          <a:xfrm>
            <a:off x="2034337" y="1583261"/>
            <a:ext cx="152834" cy="908408"/>
          </a:xfrm>
          <a:prstGeom prst="righ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20" name="TextBox 20"/>
          <p:cNvSpPr txBox="1">
            <a:spLocks noChangeArrowheads="1"/>
          </p:cNvSpPr>
          <p:nvPr/>
        </p:nvSpPr>
        <p:spPr bwMode="auto">
          <a:xfrm>
            <a:off x="982174" y="983900"/>
            <a:ext cx="7477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err="1" smtClean="0">
                <a:latin typeface="Calibri"/>
                <a:ea typeface="Calibri" charset="0"/>
                <a:cs typeface="Calibri"/>
              </a:rPr>
              <a:t>word</a:t>
            </a:r>
            <a:r>
              <a:rPr lang="en-US" sz="1200" b="1" baseline="-25000" dirty="0" err="1" smtClean="0">
                <a:latin typeface="Calibri"/>
                <a:ea typeface="Calibri" charset="0"/>
                <a:cs typeface="Calibri"/>
              </a:rPr>
              <a:t>t</a:t>
            </a:r>
            <a:endParaRPr lang="en-US" sz="1200" b="1" baseline="-25000" dirty="0" smtClean="0">
              <a:latin typeface="Calibri"/>
              <a:ea typeface="Calibri" charset="0"/>
              <a:cs typeface="Calibri"/>
            </a:endParaRPr>
          </a:p>
        </p:txBody>
      </p:sp>
      <p:sp>
        <p:nvSpPr>
          <p:cNvPr id="221" name="Rectangle 220"/>
          <p:cNvSpPr>
            <a:spLocks/>
          </p:cNvSpPr>
          <p:nvPr/>
        </p:nvSpPr>
        <p:spPr bwMode="auto">
          <a:xfrm>
            <a:off x="1637864" y="1567744"/>
            <a:ext cx="36576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197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2" name="Straight Arrow Connector 221"/>
          <p:cNvCxnSpPr/>
          <p:nvPr/>
        </p:nvCxnSpPr>
        <p:spPr bwMode="auto">
          <a:xfrm>
            <a:off x="1356072" y="1706807"/>
            <a:ext cx="271663" cy="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3" name="Straight Arrow Connector 222"/>
          <p:cNvCxnSpPr/>
          <p:nvPr/>
        </p:nvCxnSpPr>
        <p:spPr bwMode="auto">
          <a:xfrm>
            <a:off x="1349722" y="1226019"/>
            <a:ext cx="6350" cy="476635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Arrow Connector 223"/>
          <p:cNvCxnSpPr/>
          <p:nvPr/>
        </p:nvCxnSpPr>
        <p:spPr bwMode="auto">
          <a:xfrm>
            <a:off x="2003624" y="1706807"/>
            <a:ext cx="394458" cy="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5" name="TextBox 20"/>
          <p:cNvSpPr txBox="1">
            <a:spLocks noChangeArrowheads="1"/>
          </p:cNvSpPr>
          <p:nvPr/>
        </p:nvSpPr>
        <p:spPr bwMode="auto">
          <a:xfrm>
            <a:off x="1306031" y="2443340"/>
            <a:ext cx="10294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Words encodings</a:t>
            </a:r>
          </a:p>
          <a:p>
            <a:pPr algn="ctr"/>
            <a:r>
              <a:rPr lang="en-US" sz="1200" b="1" dirty="0" smtClean="0">
                <a:latin typeface="Calibri"/>
                <a:ea typeface="Calibri" charset="0"/>
                <a:cs typeface="Calibri"/>
              </a:rPr>
              <a:t>(In-memory lookup table)</a:t>
            </a:r>
          </a:p>
        </p:txBody>
      </p:sp>
      <p:sp>
        <p:nvSpPr>
          <p:cNvPr id="226" name="TextBox 20"/>
          <p:cNvSpPr txBox="1">
            <a:spLocks noChangeArrowheads="1"/>
          </p:cNvSpPr>
          <p:nvPr/>
        </p:nvSpPr>
        <p:spPr bwMode="auto">
          <a:xfrm>
            <a:off x="1737232" y="1245349"/>
            <a:ext cx="3986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 dirty="0" err="1">
                <a:latin typeface="Calibri"/>
                <a:ea typeface="Calibri" charset="0"/>
                <a:cs typeface="Calibri"/>
              </a:rPr>
              <a:t>e</a:t>
            </a:r>
            <a:r>
              <a:rPr lang="en-US" sz="1200" b="1" dirty="0" err="1" smtClean="0">
                <a:latin typeface="Calibri"/>
                <a:ea typeface="Calibri" charset="0"/>
                <a:cs typeface="Calibri"/>
              </a:rPr>
              <a:t>sz</a:t>
            </a:r>
            <a:endParaRPr lang="en-US" sz="1200" b="1" dirty="0" smtClean="0">
              <a:latin typeface="Calibri"/>
              <a:ea typeface="Calibri" charset="0"/>
              <a:cs typeface="Calibri"/>
            </a:endParaRPr>
          </a:p>
        </p:txBody>
      </p:sp>
      <p:sp>
        <p:nvSpPr>
          <p:cNvPr id="227" name="Right Brace 226"/>
          <p:cNvSpPr/>
          <p:nvPr/>
        </p:nvSpPr>
        <p:spPr bwMode="auto">
          <a:xfrm rot="16200000">
            <a:off x="1747182" y="1311136"/>
            <a:ext cx="140654" cy="365759"/>
          </a:xfrm>
          <a:prstGeom prst="righ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229" name="Rectangle 5"/>
          <p:cNvSpPr>
            <a:spLocks noChangeArrowheads="1"/>
          </p:cNvSpPr>
          <p:nvPr/>
        </p:nvSpPr>
        <p:spPr bwMode="auto">
          <a:xfrm>
            <a:off x="5470496" y="718624"/>
            <a:ext cx="3484676" cy="89034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81639" tIns="40819" rIns="81639" bIns="40819" anchor="ctr">
            <a:spAutoFit/>
          </a:bodyPr>
          <a:lstStyle>
            <a:lvl1pPr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"/>
              <a:defRPr sz="2800">
                <a:solidFill>
                  <a:srgbClr val="FFFFFF"/>
                </a:solidFill>
                <a:latin typeface="Neo Sans Intel" pitchFamily="34" charset="0"/>
                <a:cs typeface="Arial" charset="0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latin typeface="Neo Sans Intel" pitchFamily="34" charset="0"/>
                <a:cs typeface="Arial" charset="0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30000"/>
              </a:spcBef>
              <a:buClr>
                <a:schemeClr val="tx1"/>
              </a:buClr>
              <a:buChar char="–"/>
              <a:defRPr sz="2200">
                <a:solidFill>
                  <a:srgbClr val="FFFFFF"/>
                </a:solidFill>
                <a:latin typeface="Neo Sans Intel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750" b="1" dirty="0">
                <a:solidFill>
                  <a:schemeClr val="bg1"/>
                </a:solidFill>
                <a:latin typeface="Arial" charset="0"/>
              </a:rPr>
              <a:t>Multiplication on </a:t>
            </a:r>
            <a:r>
              <a:rPr lang="en-US" altLang="en-US" sz="1750" b="1" dirty="0" err="1">
                <a:solidFill>
                  <a:schemeClr val="bg1"/>
                </a:solidFill>
                <a:latin typeface="Arial" charset="0"/>
              </a:rPr>
              <a:t>U,Ur,Uz</a:t>
            </a:r>
            <a:r>
              <a:rPr lang="en-US" altLang="en-US" sz="1750" b="1" dirty="0">
                <a:solidFill>
                  <a:schemeClr val="bg1"/>
                </a:solidFill>
                <a:latin typeface="Arial" charset="0"/>
              </a:rPr>
              <a:t> and </a:t>
            </a:r>
            <a:r>
              <a:rPr lang="en-US" altLang="en-US" sz="1750" b="1" dirty="0" err="1">
                <a:solidFill>
                  <a:schemeClr val="bg1"/>
                </a:solidFill>
                <a:latin typeface="Arial" charset="0"/>
              </a:rPr>
              <a:t>W,Wr,Wz</a:t>
            </a:r>
            <a:r>
              <a:rPr lang="en-US" altLang="en-US" sz="1750" b="1" dirty="0">
                <a:solidFill>
                  <a:schemeClr val="bg1"/>
                </a:solidFill>
                <a:latin typeface="Arial" charset="0"/>
              </a:rPr>
              <a:t> weight matrices </a:t>
            </a:r>
            <a:r>
              <a:rPr lang="en-US" altLang="en-US" sz="1750" b="1" dirty="0" smtClean="0">
                <a:solidFill>
                  <a:schemeClr val="bg1"/>
                </a:solidFill>
                <a:latin typeface="Arial" charset="0"/>
              </a:rPr>
              <a:t>account for most of compute</a:t>
            </a:r>
            <a:endParaRPr lang="en-US" altLang="en-US" sz="1750" b="1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7559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" grpId="0" animBg="1"/>
    </p:bldLst>
  </p:timing>
</p:sld>
</file>

<file path=ppt/theme/theme1.xml><?xml version="1.0" encoding="utf-8"?>
<a:theme xmlns:a="http://schemas.openxmlformats.org/drawingml/2006/main" name="Int_PPT Template_ClearPro_16x9">
  <a:themeElements>
    <a:clrScheme name="Intel Color Palette">
      <a:dk1>
        <a:sysClr val="windowText" lastClr="000000"/>
      </a:dk1>
      <a:lt1>
        <a:sysClr val="window" lastClr="FFFFFF"/>
      </a:lt1>
      <a:dk2>
        <a:srgbClr val="003C71"/>
      </a:dk2>
      <a:lt2>
        <a:srgbClr val="B1BABF"/>
      </a:lt2>
      <a:accent1>
        <a:srgbClr val="0071C5"/>
      </a:accent1>
      <a:accent2>
        <a:srgbClr val="00AEEF"/>
      </a:accent2>
      <a:accent3>
        <a:srgbClr val="F3D54E"/>
      </a:accent3>
      <a:accent4>
        <a:srgbClr val="FFA300"/>
      </a:accent4>
      <a:accent5>
        <a:srgbClr val="FC4C02"/>
      </a:accent5>
      <a:accent6>
        <a:srgbClr val="C3D600"/>
      </a:accent6>
      <a:hlink>
        <a:srgbClr val="0071C5"/>
      </a:hlink>
      <a:folHlink>
        <a:srgbClr val="00AEEF"/>
      </a:folHlink>
    </a:clrScheme>
    <a:fontScheme name="Intel Clear">
      <a:majorFont>
        <a:latin typeface="Intel Clear"/>
        <a:ea typeface=""/>
        <a:cs typeface=""/>
      </a:majorFont>
      <a:minorFont>
        <a:latin typeface="Intel Cle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vert="horz" wrap="square" lIns="0" tIns="0" rIns="0" bIns="0" rtlCol="0">
        <a:spAutoFit/>
      </a:bodyPr>
      <a:lstStyle>
        <a:defPPr>
          <a:defRPr sz="1100" dirty="0" err="1" smtClean="0">
            <a:solidFill>
              <a:srgbClr val="003C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1129</Words>
  <Application>Microsoft Office PowerPoint</Application>
  <PresentationFormat>On-screen Show (16:9)</PresentationFormat>
  <Paragraphs>308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Int_PPT Template_ClearPro_16x9</vt:lpstr>
      <vt:lpstr>Accelerating Recurrent Neural Networks in Analytics Servers: Comparison of FPGA, CPU, GPU &amp; ASIC</vt:lpstr>
      <vt:lpstr>Recurrent Neural Networks (RNNs)</vt:lpstr>
      <vt:lpstr>Software Profiling &amp; Optimization on Xeon Server</vt:lpstr>
      <vt:lpstr>FPGA vs. ASIC vs. GPU vs. CPU</vt:lpstr>
      <vt:lpstr>Accelerating Recurrent Neural Networks in Analytics Servers: Comparison of FPGA, CPU, GPU &amp; ASIC</vt:lpstr>
      <vt:lpstr>Gated Recurrent Unit (GRU)</vt:lpstr>
      <vt:lpstr>Software Profiling &amp; Optimization on Xeon Server</vt:lpstr>
      <vt:lpstr>Executive Summary</vt:lpstr>
      <vt:lpstr>GRU Computation Flow</vt:lpstr>
      <vt:lpstr>Proposed Optimization: Memoize It.Wr, It.W, It.Wz</vt:lpstr>
      <vt:lpstr>FPGA vs. ASIC vs. CPU vs. GPU Study</vt:lpstr>
      <vt:lpstr>FPGA and ASIC Accelerators Studied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2015-05-06T16:36:39Z</dcterms:created>
  <dcterms:modified xsi:type="dcterms:W3CDTF">2016-08-30T08:33:08Z</dcterms:modified>
</cp:coreProperties>
</file>