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6" r:id="rId4"/>
    <p:sldId id="265" r:id="rId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6"/>
    <p:restoredTop sz="94580"/>
  </p:normalViewPr>
  <p:slideViewPr>
    <p:cSldViewPr snapToGrid="0">
      <p:cViewPr varScale="1">
        <p:scale>
          <a:sx n="160" d="100"/>
          <a:sy n="160" d="100"/>
        </p:scale>
        <p:origin x="11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8A8DE-74FC-BB48-BEB0-1EAF91DAAC35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E36F-4200-8A4E-99D2-220D08715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5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089C9-72A8-994F-A7C9-9237D89ACAD3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241C4-A640-DA41-8250-D836F1713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241C4-A640-DA41-8250-D836F1713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49AA-AC2E-4D4D-B64E-BC711113F38C}" type="datetime1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1E4-A336-5841-8EEA-C8C0CFC462DD}" type="datetime1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AE2D-B858-AF48-88C3-DD1864E0CC3C}" type="datetime1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8C-9546-A24C-B04D-73D5C6BE3261}" type="datetime1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2F0B-7C86-CB40-99D0-AE0792C3B73E}" type="datetime1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4F60-F80B-BE4A-94A2-7166965FD029}" type="datetime1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31BB-1E91-C744-AB02-A4CB7420A880}" type="datetime1">
              <a:rPr lang="en-US" smtClean="0"/>
              <a:t>8/25/16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6EA2-CF15-8D48-8ED3-33348763CF81}" type="datetime1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9061-B44A-704F-BF07-FE4AA1D0938B}" type="datetime1">
              <a:rPr lang="en-US" smtClean="0"/>
              <a:t>8/25/16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9FE8-7A86-F945-A4F8-BFECAB2D28A9}" type="datetime1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8376-9F89-EB47-A0F0-034A80D79C18}" type="datetime1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8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0" y="6278563"/>
            <a:ext cx="12188952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635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7864"/>
            <a:ext cx="10515600" cy="492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64452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9A041A6-6274-CA44-9CF9-9CF0DE8280A9}" type="datetime1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6676" y="6278563"/>
            <a:ext cx="10515600" cy="579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6848" y="6364451"/>
            <a:ext cx="656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5379DA-3D5C-384E-8D1A-F6376E96F6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PPTbackground_Red.jpg"/>
          <p:cNvPicPr>
            <a:picLocks noChangeAspect="1"/>
          </p:cNvPicPr>
          <p:nvPr userDrawn="1"/>
        </p:nvPicPr>
        <p:blipFill>
          <a:blip r:embed="rId13" cstate="print"/>
          <a:srcRect b="97814"/>
          <a:stretch>
            <a:fillRect/>
          </a:stretch>
        </p:blipFill>
        <p:spPr bwMode="auto">
          <a:xfrm flipH="1">
            <a:off x="0" y="0"/>
            <a:ext cx="1218895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Z:\doc\templates\COMPAS logo\COMPAS_trimmed_notaglin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36" y="135997"/>
            <a:ext cx="1600374" cy="5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BU horz_2clr_cmyk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137"/>
            <a:ext cx="2311425" cy="3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92696"/>
            <a:ext cx="12188952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Overcoming Resource Underutilization in Spatial CNN Accelerators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Yongming Shen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Michael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Ferdman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Peter Milder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COMPAS Lab, Stony Brook University</a:t>
            </a:r>
          </a:p>
        </p:txBody>
      </p:sp>
    </p:spTree>
    <p:extLst>
      <p:ext uri="{BB962C8B-B14F-4D97-AF65-F5344CB8AC3E}">
        <p14:creationId xmlns:p14="http://schemas.microsoft.com/office/powerpoint/2010/main" val="606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CNN </a:t>
            </a:r>
            <a:r>
              <a:rPr lang="en-US" smtClean="0"/>
              <a:t>on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Networks (CNNs)</a:t>
            </a:r>
          </a:p>
          <a:p>
            <a:pPr lvl="1"/>
            <a:r>
              <a:rPr lang="en-US" dirty="0" smtClean="0"/>
              <a:t>Best known method for object recognition [</a:t>
            </a:r>
            <a:r>
              <a:rPr lang="en-US" dirty="0" err="1" smtClean="0"/>
              <a:t>Simonyan</a:t>
            </a:r>
            <a:r>
              <a:rPr lang="en-US" dirty="0" smtClean="0"/>
              <a:t>, </a:t>
            </a:r>
            <a:r>
              <a:rPr lang="is-IS" dirty="0" smtClean="0"/>
              <a:t>ICLR2015]</a:t>
            </a:r>
            <a:endParaRPr lang="en-US" dirty="0" smtClean="0"/>
          </a:p>
          <a:p>
            <a:pPr lvl="1"/>
            <a:r>
              <a:rPr lang="en-US" dirty="0" smtClean="0"/>
              <a:t>Massive amount of computation</a:t>
            </a:r>
          </a:p>
          <a:p>
            <a:pPr lvl="1"/>
            <a:r>
              <a:rPr lang="en-US" dirty="0" smtClean="0"/>
              <a:t>Highly parallel, amenable to hardware acceleration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FPGA-based CNN Acceleration</a:t>
            </a:r>
          </a:p>
          <a:p>
            <a:pPr lvl="1"/>
            <a:r>
              <a:rPr lang="en-US" dirty="0" smtClean="0"/>
              <a:t>Lots of compute units (DSP slices) </a:t>
            </a:r>
            <a:r>
              <a:rPr lang="en-US" dirty="0" smtClean="0">
                <a:sym typeface="Wingdings"/>
              </a:rPr>
              <a:t>Exploit parallelism</a:t>
            </a:r>
            <a:endParaRPr lang="en-US" dirty="0" smtClean="0"/>
          </a:p>
          <a:p>
            <a:pPr lvl="1"/>
            <a:r>
              <a:rPr lang="en-US" dirty="0" smtClean="0"/>
              <a:t>Reconfigurable fabric </a:t>
            </a:r>
            <a:r>
              <a:rPr lang="en-US" dirty="0" smtClean="0">
                <a:sym typeface="Wingdings"/>
              </a:rPr>
              <a:t>CNN-tailored </a:t>
            </a:r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aches and dataflow</a:t>
            </a:r>
            <a:endParaRPr lang="en-US" dirty="0" smtClean="0"/>
          </a:p>
          <a:p>
            <a:pPr lvl="1"/>
            <a:r>
              <a:rPr lang="en-US" dirty="0" smtClean="0"/>
              <a:t>Energy efficient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CNNs are highly parallel and amenable to FPGA acceleration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69044" y="3046960"/>
            <a:ext cx="6050863" cy="1121658"/>
            <a:chOff x="2548873" y="3065136"/>
            <a:chExt cx="6050863" cy="1121658"/>
          </a:xfrm>
        </p:grpSpPr>
        <p:grpSp>
          <p:nvGrpSpPr>
            <p:cNvPr id="19" name="Group 18"/>
            <p:cNvGrpSpPr/>
            <p:nvPr/>
          </p:nvGrpSpPr>
          <p:grpSpPr>
            <a:xfrm>
              <a:off x="3748711" y="3065136"/>
              <a:ext cx="4271883" cy="1121658"/>
              <a:chOff x="3400368" y="2760333"/>
              <a:chExt cx="7145994" cy="187630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263367" y="3305519"/>
                <a:ext cx="1314247" cy="78593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Conv. Layer 2</a:t>
                </a:r>
                <a:endParaRPr lang="en-US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2064" y="2760333"/>
                <a:ext cx="1477776" cy="187630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/>
                  <a:t>Conv. </a:t>
                </a:r>
                <a:r>
                  <a:rPr lang="en-US" sz="1600" dirty="0" smtClean="0"/>
                  <a:t>Layer 1</a:t>
                </a:r>
                <a:endParaRPr lang="en-US" sz="1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73747" y="3048265"/>
                <a:ext cx="1477776" cy="13004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Conv. Layer 0</a:t>
                </a:r>
                <a:endParaRPr lang="en-US" sz="16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3513580" y="3698486"/>
                <a:ext cx="660169" cy="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651525" y="3697760"/>
                <a:ext cx="590539" cy="14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719840" y="3698486"/>
                <a:ext cx="5435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9577612" y="3697760"/>
                <a:ext cx="855539" cy="145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400368" y="3634625"/>
                <a:ext cx="113211" cy="130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433151" y="3634625"/>
                <a:ext cx="113211" cy="130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873" y="3173120"/>
              <a:ext cx="1267515" cy="9056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974244" y="3441299"/>
              <a:ext cx="625492" cy="369332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mtClean="0"/>
                <a:t>DOG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>
            <a:off x="9568186" y="5000770"/>
            <a:ext cx="855539" cy="14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42098" y="5000770"/>
            <a:ext cx="590540" cy="14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10414" y="5001496"/>
            <a:ext cx="5435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53940" y="4608529"/>
            <a:ext cx="1314246" cy="7859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Conv. Layer 2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164322" y="4351275"/>
            <a:ext cx="1477776" cy="13004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Conv. Layer 0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232638" y="4063343"/>
            <a:ext cx="1477776" cy="18763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Conv. </a:t>
            </a:r>
            <a:r>
              <a:rPr lang="en-US" sz="1600" dirty="0" smtClean="0"/>
              <a:t>Layer 1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8253940" y="4609982"/>
            <a:ext cx="1314246" cy="785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45% Util.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64322" y="4352728"/>
            <a:ext cx="1477776" cy="1300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100% Util.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32638" y="4639206"/>
            <a:ext cx="1477776" cy="1300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100% Util.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State-of-the-art: whole </a:t>
            </a:r>
            <a:r>
              <a:rPr lang="en-US" dirty="0"/>
              <a:t>FPGA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one </a:t>
            </a:r>
            <a:r>
              <a:rPr lang="en-US" dirty="0" smtClean="0"/>
              <a:t>processor [Zhang, FPGA2015]</a:t>
            </a:r>
            <a:endParaRPr lang="en-US" dirty="0"/>
          </a:p>
          <a:p>
            <a:pPr lvl="1"/>
            <a:r>
              <a:rPr lang="en-US" dirty="0"/>
              <a:t>Single-CLP (Convolutional </a:t>
            </a:r>
            <a:r>
              <a:rPr lang="en-US" dirty="0" smtClean="0"/>
              <a:t>Layer </a:t>
            </a:r>
            <a:r>
              <a:rPr lang="en-US" dirty="0"/>
              <a:t>P</a:t>
            </a:r>
            <a:r>
              <a:rPr lang="en-US" dirty="0" smtClean="0"/>
              <a:t>rocessor</a:t>
            </a:r>
            <a:r>
              <a:rPr lang="en-US" dirty="0"/>
              <a:t>)</a:t>
            </a:r>
          </a:p>
          <a:p>
            <a:r>
              <a:rPr lang="en-US" dirty="0"/>
              <a:t>Dimension mismatch causes </a:t>
            </a:r>
            <a:r>
              <a:rPr lang="en-US" dirty="0" smtClean="0"/>
              <a:t>dynamic underutilization</a:t>
            </a:r>
            <a:endParaRPr lang="en-US" dirty="0"/>
          </a:p>
          <a:p>
            <a:pPr lvl="1"/>
            <a:r>
              <a:rPr lang="en-US" dirty="0"/>
              <a:t>Part of the compute array becomes idle</a:t>
            </a:r>
          </a:p>
          <a:p>
            <a:pPr lvl="1"/>
            <a:r>
              <a:rPr lang="en-US" dirty="0"/>
              <a:t>Only 74% </a:t>
            </a:r>
            <a:r>
              <a:rPr lang="en-US" dirty="0" smtClean="0"/>
              <a:t>average utilization </a:t>
            </a:r>
            <a:r>
              <a:rPr lang="en-US" dirty="0"/>
              <a:t>with </a:t>
            </a:r>
            <a:r>
              <a:rPr lang="en-US" dirty="0" err="1"/>
              <a:t>AlexNet</a:t>
            </a:r>
            <a:r>
              <a:rPr lang="en-US" dirty="0"/>
              <a:t> on Virtex-7 485T</a:t>
            </a:r>
          </a:p>
          <a:p>
            <a:pPr lvl="1"/>
            <a:r>
              <a:rPr lang="en-US" dirty="0" smtClean="0"/>
              <a:t>Less than 30% average utilization </a:t>
            </a:r>
            <a:r>
              <a:rPr lang="en-US" dirty="0"/>
              <a:t>on </a:t>
            </a:r>
            <a:r>
              <a:rPr lang="en-US" dirty="0" smtClean="0"/>
              <a:t>larger FPGAs (~10K DSP slices)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232638" y="4057985"/>
            <a:ext cx="1477776" cy="575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40% Util.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13579" y="4987357"/>
            <a:ext cx="66016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Underutilization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“One size fits all”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low </a:t>
            </a:r>
            <a:r>
              <a:rPr lang="en-US" dirty="0" smtClean="0"/>
              <a:t>dynamic arithmetic-unit utilization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6969" y="4185451"/>
            <a:ext cx="1595998" cy="18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FPGA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286080" y="4658339"/>
            <a:ext cx="1477776" cy="130044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CLP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1311736" y="4686768"/>
            <a:ext cx="1426464" cy="1243584"/>
          </a:xfrm>
          <a:prstGeom prst="rect">
            <a:avLst/>
          </a:prstGeom>
          <a:solidFill>
            <a:schemeClr val="accent3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00368" y="4922043"/>
            <a:ext cx="113211" cy="1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23725" y="4936182"/>
            <a:ext cx="113211" cy="13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23606 -0.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06 -0.0449 L 0.40572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2 -0.00231 L 0.40573 -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2 -0.19328 L 0.57122 -0.0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6" grpId="0" animBg="1"/>
      <p:bldP spid="28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Multi-CLP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large CLP </a:t>
            </a:r>
            <a:r>
              <a:rPr lang="en-US" dirty="0" smtClean="0">
                <a:sym typeface="Wingdings"/>
              </a:rPr>
              <a:t> Multiple smaller CLPs</a:t>
            </a:r>
          </a:p>
          <a:p>
            <a:pPr lvl="1"/>
            <a:r>
              <a:rPr lang="en-US" dirty="0" smtClean="0">
                <a:sym typeface="Wingdings"/>
              </a:rPr>
              <a:t>Total DSP-slice consumption remains the same</a:t>
            </a:r>
          </a:p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CLP </a:t>
            </a:r>
            <a:r>
              <a:rPr lang="en-US" dirty="0" smtClean="0"/>
              <a:t>optimized for </a:t>
            </a:r>
            <a:r>
              <a:rPr lang="en-US" dirty="0"/>
              <a:t>a subset of </a:t>
            </a:r>
            <a:r>
              <a:rPr lang="en-US" dirty="0" smtClean="0"/>
              <a:t>layers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ultiple images in flight at the same time</a:t>
            </a:r>
          </a:p>
          <a:p>
            <a:pPr lvl="1"/>
            <a:r>
              <a:rPr lang="en-US" dirty="0" smtClean="0">
                <a:sym typeface="Wingdings"/>
              </a:rPr>
              <a:t>Avoids data dependency between CLPs</a:t>
            </a:r>
          </a:p>
          <a:p>
            <a:r>
              <a:rPr lang="en-US" dirty="0" err="1" smtClean="0"/>
              <a:t>AlexNet</a:t>
            </a:r>
            <a:r>
              <a:rPr lang="en-US" dirty="0" smtClean="0"/>
              <a:t> on Virtex-7 485T (simulation)</a:t>
            </a:r>
          </a:p>
          <a:p>
            <a:pPr lvl="1"/>
            <a:r>
              <a:rPr lang="en-US" dirty="0" smtClean="0"/>
              <a:t>74% util. </a:t>
            </a:r>
            <a:r>
              <a:rPr lang="en-US" dirty="0" smtClean="0">
                <a:sym typeface="Wingdings"/>
              </a:rPr>
              <a:t> 97% util., </a:t>
            </a:r>
            <a:r>
              <a:rPr lang="en-US" b="1" dirty="0" smtClean="0">
                <a:sym typeface="Wingdings"/>
              </a:rPr>
              <a:t>1.3x speedup</a:t>
            </a:r>
          </a:p>
          <a:p>
            <a:r>
              <a:rPr lang="en-US" dirty="0" err="1" smtClean="0">
                <a:sym typeface="Wingdings"/>
              </a:rPr>
              <a:t>AlexNet</a:t>
            </a:r>
            <a:r>
              <a:rPr lang="en-US" dirty="0" smtClean="0">
                <a:sym typeface="Wingdings"/>
              </a:rPr>
              <a:t> on FPGAs with ~10K DSP slices (model)</a:t>
            </a:r>
          </a:p>
          <a:p>
            <a:pPr lvl="1"/>
            <a:r>
              <a:rPr lang="en-US" dirty="0" smtClean="0"/>
              <a:t>30% </a:t>
            </a:r>
            <a:r>
              <a:rPr lang="en-US" dirty="0"/>
              <a:t>util.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96% </a:t>
            </a:r>
            <a:r>
              <a:rPr lang="en-US" dirty="0">
                <a:sym typeface="Wingdings"/>
              </a:rPr>
              <a:t>util., </a:t>
            </a:r>
            <a:r>
              <a:rPr lang="en-US" b="1" dirty="0" smtClean="0">
                <a:sym typeface="Wingdings"/>
              </a:rPr>
              <a:t>3.2x </a:t>
            </a:r>
            <a:r>
              <a:rPr lang="en-US" b="1" dirty="0">
                <a:sym typeface="Wingdings"/>
              </a:rPr>
              <a:t>speedup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Specialization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~100% dynamic arithmetic-unit utilization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79DA-3D5C-384E-8D1A-F6376E96F6E9}" type="slidenum">
              <a:rPr lang="en-US" smtClean="0"/>
              <a:t>4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468173" y="2386365"/>
            <a:ext cx="3960440" cy="1658830"/>
            <a:chOff x="3779912" y="3861048"/>
            <a:chExt cx="4824536" cy="2232248"/>
          </a:xfrm>
        </p:grpSpPr>
        <p:sp>
          <p:nvSpPr>
            <p:cNvPr id="37" name="Rectangle 36"/>
            <p:cNvSpPr/>
            <p:nvPr/>
          </p:nvSpPr>
          <p:spPr>
            <a:xfrm>
              <a:off x="3779912" y="3861048"/>
              <a:ext cx="1944216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FPGA</a:t>
              </a:r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51920" y="4437112"/>
              <a:ext cx="1800200" cy="158417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CLP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60232" y="3861048"/>
              <a:ext cx="1944216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FPGA</a:t>
              </a:r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32240" y="4437111"/>
              <a:ext cx="720080" cy="100811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CLP0</a:t>
              </a:r>
              <a:endParaRPr lang="en-US" sz="16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24328" y="4437111"/>
              <a:ext cx="1008112" cy="100811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CLP1</a:t>
              </a:r>
              <a:endParaRPr lang="en-US" sz="1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32240" y="5517232"/>
              <a:ext cx="1800200" cy="504055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CLP2</a:t>
              </a:r>
              <a:endParaRPr lang="en-US" sz="1600" dirty="0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5868144" y="4797152"/>
              <a:ext cx="720080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297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290</Words>
  <Application>Microsoft Macintosh PowerPoint</Application>
  <PresentationFormat>Widescreen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LucidaGrande</vt:lpstr>
      <vt:lpstr>Wingdings</vt:lpstr>
      <vt:lpstr>Arial</vt:lpstr>
      <vt:lpstr>Office Theme</vt:lpstr>
      <vt:lpstr>Overcoming Resource Underutilization in Spatial CNN Accelerators</vt:lpstr>
      <vt:lpstr>CNN on FPGAs</vt:lpstr>
      <vt:lpstr>The Underutilization Problem</vt:lpstr>
      <vt:lpstr>Our Multi-CLP Solution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Yongming Shen</dc:creator>
  <cp:lastModifiedBy>Yongming Shen</cp:lastModifiedBy>
  <cp:revision>161</cp:revision>
  <cp:lastPrinted>2016-08-22T21:26:34Z</cp:lastPrinted>
  <dcterms:created xsi:type="dcterms:W3CDTF">2016-08-19T03:56:05Z</dcterms:created>
  <dcterms:modified xsi:type="dcterms:W3CDTF">2016-08-25T23:56:34Z</dcterms:modified>
</cp:coreProperties>
</file>