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306" r:id="rId2"/>
    <p:sldId id="379" r:id="rId3"/>
    <p:sldId id="380" r:id="rId4"/>
    <p:sldId id="383" r:id="rId5"/>
    <p:sldId id="385" r:id="rId6"/>
    <p:sldId id="386" r:id="rId7"/>
    <p:sldId id="384" r:id="rId8"/>
    <p:sldId id="387" r:id="rId9"/>
    <p:sldId id="388" r:id="rId10"/>
    <p:sldId id="378" r:id="rId11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FF"/>
    <a:srgbClr val="6699FF"/>
    <a:srgbClr val="3399FF"/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3362" autoAdjust="0"/>
  </p:normalViewPr>
  <p:slideViewPr>
    <p:cSldViewPr>
      <p:cViewPr varScale="1">
        <p:scale>
          <a:sx n="99" d="100"/>
          <a:sy n="99" d="100"/>
        </p:scale>
        <p:origin x="792" y="8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defTabSz="920750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defTabSz="920750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fld id="{C07FFE2F-49FB-4D4F-9AAA-31CB2BD20A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defTabSz="920750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defTabSz="920750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u="none">
                <a:latin typeface="Arial" pitchFamily="34" charset="0"/>
              </a:defRPr>
            </a:lvl1pPr>
          </a:lstStyle>
          <a:p>
            <a:pPr>
              <a:defRPr/>
            </a:pPr>
            <a:fld id="{A9863D55-9CBF-46EC-B3DF-CA624A1D45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4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2A522D-086D-4B96-8675-17513F5FC47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92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63D55-9CBF-46EC-B3DF-CA624A1D45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63D55-9CBF-46EC-B3DF-CA624A1D453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63D55-9CBF-46EC-B3DF-CA624A1D453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63D55-9CBF-46EC-B3DF-CA624A1D45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2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63D55-9CBF-46EC-B3DF-CA624A1D45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9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716A-E952-4BDA-847E-3DC97D54539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82278-05FF-495C-BB00-8AA5B72A4EE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8458D-7CB9-446C-A224-C6641E1A37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CAD65-B569-4605-9641-7A0D64AD65B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57A33-07A9-4561-BE3D-5D016744D50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C197E-A49A-4295-B4DC-D1329E27F6A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78D50-8923-48FB-BF1F-9F9E63CB8B9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CF859-B3FF-48EB-B7D6-65C7665886D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41FF-54A9-4FF5-AB16-5B432131745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E20C-C8BB-4E34-B5EC-01FF8EE97E3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DFB2-17FE-4A29-8D6F-C6F24C1CF01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Comprehensive learning of PowerPC 405 </a:t>
            </a:r>
            <a:r>
              <a:rPr lang="en-GB">
                <a:cs typeface="Arial" pitchFamily="34" charset="0"/>
              </a:rPr>
              <a:t>µProcessor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FC882-02BC-4A39-BA47-8D790151532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5867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672" y="6324600"/>
            <a:ext cx="645752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u="none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Comprehensive learning of PowerPC 405 </a:t>
            </a:r>
            <a:r>
              <a:rPr lang="en-GB" smtClean="0">
                <a:cs typeface="Arial" pitchFamily="34" charset="0"/>
              </a:rPr>
              <a:t>µProcessor</a:t>
            </a:r>
            <a:endParaRPr lang="en-GB">
              <a:cs typeface="Arial" pitchFamily="34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u="none">
                <a:solidFill>
                  <a:srgbClr val="3366FF"/>
                </a:solidFill>
                <a:latin typeface="+mn-lt"/>
              </a:defRPr>
            </a:lvl1pPr>
          </a:lstStyle>
          <a:p>
            <a:pPr>
              <a:defRPr/>
            </a:pPr>
            <a:fld id="{4C0BC413-0875-40CE-A667-FE44172AF5F3}" type="slidenum">
              <a:rPr lang="en-GB" smtClean="0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79512" y="6248400"/>
            <a:ext cx="8735888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2" name="11 Imagen" descr="Untitled-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0723" y="6385627"/>
            <a:ext cx="497793" cy="216024"/>
          </a:xfrm>
          <a:prstGeom prst="rect">
            <a:avLst/>
          </a:prstGeom>
        </p:spPr>
      </p:pic>
      <p:pic>
        <p:nvPicPr>
          <p:cNvPr id="10" name="Picture 10" descr="C:\Users\Mario\Dropbox\Mario_Ruiz_arg\PosterFPL\naudit.ep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28" y="6374075"/>
            <a:ext cx="570578" cy="23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hpcn-uam.es/wp-content/themes/FoundationPress/assets/img/03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4" y="6393047"/>
            <a:ext cx="533338" cy="2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hpcn-uam.es/wp-content/themes/FoundationPress/assets/img/logoHPCN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" y="6425465"/>
            <a:ext cx="458658" cy="1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3366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66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CD909-C706-40D5-8E30-A5E60693847C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1628801"/>
            <a:ext cx="8496944" cy="19716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effectLst/>
              </a:rPr>
              <a:t>Harnessing Programmable </a:t>
            </a:r>
            <a:r>
              <a:rPr lang="en-GB" b="1" dirty="0" err="1">
                <a:effectLst/>
              </a:rPr>
              <a:t>SoCs</a:t>
            </a:r>
            <a:r>
              <a:rPr lang="en-GB" b="1" dirty="0">
                <a:effectLst/>
              </a:rPr>
              <a:t> to Develop Cost-effective Network Quality Monitoring </a:t>
            </a:r>
            <a:r>
              <a:rPr lang="en-GB" b="1" dirty="0" smtClean="0">
                <a:effectLst/>
              </a:rPr>
              <a:t>Devices</a:t>
            </a:r>
            <a:endParaRPr lang="en-GB" dirty="0" smtClean="0">
              <a:cs typeface="Arial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149080"/>
            <a:ext cx="8640960" cy="1489720"/>
          </a:xfrm>
        </p:spPr>
        <p:txBody>
          <a:bodyPr/>
          <a:lstStyle/>
          <a:p>
            <a:r>
              <a:rPr lang="en-US" sz="1800" dirty="0" smtClean="0"/>
              <a:t>M. Ruiz</a:t>
            </a:r>
            <a:r>
              <a:rPr lang="en-US" sz="1800" dirty="0"/>
              <a:t>, J. Ramos, </a:t>
            </a:r>
            <a:r>
              <a:rPr lang="en-US" sz="1800" u="sng" dirty="0"/>
              <a:t>G. Sutter</a:t>
            </a:r>
            <a:r>
              <a:rPr lang="en-US" sz="1800" dirty="0"/>
              <a:t>, S. </a:t>
            </a:r>
            <a:r>
              <a:rPr lang="en-US" sz="1800" dirty="0" smtClean="0"/>
              <a:t>López-</a:t>
            </a:r>
            <a:r>
              <a:rPr lang="en-US" sz="1800" dirty="0" err="1" smtClean="0"/>
              <a:t>Buedo</a:t>
            </a:r>
            <a:r>
              <a:rPr lang="en-US" sz="1800" dirty="0" smtClean="0"/>
              <a:t>, </a:t>
            </a:r>
            <a:r>
              <a:rPr lang="en-US" sz="1800" dirty="0"/>
              <a:t>J.E. </a:t>
            </a:r>
            <a:r>
              <a:rPr lang="en-US" sz="1800" dirty="0" smtClean="0"/>
              <a:t>López </a:t>
            </a:r>
            <a:r>
              <a:rPr lang="en-US" sz="1800" dirty="0"/>
              <a:t>de </a:t>
            </a:r>
            <a:r>
              <a:rPr lang="en-US" sz="1800" dirty="0" smtClean="0"/>
              <a:t>Vergara, </a:t>
            </a:r>
            <a:r>
              <a:rPr lang="en-US" sz="1800" dirty="0"/>
              <a:t>C. </a:t>
            </a:r>
            <a:r>
              <a:rPr lang="en-US" sz="1800" dirty="0" smtClean="0"/>
              <a:t>Sisterna</a:t>
            </a:r>
            <a:endParaRPr lang="en-US" sz="1800" dirty="0"/>
          </a:p>
          <a:p>
            <a:r>
              <a:rPr lang="en-GB" sz="1800" dirty="0"/>
              <a:t> High-Performance Computing and Networking Research Group, Universidad </a:t>
            </a:r>
            <a:r>
              <a:rPr lang="en-GB" sz="1800" dirty="0" err="1" smtClean="0"/>
              <a:t>Autónoma</a:t>
            </a:r>
            <a:r>
              <a:rPr lang="en-GB" sz="1800" dirty="0" smtClean="0"/>
              <a:t> </a:t>
            </a:r>
            <a:r>
              <a:rPr lang="en-GB" sz="1800" dirty="0"/>
              <a:t>de Madrid, </a:t>
            </a:r>
            <a:r>
              <a:rPr lang="en-GB" sz="1800" dirty="0" smtClean="0"/>
              <a:t>Spain and </a:t>
            </a:r>
            <a:r>
              <a:rPr lang="es-ES" sz="1800" dirty="0" smtClean="0"/>
              <a:t>y </a:t>
            </a:r>
            <a:r>
              <a:rPr lang="es-ES" sz="1800" dirty="0"/>
              <a:t>NAUDIT HPCN, </a:t>
            </a:r>
            <a:r>
              <a:rPr lang="es-ES" sz="1800" dirty="0" err="1" smtClean="0"/>
              <a:t>Spain</a:t>
            </a:r>
            <a:endParaRPr lang="es-ES" sz="1800" dirty="0" smtClean="0"/>
          </a:p>
          <a:p>
            <a:r>
              <a:rPr lang="en-US" sz="1800" i="1" dirty="0" smtClean="0"/>
              <a:t>gustavo.sutter@uam.es</a:t>
            </a:r>
            <a:endParaRPr lang="en-GB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n-US" dirty="0" smtClean="0"/>
          </a:p>
          <a:p>
            <a:r>
              <a:rPr lang="en-US" dirty="0" smtClean="0"/>
              <a:t>See you at poster session</a:t>
            </a:r>
            <a:endParaRPr lang="en-US" dirty="0"/>
          </a:p>
        </p:txBody>
      </p:sp>
      <p:pic>
        <p:nvPicPr>
          <p:cNvPr id="2052" name="Picture 4" descr="http://images.clipartpanda.com/question-questions_answers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3576365" cy="27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Networks are pervasive: It </a:t>
            </a:r>
            <a:r>
              <a:rPr lang="en-GB" dirty="0" smtClean="0"/>
              <a:t>is therefore </a:t>
            </a:r>
            <a:r>
              <a:rPr lang="en-GB" dirty="0"/>
              <a:t>essential to guarantee the quality of network </a:t>
            </a:r>
            <a:r>
              <a:rPr lang="en-GB" dirty="0" smtClean="0"/>
              <a:t>links</a:t>
            </a:r>
          </a:p>
          <a:p>
            <a:r>
              <a:rPr lang="en-GB" dirty="0" smtClean="0"/>
              <a:t>Computer </a:t>
            </a:r>
            <a:r>
              <a:rPr lang="en-GB" dirty="0"/>
              <a:t>networks become a critical infrastructure, where malfunctions cannot be tolerated. </a:t>
            </a:r>
            <a:endParaRPr lang="en-GB" dirty="0" smtClean="0"/>
          </a:p>
          <a:p>
            <a:r>
              <a:rPr lang="en-GB" dirty="0" smtClean="0"/>
              <a:t>Therefore</a:t>
            </a:r>
            <a:r>
              <a:rPr lang="en-GB" dirty="0"/>
              <a:t>, monitoring devices are mandatory in order to assess the quality of network </a:t>
            </a:r>
            <a:r>
              <a:rPr lang="en-GB" dirty="0" smtClean="0"/>
              <a:t>links</a:t>
            </a:r>
          </a:p>
          <a:p>
            <a:pPr lvl="1"/>
            <a:r>
              <a:rPr lang="en-GB" dirty="0" smtClean="0"/>
              <a:t>Typical measures are: Bandwidth,</a:t>
            </a:r>
            <a:r>
              <a:rPr lang="en-GB" dirty="0"/>
              <a:t> </a:t>
            </a:r>
            <a:r>
              <a:rPr lang="en-GB" dirty="0" smtClean="0"/>
              <a:t>                                             packet loss, Delay and Jitter</a:t>
            </a:r>
            <a:endParaRPr lang="en-US" dirty="0"/>
          </a:p>
          <a:p>
            <a:r>
              <a:rPr lang="en-GB" dirty="0" smtClean="0"/>
              <a:t>However, a </a:t>
            </a:r>
            <a:r>
              <a:rPr lang="en-GB" dirty="0"/>
              <a:t>widespread </a:t>
            </a:r>
            <a:r>
              <a:rPr lang="en-GB" dirty="0" smtClean="0"/>
              <a:t>deployment                                                 </a:t>
            </a:r>
            <a:r>
              <a:rPr lang="en-GB" dirty="0"/>
              <a:t>of network monitoring devices </a:t>
            </a:r>
            <a:r>
              <a:rPr lang="en-GB" dirty="0" smtClean="0"/>
              <a:t>                                                 might not </a:t>
            </a:r>
            <a:r>
              <a:rPr lang="en-GB" dirty="0"/>
              <a:t>be economically feasible. </a:t>
            </a:r>
            <a:endParaRPr lang="en-GB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Programmable </a:t>
            </a:r>
            <a:r>
              <a:rPr lang="en-GB" dirty="0" err="1"/>
              <a:t>SoCs</a:t>
            </a:r>
            <a:r>
              <a:rPr lang="en-GB" dirty="0"/>
              <a:t> to Develop Cost-effective Probes</a:t>
            </a:r>
            <a:endParaRPr lang="en-GB" dirty="0">
              <a:cs typeface="Arial" pitchFamily="34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57A33-07A9-4561-BE3D-5D016744D50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6" name="Picture 11" descr="C:\Users\Mario\Dropbox\Mario_Ruiz_arg\PosterFPL\pro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2840"/>
            <a:ext cx="3338973" cy="23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Key ideas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multi-Gb/s links software-only </a:t>
            </a:r>
            <a:r>
              <a:rPr lang="en-GB" dirty="0"/>
              <a:t>solutions are no longer valid, because the timescales of current networks call for custom-hardware solutions. </a:t>
            </a:r>
          </a:p>
          <a:p>
            <a:r>
              <a:rPr lang="en-GB" dirty="0" smtClean="0"/>
              <a:t>We </a:t>
            </a:r>
            <a:r>
              <a:rPr lang="en-GB" dirty="0"/>
              <a:t>propose the </a:t>
            </a:r>
            <a:r>
              <a:rPr lang="en-GB" dirty="0" smtClean="0"/>
              <a:t>use of </a:t>
            </a:r>
            <a:r>
              <a:rPr lang="en-GB" dirty="0"/>
              <a:t>Programmable System-on-Chip FPGAs (</a:t>
            </a:r>
            <a:r>
              <a:rPr lang="en-GB" dirty="0" err="1"/>
              <a:t>PSoCs</a:t>
            </a:r>
            <a:r>
              <a:rPr lang="en-GB" dirty="0"/>
              <a:t>) for </a:t>
            </a:r>
            <a:r>
              <a:rPr lang="en-GB" dirty="0" smtClean="0"/>
              <a:t>enabling a </a:t>
            </a:r>
            <a:r>
              <a:rPr lang="en-GB" dirty="0"/>
              <a:t>comprehensive testing of networks. </a:t>
            </a:r>
            <a:endParaRPr lang="en-GB" dirty="0" smtClean="0"/>
          </a:p>
          <a:p>
            <a:r>
              <a:rPr lang="en-GB" dirty="0" smtClean="0"/>
              <a:t>Thus</a:t>
            </a:r>
            <a:r>
              <a:rPr lang="en-GB" dirty="0"/>
              <a:t>, we show that </a:t>
            </a:r>
            <a:r>
              <a:rPr lang="en-GB" dirty="0" err="1"/>
              <a:t>PSoCs</a:t>
            </a:r>
            <a:r>
              <a:rPr lang="en-GB" dirty="0"/>
              <a:t> are </a:t>
            </a:r>
            <a:r>
              <a:rPr lang="en-GB" dirty="0" smtClean="0"/>
              <a:t>a perfect </a:t>
            </a:r>
            <a:r>
              <a:rPr lang="en-GB" dirty="0"/>
              <a:t>fit for network quality monitoring </a:t>
            </a:r>
            <a:r>
              <a:rPr lang="en-GB" dirty="0" smtClean="0"/>
              <a:t>devices</a:t>
            </a:r>
          </a:p>
          <a:p>
            <a:r>
              <a:rPr lang="en-GB" dirty="0" smtClean="0"/>
              <a:t>Being that modern </a:t>
            </a:r>
            <a:r>
              <a:rPr lang="en-GB" dirty="0" err="1"/>
              <a:t>PSoCs</a:t>
            </a:r>
            <a:r>
              <a:rPr lang="en-GB" dirty="0"/>
              <a:t> </a:t>
            </a:r>
            <a:r>
              <a:rPr lang="en-GB" dirty="0" smtClean="0"/>
              <a:t>goes up </a:t>
            </a:r>
            <a:r>
              <a:rPr lang="en-GB" dirty="0"/>
              <a:t>to 100 Gb/s, so it would be possible to use the </a:t>
            </a:r>
            <a:r>
              <a:rPr lang="en-GB" dirty="0" smtClean="0"/>
              <a:t>proposed monitoring </a:t>
            </a:r>
            <a:r>
              <a:rPr lang="en-GB" dirty="0"/>
              <a:t>approach at both access and transport networks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57A33-07A9-4561-BE3D-5D016744D50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619672" y="6324600"/>
            <a:ext cx="6457528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Programmable </a:t>
            </a:r>
            <a:r>
              <a:rPr lang="en-GB" dirty="0" err="1"/>
              <a:t>SoCs</a:t>
            </a:r>
            <a:r>
              <a:rPr lang="en-GB" dirty="0"/>
              <a:t> to Develop Cost-effective Probes</a:t>
            </a:r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ockWatch Client/Server keeps a network in sy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0788"/>
            <a:ext cx="1905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tomictimeclock.com/images/new_s/StarSync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90" y="3573016"/>
            <a:ext cx="2289596" cy="13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Synchronization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00200"/>
            <a:ext cx="7391400" cy="4495800"/>
          </a:xfrm>
        </p:spPr>
        <p:txBody>
          <a:bodyPr/>
          <a:lstStyle/>
          <a:p>
            <a:r>
              <a:rPr lang="en-GB" dirty="0" smtClean="0"/>
              <a:t>Quality monitoring devices will be placed at network edges as well as in the intermediate transport infrastructure</a:t>
            </a:r>
          </a:p>
          <a:p>
            <a:r>
              <a:rPr lang="en-GB" dirty="0" smtClean="0"/>
              <a:t>However, this strategy requires that all network monitoring devices are time-synchronized.</a:t>
            </a:r>
          </a:p>
          <a:p>
            <a:r>
              <a:rPr lang="en-GB" dirty="0" smtClean="0"/>
              <a:t>Time synchronization is not trivial. In local area networks PTP but not valid for Internet-wide measurements</a:t>
            </a:r>
          </a:p>
          <a:p>
            <a:r>
              <a:rPr lang="en-GB" dirty="0" smtClean="0"/>
              <a:t>The most common alternative is to use Global Positioning System (GPS) receivers (accuracy close to an atomic clock at a reasonable price).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57A33-07A9-4561-BE3D-5D016744D50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619672" y="6324600"/>
            <a:ext cx="6457528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Programmable </a:t>
            </a:r>
            <a:r>
              <a:rPr lang="en-GB" dirty="0" err="1"/>
              <a:t>SoCs</a:t>
            </a:r>
            <a:r>
              <a:rPr lang="en-GB" dirty="0"/>
              <a:t> to Develop Cost-effective Probes</a:t>
            </a:r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1962137"/>
          </a:xfrm>
        </p:spPr>
        <p:txBody>
          <a:bodyPr/>
          <a:lstStyle/>
          <a:p>
            <a:r>
              <a:rPr lang="en-GB" dirty="0"/>
              <a:t>For our proof-of-concept we chose a </a:t>
            </a:r>
            <a:r>
              <a:rPr lang="en-GB" dirty="0" err="1"/>
              <a:t>ZedBoard</a:t>
            </a:r>
            <a:r>
              <a:rPr lang="en-GB" dirty="0"/>
              <a:t> </a:t>
            </a:r>
            <a:r>
              <a:rPr lang="en-GB" dirty="0" smtClean="0"/>
              <a:t>platform (Zynq-7020 part), and a </a:t>
            </a:r>
            <a:r>
              <a:rPr lang="en-US" dirty="0" err="1" smtClean="0"/>
              <a:t>GlobalTop</a:t>
            </a:r>
            <a:r>
              <a:rPr lang="en-US" dirty="0"/>
              <a:t> </a:t>
            </a:r>
            <a:r>
              <a:rPr lang="en-US" dirty="0" smtClean="0"/>
              <a:t>Ladybird 3 GPS.</a:t>
            </a:r>
          </a:p>
          <a:p>
            <a:r>
              <a:rPr lang="en-GB" dirty="0" smtClean="0"/>
              <a:t>We use the reference </a:t>
            </a:r>
            <a:r>
              <a:rPr lang="en-GB" dirty="0"/>
              <a:t>GPS pulse per second (PPS) </a:t>
            </a:r>
            <a:r>
              <a:rPr lang="en-GB" dirty="0" smtClean="0"/>
              <a:t>signal and measure the clock drift.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6" y="3258502"/>
            <a:ext cx="3770776" cy="292411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 bwMode="auto">
          <a:xfrm>
            <a:off x="1017677" y="5287525"/>
            <a:ext cx="3205928" cy="9259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Clock Analysis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57A33-07A9-4561-BE3D-5D016744D50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619672" y="6324600"/>
            <a:ext cx="6457528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Programmable </a:t>
            </a:r>
            <a:r>
              <a:rPr lang="en-GB" dirty="0" err="1"/>
              <a:t>SoCs</a:t>
            </a:r>
            <a:r>
              <a:rPr lang="en-GB" dirty="0"/>
              <a:t> to Develop Cost-effective Probes</a:t>
            </a:r>
            <a:endParaRPr lang="en-GB" dirty="0">
              <a:cs typeface="Arial" pitchFamily="34" charset="0"/>
            </a:endParaRPr>
          </a:p>
        </p:txBody>
      </p:sp>
      <p:sp>
        <p:nvSpPr>
          <p:cNvPr id="10" name="32 CuadroTexto"/>
          <p:cNvSpPr txBox="1"/>
          <p:nvPr/>
        </p:nvSpPr>
        <p:spPr>
          <a:xfrm>
            <a:off x="3785462" y="3596693"/>
            <a:ext cx="534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Error of clock after 72 </a:t>
            </a:r>
            <a:r>
              <a:rPr lang="en-GB" sz="16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GB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of measured. </a:t>
            </a:r>
          </a:p>
          <a:p>
            <a:r>
              <a:rPr lang="en-GB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600" u="none" dirty="0">
                <a:latin typeface="Arial" panose="020B0604020202020204" pitchFamily="34" charset="0"/>
                <a:cs typeface="Arial" panose="020B0604020202020204" pitchFamily="34" charset="0"/>
              </a:rPr>
              <a:t>accumulated error </a:t>
            </a:r>
            <a:r>
              <a:rPr lang="en-GB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can be up to 0.5 sec per day.</a:t>
            </a:r>
            <a:endParaRPr lang="en-GB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2339752" y="4819624"/>
            <a:ext cx="1445710" cy="5534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9" descr="C:\Users\Mario\Dropbox\Mario_Ruiz_arg\PosterFPL\initial_error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30238"/>
            <a:ext cx="5710868" cy="21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1962137"/>
          </a:xfrm>
        </p:spPr>
        <p:txBody>
          <a:bodyPr/>
          <a:lstStyle/>
          <a:p>
            <a:r>
              <a:rPr lang="en-GB" dirty="0" smtClean="0"/>
              <a:t>A hybrid </a:t>
            </a:r>
            <a:r>
              <a:rPr lang="en-GB" dirty="0"/>
              <a:t>solution that takes advantage of using a </a:t>
            </a:r>
            <a:r>
              <a:rPr lang="en-GB" dirty="0" err="1" smtClean="0"/>
              <a:t>PSoC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Implement </a:t>
            </a:r>
            <a:r>
              <a:rPr lang="en-GB" dirty="0"/>
              <a:t>the clock synchronizer in </a:t>
            </a:r>
            <a:r>
              <a:rPr lang="en-GB" dirty="0" smtClean="0"/>
              <a:t>hardware (a variable counter and a tuning module).</a:t>
            </a:r>
          </a:p>
          <a:p>
            <a:pPr lvl="1"/>
            <a:r>
              <a:rPr lang="en-GB" dirty="0" smtClean="0"/>
              <a:t>And </a:t>
            </a:r>
            <a:r>
              <a:rPr lang="en-GB" dirty="0"/>
              <a:t>the algorithm to correct the drift in </a:t>
            </a:r>
            <a:r>
              <a:rPr lang="en-GB" dirty="0" smtClean="0"/>
              <a:t>software (process in </a:t>
            </a:r>
            <a:r>
              <a:rPr lang="en-GB" dirty="0"/>
              <a:t>GNU/Linux </a:t>
            </a:r>
            <a:r>
              <a:rPr lang="en-GB" dirty="0" smtClean="0"/>
              <a:t>OS implements Proportional-Integral </a:t>
            </a:r>
            <a:r>
              <a:rPr lang="en-GB" dirty="0"/>
              <a:t>(PI) </a:t>
            </a:r>
            <a:r>
              <a:rPr lang="en-GB" dirty="0" smtClean="0"/>
              <a:t>controller) . </a:t>
            </a:r>
            <a:endParaRPr lang="en-GB" dirty="0"/>
          </a:p>
          <a:p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Clock Drift Correction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57A33-07A9-4561-BE3D-5D016744D50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619672" y="6324600"/>
            <a:ext cx="6457528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Programmable </a:t>
            </a:r>
            <a:r>
              <a:rPr lang="en-GB" dirty="0" err="1"/>
              <a:t>SoCs</a:t>
            </a:r>
            <a:r>
              <a:rPr lang="en-GB" dirty="0"/>
              <a:t> to Develop Cost-effective Probes</a:t>
            </a:r>
            <a:endParaRPr lang="en-GB" dirty="0">
              <a:cs typeface="Arial" pitchFamily="34" charset="0"/>
            </a:endParaRPr>
          </a:p>
        </p:txBody>
      </p:sp>
      <p:pic>
        <p:nvPicPr>
          <p:cNvPr id="12" name="Picture 12" descr="C:\Users\Mario\Dropbox\Mario_Ruiz_arg\PosterFPL\tuned_cl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4454"/>
            <a:ext cx="4417902" cy="20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Mario\Dropbox\Mario_Ruiz_arg\PosterFPL\Probability_density_function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406" y="4133863"/>
            <a:ext cx="4444250" cy="178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35 CuadroTexto"/>
              <p:cNvSpPr txBox="1"/>
              <p:nvPr/>
            </p:nvSpPr>
            <p:spPr>
              <a:xfrm>
                <a:off x="5076056" y="3513253"/>
                <a:ext cx="37753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u="non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Clock deviation after applied correction: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600" i="1" u="none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s-ES" sz="1600" b="0" i="1" u="none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s-ES" sz="1600" b="0" i="1" u="none" smtClean="0">
                        <a:latin typeface="Cambria Math"/>
                        <a:cs typeface="Arial" panose="020B0604020202020204" pitchFamily="34" charset="0"/>
                      </a:rPr>
                      <m:t>=30</m:t>
                    </m:r>
                    <m:r>
                      <a:rPr lang="es-ES" sz="1600" b="0" i="1" u="none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S" sz="1600" b="0" i="1" u="none" smtClean="0"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es-ES" sz="1600" b="0" i="1" u="none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s-ES" sz="1600" b="0" i="1" u="none" smtClean="0">
                        <a:latin typeface="Cambria Math"/>
                        <a:cs typeface="Arial" panose="020B0604020202020204" pitchFamily="34" charset="0"/>
                      </a:rPr>
                      <m:t> ; </m:t>
                    </m:r>
                    <m:r>
                      <a:rPr lang="es-ES" sz="1600" b="0" i="1" u="none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𝜎</m:t>
                    </m:r>
                    <m:r>
                      <a:rPr lang="es-ES" sz="1600" b="0" i="1" u="none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en-GB" sz="1600" u="none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600" i="1" u="none" dirty="0">
                    <a:latin typeface="Cambria Math"/>
                    <a:cs typeface="Arial" panose="020B0604020202020204" pitchFamily="34" charset="0"/>
                  </a:rPr>
                  <a:t>ns</a:t>
                </a:r>
              </a:p>
            </p:txBody>
          </p:sp>
        </mc:Choice>
        <mc:Fallback xmlns="">
          <p:sp>
            <p:nvSpPr>
              <p:cNvPr id="1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513253"/>
                <a:ext cx="3775393" cy="584775"/>
              </a:xfrm>
              <a:prstGeom prst="rect">
                <a:avLst/>
              </a:prstGeom>
              <a:blipFill>
                <a:blip r:embed="rId6"/>
                <a:stretch>
                  <a:fillRect l="-969" t="-3125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Measurement Architecture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600200"/>
            <a:ext cx="7918648" cy="4495800"/>
          </a:xfrm>
        </p:spPr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n-GB" dirty="0" smtClean="0"/>
              <a:t>implement </a:t>
            </a:r>
            <a:r>
              <a:rPr lang="en-GB" dirty="0"/>
              <a:t>the packet-train </a:t>
            </a:r>
            <a:r>
              <a:rPr lang="en-GB" dirty="0" smtClean="0"/>
              <a:t>technique [</a:t>
            </a:r>
            <a:r>
              <a:rPr lang="en-GB" dirty="0"/>
              <a:t>13]. </a:t>
            </a:r>
            <a:r>
              <a:rPr lang="en-US" dirty="0" smtClean="0"/>
              <a:t>The HW is controlled by ARM processor.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core dynamically generates User Datagram </a:t>
            </a:r>
            <a:r>
              <a:rPr lang="en-US" dirty="0" smtClean="0"/>
              <a:t>Protocol </a:t>
            </a:r>
            <a:r>
              <a:rPr lang="en-GB" dirty="0" smtClean="0"/>
              <a:t>(</a:t>
            </a:r>
            <a:r>
              <a:rPr lang="en-GB" dirty="0"/>
              <a:t>UDP) </a:t>
            </a:r>
            <a:r>
              <a:rPr lang="en-GB" dirty="0" smtClean="0"/>
              <a:t>precisely timestamped</a:t>
            </a:r>
          </a:p>
          <a:p>
            <a:pPr lvl="1"/>
            <a:r>
              <a:rPr lang="en-GB" dirty="0" smtClean="0"/>
              <a:t>Another core receives packets and timestamp arrivals</a:t>
            </a:r>
          </a:p>
          <a:p>
            <a:pPr lvl="1"/>
            <a:r>
              <a:rPr lang="en-GB" dirty="0" smtClean="0"/>
              <a:t>The network parameter                                                          calculator computes statistics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US" dirty="0"/>
              <a:t>We leveraged the </a:t>
            </a:r>
            <a:r>
              <a:rPr lang="en-US" dirty="0" smtClean="0"/>
              <a:t>                                                                            </a:t>
            </a:r>
            <a:r>
              <a:rPr lang="en-US" dirty="0" err="1" smtClean="0"/>
              <a:t>Vivado</a:t>
            </a:r>
            <a:r>
              <a:rPr lang="en-US" dirty="0" smtClean="0"/>
              <a:t>-</a:t>
            </a:r>
            <a:r>
              <a:rPr lang="en-GB" dirty="0" smtClean="0"/>
              <a:t>HLS </a:t>
            </a:r>
            <a:r>
              <a:rPr lang="en-GB" dirty="0"/>
              <a:t>tool </a:t>
            </a:r>
            <a:r>
              <a:rPr lang="en-GB" dirty="0" smtClean="0"/>
              <a:t>                                                                                    in </a:t>
            </a:r>
            <a:r>
              <a:rPr lang="en-GB" dirty="0"/>
              <a:t>order to speed up </a:t>
            </a:r>
            <a:r>
              <a:rPr lang="en-GB" dirty="0" smtClean="0"/>
              <a:t>                                                                development.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57A33-07A9-4561-BE3D-5D016744D50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619672" y="6324600"/>
            <a:ext cx="6457528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Programmable </a:t>
            </a:r>
            <a:r>
              <a:rPr lang="en-GB" dirty="0" err="1"/>
              <a:t>SoCs</a:t>
            </a:r>
            <a:r>
              <a:rPr lang="en-GB" dirty="0"/>
              <a:t> to Develop Cost-effective Probes</a:t>
            </a:r>
            <a:endParaRPr lang="en-GB" dirty="0">
              <a:cs typeface="Arial" pitchFamily="34" charset="0"/>
            </a:endParaRPr>
          </a:p>
        </p:txBody>
      </p:sp>
      <p:pic>
        <p:nvPicPr>
          <p:cNvPr id="7" name="Picture 5" descr="C:\Users\Mario\Dropbox\Mario_Ruiz_arg\PosterFPL\g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48" y="3552199"/>
            <a:ext cx="4235905" cy="269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277072"/>
          </a:xfrm>
        </p:spPr>
        <p:txBody>
          <a:bodyPr/>
          <a:lstStyle/>
          <a:p>
            <a:r>
              <a:rPr lang="en-GB" dirty="0"/>
              <a:t>In order to validate the prototype, throughput and delay </a:t>
            </a:r>
            <a:r>
              <a:rPr lang="en-GB" dirty="0" smtClean="0"/>
              <a:t>was measured </a:t>
            </a:r>
            <a:r>
              <a:rPr lang="en-GB" dirty="0"/>
              <a:t>for different packet length and scenarios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measured values are fairly close to theoretical ones, </a:t>
            </a:r>
            <a:r>
              <a:rPr lang="en-GB" dirty="0" smtClean="0"/>
              <a:t>and the </a:t>
            </a:r>
            <a:r>
              <a:rPr lang="en-GB" dirty="0"/>
              <a:t>standard deviation is negligible</a:t>
            </a:r>
            <a:r>
              <a:rPr lang="en-GB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57A33-07A9-4561-BE3D-5D016744D50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619672" y="6324600"/>
            <a:ext cx="6457528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Programmable </a:t>
            </a:r>
            <a:r>
              <a:rPr lang="en-GB" dirty="0" err="1"/>
              <a:t>SoCs</a:t>
            </a:r>
            <a:r>
              <a:rPr lang="en-GB" dirty="0"/>
              <a:t> to Develop Cost-effective Probes</a:t>
            </a:r>
            <a:endParaRPr lang="en-GB" dirty="0">
              <a:cs typeface="Arial" pitchFamily="34" charset="0"/>
            </a:endParaRPr>
          </a:p>
        </p:txBody>
      </p:sp>
      <p:pic>
        <p:nvPicPr>
          <p:cNvPr id="9" name="Picture 5" descr="C:\Users\Mario\Dropbox\Mario_Ruiz_arg\PosterFPL\delay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48" y="2738446"/>
            <a:ext cx="3917216" cy="21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Mario\Dropbox\Mario_Ruiz_arg\PosterFPL\thr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1" y="2708919"/>
            <a:ext cx="3911173" cy="21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205064"/>
          </a:xfrm>
        </p:spPr>
        <p:txBody>
          <a:bodyPr/>
          <a:lstStyle/>
          <a:p>
            <a:r>
              <a:rPr lang="en-GB" dirty="0" smtClean="0"/>
              <a:t>We validate a low cost, low power (&lt; 8,5 W) solution for network probes based on </a:t>
            </a:r>
            <a:r>
              <a:rPr lang="en-GB" dirty="0" err="1" smtClean="0"/>
              <a:t>PSoC</a:t>
            </a:r>
            <a:r>
              <a:rPr lang="en-GB" dirty="0" smtClean="0"/>
              <a:t>.</a:t>
            </a:r>
          </a:p>
          <a:p>
            <a:r>
              <a:rPr lang="en-GB" dirty="0"/>
              <a:t>Throughput and delay could be measured with extremely high accuracy. Mandatory for 10 Gb/s and beyond</a:t>
            </a:r>
          </a:p>
          <a:p>
            <a:r>
              <a:rPr lang="en-GB" dirty="0"/>
              <a:t>Low cost GPS-based mechanism for time </a:t>
            </a:r>
            <a:r>
              <a:rPr lang="en-GB" dirty="0" err="1"/>
              <a:t>synchroni-zation</a:t>
            </a:r>
            <a:r>
              <a:rPr lang="en-GB" dirty="0"/>
              <a:t> (achieving a clock drift of less than 110 ns)</a:t>
            </a:r>
          </a:p>
          <a:p>
            <a:r>
              <a:rPr lang="en-GB" dirty="0" smtClean="0"/>
              <a:t>The </a:t>
            </a:r>
            <a:r>
              <a:rPr lang="en-GB" dirty="0"/>
              <a:t>proposed proof-of-concept can be easily ported to </a:t>
            </a:r>
            <a:r>
              <a:rPr lang="en-GB" dirty="0" smtClean="0"/>
              <a:t>10/40/100 Gb/s links </a:t>
            </a:r>
            <a:r>
              <a:rPr lang="en-GB" sz="2000" dirty="0" smtClean="0"/>
              <a:t>(since </a:t>
            </a:r>
            <a:r>
              <a:rPr lang="en-GB" sz="2000" dirty="0"/>
              <a:t>all blocks use </a:t>
            </a:r>
            <a:r>
              <a:rPr lang="en-GB" sz="2000" dirty="0" err="1" smtClean="0"/>
              <a:t>std</a:t>
            </a:r>
            <a:r>
              <a:rPr lang="en-GB" sz="2000" dirty="0" smtClean="0"/>
              <a:t> AXI interfaces)</a:t>
            </a:r>
            <a:endParaRPr lang="en-GB" dirty="0" smtClean="0"/>
          </a:p>
          <a:p>
            <a:r>
              <a:rPr lang="en-GB" dirty="0" smtClean="0"/>
              <a:t>Leveraged </a:t>
            </a:r>
            <a:r>
              <a:rPr lang="en-GB" dirty="0"/>
              <a:t>the use of high-level synthesis in order to reduce development </a:t>
            </a:r>
            <a:r>
              <a:rPr lang="en-GB" dirty="0" smtClean="0"/>
              <a:t>time</a:t>
            </a:r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57A33-07A9-4561-BE3D-5D016744D50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619672" y="6324600"/>
            <a:ext cx="6457528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Programmable </a:t>
            </a:r>
            <a:r>
              <a:rPr lang="en-GB" dirty="0" err="1"/>
              <a:t>SoCs</a:t>
            </a:r>
            <a:r>
              <a:rPr lang="en-GB" dirty="0"/>
              <a:t> to Develop Cost-effective Probes</a:t>
            </a:r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is">
  <a:themeElements>
    <a:clrScheme name="tesi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si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i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i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12412</TotalTime>
  <Words>658</Words>
  <Application>Microsoft Office PowerPoint</Application>
  <PresentationFormat>Presentación en pantalla (4:3)</PresentationFormat>
  <Paragraphs>89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Times New Roman</vt:lpstr>
      <vt:lpstr>tesis</vt:lpstr>
      <vt:lpstr>Harnessing Programmable SoCs to Develop Cost-effective Network Quality Monitoring Devices</vt:lpstr>
      <vt:lpstr>Motivation</vt:lpstr>
      <vt:lpstr>Solution: Key ideas</vt:lpstr>
      <vt:lpstr>Time Synchronization</vt:lpstr>
      <vt:lpstr>Board Clock Analysis</vt:lpstr>
      <vt:lpstr>Board Clock Drift Correction</vt:lpstr>
      <vt:lpstr>Network Measurement Architecture</vt:lpstr>
      <vt:lpstr>Results</vt:lpstr>
      <vt:lpstr>Conclusions</vt:lpstr>
      <vt:lpstr>Questions</vt:lpstr>
    </vt:vector>
  </TitlesOfParts>
  <Company>UAM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Busses – The Old Times</dc:title>
  <dc:creator>Sergio Lopez-Buedo</dc:creator>
  <cp:lastModifiedBy>Gustavo Sutter</cp:lastModifiedBy>
  <cp:revision>165</cp:revision>
  <dcterms:created xsi:type="dcterms:W3CDTF">2004-12-12T17:33:13Z</dcterms:created>
  <dcterms:modified xsi:type="dcterms:W3CDTF">2016-08-30T05:57:47Z</dcterms:modified>
</cp:coreProperties>
</file>