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1078" r:id="rId2"/>
    <p:sldId id="1091" r:id="rId3"/>
    <p:sldId id="1073" r:id="rId4"/>
    <p:sldId id="1074" r:id="rId5"/>
    <p:sldId id="1092" r:id="rId6"/>
    <p:sldId id="1094" r:id="rId7"/>
    <p:sldId id="1095" r:id="rId8"/>
    <p:sldId id="1096" r:id="rId9"/>
    <p:sldId id="1097" r:id="rId10"/>
  </p:sldIdLst>
  <p:sldSz cx="12192000" cy="6858000"/>
  <p:notesSz cx="6985000" cy="9271000"/>
  <p:defaultTextStyle>
    <a:defPPr>
      <a:defRPr lang="en-US"/>
    </a:defPPr>
    <a:lvl1pPr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1pPr>
    <a:lvl2pPr marL="454025" indent="1588"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2pPr>
    <a:lvl3pPr marL="911225" indent="1588"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3pPr>
    <a:lvl4pPr marL="1366838" indent="1588"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4pPr>
    <a:lvl5pPr marL="1824038" indent="1588"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5pPr>
    <a:lvl6pPr marL="2286000" algn="l" defTabSz="914400" rtl="0" eaLnBrk="1" latinLnBrk="0" hangingPunct="1">
      <a:defRPr sz="2000" b="1" kern="1200">
        <a:solidFill>
          <a:schemeClr val="tx1"/>
        </a:solidFill>
        <a:latin typeface="Trebuchet MS" panose="020B0603020202020204" pitchFamily="34" charset="0"/>
        <a:ea typeface="+mn-ea"/>
        <a:cs typeface="+mn-cs"/>
      </a:defRPr>
    </a:lvl6pPr>
    <a:lvl7pPr marL="2743200" algn="l" defTabSz="914400" rtl="0" eaLnBrk="1" latinLnBrk="0" hangingPunct="1">
      <a:defRPr sz="2000" b="1" kern="1200">
        <a:solidFill>
          <a:schemeClr val="tx1"/>
        </a:solidFill>
        <a:latin typeface="Trebuchet MS" panose="020B0603020202020204" pitchFamily="34" charset="0"/>
        <a:ea typeface="+mn-ea"/>
        <a:cs typeface="+mn-cs"/>
      </a:defRPr>
    </a:lvl7pPr>
    <a:lvl8pPr marL="3200400" algn="l" defTabSz="914400" rtl="0" eaLnBrk="1" latinLnBrk="0" hangingPunct="1">
      <a:defRPr sz="2000" b="1" kern="1200">
        <a:solidFill>
          <a:schemeClr val="tx1"/>
        </a:solidFill>
        <a:latin typeface="Trebuchet MS" panose="020B0603020202020204" pitchFamily="34" charset="0"/>
        <a:ea typeface="+mn-ea"/>
        <a:cs typeface="+mn-cs"/>
      </a:defRPr>
    </a:lvl8pPr>
    <a:lvl9pPr marL="3657600" algn="l" defTabSz="914400" rtl="0" eaLnBrk="1" latinLnBrk="0" hangingPunct="1">
      <a:defRPr sz="2000" b="1"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xmlns="">
        <p15:guide id="1" orient="horz" pos="878" userDrawn="1">
          <p15:clr>
            <a:srgbClr val="A4A3A4"/>
          </p15:clr>
        </p15:guide>
        <p15:guide id="2" orient="horz" pos="2924" userDrawn="1">
          <p15:clr>
            <a:srgbClr val="A4A3A4"/>
          </p15:clr>
        </p15:guide>
        <p15:guide id="3" orient="horz" pos="3444" userDrawn="1">
          <p15:clr>
            <a:srgbClr val="A4A3A4"/>
          </p15:clr>
        </p15:guide>
        <p15:guide id="4" orient="horz" pos="1333" userDrawn="1">
          <p15:clr>
            <a:srgbClr val="A4A3A4"/>
          </p15:clr>
        </p15:guide>
        <p15:guide id="5" orient="horz" pos="1977" userDrawn="1">
          <p15:clr>
            <a:srgbClr val="A4A3A4"/>
          </p15:clr>
        </p15:guide>
        <p15:guide id="6" pos="3344" userDrawn="1">
          <p15:clr>
            <a:srgbClr val="A4A3A4"/>
          </p15:clr>
        </p15:guide>
        <p15:guide id="7" pos="851" userDrawn="1">
          <p15:clr>
            <a:srgbClr val="A4A3A4"/>
          </p15:clr>
        </p15:guide>
      </p15:sldGuideLst>
    </p:ext>
    <p:ext uri="{2D200454-40CA-4A62-9FC3-DE9A4176ACB9}">
      <p15:notesGuideLst xmlns:p15="http://schemas.microsoft.com/office/powerpoint/2012/main" xmlns="">
        <p15:guide id="1" orient="horz" pos="2918">
          <p15:clr>
            <a:srgbClr val="A4A3A4"/>
          </p15:clr>
        </p15:guide>
        <p15:guide id="2" pos="21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FFFF00"/>
    <a:srgbClr val="FF00FF"/>
    <a:srgbClr val="00FFFF"/>
    <a:srgbClr val="663300"/>
    <a:srgbClr val="A50021"/>
    <a:srgbClr val="69007E"/>
    <a:srgbClr val="FF9900"/>
    <a:srgbClr val="CC9900"/>
    <a:srgbClr val="FFA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68" autoAdjust="0"/>
    <p:restoredTop sz="71925" autoAdjust="0"/>
  </p:normalViewPr>
  <p:slideViewPr>
    <p:cSldViewPr snapToGrid="0">
      <p:cViewPr varScale="1">
        <p:scale>
          <a:sx n="42" d="100"/>
          <a:sy n="42" d="100"/>
        </p:scale>
        <p:origin x="-182" y="-77"/>
      </p:cViewPr>
      <p:guideLst>
        <p:guide orient="horz" pos="878"/>
        <p:guide orient="horz" pos="2924"/>
        <p:guide orient="horz" pos="3444"/>
        <p:guide orient="horz" pos="1333"/>
        <p:guide orient="horz" pos="1977"/>
        <p:guide pos="3344"/>
        <p:guide pos="85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3" d="100"/>
          <a:sy n="63" d="100"/>
        </p:scale>
        <p:origin x="3110" y="72"/>
      </p:cViewPr>
      <p:guideLst>
        <p:guide orient="horz" pos="2918"/>
        <p:guide pos="21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5" name="Rectangle 5"/>
          <p:cNvSpPr>
            <a:spLocks noGrp="1" noChangeArrowheads="1"/>
          </p:cNvSpPr>
          <p:nvPr>
            <p:ph type="sldNum" sz="quarter" idx="3"/>
          </p:nvPr>
        </p:nvSpPr>
        <p:spPr bwMode="auto">
          <a:xfrm>
            <a:off x="0" y="8826500"/>
            <a:ext cx="6985000" cy="457200"/>
          </a:xfrm>
          <a:prstGeom prst="rect">
            <a:avLst/>
          </a:prstGeom>
          <a:noFill/>
          <a:ln w="9525">
            <a:noFill/>
            <a:miter lim="800000"/>
            <a:headEnd/>
            <a:tailEnd/>
          </a:ln>
          <a:effectLst/>
        </p:spPr>
        <p:txBody>
          <a:bodyPr vert="horz" wrap="square" lIns="94476" tIns="47237" rIns="94476" bIns="47237" numCol="1" anchor="b" anchorCtr="0" compatLnSpc="1">
            <a:prstTxWarp prst="textNoShape">
              <a:avLst/>
            </a:prstTxWarp>
          </a:bodyPr>
          <a:lstStyle>
            <a:lvl1pPr defTabSz="946150">
              <a:lnSpc>
                <a:spcPct val="100000"/>
              </a:lnSpc>
              <a:defRPr sz="1200" b="0">
                <a:latin typeface="Times New Roman" panose="02020603050405020304" pitchFamily="18" charset="0"/>
              </a:defRPr>
            </a:lvl1pPr>
          </a:lstStyle>
          <a:p>
            <a:fld id="{1A96FD1D-ECF9-470F-A62B-76B25491D487}" type="slidenum">
              <a:rPr lang="en-US" altLang="en-US"/>
              <a:pPr/>
              <a:t>‹#›</a:t>
            </a:fld>
            <a:endParaRPr lang="en-US" altLang="en-US"/>
          </a:p>
        </p:txBody>
      </p:sp>
    </p:spTree>
    <p:extLst>
      <p:ext uri="{BB962C8B-B14F-4D97-AF65-F5344CB8AC3E}">
        <p14:creationId xmlns:p14="http://schemas.microsoft.com/office/powerpoint/2010/main" val="1999839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28950" cy="466725"/>
          </a:xfrm>
          <a:prstGeom prst="rect">
            <a:avLst/>
          </a:prstGeom>
          <a:noFill/>
          <a:ln w="9525">
            <a:noFill/>
            <a:miter lim="800000"/>
            <a:headEnd/>
            <a:tailEnd/>
          </a:ln>
          <a:effectLst/>
        </p:spPr>
        <p:txBody>
          <a:bodyPr vert="horz" wrap="square" lIns="94476" tIns="47237" rIns="94476" bIns="47237" numCol="1" anchor="t" anchorCtr="0" compatLnSpc="1">
            <a:prstTxWarp prst="textNoShape">
              <a:avLst/>
            </a:prstTxWarp>
          </a:bodyPr>
          <a:lstStyle>
            <a:lvl1pPr algn="l" defTabSz="946150">
              <a:lnSpc>
                <a:spcPct val="100000"/>
              </a:lnSpc>
              <a:defRPr sz="1300" b="0">
                <a:latin typeface="Arial" charset="0"/>
              </a:defRPr>
            </a:lvl1pPr>
          </a:lstStyle>
          <a:p>
            <a:pPr>
              <a:defRPr/>
            </a:pPr>
            <a:endParaRPr lang="en-US"/>
          </a:p>
        </p:txBody>
      </p:sp>
      <p:sp>
        <p:nvSpPr>
          <p:cNvPr id="19459" name="Rectangle 3"/>
          <p:cNvSpPr>
            <a:spLocks noGrp="1" noChangeArrowheads="1"/>
          </p:cNvSpPr>
          <p:nvPr>
            <p:ph type="dt" idx="1"/>
          </p:nvPr>
        </p:nvSpPr>
        <p:spPr bwMode="auto">
          <a:xfrm>
            <a:off x="3956050" y="0"/>
            <a:ext cx="3028950" cy="466725"/>
          </a:xfrm>
          <a:prstGeom prst="rect">
            <a:avLst/>
          </a:prstGeom>
          <a:noFill/>
          <a:ln w="9525">
            <a:noFill/>
            <a:miter lim="800000"/>
            <a:headEnd/>
            <a:tailEnd/>
          </a:ln>
          <a:effectLst/>
        </p:spPr>
        <p:txBody>
          <a:bodyPr vert="horz" wrap="square" lIns="94476" tIns="47237" rIns="94476" bIns="47237" numCol="1" anchor="t" anchorCtr="0" compatLnSpc="1">
            <a:prstTxWarp prst="textNoShape">
              <a:avLst/>
            </a:prstTxWarp>
          </a:bodyPr>
          <a:lstStyle>
            <a:lvl1pPr algn="r" defTabSz="946150">
              <a:lnSpc>
                <a:spcPct val="100000"/>
              </a:lnSpc>
              <a:defRPr sz="1300" b="0">
                <a:latin typeface="Arial" charset="0"/>
              </a:defRPr>
            </a:lvl1pPr>
          </a:lstStyle>
          <a:p>
            <a:pPr>
              <a:defRPr/>
            </a:pPr>
            <a:endParaRPr lang="en-US"/>
          </a:p>
        </p:txBody>
      </p:sp>
      <p:sp>
        <p:nvSpPr>
          <p:cNvPr id="177156" name="Rectangle 4"/>
          <p:cNvSpPr>
            <a:spLocks noGrp="1" noRot="1" noChangeAspect="1" noChangeArrowheads="1" noTextEdit="1"/>
          </p:cNvSpPr>
          <p:nvPr>
            <p:ph type="sldImg" idx="2"/>
          </p:nvPr>
        </p:nvSpPr>
        <p:spPr bwMode="auto">
          <a:xfrm>
            <a:off x="411163" y="692150"/>
            <a:ext cx="6183312"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930275" y="4406900"/>
            <a:ext cx="5124450" cy="4171950"/>
          </a:xfrm>
          <a:prstGeom prst="rect">
            <a:avLst/>
          </a:prstGeom>
          <a:noFill/>
          <a:ln w="9525">
            <a:noFill/>
            <a:miter lim="800000"/>
            <a:headEnd/>
            <a:tailEnd/>
          </a:ln>
          <a:effectLst/>
        </p:spPr>
        <p:txBody>
          <a:bodyPr vert="horz" wrap="square" lIns="94476" tIns="47237" rIns="94476" bIns="472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804275"/>
            <a:ext cx="3028950" cy="466725"/>
          </a:xfrm>
          <a:prstGeom prst="rect">
            <a:avLst/>
          </a:prstGeom>
          <a:noFill/>
          <a:ln w="9525">
            <a:noFill/>
            <a:miter lim="800000"/>
            <a:headEnd/>
            <a:tailEnd/>
          </a:ln>
          <a:effectLst/>
        </p:spPr>
        <p:txBody>
          <a:bodyPr vert="horz" wrap="square" lIns="94476" tIns="47237" rIns="94476" bIns="47237" numCol="1" anchor="b" anchorCtr="0" compatLnSpc="1">
            <a:prstTxWarp prst="textNoShape">
              <a:avLst/>
            </a:prstTxWarp>
          </a:bodyPr>
          <a:lstStyle>
            <a:lvl1pPr algn="l" defTabSz="946150">
              <a:lnSpc>
                <a:spcPct val="100000"/>
              </a:lnSpc>
              <a:defRPr sz="1300" b="0">
                <a:latin typeface="Arial" charset="0"/>
              </a:defRPr>
            </a:lvl1pPr>
          </a:lstStyle>
          <a:p>
            <a:pPr>
              <a:defRPr/>
            </a:pPr>
            <a:endParaRPr lang="en-US"/>
          </a:p>
        </p:txBody>
      </p:sp>
      <p:sp>
        <p:nvSpPr>
          <p:cNvPr id="19463" name="Rectangle 7"/>
          <p:cNvSpPr>
            <a:spLocks noGrp="1" noChangeArrowheads="1"/>
          </p:cNvSpPr>
          <p:nvPr>
            <p:ph type="sldNum" sz="quarter" idx="5"/>
          </p:nvPr>
        </p:nvSpPr>
        <p:spPr bwMode="auto">
          <a:xfrm>
            <a:off x="3956050" y="8804275"/>
            <a:ext cx="3028950" cy="466725"/>
          </a:xfrm>
          <a:prstGeom prst="rect">
            <a:avLst/>
          </a:prstGeom>
          <a:noFill/>
          <a:ln w="9525">
            <a:noFill/>
            <a:miter lim="800000"/>
            <a:headEnd/>
            <a:tailEnd/>
          </a:ln>
          <a:effectLst/>
        </p:spPr>
        <p:txBody>
          <a:bodyPr vert="horz" wrap="square" lIns="94476" tIns="47237" rIns="94476" bIns="47237" numCol="1" anchor="b" anchorCtr="0" compatLnSpc="1">
            <a:prstTxWarp prst="textNoShape">
              <a:avLst/>
            </a:prstTxWarp>
          </a:bodyPr>
          <a:lstStyle>
            <a:lvl1pPr algn="r" defTabSz="946150">
              <a:lnSpc>
                <a:spcPct val="100000"/>
              </a:lnSpc>
              <a:defRPr sz="1300" b="0">
                <a:latin typeface="Arial" panose="020B0604020202020204" pitchFamily="34" charset="0"/>
              </a:defRPr>
            </a:lvl1pPr>
          </a:lstStyle>
          <a:p>
            <a:fld id="{4E4DDB42-B15B-4BB0-8C93-13AC086FCDB7}" type="slidenum">
              <a:rPr lang="en-US" altLang="en-US"/>
              <a:pPr/>
              <a:t>‹#›</a:t>
            </a:fld>
            <a:endParaRPr lang="en-US" altLang="en-US"/>
          </a:p>
        </p:txBody>
      </p:sp>
    </p:spTree>
    <p:extLst>
      <p:ext uri="{BB962C8B-B14F-4D97-AF65-F5344CB8AC3E}">
        <p14:creationId xmlns:p14="http://schemas.microsoft.com/office/powerpoint/2010/main" val="2046832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54025" algn="l" rtl="0" eaLnBrk="0" fontAlgn="base" hangingPunct="0">
      <a:spcBef>
        <a:spcPct val="30000"/>
      </a:spcBef>
      <a:spcAft>
        <a:spcPct val="0"/>
      </a:spcAft>
      <a:defRPr sz="1300" kern="1200">
        <a:solidFill>
          <a:schemeClr val="tx1"/>
        </a:solidFill>
        <a:latin typeface="Arial" charset="0"/>
        <a:ea typeface="+mn-ea"/>
        <a:cs typeface="+mn-cs"/>
      </a:defRPr>
    </a:lvl2pPr>
    <a:lvl3pPr marL="911225" algn="l" rtl="0" eaLnBrk="0" fontAlgn="base" hangingPunct="0">
      <a:spcBef>
        <a:spcPct val="30000"/>
      </a:spcBef>
      <a:spcAft>
        <a:spcPct val="0"/>
      </a:spcAft>
      <a:defRPr sz="1300" kern="1200">
        <a:solidFill>
          <a:schemeClr val="tx1"/>
        </a:solidFill>
        <a:latin typeface="Arial" charset="0"/>
        <a:ea typeface="+mn-ea"/>
        <a:cs typeface="+mn-cs"/>
      </a:defRPr>
    </a:lvl3pPr>
    <a:lvl4pPr marL="1366838" algn="l" rtl="0" eaLnBrk="0" fontAlgn="base" hangingPunct="0">
      <a:spcBef>
        <a:spcPct val="30000"/>
      </a:spcBef>
      <a:spcAft>
        <a:spcPct val="0"/>
      </a:spcAft>
      <a:defRPr sz="1300" kern="1200">
        <a:solidFill>
          <a:schemeClr val="tx1"/>
        </a:solidFill>
        <a:latin typeface="Arial" charset="0"/>
        <a:ea typeface="+mn-ea"/>
        <a:cs typeface="+mn-cs"/>
      </a:defRPr>
    </a:lvl4pPr>
    <a:lvl5pPr marL="1824038" algn="l" rtl="0" eaLnBrk="0" fontAlgn="base" hangingPunct="0">
      <a:spcBef>
        <a:spcPct val="30000"/>
      </a:spcBef>
      <a:spcAft>
        <a:spcPct val="0"/>
      </a:spcAft>
      <a:defRPr sz="1300" kern="1200">
        <a:solidFill>
          <a:schemeClr val="tx1"/>
        </a:solidFill>
        <a:latin typeface="Arial" charset="0"/>
        <a:ea typeface="+mn-ea"/>
        <a:cs typeface="+mn-cs"/>
      </a:defRPr>
    </a:lvl5pPr>
    <a:lvl6pPr marL="2282440" algn="l" defTabSz="912974" rtl="0" eaLnBrk="1" latinLnBrk="0" hangingPunct="1">
      <a:defRPr sz="1300" kern="1200">
        <a:solidFill>
          <a:schemeClr val="tx1"/>
        </a:solidFill>
        <a:latin typeface="+mn-lt"/>
        <a:ea typeface="+mn-ea"/>
        <a:cs typeface="+mn-cs"/>
      </a:defRPr>
    </a:lvl6pPr>
    <a:lvl7pPr marL="2738922" algn="l" defTabSz="912974" rtl="0" eaLnBrk="1" latinLnBrk="0" hangingPunct="1">
      <a:defRPr sz="1300" kern="1200">
        <a:solidFill>
          <a:schemeClr val="tx1"/>
        </a:solidFill>
        <a:latin typeface="+mn-lt"/>
        <a:ea typeface="+mn-ea"/>
        <a:cs typeface="+mn-cs"/>
      </a:defRPr>
    </a:lvl7pPr>
    <a:lvl8pPr marL="3195409" algn="l" defTabSz="912974" rtl="0" eaLnBrk="1" latinLnBrk="0" hangingPunct="1">
      <a:defRPr sz="1300" kern="1200">
        <a:solidFill>
          <a:schemeClr val="tx1"/>
        </a:solidFill>
        <a:latin typeface="+mn-lt"/>
        <a:ea typeface="+mn-ea"/>
        <a:cs typeface="+mn-cs"/>
      </a:defRPr>
    </a:lvl8pPr>
    <a:lvl9pPr marL="3651899" algn="l" defTabSz="91297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sz="2000" b="1">
                <a:solidFill>
                  <a:schemeClr val="tx1"/>
                </a:solidFill>
                <a:latin typeface="Trebuchet MS" panose="020B0603020202020204" pitchFamily="34" charset="0"/>
              </a:defRPr>
            </a:lvl1pPr>
            <a:lvl2pPr marL="742950" indent="-285750" defTabSz="946150">
              <a:defRPr sz="2000" b="1">
                <a:solidFill>
                  <a:schemeClr val="tx1"/>
                </a:solidFill>
                <a:latin typeface="Trebuchet MS" panose="020B0603020202020204" pitchFamily="34" charset="0"/>
              </a:defRPr>
            </a:lvl2pPr>
            <a:lvl3pPr marL="1143000" indent="-228600" defTabSz="946150">
              <a:defRPr sz="2000" b="1">
                <a:solidFill>
                  <a:schemeClr val="tx1"/>
                </a:solidFill>
                <a:latin typeface="Trebuchet MS" panose="020B0603020202020204" pitchFamily="34" charset="0"/>
              </a:defRPr>
            </a:lvl3pPr>
            <a:lvl4pPr marL="1600200" indent="-228600" defTabSz="946150">
              <a:defRPr sz="2000" b="1">
                <a:solidFill>
                  <a:schemeClr val="tx1"/>
                </a:solidFill>
                <a:latin typeface="Trebuchet MS" panose="020B0603020202020204" pitchFamily="34" charset="0"/>
              </a:defRPr>
            </a:lvl4pPr>
            <a:lvl5pPr marL="2057400" indent="-228600" defTabSz="946150">
              <a:defRPr sz="2000" b="1">
                <a:solidFill>
                  <a:schemeClr val="tx1"/>
                </a:solidFill>
                <a:latin typeface="Trebuchet MS" panose="020B0603020202020204" pitchFamily="34" charset="0"/>
              </a:defRPr>
            </a:lvl5pPr>
            <a:lvl6pPr marL="2514600" indent="-228600" algn="ctr" defTabSz="946150" eaLnBrk="0" fontAlgn="base" hangingPunct="0">
              <a:lnSpc>
                <a:spcPct val="80000"/>
              </a:lnSpc>
              <a:spcBef>
                <a:spcPct val="0"/>
              </a:spcBef>
              <a:spcAft>
                <a:spcPct val="0"/>
              </a:spcAft>
              <a:defRPr sz="2000" b="1">
                <a:solidFill>
                  <a:schemeClr val="tx1"/>
                </a:solidFill>
                <a:latin typeface="Trebuchet MS" panose="020B0603020202020204" pitchFamily="34" charset="0"/>
              </a:defRPr>
            </a:lvl6pPr>
            <a:lvl7pPr marL="2971800" indent="-228600" algn="ctr" defTabSz="946150" eaLnBrk="0" fontAlgn="base" hangingPunct="0">
              <a:lnSpc>
                <a:spcPct val="80000"/>
              </a:lnSpc>
              <a:spcBef>
                <a:spcPct val="0"/>
              </a:spcBef>
              <a:spcAft>
                <a:spcPct val="0"/>
              </a:spcAft>
              <a:defRPr sz="2000" b="1">
                <a:solidFill>
                  <a:schemeClr val="tx1"/>
                </a:solidFill>
                <a:latin typeface="Trebuchet MS" panose="020B0603020202020204" pitchFamily="34" charset="0"/>
              </a:defRPr>
            </a:lvl7pPr>
            <a:lvl8pPr marL="3429000" indent="-228600" algn="ctr" defTabSz="946150" eaLnBrk="0" fontAlgn="base" hangingPunct="0">
              <a:lnSpc>
                <a:spcPct val="80000"/>
              </a:lnSpc>
              <a:spcBef>
                <a:spcPct val="0"/>
              </a:spcBef>
              <a:spcAft>
                <a:spcPct val="0"/>
              </a:spcAft>
              <a:defRPr sz="2000" b="1">
                <a:solidFill>
                  <a:schemeClr val="tx1"/>
                </a:solidFill>
                <a:latin typeface="Trebuchet MS" panose="020B0603020202020204" pitchFamily="34" charset="0"/>
              </a:defRPr>
            </a:lvl8pPr>
            <a:lvl9pPr marL="3886200" indent="-228600" algn="ctr" defTabSz="946150" eaLnBrk="0" fontAlgn="base" hangingPunct="0">
              <a:lnSpc>
                <a:spcPct val="80000"/>
              </a:lnSpc>
              <a:spcBef>
                <a:spcPct val="0"/>
              </a:spcBef>
              <a:spcAft>
                <a:spcPct val="0"/>
              </a:spcAft>
              <a:defRPr sz="2000" b="1">
                <a:solidFill>
                  <a:schemeClr val="tx1"/>
                </a:solidFill>
                <a:latin typeface="Trebuchet MS" panose="020B0603020202020204" pitchFamily="34" charset="0"/>
              </a:defRPr>
            </a:lvl9pPr>
          </a:lstStyle>
          <a:p>
            <a:fld id="{0B074717-9762-4EF8-BB80-0974AE99B51B}" type="slidenum">
              <a:rPr lang="en-US" altLang="en-US" sz="1300" b="0">
                <a:latin typeface="Arial" panose="020B0604020202020204" pitchFamily="34" charset="0"/>
              </a:rPr>
              <a:pPr/>
              <a:t>1</a:t>
            </a:fld>
            <a:endParaRPr lang="en-US" altLang="en-US" sz="1300" b="0">
              <a:latin typeface="Arial" panose="020B0604020202020204" pitchFamily="34" charset="0"/>
            </a:endParaRPr>
          </a:p>
        </p:txBody>
      </p:sp>
      <p:sp>
        <p:nvSpPr>
          <p:cNvPr id="178179" name="Rectangle 2"/>
          <p:cNvSpPr>
            <a:spLocks noGrp="1" noRot="1" noChangeAspect="1" noChangeArrowheads="1" noTextEdit="1"/>
          </p:cNvSpPr>
          <p:nvPr>
            <p:ph type="sldImg"/>
          </p:nvPr>
        </p:nvSpPr>
        <p:spPr>
          <a:xfrm>
            <a:off x="411163" y="690563"/>
            <a:ext cx="6188075" cy="3481387"/>
          </a:xfrm>
          <a:ln/>
        </p:spPr>
      </p:sp>
      <p:sp>
        <p:nvSpPr>
          <p:cNvPr id="178180" name="Rectangle 3"/>
          <p:cNvSpPr>
            <a:spLocks noGrp="1" noChangeArrowheads="1"/>
          </p:cNvSpPr>
          <p:nvPr>
            <p:ph type="body" idx="1"/>
          </p:nvPr>
        </p:nvSpPr>
        <p:spPr>
          <a:xfrm>
            <a:off x="930275" y="4406900"/>
            <a:ext cx="5124450" cy="41735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4" tIns="45647" rIns="91294" bIns="45647"/>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1940368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 tell a story! In recent years, the field of wireless technology has seen a tremendous surge in the diversity of devices, protocols, and applications. As the need grows for the use of wireless networks for more diverse, data heavy applications, wireless protocols must be adapted to meet the various needs of these applications. The current standard for wireless laptop communications is known as Wireless Firewall (Wi-Fi), using the 802.11g standard. This protocol has evolved to support multiple antenna operation in 802.11n, low power consumption in 802.11ah, and higher bit rates in 802.11ax. The latest standard for mobile phone technology is known as 4th generation (4G) long-term evolution (LTE), and many research projects are in place to prototype and test 5th generation (5G) technology. </a:t>
            </a:r>
          </a:p>
          <a:p>
            <a:r>
              <a:rPr lang="en-US" dirty="0"/>
              <a:t>The increase in the sheer number of devices has introduced several issues in wireless networking, including increased congestion, spectrum scarcity, larger data sizes, and increased demands for energy. First, modern-day wireless communications standards are constantly evolving to meet the needs of an increasing number of devices. Each protocol introduces new challenges that need to be addressed, including ways to address contention in an overcrowded wireless spectrum.  Second, the problem of spectrum scarcity has caused the FCC to open up new bandwidths for use by multiple protocols.  Statistics have shown that there are large differences in utilization of spectrum bandwidths. </a:t>
            </a:r>
          </a:p>
          <a:p>
            <a:r>
              <a:rPr lang="en-US" dirty="0"/>
              <a:t>While the bandwidths using LTE are frequently </a:t>
            </a:r>
            <a:r>
              <a:rPr lang="en-US" dirty="0" err="1"/>
              <a:t>overutilized</a:t>
            </a:r>
            <a:r>
              <a:rPr lang="en-US" dirty="0"/>
              <a:t> and congested, bandwidths reserved for other purposes may often be underused. For this reason, the FCC has opened up previously-reserved bandwidths for reuse, such as the TV whitespace bandwidths. </a:t>
            </a:r>
          </a:p>
          <a:p>
            <a:r>
              <a:rPr lang="en-US" dirty="0"/>
              <a:t>Third, the advent of big data and the emergence of streaming applications have brought about a need for sending more data in a shorter amount of time. For this reason, modern protocols must support higher bit rates and lower error rates. Finally, wireless mobile devices must be recharged infrequently; hence, devices must evolve to consume less energy. </a:t>
            </a:r>
          </a:p>
          <a:p>
            <a:endParaRPr lang="en-US" dirty="0"/>
          </a:p>
        </p:txBody>
      </p:sp>
      <p:sp>
        <p:nvSpPr>
          <p:cNvPr id="4" name="Slide Number Placeholder 3"/>
          <p:cNvSpPr>
            <a:spLocks noGrp="1"/>
          </p:cNvSpPr>
          <p:nvPr>
            <p:ph type="sldNum" sz="quarter" idx="10"/>
          </p:nvPr>
        </p:nvSpPr>
        <p:spPr/>
        <p:txBody>
          <a:bodyPr/>
          <a:lstStyle/>
          <a:p>
            <a:fld id="{4E4DDB42-B15B-4BB0-8C93-13AC086FCDB7}" type="slidenum">
              <a:rPr lang="en-US" altLang="en-US" smtClean="0"/>
              <a:pPr/>
              <a:t>2</a:t>
            </a:fld>
            <a:endParaRPr lang="en-US" altLang="en-US"/>
          </a:p>
        </p:txBody>
      </p:sp>
    </p:spTree>
    <p:extLst>
      <p:ext uri="{BB962C8B-B14F-4D97-AF65-F5344CB8AC3E}">
        <p14:creationId xmlns:p14="http://schemas.microsoft.com/office/powerpoint/2010/main" val="1489053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mention</a:t>
            </a:r>
            <a:r>
              <a:rPr lang="en-US" baseline="0" dirty="0"/>
              <a:t> something about the HW we’re using, but d</a:t>
            </a:r>
            <a:r>
              <a:rPr lang="en-US" dirty="0"/>
              <a:t>on’t actually say what JTAG stands for. </a:t>
            </a:r>
          </a:p>
          <a:p>
            <a:r>
              <a:rPr lang="en-US" dirty="0"/>
              <a:t>Our HW consists of an RF front end, the ADI FMComms3 board; a Xilinx Zynq evaluation board; and a host computer. We attach an Ethernet cable and a JTAG cable between the host PC and the Zynq board and connect the FMComms3 board to the FPGA Mezzanine Card (FMC) slot on the Xilinx FPGA board. The FMComms3 features the wideband wireless AD9361 transceiver chip, which supports up to 2 transmit (Tx) and 2 receive (Rx) channels at bands from 70 MHz to 6.0 GHz. We use the </a:t>
            </a:r>
            <a:r>
              <a:rPr lang="en-US" dirty="0" err="1"/>
              <a:t>ethernet</a:t>
            </a:r>
            <a:r>
              <a:rPr lang="en-US" dirty="0"/>
              <a:t> cable to send start and stop signals from host PC to Zynq PS. The 802.11a transceiver system contains both a Tx path, from PS to PL to FMComms3, and a Rx path, from FMComms3 to PL to PS, as shown. </a:t>
            </a:r>
          </a:p>
          <a:p>
            <a:endParaRPr lang="en-US" dirty="0"/>
          </a:p>
          <a:p>
            <a:r>
              <a:rPr lang="en-US" dirty="0"/>
              <a:t>Second, mention the SW tools we’re using,</a:t>
            </a:r>
            <a:r>
              <a:rPr lang="en-US" baseline="0" dirty="0"/>
              <a:t> and the HW-SW codesign workflow. </a:t>
            </a:r>
          </a:p>
          <a:p>
            <a:r>
              <a:rPr lang="en-US" dirty="0"/>
              <a:t>To target the hardware described above, we use commercially available tools from MathWorks and Xilinx as illustrated.  We use MathWorks Simulink to create and simulate synchronous dataflow models.  Specialized toolboxes from MathWorks, HDL Coder and Embedded Coder, allow us to target the PL and PS, respectively.  Additional MathWorks hardware support packages allow us to interface with the Zynq SoC and the ADI FMComms3.</a:t>
            </a:r>
          </a:p>
          <a:p>
            <a:r>
              <a:rPr lang="en-US" dirty="0"/>
              <a:t>We start by making a Simulink model to capture all the information about the Zynq transceiver system. In this model, we set radio parameters such as sampling frequency and number of samples per frame. We distinguish one subsystem in the model to target for execution on the PL, presuming that all the other model components are targeted to run on the PS. We run the MathWorks HDL Workflow Advisor wizard to auto-generate an IP Core block for the Tx or Rx design under test (DUT). The wizard auto-generates a Vivado block diagram to combine the DUT with all the AXI interface components. The wizard creates a </a:t>
            </a:r>
            <a:r>
              <a:rPr lang="en-US" i="1" dirty="0"/>
              <a:t>generated model</a:t>
            </a:r>
            <a:r>
              <a:rPr lang="en-US" dirty="0"/>
              <a:t> to interact with the PL via AXI. Then, the wizard invokes Xilinx Vivado from the command line to synthesize, implement, and make a Bitstream. We program the PL with this </a:t>
            </a:r>
            <a:r>
              <a:rPr lang="en-US" dirty="0" err="1"/>
              <a:t>bitstream</a:t>
            </a:r>
            <a:r>
              <a:rPr lang="en-US" dirty="0"/>
              <a:t>. </a:t>
            </a:r>
          </a:p>
          <a:p>
            <a:r>
              <a:rPr lang="en-US" dirty="0"/>
              <a:t>Finally, we generate an executable for the PS using MathWorks tools. By setting the generated Simulink model to run in External mode, Simulink uses Embedded Coder to generate C code for all processing blocks in the Simulink model. Then, Simulink invokes Xilinx SDK to package and compile the executable for the PS. When we press the play button in the Simulink model, it sends a signal via Ethernet to launch the executable on the PS. </a:t>
            </a:r>
          </a:p>
          <a:p>
            <a:endParaRPr lang="en-US" dirty="0"/>
          </a:p>
        </p:txBody>
      </p:sp>
      <p:sp>
        <p:nvSpPr>
          <p:cNvPr id="4" name="Slide Number Placeholder 3"/>
          <p:cNvSpPr>
            <a:spLocks noGrp="1"/>
          </p:cNvSpPr>
          <p:nvPr>
            <p:ph type="sldNum" sz="quarter" idx="10"/>
          </p:nvPr>
        </p:nvSpPr>
        <p:spPr/>
        <p:txBody>
          <a:bodyPr/>
          <a:lstStyle/>
          <a:p>
            <a:fld id="{4E4DDB42-B15B-4BB0-8C93-13AC086FCDB7}" type="slidenum">
              <a:rPr lang="en-US" altLang="en-US" smtClean="0"/>
              <a:pPr/>
              <a:t>3</a:t>
            </a:fld>
            <a:endParaRPr lang="en-US" altLang="en-US"/>
          </a:p>
        </p:txBody>
      </p:sp>
    </p:spTree>
    <p:extLst>
      <p:ext uri="{BB962C8B-B14F-4D97-AF65-F5344CB8AC3E}">
        <p14:creationId xmlns:p14="http://schemas.microsoft.com/office/powerpoint/2010/main" val="547791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Briefly mention something about the “HW-SW</a:t>
            </a:r>
            <a:r>
              <a:rPr lang="en-US" baseline="0" dirty="0"/>
              <a:t> divide point” and how it creates “model variants”. </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Each design variant moves data once between PL and PS. The reason that there is only one HW/SW divide point is that transferring data between computing elements adds additional overhead that we want to minimize. In proposed work, I will incorporate more divide points. </a:t>
            </a:r>
          </a:p>
          <a:p>
            <a:r>
              <a:rPr lang="en-US" dirty="0"/>
              <a:t>For the transmitter, each design variant adds one new block in FPGA hardware.  V1 has the complete processing in software on the ARM processor.  Subsequent designs assign one or two additional components to the PL, starting with the component closest to the RF board.  Seven different versions were explored, where V7 has the entire Tx chain implemented on the PL.  These versions are identified in this graphic.  V1 is a SW-only design that implements all functional blocks on the ARM processor. V2 moves the preamble insertion onto the PL. The preamble insertion block is placed at the end of the transmit processing chain, just before the RF front end. We apply OFDM modulation to the preamble beforehand and store the processed data in a lookup table. V3 adds the IFFT and cyclic prefix attachment components to HW. V4 adds the BPSK Modulation and Symbol-to-Subcarrier mapping components to HW. V5 adds the Block Interleaving component to HW. V6 adds the Convolutional Encoder component to HW. V7 is a HW-only design that only does file I/O on the PS and performs all processing on the PL fabric. </a:t>
            </a:r>
          </a:p>
          <a:p>
            <a:r>
              <a:rPr lang="en-US" dirty="0"/>
              <a:t>A similar approach is taken for the receiver model, for which we also model seven variants.  The PS-Only design is designated V1, and PL implementation versions increase incrementally from there. V2 adds the Preamble Detection component to reconfigurable HW. The preamble detection method uses a matched filter block to efficiently correlate two frames of fixed-point input samples with the expected long preamble sequence. Each subsequent version from V3 to V7 adds an additional component of the frame recovery subsystem to the PL. V3 adds OFDM modulation to the PL, including cyclic prefix removal and FFT. The FFT block adds a latency of 159 samples before the output is valid. V4 adds BPSK demodulation and subcarrier-to-symbol mapping to the PL. It uses a delay line to gather the 64 valid samples and a selector to reorder them and remove the pilot and empty guard subcarriers. V5 adds block de-interleaving to the PL using a selector. V6 adds Viterbi decoding, which introduces a delay of two frames. V7 adds the Descrambler component to the PL. </a:t>
            </a:r>
          </a:p>
          <a:p>
            <a:endParaRPr lang="en-US" dirty="0"/>
          </a:p>
        </p:txBody>
      </p:sp>
      <p:sp>
        <p:nvSpPr>
          <p:cNvPr id="4" name="Slide Number Placeholder 3"/>
          <p:cNvSpPr>
            <a:spLocks noGrp="1"/>
          </p:cNvSpPr>
          <p:nvPr>
            <p:ph type="sldNum" sz="quarter" idx="10"/>
          </p:nvPr>
        </p:nvSpPr>
        <p:spPr/>
        <p:txBody>
          <a:bodyPr/>
          <a:lstStyle/>
          <a:p>
            <a:fld id="{4E4DDB42-B15B-4BB0-8C93-13AC086FCDB7}" type="slidenum">
              <a:rPr lang="en-US" altLang="en-US" smtClean="0"/>
              <a:pPr/>
              <a:t>4</a:t>
            </a:fld>
            <a:endParaRPr lang="en-US" altLang="en-US"/>
          </a:p>
        </p:txBody>
      </p:sp>
    </p:spTree>
    <p:extLst>
      <p:ext uri="{BB962C8B-B14F-4D97-AF65-F5344CB8AC3E}">
        <p14:creationId xmlns:p14="http://schemas.microsoft.com/office/powerpoint/2010/main" val="730158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why this Tx slide has 2 lines: 1 for Zedboard, 1 for ZC706. </a:t>
            </a:r>
          </a:p>
          <a:p>
            <a:r>
              <a:rPr lang="en-US" dirty="0"/>
              <a:t>Main Points: Tx on Zynq</a:t>
            </a:r>
          </a:p>
          <a:p>
            <a:pPr marL="457200" indent="-457200" algn="l">
              <a:spcBef>
                <a:spcPct val="20000"/>
              </a:spcBef>
              <a:buClr>
                <a:srgbClr val="FFCC00"/>
              </a:buClr>
              <a:buFont typeface="Wingdings" panose="05000000000000000000" pitchFamily="2" charset="2"/>
              <a:buChar char="§"/>
            </a:pPr>
            <a:r>
              <a:rPr lang="en-US" sz="2800" kern="1200" dirty="0">
                <a:solidFill>
                  <a:schemeClr val="bg1"/>
                </a:solidFill>
                <a:latin typeface="Arial" charset="0"/>
                <a:ea typeface="+mn-ea"/>
                <a:cs typeface="+mn-cs"/>
              </a:rPr>
              <a:t>Moving one processing block from SW to HW does not necessarily cause speedup</a:t>
            </a:r>
          </a:p>
          <a:p>
            <a:pPr marL="911225" lvl="1" indent="-457200" algn="l">
              <a:spcBef>
                <a:spcPct val="20000"/>
              </a:spcBef>
              <a:buClr>
                <a:srgbClr val="FFCC00"/>
              </a:buClr>
              <a:buFont typeface="Wingdings" panose="05000000000000000000" pitchFamily="2" charset="2"/>
              <a:buChar char="§"/>
            </a:pPr>
            <a:r>
              <a:rPr lang="en-US" sz="2800" kern="1200" dirty="0">
                <a:solidFill>
                  <a:schemeClr val="bg1"/>
                </a:solidFill>
                <a:latin typeface="Arial" charset="0"/>
                <a:ea typeface="+mn-ea"/>
                <a:cs typeface="+mn-cs"/>
              </a:rPr>
              <a:t>Increase in Tx frame time on ZC706 from V1 to V2 is proof</a:t>
            </a:r>
          </a:p>
          <a:p>
            <a:pPr marL="457200" indent="-457200" algn="l">
              <a:spcBef>
                <a:spcPct val="20000"/>
              </a:spcBef>
              <a:buClr>
                <a:srgbClr val="FFCC00"/>
              </a:buClr>
              <a:buFont typeface="Wingdings" panose="05000000000000000000" pitchFamily="2" charset="2"/>
              <a:buChar char="§"/>
            </a:pPr>
            <a:r>
              <a:rPr lang="en-US" sz="2800" kern="1200" dirty="0">
                <a:solidFill>
                  <a:schemeClr val="bg1"/>
                </a:solidFill>
                <a:latin typeface="Arial" charset="0"/>
                <a:ea typeface="+mn-ea"/>
                <a:cs typeface="+mn-cs"/>
              </a:rPr>
              <a:t>V1 is SW-only, requires no AXI communication </a:t>
            </a:r>
          </a:p>
          <a:p>
            <a:pPr marL="911225" lvl="1" indent="-457200" algn="l">
              <a:spcBef>
                <a:spcPct val="20000"/>
              </a:spcBef>
              <a:buClr>
                <a:srgbClr val="FFCC00"/>
              </a:buClr>
              <a:buFont typeface="Wingdings" panose="05000000000000000000" pitchFamily="2" charset="2"/>
              <a:buChar char="§"/>
            </a:pPr>
            <a:r>
              <a:rPr lang="en-US" sz="2800" kern="1200" dirty="0">
                <a:solidFill>
                  <a:schemeClr val="bg1"/>
                </a:solidFill>
                <a:latin typeface="Arial" charset="0"/>
                <a:ea typeface="+mn-ea"/>
                <a:cs typeface="+mn-cs"/>
              </a:rPr>
              <a:t>Keeps all operations in SW</a:t>
            </a:r>
          </a:p>
          <a:p>
            <a:pPr marL="457200" indent="-457200" algn="l">
              <a:spcBef>
                <a:spcPct val="20000"/>
              </a:spcBef>
              <a:buClr>
                <a:srgbClr val="FFCC00"/>
              </a:buClr>
              <a:buFont typeface="Wingdings" panose="05000000000000000000" pitchFamily="2" charset="2"/>
              <a:buChar char="§"/>
            </a:pPr>
            <a:r>
              <a:rPr lang="en-US" sz="2800" kern="1200" dirty="0">
                <a:solidFill>
                  <a:schemeClr val="bg1"/>
                </a:solidFill>
                <a:latin typeface="Arial" charset="0"/>
                <a:ea typeface="+mn-ea"/>
                <a:cs typeface="+mn-cs"/>
              </a:rPr>
              <a:t>V2 adds small component to HW</a:t>
            </a:r>
          </a:p>
          <a:p>
            <a:pPr marL="911225" lvl="1" indent="-457200" algn="l">
              <a:spcBef>
                <a:spcPct val="20000"/>
              </a:spcBef>
              <a:buClr>
                <a:srgbClr val="FFCC00"/>
              </a:buClr>
              <a:buFont typeface="Wingdings" panose="05000000000000000000" pitchFamily="2" charset="2"/>
              <a:buChar char="§"/>
            </a:pPr>
            <a:r>
              <a:rPr lang="en-US" sz="2800" kern="1200" dirty="0">
                <a:solidFill>
                  <a:schemeClr val="bg1"/>
                </a:solidFill>
                <a:latin typeface="Arial" charset="0"/>
                <a:ea typeface="+mn-ea"/>
                <a:cs typeface="+mn-cs"/>
              </a:rPr>
              <a:t>Time saved &lt; time spent on CPU-FPGA data transfer</a:t>
            </a:r>
          </a:p>
          <a:p>
            <a:pPr marL="457200" indent="-457200" algn="l">
              <a:spcBef>
                <a:spcPct val="20000"/>
              </a:spcBef>
              <a:buClr>
                <a:srgbClr val="FFCC00"/>
              </a:buClr>
              <a:buFont typeface="Wingdings" panose="05000000000000000000" pitchFamily="2" charset="2"/>
              <a:buChar char="§"/>
            </a:pPr>
            <a:r>
              <a:rPr lang="en-US" sz="2800" kern="1200" dirty="0">
                <a:solidFill>
                  <a:schemeClr val="bg1"/>
                </a:solidFill>
                <a:latin typeface="Arial" charset="0"/>
                <a:ea typeface="+mn-ea"/>
                <a:cs typeface="+mn-cs"/>
              </a:rPr>
              <a:t>Our modeling environment can identify location at which</a:t>
            </a:r>
            <a:br>
              <a:rPr lang="en-US" sz="2800" kern="1200" dirty="0">
                <a:solidFill>
                  <a:schemeClr val="bg1"/>
                </a:solidFill>
                <a:latin typeface="Arial" charset="0"/>
                <a:ea typeface="+mn-ea"/>
                <a:cs typeface="+mn-cs"/>
              </a:rPr>
            </a:br>
            <a:r>
              <a:rPr lang="en-US" sz="2800" kern="1200" dirty="0">
                <a:solidFill>
                  <a:schemeClr val="bg1"/>
                </a:solidFill>
                <a:latin typeface="Arial" charset="0"/>
                <a:ea typeface="+mn-ea"/>
                <a:cs typeface="+mn-cs"/>
              </a:rPr>
              <a:t>HW-SW interface is best placed</a:t>
            </a:r>
          </a:p>
          <a:p>
            <a:pPr marL="0" indent="0" algn="l">
              <a:spcBef>
                <a:spcPct val="20000"/>
              </a:spcBef>
              <a:buClr>
                <a:srgbClr val="FFCC00"/>
              </a:buClr>
              <a:buFont typeface="Wingdings" panose="05000000000000000000" pitchFamily="2" charset="2"/>
              <a:buNone/>
            </a:pPr>
            <a:r>
              <a:rPr lang="en-US" sz="2800" kern="1200" dirty="0">
                <a:solidFill>
                  <a:schemeClr val="bg1"/>
                </a:solidFill>
                <a:latin typeface="Arial" charset="0"/>
                <a:ea typeface="+mn-ea"/>
                <a:cs typeface="+mn-cs"/>
              </a:rPr>
              <a:t>Main Points: Rx on ZC706</a:t>
            </a:r>
          </a:p>
          <a:p>
            <a:pPr marL="457200" indent="-457200">
              <a:buFont typeface="Arial" panose="020B0604020202020204" pitchFamily="34" charset="0"/>
              <a:buChar char="•"/>
            </a:pPr>
            <a:r>
              <a:rPr lang="en-US" sz="2800" dirty="0"/>
              <a:t>Rx maximum CPU frame time decreases as more blocks are moved onto the FPGA</a:t>
            </a:r>
          </a:p>
          <a:p>
            <a:pPr marL="457200" indent="-457200">
              <a:buFont typeface="Arial" panose="020B0604020202020204" pitchFamily="34" charset="0"/>
              <a:buChar char="•"/>
            </a:pPr>
            <a:r>
              <a:rPr lang="en-US" sz="2800" dirty="0"/>
              <a:t>Preamble detection is revealed to be the biggest bottleneck in the Rx model</a:t>
            </a:r>
          </a:p>
          <a:p>
            <a:pPr marL="739775" lvl="1" indent="-285750">
              <a:buFont typeface="Arial" panose="020B0604020202020204" pitchFamily="34" charset="0"/>
              <a:buChar char="•"/>
            </a:pPr>
            <a:r>
              <a:rPr lang="en-US" dirty="0"/>
              <a:t>Moving it in V2 results in the largest drop in frame time</a:t>
            </a:r>
          </a:p>
          <a:p>
            <a:pPr marL="457200" indent="-457200">
              <a:buFont typeface="Arial" panose="020B0604020202020204" pitchFamily="34" charset="0"/>
              <a:buChar char="•"/>
            </a:pPr>
            <a:r>
              <a:rPr lang="en-US" sz="2800" dirty="0"/>
              <a:t>Also drops with FFT in V3 &amp; Viterbi Decoder in V6 </a:t>
            </a:r>
          </a:p>
          <a:p>
            <a:pPr marL="457200" indent="-457200">
              <a:buFont typeface="Arial" panose="020B0604020202020204" pitchFamily="34" charset="0"/>
              <a:buChar char="•"/>
            </a:pPr>
            <a:r>
              <a:rPr lang="en-US" sz="2800" dirty="0"/>
              <a:t>Moving Descrambler in V7 does not show decrease, suggesting we can put it in SW</a:t>
            </a:r>
          </a:p>
          <a:p>
            <a:pPr marL="0" indent="0" algn="l">
              <a:spcBef>
                <a:spcPct val="20000"/>
              </a:spcBef>
              <a:buClr>
                <a:srgbClr val="FFCC00"/>
              </a:buClr>
              <a:buFont typeface="Wingdings" panose="05000000000000000000" pitchFamily="2" charset="2"/>
              <a:buNone/>
            </a:pPr>
            <a:endParaRPr lang="en-US" sz="2800" kern="1200" dirty="0">
              <a:solidFill>
                <a:schemeClr val="bg1"/>
              </a:solidFill>
              <a:latin typeface="Arial" charset="0"/>
              <a:ea typeface="+mn-ea"/>
              <a:cs typeface="+mn-cs"/>
            </a:endParaRPr>
          </a:p>
          <a:p>
            <a:r>
              <a:rPr lang="en-US" dirty="0"/>
              <a:t>More Complete Text: Tx on Zynq</a:t>
            </a:r>
          </a:p>
          <a:p>
            <a:r>
              <a:rPr lang="en-US" dirty="0"/>
              <a:t>For the 802.11a Tx, the execution timing results on the PS are shown.</a:t>
            </a:r>
            <a:r>
              <a:rPr lang="en-US" baseline="0" dirty="0"/>
              <a:t> </a:t>
            </a:r>
            <a:endParaRPr lang="en-US" dirty="0"/>
          </a:p>
          <a:p>
            <a:r>
              <a:rPr lang="en-US" dirty="0"/>
              <a:t>The maximum PS frame time decreases as more components are moved onto the PL. Moving the IFFT to PL in V3 results in the largest drop in frame time. Also, the ZC706 frame time of 55 </a:t>
            </a:r>
            <a:r>
              <a:rPr lang="el-GR" dirty="0"/>
              <a:t>μ</a:t>
            </a:r>
            <a:r>
              <a:rPr lang="en-US" dirty="0"/>
              <a:t>s is significantly lower than the Zedboard frame time. While the maximum frame time on the ZC706 does not decrease between V3 and V6, we have seen that the V7, the PL-only version, exhibits the lowest maximum and average frame time on both the Zedboard and the ZC706. To meet the 802.11a specifications, we would need to meet a 4 </a:t>
            </a:r>
            <a:r>
              <a:rPr lang="el-GR" dirty="0"/>
              <a:t>μ</a:t>
            </a:r>
            <a:r>
              <a:rPr lang="en-US" dirty="0"/>
              <a:t>s maximum frame time. Thus, further  optimization is needed to reduce the PS frame time. </a:t>
            </a:r>
          </a:p>
          <a:p>
            <a:r>
              <a:rPr lang="en-US" dirty="0"/>
              <a:t>More Complete Text: Rx on ZC706</a:t>
            </a:r>
          </a:p>
          <a:p>
            <a:r>
              <a:rPr lang="en-US" dirty="0"/>
              <a:t>Say why this slide only has one line: preamble detection could not fit on the Zedboard FPGA, so we prototyped Rx only on ZC706. </a:t>
            </a:r>
          </a:p>
          <a:p>
            <a:r>
              <a:rPr lang="en-US" dirty="0"/>
              <a:t>Similar to the Tx, the Rx maximum PS frame time decreases as more components are moved onto the PL. Moving the preamble detection to PL in V2 results in the largest drop in frame time, but there are also significant drops when the FFT is moved in V3 and the Viterbi Decoder is moved in V6. Notably, moving the Descrambler component to PL in V7 does not show a decrease in frame time, suggesting that it may be better placed in SW. </a:t>
            </a:r>
          </a:p>
          <a:p>
            <a:r>
              <a:rPr lang="en-US" dirty="0"/>
              <a:t>These</a:t>
            </a:r>
            <a:r>
              <a:rPr lang="en-US" baseline="0" dirty="0"/>
              <a:t> 2 plots show PS time, but the PL time is not shown. </a:t>
            </a:r>
            <a:r>
              <a:rPr lang="en-US" dirty="0"/>
              <a:t>For an idea of how long the same operations take to process on the PL, we look for the maximum data path delay of the Tx and Rx. Since the FPGA implementation is inherently parallel, at under 320 ns, the Rx PL delay is faster than any SW implementation. This data path delay indicates that the Rx path on the PL can definitely keep up with the Tx, whose sample time is currently set to 1 </a:t>
            </a:r>
            <a:r>
              <a:rPr lang="el-GR" dirty="0"/>
              <a:t>μ</a:t>
            </a:r>
            <a:r>
              <a:rPr lang="en-US" dirty="0"/>
              <a:t>s. Our real challenge is meeting the 802.11a specification, for which the Rx PL sample time would need to be 50 ns. However, by implementing preamble detection in a different way and reducing the size of the matched filter, we could reduce the number of data dependencies, thereby decreasing the path delay significantly. </a:t>
            </a:r>
          </a:p>
          <a:p>
            <a:endParaRPr lang="en-US" dirty="0"/>
          </a:p>
        </p:txBody>
      </p:sp>
      <p:sp>
        <p:nvSpPr>
          <p:cNvPr id="4" name="Slide Number Placeholder 3"/>
          <p:cNvSpPr>
            <a:spLocks noGrp="1"/>
          </p:cNvSpPr>
          <p:nvPr>
            <p:ph type="sldNum" sz="quarter" idx="10"/>
          </p:nvPr>
        </p:nvSpPr>
        <p:spPr/>
        <p:txBody>
          <a:bodyPr/>
          <a:lstStyle/>
          <a:p>
            <a:fld id="{4E4DDB42-B15B-4BB0-8C93-13AC086FCDB7}" type="slidenum">
              <a:rPr lang="en-US" altLang="en-US" smtClean="0"/>
              <a:pPr/>
              <a:t>5</a:t>
            </a:fld>
            <a:endParaRPr lang="en-US" altLang="en-US"/>
          </a:p>
        </p:txBody>
      </p:sp>
    </p:spTree>
    <p:extLst>
      <p:ext uri="{BB962C8B-B14F-4D97-AF65-F5344CB8AC3E}">
        <p14:creationId xmlns:p14="http://schemas.microsoft.com/office/powerpoint/2010/main" val="3249679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a:t>
            </a:r>
            <a:r>
              <a:rPr lang="en-US" baseline="0" dirty="0"/>
              <a:t> </a:t>
            </a:r>
            <a:r>
              <a:rPr lang="en-US" dirty="0"/>
              <a:t>Just say that we looked at resource utilization &amp; power. </a:t>
            </a:r>
          </a:p>
          <a:p>
            <a:endParaRPr lang="en-US" dirty="0"/>
          </a:p>
          <a:p>
            <a:r>
              <a:rPr lang="en-US" dirty="0"/>
              <a:t>Our Tx design can be accommodated on either the ZC706 or the Zedboard, although only the ZC706 has sufficient resources for the Rx implementation. These results show increasing lookup table (LUT), register, and digital signal processor (DSP) usage as more components are put onto the PL. The number of registers decreases slightly from V2 to V3 due to the different data types involved. The slice registers hold state information that reduces because V2 must transfer data in 32-bit sample form, while V3 holds data in single-bit form. V2 must hold each sample in complex, 16-bit fixed-point format before initiating IFFT processing, and 64 data samples make up a frame. In all model versions, even the PL-only variant, the FPGA is at less than 5% utilization on the ZC706 and 20% on the Zedboard, meaning that it retains many LUTs and registers for use by prospective component variations (e.g. QPSK), higher OSI layers and other designs. </a:t>
            </a:r>
          </a:p>
          <a:p>
            <a:r>
              <a:rPr lang="en-US" dirty="0"/>
              <a:t>Like the Tx, these Rx utilization results show increasing lookup table (LUT), register, and digital signal processor (DSP) usage as more components are put onto PL. The largest increase comes from the initial placement of preamble detection on the PL in V2. Note that the Rx uses a significant portion of the FPGA resources, with as much as 60\% of the total slices, the main grouping of logic resources. Still, we see that there remain many LUTs and registers for use by higher OSI layers or other designs. </a:t>
            </a:r>
          </a:p>
          <a:p>
            <a:r>
              <a:rPr lang="en-US" dirty="0"/>
              <a:t>A combined Tx and Rx design could be implemented on the ZC706 or more powerful boards. Such a combined design would be appropriate for a modern bidirectional transceiver, since even a designated Tx must have an Rx component to receive ACKs. </a:t>
            </a:r>
          </a:p>
          <a:p>
            <a:endParaRPr lang="en-US" dirty="0"/>
          </a:p>
          <a:p>
            <a:r>
              <a:rPr lang="en-US" dirty="0"/>
              <a:t>In addition to meeting timing and resource requirements, we are also interested in generating power efficient designs. Since the Zynq PS is based around an embedded ARM processor designed for low power, it is naturally more power efficient than alternative processors such as the x86 available on the host processor. </a:t>
            </a:r>
          </a:p>
          <a:p>
            <a:r>
              <a:rPr lang="en-US" dirty="0"/>
              <a:t>The Zynq platform always provides power to the ARM processor, therefore using FPGA fabric adds to the overall power consumption even though the FPGA fabric is more power efficient. The amount of FPGA power consumption is related to the SoC chip area and resource utilization; hence, each version of our Tx and Rx designs that puts another block onto FPGA fabric increases overall power consumption. Xilinx Vivado offers synthesis options for speed or area optimization that we plan to explore in future work. </a:t>
            </a:r>
          </a:p>
          <a:p>
            <a:r>
              <a:rPr lang="en-US" dirty="0"/>
              <a:t>The power results were derived by running the Vivado Power Report with fixed environmental settings (e.g. output load 5 pF, ambient temperature 25 \</a:t>
            </a:r>
            <a:r>
              <a:rPr lang="en-US" dirty="0" err="1"/>
              <a:t>textdegree</a:t>
            </a:r>
            <a:r>
              <a:rPr lang="en-US" dirty="0"/>
              <a:t> C). The Tx and Rx power consumption on the Zedboard and ZC706, respectively, are shown.</a:t>
            </a:r>
            <a:r>
              <a:rPr lang="en-US" baseline="0" dirty="0"/>
              <a:t> </a:t>
            </a:r>
          </a:p>
          <a:p>
            <a:r>
              <a:rPr lang="en-US" dirty="0"/>
              <a:t>The Tx total power increases from 1.530 to 1.842 Watts as more components are placed on the PL. However, this increase of 312 </a:t>
            </a:r>
            <a:r>
              <a:rPr lang="en-US" dirty="0" err="1"/>
              <a:t>mW</a:t>
            </a:r>
            <a:r>
              <a:rPr lang="en-US" dirty="0"/>
              <a:t> is small when compared to the Tx PS consumption, which alone is 1.53 W on the Zedboard. As expected, the power increases as more components are added to the PL, most notably AXI in V2 and IFFT in V3. </a:t>
            </a:r>
          </a:p>
          <a:p>
            <a:r>
              <a:rPr lang="en-US" dirty="0"/>
              <a:t>The Rx total power also increases as more blocks are put on the PL, most notably AXI and preamble detection in V2 and FFT in V3. However, we see a significant decrease when BPSK is placed on the PL in V4. The reason is the data type change from samples to coded bits. Whereas V3 transfers 64 32-bit fixed point samples from PL to PS, V4 only transfers 48 bits packed into 2 32-bit integers. Thus, the load on the AXI interconnect is reduced by a factor of 32. From V4 to V7, the Rx power increases only 4 </a:t>
            </a:r>
            <a:r>
              <a:rPr lang="en-US" dirty="0" err="1"/>
              <a:t>mW</a:t>
            </a:r>
            <a:r>
              <a:rPr lang="en-US" dirty="0"/>
              <a:t>, which is minor compared to the ZC706 PS consumption of 1.566 W.</a:t>
            </a:r>
          </a:p>
        </p:txBody>
      </p:sp>
      <p:sp>
        <p:nvSpPr>
          <p:cNvPr id="4" name="Slide Number Placeholder 3"/>
          <p:cNvSpPr>
            <a:spLocks noGrp="1"/>
          </p:cNvSpPr>
          <p:nvPr>
            <p:ph type="sldNum" sz="quarter" idx="10"/>
          </p:nvPr>
        </p:nvSpPr>
        <p:spPr/>
        <p:txBody>
          <a:bodyPr/>
          <a:lstStyle/>
          <a:p>
            <a:fld id="{4E4DDB42-B15B-4BB0-8C93-13AC086FCDB7}" type="slidenum">
              <a:rPr lang="en-US" altLang="en-US" smtClean="0"/>
              <a:pPr/>
              <a:t>6</a:t>
            </a:fld>
            <a:endParaRPr lang="en-US" altLang="en-US"/>
          </a:p>
        </p:txBody>
      </p:sp>
    </p:spTree>
    <p:extLst>
      <p:ext uri="{BB962C8B-B14F-4D97-AF65-F5344CB8AC3E}">
        <p14:creationId xmlns:p14="http://schemas.microsoft.com/office/powerpoint/2010/main" val="3292080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Just say that the “default” version of PD that uses individual multiply and add blocks uses a LOT of resources. </a:t>
            </a:r>
          </a:p>
          <a:p>
            <a:r>
              <a:rPr lang="en-US" dirty="0"/>
              <a:t>Thus, we focus</a:t>
            </a:r>
            <a:r>
              <a:rPr lang="en-US" baseline="0" dirty="0"/>
              <a:t> on improving </a:t>
            </a:r>
            <a:r>
              <a:rPr lang="en-US" dirty="0"/>
              <a:t>preamble detection, and explain the details and tradeoffs associated with its design.  </a:t>
            </a:r>
          </a:p>
          <a:p>
            <a:endParaRPr lang="en-US" dirty="0"/>
          </a:p>
          <a:p>
            <a:r>
              <a:rPr lang="en-US" dirty="0"/>
              <a:t>Our preamble detection method uses a matched filter block to efficiently correlate two frames of fixed-point input samples with the expected long preamble sequence. When the complex magnitude exceeds a predefined normalized threshold, a flag is set to identify that the preamble was found. In addition, the index of maximum correlation is used by a selector block to choose which sample in the delayed frame is first OFDM demodulated.  </a:t>
            </a:r>
          </a:p>
          <a:p>
            <a:r>
              <a:rPr lang="en-US" dirty="0"/>
              <a:t>Our modeling environment aided in the identification of preamble detection as a major source of path delay and resource utilization. Thus, we prototyped different versions of the preamble detection processing block for variant V2, which use different algorithms for the matched filter (MF) component. The first MF variant was manually assembled from the default components, which are a delay line and an array of multipliers and adders for each received sample. Since this default version auto-generates HDL for each individual multiplier and adder, it is not HDL optimized and it is very inefficient. The Vivado synthesis process used over 99\% of the DSPs for it, and it has a very long data path delay. Using the HDL-optimized MF with the full long preamble was therefore preferable. However, since the long preamble is composed of repetitions of a shorter training sequence, we found the best results using this training sequence for the MF coefficients instead. The HDL-optimized </a:t>
            </a:r>
            <a:r>
              <a:rPr lang="en-US" i="1" dirty="0"/>
              <a:t>training</a:t>
            </a:r>
            <a:r>
              <a:rPr lang="en-US" dirty="0"/>
              <a:t> MF showed a 2.38X reduction in data path delay over using the long preamble, as well as a 1.12X reduction in power and a smaller number of LUTs, registers, and DSPs utilized. </a:t>
            </a:r>
          </a:p>
          <a:p>
            <a:r>
              <a:rPr lang="en-US" dirty="0"/>
              <a:t>The modeling environment shows value for highlighting that preamble detection is a bottleneck. In addition, the resource utilization analysis identifies that the Zedboard can now be used for the Rx chain in addition to the ZC706. In the original </a:t>
            </a:r>
            <a:r>
              <a:rPr lang="en-US" i="1" dirty="0"/>
              <a:t>long</a:t>
            </a:r>
            <a:r>
              <a:rPr lang="en-US" dirty="0"/>
              <a:t> versions of the design, due to the large number of LUTs and DSPs needed, we were forced to use the ZC706. However, using the </a:t>
            </a:r>
            <a:r>
              <a:rPr lang="en-US" i="1" dirty="0"/>
              <a:t>training</a:t>
            </a:r>
            <a:r>
              <a:rPr lang="en-US" dirty="0"/>
              <a:t> version uses only a fraction of those LUTs and DSPs, meaning that the resources available on the Z-7020 SoC are sufficient for implementing all model variants, even the HW-only design. </a:t>
            </a:r>
          </a:p>
        </p:txBody>
      </p:sp>
      <p:sp>
        <p:nvSpPr>
          <p:cNvPr id="4" name="Slide Number Placeholder 3"/>
          <p:cNvSpPr>
            <a:spLocks noGrp="1"/>
          </p:cNvSpPr>
          <p:nvPr>
            <p:ph type="sldNum" sz="quarter" idx="10"/>
          </p:nvPr>
        </p:nvSpPr>
        <p:spPr/>
        <p:txBody>
          <a:bodyPr/>
          <a:lstStyle/>
          <a:p>
            <a:fld id="{4E4DDB42-B15B-4BB0-8C93-13AC086FCDB7}" type="slidenum">
              <a:rPr lang="en-US" altLang="en-US" smtClean="0"/>
              <a:pPr/>
              <a:t>7</a:t>
            </a:fld>
            <a:endParaRPr lang="en-US" altLang="en-US"/>
          </a:p>
        </p:txBody>
      </p:sp>
    </p:spTree>
    <p:extLst>
      <p:ext uri="{BB962C8B-B14F-4D97-AF65-F5344CB8AC3E}">
        <p14:creationId xmlns:p14="http://schemas.microsoft.com/office/powerpoint/2010/main" val="368222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4DDB42-B15B-4BB0-8C93-13AC086FCDB7}" type="slidenum">
              <a:rPr lang="en-US" altLang="en-US" smtClean="0"/>
              <a:pPr/>
              <a:t>8</a:t>
            </a:fld>
            <a:endParaRPr lang="en-US" altLang="en-US"/>
          </a:p>
        </p:txBody>
      </p:sp>
    </p:spTree>
    <p:extLst>
      <p:ext uri="{BB962C8B-B14F-4D97-AF65-F5344CB8AC3E}">
        <p14:creationId xmlns:p14="http://schemas.microsoft.com/office/powerpoint/2010/main" val="2727071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4DDB42-B15B-4BB0-8C93-13AC086FCDB7}" type="slidenum">
              <a:rPr lang="en-US" altLang="en-US" smtClean="0"/>
              <a:pPr/>
              <a:t>9</a:t>
            </a:fld>
            <a:endParaRPr lang="en-US" altLang="en-US"/>
          </a:p>
        </p:txBody>
      </p:sp>
    </p:spTree>
    <p:extLst>
      <p:ext uri="{BB962C8B-B14F-4D97-AF65-F5344CB8AC3E}">
        <p14:creationId xmlns:p14="http://schemas.microsoft.com/office/powerpoint/2010/main" val="4073192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6490" indent="0" algn="ctr">
              <a:buNone/>
              <a:defRPr/>
            </a:lvl2pPr>
            <a:lvl3pPr marL="912974" indent="0" algn="ctr">
              <a:buNone/>
              <a:defRPr/>
            </a:lvl3pPr>
            <a:lvl4pPr marL="1369463" indent="0" algn="ctr">
              <a:buNone/>
              <a:defRPr/>
            </a:lvl4pPr>
            <a:lvl5pPr marL="1825949" indent="0" algn="ctr">
              <a:buNone/>
              <a:defRPr/>
            </a:lvl5pPr>
            <a:lvl6pPr marL="2282440" indent="0" algn="ctr">
              <a:buNone/>
              <a:defRPr/>
            </a:lvl6pPr>
            <a:lvl7pPr marL="2738922" indent="0" algn="ctr">
              <a:buNone/>
              <a:defRPr/>
            </a:lvl7pPr>
            <a:lvl8pPr marL="3195409" indent="0" algn="ctr">
              <a:buNone/>
              <a:defRPr/>
            </a:lvl8pPr>
            <a:lvl9pPr marL="365189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758FE4E-6437-42B2-9BE4-A7E9E173D398}" type="slidenum">
              <a:rPr lang="en-US" altLang="en-US"/>
              <a:pPr/>
              <a:t>‹#›</a:t>
            </a:fld>
            <a:endParaRPr lang="en-US" altLang="en-US"/>
          </a:p>
        </p:txBody>
      </p:sp>
    </p:spTree>
    <p:extLst>
      <p:ext uri="{BB962C8B-B14F-4D97-AF65-F5344CB8AC3E}">
        <p14:creationId xmlns:p14="http://schemas.microsoft.com/office/powerpoint/2010/main" val="320716156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b="1">
                <a:solidFill>
                  <a:schemeClr val="bg1"/>
                </a:solidFill>
              </a:defRPr>
            </a:lvl1pPr>
          </a:lstStyle>
          <a:p>
            <a:fld id="{2413036C-4886-4EF2-BA7F-BA7BAA0655A7}" type="slidenum">
              <a:rPr lang="en-US" altLang="en-US" smtClean="0"/>
              <a:pPr/>
              <a:t>‹#›</a:t>
            </a:fld>
            <a:endParaRPr lang="en-US" altLang="en-US"/>
          </a:p>
        </p:txBody>
      </p:sp>
    </p:spTree>
    <p:extLst>
      <p:ext uri="{BB962C8B-B14F-4D97-AF65-F5344CB8AC3E}">
        <p14:creationId xmlns:p14="http://schemas.microsoft.com/office/powerpoint/2010/main" val="2877513213"/>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4" y="33347"/>
            <a:ext cx="2819403" cy="50514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5" y="33347"/>
            <a:ext cx="8255003" cy="5051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b="1">
                <a:solidFill>
                  <a:schemeClr val="bg1"/>
                </a:solidFill>
              </a:defRPr>
            </a:lvl1pPr>
          </a:lstStyle>
          <a:p>
            <a:fld id="{3823115D-D940-4D54-A372-C6C93A3454C4}" type="slidenum">
              <a:rPr lang="en-US" altLang="en-US" smtClean="0"/>
              <a:pPr/>
              <a:t>‹#›</a:t>
            </a:fld>
            <a:endParaRPr lang="en-US" altLang="en-US"/>
          </a:p>
        </p:txBody>
      </p:sp>
    </p:spTree>
    <p:extLst>
      <p:ext uri="{BB962C8B-B14F-4D97-AF65-F5344CB8AC3E}">
        <p14:creationId xmlns:p14="http://schemas.microsoft.com/office/powerpoint/2010/main" val="383552154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b="1">
                <a:solidFill>
                  <a:schemeClr val="bg1"/>
                </a:solidFill>
              </a:defRPr>
            </a:lvl1pPr>
          </a:lstStyle>
          <a:p>
            <a:fld id="{843FA671-F999-43CA-A979-5BD6F4D093D9}" type="slidenum">
              <a:rPr lang="en-US" altLang="en-US" smtClean="0"/>
              <a:pPr/>
              <a:t>‹#›</a:t>
            </a:fld>
            <a:endParaRPr lang="en-US" altLang="en-US" dirty="0"/>
          </a:p>
        </p:txBody>
      </p:sp>
    </p:spTree>
    <p:extLst>
      <p:ext uri="{BB962C8B-B14F-4D97-AF65-F5344CB8AC3E}">
        <p14:creationId xmlns:p14="http://schemas.microsoft.com/office/powerpoint/2010/main" val="24354915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3" y="4406915"/>
            <a:ext cx="103632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963083" y="2906714"/>
            <a:ext cx="10363200" cy="1500188"/>
          </a:xfrm>
        </p:spPr>
        <p:txBody>
          <a:bodyPr anchor="b"/>
          <a:lstStyle>
            <a:lvl1pPr marL="0" indent="0">
              <a:buNone/>
              <a:defRPr sz="2000"/>
            </a:lvl1pPr>
            <a:lvl2pPr marL="456490" indent="0">
              <a:buNone/>
              <a:defRPr sz="1800"/>
            </a:lvl2pPr>
            <a:lvl3pPr marL="912974" indent="0">
              <a:buNone/>
              <a:defRPr sz="1500"/>
            </a:lvl3pPr>
            <a:lvl4pPr marL="1369463" indent="0">
              <a:buNone/>
              <a:defRPr sz="1400"/>
            </a:lvl4pPr>
            <a:lvl5pPr marL="1825949" indent="0">
              <a:buNone/>
              <a:defRPr sz="1400"/>
            </a:lvl5pPr>
            <a:lvl6pPr marL="2282440" indent="0">
              <a:buNone/>
              <a:defRPr sz="1400"/>
            </a:lvl6pPr>
            <a:lvl7pPr marL="2738922" indent="0">
              <a:buNone/>
              <a:defRPr sz="1400"/>
            </a:lvl7pPr>
            <a:lvl8pPr marL="3195409" indent="0">
              <a:buNone/>
              <a:defRPr sz="1400"/>
            </a:lvl8pPr>
            <a:lvl9pPr marL="365189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b="1">
                <a:solidFill>
                  <a:schemeClr val="bg1"/>
                </a:solidFill>
              </a:defRPr>
            </a:lvl1pPr>
          </a:lstStyle>
          <a:p>
            <a:fld id="{6A67FDBF-4118-4FFB-9E17-01D43310F738}" type="slidenum">
              <a:rPr lang="en-US" altLang="en-US" smtClean="0"/>
              <a:pPr/>
              <a:t>‹#›</a:t>
            </a:fld>
            <a:endParaRPr lang="en-US" altLang="en-US" dirty="0"/>
          </a:p>
        </p:txBody>
      </p:sp>
    </p:spTree>
    <p:extLst>
      <p:ext uri="{BB962C8B-B14F-4D97-AF65-F5344CB8AC3E}">
        <p14:creationId xmlns:p14="http://schemas.microsoft.com/office/powerpoint/2010/main" val="297677989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96996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6996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b="1">
                <a:solidFill>
                  <a:schemeClr val="bg1"/>
                </a:solidFill>
              </a:defRPr>
            </a:lvl1pPr>
          </a:lstStyle>
          <a:p>
            <a:fld id="{06A4DF18-3E51-4042-A845-78A3DC337913}" type="slidenum">
              <a:rPr lang="en-US" altLang="en-US" smtClean="0"/>
              <a:pPr/>
              <a:t>‹#›</a:t>
            </a:fld>
            <a:endParaRPr lang="en-US" altLang="en-US"/>
          </a:p>
        </p:txBody>
      </p:sp>
    </p:spTree>
    <p:extLst>
      <p:ext uri="{BB962C8B-B14F-4D97-AF65-F5344CB8AC3E}">
        <p14:creationId xmlns:p14="http://schemas.microsoft.com/office/powerpoint/2010/main" val="165431917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7" y="1535127"/>
            <a:ext cx="5386917" cy="639763"/>
          </a:xfrm>
        </p:spPr>
        <p:txBody>
          <a:bodyPr anchor="b"/>
          <a:lstStyle>
            <a:lvl1pPr marL="0" indent="0">
              <a:buNone/>
              <a:defRPr sz="2400" b="1"/>
            </a:lvl1pPr>
            <a:lvl2pPr marL="456490" indent="0">
              <a:buNone/>
              <a:defRPr sz="2000" b="1"/>
            </a:lvl2pPr>
            <a:lvl3pPr marL="912974" indent="0">
              <a:buNone/>
              <a:defRPr sz="1800" b="1"/>
            </a:lvl3pPr>
            <a:lvl4pPr marL="1369463" indent="0">
              <a:buNone/>
              <a:defRPr sz="1500" b="1"/>
            </a:lvl4pPr>
            <a:lvl5pPr marL="1825949" indent="0">
              <a:buNone/>
              <a:defRPr sz="1500" b="1"/>
            </a:lvl5pPr>
            <a:lvl6pPr marL="2282440" indent="0">
              <a:buNone/>
              <a:defRPr sz="1500" b="1"/>
            </a:lvl6pPr>
            <a:lvl7pPr marL="2738922" indent="0">
              <a:buNone/>
              <a:defRPr sz="1500" b="1"/>
            </a:lvl7pPr>
            <a:lvl8pPr marL="3195409" indent="0">
              <a:buNone/>
              <a:defRPr sz="1500" b="1"/>
            </a:lvl8pPr>
            <a:lvl9pPr marL="3651899" indent="0">
              <a:buNone/>
              <a:defRPr sz="1500" b="1"/>
            </a:lvl9pPr>
          </a:lstStyle>
          <a:p>
            <a:pPr lvl="0"/>
            <a:r>
              <a:rPr lang="en-US"/>
              <a:t>Click to edit Master text styles</a:t>
            </a:r>
          </a:p>
        </p:txBody>
      </p:sp>
      <p:sp>
        <p:nvSpPr>
          <p:cNvPr id="4" name="Content Placeholder 3"/>
          <p:cNvSpPr>
            <a:spLocks noGrp="1"/>
          </p:cNvSpPr>
          <p:nvPr>
            <p:ph sz="half" idx="2"/>
          </p:nvPr>
        </p:nvSpPr>
        <p:spPr>
          <a:xfrm>
            <a:off x="609607" y="2174874"/>
            <a:ext cx="5386917" cy="3951288"/>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90" y="1535127"/>
            <a:ext cx="5389033" cy="639763"/>
          </a:xfrm>
        </p:spPr>
        <p:txBody>
          <a:bodyPr anchor="b"/>
          <a:lstStyle>
            <a:lvl1pPr marL="0" indent="0">
              <a:buNone/>
              <a:defRPr sz="2400" b="1"/>
            </a:lvl1pPr>
            <a:lvl2pPr marL="456490" indent="0">
              <a:buNone/>
              <a:defRPr sz="2000" b="1"/>
            </a:lvl2pPr>
            <a:lvl3pPr marL="912974" indent="0">
              <a:buNone/>
              <a:defRPr sz="1800" b="1"/>
            </a:lvl3pPr>
            <a:lvl4pPr marL="1369463" indent="0">
              <a:buNone/>
              <a:defRPr sz="1500" b="1"/>
            </a:lvl4pPr>
            <a:lvl5pPr marL="1825949" indent="0">
              <a:buNone/>
              <a:defRPr sz="1500" b="1"/>
            </a:lvl5pPr>
            <a:lvl6pPr marL="2282440" indent="0">
              <a:buNone/>
              <a:defRPr sz="1500" b="1"/>
            </a:lvl6pPr>
            <a:lvl7pPr marL="2738922" indent="0">
              <a:buNone/>
              <a:defRPr sz="1500" b="1"/>
            </a:lvl7pPr>
            <a:lvl8pPr marL="3195409" indent="0">
              <a:buNone/>
              <a:defRPr sz="1500" b="1"/>
            </a:lvl8pPr>
            <a:lvl9pPr marL="3651899" indent="0">
              <a:buNone/>
              <a:defRPr sz="1500" b="1"/>
            </a:lvl9pPr>
          </a:lstStyle>
          <a:p>
            <a:pPr lvl="0"/>
            <a:r>
              <a:rPr lang="en-US"/>
              <a:t>Click to edit Master text styles</a:t>
            </a:r>
          </a:p>
        </p:txBody>
      </p:sp>
      <p:sp>
        <p:nvSpPr>
          <p:cNvPr id="6" name="Content Placeholder 5"/>
          <p:cNvSpPr>
            <a:spLocks noGrp="1"/>
          </p:cNvSpPr>
          <p:nvPr>
            <p:ph sz="quarter" idx="4"/>
          </p:nvPr>
        </p:nvSpPr>
        <p:spPr>
          <a:xfrm>
            <a:off x="6193390" y="2174874"/>
            <a:ext cx="5389033" cy="3951288"/>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b="1">
                <a:solidFill>
                  <a:schemeClr val="bg1"/>
                </a:solidFill>
              </a:defRPr>
            </a:lvl1pPr>
          </a:lstStyle>
          <a:p>
            <a:fld id="{87333421-053A-402B-9C71-5347B073CCA0}" type="slidenum">
              <a:rPr lang="en-US" altLang="en-US" smtClean="0"/>
              <a:pPr/>
              <a:t>‹#›</a:t>
            </a:fld>
            <a:endParaRPr lang="en-US" altLang="en-US"/>
          </a:p>
        </p:txBody>
      </p:sp>
    </p:spTree>
    <p:extLst>
      <p:ext uri="{BB962C8B-B14F-4D97-AF65-F5344CB8AC3E}">
        <p14:creationId xmlns:p14="http://schemas.microsoft.com/office/powerpoint/2010/main" val="142373031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b="1">
                <a:solidFill>
                  <a:schemeClr val="bg1"/>
                </a:solidFill>
              </a:defRPr>
            </a:lvl1pPr>
          </a:lstStyle>
          <a:p>
            <a:fld id="{C5ED0833-D955-402E-88D7-E4D087876866}" type="slidenum">
              <a:rPr lang="en-US" altLang="en-US" smtClean="0"/>
              <a:pPr/>
              <a:t>‹#›</a:t>
            </a:fld>
            <a:endParaRPr lang="en-US" altLang="en-US"/>
          </a:p>
        </p:txBody>
      </p:sp>
    </p:spTree>
    <p:extLst>
      <p:ext uri="{BB962C8B-B14F-4D97-AF65-F5344CB8AC3E}">
        <p14:creationId xmlns:p14="http://schemas.microsoft.com/office/powerpoint/2010/main" val="45156911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b="1">
                <a:solidFill>
                  <a:schemeClr val="bg1"/>
                </a:solidFill>
              </a:defRPr>
            </a:lvl1pPr>
          </a:lstStyle>
          <a:p>
            <a:fld id="{E86A3000-8EFE-4DE4-9BE7-6EB052C198F5}" type="slidenum">
              <a:rPr lang="en-US" altLang="en-US" smtClean="0"/>
              <a:pPr/>
              <a:t>‹#›</a:t>
            </a:fld>
            <a:endParaRPr lang="en-US" altLang="en-US"/>
          </a:p>
        </p:txBody>
      </p:sp>
    </p:spTree>
    <p:extLst>
      <p:ext uri="{BB962C8B-B14F-4D97-AF65-F5344CB8AC3E}">
        <p14:creationId xmlns:p14="http://schemas.microsoft.com/office/powerpoint/2010/main" val="82724830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4" y="273050"/>
            <a:ext cx="401108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6" y="273055"/>
            <a:ext cx="681566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4" y="1435103"/>
            <a:ext cx="4011083" cy="4691063"/>
          </a:xfrm>
        </p:spPr>
        <p:txBody>
          <a:bodyPr/>
          <a:lstStyle>
            <a:lvl1pPr marL="0" indent="0">
              <a:buNone/>
              <a:defRPr sz="1400"/>
            </a:lvl1pPr>
            <a:lvl2pPr marL="456490" indent="0">
              <a:buNone/>
              <a:defRPr sz="1300"/>
            </a:lvl2pPr>
            <a:lvl3pPr marL="912974" indent="0">
              <a:buNone/>
              <a:defRPr sz="1000"/>
            </a:lvl3pPr>
            <a:lvl4pPr marL="1369463" indent="0">
              <a:buNone/>
              <a:defRPr sz="800"/>
            </a:lvl4pPr>
            <a:lvl5pPr marL="1825949" indent="0">
              <a:buNone/>
              <a:defRPr sz="800"/>
            </a:lvl5pPr>
            <a:lvl6pPr marL="2282440" indent="0">
              <a:buNone/>
              <a:defRPr sz="800"/>
            </a:lvl6pPr>
            <a:lvl7pPr marL="2738922" indent="0">
              <a:buNone/>
              <a:defRPr sz="800"/>
            </a:lvl7pPr>
            <a:lvl8pPr marL="3195409" indent="0">
              <a:buNone/>
              <a:defRPr sz="800"/>
            </a:lvl8pPr>
            <a:lvl9pPr marL="3651899"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b="1">
                <a:solidFill>
                  <a:schemeClr val="bg1"/>
                </a:solidFill>
              </a:defRPr>
            </a:lvl1pPr>
          </a:lstStyle>
          <a:p>
            <a:fld id="{588C9C76-8BF9-40F4-A1AE-984D9C2D1A00}" type="slidenum">
              <a:rPr lang="en-US" altLang="en-US" smtClean="0"/>
              <a:pPr/>
              <a:t>‹#›</a:t>
            </a:fld>
            <a:endParaRPr lang="en-US" altLang="en-US"/>
          </a:p>
        </p:txBody>
      </p:sp>
    </p:spTree>
    <p:extLst>
      <p:ext uri="{BB962C8B-B14F-4D97-AF65-F5344CB8AC3E}">
        <p14:creationId xmlns:p14="http://schemas.microsoft.com/office/powerpoint/2010/main" val="180382822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4"/>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6490" indent="0">
              <a:buNone/>
              <a:defRPr sz="2800"/>
            </a:lvl2pPr>
            <a:lvl3pPr marL="912974" indent="0">
              <a:buNone/>
              <a:defRPr sz="2400"/>
            </a:lvl3pPr>
            <a:lvl4pPr marL="1369463" indent="0">
              <a:buNone/>
              <a:defRPr sz="2000"/>
            </a:lvl4pPr>
            <a:lvl5pPr marL="1825949" indent="0">
              <a:buNone/>
              <a:defRPr sz="2000"/>
            </a:lvl5pPr>
            <a:lvl6pPr marL="2282440" indent="0">
              <a:buNone/>
              <a:defRPr sz="2000"/>
            </a:lvl6pPr>
            <a:lvl7pPr marL="2738922" indent="0">
              <a:buNone/>
              <a:defRPr sz="2000"/>
            </a:lvl7pPr>
            <a:lvl8pPr marL="3195409" indent="0">
              <a:buNone/>
              <a:defRPr sz="2000"/>
            </a:lvl8pPr>
            <a:lvl9pPr marL="3651899" indent="0">
              <a:buNone/>
              <a:defRPr sz="2000"/>
            </a:lvl9pPr>
          </a:lstStyle>
          <a:p>
            <a:pPr lvl="0"/>
            <a:endParaRPr lang="en-US" noProof="0"/>
          </a:p>
        </p:txBody>
      </p:sp>
      <p:sp>
        <p:nvSpPr>
          <p:cNvPr id="4" name="Text Placeholder 3"/>
          <p:cNvSpPr>
            <a:spLocks noGrp="1"/>
          </p:cNvSpPr>
          <p:nvPr>
            <p:ph type="body" sz="half" idx="2"/>
          </p:nvPr>
        </p:nvSpPr>
        <p:spPr>
          <a:xfrm>
            <a:off x="2389717" y="5367340"/>
            <a:ext cx="7315200" cy="804863"/>
          </a:xfrm>
        </p:spPr>
        <p:txBody>
          <a:bodyPr/>
          <a:lstStyle>
            <a:lvl1pPr marL="0" indent="0">
              <a:buNone/>
              <a:defRPr sz="1400"/>
            </a:lvl1pPr>
            <a:lvl2pPr marL="456490" indent="0">
              <a:buNone/>
              <a:defRPr sz="1300"/>
            </a:lvl2pPr>
            <a:lvl3pPr marL="912974" indent="0">
              <a:buNone/>
              <a:defRPr sz="1000"/>
            </a:lvl3pPr>
            <a:lvl4pPr marL="1369463" indent="0">
              <a:buNone/>
              <a:defRPr sz="800"/>
            </a:lvl4pPr>
            <a:lvl5pPr marL="1825949" indent="0">
              <a:buNone/>
              <a:defRPr sz="800"/>
            </a:lvl5pPr>
            <a:lvl6pPr marL="2282440" indent="0">
              <a:buNone/>
              <a:defRPr sz="800"/>
            </a:lvl6pPr>
            <a:lvl7pPr marL="2738922" indent="0">
              <a:buNone/>
              <a:defRPr sz="800"/>
            </a:lvl7pPr>
            <a:lvl8pPr marL="3195409" indent="0">
              <a:buNone/>
              <a:defRPr sz="800"/>
            </a:lvl8pPr>
            <a:lvl9pPr marL="3651899"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b="1">
                <a:solidFill>
                  <a:schemeClr val="bg1"/>
                </a:solidFill>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b="1">
                <a:solidFill>
                  <a:schemeClr val="bg1"/>
                </a:solidFill>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b="1">
                <a:solidFill>
                  <a:schemeClr val="bg1"/>
                </a:solidFill>
              </a:defRPr>
            </a:lvl1pPr>
          </a:lstStyle>
          <a:p>
            <a:fld id="{D4E6304B-99EB-40BB-88D6-C45C6F07F8DB}" type="slidenum">
              <a:rPr lang="en-US" altLang="en-US" smtClean="0"/>
              <a:pPr/>
              <a:t>‹#›</a:t>
            </a:fld>
            <a:endParaRPr lang="en-US" altLang="en-US"/>
          </a:p>
        </p:txBody>
      </p:sp>
    </p:spTree>
    <p:extLst>
      <p:ext uri="{BB962C8B-B14F-4D97-AF65-F5344CB8AC3E}">
        <p14:creationId xmlns:p14="http://schemas.microsoft.com/office/powerpoint/2010/main" val="255952135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rgbClr val="002060"/>
        </a:solidFill>
        <a:effectLst/>
      </p:bgPr>
    </p:bg>
    <p:spTree>
      <p:nvGrpSpPr>
        <p:cNvPr id="1" name=""/>
        <p:cNvGrpSpPr/>
        <p:nvPr/>
      </p:nvGrpSpPr>
      <p:grpSpPr>
        <a:xfrm>
          <a:off x="0" y="0"/>
          <a:ext cx="0" cy="0"/>
          <a:chOff x="0" y="0"/>
          <a:chExt cx="0" cy="0"/>
        </a:xfrm>
      </p:grpSpPr>
      <p:sp>
        <p:nvSpPr>
          <p:cNvPr id="1026" name="Rectangle 15"/>
          <p:cNvSpPr>
            <a:spLocks noChangeArrowheads="1"/>
          </p:cNvSpPr>
          <p:nvPr userDrawn="1"/>
        </p:nvSpPr>
        <p:spPr bwMode="gray">
          <a:xfrm>
            <a:off x="0" y="0"/>
            <a:ext cx="12192000" cy="6858000"/>
          </a:xfrm>
          <a:prstGeom prst="rect">
            <a:avLst/>
          </a:prstGeom>
          <a:solidFill>
            <a:srgbClr val="00006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294" tIns="45647" rIns="91294" bIns="45647" anchor="ctr"/>
          <a:lstStyle>
            <a:lvl1pPr>
              <a:defRPr sz="2000" b="1">
                <a:solidFill>
                  <a:schemeClr val="tx1"/>
                </a:solidFill>
                <a:latin typeface="Trebuchet MS" pitchFamily="34" charset="0"/>
              </a:defRPr>
            </a:lvl1pPr>
            <a:lvl2pPr marL="742950" indent="-285750">
              <a:defRPr sz="2000" b="1">
                <a:solidFill>
                  <a:schemeClr val="tx1"/>
                </a:solidFill>
                <a:latin typeface="Trebuchet MS" pitchFamily="34" charset="0"/>
              </a:defRPr>
            </a:lvl2pPr>
            <a:lvl3pPr marL="1143000" indent="-228600">
              <a:defRPr sz="2000" b="1">
                <a:solidFill>
                  <a:schemeClr val="tx1"/>
                </a:solidFill>
                <a:latin typeface="Trebuchet MS" pitchFamily="34" charset="0"/>
              </a:defRPr>
            </a:lvl3pPr>
            <a:lvl4pPr marL="1600200" indent="-228600">
              <a:defRPr sz="2000" b="1">
                <a:solidFill>
                  <a:schemeClr val="tx1"/>
                </a:solidFill>
                <a:latin typeface="Trebuchet MS" pitchFamily="34" charset="0"/>
              </a:defRPr>
            </a:lvl4pPr>
            <a:lvl5pPr marL="2057400" indent="-228600">
              <a:defRPr sz="2000" b="1">
                <a:solidFill>
                  <a:schemeClr val="tx1"/>
                </a:solidFill>
                <a:latin typeface="Trebuchet MS" pitchFamily="34" charset="0"/>
              </a:defRPr>
            </a:lvl5pPr>
            <a:lvl6pPr marL="2514600" indent="-228600" algn="ctr" eaLnBrk="0" fontAlgn="base" hangingPunct="0">
              <a:lnSpc>
                <a:spcPct val="80000"/>
              </a:lnSpc>
              <a:spcBef>
                <a:spcPct val="0"/>
              </a:spcBef>
              <a:spcAft>
                <a:spcPct val="0"/>
              </a:spcAft>
              <a:defRPr sz="2000" b="1">
                <a:solidFill>
                  <a:schemeClr val="tx1"/>
                </a:solidFill>
                <a:latin typeface="Trebuchet MS" pitchFamily="34" charset="0"/>
              </a:defRPr>
            </a:lvl6pPr>
            <a:lvl7pPr marL="2971800" indent="-228600" algn="ctr" eaLnBrk="0" fontAlgn="base" hangingPunct="0">
              <a:lnSpc>
                <a:spcPct val="80000"/>
              </a:lnSpc>
              <a:spcBef>
                <a:spcPct val="0"/>
              </a:spcBef>
              <a:spcAft>
                <a:spcPct val="0"/>
              </a:spcAft>
              <a:defRPr sz="2000" b="1">
                <a:solidFill>
                  <a:schemeClr val="tx1"/>
                </a:solidFill>
                <a:latin typeface="Trebuchet MS" pitchFamily="34" charset="0"/>
              </a:defRPr>
            </a:lvl7pPr>
            <a:lvl8pPr marL="3429000" indent="-228600" algn="ctr" eaLnBrk="0" fontAlgn="base" hangingPunct="0">
              <a:lnSpc>
                <a:spcPct val="80000"/>
              </a:lnSpc>
              <a:spcBef>
                <a:spcPct val="0"/>
              </a:spcBef>
              <a:spcAft>
                <a:spcPct val="0"/>
              </a:spcAft>
              <a:defRPr sz="2000" b="1">
                <a:solidFill>
                  <a:schemeClr val="tx1"/>
                </a:solidFill>
                <a:latin typeface="Trebuchet MS" pitchFamily="34" charset="0"/>
              </a:defRPr>
            </a:lvl8pPr>
            <a:lvl9pPr marL="3886200" indent="-228600" algn="ctr" eaLnBrk="0" fontAlgn="base" hangingPunct="0">
              <a:lnSpc>
                <a:spcPct val="80000"/>
              </a:lnSpc>
              <a:spcBef>
                <a:spcPct val="0"/>
              </a:spcBef>
              <a:spcAft>
                <a:spcPct val="0"/>
              </a:spcAft>
              <a:defRPr sz="2000" b="1">
                <a:solidFill>
                  <a:schemeClr val="tx1"/>
                </a:solidFill>
                <a:latin typeface="Trebuchet MS" pitchFamily="34" charset="0"/>
              </a:defRPr>
            </a:lvl9pPr>
          </a:lstStyle>
          <a:p>
            <a:pPr>
              <a:defRPr/>
            </a:pPr>
            <a:endParaRPr lang="en-US" altLang="en-US" sz="2000">
              <a:solidFill>
                <a:schemeClr val="bg1"/>
              </a:solidFill>
            </a:endParaRPr>
          </a:p>
        </p:txBody>
      </p:sp>
      <p:sp>
        <p:nvSpPr>
          <p:cNvPr id="1027" name="Rectangle 3"/>
          <p:cNvSpPr>
            <a:spLocks noGrp="1" noChangeArrowheads="1"/>
          </p:cNvSpPr>
          <p:nvPr>
            <p:ph type="body" idx="1"/>
          </p:nvPr>
        </p:nvSpPr>
        <p:spPr bwMode="gray">
          <a:xfrm>
            <a:off x="914400" y="969963"/>
            <a:ext cx="10363200" cy="41148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4" tIns="45647" rIns="91294" bIns="4564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392863"/>
            <a:ext cx="2540000" cy="457200"/>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l">
              <a:lnSpc>
                <a:spcPct val="100000"/>
              </a:lnSpc>
              <a:defRPr sz="1400" b="1">
                <a:solidFill>
                  <a:schemeClr val="bg1"/>
                </a:solidFill>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4165600" y="6392863"/>
            <a:ext cx="3860800" cy="457200"/>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nSpc>
                <a:spcPct val="100000"/>
              </a:lnSpc>
              <a:defRPr sz="1400" b="1">
                <a:solidFill>
                  <a:schemeClr val="bg1"/>
                </a:solidFill>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8737600" y="6392863"/>
            <a:ext cx="2540000" cy="457200"/>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a:lnSpc>
                <a:spcPct val="100000"/>
              </a:lnSpc>
              <a:defRPr sz="1400" b="1">
                <a:solidFill>
                  <a:schemeClr val="bg1"/>
                </a:solidFill>
                <a:latin typeface="Arial" panose="020B0604020202020204" pitchFamily="34" charset="0"/>
              </a:defRPr>
            </a:lvl1pPr>
          </a:lstStyle>
          <a:p>
            <a:fld id="{DBC4C9E7-FBCA-404F-8E29-F5C1F83C2AEA}" type="slidenum">
              <a:rPr lang="en-US" altLang="en-US" smtClean="0"/>
              <a:pPr/>
              <a:t>‹#›</a:t>
            </a:fld>
            <a:endParaRPr lang="en-US" altLang="en-US" dirty="0"/>
          </a:p>
        </p:txBody>
      </p:sp>
      <p:sp>
        <p:nvSpPr>
          <p:cNvPr id="1031" name="Rectangle 2"/>
          <p:cNvSpPr>
            <a:spLocks noGrp="1" noChangeArrowheads="1"/>
          </p:cNvSpPr>
          <p:nvPr>
            <p:ph type="title"/>
          </p:nvPr>
        </p:nvSpPr>
        <p:spPr bwMode="gray">
          <a:xfrm>
            <a:off x="914401" y="33338"/>
            <a:ext cx="11277602" cy="77311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4" tIns="45647" rIns="91294" bIns="45647" numCol="1" anchor="ctr" anchorCtr="0" compatLnSpc="1">
            <a:prstTxWarp prst="textNoShape">
              <a:avLst/>
            </a:prstTxWarp>
          </a:bodyPr>
          <a:lstStyle/>
          <a:p>
            <a:pPr lvl="0"/>
            <a:r>
              <a:rPr lang="en-US" altLang="en-US"/>
              <a:t>Click to edit Master title style</a:t>
            </a:r>
          </a:p>
        </p:txBody>
      </p:sp>
      <p:sp>
        <p:nvSpPr>
          <p:cNvPr id="1032" name="Line 17"/>
          <p:cNvSpPr>
            <a:spLocks noChangeShapeType="1"/>
          </p:cNvSpPr>
          <p:nvPr/>
        </p:nvSpPr>
        <p:spPr bwMode="gray">
          <a:xfrm>
            <a:off x="0" y="893763"/>
            <a:ext cx="12192000" cy="0"/>
          </a:xfrm>
          <a:prstGeom prst="line">
            <a:avLst/>
          </a:prstGeom>
          <a:noFill/>
          <a:ln w="19050">
            <a:solidFill>
              <a:srgbClr val="FFCC00"/>
            </a:solidFill>
            <a:round/>
            <a:headEnd/>
            <a:tailEnd/>
          </a:ln>
          <a:extLst>
            <a:ext uri="{909E8E84-426E-40DD-AFC4-6F175D3DCCD1}">
              <a14:hiddenFill xmlns:a14="http://schemas.microsoft.com/office/drawing/2010/main">
                <a:noFill/>
              </a14:hiddenFill>
            </a:ext>
          </a:extLst>
        </p:spPr>
        <p:txBody>
          <a:bodyPr wrap="none" lIns="91294" tIns="45647" rIns="91294" bIns="45647" anchor="ctr"/>
          <a:lstStyle/>
          <a:p>
            <a:endParaRPr lang="en-US" sz="2000"/>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10" y="9141"/>
            <a:ext cx="868680" cy="868680"/>
          </a:xfrm>
          <a:prstGeom prst="rect">
            <a:avLst/>
          </a:prstGeom>
          <a:solidFill>
            <a:srgbClr val="002060"/>
          </a:solidFill>
        </p:spPr>
      </p:pic>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40192" y="6300535"/>
            <a:ext cx="1800234" cy="641855"/>
          </a:xfrm>
          <a:prstGeom prst="rect">
            <a:avLst/>
          </a:prstGeom>
        </p:spPr>
      </p:pic>
      <p:sp>
        <p:nvSpPr>
          <p:cNvPr id="13" name="Slide Number Placeholder 3"/>
          <p:cNvSpPr txBox="1">
            <a:spLocks/>
          </p:cNvSpPr>
          <p:nvPr userDrawn="1"/>
        </p:nvSpPr>
        <p:spPr>
          <a:xfrm>
            <a:off x="11499850" y="6347544"/>
            <a:ext cx="565150" cy="365125"/>
          </a:xfrm>
          <a:prstGeom prst="rect">
            <a:avLst/>
          </a:prstGeom>
        </p:spPr>
        <p:txBody>
          <a:bodyPr/>
          <a:lstStyle>
            <a:defPPr>
              <a:defRPr lang="en-US"/>
            </a:defPPr>
            <a:lvl1pPr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1pPr>
            <a:lvl2pPr marL="454025" indent="1588"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2pPr>
            <a:lvl3pPr marL="911225" indent="1588"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3pPr>
            <a:lvl4pPr marL="1366838" indent="1588"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4pPr>
            <a:lvl5pPr marL="1824038" indent="1588" algn="ctr" rtl="0" eaLnBrk="0" fontAlgn="base" hangingPunct="0">
              <a:lnSpc>
                <a:spcPct val="80000"/>
              </a:lnSpc>
              <a:spcBef>
                <a:spcPct val="0"/>
              </a:spcBef>
              <a:spcAft>
                <a:spcPct val="0"/>
              </a:spcAft>
              <a:defRPr sz="2000" b="1" kern="1200">
                <a:solidFill>
                  <a:schemeClr val="tx1"/>
                </a:solidFill>
                <a:latin typeface="Trebuchet MS" panose="020B0603020202020204" pitchFamily="34" charset="0"/>
                <a:ea typeface="+mn-ea"/>
                <a:cs typeface="+mn-cs"/>
              </a:defRPr>
            </a:lvl5pPr>
            <a:lvl6pPr marL="2286000" algn="l" defTabSz="914400" rtl="0" eaLnBrk="1" latinLnBrk="0" hangingPunct="1">
              <a:defRPr sz="2000" b="1" kern="1200">
                <a:solidFill>
                  <a:schemeClr val="tx1"/>
                </a:solidFill>
                <a:latin typeface="Trebuchet MS" panose="020B0603020202020204" pitchFamily="34" charset="0"/>
                <a:ea typeface="+mn-ea"/>
                <a:cs typeface="+mn-cs"/>
              </a:defRPr>
            </a:lvl6pPr>
            <a:lvl7pPr marL="2743200" algn="l" defTabSz="914400" rtl="0" eaLnBrk="1" latinLnBrk="0" hangingPunct="1">
              <a:defRPr sz="2000" b="1" kern="1200">
                <a:solidFill>
                  <a:schemeClr val="tx1"/>
                </a:solidFill>
                <a:latin typeface="Trebuchet MS" panose="020B0603020202020204" pitchFamily="34" charset="0"/>
                <a:ea typeface="+mn-ea"/>
                <a:cs typeface="+mn-cs"/>
              </a:defRPr>
            </a:lvl7pPr>
            <a:lvl8pPr marL="3200400" algn="l" defTabSz="914400" rtl="0" eaLnBrk="1" latinLnBrk="0" hangingPunct="1">
              <a:defRPr sz="2000" b="1" kern="1200">
                <a:solidFill>
                  <a:schemeClr val="tx1"/>
                </a:solidFill>
                <a:latin typeface="Trebuchet MS" panose="020B0603020202020204" pitchFamily="34" charset="0"/>
                <a:ea typeface="+mn-ea"/>
                <a:cs typeface="+mn-cs"/>
              </a:defRPr>
            </a:lvl8pPr>
            <a:lvl9pPr marL="3657600" algn="l" defTabSz="914400" rtl="0" eaLnBrk="1" latinLnBrk="0" hangingPunct="1">
              <a:defRPr sz="2000" b="1" kern="1200">
                <a:solidFill>
                  <a:schemeClr val="tx1"/>
                </a:solidFill>
                <a:latin typeface="Trebuchet MS" panose="020B0603020202020204" pitchFamily="34" charset="0"/>
                <a:ea typeface="+mn-ea"/>
                <a:cs typeface="+mn-cs"/>
              </a:defRPr>
            </a:lvl9pPr>
          </a:lstStyle>
          <a:p>
            <a:fld id="{40FBEF79-52C8-4FB3-A433-B7CD746E08BC}" type="slidenum">
              <a:rPr lang="en-US" altLang="en-US" smtClean="0">
                <a:solidFill>
                  <a:schemeClr val="bg1"/>
                </a:solidFill>
              </a:rPr>
              <a:t>‹#›</a:t>
            </a:fld>
            <a:endParaRPr lang="en-US" altLang="en-US" dirty="0">
              <a:solidFill>
                <a:schemeClr val="bg1"/>
              </a:solidFill>
            </a:endParaRPr>
          </a:p>
        </p:txBody>
      </p:sp>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 y="5880847"/>
            <a:ext cx="875038" cy="985123"/>
          </a:xfrm>
          <a:prstGeom prst="rect">
            <a:avLst/>
          </a:prstGeom>
        </p:spPr>
      </p:pic>
    </p:spTree>
  </p:cSld>
  <p:clrMap bg1="lt1" tx1="dk1" bg2="lt2" tx2="dk2" accent1="accent1" accent2="accent2" accent3="accent3" accent4="accent4" accent5="accent5" accent6="accent6" hlink="hlink" folHlink="folHlink"/>
  <p:sldLayoutIdLst>
    <p:sldLayoutId id="2147485573" r:id="rId1"/>
    <p:sldLayoutId id="2147485574" r:id="rId2"/>
    <p:sldLayoutId id="2147485575" r:id="rId3"/>
    <p:sldLayoutId id="2147485576" r:id="rId4"/>
    <p:sldLayoutId id="2147485577" r:id="rId5"/>
    <p:sldLayoutId id="2147485578" r:id="rId6"/>
    <p:sldLayoutId id="2147485579" r:id="rId7"/>
    <p:sldLayoutId id="2147485580" r:id="rId8"/>
    <p:sldLayoutId id="2147485581" r:id="rId9"/>
    <p:sldLayoutId id="2147485582" r:id="rId10"/>
    <p:sldLayoutId id="2147485583" r:id="rId11"/>
  </p:sldLayoutIdLst>
  <p:transition spd="med"/>
  <p:txStyles>
    <p:titleStyle>
      <a:lvl1pPr algn="l" rtl="0" eaLnBrk="0" fontAlgn="base" hangingPunct="0">
        <a:lnSpc>
          <a:spcPct val="85000"/>
        </a:lnSpc>
        <a:spcBef>
          <a:spcPct val="0"/>
        </a:spcBef>
        <a:spcAft>
          <a:spcPct val="0"/>
        </a:spcAft>
        <a:defRPr sz="3200" b="1">
          <a:solidFill>
            <a:srgbClr val="FFCC00"/>
          </a:solidFill>
          <a:latin typeface="+mj-lt"/>
          <a:ea typeface="+mj-ea"/>
          <a:cs typeface="+mj-cs"/>
        </a:defRPr>
      </a:lvl1pPr>
      <a:lvl2pPr algn="l" rtl="0" eaLnBrk="0" fontAlgn="base" hangingPunct="0">
        <a:lnSpc>
          <a:spcPct val="85000"/>
        </a:lnSpc>
        <a:spcBef>
          <a:spcPct val="0"/>
        </a:spcBef>
        <a:spcAft>
          <a:spcPct val="0"/>
        </a:spcAft>
        <a:defRPr sz="3200" b="1">
          <a:solidFill>
            <a:srgbClr val="FFCC00"/>
          </a:solidFill>
          <a:latin typeface="Arial" charset="0"/>
        </a:defRPr>
      </a:lvl2pPr>
      <a:lvl3pPr algn="l" rtl="0" eaLnBrk="0" fontAlgn="base" hangingPunct="0">
        <a:lnSpc>
          <a:spcPct val="85000"/>
        </a:lnSpc>
        <a:spcBef>
          <a:spcPct val="0"/>
        </a:spcBef>
        <a:spcAft>
          <a:spcPct val="0"/>
        </a:spcAft>
        <a:defRPr sz="3200" b="1">
          <a:solidFill>
            <a:srgbClr val="FFCC00"/>
          </a:solidFill>
          <a:latin typeface="Arial" charset="0"/>
        </a:defRPr>
      </a:lvl3pPr>
      <a:lvl4pPr algn="l" rtl="0" eaLnBrk="0" fontAlgn="base" hangingPunct="0">
        <a:lnSpc>
          <a:spcPct val="85000"/>
        </a:lnSpc>
        <a:spcBef>
          <a:spcPct val="0"/>
        </a:spcBef>
        <a:spcAft>
          <a:spcPct val="0"/>
        </a:spcAft>
        <a:defRPr sz="3200" b="1">
          <a:solidFill>
            <a:srgbClr val="FFCC00"/>
          </a:solidFill>
          <a:latin typeface="Arial" charset="0"/>
        </a:defRPr>
      </a:lvl4pPr>
      <a:lvl5pPr algn="l" rtl="0" eaLnBrk="0" fontAlgn="base" hangingPunct="0">
        <a:lnSpc>
          <a:spcPct val="85000"/>
        </a:lnSpc>
        <a:spcBef>
          <a:spcPct val="0"/>
        </a:spcBef>
        <a:spcAft>
          <a:spcPct val="0"/>
        </a:spcAft>
        <a:defRPr sz="3200" b="1">
          <a:solidFill>
            <a:srgbClr val="FFCC00"/>
          </a:solidFill>
          <a:latin typeface="Arial" charset="0"/>
        </a:defRPr>
      </a:lvl5pPr>
      <a:lvl6pPr marL="456490" algn="l" rtl="0" eaLnBrk="0" fontAlgn="base" hangingPunct="0">
        <a:lnSpc>
          <a:spcPct val="85000"/>
        </a:lnSpc>
        <a:spcBef>
          <a:spcPct val="0"/>
        </a:spcBef>
        <a:spcAft>
          <a:spcPct val="0"/>
        </a:spcAft>
        <a:defRPr sz="3200" b="1">
          <a:solidFill>
            <a:srgbClr val="FFCC00"/>
          </a:solidFill>
          <a:latin typeface="Arial" charset="0"/>
        </a:defRPr>
      </a:lvl6pPr>
      <a:lvl7pPr marL="912974" algn="l" rtl="0" eaLnBrk="0" fontAlgn="base" hangingPunct="0">
        <a:lnSpc>
          <a:spcPct val="85000"/>
        </a:lnSpc>
        <a:spcBef>
          <a:spcPct val="0"/>
        </a:spcBef>
        <a:spcAft>
          <a:spcPct val="0"/>
        </a:spcAft>
        <a:defRPr sz="3200" b="1">
          <a:solidFill>
            <a:srgbClr val="FFCC00"/>
          </a:solidFill>
          <a:latin typeface="Arial" charset="0"/>
        </a:defRPr>
      </a:lvl7pPr>
      <a:lvl8pPr marL="1369463" algn="l" rtl="0" eaLnBrk="0" fontAlgn="base" hangingPunct="0">
        <a:lnSpc>
          <a:spcPct val="85000"/>
        </a:lnSpc>
        <a:spcBef>
          <a:spcPct val="0"/>
        </a:spcBef>
        <a:spcAft>
          <a:spcPct val="0"/>
        </a:spcAft>
        <a:defRPr sz="3200" b="1">
          <a:solidFill>
            <a:srgbClr val="FFCC00"/>
          </a:solidFill>
          <a:latin typeface="Arial" charset="0"/>
        </a:defRPr>
      </a:lvl8pPr>
      <a:lvl9pPr marL="1825949" algn="l" rtl="0" eaLnBrk="0" fontAlgn="base" hangingPunct="0">
        <a:lnSpc>
          <a:spcPct val="85000"/>
        </a:lnSpc>
        <a:spcBef>
          <a:spcPct val="0"/>
        </a:spcBef>
        <a:spcAft>
          <a:spcPct val="0"/>
        </a:spcAft>
        <a:defRPr sz="3200" b="1">
          <a:solidFill>
            <a:srgbClr val="FFCC00"/>
          </a:solidFill>
          <a:latin typeface="Arial" charset="0"/>
        </a:defRPr>
      </a:lvl9pPr>
    </p:titleStyle>
    <p:bodyStyle>
      <a:lvl1pPr marL="339725" indent="-339725" algn="l" rtl="0" eaLnBrk="0" fontAlgn="base" hangingPunct="0">
        <a:lnSpc>
          <a:spcPct val="80000"/>
        </a:lnSpc>
        <a:spcBef>
          <a:spcPct val="20000"/>
        </a:spcBef>
        <a:spcAft>
          <a:spcPct val="0"/>
        </a:spcAft>
        <a:buClr>
          <a:srgbClr val="FFCC00"/>
        </a:buClr>
        <a:buFont typeface="Wingdings" panose="05000000000000000000" pitchFamily="2" charset="2"/>
        <a:buChar char="§"/>
        <a:defRPr sz="3200" b="1">
          <a:solidFill>
            <a:schemeClr val="bg1"/>
          </a:solidFill>
          <a:latin typeface="+mn-lt"/>
          <a:ea typeface="+mn-ea"/>
          <a:cs typeface="+mn-cs"/>
        </a:defRPr>
      </a:lvl1pPr>
      <a:lvl2pPr marL="739775" indent="-282575" algn="l" rtl="0" eaLnBrk="0" fontAlgn="base" hangingPunct="0">
        <a:lnSpc>
          <a:spcPct val="80000"/>
        </a:lnSpc>
        <a:spcBef>
          <a:spcPct val="20000"/>
        </a:spcBef>
        <a:spcAft>
          <a:spcPct val="0"/>
        </a:spcAft>
        <a:buClr>
          <a:srgbClr val="FFCC00"/>
        </a:buClr>
        <a:buFont typeface="Wingdings" panose="05000000000000000000" pitchFamily="2" charset="2"/>
        <a:buChar char="§"/>
        <a:defRPr sz="2800" b="1">
          <a:solidFill>
            <a:schemeClr val="bg1"/>
          </a:solidFill>
          <a:latin typeface="+mn-lt"/>
        </a:defRPr>
      </a:lvl2pPr>
      <a:lvl3pPr marL="1139825" indent="-225425" algn="l" rtl="0" eaLnBrk="0" fontAlgn="base" hangingPunct="0">
        <a:lnSpc>
          <a:spcPct val="80000"/>
        </a:lnSpc>
        <a:spcBef>
          <a:spcPct val="20000"/>
        </a:spcBef>
        <a:spcAft>
          <a:spcPct val="0"/>
        </a:spcAft>
        <a:buClr>
          <a:srgbClr val="FFCC00"/>
        </a:buClr>
        <a:buChar char="•"/>
        <a:defRPr sz="2400" b="1">
          <a:solidFill>
            <a:schemeClr val="bg1"/>
          </a:solidFill>
          <a:latin typeface="+mn-lt"/>
        </a:defRPr>
      </a:lvl3pPr>
      <a:lvl4pPr marL="1595438" indent="-225425" algn="l" rtl="0" eaLnBrk="0" fontAlgn="base" hangingPunct="0">
        <a:lnSpc>
          <a:spcPct val="80000"/>
        </a:lnSpc>
        <a:spcBef>
          <a:spcPct val="20000"/>
        </a:spcBef>
        <a:spcAft>
          <a:spcPct val="0"/>
        </a:spcAft>
        <a:buClr>
          <a:srgbClr val="FFCC00"/>
        </a:buClr>
        <a:buChar char="•"/>
        <a:defRPr sz="2000" b="1">
          <a:solidFill>
            <a:schemeClr val="bg1"/>
          </a:solidFill>
          <a:latin typeface="+mn-lt"/>
        </a:defRPr>
      </a:lvl4pPr>
      <a:lvl5pPr marL="2052638" indent="-225425" algn="l" rtl="0" eaLnBrk="0" fontAlgn="base" hangingPunct="0">
        <a:lnSpc>
          <a:spcPct val="80000"/>
        </a:lnSpc>
        <a:spcBef>
          <a:spcPct val="20000"/>
        </a:spcBef>
        <a:spcAft>
          <a:spcPct val="0"/>
        </a:spcAft>
        <a:buClr>
          <a:srgbClr val="FFCC00"/>
        </a:buClr>
        <a:buChar char="•"/>
        <a:defRPr b="1">
          <a:solidFill>
            <a:schemeClr val="bg1"/>
          </a:solidFill>
          <a:latin typeface="+mn-lt"/>
        </a:defRPr>
      </a:lvl5pPr>
      <a:lvl6pPr marL="2510686" indent="-228236" algn="l" rtl="0" eaLnBrk="0" fontAlgn="base" hangingPunct="0">
        <a:lnSpc>
          <a:spcPct val="80000"/>
        </a:lnSpc>
        <a:spcBef>
          <a:spcPct val="20000"/>
        </a:spcBef>
        <a:spcAft>
          <a:spcPct val="0"/>
        </a:spcAft>
        <a:buClr>
          <a:srgbClr val="FFCC00"/>
        </a:buClr>
        <a:buChar char="•"/>
        <a:defRPr b="1">
          <a:solidFill>
            <a:schemeClr val="bg1"/>
          </a:solidFill>
          <a:latin typeface="+mn-lt"/>
        </a:defRPr>
      </a:lvl6pPr>
      <a:lvl7pPr marL="2967161" indent="-228236" algn="l" rtl="0" eaLnBrk="0" fontAlgn="base" hangingPunct="0">
        <a:lnSpc>
          <a:spcPct val="80000"/>
        </a:lnSpc>
        <a:spcBef>
          <a:spcPct val="20000"/>
        </a:spcBef>
        <a:spcAft>
          <a:spcPct val="0"/>
        </a:spcAft>
        <a:buClr>
          <a:srgbClr val="FFCC00"/>
        </a:buClr>
        <a:buChar char="•"/>
        <a:defRPr b="1">
          <a:solidFill>
            <a:schemeClr val="bg1"/>
          </a:solidFill>
          <a:latin typeface="+mn-lt"/>
        </a:defRPr>
      </a:lvl7pPr>
      <a:lvl8pPr marL="3423654" indent="-228236" algn="l" rtl="0" eaLnBrk="0" fontAlgn="base" hangingPunct="0">
        <a:lnSpc>
          <a:spcPct val="80000"/>
        </a:lnSpc>
        <a:spcBef>
          <a:spcPct val="20000"/>
        </a:spcBef>
        <a:spcAft>
          <a:spcPct val="0"/>
        </a:spcAft>
        <a:buClr>
          <a:srgbClr val="FFCC00"/>
        </a:buClr>
        <a:buChar char="•"/>
        <a:defRPr b="1">
          <a:solidFill>
            <a:schemeClr val="bg1"/>
          </a:solidFill>
          <a:latin typeface="+mn-lt"/>
        </a:defRPr>
      </a:lvl8pPr>
      <a:lvl9pPr marL="3880142" indent="-228236" algn="l" rtl="0" eaLnBrk="0" fontAlgn="base" hangingPunct="0">
        <a:lnSpc>
          <a:spcPct val="80000"/>
        </a:lnSpc>
        <a:spcBef>
          <a:spcPct val="20000"/>
        </a:spcBef>
        <a:spcAft>
          <a:spcPct val="0"/>
        </a:spcAft>
        <a:buClr>
          <a:srgbClr val="FFCC00"/>
        </a:buClr>
        <a:buChar char="•"/>
        <a:defRPr b="1">
          <a:solidFill>
            <a:schemeClr val="bg1"/>
          </a:solidFill>
          <a:latin typeface="+mn-lt"/>
        </a:defRPr>
      </a:lvl9pPr>
    </p:bodyStyle>
    <p:otherStyle>
      <a:defPPr>
        <a:defRPr lang="en-US"/>
      </a:defPPr>
      <a:lvl1pPr marL="0" algn="l" defTabSz="912974" rtl="0" eaLnBrk="1" latinLnBrk="0" hangingPunct="1">
        <a:defRPr sz="1800" kern="1200">
          <a:solidFill>
            <a:schemeClr val="tx1"/>
          </a:solidFill>
          <a:latin typeface="+mn-lt"/>
          <a:ea typeface="+mn-ea"/>
          <a:cs typeface="+mn-cs"/>
        </a:defRPr>
      </a:lvl1pPr>
      <a:lvl2pPr marL="456490" algn="l" defTabSz="912974" rtl="0" eaLnBrk="1" latinLnBrk="0" hangingPunct="1">
        <a:defRPr sz="1800" kern="1200">
          <a:solidFill>
            <a:schemeClr val="tx1"/>
          </a:solidFill>
          <a:latin typeface="+mn-lt"/>
          <a:ea typeface="+mn-ea"/>
          <a:cs typeface="+mn-cs"/>
        </a:defRPr>
      </a:lvl2pPr>
      <a:lvl3pPr marL="912974" algn="l" defTabSz="912974" rtl="0" eaLnBrk="1" latinLnBrk="0" hangingPunct="1">
        <a:defRPr sz="1800" kern="1200">
          <a:solidFill>
            <a:schemeClr val="tx1"/>
          </a:solidFill>
          <a:latin typeface="+mn-lt"/>
          <a:ea typeface="+mn-ea"/>
          <a:cs typeface="+mn-cs"/>
        </a:defRPr>
      </a:lvl3pPr>
      <a:lvl4pPr marL="1369463" algn="l" defTabSz="912974" rtl="0" eaLnBrk="1" latinLnBrk="0" hangingPunct="1">
        <a:defRPr sz="1800" kern="1200">
          <a:solidFill>
            <a:schemeClr val="tx1"/>
          </a:solidFill>
          <a:latin typeface="+mn-lt"/>
          <a:ea typeface="+mn-ea"/>
          <a:cs typeface="+mn-cs"/>
        </a:defRPr>
      </a:lvl4pPr>
      <a:lvl5pPr marL="1825949" algn="l" defTabSz="912974" rtl="0" eaLnBrk="1" latinLnBrk="0" hangingPunct="1">
        <a:defRPr sz="1800" kern="1200">
          <a:solidFill>
            <a:schemeClr val="tx1"/>
          </a:solidFill>
          <a:latin typeface="+mn-lt"/>
          <a:ea typeface="+mn-ea"/>
          <a:cs typeface="+mn-cs"/>
        </a:defRPr>
      </a:lvl5pPr>
      <a:lvl6pPr marL="2282440" algn="l" defTabSz="912974" rtl="0" eaLnBrk="1" latinLnBrk="0" hangingPunct="1">
        <a:defRPr sz="1800" kern="1200">
          <a:solidFill>
            <a:schemeClr val="tx1"/>
          </a:solidFill>
          <a:latin typeface="+mn-lt"/>
          <a:ea typeface="+mn-ea"/>
          <a:cs typeface="+mn-cs"/>
        </a:defRPr>
      </a:lvl6pPr>
      <a:lvl7pPr marL="2738922" algn="l" defTabSz="912974" rtl="0" eaLnBrk="1" latinLnBrk="0" hangingPunct="1">
        <a:defRPr sz="1800" kern="1200">
          <a:solidFill>
            <a:schemeClr val="tx1"/>
          </a:solidFill>
          <a:latin typeface="+mn-lt"/>
          <a:ea typeface="+mn-ea"/>
          <a:cs typeface="+mn-cs"/>
        </a:defRPr>
      </a:lvl7pPr>
      <a:lvl8pPr marL="3195409" algn="l" defTabSz="912974" rtl="0" eaLnBrk="1" latinLnBrk="0" hangingPunct="1">
        <a:defRPr sz="1800" kern="1200">
          <a:solidFill>
            <a:schemeClr val="tx1"/>
          </a:solidFill>
          <a:latin typeface="+mn-lt"/>
          <a:ea typeface="+mn-ea"/>
          <a:cs typeface="+mn-cs"/>
        </a:defRPr>
      </a:lvl8pPr>
      <a:lvl9pPr marL="3651899" algn="l" defTabSz="91297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6.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8.jpg"/></Relationships>
</file>

<file path=ppt/slides/_rels/slide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Text Box 4"/>
          <p:cNvSpPr txBox="1">
            <a:spLocks noChangeArrowheads="1"/>
          </p:cNvSpPr>
          <p:nvPr/>
        </p:nvSpPr>
        <p:spPr bwMode="gray">
          <a:xfrm>
            <a:off x="846666" y="1816100"/>
            <a:ext cx="10507133" cy="42288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spcBef>
                <a:spcPct val="20000"/>
              </a:spcBef>
              <a:buClr>
                <a:srgbClr val="FFCC00"/>
              </a:buClr>
              <a:buFont typeface="Wingdings" panose="05000000000000000000" pitchFamily="2" charset="2"/>
              <a:buChar char="§"/>
              <a:defRPr sz="3200" b="1">
                <a:solidFill>
                  <a:schemeClr val="bg1"/>
                </a:solidFill>
                <a:latin typeface="Arial" panose="020B0604020202020204" pitchFamily="34" charset="0"/>
              </a:defRPr>
            </a:lvl1pPr>
            <a:lvl2pPr marL="742950" indent="-285750" algn="l">
              <a:spcBef>
                <a:spcPct val="20000"/>
              </a:spcBef>
              <a:buClr>
                <a:srgbClr val="FFCC00"/>
              </a:buClr>
              <a:buFont typeface="Wingdings" panose="05000000000000000000" pitchFamily="2" charset="2"/>
              <a:buChar char="§"/>
              <a:defRPr sz="2800" b="1">
                <a:solidFill>
                  <a:schemeClr val="bg1"/>
                </a:solidFill>
                <a:latin typeface="Arial" panose="020B0604020202020204" pitchFamily="34" charset="0"/>
              </a:defRPr>
            </a:lvl2pPr>
            <a:lvl3pPr marL="1143000" indent="-228600" algn="l">
              <a:spcBef>
                <a:spcPct val="20000"/>
              </a:spcBef>
              <a:buClr>
                <a:srgbClr val="FFCC00"/>
              </a:buClr>
              <a:buChar char="•"/>
              <a:defRPr sz="2400" b="1">
                <a:solidFill>
                  <a:schemeClr val="bg1"/>
                </a:solidFill>
                <a:latin typeface="Arial" panose="020B0604020202020204" pitchFamily="34" charset="0"/>
              </a:defRPr>
            </a:lvl3pPr>
            <a:lvl4pPr marL="1600200" indent="-228600" algn="l">
              <a:spcBef>
                <a:spcPct val="20000"/>
              </a:spcBef>
              <a:buClr>
                <a:srgbClr val="FFCC00"/>
              </a:buClr>
              <a:buChar char="•"/>
              <a:defRPr sz="2000" b="1">
                <a:solidFill>
                  <a:schemeClr val="bg1"/>
                </a:solidFill>
                <a:latin typeface="Arial" panose="020B0604020202020204" pitchFamily="34" charset="0"/>
              </a:defRPr>
            </a:lvl4pPr>
            <a:lvl5pPr marL="2057400" indent="-228600" algn="l">
              <a:spcBef>
                <a:spcPct val="20000"/>
              </a:spcBef>
              <a:buClr>
                <a:srgbClr val="FFCC00"/>
              </a:buClr>
              <a:buChar char="•"/>
              <a:defRPr b="1">
                <a:solidFill>
                  <a:schemeClr val="bg1"/>
                </a:solidFill>
                <a:latin typeface="Arial" panose="020B0604020202020204" pitchFamily="34" charset="0"/>
              </a:defRPr>
            </a:lvl5pPr>
            <a:lvl6pPr marL="2514600" indent="-228600" eaLnBrk="0" fontAlgn="base" hangingPunct="0">
              <a:lnSpc>
                <a:spcPct val="80000"/>
              </a:lnSpc>
              <a:spcBef>
                <a:spcPct val="20000"/>
              </a:spcBef>
              <a:spcAft>
                <a:spcPct val="0"/>
              </a:spcAft>
              <a:buClr>
                <a:srgbClr val="FFCC00"/>
              </a:buClr>
              <a:buChar char="•"/>
              <a:defRPr b="1">
                <a:solidFill>
                  <a:schemeClr val="bg1"/>
                </a:solidFill>
                <a:latin typeface="Arial" panose="020B0604020202020204" pitchFamily="34" charset="0"/>
              </a:defRPr>
            </a:lvl6pPr>
            <a:lvl7pPr marL="2971800" indent="-228600" eaLnBrk="0" fontAlgn="base" hangingPunct="0">
              <a:lnSpc>
                <a:spcPct val="80000"/>
              </a:lnSpc>
              <a:spcBef>
                <a:spcPct val="20000"/>
              </a:spcBef>
              <a:spcAft>
                <a:spcPct val="0"/>
              </a:spcAft>
              <a:buClr>
                <a:srgbClr val="FFCC00"/>
              </a:buClr>
              <a:buChar char="•"/>
              <a:defRPr b="1">
                <a:solidFill>
                  <a:schemeClr val="bg1"/>
                </a:solidFill>
                <a:latin typeface="Arial" panose="020B0604020202020204" pitchFamily="34" charset="0"/>
              </a:defRPr>
            </a:lvl7pPr>
            <a:lvl8pPr marL="3429000" indent="-228600" eaLnBrk="0" fontAlgn="base" hangingPunct="0">
              <a:lnSpc>
                <a:spcPct val="80000"/>
              </a:lnSpc>
              <a:spcBef>
                <a:spcPct val="20000"/>
              </a:spcBef>
              <a:spcAft>
                <a:spcPct val="0"/>
              </a:spcAft>
              <a:buClr>
                <a:srgbClr val="FFCC00"/>
              </a:buClr>
              <a:buChar char="•"/>
              <a:defRPr b="1">
                <a:solidFill>
                  <a:schemeClr val="bg1"/>
                </a:solidFill>
                <a:latin typeface="Arial" panose="020B0604020202020204" pitchFamily="34" charset="0"/>
              </a:defRPr>
            </a:lvl8pPr>
            <a:lvl9pPr marL="3886200" indent="-228600" eaLnBrk="0" fontAlgn="base" hangingPunct="0">
              <a:lnSpc>
                <a:spcPct val="80000"/>
              </a:lnSpc>
              <a:spcBef>
                <a:spcPct val="20000"/>
              </a:spcBef>
              <a:spcAft>
                <a:spcPct val="0"/>
              </a:spcAft>
              <a:buClr>
                <a:srgbClr val="FFCC00"/>
              </a:buClr>
              <a:buChar char="•"/>
              <a:defRPr b="1">
                <a:solidFill>
                  <a:schemeClr val="bg1"/>
                </a:solidFill>
                <a:latin typeface="Arial" panose="020B0604020202020204" pitchFamily="34" charset="0"/>
              </a:defRPr>
            </a:lvl9pPr>
          </a:lstStyle>
          <a:p>
            <a:pPr algn="ctr">
              <a:spcBef>
                <a:spcPct val="0"/>
              </a:spcBef>
              <a:buClrTx/>
              <a:buFontTx/>
              <a:buNone/>
            </a:pPr>
            <a:r>
              <a:rPr lang="en-US" altLang="en-US" sz="4000" dirty="0">
                <a:solidFill>
                  <a:srgbClr val="FFCC00"/>
                </a:solidFill>
                <a:latin typeface="Trebuchet MS" panose="020B0603020202020204" pitchFamily="34" charset="0"/>
              </a:rPr>
              <a:t>Modeling Considerations for the </a:t>
            </a:r>
            <a:br>
              <a:rPr lang="en-US" altLang="en-US" sz="4000" dirty="0">
                <a:solidFill>
                  <a:srgbClr val="FFCC00"/>
                </a:solidFill>
                <a:latin typeface="Trebuchet MS" panose="020B0603020202020204" pitchFamily="34" charset="0"/>
              </a:rPr>
            </a:br>
            <a:r>
              <a:rPr lang="en-US" altLang="en-US" sz="4000" dirty="0">
                <a:solidFill>
                  <a:srgbClr val="FFCC00"/>
                </a:solidFill>
                <a:latin typeface="Trebuchet MS" panose="020B0603020202020204" pitchFamily="34" charset="0"/>
              </a:rPr>
              <a:t>Hardware-Software Co-design of </a:t>
            </a:r>
            <a:br>
              <a:rPr lang="en-US" altLang="en-US" sz="4000" dirty="0">
                <a:solidFill>
                  <a:srgbClr val="FFCC00"/>
                </a:solidFill>
                <a:latin typeface="Trebuchet MS" panose="020B0603020202020204" pitchFamily="34" charset="0"/>
              </a:rPr>
            </a:br>
            <a:r>
              <a:rPr lang="en-US" sz="4000" dirty="0">
                <a:solidFill>
                  <a:srgbClr val="FFCC00"/>
                </a:solidFill>
                <a:latin typeface="Trebuchet MS" panose="020B0603020202020204" pitchFamily="34" charset="0"/>
              </a:rPr>
              <a:t>Flexible Modern Wireless Transceivers</a:t>
            </a:r>
            <a:endParaRPr lang="en-US" altLang="en-US" sz="4000" dirty="0">
              <a:solidFill>
                <a:srgbClr val="FFCC00"/>
              </a:solidFill>
              <a:latin typeface="Trebuchet MS" panose="020B0603020202020204" pitchFamily="34" charset="0"/>
            </a:endParaRPr>
          </a:p>
          <a:p>
            <a:pPr algn="ctr">
              <a:spcBef>
                <a:spcPct val="0"/>
              </a:spcBef>
              <a:buClrTx/>
              <a:buFontTx/>
              <a:buNone/>
            </a:pPr>
            <a:r>
              <a:rPr lang="en-US" altLang="en-US" dirty="0">
                <a:solidFill>
                  <a:srgbClr val="FFCC00"/>
                </a:solidFill>
                <a:latin typeface="Trebuchet MS" panose="020B0603020202020204" pitchFamily="34" charset="0"/>
              </a:rPr>
              <a:t/>
            </a:r>
            <a:br>
              <a:rPr lang="en-US" altLang="en-US" dirty="0">
                <a:solidFill>
                  <a:srgbClr val="FFCC00"/>
                </a:solidFill>
                <a:latin typeface="Trebuchet MS" panose="020B0603020202020204" pitchFamily="34" charset="0"/>
              </a:rPr>
            </a:br>
            <a:r>
              <a:rPr lang="en-US" altLang="en-US" dirty="0">
                <a:solidFill>
                  <a:srgbClr val="FFCC00"/>
                </a:solidFill>
                <a:latin typeface="Trebuchet MS" panose="020B0603020202020204" pitchFamily="34" charset="0"/>
              </a:rPr>
              <a:t>Benjamin Drozdenko, Matthew Zimmermann, </a:t>
            </a:r>
            <a:br>
              <a:rPr lang="en-US" altLang="en-US" dirty="0">
                <a:solidFill>
                  <a:srgbClr val="FFCC00"/>
                </a:solidFill>
                <a:latin typeface="Trebuchet MS" panose="020B0603020202020204" pitchFamily="34" charset="0"/>
              </a:rPr>
            </a:br>
            <a:r>
              <a:rPr lang="en-US" altLang="en-US" dirty="0">
                <a:solidFill>
                  <a:srgbClr val="FFCC00"/>
                </a:solidFill>
                <a:latin typeface="Trebuchet MS" panose="020B0603020202020204" pitchFamily="34" charset="0"/>
              </a:rPr>
              <a:t>Tuan Dao, Kaushik Chowdhury, Miriam Leeser</a:t>
            </a:r>
          </a:p>
          <a:p>
            <a:pPr algn="ctr">
              <a:spcBef>
                <a:spcPct val="0"/>
              </a:spcBef>
              <a:buClrTx/>
              <a:buFontTx/>
              <a:buNone/>
            </a:pPr>
            <a:r>
              <a:rPr lang="en-US" altLang="en-US" dirty="0">
                <a:solidFill>
                  <a:srgbClr val="FFCC00"/>
                </a:solidFill>
                <a:latin typeface="Trebuchet MS" panose="020B0603020202020204" pitchFamily="34" charset="0"/>
              </a:rPr>
              <a:t>Northeastern University, Boston, MA</a:t>
            </a:r>
          </a:p>
          <a:p>
            <a:pPr algn="ctr">
              <a:spcBef>
                <a:spcPct val="0"/>
              </a:spcBef>
              <a:buClrTx/>
              <a:buFontTx/>
              <a:buNone/>
            </a:pPr>
            <a:endParaRPr lang="en-US" altLang="en-US" dirty="0">
              <a:latin typeface="Trebuchet MS" panose="020B0603020202020204" pitchFamily="34" charset="0"/>
            </a:endParaRPr>
          </a:p>
          <a:p>
            <a:pPr algn="ctr">
              <a:spcBef>
                <a:spcPct val="0"/>
              </a:spcBef>
              <a:buClrTx/>
              <a:buFontTx/>
              <a:buNone/>
            </a:pPr>
            <a:r>
              <a:rPr lang="en-US" altLang="en-US" sz="2800" dirty="0">
                <a:latin typeface="Trebuchet MS" panose="020B0603020202020204" pitchFamily="34" charset="0"/>
              </a:rPr>
              <a:t>Field Programmable Logic and Applications (FPL)</a:t>
            </a:r>
          </a:p>
          <a:p>
            <a:pPr algn="ctr">
              <a:spcBef>
                <a:spcPct val="0"/>
              </a:spcBef>
              <a:buClrTx/>
              <a:buFontTx/>
              <a:buNone/>
            </a:pPr>
            <a:r>
              <a:rPr lang="en-US" altLang="en-US" sz="2800" dirty="0">
                <a:latin typeface="Trebuchet MS" panose="020B0603020202020204" pitchFamily="34" charset="0"/>
              </a:rPr>
              <a:t>August 29 – September 2, 2016</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8153" y="6345383"/>
            <a:ext cx="2593848" cy="512618"/>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2321" t="-7636" r="215" b="-6896"/>
          <a:stretch/>
        </p:blipFill>
        <p:spPr>
          <a:xfrm>
            <a:off x="6800295" y="6340472"/>
            <a:ext cx="1518082" cy="517528"/>
          </a:xfrm>
          <a:prstGeom prst="rect">
            <a:avLst/>
          </a:prstGeom>
          <a:solidFill>
            <a:schemeClr val="tx1"/>
          </a:solidFill>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18377" y="6344654"/>
            <a:ext cx="1279776" cy="517785"/>
          </a:xfrm>
          <a:prstGeom prst="rect">
            <a:avLst/>
          </a:prstGeom>
          <a:solidFill>
            <a:schemeClr val="bg1"/>
          </a:solidFill>
          <a:effectLst>
            <a:outerShdw blurRad="50800" dist="50800" dir="5400000" algn="ctr" rotWithShape="0">
              <a:schemeClr val="bg1">
                <a:alpha val="0"/>
              </a:schemeClr>
            </a:outerShdw>
          </a:effectLst>
        </p:spPr>
      </p:pic>
      <p:sp>
        <p:nvSpPr>
          <p:cNvPr id="3" name="Rectangle 2"/>
          <p:cNvSpPr/>
          <p:nvPr/>
        </p:nvSpPr>
        <p:spPr>
          <a:xfrm>
            <a:off x="4358601" y="6429959"/>
            <a:ext cx="2441694" cy="338554"/>
          </a:xfrm>
          <a:prstGeom prst="rect">
            <a:avLst/>
          </a:prstGeom>
        </p:spPr>
        <p:txBody>
          <a:bodyPr wrap="none">
            <a:spAutoFit/>
          </a:bodyPr>
          <a:lstStyle/>
          <a:p>
            <a:r>
              <a:rPr lang="en-US" dirty="0">
                <a:solidFill>
                  <a:schemeClr val="bg1"/>
                </a:solidFill>
              </a:rPr>
              <a:t>Acknowledgments:</a:t>
            </a:r>
          </a:p>
        </p:txBody>
      </p:sp>
    </p:spTree>
    <p:extLst>
      <p:ext uri="{BB962C8B-B14F-4D97-AF65-F5344CB8AC3E}">
        <p14:creationId xmlns:p14="http://schemas.microsoft.com/office/powerpoint/2010/main" val="13819111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652" y="2409263"/>
            <a:ext cx="360000" cy="7050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57870" y="1378505"/>
            <a:ext cx="665953" cy="781543"/>
          </a:xfrm>
          <a:prstGeom prst="rect">
            <a:avLst/>
          </a:prstGeom>
          <a:solidFill>
            <a:schemeClr val="bg1"/>
          </a:solidFill>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3" y="2327584"/>
            <a:ext cx="868363" cy="868363"/>
          </a:xfrm>
          <a:prstGeom prst="rect">
            <a:avLst/>
          </a:prstGeom>
        </p:spPr>
      </p:pic>
      <p:cxnSp>
        <p:nvCxnSpPr>
          <p:cNvPr id="11" name="Straight Arrow Connector 10"/>
          <p:cNvCxnSpPr>
            <a:stCxn id="4" idx="0"/>
            <a:endCxn id="8" idx="1"/>
          </p:cNvCxnSpPr>
          <p:nvPr/>
        </p:nvCxnSpPr>
        <p:spPr bwMode="auto">
          <a:xfrm flipV="1">
            <a:off x="1221652" y="1769277"/>
            <a:ext cx="636218" cy="639986"/>
          </a:xfrm>
          <a:prstGeom prst="straightConnector1">
            <a:avLst/>
          </a:prstGeom>
          <a:solidFill>
            <a:schemeClr val="accent1"/>
          </a:solidFill>
          <a:ln w="57150" cap="flat" cmpd="sng" algn="ctr">
            <a:solidFill>
              <a:schemeClr val="bg1"/>
            </a:solidFill>
            <a:prstDash val="sysDot"/>
            <a:round/>
            <a:headEnd type="triangle" w="med" len="med"/>
            <a:tailEnd type="triangle"/>
          </a:ln>
          <a:effectLst/>
        </p:spPr>
      </p:cxnSp>
      <p:cxnSp>
        <p:nvCxnSpPr>
          <p:cNvPr id="13" name="Straight Arrow Connector 12"/>
          <p:cNvCxnSpPr>
            <a:stCxn id="9" idx="0"/>
          </p:cNvCxnSpPr>
          <p:nvPr/>
        </p:nvCxnSpPr>
        <p:spPr bwMode="auto">
          <a:xfrm flipH="1" flipV="1">
            <a:off x="2549590" y="1769277"/>
            <a:ext cx="703992" cy="558307"/>
          </a:xfrm>
          <a:prstGeom prst="straightConnector1">
            <a:avLst/>
          </a:prstGeom>
          <a:solidFill>
            <a:schemeClr val="accent1"/>
          </a:solidFill>
          <a:ln w="57150" cap="flat" cmpd="sng" algn="ctr">
            <a:solidFill>
              <a:schemeClr val="bg1"/>
            </a:solidFill>
            <a:prstDash val="sysDot"/>
            <a:round/>
            <a:headEnd type="triangle" w="med" len="med"/>
            <a:tailEnd type="triangle"/>
          </a:ln>
          <a:effectLst/>
        </p:spPr>
      </p:cxnSp>
      <p:grpSp>
        <p:nvGrpSpPr>
          <p:cNvPr id="47" name="Group 46"/>
          <p:cNvGrpSpPr/>
          <p:nvPr/>
        </p:nvGrpSpPr>
        <p:grpSpPr>
          <a:xfrm>
            <a:off x="345856" y="3180375"/>
            <a:ext cx="3690365" cy="716694"/>
            <a:chOff x="345856" y="3180375"/>
            <a:chExt cx="3690365" cy="716694"/>
          </a:xfrm>
        </p:grpSpPr>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856" y="3195947"/>
              <a:ext cx="155589" cy="304695"/>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004" y="3206599"/>
              <a:ext cx="155589" cy="304695"/>
            </a:xfrm>
            <a:prstGeom prst="rect">
              <a:avLst/>
            </a:prstGeom>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0152" y="3196771"/>
              <a:ext cx="155589" cy="304695"/>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2384" y="3195123"/>
              <a:ext cx="155589" cy="304695"/>
            </a:xfrm>
            <a:prstGeom prst="rect">
              <a:avLst/>
            </a:prstGeom>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9532" y="3205775"/>
              <a:ext cx="155589" cy="304695"/>
            </a:xfrm>
            <a:prstGeom prst="rect">
              <a:avLst/>
            </a:prstGeom>
          </p:spPr>
        </p:pic>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680" y="3195947"/>
              <a:ext cx="155589" cy="304695"/>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856" y="3515744"/>
              <a:ext cx="155589" cy="304695"/>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004" y="3526396"/>
              <a:ext cx="155589" cy="304695"/>
            </a:xfrm>
            <a:prstGeom prst="rect">
              <a:avLst/>
            </a:prstGeom>
          </p:spPr>
        </p:pic>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0152" y="3516568"/>
              <a:ext cx="155589" cy="304695"/>
            </a:xfrm>
            <a:prstGeom prst="rect">
              <a:avLst/>
            </a:prstGeom>
          </p:spPr>
        </p:pic>
        <p:pic>
          <p:nvPicPr>
            <p:cNvPr id="26"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2384" y="3514920"/>
              <a:ext cx="155589" cy="304695"/>
            </a:xfrm>
            <a:prstGeom prst="rect">
              <a:avLst/>
            </a:prstGeom>
          </p:spPr>
        </p:pic>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9532" y="3525572"/>
              <a:ext cx="155589" cy="304695"/>
            </a:xfrm>
            <a:prstGeom prst="rect">
              <a:avLst/>
            </a:prstGeom>
          </p:spPr>
        </p:pic>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680" y="3515744"/>
              <a:ext cx="155589" cy="304695"/>
            </a:xfrm>
            <a:prstGeom prst="rect">
              <a:avLst/>
            </a:prstGeom>
          </p:spPr>
        </p:pic>
        <p:pic>
          <p:nvPicPr>
            <p:cNvPr id="29" name="Picture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24970" y="3188839"/>
              <a:ext cx="351999" cy="351999"/>
            </a:xfrm>
            <a:prstGeom prst="rect">
              <a:avLst/>
            </a:prstGeom>
          </p:spPr>
        </p:pic>
        <p:pic>
          <p:nvPicPr>
            <p:cNvPr id="30" name="Picture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36647" y="3180375"/>
              <a:ext cx="351999" cy="351999"/>
            </a:xfrm>
            <a:prstGeom prst="rect">
              <a:avLst/>
            </a:prstGeom>
          </p:spPr>
        </p:pic>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02351" y="3532374"/>
              <a:ext cx="351999" cy="351999"/>
            </a:xfrm>
            <a:prstGeom prst="rect">
              <a:avLst/>
            </a:prstGeom>
          </p:spPr>
        </p:pic>
        <p:pic>
          <p:nvPicPr>
            <p:cNvPr id="32" name="Picture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36646" y="3536606"/>
              <a:ext cx="351999" cy="351999"/>
            </a:xfrm>
            <a:prstGeom prst="rect">
              <a:avLst/>
            </a:prstGeom>
          </p:spPr>
        </p:pic>
        <p:pic>
          <p:nvPicPr>
            <p:cNvPr id="33" name="Picture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73896" y="3191030"/>
              <a:ext cx="351999" cy="351999"/>
            </a:xfrm>
            <a:prstGeom prst="rect">
              <a:avLst/>
            </a:prstGeom>
          </p:spPr>
        </p:pic>
        <p:pic>
          <p:nvPicPr>
            <p:cNvPr id="34" name="Picture 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00321" y="3182566"/>
              <a:ext cx="351999" cy="351999"/>
            </a:xfrm>
            <a:prstGeom prst="rect">
              <a:avLst/>
            </a:prstGeom>
          </p:spPr>
        </p:pic>
        <p:pic>
          <p:nvPicPr>
            <p:cNvPr id="35" name="Picture 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66025" y="3534565"/>
              <a:ext cx="351999" cy="351999"/>
            </a:xfrm>
            <a:prstGeom prst="rect">
              <a:avLst/>
            </a:prstGeom>
          </p:spPr>
        </p:pic>
        <p:pic>
          <p:nvPicPr>
            <p:cNvPr id="36" name="Picture 3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00320" y="3538797"/>
              <a:ext cx="351999" cy="351999"/>
            </a:xfrm>
            <a:prstGeom prst="rect">
              <a:avLst/>
            </a:prstGeom>
          </p:spPr>
        </p:pic>
        <p:pic>
          <p:nvPicPr>
            <p:cNvPr id="37" name="Picture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55387" y="3196771"/>
              <a:ext cx="155589" cy="304695"/>
            </a:xfrm>
            <a:prstGeom prst="rect">
              <a:avLst/>
            </a:prstGeom>
          </p:spPr>
        </p:pic>
        <p:pic>
          <p:nvPicPr>
            <p:cNvPr id="38" name="Picture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17619" y="3195123"/>
              <a:ext cx="155589" cy="304695"/>
            </a:xfrm>
            <a:prstGeom prst="rect">
              <a:avLst/>
            </a:prstGeom>
          </p:spPr>
        </p:pic>
        <p:pic>
          <p:nvPicPr>
            <p:cNvPr id="39" name="Picture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84767" y="3205775"/>
              <a:ext cx="155589" cy="304695"/>
            </a:xfrm>
            <a:prstGeom prst="rect">
              <a:avLst/>
            </a:prstGeom>
          </p:spPr>
        </p:pic>
        <p:pic>
          <p:nvPicPr>
            <p:cNvPr id="40" name="Picture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51915" y="3195947"/>
              <a:ext cx="155589" cy="304695"/>
            </a:xfrm>
            <a:prstGeom prst="rect">
              <a:avLst/>
            </a:prstGeom>
          </p:spPr>
        </p:pic>
        <p:pic>
          <p:nvPicPr>
            <p:cNvPr id="41" name="Picture 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55387" y="3516568"/>
              <a:ext cx="155589" cy="304695"/>
            </a:xfrm>
            <a:prstGeom prst="rect">
              <a:avLst/>
            </a:prstGeom>
          </p:spPr>
        </p:pic>
        <p:pic>
          <p:nvPicPr>
            <p:cNvPr id="42" name="Picture 4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17619" y="3514920"/>
              <a:ext cx="155589" cy="304695"/>
            </a:xfrm>
            <a:prstGeom prst="rect">
              <a:avLst/>
            </a:prstGeom>
          </p:spPr>
        </p:pic>
        <p:pic>
          <p:nvPicPr>
            <p:cNvPr id="43" name="Picture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84767" y="3525572"/>
              <a:ext cx="155589" cy="304695"/>
            </a:xfrm>
            <a:prstGeom prst="rect">
              <a:avLst/>
            </a:prstGeom>
          </p:spPr>
        </p:pic>
        <p:pic>
          <p:nvPicPr>
            <p:cNvPr id="44" name="Picture 4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51915" y="3515744"/>
              <a:ext cx="155589" cy="304695"/>
            </a:xfrm>
            <a:prstGeom prst="rect">
              <a:avLst/>
            </a:prstGeom>
          </p:spPr>
        </p:pic>
        <p:pic>
          <p:nvPicPr>
            <p:cNvPr id="45" name="Picture 4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84222" y="3188839"/>
              <a:ext cx="351999" cy="351999"/>
            </a:xfrm>
            <a:prstGeom prst="rect">
              <a:avLst/>
            </a:prstGeom>
          </p:spPr>
        </p:pic>
        <p:pic>
          <p:nvPicPr>
            <p:cNvPr id="46" name="Picture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84221" y="3545070"/>
              <a:ext cx="351999" cy="351999"/>
            </a:xfrm>
            <a:prstGeom prst="rect">
              <a:avLst/>
            </a:prstGeom>
          </p:spPr>
        </p:pic>
      </p:grpSp>
      <p:pic>
        <p:nvPicPr>
          <p:cNvPr id="140288" name="Picture 14028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1777" y="2741656"/>
            <a:ext cx="418541" cy="349714"/>
          </a:xfrm>
          <a:prstGeom prst="rect">
            <a:avLst/>
          </a:prstGeom>
        </p:spPr>
      </p:pic>
      <p:pic>
        <p:nvPicPr>
          <p:cNvPr id="70" name="Picture 6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02474" y="2769156"/>
            <a:ext cx="418541" cy="349714"/>
          </a:xfrm>
          <a:prstGeom prst="rect">
            <a:avLst/>
          </a:prstGeom>
        </p:spPr>
      </p:pic>
      <p:sp>
        <p:nvSpPr>
          <p:cNvPr id="140289" name="Rounded Rectangular Callout 140288"/>
          <p:cNvSpPr/>
          <p:nvPr/>
        </p:nvSpPr>
        <p:spPr bwMode="auto">
          <a:xfrm>
            <a:off x="202162" y="2240692"/>
            <a:ext cx="732443" cy="370568"/>
          </a:xfrm>
          <a:prstGeom prst="wedgeRoundRectCallout">
            <a:avLst>
              <a:gd name="adj1" fmla="val 56567"/>
              <a:gd name="adj2" fmla="val 85344"/>
              <a:gd name="adj3" fmla="val 16667"/>
            </a:avLst>
          </a:prstGeom>
          <a:solidFill>
            <a:schemeClr val="accent1"/>
          </a:solidFill>
          <a:ln w="5715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LTE</a:t>
            </a:r>
          </a:p>
        </p:txBody>
      </p:sp>
      <p:sp>
        <p:nvSpPr>
          <p:cNvPr id="72" name="Rounded Rectangular Callout 71"/>
          <p:cNvSpPr/>
          <p:nvPr/>
        </p:nvSpPr>
        <p:spPr bwMode="auto">
          <a:xfrm>
            <a:off x="1940626" y="2240692"/>
            <a:ext cx="920240" cy="370568"/>
          </a:xfrm>
          <a:prstGeom prst="wedgeRoundRectCallout">
            <a:avLst>
              <a:gd name="adj1" fmla="val 56567"/>
              <a:gd name="adj2" fmla="val 85344"/>
              <a:gd name="adj3" fmla="val 16667"/>
            </a:avLst>
          </a:prstGeom>
          <a:solidFill>
            <a:schemeClr val="accent1"/>
          </a:solidFill>
          <a:ln w="5715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rebuchet MS" pitchFamily="34" charset="0"/>
              </a:rPr>
              <a:t>Wi-Fi</a:t>
            </a:r>
          </a:p>
        </p:txBody>
      </p:sp>
      <p:sp>
        <p:nvSpPr>
          <p:cNvPr id="49" name="Rectangle 48"/>
          <p:cNvSpPr/>
          <p:nvPr/>
        </p:nvSpPr>
        <p:spPr>
          <a:xfrm>
            <a:off x="878892" y="5902952"/>
            <a:ext cx="10502283" cy="486287"/>
          </a:xfrm>
          <a:prstGeom prst="rect">
            <a:avLst/>
          </a:prstGeom>
        </p:spPr>
        <p:txBody>
          <a:bodyPr wrap="square">
            <a:spAutoFit/>
          </a:bodyPr>
          <a:lstStyle/>
          <a:p>
            <a:pPr marL="234950" lvl="1" indent="-234950" algn="l">
              <a:spcAft>
                <a:spcPts val="1200"/>
              </a:spcAft>
              <a:buFont typeface="Arial" panose="020B0604020202020204" pitchFamily="34" charset="0"/>
              <a:buChar char="•"/>
            </a:pPr>
            <a:r>
              <a:rPr lang="en-US" sz="3200" dirty="0">
                <a:solidFill>
                  <a:srgbClr val="FFCC00"/>
                </a:solidFill>
              </a:rPr>
              <a:t>C4: Change center frequency to use new bandwidths</a:t>
            </a:r>
          </a:p>
        </p:txBody>
      </p:sp>
      <p:sp>
        <p:nvSpPr>
          <p:cNvPr id="50" name="TextBox 49"/>
          <p:cNvSpPr txBox="1"/>
          <p:nvPr/>
        </p:nvSpPr>
        <p:spPr>
          <a:xfrm>
            <a:off x="9418701" y="1119900"/>
            <a:ext cx="2359152" cy="1077218"/>
          </a:xfrm>
          <a:prstGeom prst="rect">
            <a:avLst/>
          </a:prstGeom>
          <a:solidFill>
            <a:srgbClr val="000066"/>
          </a:solidFill>
        </p:spPr>
        <p:txBody>
          <a:bodyPr wrap="square" rtlCol="0">
            <a:spAutoFit/>
          </a:bodyPr>
          <a:lstStyle/>
          <a:p>
            <a:pPr algn="l"/>
            <a:r>
              <a:rPr lang="en-US" dirty="0">
                <a:solidFill>
                  <a:schemeClr val="bg1"/>
                </a:solidFill>
              </a:rPr>
              <a:t>2.4, 5.8 GHz: </a:t>
            </a:r>
          </a:p>
          <a:p>
            <a:pPr algn="l"/>
            <a:r>
              <a:rPr lang="en-US" dirty="0">
                <a:solidFill>
                  <a:schemeClr val="bg1"/>
                </a:solidFill>
              </a:rPr>
              <a:t>802.11a/b Designated ISM Bands</a:t>
            </a:r>
          </a:p>
        </p:txBody>
      </p:sp>
      <p:sp>
        <p:nvSpPr>
          <p:cNvPr id="55" name="TextBox 54"/>
          <p:cNvSpPr txBox="1"/>
          <p:nvPr/>
        </p:nvSpPr>
        <p:spPr>
          <a:xfrm>
            <a:off x="9399651" y="2522422"/>
            <a:ext cx="2359152" cy="1077218"/>
          </a:xfrm>
          <a:prstGeom prst="rect">
            <a:avLst/>
          </a:prstGeom>
          <a:solidFill>
            <a:srgbClr val="000066"/>
          </a:solidFill>
        </p:spPr>
        <p:txBody>
          <a:bodyPr wrap="square" rtlCol="0">
            <a:spAutoFit/>
          </a:bodyPr>
          <a:lstStyle/>
          <a:p>
            <a:pPr algn="l"/>
            <a:r>
              <a:rPr lang="en-US" dirty="0">
                <a:solidFill>
                  <a:schemeClr val="bg1"/>
                </a:solidFill>
              </a:rPr>
              <a:t>54-60, 76-88, </a:t>
            </a:r>
          </a:p>
          <a:p>
            <a:pPr algn="l"/>
            <a:r>
              <a:rPr lang="en-US" dirty="0">
                <a:solidFill>
                  <a:schemeClr val="bg1"/>
                </a:solidFill>
              </a:rPr>
              <a:t>470-698 MHz: </a:t>
            </a:r>
          </a:p>
          <a:p>
            <a:pPr algn="l"/>
            <a:r>
              <a:rPr lang="en-US" dirty="0">
                <a:solidFill>
                  <a:schemeClr val="bg1"/>
                </a:solidFill>
              </a:rPr>
              <a:t>802.11af TV Whitespace Reuse</a:t>
            </a:r>
          </a:p>
        </p:txBody>
      </p:sp>
      <p:sp>
        <p:nvSpPr>
          <p:cNvPr id="60" name="TextBox 59"/>
          <p:cNvSpPr txBox="1"/>
          <p:nvPr/>
        </p:nvSpPr>
        <p:spPr>
          <a:xfrm>
            <a:off x="9418701" y="5066879"/>
            <a:ext cx="2359152" cy="830997"/>
          </a:xfrm>
          <a:prstGeom prst="rect">
            <a:avLst/>
          </a:prstGeom>
          <a:solidFill>
            <a:srgbClr val="000066"/>
          </a:solidFill>
        </p:spPr>
        <p:txBody>
          <a:bodyPr wrap="square" rtlCol="0">
            <a:spAutoFit/>
          </a:bodyPr>
          <a:lstStyle/>
          <a:p>
            <a:pPr algn="l"/>
            <a:r>
              <a:rPr lang="en-US" dirty="0">
                <a:solidFill>
                  <a:schemeClr val="bg1"/>
                </a:solidFill>
              </a:rPr>
              <a:t>3.55-3.65 GHz: </a:t>
            </a:r>
          </a:p>
          <a:p>
            <a:pPr algn="l"/>
            <a:r>
              <a:rPr lang="en-US" dirty="0">
                <a:solidFill>
                  <a:schemeClr val="bg1"/>
                </a:solidFill>
              </a:rPr>
              <a:t>Military RADAR Reuse</a:t>
            </a:r>
          </a:p>
        </p:txBody>
      </p:sp>
      <p:pic>
        <p:nvPicPr>
          <p:cNvPr id="68" name="Picture 6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0588" y="3894286"/>
            <a:ext cx="3611731" cy="2006128"/>
          </a:xfrm>
          <a:prstGeom prst="rect">
            <a:avLst/>
          </a:prstGeom>
        </p:spPr>
      </p:pic>
      <p:sp>
        <p:nvSpPr>
          <p:cNvPr id="58" name="Rectangle 57"/>
          <p:cNvSpPr/>
          <p:nvPr/>
        </p:nvSpPr>
        <p:spPr bwMode="auto">
          <a:xfrm>
            <a:off x="2660446" y="4547593"/>
            <a:ext cx="152400" cy="548640"/>
          </a:xfrm>
          <a:prstGeom prst="rect">
            <a:avLst/>
          </a:prstGeom>
          <a:noFill/>
          <a:ln w="57150">
            <a:solidFill>
              <a:srgbClr val="FF00FF"/>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Trebuchet MS" pitchFamily="34" charset="0"/>
            </a:endParaRPr>
          </a:p>
        </p:txBody>
      </p:sp>
      <p:cxnSp>
        <p:nvCxnSpPr>
          <p:cNvPr id="59" name="Straight Arrow Connector 58"/>
          <p:cNvCxnSpPr>
            <a:stCxn id="60" idx="1"/>
            <a:endCxn id="58" idx="3"/>
          </p:cNvCxnSpPr>
          <p:nvPr/>
        </p:nvCxnSpPr>
        <p:spPr bwMode="auto">
          <a:xfrm flipH="1" flipV="1">
            <a:off x="2812846" y="4821913"/>
            <a:ext cx="6605855" cy="660465"/>
          </a:xfrm>
          <a:prstGeom prst="straightConnector1">
            <a:avLst/>
          </a:prstGeom>
          <a:solidFill>
            <a:schemeClr val="accent1"/>
          </a:solidFill>
          <a:ln w="57150" cap="flat" cmpd="sng" algn="ctr">
            <a:solidFill>
              <a:srgbClr val="FF00FF"/>
            </a:solidFill>
            <a:prstDash val="solid"/>
            <a:round/>
            <a:headEnd type="none" w="med" len="med"/>
            <a:tailEnd type="triangle"/>
          </a:ln>
          <a:effectLst/>
        </p:spPr>
      </p:cxnSp>
      <p:sp>
        <p:nvSpPr>
          <p:cNvPr id="57" name="Rectangle 56"/>
          <p:cNvSpPr/>
          <p:nvPr/>
        </p:nvSpPr>
        <p:spPr bwMode="auto">
          <a:xfrm>
            <a:off x="3619166" y="3828922"/>
            <a:ext cx="1051152" cy="548640"/>
          </a:xfrm>
          <a:prstGeom prst="rect">
            <a:avLst/>
          </a:prstGeom>
          <a:noFill/>
          <a:ln w="57150">
            <a:solidFill>
              <a:srgbClr val="00FFFF"/>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Trebuchet MS" pitchFamily="34" charset="0"/>
            </a:endParaRPr>
          </a:p>
        </p:txBody>
      </p:sp>
      <p:cxnSp>
        <p:nvCxnSpPr>
          <p:cNvPr id="56" name="Straight Arrow Connector 55"/>
          <p:cNvCxnSpPr>
            <a:stCxn id="55" idx="1"/>
            <a:endCxn id="57" idx="3"/>
          </p:cNvCxnSpPr>
          <p:nvPr/>
        </p:nvCxnSpPr>
        <p:spPr bwMode="auto">
          <a:xfrm flipH="1">
            <a:off x="4670318" y="3061031"/>
            <a:ext cx="4729333" cy="1042211"/>
          </a:xfrm>
          <a:prstGeom prst="straightConnector1">
            <a:avLst/>
          </a:prstGeom>
          <a:solidFill>
            <a:schemeClr val="accent1"/>
          </a:solidFill>
          <a:ln w="57150" cap="flat" cmpd="sng" algn="ctr">
            <a:solidFill>
              <a:srgbClr val="00FFFF"/>
            </a:solidFill>
            <a:prstDash val="solid"/>
            <a:round/>
            <a:headEnd type="none" w="med" len="med"/>
            <a:tailEnd type="triangle"/>
          </a:ln>
          <a:effectLst/>
        </p:spPr>
      </p:cxnSp>
      <p:sp>
        <p:nvSpPr>
          <p:cNvPr id="53" name="Rectangle 52"/>
          <p:cNvSpPr/>
          <p:nvPr/>
        </p:nvSpPr>
        <p:spPr bwMode="auto">
          <a:xfrm>
            <a:off x="4206787" y="4547593"/>
            <a:ext cx="143271" cy="548640"/>
          </a:xfrm>
          <a:prstGeom prst="rect">
            <a:avLst/>
          </a:prstGeom>
          <a:noFill/>
          <a:ln w="57150">
            <a:solidFill>
              <a:srgbClr val="FFFF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Trebuchet MS" pitchFamily="34" charset="0"/>
            </a:endParaRPr>
          </a:p>
        </p:txBody>
      </p:sp>
      <p:cxnSp>
        <p:nvCxnSpPr>
          <p:cNvPr id="54" name="Straight Arrow Connector 53"/>
          <p:cNvCxnSpPr>
            <a:stCxn id="50" idx="1"/>
            <a:endCxn id="53" idx="3"/>
          </p:cNvCxnSpPr>
          <p:nvPr/>
        </p:nvCxnSpPr>
        <p:spPr bwMode="auto">
          <a:xfrm flipH="1">
            <a:off x="4350058" y="1658509"/>
            <a:ext cx="5068643" cy="3163404"/>
          </a:xfrm>
          <a:prstGeom prst="straightConnector1">
            <a:avLst/>
          </a:prstGeom>
          <a:solidFill>
            <a:schemeClr val="accent1"/>
          </a:solidFill>
          <a:ln w="57150" cap="flat" cmpd="sng" algn="ctr">
            <a:solidFill>
              <a:srgbClr val="FFFF00"/>
            </a:solidFill>
            <a:prstDash val="solid"/>
            <a:round/>
            <a:headEnd type="none" w="med" len="med"/>
            <a:tailEnd type="triangle"/>
          </a:ln>
          <a:effectLst/>
        </p:spPr>
      </p:cxnSp>
      <p:cxnSp>
        <p:nvCxnSpPr>
          <p:cNvPr id="52" name="Straight Arrow Connector 51"/>
          <p:cNvCxnSpPr>
            <a:stCxn id="50" idx="1"/>
            <a:endCxn id="51" idx="0"/>
          </p:cNvCxnSpPr>
          <p:nvPr/>
        </p:nvCxnSpPr>
        <p:spPr bwMode="auto">
          <a:xfrm flipH="1">
            <a:off x="8814816" y="1658509"/>
            <a:ext cx="603885" cy="2178611"/>
          </a:xfrm>
          <a:prstGeom prst="straightConnector1">
            <a:avLst/>
          </a:prstGeom>
          <a:solidFill>
            <a:schemeClr val="accent1"/>
          </a:solidFill>
          <a:ln w="57150" cap="flat" cmpd="sng" algn="ctr">
            <a:solidFill>
              <a:srgbClr val="FFFF00"/>
            </a:solidFill>
            <a:prstDash val="solid"/>
            <a:round/>
            <a:headEnd type="none" w="med" len="med"/>
            <a:tailEnd type="triangle"/>
          </a:ln>
          <a:effectLst/>
        </p:spPr>
      </p:cxnSp>
      <p:sp>
        <p:nvSpPr>
          <p:cNvPr id="14" name="TextBox 13"/>
          <p:cNvSpPr txBox="1"/>
          <p:nvPr/>
        </p:nvSpPr>
        <p:spPr>
          <a:xfrm>
            <a:off x="4104695" y="965339"/>
            <a:ext cx="7990123" cy="1581972"/>
          </a:xfrm>
          <a:prstGeom prst="rect">
            <a:avLst/>
          </a:prstGeom>
          <a:solidFill>
            <a:srgbClr val="000066"/>
          </a:solidFill>
        </p:spPr>
        <p:txBody>
          <a:bodyPr wrap="square" rtlCol="0">
            <a:spAutoFit/>
          </a:bodyPr>
          <a:lstStyle/>
          <a:p>
            <a:pPr marL="234950" lvl="1" indent="-234950" algn="l">
              <a:spcAft>
                <a:spcPts val="1200"/>
              </a:spcAft>
              <a:buFont typeface="Arial" panose="020B0604020202020204" pitchFamily="34" charset="0"/>
              <a:buChar char="•"/>
            </a:pPr>
            <a:r>
              <a:rPr lang="en-US" sz="3200" dirty="0">
                <a:solidFill>
                  <a:srgbClr val="FFCC00"/>
                </a:solidFill>
              </a:rPr>
              <a:t>Surge in wireless devices</a:t>
            </a:r>
          </a:p>
          <a:p>
            <a:pPr marL="234950" lvl="1" indent="-234950" algn="l">
              <a:spcAft>
                <a:spcPts val="1200"/>
              </a:spcAft>
              <a:buFont typeface="Arial" panose="020B0604020202020204" pitchFamily="34" charset="0"/>
              <a:buChar char="•"/>
            </a:pPr>
            <a:r>
              <a:rPr lang="en-US" sz="3200" dirty="0">
                <a:solidFill>
                  <a:srgbClr val="FFCC00"/>
                </a:solidFill>
              </a:rPr>
              <a:t>10B devices today, 50B by 2050</a:t>
            </a:r>
          </a:p>
          <a:p>
            <a:pPr marL="234950" lvl="1" indent="-234950" algn="l">
              <a:spcAft>
                <a:spcPts val="1200"/>
              </a:spcAft>
              <a:buFont typeface="Arial" panose="020B0604020202020204" pitchFamily="34" charset="0"/>
              <a:buChar char="•"/>
            </a:pPr>
            <a:r>
              <a:rPr lang="en-US" sz="3200" dirty="0">
                <a:solidFill>
                  <a:srgbClr val="FFCC00"/>
                </a:solidFill>
              </a:rPr>
              <a:t>$14 trillion business over next 10 years</a:t>
            </a:r>
          </a:p>
        </p:txBody>
      </p:sp>
      <p:sp>
        <p:nvSpPr>
          <p:cNvPr id="51" name="Rectangle 50"/>
          <p:cNvSpPr/>
          <p:nvPr/>
        </p:nvSpPr>
        <p:spPr bwMode="auto">
          <a:xfrm>
            <a:off x="8698696" y="3837120"/>
            <a:ext cx="232240" cy="548640"/>
          </a:xfrm>
          <a:prstGeom prst="rect">
            <a:avLst/>
          </a:prstGeom>
          <a:noFill/>
          <a:ln w="57150">
            <a:solidFill>
              <a:srgbClr val="FFFF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Trebuchet MS" pitchFamily="34" charset="0"/>
            </a:endParaRPr>
          </a:p>
        </p:txBody>
      </p:sp>
      <p:sp>
        <p:nvSpPr>
          <p:cNvPr id="5" name="Title 4"/>
          <p:cNvSpPr>
            <a:spLocks noGrp="1"/>
          </p:cNvSpPr>
          <p:nvPr>
            <p:ph type="title"/>
          </p:nvPr>
        </p:nvSpPr>
        <p:spPr/>
        <p:txBody>
          <a:bodyPr/>
          <a:lstStyle/>
          <a:p>
            <a:r>
              <a:rPr lang="en-US" dirty="0"/>
              <a:t>Wireless Transceivers: Prevalence and Challenges</a:t>
            </a:r>
          </a:p>
        </p:txBody>
      </p:sp>
      <p:sp>
        <p:nvSpPr>
          <p:cNvPr id="82" name="Rectangle 81"/>
          <p:cNvSpPr/>
          <p:nvPr/>
        </p:nvSpPr>
        <p:spPr bwMode="auto">
          <a:xfrm>
            <a:off x="4072747" y="3142226"/>
            <a:ext cx="258261" cy="548640"/>
          </a:xfrm>
          <a:prstGeom prst="rect">
            <a:avLst/>
          </a:prstGeom>
          <a:noFill/>
          <a:ln w="57150">
            <a:solidFill>
              <a:srgbClr val="00FFFF"/>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Trebuchet MS" pitchFamily="34" charset="0"/>
            </a:endParaRPr>
          </a:p>
        </p:txBody>
      </p:sp>
      <p:cxnSp>
        <p:nvCxnSpPr>
          <p:cNvPr id="83" name="Straight Arrow Connector 82"/>
          <p:cNvCxnSpPr>
            <a:stCxn id="55" idx="1"/>
            <a:endCxn id="82" idx="3"/>
          </p:cNvCxnSpPr>
          <p:nvPr/>
        </p:nvCxnSpPr>
        <p:spPr bwMode="auto">
          <a:xfrm flipH="1">
            <a:off x="4331008" y="3061031"/>
            <a:ext cx="5068643" cy="355515"/>
          </a:xfrm>
          <a:prstGeom prst="straightConnector1">
            <a:avLst/>
          </a:prstGeom>
          <a:solidFill>
            <a:schemeClr val="accent1"/>
          </a:solidFill>
          <a:ln w="57150" cap="flat" cmpd="sng" algn="ctr">
            <a:solidFill>
              <a:srgbClr val="00FFFF"/>
            </a:solidFill>
            <a:prstDash val="solid"/>
            <a:round/>
            <a:headEnd type="none" w="med" len="med"/>
            <a:tailEnd type="triangle"/>
          </a:ln>
          <a:effectLst/>
        </p:spPr>
      </p:cxnSp>
      <p:sp>
        <p:nvSpPr>
          <p:cNvPr id="89" name="Rectangle 88"/>
          <p:cNvSpPr/>
          <p:nvPr/>
        </p:nvSpPr>
        <p:spPr bwMode="auto">
          <a:xfrm>
            <a:off x="5143044" y="3142226"/>
            <a:ext cx="334296" cy="548640"/>
          </a:xfrm>
          <a:prstGeom prst="rect">
            <a:avLst/>
          </a:prstGeom>
          <a:noFill/>
          <a:ln w="57150">
            <a:solidFill>
              <a:srgbClr val="00FFFF"/>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Trebuchet MS" pitchFamily="34" charset="0"/>
            </a:endParaRPr>
          </a:p>
        </p:txBody>
      </p:sp>
      <p:cxnSp>
        <p:nvCxnSpPr>
          <p:cNvPr id="90" name="Straight Arrow Connector 89"/>
          <p:cNvCxnSpPr>
            <a:stCxn id="55" idx="1"/>
            <a:endCxn id="89" idx="3"/>
          </p:cNvCxnSpPr>
          <p:nvPr/>
        </p:nvCxnSpPr>
        <p:spPr bwMode="auto">
          <a:xfrm flipH="1">
            <a:off x="5477340" y="3061031"/>
            <a:ext cx="3922311" cy="355515"/>
          </a:xfrm>
          <a:prstGeom prst="straightConnector1">
            <a:avLst/>
          </a:prstGeom>
          <a:solidFill>
            <a:schemeClr val="accent1"/>
          </a:solidFill>
          <a:ln w="57150" cap="flat" cmpd="sng" algn="ctr">
            <a:solidFill>
              <a:srgbClr val="00FFFF"/>
            </a:solidFill>
            <a:prstDash val="solid"/>
            <a:round/>
            <a:headEnd type="none" w="med" len="med"/>
            <a:tailEnd type="triangle"/>
          </a:ln>
          <a:effectLst/>
        </p:spPr>
      </p:cxnSp>
      <p:sp>
        <p:nvSpPr>
          <p:cNvPr id="64" name="TextBox 63"/>
          <p:cNvSpPr txBox="1"/>
          <p:nvPr/>
        </p:nvSpPr>
        <p:spPr>
          <a:xfrm>
            <a:off x="4093072" y="3034737"/>
            <a:ext cx="5325629" cy="486287"/>
          </a:xfrm>
          <a:prstGeom prst="rect">
            <a:avLst/>
          </a:prstGeom>
          <a:solidFill>
            <a:srgbClr val="000066"/>
          </a:solidFill>
        </p:spPr>
        <p:txBody>
          <a:bodyPr wrap="square" rtlCol="0">
            <a:spAutoFit/>
          </a:bodyPr>
          <a:lstStyle/>
          <a:p>
            <a:pPr algn="l">
              <a:spcAft>
                <a:spcPts val="1200"/>
              </a:spcAft>
            </a:pPr>
            <a:r>
              <a:rPr lang="en-US" sz="3200" dirty="0">
                <a:solidFill>
                  <a:srgbClr val="FFCC00"/>
                </a:solidFill>
              </a:rPr>
              <a:t>Challenges: Times Change</a:t>
            </a:r>
          </a:p>
        </p:txBody>
      </p:sp>
      <p:sp>
        <p:nvSpPr>
          <p:cNvPr id="65" name="TextBox 64"/>
          <p:cNvSpPr txBox="1"/>
          <p:nvPr/>
        </p:nvSpPr>
        <p:spPr>
          <a:xfrm>
            <a:off x="4093071" y="3494413"/>
            <a:ext cx="6497989" cy="880241"/>
          </a:xfrm>
          <a:prstGeom prst="rect">
            <a:avLst/>
          </a:prstGeom>
          <a:solidFill>
            <a:srgbClr val="000066"/>
          </a:solidFill>
        </p:spPr>
        <p:txBody>
          <a:bodyPr wrap="square" rtlCol="0">
            <a:spAutoFit/>
          </a:bodyPr>
          <a:lstStyle/>
          <a:p>
            <a:pPr marL="234950" lvl="1" indent="-234950" algn="l">
              <a:spcAft>
                <a:spcPts val="1200"/>
              </a:spcAft>
              <a:buFont typeface="Arial" panose="020B0604020202020204" pitchFamily="34" charset="0"/>
              <a:buChar char="•"/>
            </a:pPr>
            <a:r>
              <a:rPr lang="en-US" sz="3200" dirty="0">
                <a:solidFill>
                  <a:srgbClr val="FFCC00"/>
                </a:solidFill>
              </a:rPr>
              <a:t>C1: Adapt to changing protocols to handle contention</a:t>
            </a:r>
          </a:p>
        </p:txBody>
      </p:sp>
      <p:sp>
        <p:nvSpPr>
          <p:cNvPr id="66" name="TextBox 65"/>
          <p:cNvSpPr txBox="1"/>
          <p:nvPr/>
        </p:nvSpPr>
        <p:spPr>
          <a:xfrm>
            <a:off x="4098771" y="4379676"/>
            <a:ext cx="6499506" cy="486287"/>
          </a:xfrm>
          <a:prstGeom prst="rect">
            <a:avLst/>
          </a:prstGeom>
          <a:solidFill>
            <a:srgbClr val="000066"/>
          </a:solidFill>
        </p:spPr>
        <p:txBody>
          <a:bodyPr wrap="square" rtlCol="0">
            <a:spAutoFit/>
          </a:bodyPr>
          <a:lstStyle/>
          <a:p>
            <a:pPr marL="234950" lvl="1" indent="-234950" algn="l">
              <a:spcAft>
                <a:spcPts val="1200"/>
              </a:spcAft>
              <a:buFont typeface="Arial" panose="020B0604020202020204" pitchFamily="34" charset="0"/>
              <a:buChar char="•"/>
              <a:tabLst>
                <a:tab pos="230188" algn="l"/>
              </a:tabLst>
            </a:pPr>
            <a:r>
              <a:rPr lang="en-US" sz="3200" dirty="0">
                <a:solidFill>
                  <a:srgbClr val="FFCC00"/>
                </a:solidFill>
              </a:rPr>
              <a:t>C2: Maintain/increase bit rates</a:t>
            </a:r>
          </a:p>
        </p:txBody>
      </p:sp>
      <p:sp>
        <p:nvSpPr>
          <p:cNvPr id="67" name="TextBox 66"/>
          <p:cNvSpPr txBox="1"/>
          <p:nvPr/>
        </p:nvSpPr>
        <p:spPr>
          <a:xfrm>
            <a:off x="4093071" y="4868198"/>
            <a:ext cx="5327147" cy="880241"/>
          </a:xfrm>
          <a:prstGeom prst="rect">
            <a:avLst/>
          </a:prstGeom>
          <a:solidFill>
            <a:srgbClr val="000066"/>
          </a:solidFill>
        </p:spPr>
        <p:txBody>
          <a:bodyPr wrap="square" rtlCol="0">
            <a:spAutoFit/>
          </a:bodyPr>
          <a:lstStyle/>
          <a:p>
            <a:pPr marL="234950" lvl="1" indent="-234950" algn="l">
              <a:spcAft>
                <a:spcPts val="1200"/>
              </a:spcAft>
              <a:buFont typeface="Arial" panose="020B0604020202020204" pitchFamily="34" charset="0"/>
              <a:buChar char="•"/>
            </a:pPr>
            <a:r>
              <a:rPr lang="en-US" sz="3200" dirty="0">
                <a:solidFill>
                  <a:srgbClr val="FFCC00"/>
                </a:solidFill>
              </a:rPr>
              <a:t>C3: Decrease energy </a:t>
            </a:r>
            <a:br>
              <a:rPr lang="en-US" sz="3200" dirty="0">
                <a:solidFill>
                  <a:srgbClr val="FFCC00"/>
                </a:solidFill>
              </a:rPr>
            </a:br>
            <a:r>
              <a:rPr lang="en-US" sz="3200" dirty="0">
                <a:solidFill>
                  <a:srgbClr val="FFCC00"/>
                </a:solidFill>
              </a:rPr>
              <a:t>usage and error rates</a:t>
            </a:r>
          </a:p>
        </p:txBody>
      </p:sp>
    </p:spTree>
    <p:extLst>
      <p:ext uri="{BB962C8B-B14F-4D97-AF65-F5344CB8AC3E}">
        <p14:creationId xmlns:p14="http://schemas.microsoft.com/office/powerpoint/2010/main" val="34843202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repeatCount="3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3000"/>
                                        <p:tgtEl>
                                          <p:spTgt spid="11"/>
                                        </p:tgtEl>
                                      </p:cBhvr>
                                    </p:animEffect>
                                  </p:childTnLst>
                                  <p:subTnLst>
                                    <p:animClr clrSpc="rgb" dir="cw">
                                      <p:cBhvr override="childStyle">
                                        <p:cTn dur="1" fill="hold" display="0" masterRel="nextClick" afterEffect="1"/>
                                        <p:tgtEl>
                                          <p:spTgt spid="11"/>
                                        </p:tgtEl>
                                        <p:attrNameLst>
                                          <p:attrName>ppt_c</p:attrName>
                                        </p:attrNameLst>
                                      </p:cBhvr>
                                      <p:to>
                                        <a:schemeClr val="bg1"/>
                                      </p:to>
                                    </p:animClr>
                                  </p:subTnLst>
                                </p:cTn>
                              </p:par>
                              <p:par>
                                <p:cTn id="8" presetID="22" presetClass="entr" presetSubtype="4" repeatCount="300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3000"/>
                                        <p:tgtEl>
                                          <p:spTgt spid="13"/>
                                        </p:tgtEl>
                                      </p:cBhvr>
                                    </p:animEffect>
                                  </p:childTnLst>
                                </p:cTn>
                              </p:par>
                              <p:par>
                                <p:cTn id="11" presetID="42" presetClass="entr" presetSubtype="0" fill="hold" nodeType="with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fade">
                                      <p:cBhvr>
                                        <p:cTn id="13" dur="500"/>
                                        <p:tgtEl>
                                          <p:spTgt spid="14">
                                            <p:txEl>
                                              <p:pRg st="0" end="0"/>
                                            </p:txEl>
                                          </p:spTgt>
                                        </p:tgtEl>
                                      </p:cBhvr>
                                    </p:animEffect>
                                    <p:anim calcmode="lin" valueType="num">
                                      <p:cBhvr>
                                        <p:cTn id="14"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14">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animEffect transition="in" filter="fade">
                                      <p:cBhvr>
                                        <p:cTn id="18" dur="500"/>
                                        <p:tgtEl>
                                          <p:spTgt spid="14">
                                            <p:txEl>
                                              <p:pRg st="1" end="1"/>
                                            </p:txEl>
                                          </p:spTgt>
                                        </p:tgtEl>
                                      </p:cBhvr>
                                    </p:animEffect>
                                    <p:anim calcmode="lin" valueType="num">
                                      <p:cBhvr>
                                        <p:cTn id="19"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14">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fade">
                                      <p:cBhvr>
                                        <p:cTn id="23" dur="500"/>
                                        <p:tgtEl>
                                          <p:spTgt spid="47"/>
                                        </p:tgtEl>
                                      </p:cBhvr>
                                    </p:animEffect>
                                    <p:anim calcmode="lin" valueType="num">
                                      <p:cBhvr>
                                        <p:cTn id="24" dur="500" fill="hold"/>
                                        <p:tgtEl>
                                          <p:spTgt spid="47"/>
                                        </p:tgtEl>
                                        <p:attrNameLst>
                                          <p:attrName>ppt_x</p:attrName>
                                        </p:attrNameLst>
                                      </p:cBhvr>
                                      <p:tavLst>
                                        <p:tav tm="0">
                                          <p:val>
                                            <p:strVal val="#ppt_x"/>
                                          </p:val>
                                        </p:tav>
                                        <p:tav tm="100000">
                                          <p:val>
                                            <p:strVal val="#ppt_x"/>
                                          </p:val>
                                        </p:tav>
                                      </p:tavLst>
                                    </p:anim>
                                    <p:anim calcmode="lin" valueType="num">
                                      <p:cBhvr>
                                        <p:cTn id="25" dur="500" fill="hold"/>
                                        <p:tgtEl>
                                          <p:spTgt spid="47"/>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14">
                                            <p:txEl>
                                              <p:pRg st="2" end="2"/>
                                            </p:txEl>
                                          </p:spTgt>
                                        </p:tgtEl>
                                        <p:attrNameLst>
                                          <p:attrName>style.visibility</p:attrName>
                                        </p:attrNameLst>
                                      </p:cBhvr>
                                      <p:to>
                                        <p:strVal val="visible"/>
                                      </p:to>
                                    </p:set>
                                    <p:animEffect transition="in" filter="fade">
                                      <p:cBhvr>
                                        <p:cTn id="28" dur="500"/>
                                        <p:tgtEl>
                                          <p:spTgt spid="14">
                                            <p:txEl>
                                              <p:pRg st="2" end="2"/>
                                            </p:txEl>
                                          </p:spTgt>
                                        </p:tgtEl>
                                      </p:cBhvr>
                                    </p:animEffect>
                                    <p:anim calcmode="lin" valueType="num">
                                      <p:cBhvr>
                                        <p:cTn id="2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4">
                                            <p:txEl>
                                              <p:pRg st="0" end="0"/>
                                            </p:txEl>
                                          </p:spTgt>
                                        </p:tgtEl>
                                        <p:attrNameLst>
                                          <p:attrName>style.visibility</p:attrName>
                                        </p:attrNameLst>
                                      </p:cBhvr>
                                      <p:to>
                                        <p:strVal val="visible"/>
                                      </p:to>
                                    </p:set>
                                    <p:animEffect transition="in" filter="fade">
                                      <p:cBhvr>
                                        <p:cTn id="35" dur="500"/>
                                        <p:tgtEl>
                                          <p:spTgt spid="64">
                                            <p:txEl>
                                              <p:pRg st="0" end="0"/>
                                            </p:txEl>
                                          </p:spTgt>
                                        </p:tgtEl>
                                      </p:cBhvr>
                                    </p:animEffect>
                                    <p:anim calcmode="lin" valueType="num">
                                      <p:cBhvr>
                                        <p:cTn id="36"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64">
                                            <p:txEl>
                                              <p:pRg st="0" end="0"/>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65">
                                            <p:txEl>
                                              <p:pRg st="0" end="0"/>
                                            </p:txEl>
                                          </p:spTgt>
                                        </p:tgtEl>
                                        <p:attrNameLst>
                                          <p:attrName>style.visibility</p:attrName>
                                        </p:attrNameLst>
                                      </p:cBhvr>
                                      <p:to>
                                        <p:strVal val="visible"/>
                                      </p:to>
                                    </p:set>
                                    <p:animEffect transition="in" filter="fade">
                                      <p:cBhvr>
                                        <p:cTn id="40" dur="500"/>
                                        <p:tgtEl>
                                          <p:spTgt spid="65">
                                            <p:txEl>
                                              <p:pRg st="0" end="0"/>
                                            </p:txEl>
                                          </p:spTgt>
                                        </p:tgtEl>
                                      </p:cBhvr>
                                    </p:animEffect>
                                    <p:anim calcmode="lin" valueType="num">
                                      <p:cBhvr>
                                        <p:cTn id="41"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p:cTn id="42" dur="500" fill="hold"/>
                                        <p:tgtEl>
                                          <p:spTgt spid="65">
                                            <p:txEl>
                                              <p:pRg st="0" end="0"/>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Effect transition="in" filter="fade">
                                      <p:cBhvr>
                                        <p:cTn id="45" dur="500"/>
                                        <p:tgtEl>
                                          <p:spTgt spid="72"/>
                                        </p:tgtEl>
                                      </p:cBhvr>
                                    </p:animEffect>
                                    <p:anim calcmode="lin" valueType="num">
                                      <p:cBhvr>
                                        <p:cTn id="46" dur="500" fill="hold"/>
                                        <p:tgtEl>
                                          <p:spTgt spid="72"/>
                                        </p:tgtEl>
                                        <p:attrNameLst>
                                          <p:attrName>ppt_x</p:attrName>
                                        </p:attrNameLst>
                                      </p:cBhvr>
                                      <p:tavLst>
                                        <p:tav tm="0">
                                          <p:val>
                                            <p:strVal val="#ppt_x"/>
                                          </p:val>
                                        </p:tav>
                                        <p:tav tm="100000">
                                          <p:val>
                                            <p:strVal val="#ppt_x"/>
                                          </p:val>
                                        </p:tav>
                                      </p:tavLst>
                                    </p:anim>
                                    <p:anim calcmode="lin" valueType="num">
                                      <p:cBhvr>
                                        <p:cTn id="47" dur="500" fill="hold"/>
                                        <p:tgtEl>
                                          <p:spTgt spid="72"/>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40289"/>
                                        </p:tgtEl>
                                        <p:attrNameLst>
                                          <p:attrName>style.visibility</p:attrName>
                                        </p:attrNameLst>
                                      </p:cBhvr>
                                      <p:to>
                                        <p:strVal val="visible"/>
                                      </p:to>
                                    </p:set>
                                    <p:animEffect transition="in" filter="fade">
                                      <p:cBhvr>
                                        <p:cTn id="50" dur="500"/>
                                        <p:tgtEl>
                                          <p:spTgt spid="140289"/>
                                        </p:tgtEl>
                                      </p:cBhvr>
                                    </p:animEffect>
                                    <p:anim calcmode="lin" valueType="num">
                                      <p:cBhvr>
                                        <p:cTn id="51" dur="500" fill="hold"/>
                                        <p:tgtEl>
                                          <p:spTgt spid="140289"/>
                                        </p:tgtEl>
                                        <p:attrNameLst>
                                          <p:attrName>ppt_x</p:attrName>
                                        </p:attrNameLst>
                                      </p:cBhvr>
                                      <p:tavLst>
                                        <p:tav tm="0">
                                          <p:val>
                                            <p:strVal val="#ppt_x"/>
                                          </p:val>
                                        </p:tav>
                                        <p:tav tm="100000">
                                          <p:val>
                                            <p:strVal val="#ppt_x"/>
                                          </p:val>
                                        </p:tav>
                                      </p:tavLst>
                                    </p:anim>
                                    <p:anim calcmode="lin" valueType="num">
                                      <p:cBhvr>
                                        <p:cTn id="52" dur="500" fill="hold"/>
                                        <p:tgtEl>
                                          <p:spTgt spid="140289"/>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66">
                                            <p:txEl>
                                              <p:pRg st="0" end="0"/>
                                            </p:txEl>
                                          </p:spTgt>
                                        </p:tgtEl>
                                        <p:attrNameLst>
                                          <p:attrName>style.visibility</p:attrName>
                                        </p:attrNameLst>
                                      </p:cBhvr>
                                      <p:to>
                                        <p:strVal val="visible"/>
                                      </p:to>
                                    </p:set>
                                    <p:animEffect transition="in" filter="fade">
                                      <p:cBhvr>
                                        <p:cTn id="55" dur="500"/>
                                        <p:tgtEl>
                                          <p:spTgt spid="66">
                                            <p:txEl>
                                              <p:pRg st="0" end="0"/>
                                            </p:txEl>
                                          </p:spTgt>
                                        </p:tgtEl>
                                      </p:cBhvr>
                                    </p:animEffect>
                                    <p:anim calcmode="lin" valueType="num">
                                      <p:cBhvr>
                                        <p:cTn id="56" dur="500" fill="hold"/>
                                        <p:tgtEl>
                                          <p:spTgt spid="66">
                                            <p:txEl>
                                              <p:pRg st="0" end="0"/>
                                            </p:txEl>
                                          </p:spTgt>
                                        </p:tgtEl>
                                        <p:attrNameLst>
                                          <p:attrName>ppt_x</p:attrName>
                                        </p:attrNameLst>
                                      </p:cBhvr>
                                      <p:tavLst>
                                        <p:tav tm="0">
                                          <p:val>
                                            <p:strVal val="#ppt_x"/>
                                          </p:val>
                                        </p:tav>
                                        <p:tav tm="100000">
                                          <p:val>
                                            <p:strVal val="#ppt_x"/>
                                          </p:val>
                                        </p:tav>
                                      </p:tavLst>
                                    </p:anim>
                                    <p:anim calcmode="lin" valueType="num">
                                      <p:cBhvr>
                                        <p:cTn id="57" dur="500" fill="hold"/>
                                        <p:tgtEl>
                                          <p:spTgt spid="66">
                                            <p:txEl>
                                              <p:pRg st="0" end="0"/>
                                            </p:txEl>
                                          </p:spTgt>
                                        </p:tgtEl>
                                        <p:attrNameLst>
                                          <p:attrName>ppt_y</p:attrName>
                                        </p:attrNameLst>
                                      </p:cBhvr>
                                      <p:tavLst>
                                        <p:tav tm="0">
                                          <p:val>
                                            <p:strVal val="#ppt_y+.1"/>
                                          </p:val>
                                        </p:tav>
                                        <p:tav tm="100000">
                                          <p:val>
                                            <p:strVal val="#ppt_y"/>
                                          </p:val>
                                        </p:tav>
                                      </p:tavLst>
                                    </p:anim>
                                  </p:childTnLst>
                                </p:cTn>
                              </p:par>
                              <p:par>
                                <p:cTn id="58" presetID="22" presetClass="entr" presetSubtype="4" repeatCount="1000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wipe(down)">
                                      <p:cBhvr>
                                        <p:cTn id="60" dur="500"/>
                                        <p:tgtEl>
                                          <p:spTgt spid="11"/>
                                        </p:tgtEl>
                                      </p:cBhvr>
                                    </p:animEffect>
                                  </p:childTnLst>
                                </p:cTn>
                              </p:par>
                              <p:par>
                                <p:cTn id="61" presetID="22" presetClass="entr" presetSubtype="4" repeatCount="10000" fill="hold"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par>
                                <p:cTn id="64" presetID="42" presetClass="entr" presetSubtype="0" fill="hold" nodeType="withEffect">
                                  <p:stCondLst>
                                    <p:cond delay="0"/>
                                  </p:stCondLst>
                                  <p:childTnLst>
                                    <p:set>
                                      <p:cBhvr>
                                        <p:cTn id="65" dur="1" fill="hold">
                                          <p:stCondLst>
                                            <p:cond delay="0"/>
                                          </p:stCondLst>
                                        </p:cTn>
                                        <p:tgtEl>
                                          <p:spTgt spid="67">
                                            <p:txEl>
                                              <p:pRg st="0" end="0"/>
                                            </p:txEl>
                                          </p:spTgt>
                                        </p:tgtEl>
                                        <p:attrNameLst>
                                          <p:attrName>style.visibility</p:attrName>
                                        </p:attrNameLst>
                                      </p:cBhvr>
                                      <p:to>
                                        <p:strVal val="visible"/>
                                      </p:to>
                                    </p:set>
                                    <p:animEffect transition="in" filter="fade">
                                      <p:cBhvr>
                                        <p:cTn id="66" dur="500"/>
                                        <p:tgtEl>
                                          <p:spTgt spid="67">
                                            <p:txEl>
                                              <p:pRg st="0" end="0"/>
                                            </p:txEl>
                                          </p:spTgt>
                                        </p:tgtEl>
                                      </p:cBhvr>
                                    </p:animEffect>
                                    <p:anim calcmode="lin" valueType="num">
                                      <p:cBhvr>
                                        <p:cTn id="67" dur="5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68" dur="500" fill="hold"/>
                                        <p:tgtEl>
                                          <p:spTgt spid="67">
                                            <p:txEl>
                                              <p:pRg st="0" end="0"/>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500"/>
                                        <p:tgtEl>
                                          <p:spTgt spid="70"/>
                                        </p:tgtEl>
                                      </p:cBhvr>
                                    </p:animEffect>
                                    <p:anim calcmode="lin" valueType="num">
                                      <p:cBhvr>
                                        <p:cTn id="72" dur="500" fill="hold"/>
                                        <p:tgtEl>
                                          <p:spTgt spid="70"/>
                                        </p:tgtEl>
                                        <p:attrNameLst>
                                          <p:attrName>ppt_x</p:attrName>
                                        </p:attrNameLst>
                                      </p:cBhvr>
                                      <p:tavLst>
                                        <p:tav tm="0">
                                          <p:val>
                                            <p:strVal val="#ppt_x"/>
                                          </p:val>
                                        </p:tav>
                                        <p:tav tm="100000">
                                          <p:val>
                                            <p:strVal val="#ppt_x"/>
                                          </p:val>
                                        </p:tav>
                                      </p:tavLst>
                                    </p:anim>
                                    <p:anim calcmode="lin" valueType="num">
                                      <p:cBhvr>
                                        <p:cTn id="73" dur="5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140288"/>
                                        </p:tgtEl>
                                        <p:attrNameLst>
                                          <p:attrName>style.visibility</p:attrName>
                                        </p:attrNameLst>
                                      </p:cBhvr>
                                      <p:to>
                                        <p:strVal val="visible"/>
                                      </p:to>
                                    </p:set>
                                    <p:animEffect transition="in" filter="fade">
                                      <p:cBhvr>
                                        <p:cTn id="78" dur="500"/>
                                        <p:tgtEl>
                                          <p:spTgt spid="140288"/>
                                        </p:tgtEl>
                                      </p:cBhvr>
                                    </p:animEffect>
                                    <p:anim calcmode="lin" valueType="num">
                                      <p:cBhvr>
                                        <p:cTn id="79" dur="500" fill="hold"/>
                                        <p:tgtEl>
                                          <p:spTgt spid="140288"/>
                                        </p:tgtEl>
                                        <p:attrNameLst>
                                          <p:attrName>ppt_x</p:attrName>
                                        </p:attrNameLst>
                                      </p:cBhvr>
                                      <p:tavLst>
                                        <p:tav tm="0">
                                          <p:val>
                                            <p:strVal val="#ppt_x"/>
                                          </p:val>
                                        </p:tav>
                                        <p:tav tm="100000">
                                          <p:val>
                                            <p:strVal val="#ppt_x"/>
                                          </p:val>
                                        </p:tav>
                                      </p:tavLst>
                                    </p:anim>
                                    <p:anim calcmode="lin" valueType="num">
                                      <p:cBhvr>
                                        <p:cTn id="80" dur="500" fill="hold"/>
                                        <p:tgtEl>
                                          <p:spTgt spid="140288"/>
                                        </p:tgtEl>
                                        <p:attrNameLst>
                                          <p:attrName>ppt_y</p:attrName>
                                        </p:attrNameLst>
                                      </p:cBhvr>
                                      <p:tavLst>
                                        <p:tav tm="0">
                                          <p:val>
                                            <p:strVal val="#ppt_y+.1"/>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49"/>
                                        </p:tgtEl>
                                        <p:attrNameLst>
                                          <p:attrName>style.visibility</p:attrName>
                                        </p:attrNameLst>
                                      </p:cBhvr>
                                      <p:to>
                                        <p:strVal val="visible"/>
                                      </p:to>
                                    </p:set>
                                    <p:anim calcmode="lin" valueType="num">
                                      <p:cBhvr additive="base">
                                        <p:cTn id="83" dur="500" fill="hold"/>
                                        <p:tgtEl>
                                          <p:spTgt spid="49"/>
                                        </p:tgtEl>
                                        <p:attrNameLst>
                                          <p:attrName>ppt_x</p:attrName>
                                        </p:attrNameLst>
                                      </p:cBhvr>
                                      <p:tavLst>
                                        <p:tav tm="0">
                                          <p:val>
                                            <p:strVal val="#ppt_x"/>
                                          </p:val>
                                        </p:tav>
                                        <p:tav tm="100000">
                                          <p:val>
                                            <p:strVal val="#ppt_x"/>
                                          </p:val>
                                        </p:tav>
                                      </p:tavLst>
                                    </p:anim>
                                    <p:anim calcmode="lin" valueType="num">
                                      <p:cBhvr additive="base">
                                        <p:cTn id="84" dur="500" fill="hold"/>
                                        <p:tgtEl>
                                          <p:spTgt spid="49"/>
                                        </p:tgtEl>
                                        <p:attrNameLst>
                                          <p:attrName>ppt_y</p:attrName>
                                        </p:attrNameLst>
                                      </p:cBhvr>
                                      <p:tavLst>
                                        <p:tav tm="0">
                                          <p:val>
                                            <p:strVal val="1+#ppt_h/2"/>
                                          </p:val>
                                        </p:tav>
                                        <p:tav tm="100000">
                                          <p:val>
                                            <p:strVal val="#ppt_y"/>
                                          </p:val>
                                        </p:tav>
                                      </p:tavLst>
                                    </p:anim>
                                  </p:childTnLst>
                                </p:cTn>
                              </p:par>
                              <p:par>
                                <p:cTn id="85" presetID="2" presetClass="entr" presetSubtype="8" fill="hold" nodeType="withEffect">
                                  <p:stCondLst>
                                    <p:cond delay="0"/>
                                  </p:stCondLst>
                                  <p:childTnLst>
                                    <p:set>
                                      <p:cBhvr>
                                        <p:cTn id="86" dur="1" fill="hold">
                                          <p:stCondLst>
                                            <p:cond delay="0"/>
                                          </p:stCondLst>
                                        </p:cTn>
                                        <p:tgtEl>
                                          <p:spTgt spid="68"/>
                                        </p:tgtEl>
                                        <p:attrNameLst>
                                          <p:attrName>style.visibility</p:attrName>
                                        </p:attrNameLst>
                                      </p:cBhvr>
                                      <p:to>
                                        <p:strVal val="visible"/>
                                      </p:to>
                                    </p:set>
                                    <p:anim calcmode="lin" valueType="num">
                                      <p:cBhvr additive="base">
                                        <p:cTn id="87" dur="1000" fill="hold"/>
                                        <p:tgtEl>
                                          <p:spTgt spid="68"/>
                                        </p:tgtEl>
                                        <p:attrNameLst>
                                          <p:attrName>ppt_x</p:attrName>
                                        </p:attrNameLst>
                                      </p:cBhvr>
                                      <p:tavLst>
                                        <p:tav tm="0">
                                          <p:val>
                                            <p:strVal val="0-#ppt_w/2"/>
                                          </p:val>
                                        </p:tav>
                                        <p:tav tm="100000">
                                          <p:val>
                                            <p:strVal val="#ppt_x"/>
                                          </p:val>
                                        </p:tav>
                                      </p:tavLst>
                                    </p:anim>
                                    <p:anim calcmode="lin" valueType="num">
                                      <p:cBhvr additive="base">
                                        <p:cTn id="88" dur="1000" fill="hold"/>
                                        <p:tgtEl>
                                          <p:spTgt spid="68"/>
                                        </p:tgtEl>
                                        <p:attrNameLst>
                                          <p:attrName>ppt_y</p:attrName>
                                        </p:attrNameLst>
                                      </p:cBhvr>
                                      <p:tavLst>
                                        <p:tav tm="0">
                                          <p:val>
                                            <p:strVal val="#ppt_y"/>
                                          </p:val>
                                        </p:tav>
                                        <p:tav tm="100000">
                                          <p:val>
                                            <p:strVal val="#ppt_y"/>
                                          </p:val>
                                        </p:tav>
                                      </p:tavLst>
                                    </p:anim>
                                  </p:childTnLst>
                                </p:cTn>
                              </p:par>
                              <p:par>
                                <p:cTn id="89" presetID="42" presetClass="path" presetSubtype="0" accel="50000" decel="50000" fill="hold" nodeType="withEffect">
                                  <p:stCondLst>
                                    <p:cond delay="0"/>
                                  </p:stCondLst>
                                  <p:childTnLst>
                                    <p:animMotion origin="layout" path="M 4.58333E-6 -3.7037E-7 L 0.22578 -0.21667 " pathEditMode="relative" rAng="0" ptsTypes="AA">
                                      <p:cBhvr>
                                        <p:cTn id="90" dur="1000" fill="hold"/>
                                        <p:tgtEl>
                                          <p:spTgt spid="68"/>
                                        </p:tgtEl>
                                        <p:attrNameLst>
                                          <p:attrName>ppt_x</p:attrName>
                                          <p:attrName>ppt_y</p:attrName>
                                        </p:attrNameLst>
                                      </p:cBhvr>
                                      <p:rCtr x="11289" y="-10833"/>
                                    </p:animMotion>
                                  </p:childTnLst>
                                </p:cTn>
                              </p:par>
                              <p:par>
                                <p:cTn id="91" presetID="1" presetClass="exit" presetSubtype="0" fill="hold" grpId="0" nodeType="withEffect">
                                  <p:stCondLst>
                                    <p:cond delay="0"/>
                                  </p:stCondLst>
                                  <p:childTnLst>
                                    <p:set>
                                      <p:cBhvr>
                                        <p:cTn id="92" dur="1" fill="hold">
                                          <p:stCondLst>
                                            <p:cond delay="0"/>
                                          </p:stCondLst>
                                        </p:cTn>
                                        <p:tgtEl>
                                          <p:spTgt spid="14">
                                            <p:txEl>
                                              <p:pRg st="0" end="0"/>
                                            </p:txEl>
                                          </p:spTgt>
                                        </p:tgtEl>
                                        <p:attrNameLst>
                                          <p:attrName>style.visibility</p:attrName>
                                        </p:attrNameLst>
                                      </p:cBhvr>
                                      <p:to>
                                        <p:strVal val="hidden"/>
                                      </p:to>
                                    </p:set>
                                  </p:childTnLst>
                                </p:cTn>
                              </p:par>
                              <p:par>
                                <p:cTn id="93" presetID="1" presetClass="exit" presetSubtype="0" fill="hold" grpId="0" nodeType="withEffect">
                                  <p:stCondLst>
                                    <p:cond delay="0"/>
                                  </p:stCondLst>
                                  <p:childTnLst>
                                    <p:set>
                                      <p:cBhvr>
                                        <p:cTn id="94" dur="1" fill="hold">
                                          <p:stCondLst>
                                            <p:cond delay="0"/>
                                          </p:stCondLst>
                                        </p:cTn>
                                        <p:tgtEl>
                                          <p:spTgt spid="64">
                                            <p:txEl>
                                              <p:pRg st="0" end="0"/>
                                            </p:txEl>
                                          </p:spTgt>
                                        </p:tgtEl>
                                        <p:attrNameLst>
                                          <p:attrName>style.visibility</p:attrName>
                                        </p:attrNameLst>
                                      </p:cBhvr>
                                      <p:to>
                                        <p:strVal val="hidden"/>
                                      </p:to>
                                    </p:set>
                                  </p:childTnLst>
                                </p:cTn>
                              </p:par>
                              <p:par>
                                <p:cTn id="95" presetID="1" presetClass="exit" presetSubtype="0" fill="hold" grpId="0" nodeType="withEffect">
                                  <p:stCondLst>
                                    <p:cond delay="0"/>
                                  </p:stCondLst>
                                  <p:childTnLst>
                                    <p:set>
                                      <p:cBhvr>
                                        <p:cTn id="96" dur="1" fill="hold">
                                          <p:stCondLst>
                                            <p:cond delay="0"/>
                                          </p:stCondLst>
                                        </p:cTn>
                                        <p:tgtEl>
                                          <p:spTgt spid="64">
                                            <p:bg/>
                                          </p:spTgt>
                                        </p:tgtEl>
                                        <p:attrNameLst>
                                          <p:attrName>style.visibility</p:attrName>
                                        </p:attrNameLst>
                                      </p:cBhvr>
                                      <p:to>
                                        <p:strVal val="hidden"/>
                                      </p:to>
                                    </p:set>
                                  </p:childTnLst>
                                </p:cTn>
                              </p:par>
                              <p:par>
                                <p:cTn id="97" presetID="1" presetClass="exit" presetSubtype="0" fill="hold" grpId="0" nodeType="withEffect">
                                  <p:stCondLst>
                                    <p:cond delay="0"/>
                                  </p:stCondLst>
                                  <p:childTnLst>
                                    <p:set>
                                      <p:cBhvr>
                                        <p:cTn id="98" dur="1" fill="hold">
                                          <p:stCondLst>
                                            <p:cond delay="0"/>
                                          </p:stCondLst>
                                        </p:cTn>
                                        <p:tgtEl>
                                          <p:spTgt spid="65">
                                            <p:txEl>
                                              <p:pRg st="0" end="0"/>
                                            </p:txEl>
                                          </p:spTgt>
                                        </p:tgtEl>
                                        <p:attrNameLst>
                                          <p:attrName>style.visibility</p:attrName>
                                        </p:attrNameLst>
                                      </p:cBhvr>
                                      <p:to>
                                        <p:strVal val="hidden"/>
                                      </p:to>
                                    </p:set>
                                  </p:childTnLst>
                                </p:cTn>
                              </p:par>
                              <p:par>
                                <p:cTn id="99" presetID="1" presetClass="exit" presetSubtype="0" fill="hold" grpId="0" nodeType="withEffect">
                                  <p:stCondLst>
                                    <p:cond delay="0"/>
                                  </p:stCondLst>
                                  <p:childTnLst>
                                    <p:set>
                                      <p:cBhvr>
                                        <p:cTn id="100" dur="1" fill="hold">
                                          <p:stCondLst>
                                            <p:cond delay="0"/>
                                          </p:stCondLst>
                                        </p:cTn>
                                        <p:tgtEl>
                                          <p:spTgt spid="65">
                                            <p:bg/>
                                          </p:spTgt>
                                        </p:tgtEl>
                                        <p:attrNameLst>
                                          <p:attrName>style.visibility</p:attrName>
                                        </p:attrNameLst>
                                      </p:cBhvr>
                                      <p:to>
                                        <p:strVal val="hidden"/>
                                      </p:to>
                                    </p:set>
                                  </p:childTnLst>
                                </p:cTn>
                              </p:par>
                              <p:par>
                                <p:cTn id="101" presetID="1" presetClass="exit" presetSubtype="0" fill="hold" grpId="0" nodeType="withEffect">
                                  <p:stCondLst>
                                    <p:cond delay="0"/>
                                  </p:stCondLst>
                                  <p:childTnLst>
                                    <p:set>
                                      <p:cBhvr>
                                        <p:cTn id="102" dur="1" fill="hold">
                                          <p:stCondLst>
                                            <p:cond delay="0"/>
                                          </p:stCondLst>
                                        </p:cTn>
                                        <p:tgtEl>
                                          <p:spTgt spid="66">
                                            <p:txEl>
                                              <p:pRg st="0" end="0"/>
                                            </p:txEl>
                                          </p:spTgt>
                                        </p:tgtEl>
                                        <p:attrNameLst>
                                          <p:attrName>style.visibility</p:attrName>
                                        </p:attrNameLst>
                                      </p:cBhvr>
                                      <p:to>
                                        <p:strVal val="hidden"/>
                                      </p:to>
                                    </p:set>
                                  </p:childTnLst>
                                </p:cTn>
                              </p:par>
                              <p:par>
                                <p:cTn id="103" presetID="1" presetClass="exit" presetSubtype="0" fill="hold" grpId="0" nodeType="withEffect">
                                  <p:stCondLst>
                                    <p:cond delay="0"/>
                                  </p:stCondLst>
                                  <p:childTnLst>
                                    <p:set>
                                      <p:cBhvr>
                                        <p:cTn id="104" dur="1" fill="hold">
                                          <p:stCondLst>
                                            <p:cond delay="0"/>
                                          </p:stCondLst>
                                        </p:cTn>
                                        <p:tgtEl>
                                          <p:spTgt spid="66">
                                            <p:bg/>
                                          </p:spTgt>
                                        </p:tgtEl>
                                        <p:attrNameLst>
                                          <p:attrName>style.visibility</p:attrName>
                                        </p:attrNameLst>
                                      </p:cBhvr>
                                      <p:to>
                                        <p:strVal val="hidden"/>
                                      </p:to>
                                    </p:set>
                                  </p:childTnLst>
                                </p:cTn>
                              </p:par>
                              <p:par>
                                <p:cTn id="105" presetID="1" presetClass="exit" presetSubtype="0" fill="hold" grpId="0" nodeType="withEffect">
                                  <p:stCondLst>
                                    <p:cond delay="0"/>
                                  </p:stCondLst>
                                  <p:childTnLst>
                                    <p:set>
                                      <p:cBhvr>
                                        <p:cTn id="106" dur="1" fill="hold">
                                          <p:stCondLst>
                                            <p:cond delay="0"/>
                                          </p:stCondLst>
                                        </p:cTn>
                                        <p:tgtEl>
                                          <p:spTgt spid="14">
                                            <p:txEl>
                                              <p:pRg st="2" end="2"/>
                                            </p:txEl>
                                          </p:spTgt>
                                        </p:tgtEl>
                                        <p:attrNameLst>
                                          <p:attrName>style.visibility</p:attrName>
                                        </p:attrNameLst>
                                      </p:cBhvr>
                                      <p:to>
                                        <p:strVal val="hidden"/>
                                      </p:to>
                                    </p:set>
                                  </p:childTnLst>
                                </p:cTn>
                              </p:par>
                              <p:par>
                                <p:cTn id="107" presetID="1" presetClass="exit" presetSubtype="0" fill="hold" grpId="0" nodeType="withEffect">
                                  <p:stCondLst>
                                    <p:cond delay="0"/>
                                  </p:stCondLst>
                                  <p:childTnLst>
                                    <p:set>
                                      <p:cBhvr>
                                        <p:cTn id="108" dur="1" fill="hold">
                                          <p:stCondLst>
                                            <p:cond delay="0"/>
                                          </p:stCondLst>
                                        </p:cTn>
                                        <p:tgtEl>
                                          <p:spTgt spid="67">
                                            <p:txEl>
                                              <p:pRg st="0" end="0"/>
                                            </p:txEl>
                                          </p:spTgt>
                                        </p:tgtEl>
                                        <p:attrNameLst>
                                          <p:attrName>style.visibility</p:attrName>
                                        </p:attrNameLst>
                                      </p:cBhvr>
                                      <p:to>
                                        <p:strVal val="hidden"/>
                                      </p:to>
                                    </p:set>
                                  </p:childTnLst>
                                </p:cTn>
                              </p:par>
                              <p:par>
                                <p:cTn id="109" presetID="1" presetClass="exit" presetSubtype="0" fill="hold" grpId="0" nodeType="withEffect">
                                  <p:stCondLst>
                                    <p:cond delay="0"/>
                                  </p:stCondLst>
                                  <p:childTnLst>
                                    <p:set>
                                      <p:cBhvr>
                                        <p:cTn id="110" dur="1" fill="hold">
                                          <p:stCondLst>
                                            <p:cond delay="0"/>
                                          </p:stCondLst>
                                        </p:cTn>
                                        <p:tgtEl>
                                          <p:spTgt spid="67">
                                            <p:bg/>
                                          </p:spTgt>
                                        </p:tgtEl>
                                        <p:attrNameLst>
                                          <p:attrName>style.visibility</p:attrName>
                                        </p:attrNameLst>
                                      </p:cBhvr>
                                      <p:to>
                                        <p:strVal val="hidden"/>
                                      </p:to>
                                    </p:set>
                                  </p:childTnLst>
                                </p:cTn>
                              </p:par>
                              <p:par>
                                <p:cTn id="111" presetID="1" presetClass="exit" presetSubtype="0" fill="hold" grpId="0" nodeType="withEffect">
                                  <p:stCondLst>
                                    <p:cond delay="0"/>
                                  </p:stCondLst>
                                  <p:childTnLst>
                                    <p:set>
                                      <p:cBhvr>
                                        <p:cTn id="112" dur="1" fill="hold">
                                          <p:stCondLst>
                                            <p:cond delay="0"/>
                                          </p:stCondLst>
                                        </p:cTn>
                                        <p:tgtEl>
                                          <p:spTgt spid="14">
                                            <p:txEl>
                                              <p:pRg st="1" end="1"/>
                                            </p:txEl>
                                          </p:spTgt>
                                        </p:tgtEl>
                                        <p:attrNameLst>
                                          <p:attrName>style.visibility</p:attrName>
                                        </p:attrNameLst>
                                      </p:cBhvr>
                                      <p:to>
                                        <p:strVal val="hidden"/>
                                      </p:to>
                                    </p:set>
                                  </p:childTnLst>
                                </p:cTn>
                              </p:par>
                              <p:par>
                                <p:cTn id="113" presetID="1" presetClass="exit" presetSubtype="0" fill="hold" grpId="0" nodeType="withEffect">
                                  <p:stCondLst>
                                    <p:cond delay="0"/>
                                  </p:stCondLst>
                                  <p:childTnLst>
                                    <p:set>
                                      <p:cBhvr>
                                        <p:cTn id="114" dur="1" fill="hold">
                                          <p:stCondLst>
                                            <p:cond delay="0"/>
                                          </p:stCondLst>
                                        </p:cTn>
                                        <p:tgtEl>
                                          <p:spTgt spid="14">
                                            <p:bg/>
                                          </p:spTgt>
                                        </p:tgtEl>
                                        <p:attrNameLst>
                                          <p:attrName>style.visibility</p:attrName>
                                        </p:attrNameLst>
                                      </p:cBhvr>
                                      <p:to>
                                        <p:strVal val="hidden"/>
                                      </p:to>
                                    </p:set>
                                  </p:childTnLst>
                                </p:cTn>
                              </p:par>
                            </p:childTnLst>
                          </p:cTn>
                        </p:par>
                        <p:par>
                          <p:cTn id="115" fill="hold">
                            <p:stCondLst>
                              <p:cond delay="1000"/>
                            </p:stCondLst>
                            <p:childTnLst>
                              <p:par>
                                <p:cTn id="116" presetID="6" presetClass="emph" presetSubtype="0" fill="hold" nodeType="afterEffect">
                                  <p:stCondLst>
                                    <p:cond delay="0"/>
                                  </p:stCondLst>
                                  <p:childTnLst>
                                    <p:animScale>
                                      <p:cBhvr>
                                        <p:cTn id="117" dur="1000" fill="hold"/>
                                        <p:tgtEl>
                                          <p:spTgt spid="68"/>
                                        </p:tgtEl>
                                      </p:cBhvr>
                                      <p:by x="250000" y="250000"/>
                                    </p:animScale>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50"/>
                                        </p:tgtEl>
                                        <p:attrNameLst>
                                          <p:attrName>style.visibility</p:attrName>
                                        </p:attrNameLst>
                                      </p:cBhvr>
                                      <p:to>
                                        <p:strVal val="visible"/>
                                      </p:to>
                                    </p:set>
                                    <p:animEffect transition="in" filter="fade">
                                      <p:cBhvr>
                                        <p:cTn id="122" dur="500"/>
                                        <p:tgtEl>
                                          <p:spTgt spid="50"/>
                                        </p:tgtEl>
                                      </p:cBhvr>
                                    </p:animEffect>
                                  </p:childTnLst>
                                </p:cTn>
                              </p:par>
                              <p:par>
                                <p:cTn id="123" presetID="10" presetClass="entr" presetSubtype="0" fill="hold" nodeType="withEffect">
                                  <p:stCondLst>
                                    <p:cond delay="0"/>
                                  </p:stCondLst>
                                  <p:childTnLst>
                                    <p:set>
                                      <p:cBhvr>
                                        <p:cTn id="124" dur="1" fill="hold">
                                          <p:stCondLst>
                                            <p:cond delay="0"/>
                                          </p:stCondLst>
                                        </p:cTn>
                                        <p:tgtEl>
                                          <p:spTgt spid="52"/>
                                        </p:tgtEl>
                                        <p:attrNameLst>
                                          <p:attrName>style.visibility</p:attrName>
                                        </p:attrNameLst>
                                      </p:cBhvr>
                                      <p:to>
                                        <p:strVal val="visible"/>
                                      </p:to>
                                    </p:set>
                                    <p:animEffect transition="in" filter="fade">
                                      <p:cBhvr>
                                        <p:cTn id="125" dur="500"/>
                                        <p:tgtEl>
                                          <p:spTgt spid="52"/>
                                        </p:tgtEl>
                                      </p:cBhvr>
                                    </p:animEffect>
                                  </p:childTnLst>
                                </p:cTn>
                              </p:par>
                              <p:par>
                                <p:cTn id="126" presetID="10" presetClass="entr" presetSubtype="0" fill="hold" nodeType="withEffect">
                                  <p:stCondLst>
                                    <p:cond delay="0"/>
                                  </p:stCondLst>
                                  <p:childTnLst>
                                    <p:set>
                                      <p:cBhvr>
                                        <p:cTn id="127" dur="1" fill="hold">
                                          <p:stCondLst>
                                            <p:cond delay="0"/>
                                          </p:stCondLst>
                                        </p:cTn>
                                        <p:tgtEl>
                                          <p:spTgt spid="54"/>
                                        </p:tgtEl>
                                        <p:attrNameLst>
                                          <p:attrName>style.visibility</p:attrName>
                                        </p:attrNameLst>
                                      </p:cBhvr>
                                      <p:to>
                                        <p:strVal val="visible"/>
                                      </p:to>
                                    </p:set>
                                    <p:animEffect transition="in" filter="fade">
                                      <p:cBhvr>
                                        <p:cTn id="128" dur="500"/>
                                        <p:tgtEl>
                                          <p:spTgt spid="54"/>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53"/>
                                        </p:tgtEl>
                                        <p:attrNameLst>
                                          <p:attrName>style.visibility</p:attrName>
                                        </p:attrNameLst>
                                      </p:cBhvr>
                                      <p:to>
                                        <p:strVal val="visible"/>
                                      </p:to>
                                    </p:set>
                                    <p:animEffect transition="in" filter="fade">
                                      <p:cBhvr>
                                        <p:cTn id="131" dur="500"/>
                                        <p:tgtEl>
                                          <p:spTgt spid="53"/>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fade">
                                      <p:cBhvr>
                                        <p:cTn id="134" dur="500"/>
                                        <p:tgtEl>
                                          <p:spTgt spid="51"/>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55"/>
                                        </p:tgtEl>
                                        <p:attrNameLst>
                                          <p:attrName>style.visibility</p:attrName>
                                        </p:attrNameLst>
                                      </p:cBhvr>
                                      <p:to>
                                        <p:strVal val="visible"/>
                                      </p:to>
                                    </p:set>
                                    <p:animEffect transition="in" filter="fade">
                                      <p:cBhvr>
                                        <p:cTn id="137" dur="500"/>
                                        <p:tgtEl>
                                          <p:spTgt spid="55"/>
                                        </p:tgtEl>
                                      </p:cBhvr>
                                    </p:animEffect>
                                  </p:childTnLst>
                                </p:cTn>
                              </p:par>
                              <p:par>
                                <p:cTn id="138" presetID="10" presetClass="entr" presetSubtype="0" fill="hold" nodeType="withEffect">
                                  <p:stCondLst>
                                    <p:cond delay="0"/>
                                  </p:stCondLst>
                                  <p:childTnLst>
                                    <p:set>
                                      <p:cBhvr>
                                        <p:cTn id="139" dur="1" fill="hold">
                                          <p:stCondLst>
                                            <p:cond delay="0"/>
                                          </p:stCondLst>
                                        </p:cTn>
                                        <p:tgtEl>
                                          <p:spTgt spid="56"/>
                                        </p:tgtEl>
                                        <p:attrNameLst>
                                          <p:attrName>style.visibility</p:attrName>
                                        </p:attrNameLst>
                                      </p:cBhvr>
                                      <p:to>
                                        <p:strVal val="visible"/>
                                      </p:to>
                                    </p:set>
                                    <p:animEffect transition="in" filter="fade">
                                      <p:cBhvr>
                                        <p:cTn id="140" dur="500"/>
                                        <p:tgtEl>
                                          <p:spTgt spid="56"/>
                                        </p:tgtEl>
                                      </p:cBhvr>
                                    </p:animEffect>
                                  </p:childTnLst>
                                </p:cTn>
                              </p:par>
                              <p:par>
                                <p:cTn id="141" presetID="10" presetClass="entr" presetSubtype="0" fill="hold" nodeType="withEffect">
                                  <p:stCondLst>
                                    <p:cond delay="0"/>
                                  </p:stCondLst>
                                  <p:childTnLst>
                                    <p:set>
                                      <p:cBhvr>
                                        <p:cTn id="142" dur="1" fill="hold">
                                          <p:stCondLst>
                                            <p:cond delay="0"/>
                                          </p:stCondLst>
                                        </p:cTn>
                                        <p:tgtEl>
                                          <p:spTgt spid="83"/>
                                        </p:tgtEl>
                                        <p:attrNameLst>
                                          <p:attrName>style.visibility</p:attrName>
                                        </p:attrNameLst>
                                      </p:cBhvr>
                                      <p:to>
                                        <p:strVal val="visible"/>
                                      </p:to>
                                    </p:set>
                                    <p:animEffect transition="in" filter="fade">
                                      <p:cBhvr>
                                        <p:cTn id="143" dur="500"/>
                                        <p:tgtEl>
                                          <p:spTgt spid="83"/>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89"/>
                                        </p:tgtEl>
                                        <p:attrNameLst>
                                          <p:attrName>style.visibility</p:attrName>
                                        </p:attrNameLst>
                                      </p:cBhvr>
                                      <p:to>
                                        <p:strVal val="visible"/>
                                      </p:to>
                                    </p:set>
                                    <p:animEffect transition="in" filter="fade">
                                      <p:cBhvr>
                                        <p:cTn id="146" dur="500"/>
                                        <p:tgtEl>
                                          <p:spTgt spid="89"/>
                                        </p:tgtEl>
                                      </p:cBhvr>
                                    </p:animEffect>
                                  </p:childTnLst>
                                </p:cTn>
                              </p:par>
                              <p:par>
                                <p:cTn id="147" presetID="10" presetClass="entr" presetSubtype="0" fill="hold" nodeType="withEffect">
                                  <p:stCondLst>
                                    <p:cond delay="0"/>
                                  </p:stCondLst>
                                  <p:childTnLst>
                                    <p:set>
                                      <p:cBhvr>
                                        <p:cTn id="148" dur="1" fill="hold">
                                          <p:stCondLst>
                                            <p:cond delay="0"/>
                                          </p:stCondLst>
                                        </p:cTn>
                                        <p:tgtEl>
                                          <p:spTgt spid="90"/>
                                        </p:tgtEl>
                                        <p:attrNameLst>
                                          <p:attrName>style.visibility</p:attrName>
                                        </p:attrNameLst>
                                      </p:cBhvr>
                                      <p:to>
                                        <p:strVal val="visible"/>
                                      </p:to>
                                    </p:set>
                                    <p:animEffect transition="in" filter="fade">
                                      <p:cBhvr>
                                        <p:cTn id="149" dur="500"/>
                                        <p:tgtEl>
                                          <p:spTgt spid="90"/>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82"/>
                                        </p:tgtEl>
                                        <p:attrNameLst>
                                          <p:attrName>style.visibility</p:attrName>
                                        </p:attrNameLst>
                                      </p:cBhvr>
                                      <p:to>
                                        <p:strVal val="visible"/>
                                      </p:to>
                                    </p:set>
                                    <p:animEffect transition="in" filter="fade">
                                      <p:cBhvr>
                                        <p:cTn id="152" dur="500"/>
                                        <p:tgtEl>
                                          <p:spTgt spid="82"/>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57"/>
                                        </p:tgtEl>
                                        <p:attrNameLst>
                                          <p:attrName>style.visibility</p:attrName>
                                        </p:attrNameLst>
                                      </p:cBhvr>
                                      <p:to>
                                        <p:strVal val="visible"/>
                                      </p:to>
                                    </p:set>
                                    <p:animEffect transition="in" filter="fade">
                                      <p:cBhvr>
                                        <p:cTn id="155" dur="500"/>
                                        <p:tgtEl>
                                          <p:spTgt spid="57"/>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60"/>
                                        </p:tgtEl>
                                        <p:attrNameLst>
                                          <p:attrName>style.visibility</p:attrName>
                                        </p:attrNameLst>
                                      </p:cBhvr>
                                      <p:to>
                                        <p:strVal val="visible"/>
                                      </p:to>
                                    </p:set>
                                    <p:animEffect transition="in" filter="fade">
                                      <p:cBhvr>
                                        <p:cTn id="158" dur="500"/>
                                        <p:tgtEl>
                                          <p:spTgt spid="60"/>
                                        </p:tgtEl>
                                      </p:cBhvr>
                                    </p:animEffect>
                                  </p:childTnLst>
                                </p:cTn>
                              </p:par>
                              <p:par>
                                <p:cTn id="159" presetID="10" presetClass="entr" presetSubtype="0" fill="hold" nodeType="withEffect">
                                  <p:stCondLst>
                                    <p:cond delay="0"/>
                                  </p:stCondLst>
                                  <p:childTnLst>
                                    <p:set>
                                      <p:cBhvr>
                                        <p:cTn id="160" dur="1" fill="hold">
                                          <p:stCondLst>
                                            <p:cond delay="0"/>
                                          </p:stCondLst>
                                        </p:cTn>
                                        <p:tgtEl>
                                          <p:spTgt spid="59"/>
                                        </p:tgtEl>
                                        <p:attrNameLst>
                                          <p:attrName>style.visibility</p:attrName>
                                        </p:attrNameLst>
                                      </p:cBhvr>
                                      <p:to>
                                        <p:strVal val="visible"/>
                                      </p:to>
                                    </p:set>
                                    <p:animEffect transition="in" filter="fade">
                                      <p:cBhvr>
                                        <p:cTn id="161" dur="500"/>
                                        <p:tgtEl>
                                          <p:spTgt spid="59"/>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58"/>
                                        </p:tgtEl>
                                        <p:attrNameLst>
                                          <p:attrName>style.visibility</p:attrName>
                                        </p:attrNameLst>
                                      </p:cBhvr>
                                      <p:to>
                                        <p:strVal val="visible"/>
                                      </p:to>
                                    </p:set>
                                    <p:animEffect transition="in" filter="fade">
                                      <p:cBhvr>
                                        <p:cTn id="164"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89" grpId="0" animBg="1"/>
      <p:bldP spid="72" grpId="0" animBg="1"/>
      <p:bldP spid="49" grpId="0"/>
      <p:bldP spid="50" grpId="0" animBg="1"/>
      <p:bldP spid="55" grpId="0" animBg="1"/>
      <p:bldP spid="60" grpId="0" animBg="1"/>
      <p:bldP spid="58" grpId="0" animBg="1"/>
      <p:bldP spid="57" grpId="0" animBg="1"/>
      <p:bldP spid="53" grpId="0" animBg="1"/>
      <p:bldP spid="14" grpId="0" uiExpand="1" build="allAtOnce" animBg="1"/>
      <p:bldP spid="51" grpId="0" animBg="1"/>
      <p:bldP spid="82" grpId="0" animBg="1"/>
      <p:bldP spid="89" grpId="0" animBg="1"/>
      <p:bldP spid="64" grpId="0" build="allAtOnce" animBg="1"/>
      <p:bldP spid="65" grpId="0" build="allAtOnce" animBg="1"/>
      <p:bldP spid="66" grpId="0" build="allAtOnce" animBg="1"/>
      <p:bldP spid="67"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149469" y="1644162"/>
            <a:ext cx="6198577" cy="3936847"/>
          </a:xfrm>
          <a:prstGeom prst="rect">
            <a:avLst/>
          </a:prstGeom>
          <a:noFill/>
          <a:ln w="5715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a:ln>
                <a:noFill/>
              </a:ln>
              <a:solidFill>
                <a:schemeClr val="tx1"/>
              </a:solidFill>
              <a:effectLst/>
              <a:latin typeface="Trebuchet MS" pitchFamily="34" charset="0"/>
            </a:endParaRPr>
          </a:p>
        </p:txBody>
      </p:sp>
      <p:sp>
        <p:nvSpPr>
          <p:cNvPr id="2" name="Title 1"/>
          <p:cNvSpPr>
            <a:spLocks noGrp="1"/>
          </p:cNvSpPr>
          <p:nvPr>
            <p:ph type="title"/>
          </p:nvPr>
        </p:nvSpPr>
        <p:spPr/>
        <p:txBody>
          <a:bodyPr/>
          <a:lstStyle/>
          <a:p>
            <a:r>
              <a:rPr lang="en-US" dirty="0"/>
              <a:t>HW-SW Prototyping Platform: Software Tools</a:t>
            </a:r>
          </a:p>
        </p:txBody>
      </p:sp>
      <p:sp>
        <p:nvSpPr>
          <p:cNvPr id="10" name="Rounded Rectangle 9"/>
          <p:cNvSpPr/>
          <p:nvPr/>
        </p:nvSpPr>
        <p:spPr bwMode="auto">
          <a:xfrm>
            <a:off x="8876793" y="3193189"/>
            <a:ext cx="2819306" cy="2387820"/>
          </a:xfrm>
          <a:prstGeom prst="roundRect">
            <a:avLst/>
          </a:prstGeom>
          <a:solidFill>
            <a:srgbClr val="663300"/>
          </a:solidFill>
          <a:ln w="5715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rebuchet MS" pitchFamily="34" charset="0"/>
            </a:endParaRPr>
          </a:p>
        </p:txBody>
      </p:sp>
      <p:sp>
        <p:nvSpPr>
          <p:cNvPr id="11" name="Rounded Rectangle 10"/>
          <p:cNvSpPr/>
          <p:nvPr/>
        </p:nvSpPr>
        <p:spPr>
          <a:xfrm>
            <a:off x="9058990" y="3302879"/>
            <a:ext cx="2440860" cy="2080230"/>
          </a:xfrm>
          <a:prstGeom prst="roundRect">
            <a:avLst>
              <a:gd name="adj" fmla="val 8685"/>
            </a:avLst>
          </a:prstGeom>
          <a:solidFill>
            <a:srgbClr val="A50021"/>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dirty="0"/>
          </a:p>
          <a:p>
            <a:pPr algn="ctr"/>
            <a:endParaRPr lang="en-US" dirty="0"/>
          </a:p>
          <a:p>
            <a:pPr algn="ctr"/>
            <a:endParaRPr lang="en-US" b="1" dirty="0"/>
          </a:p>
          <a:p>
            <a:pPr algn="ctr"/>
            <a:endParaRPr lang="en-US" dirty="0"/>
          </a:p>
          <a:p>
            <a:pPr algn="ctr"/>
            <a:endParaRPr lang="en-US" b="1" dirty="0"/>
          </a:p>
          <a:p>
            <a:pPr algn="ctr">
              <a:spcAft>
                <a:spcPts val="1200"/>
              </a:spcAft>
            </a:pPr>
            <a:r>
              <a:rPr lang="en-US" b="1" dirty="0"/>
              <a:t>	FPGA</a:t>
            </a:r>
            <a:endParaRPr lang="en-US" dirty="0"/>
          </a:p>
          <a:p>
            <a:pPr algn="ctr"/>
            <a:r>
              <a:rPr lang="en-US" sz="1800" b="1" dirty="0"/>
              <a:t>Zynq SoC</a:t>
            </a:r>
          </a:p>
        </p:txBody>
      </p:sp>
      <p:sp>
        <p:nvSpPr>
          <p:cNvPr id="12" name="Rounded Rectangle 11"/>
          <p:cNvSpPr/>
          <p:nvPr/>
        </p:nvSpPr>
        <p:spPr>
          <a:xfrm>
            <a:off x="9132326" y="3372210"/>
            <a:ext cx="1049466" cy="1262169"/>
          </a:xfrm>
          <a:prstGeom prst="roundRect">
            <a:avLst>
              <a:gd name="adj" fmla="val 4134"/>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a:p>
            <a:pPr algn="l"/>
            <a:r>
              <a:rPr lang="en-US" dirty="0"/>
              <a:t>CPU</a:t>
            </a:r>
          </a:p>
        </p:txBody>
      </p:sp>
      <p:sp>
        <p:nvSpPr>
          <p:cNvPr id="13" name="Rectangle 12"/>
          <p:cNvSpPr/>
          <p:nvPr/>
        </p:nvSpPr>
        <p:spPr>
          <a:xfrm>
            <a:off x="10218849" y="3594116"/>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3</a:t>
            </a:r>
            <a:endParaRPr lang="en-US" dirty="0">
              <a:solidFill>
                <a:schemeClr val="tx1"/>
              </a:solidFill>
            </a:endParaRPr>
          </a:p>
        </p:txBody>
      </p:sp>
      <p:sp>
        <p:nvSpPr>
          <p:cNvPr id="14" name="Rectangle 13"/>
          <p:cNvSpPr/>
          <p:nvPr/>
        </p:nvSpPr>
        <p:spPr>
          <a:xfrm>
            <a:off x="10521817" y="3594680"/>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4</a:t>
            </a:r>
            <a:endParaRPr lang="en-US" dirty="0">
              <a:solidFill>
                <a:schemeClr val="tx1"/>
              </a:solidFill>
            </a:endParaRPr>
          </a:p>
        </p:txBody>
      </p:sp>
      <p:sp>
        <p:nvSpPr>
          <p:cNvPr id="15" name="Rectangle 14"/>
          <p:cNvSpPr/>
          <p:nvPr/>
        </p:nvSpPr>
        <p:spPr>
          <a:xfrm>
            <a:off x="10843876" y="3589836"/>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5</a:t>
            </a:r>
          </a:p>
        </p:txBody>
      </p:sp>
      <p:sp>
        <p:nvSpPr>
          <p:cNvPr id="16" name="Rectangle 15"/>
          <p:cNvSpPr/>
          <p:nvPr/>
        </p:nvSpPr>
        <p:spPr>
          <a:xfrm>
            <a:off x="11155109" y="3589836"/>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6</a:t>
            </a:r>
            <a:endParaRPr lang="en-US" dirty="0">
              <a:solidFill>
                <a:schemeClr val="tx1"/>
              </a:solidFill>
            </a:endParaRPr>
          </a:p>
        </p:txBody>
      </p:sp>
      <p:cxnSp>
        <p:nvCxnSpPr>
          <p:cNvPr id="18" name="Straight Arrow Connector 17"/>
          <p:cNvCxnSpPr>
            <a:stCxn id="13" idx="3"/>
          </p:cNvCxnSpPr>
          <p:nvPr/>
        </p:nvCxnSpPr>
        <p:spPr>
          <a:xfrm>
            <a:off x="10419122" y="3723070"/>
            <a:ext cx="108255"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0730209" y="3718789"/>
            <a:ext cx="108255"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1046854" y="3718789"/>
            <a:ext cx="108255"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0225693" y="4302163"/>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5</a:t>
            </a:r>
            <a:endParaRPr lang="en-US" dirty="0">
              <a:solidFill>
                <a:schemeClr val="tx1"/>
              </a:solidFill>
            </a:endParaRPr>
          </a:p>
        </p:txBody>
      </p:sp>
      <p:sp>
        <p:nvSpPr>
          <p:cNvPr id="23" name="Rectangle 22"/>
          <p:cNvSpPr/>
          <p:nvPr/>
        </p:nvSpPr>
        <p:spPr>
          <a:xfrm>
            <a:off x="10536927" y="4302163"/>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4</a:t>
            </a:r>
            <a:endParaRPr lang="en-US" dirty="0">
              <a:solidFill>
                <a:schemeClr val="tx1"/>
              </a:solidFill>
            </a:endParaRPr>
          </a:p>
        </p:txBody>
      </p:sp>
      <p:sp>
        <p:nvSpPr>
          <p:cNvPr id="24" name="Rectangle 23"/>
          <p:cNvSpPr/>
          <p:nvPr/>
        </p:nvSpPr>
        <p:spPr>
          <a:xfrm>
            <a:off x="10850816" y="4302163"/>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3</a:t>
            </a:r>
            <a:endParaRPr lang="en-US" dirty="0">
              <a:solidFill>
                <a:schemeClr val="tx1"/>
              </a:solidFill>
            </a:endParaRPr>
          </a:p>
        </p:txBody>
      </p:sp>
      <p:sp>
        <p:nvSpPr>
          <p:cNvPr id="25" name="Rectangle 24"/>
          <p:cNvSpPr/>
          <p:nvPr/>
        </p:nvSpPr>
        <p:spPr>
          <a:xfrm>
            <a:off x="11164706" y="4302163"/>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2</a:t>
            </a:r>
            <a:endParaRPr lang="en-US" dirty="0">
              <a:solidFill>
                <a:schemeClr val="tx1"/>
              </a:solidFill>
            </a:endParaRPr>
          </a:p>
        </p:txBody>
      </p:sp>
      <p:cxnSp>
        <p:nvCxnSpPr>
          <p:cNvPr id="26" name="Straight Arrow Connector 25"/>
          <p:cNvCxnSpPr>
            <a:stCxn id="22" idx="3"/>
          </p:cNvCxnSpPr>
          <p:nvPr/>
        </p:nvCxnSpPr>
        <p:spPr>
          <a:xfrm>
            <a:off x="10425965" y="4431116"/>
            <a:ext cx="108255"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0738160" y="4418516"/>
            <a:ext cx="108255"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1054805" y="4418516"/>
            <a:ext cx="108255"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691069" y="4039852"/>
            <a:ext cx="1891987" cy="355010"/>
          </a:xfrm>
          <a:prstGeom prst="rect">
            <a:avLst/>
          </a:prstGeom>
          <a:noFill/>
        </p:spPr>
        <p:txBody>
          <a:bodyPr wrap="square" rtlCol="0">
            <a:spAutoFit/>
          </a:bodyPr>
          <a:lstStyle/>
          <a:p>
            <a:r>
              <a:rPr lang="en-US" b="1" dirty="0">
                <a:solidFill>
                  <a:schemeClr val="bg1"/>
                </a:solidFill>
              </a:rPr>
              <a:t>Receive Path</a:t>
            </a:r>
          </a:p>
        </p:txBody>
      </p:sp>
      <p:sp>
        <p:nvSpPr>
          <p:cNvPr id="30" name="TextBox 29"/>
          <p:cNvSpPr txBox="1"/>
          <p:nvPr/>
        </p:nvSpPr>
        <p:spPr>
          <a:xfrm>
            <a:off x="9399450" y="3340126"/>
            <a:ext cx="1982626" cy="355010"/>
          </a:xfrm>
          <a:prstGeom prst="rect">
            <a:avLst/>
          </a:prstGeom>
          <a:noFill/>
        </p:spPr>
        <p:txBody>
          <a:bodyPr wrap="square" rtlCol="0">
            <a:spAutoFit/>
          </a:bodyPr>
          <a:lstStyle/>
          <a:p>
            <a:r>
              <a:rPr lang="en-US" dirty="0">
                <a:solidFill>
                  <a:schemeClr val="bg1"/>
                </a:solidFill>
              </a:rPr>
              <a:t>Transmit </a:t>
            </a:r>
            <a:r>
              <a:rPr lang="en-US" b="1" dirty="0">
                <a:solidFill>
                  <a:schemeClr val="bg1"/>
                </a:solidFill>
              </a:rPr>
              <a:t>Path</a:t>
            </a:r>
          </a:p>
        </p:txBody>
      </p:sp>
      <p:sp>
        <p:nvSpPr>
          <p:cNvPr id="33" name="Rectangle 32"/>
          <p:cNvSpPr/>
          <p:nvPr/>
        </p:nvSpPr>
        <p:spPr>
          <a:xfrm>
            <a:off x="9597796" y="4302163"/>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7</a:t>
            </a:r>
            <a:endParaRPr lang="en-US" dirty="0">
              <a:solidFill>
                <a:schemeClr val="tx1"/>
              </a:solidFill>
            </a:endParaRPr>
          </a:p>
        </p:txBody>
      </p:sp>
      <p:sp>
        <p:nvSpPr>
          <p:cNvPr id="34" name="Rectangle 33"/>
          <p:cNvSpPr/>
          <p:nvPr/>
        </p:nvSpPr>
        <p:spPr>
          <a:xfrm>
            <a:off x="9908489" y="4307123"/>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6</a:t>
            </a:r>
            <a:endParaRPr lang="en-US" dirty="0">
              <a:solidFill>
                <a:schemeClr val="tx1"/>
              </a:solidFill>
            </a:endParaRPr>
          </a:p>
        </p:txBody>
      </p:sp>
      <p:cxnSp>
        <p:nvCxnSpPr>
          <p:cNvPr id="35" name="Straight Arrow Connector 34"/>
          <p:cNvCxnSpPr>
            <a:stCxn id="33" idx="3"/>
          </p:cNvCxnSpPr>
          <p:nvPr/>
        </p:nvCxnSpPr>
        <p:spPr>
          <a:xfrm>
            <a:off x="9798068" y="4431116"/>
            <a:ext cx="108255"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0108761" y="4433297"/>
            <a:ext cx="108255"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9597796" y="3593590"/>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1</a:t>
            </a:r>
            <a:endParaRPr lang="en-US" dirty="0">
              <a:solidFill>
                <a:schemeClr val="tx1"/>
              </a:solidFill>
            </a:endParaRPr>
          </a:p>
        </p:txBody>
      </p:sp>
      <p:sp>
        <p:nvSpPr>
          <p:cNvPr id="38" name="Rectangle 37"/>
          <p:cNvSpPr/>
          <p:nvPr/>
        </p:nvSpPr>
        <p:spPr>
          <a:xfrm>
            <a:off x="9910016" y="3592839"/>
            <a:ext cx="200272" cy="257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2</a:t>
            </a:r>
            <a:endParaRPr lang="en-US" dirty="0">
              <a:solidFill>
                <a:schemeClr val="tx1"/>
              </a:solidFill>
            </a:endParaRPr>
          </a:p>
        </p:txBody>
      </p:sp>
      <p:cxnSp>
        <p:nvCxnSpPr>
          <p:cNvPr id="39" name="Straight Arrow Connector 38"/>
          <p:cNvCxnSpPr/>
          <p:nvPr/>
        </p:nvCxnSpPr>
        <p:spPr>
          <a:xfrm>
            <a:off x="9798068" y="3720053"/>
            <a:ext cx="108255"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0110288" y="3718486"/>
            <a:ext cx="108255"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578060" y="4547717"/>
            <a:ext cx="1320650" cy="784830"/>
          </a:xfrm>
          <a:prstGeom prst="rect">
            <a:avLst/>
          </a:prstGeom>
          <a:noFill/>
        </p:spPr>
        <p:txBody>
          <a:bodyPr wrap="square" rtlCol="0">
            <a:spAutoFit/>
          </a:bodyPr>
          <a:lstStyle/>
          <a:p>
            <a:pPr>
              <a:lnSpc>
                <a:spcPct val="100000"/>
              </a:lnSpc>
              <a:spcAft>
                <a:spcPts val="600"/>
              </a:spcAft>
            </a:pPr>
            <a:r>
              <a:rPr lang="en-US" b="1" dirty="0">
                <a:solidFill>
                  <a:schemeClr val="bg1"/>
                </a:solidFill>
              </a:rPr>
              <a:t>JTAG</a:t>
            </a:r>
          </a:p>
          <a:p>
            <a:pPr>
              <a:lnSpc>
                <a:spcPct val="100000"/>
              </a:lnSpc>
              <a:spcAft>
                <a:spcPts val="600"/>
              </a:spcAft>
            </a:pPr>
            <a:r>
              <a:rPr lang="en-US" dirty="0">
                <a:solidFill>
                  <a:schemeClr val="bg1"/>
                </a:solidFill>
              </a:rPr>
              <a:t>(to FPGA)</a:t>
            </a:r>
            <a:endParaRPr lang="en-US" b="1" dirty="0">
              <a:solidFill>
                <a:schemeClr val="bg1"/>
              </a:solidFill>
            </a:endParaRPr>
          </a:p>
        </p:txBody>
      </p:sp>
      <p:cxnSp>
        <p:nvCxnSpPr>
          <p:cNvPr id="44" name="Straight Arrow Connector 43"/>
          <p:cNvCxnSpPr/>
          <p:nvPr/>
        </p:nvCxnSpPr>
        <p:spPr>
          <a:xfrm flipH="1">
            <a:off x="7614484" y="4937145"/>
            <a:ext cx="1645920" cy="0"/>
          </a:xfrm>
          <a:prstGeom prst="straightConnector1">
            <a:avLst/>
          </a:prstGeom>
          <a:ln w="38100">
            <a:solidFill>
              <a:srgbClr val="FFA7A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633540" y="3675667"/>
            <a:ext cx="1287676" cy="661720"/>
          </a:xfrm>
          <a:prstGeom prst="rect">
            <a:avLst/>
          </a:prstGeom>
          <a:noFill/>
        </p:spPr>
        <p:txBody>
          <a:bodyPr wrap="square" rtlCol="0">
            <a:spAutoFit/>
          </a:bodyPr>
          <a:lstStyle/>
          <a:p>
            <a:pPr>
              <a:spcAft>
                <a:spcPts val="600"/>
              </a:spcAft>
            </a:pPr>
            <a:r>
              <a:rPr lang="en-US" b="1" dirty="0">
                <a:solidFill>
                  <a:schemeClr val="bg1"/>
                </a:solidFill>
              </a:rPr>
              <a:t>Ethernet</a:t>
            </a:r>
          </a:p>
          <a:p>
            <a:pPr>
              <a:spcAft>
                <a:spcPts val="600"/>
              </a:spcAft>
            </a:pPr>
            <a:r>
              <a:rPr lang="en-US" dirty="0">
                <a:solidFill>
                  <a:schemeClr val="bg1"/>
                </a:solidFill>
              </a:rPr>
              <a:t>(to CPU)</a:t>
            </a:r>
            <a:endParaRPr lang="en-US" b="1" dirty="0">
              <a:solidFill>
                <a:schemeClr val="bg1"/>
              </a:solidFill>
            </a:endParaRPr>
          </a:p>
        </p:txBody>
      </p:sp>
      <p:cxnSp>
        <p:nvCxnSpPr>
          <p:cNvPr id="46" name="Straight Arrow Connector 45"/>
          <p:cNvCxnSpPr/>
          <p:nvPr/>
        </p:nvCxnSpPr>
        <p:spPr>
          <a:xfrm flipH="1">
            <a:off x="7614484" y="4005999"/>
            <a:ext cx="1645920" cy="0"/>
          </a:xfrm>
          <a:prstGeom prst="straightConnector1">
            <a:avLst/>
          </a:prstGeom>
          <a:ln w="38100">
            <a:solidFill>
              <a:srgbClr val="FFA7A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bwMode="auto">
          <a:xfrm>
            <a:off x="230093" y="1819077"/>
            <a:ext cx="5986070" cy="1436046"/>
          </a:xfrm>
          <a:prstGeom prst="roundRect">
            <a:avLst/>
          </a:prstGeom>
          <a:solidFill>
            <a:schemeClr val="bg1"/>
          </a:solidFill>
          <a:ln w="57150" cap="flat" cmpd="sng" algn="ctr">
            <a:solidFill>
              <a:schemeClr val="accent1">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dirty="0">
              <a:ln>
                <a:noFill/>
              </a:ln>
              <a:effectLst/>
              <a:latin typeface="Trebuchet MS" pitchFamily="34" charset="0"/>
            </a:endParaRPr>
          </a:p>
          <a:p>
            <a:pPr marL="0" marR="0" indent="0" algn="ctr" defTabSz="914400" rtl="0" eaLnBrk="0" fontAlgn="base" latinLnBrk="0" hangingPunct="0">
              <a:lnSpc>
                <a:spcPct val="80000"/>
              </a:lnSpc>
              <a:spcBef>
                <a:spcPct val="0"/>
              </a:spcBef>
              <a:spcAft>
                <a:spcPct val="0"/>
              </a:spcAft>
              <a:buClrTx/>
              <a:buSzTx/>
              <a:buFontTx/>
              <a:buNone/>
              <a:tabLst/>
            </a:pPr>
            <a:endParaRPr lang="en-US" dirty="0"/>
          </a:p>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dirty="0">
              <a:ln>
                <a:noFill/>
              </a:ln>
              <a:effectLst/>
              <a:latin typeface="Trebuchet MS" pitchFamily="34" charset="0"/>
            </a:endParaRPr>
          </a:p>
          <a:p>
            <a:pPr marL="0" marR="0" indent="0" algn="ctr" defTabSz="914400" rtl="0" eaLnBrk="0" fontAlgn="base" latinLnBrk="0" hangingPunct="0">
              <a:lnSpc>
                <a:spcPct val="80000"/>
              </a:lnSpc>
              <a:spcBef>
                <a:spcPct val="0"/>
              </a:spcBef>
              <a:spcAft>
                <a:spcPct val="0"/>
              </a:spcAft>
              <a:buClrTx/>
              <a:buSzTx/>
              <a:buFontTx/>
              <a:buNone/>
              <a:tabLst/>
            </a:pPr>
            <a:endParaRPr lang="en-US" dirty="0"/>
          </a:p>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dirty="0">
              <a:ln>
                <a:noFill/>
              </a:ln>
              <a:effectLst/>
              <a:latin typeface="Trebuchet MS" pitchFamily="34" charset="0"/>
            </a:endParaRPr>
          </a:p>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effectLst/>
                <a:latin typeface="Trebuchet MS" pitchFamily="34" charset="0"/>
              </a:rPr>
              <a:t>MathWorks Simulink™ Model</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186" y="1944887"/>
            <a:ext cx="5725884" cy="978667"/>
          </a:xfrm>
          <a:prstGeom prst="rect">
            <a:avLst/>
          </a:prstGeom>
        </p:spPr>
      </p:pic>
      <p:sp>
        <p:nvSpPr>
          <p:cNvPr id="48" name="Rounded Rectangle 47"/>
          <p:cNvSpPr/>
          <p:nvPr/>
        </p:nvSpPr>
        <p:spPr bwMode="auto">
          <a:xfrm>
            <a:off x="2199504" y="4758687"/>
            <a:ext cx="1504791" cy="365354"/>
          </a:xfrm>
          <a:prstGeom prst="roundRect">
            <a:avLst/>
          </a:prstGeom>
          <a:solidFill>
            <a:schemeClr val="bg1"/>
          </a:solidFill>
          <a:ln w="57150" cap="flat" cmpd="sng" algn="ctr">
            <a:solidFill>
              <a:schemeClr val="accent1">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effectLst/>
                <a:latin typeface="Trebuchet MS" pitchFamily="34" charset="0"/>
              </a:rPr>
              <a:t>HDL Code</a:t>
            </a:r>
          </a:p>
        </p:txBody>
      </p:sp>
      <p:cxnSp>
        <p:nvCxnSpPr>
          <p:cNvPr id="49" name="Straight Arrow Connector 48"/>
          <p:cNvCxnSpPr/>
          <p:nvPr/>
        </p:nvCxnSpPr>
        <p:spPr>
          <a:xfrm flipV="1">
            <a:off x="2899148" y="2709730"/>
            <a:ext cx="387" cy="2011680"/>
          </a:xfrm>
          <a:prstGeom prst="straightConnector1">
            <a:avLst/>
          </a:prstGeom>
          <a:ln w="38100">
            <a:solidFill>
              <a:srgbClr val="FFA7A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Rounded Rectangle 50"/>
          <p:cNvSpPr/>
          <p:nvPr/>
        </p:nvSpPr>
        <p:spPr bwMode="auto">
          <a:xfrm>
            <a:off x="3772193" y="4967193"/>
            <a:ext cx="1788325" cy="365354"/>
          </a:xfrm>
          <a:prstGeom prst="roundRect">
            <a:avLst/>
          </a:prstGeom>
          <a:noFill/>
          <a:ln w="571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rebuchet MS" pitchFamily="34" charset="0"/>
              </a:rPr>
              <a:t>Xilinx</a:t>
            </a:r>
            <a:r>
              <a:rPr kumimoji="0" lang="en-US" sz="2000" b="1" i="0" u="none" strike="noStrike" cap="none" normalizeH="0" dirty="0">
                <a:ln>
                  <a:noFill/>
                </a:ln>
                <a:solidFill>
                  <a:schemeClr val="bg1"/>
                </a:solidFill>
                <a:effectLst/>
                <a:latin typeface="Trebuchet MS" pitchFamily="34" charset="0"/>
              </a:rPr>
              <a:t> Vivado</a:t>
            </a:r>
            <a:r>
              <a:rPr kumimoji="0" lang="en-US" sz="2000" b="1" i="0" u="none" strike="noStrike" cap="none" normalizeH="0" baseline="30000" dirty="0">
                <a:ln>
                  <a:noFill/>
                </a:ln>
                <a:solidFill>
                  <a:schemeClr val="bg1"/>
                </a:solidFill>
                <a:effectLst/>
                <a:latin typeface="Trebuchet MS" pitchFamily="34" charset="0"/>
              </a:rPr>
              <a:t>®</a:t>
            </a:r>
          </a:p>
        </p:txBody>
      </p:sp>
      <p:sp>
        <p:nvSpPr>
          <p:cNvPr id="52" name="Rounded Rectangle 51"/>
          <p:cNvSpPr/>
          <p:nvPr/>
        </p:nvSpPr>
        <p:spPr bwMode="auto">
          <a:xfrm>
            <a:off x="3166497" y="3823322"/>
            <a:ext cx="1029044" cy="365354"/>
          </a:xfrm>
          <a:prstGeom prst="roundRect">
            <a:avLst/>
          </a:prstGeom>
          <a:solidFill>
            <a:schemeClr val="bg1"/>
          </a:solidFill>
          <a:ln w="57150" cap="flat" cmpd="sng" algn="ctr">
            <a:solidFill>
              <a:schemeClr val="accent1">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effectLst/>
                <a:latin typeface="Trebuchet MS" pitchFamily="34" charset="0"/>
              </a:rPr>
              <a:t>C Code</a:t>
            </a:r>
          </a:p>
        </p:txBody>
      </p:sp>
      <p:sp>
        <p:nvSpPr>
          <p:cNvPr id="53" name="Rounded Rectangle 52"/>
          <p:cNvSpPr/>
          <p:nvPr/>
        </p:nvSpPr>
        <p:spPr bwMode="auto">
          <a:xfrm>
            <a:off x="5619916" y="3800639"/>
            <a:ext cx="1958144" cy="365354"/>
          </a:xfrm>
          <a:prstGeom prst="roundRect">
            <a:avLst/>
          </a:prstGeom>
          <a:solidFill>
            <a:schemeClr val="bg1"/>
          </a:solidFill>
          <a:ln w="57150" cap="flat" cmpd="sng" algn="ctr">
            <a:solidFill>
              <a:schemeClr val="accent1">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effectLst/>
                <a:latin typeface="Trebuchet MS" pitchFamily="34" charset="0"/>
              </a:rPr>
              <a:t>ARM</a:t>
            </a:r>
            <a:r>
              <a:rPr kumimoji="0" lang="en-US" sz="2000" b="1" i="0" u="none" strike="noStrike" cap="none" normalizeH="0" dirty="0">
                <a:ln>
                  <a:noFill/>
                </a:ln>
                <a:effectLst/>
                <a:latin typeface="Trebuchet MS" pitchFamily="34" charset="0"/>
              </a:rPr>
              <a:t> Executable</a:t>
            </a:r>
            <a:endParaRPr kumimoji="0" lang="en-US" sz="2000" b="1" i="0" u="none" strike="noStrike" cap="none" normalizeH="0" baseline="0" dirty="0">
              <a:ln>
                <a:noFill/>
              </a:ln>
              <a:effectLst/>
              <a:latin typeface="Trebuchet MS" pitchFamily="34" charset="0"/>
            </a:endParaRPr>
          </a:p>
        </p:txBody>
      </p:sp>
      <p:sp>
        <p:nvSpPr>
          <p:cNvPr id="54" name="Rounded Rectangle 53"/>
          <p:cNvSpPr/>
          <p:nvPr/>
        </p:nvSpPr>
        <p:spPr bwMode="auto">
          <a:xfrm>
            <a:off x="5629405" y="4754468"/>
            <a:ext cx="1958144" cy="365354"/>
          </a:xfrm>
          <a:prstGeom prst="roundRect">
            <a:avLst/>
          </a:prstGeom>
          <a:solidFill>
            <a:schemeClr val="bg1"/>
          </a:solidFill>
          <a:ln w="57150" cap="flat" cmpd="sng" algn="ctr">
            <a:solidFill>
              <a:schemeClr val="accent1">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effectLst/>
                <a:latin typeface="Trebuchet MS" pitchFamily="34" charset="0"/>
              </a:rPr>
              <a:t>FPGA Bitstream</a:t>
            </a:r>
          </a:p>
        </p:txBody>
      </p:sp>
      <p:cxnSp>
        <p:nvCxnSpPr>
          <p:cNvPr id="55" name="Straight Arrow Connector 54"/>
          <p:cNvCxnSpPr/>
          <p:nvPr/>
        </p:nvCxnSpPr>
        <p:spPr>
          <a:xfrm flipH="1" flipV="1">
            <a:off x="764931" y="2707707"/>
            <a:ext cx="2401566" cy="1112134"/>
          </a:xfrm>
          <a:prstGeom prst="straightConnector1">
            <a:avLst/>
          </a:prstGeom>
          <a:ln w="38100">
            <a:solidFill>
              <a:srgbClr val="FFA7A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4195153" y="2707707"/>
            <a:ext cx="1541753" cy="1112134"/>
          </a:xfrm>
          <a:prstGeom prst="straightConnector1">
            <a:avLst/>
          </a:prstGeom>
          <a:ln w="38100">
            <a:solidFill>
              <a:srgbClr val="FFA7A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4223146" y="3983316"/>
            <a:ext cx="1371600" cy="0"/>
          </a:xfrm>
          <a:prstGeom prst="straightConnector1">
            <a:avLst/>
          </a:prstGeom>
          <a:ln w="38100">
            <a:solidFill>
              <a:srgbClr val="FFA7A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48" idx="3"/>
          </p:cNvCxnSpPr>
          <p:nvPr/>
        </p:nvCxnSpPr>
        <p:spPr>
          <a:xfrm flipH="1">
            <a:off x="3704295" y="4937145"/>
            <a:ext cx="1890451" cy="4219"/>
          </a:xfrm>
          <a:prstGeom prst="straightConnector1">
            <a:avLst/>
          </a:prstGeom>
          <a:ln w="38100">
            <a:solidFill>
              <a:srgbClr val="FFA7A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Rounded Rectangle 62"/>
          <p:cNvSpPr/>
          <p:nvPr/>
        </p:nvSpPr>
        <p:spPr bwMode="auto">
          <a:xfrm>
            <a:off x="2681695" y="3446680"/>
            <a:ext cx="3261346" cy="365354"/>
          </a:xfrm>
          <a:prstGeom prst="roundRect">
            <a:avLst/>
          </a:prstGeom>
          <a:noFill/>
          <a:ln w="571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rebuchet MS" pitchFamily="34" charset="0"/>
              </a:rPr>
              <a:t>Embedded    Coder™</a:t>
            </a:r>
          </a:p>
        </p:txBody>
      </p:sp>
      <p:sp>
        <p:nvSpPr>
          <p:cNvPr id="64" name="Rounded Rectangle 63"/>
          <p:cNvSpPr/>
          <p:nvPr/>
        </p:nvSpPr>
        <p:spPr bwMode="auto">
          <a:xfrm>
            <a:off x="1585371" y="4378599"/>
            <a:ext cx="1504791" cy="365354"/>
          </a:xfrm>
          <a:prstGeom prst="roundRect">
            <a:avLst/>
          </a:prstGeom>
          <a:noFill/>
          <a:ln w="571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rebuchet MS" pitchFamily="34" charset="0"/>
              </a:rPr>
              <a:t>HDL Coder™</a:t>
            </a:r>
          </a:p>
        </p:txBody>
      </p:sp>
      <p:sp>
        <p:nvSpPr>
          <p:cNvPr id="56" name="TextBox 55"/>
          <p:cNvSpPr txBox="1"/>
          <p:nvPr/>
        </p:nvSpPr>
        <p:spPr>
          <a:xfrm>
            <a:off x="7373302" y="5625521"/>
            <a:ext cx="4322797" cy="584775"/>
          </a:xfrm>
          <a:prstGeom prst="rect">
            <a:avLst/>
          </a:prstGeom>
          <a:noFill/>
        </p:spPr>
        <p:txBody>
          <a:bodyPr wrap="square" rtlCol="0">
            <a:spAutoFit/>
          </a:bodyPr>
          <a:lstStyle/>
          <a:p>
            <a:pPr algn="r">
              <a:spcAft>
                <a:spcPts val="600"/>
              </a:spcAft>
            </a:pPr>
            <a:r>
              <a:rPr lang="en-US" dirty="0">
                <a:solidFill>
                  <a:srgbClr val="FFFF00"/>
                </a:solidFill>
              </a:rPr>
              <a:t>Zynq-Based Heterogeneous Computing System</a:t>
            </a:r>
          </a:p>
        </p:txBody>
      </p:sp>
      <p:sp>
        <p:nvSpPr>
          <p:cNvPr id="59" name="TextBox 58"/>
          <p:cNvSpPr txBox="1"/>
          <p:nvPr/>
        </p:nvSpPr>
        <p:spPr>
          <a:xfrm>
            <a:off x="225531" y="5640216"/>
            <a:ext cx="5990631" cy="338554"/>
          </a:xfrm>
          <a:prstGeom prst="rect">
            <a:avLst/>
          </a:prstGeom>
          <a:noFill/>
        </p:spPr>
        <p:txBody>
          <a:bodyPr wrap="square" rtlCol="0">
            <a:spAutoFit/>
          </a:bodyPr>
          <a:lstStyle/>
          <a:p>
            <a:pPr>
              <a:spcAft>
                <a:spcPts val="600"/>
              </a:spcAft>
            </a:pPr>
            <a:r>
              <a:rPr lang="en-US" dirty="0">
                <a:solidFill>
                  <a:srgbClr val="FFFF00"/>
                </a:solidFill>
              </a:rPr>
              <a:t>Host PC: Runs SW Tools</a:t>
            </a:r>
          </a:p>
        </p:txBody>
      </p:sp>
      <p:sp>
        <p:nvSpPr>
          <p:cNvPr id="3" name="Rectangle 2"/>
          <p:cNvSpPr/>
          <p:nvPr/>
        </p:nvSpPr>
        <p:spPr>
          <a:xfrm>
            <a:off x="5874679" y="1012276"/>
            <a:ext cx="6148799" cy="2012859"/>
          </a:xfrm>
          <a:prstGeom prst="rect">
            <a:avLst/>
          </a:prstGeom>
        </p:spPr>
        <p:txBody>
          <a:bodyPr wrap="square">
            <a:spAutoFit/>
          </a:bodyPr>
          <a:lstStyle/>
          <a:p>
            <a:pPr marL="796925" lvl="1" indent="-342900" algn="l">
              <a:buFont typeface="Arial" panose="020B0604020202020204" pitchFamily="34" charset="0"/>
              <a:buChar char="•"/>
            </a:pPr>
            <a:r>
              <a:rPr lang="en-US" sz="2600" dirty="0">
                <a:solidFill>
                  <a:schemeClr val="bg1"/>
                </a:solidFill>
              </a:rPr>
              <a:t>HDL Coder: Create HW Description Language (HDL) code</a:t>
            </a:r>
          </a:p>
          <a:p>
            <a:pPr marL="796925" lvl="1" indent="-342900" algn="l">
              <a:buFont typeface="Arial" panose="020B0604020202020204" pitchFamily="34" charset="0"/>
              <a:buChar char="•"/>
            </a:pPr>
            <a:r>
              <a:rPr lang="en-US" sz="2600" dirty="0">
                <a:solidFill>
                  <a:schemeClr val="bg1"/>
                </a:solidFill>
              </a:rPr>
              <a:t>Vivado: Synthesize, Implement, and Generate FPGA Bitstream</a:t>
            </a:r>
          </a:p>
          <a:p>
            <a:pPr marL="796925" lvl="1" indent="-342900" algn="l">
              <a:buFont typeface="Arial" panose="020B0604020202020204" pitchFamily="34" charset="0"/>
              <a:buChar char="•"/>
            </a:pPr>
            <a:r>
              <a:rPr lang="en-US" sz="2600" dirty="0">
                <a:solidFill>
                  <a:schemeClr val="bg1"/>
                </a:solidFill>
              </a:rPr>
              <a:t>Embedded Coder: Generate C code for ARM Processor</a:t>
            </a:r>
          </a:p>
        </p:txBody>
      </p:sp>
    </p:spTree>
    <p:extLst>
      <p:ext uri="{BB962C8B-B14F-4D97-AF65-F5344CB8AC3E}">
        <p14:creationId xmlns:p14="http://schemas.microsoft.com/office/powerpoint/2010/main" val="160684524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the HW-SW Divide Point: 7 Model Variants</a:t>
            </a:r>
          </a:p>
        </p:txBody>
      </p:sp>
      <p:sp>
        <p:nvSpPr>
          <p:cNvPr id="15" name="Rounded Rectangle 14"/>
          <p:cNvSpPr/>
          <p:nvPr/>
        </p:nvSpPr>
        <p:spPr bwMode="auto">
          <a:xfrm>
            <a:off x="2212848" y="1513087"/>
            <a:ext cx="7013298" cy="2710121"/>
          </a:xfrm>
          <a:prstGeom prst="roundRect">
            <a:avLst/>
          </a:prstGeom>
          <a:solidFill>
            <a:srgbClr val="663300"/>
          </a:solidFill>
          <a:ln w="5715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rebuchet MS" pitchFamily="34" charset="0"/>
            </a:endParaRPr>
          </a:p>
        </p:txBody>
      </p:sp>
      <p:sp>
        <p:nvSpPr>
          <p:cNvPr id="18" name="Rounded Rectangle 17"/>
          <p:cNvSpPr/>
          <p:nvPr/>
        </p:nvSpPr>
        <p:spPr>
          <a:xfrm>
            <a:off x="2415678" y="1660099"/>
            <a:ext cx="6353985" cy="2472285"/>
          </a:xfrm>
          <a:prstGeom prst="roundRect">
            <a:avLst>
              <a:gd name="adj" fmla="val 8685"/>
            </a:avLst>
          </a:prstGeom>
          <a:solidFill>
            <a:srgbClr val="A50021"/>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dirty="0"/>
          </a:p>
          <a:p>
            <a:pPr algn="ctr"/>
            <a:endParaRPr lang="en-US" dirty="0"/>
          </a:p>
          <a:p>
            <a:pPr algn="ctr"/>
            <a:endParaRPr lang="en-US" b="1" dirty="0"/>
          </a:p>
          <a:p>
            <a:pPr algn="ctr"/>
            <a:endParaRPr lang="en-US" dirty="0"/>
          </a:p>
          <a:p>
            <a:pPr algn="ctr"/>
            <a:endParaRPr lang="en-US" b="1" dirty="0"/>
          </a:p>
          <a:p>
            <a:pPr algn="ctr"/>
            <a:endParaRPr lang="en-US" b="1" dirty="0"/>
          </a:p>
          <a:p>
            <a:pPr algn="ctr"/>
            <a:endParaRPr lang="en-US" b="1" dirty="0"/>
          </a:p>
          <a:p>
            <a:pPr algn="ctr">
              <a:spcBef>
                <a:spcPts val="1200"/>
              </a:spcBef>
              <a:spcAft>
                <a:spcPts val="1200"/>
              </a:spcAft>
            </a:pPr>
            <a:r>
              <a:rPr lang="en-US" b="1" dirty="0"/>
              <a:t>FPGA</a:t>
            </a:r>
          </a:p>
          <a:p>
            <a:pPr algn="ctr"/>
            <a:r>
              <a:rPr lang="en-US" sz="1800" b="1" dirty="0"/>
              <a:t>Zynq SoC</a:t>
            </a:r>
          </a:p>
        </p:txBody>
      </p:sp>
      <p:sp>
        <p:nvSpPr>
          <p:cNvPr id="20" name="Rounded Rectangle 19"/>
          <p:cNvSpPr/>
          <p:nvPr/>
        </p:nvSpPr>
        <p:spPr>
          <a:xfrm>
            <a:off x="2608287" y="1753022"/>
            <a:ext cx="1079137" cy="1691643"/>
          </a:xfrm>
          <a:prstGeom prst="roundRect">
            <a:avLst>
              <a:gd name="adj" fmla="val 413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a:p>
            <a:pPr algn="l"/>
            <a:r>
              <a:rPr lang="en-US" dirty="0"/>
              <a:t>CPU</a:t>
            </a:r>
          </a:p>
        </p:txBody>
      </p:sp>
      <p:sp>
        <p:nvSpPr>
          <p:cNvPr id="52" name="Rounded Rectangle 51"/>
          <p:cNvSpPr/>
          <p:nvPr/>
        </p:nvSpPr>
        <p:spPr>
          <a:xfrm>
            <a:off x="5299444" y="1753222"/>
            <a:ext cx="841758" cy="1691443"/>
          </a:xfrm>
          <a:prstGeom prst="roundRect">
            <a:avLst>
              <a:gd name="adj" fmla="val 413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a:p>
            <a:pPr algn="l"/>
            <a:endParaRPr lang="en-US" b="1" dirty="0"/>
          </a:p>
          <a:p>
            <a:pPr algn="l"/>
            <a:endParaRPr lang="en-US" dirty="0"/>
          </a:p>
          <a:p>
            <a:pPr algn="l"/>
            <a:endParaRPr lang="en-US" b="1" dirty="0"/>
          </a:p>
        </p:txBody>
      </p:sp>
      <p:sp>
        <p:nvSpPr>
          <p:cNvPr id="21" name="Rectangle 20"/>
          <p:cNvSpPr/>
          <p:nvPr/>
        </p:nvSpPr>
        <p:spPr>
          <a:xfrm>
            <a:off x="5461885" y="2050435"/>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3</a:t>
            </a:r>
            <a:endParaRPr lang="en-US" dirty="0">
              <a:solidFill>
                <a:schemeClr val="tx1"/>
              </a:solidFill>
            </a:endParaRPr>
          </a:p>
        </p:txBody>
      </p:sp>
      <p:sp>
        <p:nvSpPr>
          <p:cNvPr id="53" name="Rounded Rectangle 52"/>
          <p:cNvSpPr/>
          <p:nvPr/>
        </p:nvSpPr>
        <p:spPr>
          <a:xfrm>
            <a:off x="6121027" y="1753222"/>
            <a:ext cx="841758" cy="1691443"/>
          </a:xfrm>
          <a:prstGeom prst="roundRect">
            <a:avLst>
              <a:gd name="adj" fmla="val 413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22" name="Rectangle 21"/>
          <p:cNvSpPr/>
          <p:nvPr/>
        </p:nvSpPr>
        <p:spPr>
          <a:xfrm>
            <a:off x="6257587" y="2051191"/>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4</a:t>
            </a:r>
            <a:endParaRPr lang="en-US" dirty="0">
              <a:solidFill>
                <a:schemeClr val="tx1"/>
              </a:solidFill>
            </a:endParaRPr>
          </a:p>
        </p:txBody>
      </p:sp>
      <p:sp>
        <p:nvSpPr>
          <p:cNvPr id="54" name="Rounded Rectangle 53"/>
          <p:cNvSpPr/>
          <p:nvPr/>
        </p:nvSpPr>
        <p:spPr>
          <a:xfrm>
            <a:off x="6942076" y="1753222"/>
            <a:ext cx="841758" cy="1691443"/>
          </a:xfrm>
          <a:prstGeom prst="roundRect">
            <a:avLst>
              <a:gd name="adj" fmla="val 413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23" name="Rectangle 22"/>
          <p:cNvSpPr/>
          <p:nvPr/>
        </p:nvSpPr>
        <p:spPr>
          <a:xfrm>
            <a:off x="7103429" y="2044699"/>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5</a:t>
            </a:r>
          </a:p>
        </p:txBody>
      </p:sp>
      <p:sp>
        <p:nvSpPr>
          <p:cNvPr id="55" name="Rounded Rectangle 54"/>
          <p:cNvSpPr/>
          <p:nvPr/>
        </p:nvSpPr>
        <p:spPr>
          <a:xfrm>
            <a:off x="7762952" y="1753222"/>
            <a:ext cx="841758" cy="1691443"/>
          </a:xfrm>
          <a:prstGeom prst="roundRect">
            <a:avLst>
              <a:gd name="adj" fmla="val 413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24" name="Rectangle 23"/>
          <p:cNvSpPr/>
          <p:nvPr/>
        </p:nvSpPr>
        <p:spPr>
          <a:xfrm>
            <a:off x="7920838" y="2044699"/>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6</a:t>
            </a:r>
            <a:endParaRPr lang="en-US" dirty="0">
              <a:solidFill>
                <a:schemeClr val="tx1"/>
              </a:solidFill>
            </a:endParaRPr>
          </a:p>
        </p:txBody>
      </p:sp>
      <p:cxnSp>
        <p:nvCxnSpPr>
          <p:cNvPr id="26" name="Straight Arrow Connector 25"/>
          <p:cNvCxnSpPr>
            <a:stCxn id="21" idx="3"/>
          </p:cNvCxnSpPr>
          <p:nvPr/>
        </p:nvCxnSpPr>
        <p:spPr>
          <a:xfrm>
            <a:off x="5987873" y="2223268"/>
            <a:ext cx="284316"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804899" y="2217530"/>
            <a:ext cx="284316"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636522" y="2217530"/>
            <a:ext cx="284316"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8468150" y="2217530"/>
            <a:ext cx="284316"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479859" y="2999407"/>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4</a:t>
            </a:r>
            <a:endParaRPr lang="en-US" dirty="0">
              <a:solidFill>
                <a:schemeClr val="tx1"/>
              </a:solidFill>
            </a:endParaRPr>
          </a:p>
        </p:txBody>
      </p:sp>
      <p:sp>
        <p:nvSpPr>
          <p:cNvPr id="31" name="Rectangle 30"/>
          <p:cNvSpPr/>
          <p:nvPr/>
        </p:nvSpPr>
        <p:spPr>
          <a:xfrm>
            <a:off x="6297271" y="2999407"/>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3</a:t>
            </a:r>
            <a:endParaRPr lang="en-US" dirty="0">
              <a:solidFill>
                <a:schemeClr val="tx1"/>
              </a:solidFill>
            </a:endParaRPr>
          </a:p>
        </p:txBody>
      </p:sp>
      <p:sp>
        <p:nvSpPr>
          <p:cNvPr id="32" name="Rectangle 31"/>
          <p:cNvSpPr/>
          <p:nvPr/>
        </p:nvSpPr>
        <p:spPr>
          <a:xfrm>
            <a:off x="7121656" y="2999407"/>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2</a:t>
            </a:r>
            <a:endParaRPr lang="en-US" dirty="0">
              <a:solidFill>
                <a:schemeClr val="tx1"/>
              </a:solidFill>
            </a:endParaRPr>
          </a:p>
        </p:txBody>
      </p:sp>
      <p:sp>
        <p:nvSpPr>
          <p:cNvPr id="33" name="Rectangle 32"/>
          <p:cNvSpPr/>
          <p:nvPr/>
        </p:nvSpPr>
        <p:spPr>
          <a:xfrm>
            <a:off x="7946043" y="2999407"/>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1</a:t>
            </a:r>
            <a:endParaRPr lang="en-US" dirty="0">
              <a:solidFill>
                <a:schemeClr val="tx1"/>
              </a:solidFill>
            </a:endParaRPr>
          </a:p>
        </p:txBody>
      </p:sp>
      <p:cxnSp>
        <p:nvCxnSpPr>
          <p:cNvPr id="34" name="Straight Arrow Connector 33"/>
          <p:cNvCxnSpPr>
            <a:stCxn id="30" idx="3"/>
          </p:cNvCxnSpPr>
          <p:nvPr/>
        </p:nvCxnSpPr>
        <p:spPr>
          <a:xfrm>
            <a:off x="6005845" y="3172238"/>
            <a:ext cx="284316"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825781" y="3155351"/>
            <a:ext cx="284316"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7657404" y="3155351"/>
            <a:ext cx="284316"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362150" y="2659620"/>
            <a:ext cx="4242560" cy="338554"/>
          </a:xfrm>
          <a:prstGeom prst="rect">
            <a:avLst/>
          </a:prstGeom>
          <a:noFill/>
        </p:spPr>
        <p:txBody>
          <a:bodyPr wrap="square" rtlCol="0">
            <a:spAutoFit/>
          </a:bodyPr>
          <a:lstStyle/>
          <a:p>
            <a:r>
              <a:rPr lang="en-US" b="1" dirty="0">
                <a:solidFill>
                  <a:schemeClr val="bg1"/>
                </a:solidFill>
              </a:rPr>
              <a:t>Receive Path</a:t>
            </a:r>
          </a:p>
        </p:txBody>
      </p:sp>
      <p:sp>
        <p:nvSpPr>
          <p:cNvPr id="38" name="TextBox 37"/>
          <p:cNvSpPr txBox="1"/>
          <p:nvPr/>
        </p:nvSpPr>
        <p:spPr>
          <a:xfrm>
            <a:off x="4356763" y="1710088"/>
            <a:ext cx="4247947" cy="338554"/>
          </a:xfrm>
          <a:prstGeom prst="rect">
            <a:avLst/>
          </a:prstGeom>
          <a:noFill/>
        </p:spPr>
        <p:txBody>
          <a:bodyPr wrap="square" rtlCol="0">
            <a:spAutoFit/>
          </a:bodyPr>
          <a:lstStyle/>
          <a:p>
            <a:r>
              <a:rPr lang="en-US" dirty="0">
                <a:solidFill>
                  <a:schemeClr val="bg1"/>
                </a:solidFill>
              </a:rPr>
              <a:t>Transmit </a:t>
            </a:r>
            <a:r>
              <a:rPr lang="en-US" b="1" dirty="0">
                <a:solidFill>
                  <a:schemeClr val="bg1"/>
                </a:solidFill>
              </a:rPr>
              <a:t>Path</a:t>
            </a:r>
          </a:p>
        </p:txBody>
      </p:sp>
      <p:cxnSp>
        <p:nvCxnSpPr>
          <p:cNvPr id="40" name="Straight Arrow Connector 39"/>
          <p:cNvCxnSpPr/>
          <p:nvPr/>
        </p:nvCxnSpPr>
        <p:spPr>
          <a:xfrm>
            <a:off x="8485347" y="3164667"/>
            <a:ext cx="284316"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Rounded Rectangle 49"/>
          <p:cNvSpPr/>
          <p:nvPr/>
        </p:nvSpPr>
        <p:spPr>
          <a:xfrm>
            <a:off x="3496126" y="1753022"/>
            <a:ext cx="1079137" cy="1691643"/>
          </a:xfrm>
          <a:prstGeom prst="roundRect">
            <a:avLst>
              <a:gd name="adj" fmla="val 413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a:p>
            <a:pPr algn="l"/>
            <a:endParaRPr lang="en-US" b="1" dirty="0"/>
          </a:p>
          <a:p>
            <a:pPr algn="l"/>
            <a:endParaRPr lang="en-US" dirty="0"/>
          </a:p>
          <a:p>
            <a:pPr algn="l"/>
            <a:endParaRPr lang="en-US" b="1" dirty="0"/>
          </a:p>
        </p:txBody>
      </p:sp>
      <p:sp>
        <p:nvSpPr>
          <p:cNvPr id="41" name="Rectangle 40"/>
          <p:cNvSpPr/>
          <p:nvPr/>
        </p:nvSpPr>
        <p:spPr>
          <a:xfrm>
            <a:off x="3830777" y="2999407"/>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6</a:t>
            </a:r>
            <a:endParaRPr lang="en-US" dirty="0">
              <a:solidFill>
                <a:schemeClr val="tx1"/>
              </a:solidFill>
            </a:endParaRPr>
          </a:p>
        </p:txBody>
      </p:sp>
      <p:sp>
        <p:nvSpPr>
          <p:cNvPr id="51" name="Rounded Rectangle 50"/>
          <p:cNvSpPr/>
          <p:nvPr/>
        </p:nvSpPr>
        <p:spPr>
          <a:xfrm>
            <a:off x="4468661" y="1754592"/>
            <a:ext cx="841758" cy="1690074"/>
          </a:xfrm>
          <a:prstGeom prst="roundRect">
            <a:avLst>
              <a:gd name="adj" fmla="val 413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a:p>
            <a:pPr algn="l"/>
            <a:endParaRPr lang="en-US" b="1" dirty="0"/>
          </a:p>
          <a:p>
            <a:pPr algn="l"/>
            <a:endParaRPr lang="en-US" dirty="0"/>
          </a:p>
          <a:p>
            <a:pPr algn="l"/>
            <a:endParaRPr lang="en-US" b="1" dirty="0"/>
          </a:p>
        </p:txBody>
      </p:sp>
      <p:sp>
        <p:nvSpPr>
          <p:cNvPr id="42" name="Rectangle 41"/>
          <p:cNvSpPr/>
          <p:nvPr/>
        </p:nvSpPr>
        <p:spPr>
          <a:xfrm>
            <a:off x="4646768" y="3006054"/>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5</a:t>
            </a:r>
            <a:endParaRPr lang="en-US" dirty="0">
              <a:solidFill>
                <a:schemeClr val="tx1"/>
              </a:solidFill>
            </a:endParaRPr>
          </a:p>
        </p:txBody>
      </p:sp>
      <p:cxnSp>
        <p:nvCxnSpPr>
          <p:cNvPr id="43" name="Straight Arrow Connector 42"/>
          <p:cNvCxnSpPr>
            <a:stCxn id="41" idx="3"/>
          </p:cNvCxnSpPr>
          <p:nvPr/>
        </p:nvCxnSpPr>
        <p:spPr>
          <a:xfrm>
            <a:off x="4356763" y="3172238"/>
            <a:ext cx="284316"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172754" y="3175161"/>
            <a:ext cx="284316" cy="0"/>
          </a:xfrm>
          <a:prstGeom prst="straightConnector1">
            <a:avLst/>
          </a:prstGeom>
          <a:ln w="28575">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830777" y="2049730"/>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1</a:t>
            </a:r>
            <a:endParaRPr lang="en-US" dirty="0">
              <a:solidFill>
                <a:schemeClr val="tx1"/>
              </a:solidFill>
            </a:endParaRPr>
          </a:p>
        </p:txBody>
      </p:sp>
      <p:sp>
        <p:nvSpPr>
          <p:cNvPr id="46" name="Rectangle 45"/>
          <p:cNvSpPr/>
          <p:nvPr/>
        </p:nvSpPr>
        <p:spPr>
          <a:xfrm>
            <a:off x="4650779" y="2048723"/>
            <a:ext cx="525986" cy="3456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800" dirty="0">
                <a:solidFill>
                  <a:schemeClr val="tx1"/>
                </a:solidFill>
              </a:rPr>
              <a:t>2</a:t>
            </a:r>
            <a:endParaRPr lang="en-US" dirty="0">
              <a:solidFill>
                <a:schemeClr val="tx1"/>
              </a:solidFill>
            </a:endParaRPr>
          </a:p>
        </p:txBody>
      </p:sp>
      <p:cxnSp>
        <p:nvCxnSpPr>
          <p:cNvPr id="47" name="Straight Arrow Connector 46"/>
          <p:cNvCxnSpPr/>
          <p:nvPr/>
        </p:nvCxnSpPr>
        <p:spPr>
          <a:xfrm>
            <a:off x="4356763" y="2219224"/>
            <a:ext cx="284316"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5176765" y="2217124"/>
            <a:ext cx="284316" cy="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9" name="Group 58"/>
          <p:cNvGrpSpPr/>
          <p:nvPr/>
        </p:nvGrpSpPr>
        <p:grpSpPr>
          <a:xfrm>
            <a:off x="8186512" y="953829"/>
            <a:ext cx="1039633" cy="560153"/>
            <a:chOff x="9362560" y="961534"/>
            <a:chExt cx="1090012" cy="560153"/>
          </a:xfrm>
        </p:grpSpPr>
        <p:sp>
          <p:nvSpPr>
            <p:cNvPr id="60" name="TextBox 59"/>
            <p:cNvSpPr txBox="1"/>
            <p:nvPr/>
          </p:nvSpPr>
          <p:spPr>
            <a:xfrm>
              <a:off x="9362560" y="961534"/>
              <a:ext cx="1090012" cy="560153"/>
            </a:xfrm>
            <a:prstGeom prst="rect">
              <a:avLst/>
            </a:prstGeom>
            <a:noFill/>
          </p:spPr>
          <p:txBody>
            <a:bodyPr wrap="square" rtlCol="0">
              <a:spAutoFit/>
            </a:bodyPr>
            <a:lstStyle/>
            <a:p>
              <a:pPr algn="l"/>
              <a:r>
                <a:rPr lang="en-US" dirty="0">
                  <a:solidFill>
                    <a:srgbClr val="FFFF00"/>
                  </a:solidFill>
                </a:rPr>
                <a:t>V1</a:t>
              </a:r>
            </a:p>
            <a:p>
              <a:pPr algn="l"/>
              <a:r>
                <a:rPr lang="en-US" sz="1800" dirty="0">
                  <a:solidFill>
                    <a:srgbClr val="FFFF00"/>
                  </a:solidFill>
                </a:rPr>
                <a:t>SW  HW</a:t>
              </a:r>
            </a:p>
          </p:txBody>
        </p:sp>
        <p:cxnSp>
          <p:nvCxnSpPr>
            <p:cNvPr id="61" name="Straight Connector 60"/>
            <p:cNvCxnSpPr/>
            <p:nvPr/>
          </p:nvCxnSpPr>
          <p:spPr bwMode="auto">
            <a:xfrm>
              <a:off x="9882815" y="961534"/>
              <a:ext cx="0" cy="551553"/>
            </a:xfrm>
            <a:prstGeom prst="line">
              <a:avLst/>
            </a:prstGeom>
            <a:solidFill>
              <a:schemeClr val="accent1"/>
            </a:solidFill>
            <a:ln w="57150" cap="flat" cmpd="sng" algn="ctr">
              <a:solidFill>
                <a:srgbClr val="FFFF00"/>
              </a:solidFill>
              <a:prstDash val="solid"/>
              <a:round/>
              <a:headEnd type="none" w="med" len="med"/>
              <a:tailEnd type="none" w="med" len="med"/>
            </a:ln>
            <a:effectLst/>
          </p:spPr>
        </p:cxnSp>
      </p:grpSp>
      <p:grpSp>
        <p:nvGrpSpPr>
          <p:cNvPr id="62" name="Group 61"/>
          <p:cNvGrpSpPr/>
          <p:nvPr/>
        </p:nvGrpSpPr>
        <p:grpSpPr>
          <a:xfrm>
            <a:off x="7345159" y="954630"/>
            <a:ext cx="1007312" cy="560153"/>
            <a:chOff x="9362560" y="961534"/>
            <a:chExt cx="1090012" cy="560153"/>
          </a:xfrm>
        </p:grpSpPr>
        <p:sp>
          <p:nvSpPr>
            <p:cNvPr id="63" name="TextBox 62"/>
            <p:cNvSpPr txBox="1"/>
            <p:nvPr/>
          </p:nvSpPr>
          <p:spPr>
            <a:xfrm>
              <a:off x="9362560" y="961534"/>
              <a:ext cx="1090012" cy="560153"/>
            </a:xfrm>
            <a:prstGeom prst="rect">
              <a:avLst/>
            </a:prstGeom>
            <a:noFill/>
          </p:spPr>
          <p:txBody>
            <a:bodyPr wrap="square" rtlCol="0">
              <a:spAutoFit/>
            </a:bodyPr>
            <a:lstStyle/>
            <a:p>
              <a:pPr algn="l"/>
              <a:r>
                <a:rPr lang="en-US" dirty="0">
                  <a:solidFill>
                    <a:srgbClr val="FFFF00"/>
                  </a:solidFill>
                </a:rPr>
                <a:t>V2</a:t>
              </a:r>
            </a:p>
            <a:p>
              <a:pPr algn="l"/>
              <a:r>
                <a:rPr lang="en-US" sz="1800" dirty="0">
                  <a:solidFill>
                    <a:srgbClr val="FFFF00"/>
                  </a:solidFill>
                </a:rPr>
                <a:t>SW  HW</a:t>
              </a:r>
            </a:p>
          </p:txBody>
        </p:sp>
        <p:cxnSp>
          <p:nvCxnSpPr>
            <p:cNvPr id="64" name="Straight Connector 63"/>
            <p:cNvCxnSpPr/>
            <p:nvPr/>
          </p:nvCxnSpPr>
          <p:spPr bwMode="auto">
            <a:xfrm>
              <a:off x="9882815" y="961534"/>
              <a:ext cx="0" cy="551553"/>
            </a:xfrm>
            <a:prstGeom prst="line">
              <a:avLst/>
            </a:prstGeom>
            <a:solidFill>
              <a:schemeClr val="accent1"/>
            </a:solidFill>
            <a:ln w="57150" cap="flat" cmpd="sng" algn="ctr">
              <a:solidFill>
                <a:srgbClr val="FFFF00"/>
              </a:solidFill>
              <a:prstDash val="solid"/>
              <a:round/>
              <a:headEnd type="none" w="med" len="med"/>
              <a:tailEnd type="none" w="med" len="med"/>
            </a:ln>
            <a:effectLst/>
          </p:spPr>
        </p:cxnSp>
      </p:grpSp>
      <p:grpSp>
        <p:nvGrpSpPr>
          <p:cNvPr id="65" name="Group 64"/>
          <p:cNvGrpSpPr/>
          <p:nvPr/>
        </p:nvGrpSpPr>
        <p:grpSpPr>
          <a:xfrm>
            <a:off x="6458904" y="958130"/>
            <a:ext cx="1028178" cy="560153"/>
            <a:chOff x="9362560" y="961534"/>
            <a:chExt cx="1090012" cy="560153"/>
          </a:xfrm>
        </p:grpSpPr>
        <p:sp>
          <p:nvSpPr>
            <p:cNvPr id="66" name="TextBox 65"/>
            <p:cNvSpPr txBox="1"/>
            <p:nvPr/>
          </p:nvSpPr>
          <p:spPr>
            <a:xfrm>
              <a:off x="9362560" y="961534"/>
              <a:ext cx="1090012" cy="560153"/>
            </a:xfrm>
            <a:prstGeom prst="rect">
              <a:avLst/>
            </a:prstGeom>
            <a:noFill/>
          </p:spPr>
          <p:txBody>
            <a:bodyPr wrap="square" rtlCol="0">
              <a:spAutoFit/>
            </a:bodyPr>
            <a:lstStyle/>
            <a:p>
              <a:pPr algn="l"/>
              <a:r>
                <a:rPr lang="en-US" dirty="0">
                  <a:solidFill>
                    <a:srgbClr val="FFFF00"/>
                  </a:solidFill>
                </a:rPr>
                <a:t>V3</a:t>
              </a:r>
            </a:p>
            <a:p>
              <a:pPr algn="l"/>
              <a:r>
                <a:rPr lang="en-US" sz="1800" dirty="0">
                  <a:solidFill>
                    <a:srgbClr val="FFFF00"/>
                  </a:solidFill>
                </a:rPr>
                <a:t>SW  HW</a:t>
              </a:r>
            </a:p>
          </p:txBody>
        </p:sp>
        <p:cxnSp>
          <p:nvCxnSpPr>
            <p:cNvPr id="67" name="Straight Connector 66"/>
            <p:cNvCxnSpPr/>
            <p:nvPr/>
          </p:nvCxnSpPr>
          <p:spPr bwMode="auto">
            <a:xfrm>
              <a:off x="9882815" y="961534"/>
              <a:ext cx="0" cy="551553"/>
            </a:xfrm>
            <a:prstGeom prst="line">
              <a:avLst/>
            </a:prstGeom>
            <a:solidFill>
              <a:schemeClr val="accent1"/>
            </a:solidFill>
            <a:ln w="57150" cap="flat" cmpd="sng" algn="ctr">
              <a:solidFill>
                <a:srgbClr val="FFFF00"/>
              </a:solidFill>
              <a:prstDash val="solid"/>
              <a:round/>
              <a:headEnd type="none" w="med" len="med"/>
              <a:tailEnd type="none" w="med" len="med"/>
            </a:ln>
            <a:effectLst/>
          </p:spPr>
        </p:cxnSp>
      </p:grpSp>
      <p:grpSp>
        <p:nvGrpSpPr>
          <p:cNvPr id="68" name="Group 67"/>
          <p:cNvGrpSpPr/>
          <p:nvPr/>
        </p:nvGrpSpPr>
        <p:grpSpPr>
          <a:xfrm>
            <a:off x="5592950" y="949081"/>
            <a:ext cx="1028178" cy="560153"/>
            <a:chOff x="9362560" y="961534"/>
            <a:chExt cx="1090012" cy="560153"/>
          </a:xfrm>
        </p:grpSpPr>
        <p:sp>
          <p:nvSpPr>
            <p:cNvPr id="69" name="TextBox 68"/>
            <p:cNvSpPr txBox="1"/>
            <p:nvPr/>
          </p:nvSpPr>
          <p:spPr>
            <a:xfrm>
              <a:off x="9362560" y="961534"/>
              <a:ext cx="1090012" cy="560153"/>
            </a:xfrm>
            <a:prstGeom prst="rect">
              <a:avLst/>
            </a:prstGeom>
            <a:noFill/>
          </p:spPr>
          <p:txBody>
            <a:bodyPr wrap="square" rtlCol="0">
              <a:spAutoFit/>
            </a:bodyPr>
            <a:lstStyle/>
            <a:p>
              <a:pPr algn="l"/>
              <a:r>
                <a:rPr lang="en-US" dirty="0">
                  <a:solidFill>
                    <a:srgbClr val="FFFF00"/>
                  </a:solidFill>
                </a:rPr>
                <a:t>V4</a:t>
              </a:r>
            </a:p>
            <a:p>
              <a:pPr algn="l"/>
              <a:r>
                <a:rPr lang="en-US" sz="1800" dirty="0">
                  <a:solidFill>
                    <a:srgbClr val="FFFF00"/>
                  </a:solidFill>
                </a:rPr>
                <a:t>SW  HW</a:t>
              </a:r>
            </a:p>
          </p:txBody>
        </p:sp>
        <p:cxnSp>
          <p:nvCxnSpPr>
            <p:cNvPr id="70" name="Straight Connector 69"/>
            <p:cNvCxnSpPr/>
            <p:nvPr/>
          </p:nvCxnSpPr>
          <p:spPr bwMode="auto">
            <a:xfrm>
              <a:off x="9882815" y="961534"/>
              <a:ext cx="0" cy="551553"/>
            </a:xfrm>
            <a:prstGeom prst="line">
              <a:avLst/>
            </a:prstGeom>
            <a:solidFill>
              <a:schemeClr val="accent1"/>
            </a:solidFill>
            <a:ln w="57150" cap="flat" cmpd="sng" algn="ctr">
              <a:solidFill>
                <a:srgbClr val="FFFF00"/>
              </a:solidFill>
              <a:prstDash val="solid"/>
              <a:round/>
              <a:headEnd type="none" w="med" len="med"/>
              <a:tailEnd type="none" w="med" len="med"/>
            </a:ln>
            <a:effectLst/>
          </p:spPr>
        </p:cxnSp>
      </p:grpSp>
      <p:grpSp>
        <p:nvGrpSpPr>
          <p:cNvPr id="71" name="Group 70"/>
          <p:cNvGrpSpPr/>
          <p:nvPr/>
        </p:nvGrpSpPr>
        <p:grpSpPr>
          <a:xfrm>
            <a:off x="4774346" y="951232"/>
            <a:ext cx="1028178" cy="560153"/>
            <a:chOff x="9362560" y="961534"/>
            <a:chExt cx="1090012" cy="560153"/>
          </a:xfrm>
        </p:grpSpPr>
        <p:sp>
          <p:nvSpPr>
            <p:cNvPr id="72" name="TextBox 71"/>
            <p:cNvSpPr txBox="1"/>
            <p:nvPr/>
          </p:nvSpPr>
          <p:spPr>
            <a:xfrm>
              <a:off x="9362560" y="961534"/>
              <a:ext cx="1090012" cy="560153"/>
            </a:xfrm>
            <a:prstGeom prst="rect">
              <a:avLst/>
            </a:prstGeom>
            <a:noFill/>
          </p:spPr>
          <p:txBody>
            <a:bodyPr wrap="square" rtlCol="0">
              <a:spAutoFit/>
            </a:bodyPr>
            <a:lstStyle/>
            <a:p>
              <a:pPr algn="l"/>
              <a:r>
                <a:rPr lang="en-US" dirty="0">
                  <a:solidFill>
                    <a:srgbClr val="FFFF00"/>
                  </a:solidFill>
                </a:rPr>
                <a:t>V5</a:t>
              </a:r>
            </a:p>
            <a:p>
              <a:pPr algn="l"/>
              <a:r>
                <a:rPr lang="en-US" sz="1800" dirty="0">
                  <a:solidFill>
                    <a:srgbClr val="FFFF00"/>
                  </a:solidFill>
                </a:rPr>
                <a:t>SW  HW</a:t>
              </a:r>
            </a:p>
          </p:txBody>
        </p:sp>
        <p:cxnSp>
          <p:nvCxnSpPr>
            <p:cNvPr id="73" name="Straight Connector 72"/>
            <p:cNvCxnSpPr/>
            <p:nvPr/>
          </p:nvCxnSpPr>
          <p:spPr bwMode="auto">
            <a:xfrm>
              <a:off x="9882815" y="961534"/>
              <a:ext cx="0" cy="551553"/>
            </a:xfrm>
            <a:prstGeom prst="line">
              <a:avLst/>
            </a:prstGeom>
            <a:solidFill>
              <a:schemeClr val="accent1"/>
            </a:solidFill>
            <a:ln w="57150" cap="flat" cmpd="sng" algn="ctr">
              <a:solidFill>
                <a:srgbClr val="FFFF00"/>
              </a:solidFill>
              <a:prstDash val="solid"/>
              <a:round/>
              <a:headEnd type="none" w="med" len="med"/>
              <a:tailEnd type="none" w="med" len="med"/>
            </a:ln>
            <a:effectLst/>
          </p:spPr>
        </p:cxnSp>
      </p:grpSp>
      <p:grpSp>
        <p:nvGrpSpPr>
          <p:cNvPr id="74" name="Group 73"/>
          <p:cNvGrpSpPr/>
          <p:nvPr/>
        </p:nvGrpSpPr>
        <p:grpSpPr>
          <a:xfrm>
            <a:off x="3928773" y="942255"/>
            <a:ext cx="1028178" cy="560153"/>
            <a:chOff x="9362560" y="961534"/>
            <a:chExt cx="1090012" cy="560153"/>
          </a:xfrm>
        </p:grpSpPr>
        <p:sp>
          <p:nvSpPr>
            <p:cNvPr id="75" name="TextBox 74"/>
            <p:cNvSpPr txBox="1"/>
            <p:nvPr/>
          </p:nvSpPr>
          <p:spPr>
            <a:xfrm>
              <a:off x="9362560" y="961534"/>
              <a:ext cx="1090012" cy="560153"/>
            </a:xfrm>
            <a:prstGeom prst="rect">
              <a:avLst/>
            </a:prstGeom>
            <a:noFill/>
          </p:spPr>
          <p:txBody>
            <a:bodyPr wrap="square" rtlCol="0">
              <a:spAutoFit/>
            </a:bodyPr>
            <a:lstStyle/>
            <a:p>
              <a:pPr algn="l"/>
              <a:r>
                <a:rPr lang="en-US" dirty="0">
                  <a:solidFill>
                    <a:srgbClr val="FFFF00"/>
                  </a:solidFill>
                </a:rPr>
                <a:t>V6</a:t>
              </a:r>
            </a:p>
            <a:p>
              <a:pPr algn="l"/>
              <a:r>
                <a:rPr lang="en-US" sz="1800" dirty="0">
                  <a:solidFill>
                    <a:srgbClr val="FFFF00"/>
                  </a:solidFill>
                </a:rPr>
                <a:t>SW  HW</a:t>
              </a:r>
            </a:p>
          </p:txBody>
        </p:sp>
        <p:cxnSp>
          <p:nvCxnSpPr>
            <p:cNvPr id="76" name="Straight Connector 75"/>
            <p:cNvCxnSpPr/>
            <p:nvPr/>
          </p:nvCxnSpPr>
          <p:spPr bwMode="auto">
            <a:xfrm>
              <a:off x="9882815" y="961534"/>
              <a:ext cx="0" cy="551553"/>
            </a:xfrm>
            <a:prstGeom prst="line">
              <a:avLst/>
            </a:prstGeom>
            <a:solidFill>
              <a:schemeClr val="accent1"/>
            </a:solidFill>
            <a:ln w="57150" cap="flat" cmpd="sng" algn="ctr">
              <a:solidFill>
                <a:srgbClr val="FFFF00"/>
              </a:solidFill>
              <a:prstDash val="solid"/>
              <a:round/>
              <a:headEnd type="none" w="med" len="med"/>
              <a:tailEnd type="none" w="med" len="med"/>
            </a:ln>
            <a:effectLst/>
          </p:spPr>
        </p:cxnSp>
      </p:grpSp>
      <p:grpSp>
        <p:nvGrpSpPr>
          <p:cNvPr id="77" name="Group 76"/>
          <p:cNvGrpSpPr/>
          <p:nvPr/>
        </p:nvGrpSpPr>
        <p:grpSpPr>
          <a:xfrm>
            <a:off x="3110190" y="944780"/>
            <a:ext cx="1028178" cy="560153"/>
            <a:chOff x="9362560" y="961534"/>
            <a:chExt cx="1090012" cy="560153"/>
          </a:xfrm>
        </p:grpSpPr>
        <p:sp>
          <p:nvSpPr>
            <p:cNvPr id="78" name="TextBox 77"/>
            <p:cNvSpPr txBox="1"/>
            <p:nvPr/>
          </p:nvSpPr>
          <p:spPr>
            <a:xfrm>
              <a:off x="9362560" y="961534"/>
              <a:ext cx="1090012" cy="560153"/>
            </a:xfrm>
            <a:prstGeom prst="rect">
              <a:avLst/>
            </a:prstGeom>
            <a:noFill/>
          </p:spPr>
          <p:txBody>
            <a:bodyPr wrap="square" rtlCol="0">
              <a:spAutoFit/>
            </a:bodyPr>
            <a:lstStyle/>
            <a:p>
              <a:pPr algn="l"/>
              <a:r>
                <a:rPr lang="en-US" dirty="0">
                  <a:solidFill>
                    <a:srgbClr val="FFFF00"/>
                  </a:solidFill>
                </a:rPr>
                <a:t>V7</a:t>
              </a:r>
            </a:p>
            <a:p>
              <a:pPr algn="l"/>
              <a:r>
                <a:rPr lang="en-US" sz="1800" dirty="0">
                  <a:solidFill>
                    <a:srgbClr val="FFFF00"/>
                  </a:solidFill>
                </a:rPr>
                <a:t>SW  HW</a:t>
              </a:r>
            </a:p>
          </p:txBody>
        </p:sp>
        <p:cxnSp>
          <p:nvCxnSpPr>
            <p:cNvPr id="79" name="Straight Connector 78"/>
            <p:cNvCxnSpPr/>
            <p:nvPr/>
          </p:nvCxnSpPr>
          <p:spPr bwMode="auto">
            <a:xfrm>
              <a:off x="9882815" y="961534"/>
              <a:ext cx="0" cy="551553"/>
            </a:xfrm>
            <a:prstGeom prst="line">
              <a:avLst/>
            </a:prstGeom>
            <a:solidFill>
              <a:schemeClr val="accent1"/>
            </a:solidFill>
            <a:ln w="57150" cap="flat" cmpd="sng" algn="ctr">
              <a:solidFill>
                <a:srgbClr val="FFFF00"/>
              </a:solidFill>
              <a:prstDash val="solid"/>
              <a:round/>
              <a:headEnd type="none" w="med" len="med"/>
              <a:tailEnd type="none" w="med" len="med"/>
            </a:ln>
            <a:effectLst/>
          </p:spPr>
        </p:cxnSp>
      </p:grpSp>
      <p:sp>
        <p:nvSpPr>
          <p:cNvPr id="80" name="TextBox 79"/>
          <p:cNvSpPr txBox="1"/>
          <p:nvPr/>
        </p:nvSpPr>
        <p:spPr>
          <a:xfrm>
            <a:off x="512817" y="4606108"/>
            <a:ext cx="11217349" cy="1521142"/>
          </a:xfrm>
          <a:prstGeom prst="rect">
            <a:avLst/>
          </a:prstGeom>
          <a:noFill/>
        </p:spPr>
        <p:txBody>
          <a:bodyPr wrap="square" numCol="2" rtlCol="0">
            <a:noAutofit/>
          </a:bodyPr>
          <a:lstStyle/>
          <a:p>
            <a:pPr marL="457200" indent="-457200" algn="l">
              <a:buFont typeface="Arial" panose="020B0604020202020204" pitchFamily="34" charset="0"/>
              <a:buChar char="•"/>
            </a:pPr>
            <a:r>
              <a:rPr lang="en-US" sz="2800" b="1" dirty="0">
                <a:solidFill>
                  <a:schemeClr val="bg1"/>
                </a:solidFill>
              </a:rPr>
              <a:t>V1: SW-only model</a:t>
            </a:r>
          </a:p>
          <a:p>
            <a:pPr marL="457200" indent="-457200" algn="l">
              <a:buFont typeface="Arial" panose="020B0604020202020204" pitchFamily="34" charset="0"/>
              <a:buChar char="•"/>
            </a:pPr>
            <a:r>
              <a:rPr lang="en-US" sz="2800" dirty="0">
                <a:solidFill>
                  <a:schemeClr val="bg1"/>
                </a:solidFill>
              </a:rPr>
              <a:t>V2: Adds Tx6 &amp; Rx1 to HW</a:t>
            </a:r>
          </a:p>
          <a:p>
            <a:pPr marL="457200" indent="-457200" algn="l">
              <a:buFont typeface="Arial" panose="020B0604020202020204" pitchFamily="34" charset="0"/>
              <a:buChar char="•"/>
            </a:pPr>
            <a:r>
              <a:rPr lang="en-US" sz="2800" dirty="0">
                <a:solidFill>
                  <a:schemeClr val="bg1"/>
                </a:solidFill>
              </a:rPr>
              <a:t>V3: Adds Tx5 &amp; Rx2 to HW</a:t>
            </a:r>
          </a:p>
          <a:p>
            <a:pPr algn="l"/>
            <a:endParaRPr lang="en-US" sz="2800" dirty="0">
              <a:solidFill>
                <a:schemeClr val="bg1"/>
              </a:solidFill>
            </a:endParaRPr>
          </a:p>
          <a:p>
            <a:pPr marL="457200" indent="-457200" algn="l">
              <a:buFont typeface="Arial" panose="020B0604020202020204" pitchFamily="34" charset="0"/>
              <a:buChar char="•"/>
            </a:pPr>
            <a:r>
              <a:rPr lang="en-US" sz="2800" dirty="0">
                <a:solidFill>
                  <a:schemeClr val="bg1"/>
                </a:solidFill>
              </a:rPr>
              <a:t>V4: Adds Tx4 &amp; Rx3 to HW</a:t>
            </a:r>
          </a:p>
          <a:p>
            <a:pPr marL="457200" indent="-457200" algn="l">
              <a:buFont typeface="Arial" panose="020B0604020202020204" pitchFamily="34" charset="0"/>
              <a:buChar char="•"/>
            </a:pPr>
            <a:r>
              <a:rPr lang="en-US" sz="2800" dirty="0">
                <a:solidFill>
                  <a:schemeClr val="bg1"/>
                </a:solidFill>
              </a:rPr>
              <a:t>V5: Adds Tx3 &amp; Rx4 to HW</a:t>
            </a:r>
          </a:p>
          <a:p>
            <a:pPr marL="457200" indent="-457200" algn="l">
              <a:buFont typeface="Arial" panose="020B0604020202020204" pitchFamily="34" charset="0"/>
              <a:buChar char="•"/>
            </a:pPr>
            <a:r>
              <a:rPr lang="en-US" sz="2800" dirty="0">
                <a:solidFill>
                  <a:schemeClr val="bg1"/>
                </a:solidFill>
              </a:rPr>
              <a:t>V6: Adds Tx2 &amp; Rx5 to HW</a:t>
            </a:r>
          </a:p>
          <a:p>
            <a:pPr marL="457200" indent="-457200" algn="l">
              <a:buFont typeface="Arial" panose="020B0604020202020204" pitchFamily="34" charset="0"/>
              <a:buChar char="•"/>
            </a:pPr>
            <a:r>
              <a:rPr lang="en-US" sz="2800" dirty="0">
                <a:solidFill>
                  <a:schemeClr val="bg1"/>
                </a:solidFill>
              </a:rPr>
              <a:t>V7: HW-only model</a:t>
            </a:r>
          </a:p>
        </p:txBody>
      </p:sp>
      <p:sp>
        <p:nvSpPr>
          <p:cNvPr id="81" name="TextBox 80"/>
          <p:cNvSpPr txBox="1"/>
          <p:nvPr/>
        </p:nvSpPr>
        <p:spPr>
          <a:xfrm>
            <a:off x="2212848" y="4243131"/>
            <a:ext cx="7013297" cy="338554"/>
          </a:xfrm>
          <a:prstGeom prst="rect">
            <a:avLst/>
          </a:prstGeom>
          <a:noFill/>
        </p:spPr>
        <p:txBody>
          <a:bodyPr wrap="square" rtlCol="0">
            <a:spAutoFit/>
          </a:bodyPr>
          <a:lstStyle/>
          <a:p>
            <a:pPr>
              <a:spcAft>
                <a:spcPts val="600"/>
              </a:spcAft>
            </a:pPr>
            <a:r>
              <a:rPr lang="en-US" dirty="0">
                <a:solidFill>
                  <a:srgbClr val="FFFF00"/>
                </a:solidFill>
              </a:rPr>
              <a:t>Zynq-Based Heterogeneous Computing System</a:t>
            </a:r>
          </a:p>
        </p:txBody>
      </p:sp>
      <p:sp>
        <p:nvSpPr>
          <p:cNvPr id="3" name="TextBox 2"/>
          <p:cNvSpPr txBox="1"/>
          <p:nvPr/>
        </p:nvSpPr>
        <p:spPr>
          <a:xfrm>
            <a:off x="48864" y="1038687"/>
            <a:ext cx="2184211" cy="3370153"/>
          </a:xfrm>
          <a:prstGeom prst="rect">
            <a:avLst/>
          </a:prstGeom>
          <a:noFill/>
        </p:spPr>
        <p:txBody>
          <a:bodyPr wrap="square" rtlCol="0">
            <a:spAutoFit/>
          </a:bodyPr>
          <a:lstStyle/>
          <a:p>
            <a:pPr>
              <a:spcAft>
                <a:spcPts val="600"/>
              </a:spcAft>
            </a:pPr>
            <a:r>
              <a:rPr lang="en-US" u="sng" dirty="0">
                <a:solidFill>
                  <a:schemeClr val="bg1"/>
                </a:solidFill>
              </a:rPr>
              <a:t>Tx Path</a:t>
            </a:r>
          </a:p>
          <a:p>
            <a:pPr marL="346075" indent="-346075" algn="l"/>
            <a:r>
              <a:rPr lang="en-US" dirty="0">
                <a:solidFill>
                  <a:schemeClr val="bg1"/>
                </a:solidFill>
              </a:rPr>
              <a:t>1:	Additive Scrambling</a:t>
            </a:r>
          </a:p>
          <a:p>
            <a:pPr marL="346075" indent="-346075" algn="l">
              <a:tabLst>
                <a:tab pos="346075" algn="l"/>
              </a:tabLst>
            </a:pPr>
            <a:r>
              <a:rPr lang="en-US" dirty="0">
                <a:solidFill>
                  <a:schemeClr val="bg1"/>
                </a:solidFill>
              </a:rPr>
              <a:t>2:	Convolutional Encoding</a:t>
            </a:r>
          </a:p>
          <a:p>
            <a:pPr marL="346075" indent="-346075" algn="l"/>
            <a:r>
              <a:rPr lang="en-US" dirty="0">
                <a:solidFill>
                  <a:schemeClr val="bg1"/>
                </a:solidFill>
              </a:rPr>
              <a:t>3:	Block Interleaving</a:t>
            </a:r>
          </a:p>
          <a:p>
            <a:pPr marL="346075" indent="-346075" algn="l"/>
            <a:r>
              <a:rPr lang="en-US" dirty="0">
                <a:solidFill>
                  <a:schemeClr val="bg1"/>
                </a:solidFill>
              </a:rPr>
              <a:t>4:	Digital (BPSK) Modulation</a:t>
            </a:r>
          </a:p>
          <a:p>
            <a:pPr marL="346075" indent="-346075" algn="l"/>
            <a:r>
              <a:rPr lang="en-US" dirty="0">
                <a:solidFill>
                  <a:schemeClr val="bg1"/>
                </a:solidFill>
              </a:rPr>
              <a:t>5:	OFDM Modulation</a:t>
            </a:r>
          </a:p>
          <a:p>
            <a:pPr marL="346075" indent="-346075" algn="l"/>
            <a:r>
              <a:rPr lang="en-US" dirty="0">
                <a:solidFill>
                  <a:schemeClr val="bg1"/>
                </a:solidFill>
              </a:rPr>
              <a:t>6:	Preamble Insertion</a:t>
            </a:r>
          </a:p>
        </p:txBody>
      </p:sp>
      <p:sp>
        <p:nvSpPr>
          <p:cNvPr id="82" name="TextBox 81"/>
          <p:cNvSpPr txBox="1"/>
          <p:nvPr/>
        </p:nvSpPr>
        <p:spPr>
          <a:xfrm>
            <a:off x="9423884" y="1038687"/>
            <a:ext cx="2289027" cy="3123932"/>
          </a:xfrm>
          <a:prstGeom prst="rect">
            <a:avLst/>
          </a:prstGeom>
          <a:noFill/>
        </p:spPr>
        <p:txBody>
          <a:bodyPr wrap="square" rtlCol="0">
            <a:spAutoFit/>
          </a:bodyPr>
          <a:lstStyle/>
          <a:p>
            <a:pPr>
              <a:spcAft>
                <a:spcPts val="600"/>
              </a:spcAft>
            </a:pPr>
            <a:r>
              <a:rPr lang="en-US" u="sng" dirty="0">
                <a:solidFill>
                  <a:schemeClr val="bg1"/>
                </a:solidFill>
              </a:rPr>
              <a:t>Rx Path</a:t>
            </a:r>
          </a:p>
          <a:p>
            <a:pPr marL="346075" indent="-346075" algn="l"/>
            <a:r>
              <a:rPr lang="en-US" dirty="0">
                <a:solidFill>
                  <a:schemeClr val="bg1"/>
                </a:solidFill>
              </a:rPr>
              <a:t>1:	Preamble Detection </a:t>
            </a:r>
          </a:p>
          <a:p>
            <a:pPr marL="346075" indent="-346075" algn="l"/>
            <a:r>
              <a:rPr lang="en-US" dirty="0">
                <a:solidFill>
                  <a:schemeClr val="bg1"/>
                </a:solidFill>
              </a:rPr>
              <a:t>2:	OFDM Demodulation</a:t>
            </a:r>
          </a:p>
          <a:p>
            <a:pPr marL="346075" indent="-346075" algn="l"/>
            <a:r>
              <a:rPr lang="en-US" dirty="0">
                <a:solidFill>
                  <a:schemeClr val="bg1"/>
                </a:solidFill>
              </a:rPr>
              <a:t>3:	Digital Demodulation</a:t>
            </a:r>
          </a:p>
          <a:p>
            <a:pPr marL="346075" indent="-346075" algn="l"/>
            <a:r>
              <a:rPr lang="en-US" dirty="0">
                <a:solidFill>
                  <a:schemeClr val="bg1"/>
                </a:solidFill>
              </a:rPr>
              <a:t>4:	Block Deinterleaving </a:t>
            </a:r>
          </a:p>
          <a:p>
            <a:pPr marL="346075" indent="-346075" algn="l"/>
            <a:r>
              <a:rPr lang="en-US" dirty="0">
                <a:solidFill>
                  <a:schemeClr val="bg1"/>
                </a:solidFill>
              </a:rPr>
              <a:t>5:	Viterbi Decoding</a:t>
            </a:r>
          </a:p>
          <a:p>
            <a:pPr marL="346075" indent="-346075" algn="l"/>
            <a:r>
              <a:rPr lang="en-US" dirty="0">
                <a:solidFill>
                  <a:schemeClr val="bg1"/>
                </a:solidFill>
              </a:rPr>
              <a:t>6:	Descrambling</a:t>
            </a:r>
          </a:p>
        </p:txBody>
      </p:sp>
    </p:spTree>
    <p:extLst>
      <p:ext uri="{BB962C8B-B14F-4D97-AF65-F5344CB8AC3E}">
        <p14:creationId xmlns:p14="http://schemas.microsoft.com/office/powerpoint/2010/main" val="4757093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 presetClass="entr" presetSubtype="0" fill="hold" nodeType="withEffect">
                                  <p:stCondLst>
                                    <p:cond delay="0"/>
                                  </p:stCondLst>
                                  <p:childTnLst>
                                    <p:set>
                                      <p:cBhvr>
                                        <p:cTn id="9"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0" nodeType="clickEffect">
                                  <p:stCondLst>
                                    <p:cond delay="0"/>
                                  </p:stCondLst>
                                  <p:childTnLst>
                                    <p:animEffect transition="out" filter="fade">
                                      <p:cBhvr>
                                        <p:cTn id="13" dur="500"/>
                                        <p:tgtEl>
                                          <p:spTgt spid="55"/>
                                        </p:tgtEl>
                                      </p:cBhvr>
                                    </p:animEffect>
                                    <p:set>
                                      <p:cBhvr>
                                        <p:cTn id="14" dur="1" fill="hold">
                                          <p:stCondLst>
                                            <p:cond delay="499"/>
                                          </p:stCondLst>
                                        </p:cTn>
                                        <p:tgtEl>
                                          <p:spTgt spid="55"/>
                                        </p:tgtEl>
                                        <p:attrNameLst>
                                          <p:attrName>style.visibility</p:attrName>
                                        </p:attrNameLst>
                                      </p:cBhvr>
                                      <p:to>
                                        <p:strVal val="hidden"/>
                                      </p:to>
                                    </p:set>
                                  </p:childTnLst>
                                </p:cTn>
                              </p:par>
                              <p:par>
                                <p:cTn id="15" presetID="10" presetClass="entr" presetSubtype="0" fill="hold" nodeType="withEffect">
                                  <p:stCondLst>
                                    <p:cond delay="0"/>
                                  </p:stCondLst>
                                  <p:childTnLst>
                                    <p:set>
                                      <p:cBhvr>
                                        <p:cTn id="16" dur="1" fill="hold">
                                          <p:stCondLst>
                                            <p:cond delay="0"/>
                                          </p:stCondLst>
                                        </p:cTn>
                                        <p:tgtEl>
                                          <p:spTgt spid="80">
                                            <p:txEl>
                                              <p:pRg st="1" end="1"/>
                                            </p:txEl>
                                          </p:spTgt>
                                        </p:tgtEl>
                                        <p:attrNameLst>
                                          <p:attrName>style.visibility</p:attrName>
                                        </p:attrNameLst>
                                      </p:cBhvr>
                                      <p:to>
                                        <p:strVal val="visible"/>
                                      </p:to>
                                    </p:set>
                                    <p:animEffect transition="in" filter="fade">
                                      <p:cBhvr>
                                        <p:cTn id="17" dur="500"/>
                                        <p:tgtEl>
                                          <p:spTgt spid="80">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fade">
                                      <p:cBhvr>
                                        <p:cTn id="20" dur="500"/>
                                        <p:tgtEl>
                                          <p:spTgt spid="6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54"/>
                                        </p:tgtEl>
                                      </p:cBhvr>
                                    </p:animEffect>
                                    <p:set>
                                      <p:cBhvr>
                                        <p:cTn id="25" dur="1" fill="hold">
                                          <p:stCondLst>
                                            <p:cond delay="499"/>
                                          </p:stCondLst>
                                        </p:cTn>
                                        <p:tgtEl>
                                          <p:spTgt spid="54"/>
                                        </p:tgtEl>
                                        <p:attrNameLst>
                                          <p:attrName>style.visibility</p:attrName>
                                        </p:attrNameLst>
                                      </p:cBhvr>
                                      <p:to>
                                        <p:strVal val="hidden"/>
                                      </p:to>
                                    </p:set>
                                  </p:childTnLst>
                                </p:cTn>
                              </p:par>
                              <p:par>
                                <p:cTn id="26" presetID="10" presetClass="entr" presetSubtype="0" fill="hold" nodeType="withEffect">
                                  <p:stCondLst>
                                    <p:cond delay="0"/>
                                  </p:stCondLst>
                                  <p:childTnLst>
                                    <p:set>
                                      <p:cBhvr>
                                        <p:cTn id="27" dur="1" fill="hold">
                                          <p:stCondLst>
                                            <p:cond delay="0"/>
                                          </p:stCondLst>
                                        </p:cTn>
                                        <p:tgtEl>
                                          <p:spTgt spid="80">
                                            <p:txEl>
                                              <p:pRg st="2" end="2"/>
                                            </p:txEl>
                                          </p:spTgt>
                                        </p:tgtEl>
                                        <p:attrNameLst>
                                          <p:attrName>style.visibility</p:attrName>
                                        </p:attrNameLst>
                                      </p:cBhvr>
                                      <p:to>
                                        <p:strVal val="visible"/>
                                      </p:to>
                                    </p:set>
                                    <p:animEffect transition="in" filter="fade">
                                      <p:cBhvr>
                                        <p:cTn id="28" dur="500"/>
                                        <p:tgtEl>
                                          <p:spTgt spid="80">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fade">
                                      <p:cBhvr>
                                        <p:cTn id="31" dur="500"/>
                                        <p:tgtEl>
                                          <p:spTgt spid="6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53"/>
                                        </p:tgtEl>
                                      </p:cBhvr>
                                    </p:animEffect>
                                    <p:set>
                                      <p:cBhvr>
                                        <p:cTn id="36" dur="1" fill="hold">
                                          <p:stCondLst>
                                            <p:cond delay="499"/>
                                          </p:stCondLst>
                                        </p:cTn>
                                        <p:tgtEl>
                                          <p:spTgt spid="53"/>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80">
                                            <p:txEl>
                                              <p:pRg st="4" end="4"/>
                                            </p:txEl>
                                          </p:spTgt>
                                        </p:tgtEl>
                                        <p:attrNameLst>
                                          <p:attrName>style.visibility</p:attrName>
                                        </p:attrNameLst>
                                      </p:cBhvr>
                                      <p:to>
                                        <p:strVal val="visible"/>
                                      </p:to>
                                    </p:set>
                                    <p:animEffect transition="in" filter="fade">
                                      <p:cBhvr>
                                        <p:cTn id="39" dur="500"/>
                                        <p:tgtEl>
                                          <p:spTgt spid="80">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500"/>
                                        <p:tgtEl>
                                          <p:spTgt spid="6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52"/>
                                        </p:tgtEl>
                                      </p:cBhvr>
                                    </p:animEffect>
                                    <p:set>
                                      <p:cBhvr>
                                        <p:cTn id="47" dur="1" fill="hold">
                                          <p:stCondLst>
                                            <p:cond delay="499"/>
                                          </p:stCondLst>
                                        </p:cTn>
                                        <p:tgtEl>
                                          <p:spTgt spid="52"/>
                                        </p:tgtEl>
                                        <p:attrNameLst>
                                          <p:attrName>style.visibility</p:attrName>
                                        </p:attrNameLst>
                                      </p:cBhvr>
                                      <p:to>
                                        <p:strVal val="hidden"/>
                                      </p:to>
                                    </p:set>
                                  </p:childTnLst>
                                </p:cTn>
                              </p:par>
                              <p:par>
                                <p:cTn id="48" presetID="10" presetClass="entr" presetSubtype="0" fill="hold" nodeType="withEffect">
                                  <p:stCondLst>
                                    <p:cond delay="0"/>
                                  </p:stCondLst>
                                  <p:childTnLst>
                                    <p:set>
                                      <p:cBhvr>
                                        <p:cTn id="49" dur="1" fill="hold">
                                          <p:stCondLst>
                                            <p:cond delay="0"/>
                                          </p:stCondLst>
                                        </p:cTn>
                                        <p:tgtEl>
                                          <p:spTgt spid="80">
                                            <p:txEl>
                                              <p:pRg st="5" end="5"/>
                                            </p:txEl>
                                          </p:spTgt>
                                        </p:tgtEl>
                                        <p:attrNameLst>
                                          <p:attrName>style.visibility</p:attrName>
                                        </p:attrNameLst>
                                      </p:cBhvr>
                                      <p:to>
                                        <p:strVal val="visible"/>
                                      </p:to>
                                    </p:set>
                                    <p:animEffect transition="in" filter="fade">
                                      <p:cBhvr>
                                        <p:cTn id="50" dur="500"/>
                                        <p:tgtEl>
                                          <p:spTgt spid="80">
                                            <p:txEl>
                                              <p:pRg st="5" end="5"/>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fade">
                                      <p:cBhvr>
                                        <p:cTn id="53" dur="500"/>
                                        <p:tgtEl>
                                          <p:spTgt spid="7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0" nodeType="clickEffect">
                                  <p:stCondLst>
                                    <p:cond delay="0"/>
                                  </p:stCondLst>
                                  <p:childTnLst>
                                    <p:animEffect transition="out" filter="fade">
                                      <p:cBhvr>
                                        <p:cTn id="57" dur="500"/>
                                        <p:tgtEl>
                                          <p:spTgt spid="51"/>
                                        </p:tgtEl>
                                      </p:cBhvr>
                                    </p:animEffect>
                                    <p:set>
                                      <p:cBhvr>
                                        <p:cTn id="58" dur="1" fill="hold">
                                          <p:stCondLst>
                                            <p:cond delay="499"/>
                                          </p:stCondLst>
                                        </p:cTn>
                                        <p:tgtEl>
                                          <p:spTgt spid="51"/>
                                        </p:tgtEl>
                                        <p:attrNameLst>
                                          <p:attrName>style.visibility</p:attrName>
                                        </p:attrNameLst>
                                      </p:cBhvr>
                                      <p:to>
                                        <p:strVal val="hidden"/>
                                      </p:to>
                                    </p:set>
                                  </p:childTnLst>
                                </p:cTn>
                              </p:par>
                              <p:par>
                                <p:cTn id="59" presetID="10" presetClass="entr" presetSubtype="0" fill="hold" nodeType="withEffect">
                                  <p:stCondLst>
                                    <p:cond delay="0"/>
                                  </p:stCondLst>
                                  <p:childTnLst>
                                    <p:set>
                                      <p:cBhvr>
                                        <p:cTn id="60" dur="1" fill="hold">
                                          <p:stCondLst>
                                            <p:cond delay="0"/>
                                          </p:stCondLst>
                                        </p:cTn>
                                        <p:tgtEl>
                                          <p:spTgt spid="80">
                                            <p:txEl>
                                              <p:pRg st="6" end="6"/>
                                            </p:txEl>
                                          </p:spTgt>
                                        </p:tgtEl>
                                        <p:attrNameLst>
                                          <p:attrName>style.visibility</p:attrName>
                                        </p:attrNameLst>
                                      </p:cBhvr>
                                      <p:to>
                                        <p:strVal val="visible"/>
                                      </p:to>
                                    </p:set>
                                    <p:animEffect transition="in" filter="fade">
                                      <p:cBhvr>
                                        <p:cTn id="61" dur="500"/>
                                        <p:tgtEl>
                                          <p:spTgt spid="80">
                                            <p:txEl>
                                              <p:pRg st="6" end="6"/>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74"/>
                                        </p:tgtEl>
                                        <p:attrNameLst>
                                          <p:attrName>style.visibility</p:attrName>
                                        </p:attrNameLst>
                                      </p:cBhvr>
                                      <p:to>
                                        <p:strVal val="visible"/>
                                      </p:to>
                                    </p:set>
                                    <p:animEffect transition="in" filter="fade">
                                      <p:cBhvr>
                                        <p:cTn id="64" dur="500"/>
                                        <p:tgtEl>
                                          <p:spTgt spid="7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0" nodeType="clickEffect">
                                  <p:stCondLst>
                                    <p:cond delay="0"/>
                                  </p:stCondLst>
                                  <p:childTnLst>
                                    <p:animEffect transition="out" filter="fade">
                                      <p:cBhvr>
                                        <p:cTn id="68" dur="500"/>
                                        <p:tgtEl>
                                          <p:spTgt spid="50"/>
                                        </p:tgtEl>
                                      </p:cBhvr>
                                    </p:animEffect>
                                    <p:set>
                                      <p:cBhvr>
                                        <p:cTn id="69" dur="1" fill="hold">
                                          <p:stCondLst>
                                            <p:cond delay="499"/>
                                          </p:stCondLst>
                                        </p:cTn>
                                        <p:tgtEl>
                                          <p:spTgt spid="50"/>
                                        </p:tgtEl>
                                        <p:attrNameLst>
                                          <p:attrName>style.visibility</p:attrName>
                                        </p:attrNameLst>
                                      </p:cBhvr>
                                      <p:to>
                                        <p:strVal val="hidden"/>
                                      </p:to>
                                    </p:set>
                                  </p:childTnLst>
                                </p:cTn>
                              </p:par>
                              <p:par>
                                <p:cTn id="70" presetID="10" presetClass="entr" presetSubtype="0" fill="hold" nodeType="withEffect">
                                  <p:stCondLst>
                                    <p:cond delay="0"/>
                                  </p:stCondLst>
                                  <p:childTnLst>
                                    <p:set>
                                      <p:cBhvr>
                                        <p:cTn id="71" dur="1" fill="hold">
                                          <p:stCondLst>
                                            <p:cond delay="0"/>
                                          </p:stCondLst>
                                        </p:cTn>
                                        <p:tgtEl>
                                          <p:spTgt spid="80">
                                            <p:txEl>
                                              <p:pRg st="7" end="7"/>
                                            </p:txEl>
                                          </p:spTgt>
                                        </p:tgtEl>
                                        <p:attrNameLst>
                                          <p:attrName>style.visibility</p:attrName>
                                        </p:attrNameLst>
                                      </p:cBhvr>
                                      <p:to>
                                        <p:strVal val="visible"/>
                                      </p:to>
                                    </p:set>
                                    <p:animEffect transition="in" filter="fade">
                                      <p:cBhvr>
                                        <p:cTn id="72" dur="500"/>
                                        <p:tgtEl>
                                          <p:spTgt spid="80">
                                            <p:txEl>
                                              <p:pRg st="7" end="7"/>
                                            </p:txEl>
                                          </p:spTgt>
                                        </p:tgtEl>
                                      </p:cBhvr>
                                    </p:animEffect>
                                  </p:childTnLst>
                                </p:cTn>
                              </p:par>
                              <p:par>
                                <p:cTn id="73" presetID="10" presetClass="entr" presetSubtype="0" fill="hold" nodeType="withEffect">
                                  <p:stCondLst>
                                    <p:cond delay="0"/>
                                  </p:stCondLst>
                                  <p:childTnLst>
                                    <p:set>
                                      <p:cBhvr>
                                        <p:cTn id="74" dur="1" fill="hold">
                                          <p:stCondLst>
                                            <p:cond delay="0"/>
                                          </p:stCondLst>
                                        </p:cTn>
                                        <p:tgtEl>
                                          <p:spTgt spid="77"/>
                                        </p:tgtEl>
                                        <p:attrNameLst>
                                          <p:attrName>style.visibility</p:attrName>
                                        </p:attrNameLst>
                                      </p:cBhvr>
                                      <p:to>
                                        <p:strVal val="visible"/>
                                      </p:to>
                                    </p:set>
                                    <p:animEffect transition="in" filter="fade">
                                      <p:cBhvr>
                                        <p:cTn id="75"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3338"/>
            <a:ext cx="8829963" cy="773112"/>
          </a:xfrm>
        </p:spPr>
        <p:txBody>
          <a:bodyPr/>
          <a:lstStyle/>
          <a:p>
            <a:r>
              <a:rPr lang="en-US" dirty="0"/>
              <a:t>Results: CPU Execution Time</a:t>
            </a:r>
            <a:br>
              <a:rPr lang="en-US" dirty="0"/>
            </a:br>
            <a:r>
              <a:rPr lang="en-US" dirty="0"/>
              <a:t>Tx on Zedboard &amp; ZC706, Rx on ZC706</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6092" y="996087"/>
            <a:ext cx="5578593" cy="4572000"/>
          </a:xfr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4684" y="996086"/>
            <a:ext cx="5063512" cy="4572000"/>
          </a:xfrm>
          <a:prstGeom prst="rect">
            <a:avLst/>
          </a:prstGeom>
        </p:spPr>
      </p:pic>
    </p:spTree>
    <p:extLst>
      <p:ext uri="{BB962C8B-B14F-4D97-AF65-F5344CB8AC3E}">
        <p14:creationId xmlns:p14="http://schemas.microsoft.com/office/powerpoint/2010/main" val="61067091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1" y="33338"/>
            <a:ext cx="8839199" cy="773112"/>
          </a:xfrm>
        </p:spPr>
        <p:txBody>
          <a:bodyPr/>
          <a:lstStyle/>
          <a:p>
            <a:r>
              <a:rPr lang="en-US" dirty="0"/>
              <a:t>Results: FPGA Resource Utilization</a:t>
            </a:r>
            <a:br>
              <a:rPr lang="en-US" dirty="0"/>
            </a:br>
            <a:r>
              <a:rPr lang="en-US" dirty="0"/>
              <a:t>and Power Usage</a:t>
            </a:r>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90754" y="1403541"/>
            <a:ext cx="4533900" cy="4145280"/>
          </a:xfrm>
        </p:spPr>
      </p:pic>
      <p:pic>
        <p:nvPicPr>
          <p:cNvPr id="8" name="Content Placeholder 7"/>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724654" y="1403541"/>
            <a:ext cx="4724400" cy="4145280"/>
          </a:xfrm>
        </p:spPr>
      </p:pic>
      <p:graphicFrame>
        <p:nvGraphicFramePr>
          <p:cNvPr id="9" name="Table 8"/>
          <p:cNvGraphicFramePr>
            <a:graphicFrameLocks noGrp="1"/>
          </p:cNvGraphicFramePr>
          <p:nvPr>
            <p:extLst/>
          </p:nvPr>
        </p:nvGraphicFramePr>
        <p:xfrm>
          <a:off x="9449054" y="1403541"/>
          <a:ext cx="2410714" cy="4145280"/>
        </p:xfrm>
        <a:graphic>
          <a:graphicData uri="http://schemas.openxmlformats.org/drawingml/2006/table">
            <a:tbl>
              <a:tblPr firstRow="1" bandRow="1">
                <a:tableStyleId>{5C22544A-7EE6-4342-B048-85BDC9FD1C3A}</a:tableStyleId>
              </a:tblPr>
              <a:tblGrid>
                <a:gridCol w="685370">
                  <a:extLst>
                    <a:ext uri="{9D8B030D-6E8A-4147-A177-3AD203B41FA5}">
                      <a16:colId xmlns:a16="http://schemas.microsoft.com/office/drawing/2014/main" xmlns="" val="20000"/>
                    </a:ext>
                  </a:extLst>
                </a:gridCol>
                <a:gridCol w="801800">
                  <a:extLst>
                    <a:ext uri="{9D8B030D-6E8A-4147-A177-3AD203B41FA5}">
                      <a16:colId xmlns:a16="http://schemas.microsoft.com/office/drawing/2014/main" xmlns="" val="20001"/>
                    </a:ext>
                  </a:extLst>
                </a:gridCol>
                <a:gridCol w="923544">
                  <a:extLst>
                    <a:ext uri="{9D8B030D-6E8A-4147-A177-3AD203B41FA5}">
                      <a16:colId xmlns:a16="http://schemas.microsoft.com/office/drawing/2014/main" xmlns="" val="20002"/>
                    </a:ext>
                  </a:extLst>
                </a:gridCol>
              </a:tblGrid>
              <a:tr h="370840">
                <a:tc>
                  <a:txBody>
                    <a:bodyPr/>
                    <a:lstStyle/>
                    <a:p>
                      <a:pPr algn="ctr"/>
                      <a:r>
                        <a:rPr lang="en-US" sz="2800" dirty="0"/>
                        <a:t>PB</a:t>
                      </a:r>
                    </a:p>
                  </a:txBody>
                  <a:tcPr/>
                </a:tc>
                <a:tc>
                  <a:txBody>
                    <a:bodyPr/>
                    <a:lstStyle/>
                    <a:p>
                      <a:pPr algn="ctr"/>
                      <a:r>
                        <a:rPr lang="en-US" sz="2800" dirty="0"/>
                        <a:t>Tx</a:t>
                      </a:r>
                    </a:p>
                  </a:txBody>
                  <a:tcPr/>
                </a:tc>
                <a:tc>
                  <a:txBody>
                    <a:bodyPr/>
                    <a:lstStyle/>
                    <a:p>
                      <a:pPr algn="ctr"/>
                      <a:r>
                        <a:rPr lang="en-US" sz="2800" dirty="0"/>
                        <a:t>Rx</a:t>
                      </a:r>
                    </a:p>
                  </a:txBody>
                  <a:tcPr/>
                </a:tc>
                <a:extLst>
                  <a:ext uri="{0D108BD9-81ED-4DB2-BD59-A6C34878D82A}">
                    <a16:rowId xmlns:a16="http://schemas.microsoft.com/office/drawing/2014/main" xmlns="" val="10000"/>
                  </a:ext>
                </a:extLst>
              </a:tr>
              <a:tr h="370840">
                <a:tc>
                  <a:txBody>
                    <a:bodyPr/>
                    <a:lstStyle/>
                    <a:p>
                      <a:pPr algn="ctr"/>
                      <a:r>
                        <a:rPr lang="en-US" sz="2800" b="1" dirty="0"/>
                        <a:t>1</a:t>
                      </a:r>
                    </a:p>
                  </a:txBody>
                  <a:tcPr/>
                </a:tc>
                <a:tc>
                  <a:txBody>
                    <a:bodyPr/>
                    <a:lstStyle/>
                    <a:p>
                      <a:pPr marL="0" marR="0" indent="0" algn="ctr" defTabSz="912974" rtl="0" eaLnBrk="1" fontAlgn="auto" latinLnBrk="0" hangingPunct="1">
                        <a:lnSpc>
                          <a:spcPct val="100000"/>
                        </a:lnSpc>
                        <a:spcBef>
                          <a:spcPts val="0"/>
                        </a:spcBef>
                        <a:spcAft>
                          <a:spcPts val="0"/>
                        </a:spcAft>
                        <a:buClrTx/>
                        <a:buSzTx/>
                        <a:buFontTx/>
                        <a:buNone/>
                        <a:tabLst/>
                        <a:defRPr/>
                      </a:pPr>
                      <a:r>
                        <a:rPr lang="en-US" sz="2400" b="1" dirty="0"/>
                        <a:t>1.53</a:t>
                      </a:r>
                    </a:p>
                  </a:txBody>
                  <a:tcPr/>
                </a:tc>
                <a:tc>
                  <a:txBody>
                    <a:bodyPr/>
                    <a:lstStyle/>
                    <a:p>
                      <a:pPr algn="ctr"/>
                      <a:r>
                        <a:rPr lang="en-US" sz="2400" b="1" dirty="0"/>
                        <a:t>1.57</a:t>
                      </a:r>
                    </a:p>
                  </a:txBody>
                  <a:tcPr/>
                </a:tc>
                <a:extLst>
                  <a:ext uri="{0D108BD9-81ED-4DB2-BD59-A6C34878D82A}">
                    <a16:rowId xmlns:a16="http://schemas.microsoft.com/office/drawing/2014/main" xmlns="" val="10001"/>
                  </a:ext>
                </a:extLst>
              </a:tr>
              <a:tr h="370840">
                <a:tc>
                  <a:txBody>
                    <a:bodyPr/>
                    <a:lstStyle/>
                    <a:p>
                      <a:pPr algn="ctr"/>
                      <a:r>
                        <a:rPr lang="en-US" sz="2800" b="1" dirty="0"/>
                        <a:t>2</a:t>
                      </a:r>
                    </a:p>
                  </a:txBody>
                  <a:tcPr/>
                </a:tc>
                <a:tc>
                  <a:txBody>
                    <a:bodyPr/>
                    <a:lstStyle/>
                    <a:p>
                      <a:pPr marL="0" marR="0" indent="0" algn="ctr" defTabSz="912974" rtl="0" eaLnBrk="1" fontAlgn="auto" latinLnBrk="0" hangingPunct="1">
                        <a:lnSpc>
                          <a:spcPct val="100000"/>
                        </a:lnSpc>
                        <a:spcBef>
                          <a:spcPts val="0"/>
                        </a:spcBef>
                        <a:spcAft>
                          <a:spcPts val="0"/>
                        </a:spcAft>
                        <a:buClrTx/>
                        <a:buSzTx/>
                        <a:buFontTx/>
                        <a:buNone/>
                        <a:tabLst/>
                        <a:defRPr/>
                      </a:pPr>
                      <a:r>
                        <a:rPr lang="en-US" sz="2400" b="1" dirty="0"/>
                        <a:t>1.82</a:t>
                      </a:r>
                    </a:p>
                  </a:txBody>
                  <a:tcPr/>
                </a:tc>
                <a:tc>
                  <a:txBody>
                    <a:bodyPr/>
                    <a:lstStyle/>
                    <a:p>
                      <a:pPr marL="0" marR="0" indent="0" algn="ctr" defTabSz="912974" rtl="0" eaLnBrk="1" fontAlgn="auto" latinLnBrk="0" hangingPunct="1">
                        <a:lnSpc>
                          <a:spcPct val="100000"/>
                        </a:lnSpc>
                        <a:spcBef>
                          <a:spcPts val="0"/>
                        </a:spcBef>
                        <a:spcAft>
                          <a:spcPts val="0"/>
                        </a:spcAft>
                        <a:buClrTx/>
                        <a:buSzTx/>
                        <a:buFontTx/>
                        <a:buNone/>
                        <a:tabLst/>
                        <a:defRPr/>
                      </a:pPr>
                      <a:r>
                        <a:rPr lang="en-US" sz="2400" b="1" dirty="0"/>
                        <a:t>2.34</a:t>
                      </a:r>
                    </a:p>
                  </a:txBody>
                  <a:tcPr/>
                </a:tc>
                <a:extLst>
                  <a:ext uri="{0D108BD9-81ED-4DB2-BD59-A6C34878D82A}">
                    <a16:rowId xmlns:a16="http://schemas.microsoft.com/office/drawing/2014/main" xmlns="" val="10002"/>
                  </a:ext>
                </a:extLst>
              </a:tr>
              <a:tr h="370840">
                <a:tc>
                  <a:txBody>
                    <a:bodyPr/>
                    <a:lstStyle/>
                    <a:p>
                      <a:pPr algn="ctr"/>
                      <a:r>
                        <a:rPr lang="en-US" sz="2800" b="1" dirty="0"/>
                        <a:t>3</a:t>
                      </a:r>
                    </a:p>
                  </a:txBody>
                  <a:tcPr/>
                </a:tc>
                <a:tc>
                  <a:txBody>
                    <a:bodyPr/>
                    <a:lstStyle/>
                    <a:p>
                      <a:pPr marL="0" marR="0" indent="0" algn="ctr" defTabSz="912974" rtl="0" eaLnBrk="1" fontAlgn="auto" latinLnBrk="0" hangingPunct="1">
                        <a:lnSpc>
                          <a:spcPct val="100000"/>
                        </a:lnSpc>
                        <a:spcBef>
                          <a:spcPts val="0"/>
                        </a:spcBef>
                        <a:spcAft>
                          <a:spcPts val="0"/>
                        </a:spcAft>
                        <a:buClrTx/>
                        <a:buSzTx/>
                        <a:buFontTx/>
                        <a:buNone/>
                        <a:tabLst/>
                        <a:defRPr/>
                      </a:pPr>
                      <a:r>
                        <a:rPr lang="en-US" sz="2400" b="1" dirty="0"/>
                        <a:t>1.84</a:t>
                      </a:r>
                    </a:p>
                  </a:txBody>
                  <a:tcPr/>
                </a:tc>
                <a:tc>
                  <a:txBody>
                    <a:bodyPr/>
                    <a:lstStyle/>
                    <a:p>
                      <a:pPr algn="ctr"/>
                      <a:r>
                        <a:rPr lang="en-US" sz="2400" b="1" dirty="0"/>
                        <a:t>2.35</a:t>
                      </a:r>
                    </a:p>
                  </a:txBody>
                  <a:tcPr/>
                </a:tc>
                <a:extLst>
                  <a:ext uri="{0D108BD9-81ED-4DB2-BD59-A6C34878D82A}">
                    <a16:rowId xmlns:a16="http://schemas.microsoft.com/office/drawing/2014/main" xmlns="" val="10003"/>
                  </a:ext>
                </a:extLst>
              </a:tr>
              <a:tr h="370840">
                <a:tc>
                  <a:txBody>
                    <a:bodyPr/>
                    <a:lstStyle/>
                    <a:p>
                      <a:pPr algn="ctr"/>
                      <a:r>
                        <a:rPr lang="en-US" sz="2800" b="1" dirty="0"/>
                        <a:t>4</a:t>
                      </a:r>
                    </a:p>
                  </a:txBody>
                  <a:tcPr/>
                </a:tc>
                <a:tc>
                  <a:txBody>
                    <a:bodyPr/>
                    <a:lstStyle/>
                    <a:p>
                      <a:pPr algn="ctr"/>
                      <a:r>
                        <a:rPr lang="en-US" sz="2400" b="1" dirty="0"/>
                        <a:t>1.84</a:t>
                      </a:r>
                    </a:p>
                  </a:txBody>
                  <a:tcPr/>
                </a:tc>
                <a:tc>
                  <a:txBody>
                    <a:bodyPr/>
                    <a:lstStyle/>
                    <a:p>
                      <a:pPr algn="ctr"/>
                      <a:r>
                        <a:rPr lang="en-US" sz="2400" b="1" dirty="0"/>
                        <a:t>2.11</a:t>
                      </a:r>
                    </a:p>
                  </a:txBody>
                  <a:tcPr/>
                </a:tc>
                <a:extLst>
                  <a:ext uri="{0D108BD9-81ED-4DB2-BD59-A6C34878D82A}">
                    <a16:rowId xmlns:a16="http://schemas.microsoft.com/office/drawing/2014/main" xmlns="" val="10004"/>
                  </a:ext>
                </a:extLst>
              </a:tr>
              <a:tr h="370840">
                <a:tc>
                  <a:txBody>
                    <a:bodyPr/>
                    <a:lstStyle/>
                    <a:p>
                      <a:pPr marL="0" marR="0" indent="0" algn="ctr" defTabSz="912974" rtl="0" eaLnBrk="1" fontAlgn="auto" latinLnBrk="0" hangingPunct="1">
                        <a:lnSpc>
                          <a:spcPct val="100000"/>
                        </a:lnSpc>
                        <a:spcBef>
                          <a:spcPts val="0"/>
                        </a:spcBef>
                        <a:spcAft>
                          <a:spcPts val="0"/>
                        </a:spcAft>
                        <a:buClrTx/>
                        <a:buSzTx/>
                        <a:buFontTx/>
                        <a:buNone/>
                        <a:tabLst/>
                        <a:defRPr/>
                      </a:pPr>
                      <a:r>
                        <a:rPr lang="en-US" sz="2800" b="1" dirty="0"/>
                        <a:t>5</a:t>
                      </a:r>
                    </a:p>
                  </a:txBody>
                  <a:tcPr/>
                </a:tc>
                <a:tc>
                  <a:txBody>
                    <a:bodyPr/>
                    <a:lstStyle/>
                    <a:p>
                      <a:pPr algn="ctr"/>
                      <a:r>
                        <a:rPr lang="en-US" sz="2400" b="1" dirty="0"/>
                        <a:t>1.84</a:t>
                      </a:r>
                    </a:p>
                  </a:txBody>
                  <a:tcPr/>
                </a:tc>
                <a:tc>
                  <a:txBody>
                    <a:bodyPr/>
                    <a:lstStyle/>
                    <a:p>
                      <a:pPr algn="ctr"/>
                      <a:r>
                        <a:rPr lang="en-US" sz="2400" b="1" dirty="0"/>
                        <a:t>2.11</a:t>
                      </a:r>
                    </a:p>
                  </a:txBody>
                  <a:tcPr/>
                </a:tc>
                <a:extLst>
                  <a:ext uri="{0D108BD9-81ED-4DB2-BD59-A6C34878D82A}">
                    <a16:rowId xmlns:a16="http://schemas.microsoft.com/office/drawing/2014/main" xmlns="" val="10005"/>
                  </a:ext>
                </a:extLst>
              </a:tr>
              <a:tr h="370840">
                <a:tc>
                  <a:txBody>
                    <a:bodyPr/>
                    <a:lstStyle/>
                    <a:p>
                      <a:pPr marL="0" marR="0" indent="0" algn="ctr" defTabSz="912974" rtl="0" eaLnBrk="1" fontAlgn="auto" latinLnBrk="0" hangingPunct="1">
                        <a:lnSpc>
                          <a:spcPct val="100000"/>
                        </a:lnSpc>
                        <a:spcBef>
                          <a:spcPts val="0"/>
                        </a:spcBef>
                        <a:spcAft>
                          <a:spcPts val="0"/>
                        </a:spcAft>
                        <a:buClrTx/>
                        <a:buSzTx/>
                        <a:buFontTx/>
                        <a:buNone/>
                        <a:tabLst/>
                        <a:defRPr/>
                      </a:pPr>
                      <a:r>
                        <a:rPr lang="en-US" sz="2800" b="1" dirty="0"/>
                        <a:t>6</a:t>
                      </a:r>
                    </a:p>
                  </a:txBody>
                  <a:tcPr/>
                </a:tc>
                <a:tc>
                  <a:txBody>
                    <a:bodyPr/>
                    <a:lstStyle/>
                    <a:p>
                      <a:pPr algn="ctr"/>
                      <a:r>
                        <a:rPr lang="en-US" sz="2400" b="1" dirty="0"/>
                        <a:t>1.85</a:t>
                      </a:r>
                    </a:p>
                  </a:txBody>
                  <a:tcPr/>
                </a:tc>
                <a:tc>
                  <a:txBody>
                    <a:bodyPr/>
                    <a:lstStyle/>
                    <a:p>
                      <a:pPr algn="ctr"/>
                      <a:r>
                        <a:rPr lang="en-US" sz="2400" b="1" dirty="0"/>
                        <a:t>2.11</a:t>
                      </a:r>
                    </a:p>
                  </a:txBody>
                  <a:tcPr/>
                </a:tc>
                <a:extLst>
                  <a:ext uri="{0D108BD9-81ED-4DB2-BD59-A6C34878D82A}">
                    <a16:rowId xmlns:a16="http://schemas.microsoft.com/office/drawing/2014/main" xmlns="" val="10006"/>
                  </a:ext>
                </a:extLst>
              </a:tr>
              <a:tr h="370840">
                <a:tc>
                  <a:txBody>
                    <a:bodyPr/>
                    <a:lstStyle/>
                    <a:p>
                      <a:pPr algn="ctr"/>
                      <a:r>
                        <a:rPr lang="en-US" sz="2800" b="1" dirty="0"/>
                        <a:t>7</a:t>
                      </a:r>
                    </a:p>
                  </a:txBody>
                  <a:tcPr/>
                </a:tc>
                <a:tc>
                  <a:txBody>
                    <a:bodyPr/>
                    <a:lstStyle/>
                    <a:p>
                      <a:pPr algn="ctr"/>
                      <a:r>
                        <a:rPr lang="en-US" sz="2400" b="1" dirty="0"/>
                        <a:t>1.84</a:t>
                      </a:r>
                    </a:p>
                  </a:txBody>
                  <a:tcPr/>
                </a:tc>
                <a:tc>
                  <a:txBody>
                    <a:bodyPr/>
                    <a:lstStyle/>
                    <a:p>
                      <a:pPr algn="ctr"/>
                      <a:r>
                        <a:rPr lang="en-US" sz="2400" b="1" dirty="0"/>
                        <a:t>2.12</a:t>
                      </a:r>
                    </a:p>
                  </a:txBody>
                  <a:tcPr/>
                </a:tc>
                <a:extLst>
                  <a:ext uri="{0D108BD9-81ED-4DB2-BD59-A6C34878D82A}">
                    <a16:rowId xmlns:a16="http://schemas.microsoft.com/office/drawing/2014/main" xmlns="" val="10007"/>
                  </a:ext>
                </a:extLst>
              </a:tr>
            </a:tbl>
          </a:graphicData>
        </a:graphic>
      </p:graphicFrame>
      <p:sp>
        <p:nvSpPr>
          <p:cNvPr id="10" name="Rectangle 9"/>
          <p:cNvSpPr/>
          <p:nvPr/>
        </p:nvSpPr>
        <p:spPr>
          <a:xfrm>
            <a:off x="190755" y="991120"/>
            <a:ext cx="4533900" cy="412421"/>
          </a:xfrm>
          <a:prstGeom prst="rect">
            <a:avLst/>
          </a:prstGeom>
        </p:spPr>
        <p:txBody>
          <a:bodyPr wrap="square">
            <a:spAutoFit/>
          </a:bodyPr>
          <a:lstStyle/>
          <a:p>
            <a:pPr marL="0" lvl="1" indent="0"/>
            <a:r>
              <a:rPr lang="en-US" sz="2600" dirty="0">
                <a:solidFill>
                  <a:schemeClr val="bg1"/>
                </a:solidFill>
                <a:latin typeface="+mn-lt"/>
              </a:rPr>
              <a:t>Transmitter Res </a:t>
            </a:r>
            <a:r>
              <a:rPr lang="en-US" sz="2600" dirty="0" err="1">
                <a:solidFill>
                  <a:schemeClr val="bg1"/>
                </a:solidFill>
                <a:latin typeface="+mn-lt"/>
              </a:rPr>
              <a:t>Util</a:t>
            </a:r>
            <a:endParaRPr lang="en-US" sz="2600" dirty="0">
              <a:solidFill>
                <a:schemeClr val="bg1"/>
              </a:solidFill>
              <a:latin typeface="+mn-lt"/>
            </a:endParaRPr>
          </a:p>
        </p:txBody>
      </p:sp>
      <p:sp>
        <p:nvSpPr>
          <p:cNvPr id="11" name="Rectangle 10"/>
          <p:cNvSpPr/>
          <p:nvPr/>
        </p:nvSpPr>
        <p:spPr>
          <a:xfrm>
            <a:off x="4724653" y="985544"/>
            <a:ext cx="4724400" cy="412421"/>
          </a:xfrm>
          <a:prstGeom prst="rect">
            <a:avLst/>
          </a:prstGeom>
        </p:spPr>
        <p:txBody>
          <a:bodyPr wrap="square">
            <a:spAutoFit/>
          </a:bodyPr>
          <a:lstStyle/>
          <a:p>
            <a:pPr marL="0" lvl="1" indent="0"/>
            <a:r>
              <a:rPr lang="en-US" sz="2600" dirty="0">
                <a:solidFill>
                  <a:schemeClr val="bg1"/>
                </a:solidFill>
                <a:latin typeface="+mn-lt"/>
              </a:rPr>
              <a:t>Receiver Res </a:t>
            </a:r>
            <a:r>
              <a:rPr lang="en-US" sz="2600" dirty="0" err="1">
                <a:solidFill>
                  <a:schemeClr val="bg1"/>
                </a:solidFill>
                <a:latin typeface="+mn-lt"/>
              </a:rPr>
              <a:t>Util</a:t>
            </a:r>
            <a:endParaRPr lang="en-US" sz="2600" dirty="0">
              <a:solidFill>
                <a:schemeClr val="bg1"/>
              </a:solidFill>
              <a:latin typeface="+mn-lt"/>
            </a:endParaRPr>
          </a:p>
        </p:txBody>
      </p:sp>
      <p:sp>
        <p:nvSpPr>
          <p:cNvPr id="12" name="Rectangle 11"/>
          <p:cNvSpPr/>
          <p:nvPr/>
        </p:nvSpPr>
        <p:spPr>
          <a:xfrm>
            <a:off x="9449052" y="991120"/>
            <a:ext cx="2410715" cy="412421"/>
          </a:xfrm>
          <a:prstGeom prst="rect">
            <a:avLst/>
          </a:prstGeom>
        </p:spPr>
        <p:txBody>
          <a:bodyPr wrap="square">
            <a:spAutoFit/>
          </a:bodyPr>
          <a:lstStyle/>
          <a:p>
            <a:pPr marL="0" lvl="1" indent="0"/>
            <a:r>
              <a:rPr lang="en-US" sz="2600" dirty="0">
                <a:solidFill>
                  <a:schemeClr val="bg1"/>
                </a:solidFill>
                <a:latin typeface="+mn-lt"/>
              </a:rPr>
              <a:t>Power</a:t>
            </a:r>
          </a:p>
        </p:txBody>
      </p:sp>
    </p:spTree>
    <p:extLst>
      <p:ext uri="{BB962C8B-B14F-4D97-AF65-F5344CB8AC3E}">
        <p14:creationId xmlns:p14="http://schemas.microsoft.com/office/powerpoint/2010/main" val="407259053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338"/>
            <a:ext cx="8839199" cy="773112"/>
          </a:xfrm>
        </p:spPr>
        <p:txBody>
          <a:bodyPr/>
          <a:lstStyle/>
          <a:p>
            <a:r>
              <a:rPr lang="en-US" dirty="0"/>
              <a:t>Results: Block Variants</a:t>
            </a:r>
            <a:br>
              <a:rPr lang="en-US" dirty="0"/>
            </a:br>
            <a:r>
              <a:rPr lang="en-US" dirty="0"/>
              <a:t>Preamble Detection</a:t>
            </a:r>
          </a:p>
        </p:txBody>
      </p:sp>
      <p:graphicFrame>
        <p:nvGraphicFramePr>
          <p:cNvPr id="5" name="Content Placeholder 4"/>
          <p:cNvGraphicFramePr>
            <a:graphicFrameLocks noGrp="1"/>
          </p:cNvGraphicFramePr>
          <p:nvPr>
            <p:ph sz="half" idx="1"/>
            <p:extLst/>
          </p:nvPr>
        </p:nvGraphicFramePr>
        <p:xfrm>
          <a:off x="521206" y="2515299"/>
          <a:ext cx="5676392" cy="3291840"/>
        </p:xfrm>
        <a:graphic>
          <a:graphicData uri="http://schemas.openxmlformats.org/drawingml/2006/table">
            <a:tbl>
              <a:tblPr firstRow="1" bandRow="1">
                <a:tableStyleId>{5C22544A-7EE6-4342-B048-85BDC9FD1C3A}</a:tableStyleId>
              </a:tblPr>
              <a:tblGrid>
                <a:gridCol w="1689078">
                  <a:extLst>
                    <a:ext uri="{9D8B030D-6E8A-4147-A177-3AD203B41FA5}">
                      <a16:colId xmlns:a16="http://schemas.microsoft.com/office/drawing/2014/main" xmlns="" val="399114130"/>
                    </a:ext>
                  </a:extLst>
                </a:gridCol>
                <a:gridCol w="1149118">
                  <a:extLst>
                    <a:ext uri="{9D8B030D-6E8A-4147-A177-3AD203B41FA5}">
                      <a16:colId xmlns:a16="http://schemas.microsoft.com/office/drawing/2014/main" xmlns="" val="129630604"/>
                    </a:ext>
                  </a:extLst>
                </a:gridCol>
                <a:gridCol w="1419098">
                  <a:extLst>
                    <a:ext uri="{9D8B030D-6E8A-4147-A177-3AD203B41FA5}">
                      <a16:colId xmlns:a16="http://schemas.microsoft.com/office/drawing/2014/main" xmlns="" val="2082267005"/>
                    </a:ext>
                  </a:extLst>
                </a:gridCol>
                <a:gridCol w="1419098">
                  <a:extLst>
                    <a:ext uri="{9D8B030D-6E8A-4147-A177-3AD203B41FA5}">
                      <a16:colId xmlns:a16="http://schemas.microsoft.com/office/drawing/2014/main" xmlns="" val="3372082053"/>
                    </a:ext>
                  </a:extLst>
                </a:gridCol>
              </a:tblGrid>
              <a:tr h="370840">
                <a:tc>
                  <a:txBody>
                    <a:bodyPr/>
                    <a:lstStyle/>
                    <a:p>
                      <a:pPr algn="ctr"/>
                      <a:r>
                        <a:rPr lang="en-US" sz="2000" dirty="0"/>
                        <a:t>MF Variant</a:t>
                      </a:r>
                    </a:p>
                  </a:txBody>
                  <a:tcPr/>
                </a:tc>
                <a:tc>
                  <a:txBody>
                    <a:bodyPr/>
                    <a:lstStyle/>
                    <a:p>
                      <a:pPr algn="ctr"/>
                      <a:r>
                        <a:rPr lang="en-US" sz="2000" dirty="0"/>
                        <a:t>Default</a:t>
                      </a:r>
                    </a:p>
                  </a:txBody>
                  <a:tcPr/>
                </a:tc>
                <a:tc>
                  <a:txBody>
                    <a:bodyPr/>
                    <a:lstStyle/>
                    <a:p>
                      <a:pPr algn="ctr"/>
                      <a:r>
                        <a:rPr lang="en-US" sz="2000" dirty="0"/>
                        <a:t>HDL Long</a:t>
                      </a:r>
                    </a:p>
                  </a:txBody>
                  <a:tcPr/>
                </a:tc>
                <a:tc>
                  <a:txBody>
                    <a:bodyPr/>
                    <a:lstStyle/>
                    <a:p>
                      <a:pPr algn="ctr"/>
                      <a:r>
                        <a:rPr lang="en-US" sz="2000" dirty="0"/>
                        <a:t>HDL Training</a:t>
                      </a:r>
                    </a:p>
                  </a:txBody>
                  <a:tcPr/>
                </a:tc>
                <a:extLst>
                  <a:ext uri="{0D108BD9-81ED-4DB2-BD59-A6C34878D82A}">
                    <a16:rowId xmlns:a16="http://schemas.microsoft.com/office/drawing/2014/main" xmlns="" val="2753647389"/>
                  </a:ext>
                </a:extLst>
              </a:tr>
              <a:tr h="370840">
                <a:tc>
                  <a:txBody>
                    <a:bodyPr/>
                    <a:lstStyle/>
                    <a:p>
                      <a:pPr algn="ctr"/>
                      <a:r>
                        <a:rPr lang="en-US" sz="2000" b="1" dirty="0"/>
                        <a:t>Data Path Delay</a:t>
                      </a:r>
                      <a:r>
                        <a:rPr lang="en-US" sz="2000" b="1" baseline="0" dirty="0"/>
                        <a:t> (ns)</a:t>
                      </a:r>
                      <a:endParaRPr lang="en-US" sz="2000" b="1" dirty="0"/>
                    </a:p>
                  </a:txBody>
                  <a:tcPr/>
                </a:tc>
                <a:tc>
                  <a:txBody>
                    <a:bodyPr/>
                    <a:lstStyle/>
                    <a:p>
                      <a:pPr algn="ctr"/>
                      <a:r>
                        <a:rPr lang="en-US" sz="2000" b="1" dirty="0"/>
                        <a:t>500</a:t>
                      </a:r>
                    </a:p>
                  </a:txBody>
                  <a:tcPr/>
                </a:tc>
                <a:tc>
                  <a:txBody>
                    <a:bodyPr/>
                    <a:lstStyle/>
                    <a:p>
                      <a:pPr algn="ctr"/>
                      <a:r>
                        <a:rPr lang="en-US" sz="2000" b="1" dirty="0"/>
                        <a:t>314</a:t>
                      </a:r>
                    </a:p>
                  </a:txBody>
                  <a:tcPr/>
                </a:tc>
                <a:tc>
                  <a:txBody>
                    <a:bodyPr/>
                    <a:lstStyle/>
                    <a:p>
                      <a:pPr algn="ctr"/>
                      <a:r>
                        <a:rPr lang="en-US" sz="2000" b="1" dirty="0"/>
                        <a:t>132</a:t>
                      </a:r>
                    </a:p>
                  </a:txBody>
                  <a:tcPr/>
                </a:tc>
                <a:extLst>
                  <a:ext uri="{0D108BD9-81ED-4DB2-BD59-A6C34878D82A}">
                    <a16:rowId xmlns:a16="http://schemas.microsoft.com/office/drawing/2014/main" xmlns="" val="92143426"/>
                  </a:ext>
                </a:extLst>
              </a:tr>
              <a:tr h="370840">
                <a:tc>
                  <a:txBody>
                    <a:bodyPr/>
                    <a:lstStyle/>
                    <a:p>
                      <a:pPr algn="ctr"/>
                      <a:r>
                        <a:rPr lang="en-US" sz="2000" b="1" dirty="0"/>
                        <a:t>% LUTs</a:t>
                      </a:r>
                    </a:p>
                  </a:txBody>
                  <a:tcPr/>
                </a:tc>
                <a:tc>
                  <a:txBody>
                    <a:bodyPr/>
                    <a:lstStyle/>
                    <a:p>
                      <a:pPr algn="ctr"/>
                      <a:r>
                        <a:rPr lang="en-US" sz="2000" b="1" dirty="0"/>
                        <a:t>8.9</a:t>
                      </a:r>
                    </a:p>
                  </a:txBody>
                  <a:tcPr/>
                </a:tc>
                <a:tc>
                  <a:txBody>
                    <a:bodyPr/>
                    <a:lstStyle/>
                    <a:p>
                      <a:pPr algn="ctr"/>
                      <a:r>
                        <a:rPr lang="en-US" sz="2000" b="1" dirty="0"/>
                        <a:t>38.2</a:t>
                      </a:r>
                    </a:p>
                  </a:txBody>
                  <a:tcPr/>
                </a:tc>
                <a:tc>
                  <a:txBody>
                    <a:bodyPr/>
                    <a:lstStyle/>
                    <a:p>
                      <a:pPr algn="ctr"/>
                      <a:r>
                        <a:rPr lang="en-US" sz="2000" b="1" dirty="0"/>
                        <a:t>15.8</a:t>
                      </a:r>
                    </a:p>
                  </a:txBody>
                  <a:tcPr/>
                </a:tc>
                <a:extLst>
                  <a:ext uri="{0D108BD9-81ED-4DB2-BD59-A6C34878D82A}">
                    <a16:rowId xmlns:a16="http://schemas.microsoft.com/office/drawing/2014/main" xmlns="" val="189273628"/>
                  </a:ext>
                </a:extLst>
              </a:tr>
              <a:tr h="370840">
                <a:tc>
                  <a:txBody>
                    <a:bodyPr/>
                    <a:lstStyle/>
                    <a:p>
                      <a:pPr algn="ctr"/>
                      <a:r>
                        <a:rPr lang="en-US" sz="2000" b="1" dirty="0"/>
                        <a:t>% Registers</a:t>
                      </a:r>
                    </a:p>
                  </a:txBody>
                  <a:tcPr/>
                </a:tc>
                <a:tc>
                  <a:txBody>
                    <a:bodyPr/>
                    <a:lstStyle/>
                    <a:p>
                      <a:pPr algn="ctr"/>
                      <a:r>
                        <a:rPr lang="en-US" sz="2000" b="1" dirty="0"/>
                        <a:t>4.3</a:t>
                      </a:r>
                    </a:p>
                  </a:txBody>
                  <a:tcPr/>
                </a:tc>
                <a:tc>
                  <a:txBody>
                    <a:bodyPr/>
                    <a:lstStyle/>
                    <a:p>
                      <a:pPr algn="ctr"/>
                      <a:r>
                        <a:rPr lang="en-US" sz="2000" b="1" dirty="0"/>
                        <a:t>2.0</a:t>
                      </a:r>
                    </a:p>
                  </a:txBody>
                  <a:tcPr/>
                </a:tc>
                <a:tc>
                  <a:txBody>
                    <a:bodyPr/>
                    <a:lstStyle/>
                    <a:p>
                      <a:pPr algn="ctr"/>
                      <a:r>
                        <a:rPr lang="en-US" sz="2000" b="1" dirty="0"/>
                        <a:t>1.3</a:t>
                      </a:r>
                    </a:p>
                  </a:txBody>
                  <a:tcPr/>
                </a:tc>
                <a:extLst>
                  <a:ext uri="{0D108BD9-81ED-4DB2-BD59-A6C34878D82A}">
                    <a16:rowId xmlns:a16="http://schemas.microsoft.com/office/drawing/2014/main" xmlns="" val="346707285"/>
                  </a:ext>
                </a:extLst>
              </a:tr>
              <a:tr h="370840">
                <a:tc>
                  <a:txBody>
                    <a:bodyPr/>
                    <a:lstStyle/>
                    <a:p>
                      <a:pPr algn="ctr"/>
                      <a:r>
                        <a:rPr lang="en-US" sz="2000" b="1" dirty="0"/>
                        <a:t>%</a:t>
                      </a:r>
                      <a:r>
                        <a:rPr lang="en-US" sz="2000" b="1" baseline="0" dirty="0"/>
                        <a:t> DSPs</a:t>
                      </a:r>
                      <a:endParaRPr lang="en-US" sz="2000" b="1" dirty="0"/>
                    </a:p>
                  </a:txBody>
                  <a:tcPr/>
                </a:tc>
                <a:tc>
                  <a:txBody>
                    <a:bodyPr/>
                    <a:lstStyle/>
                    <a:p>
                      <a:pPr algn="ctr"/>
                      <a:r>
                        <a:rPr lang="en-US" sz="2000" b="1" dirty="0"/>
                        <a:t>99.2</a:t>
                      </a:r>
                    </a:p>
                  </a:txBody>
                  <a:tcPr/>
                </a:tc>
                <a:tc>
                  <a:txBody>
                    <a:bodyPr/>
                    <a:lstStyle/>
                    <a:p>
                      <a:pPr algn="ctr"/>
                      <a:r>
                        <a:rPr lang="en-US" sz="2000" b="1" dirty="0"/>
                        <a:t>35.3</a:t>
                      </a:r>
                    </a:p>
                  </a:txBody>
                  <a:tcPr/>
                </a:tc>
                <a:tc>
                  <a:txBody>
                    <a:bodyPr/>
                    <a:lstStyle/>
                    <a:p>
                      <a:pPr algn="ctr"/>
                      <a:r>
                        <a:rPr lang="en-US" sz="2000" b="1" dirty="0"/>
                        <a:t>14.7</a:t>
                      </a:r>
                    </a:p>
                  </a:txBody>
                  <a:tcPr/>
                </a:tc>
                <a:extLst>
                  <a:ext uri="{0D108BD9-81ED-4DB2-BD59-A6C34878D82A}">
                    <a16:rowId xmlns:a16="http://schemas.microsoft.com/office/drawing/2014/main" xmlns="" val="645995294"/>
                  </a:ext>
                </a:extLst>
              </a:tr>
              <a:tr h="370840">
                <a:tc>
                  <a:txBody>
                    <a:bodyPr/>
                    <a:lstStyle/>
                    <a:p>
                      <a:pPr algn="ctr"/>
                      <a:r>
                        <a:rPr lang="en-US" sz="2000" b="1" dirty="0"/>
                        <a:t>Total Power (W)</a:t>
                      </a:r>
                    </a:p>
                  </a:txBody>
                  <a:tcPr/>
                </a:tc>
                <a:tc>
                  <a:txBody>
                    <a:bodyPr/>
                    <a:lstStyle/>
                    <a:p>
                      <a:pPr algn="ctr"/>
                      <a:r>
                        <a:rPr lang="en-US" sz="2000" b="1" dirty="0"/>
                        <a:t>2.65</a:t>
                      </a:r>
                    </a:p>
                  </a:txBody>
                  <a:tcPr/>
                </a:tc>
                <a:tc>
                  <a:txBody>
                    <a:bodyPr/>
                    <a:lstStyle/>
                    <a:p>
                      <a:pPr algn="ctr"/>
                      <a:r>
                        <a:rPr lang="en-US" sz="2000" b="1" dirty="0"/>
                        <a:t>2.34</a:t>
                      </a:r>
                    </a:p>
                  </a:txBody>
                  <a:tcPr/>
                </a:tc>
                <a:tc>
                  <a:txBody>
                    <a:bodyPr/>
                    <a:lstStyle/>
                    <a:p>
                      <a:pPr algn="ctr"/>
                      <a:r>
                        <a:rPr lang="en-US" sz="2000" b="1" dirty="0"/>
                        <a:t>2.09</a:t>
                      </a:r>
                    </a:p>
                  </a:txBody>
                  <a:tcPr/>
                </a:tc>
                <a:extLst>
                  <a:ext uri="{0D108BD9-81ED-4DB2-BD59-A6C34878D82A}">
                    <a16:rowId xmlns:a16="http://schemas.microsoft.com/office/drawing/2014/main" xmlns="" val="1127387839"/>
                  </a:ext>
                </a:extLst>
              </a:tr>
            </a:tbl>
          </a:graphicData>
        </a:graphic>
      </p:graphicFrame>
      <p:sp>
        <p:nvSpPr>
          <p:cNvPr id="4" name="Content Placeholder 3"/>
          <p:cNvSpPr>
            <a:spLocks noGrp="1"/>
          </p:cNvSpPr>
          <p:nvPr>
            <p:ph sz="half" idx="2"/>
          </p:nvPr>
        </p:nvSpPr>
        <p:spPr>
          <a:xfrm>
            <a:off x="6298184" y="970662"/>
            <a:ext cx="5204968" cy="5393562"/>
          </a:xfrm>
        </p:spPr>
        <p:txBody>
          <a:bodyPr/>
          <a:lstStyle/>
          <a:p>
            <a:r>
              <a:rPr lang="en-US" dirty="0"/>
              <a:t>Block uses a matched filter to correlate 2 frames with a fixed set of coefficients</a:t>
            </a:r>
          </a:p>
          <a:p>
            <a:r>
              <a:rPr lang="en-US" dirty="0"/>
              <a:t>1</a:t>
            </a:r>
            <a:r>
              <a:rPr lang="en-US" baseline="30000" dirty="0"/>
              <a:t>st</a:t>
            </a:r>
            <a:r>
              <a:rPr lang="en-US" dirty="0"/>
              <a:t> MF manually assembled from adders &amp; multipliers</a:t>
            </a:r>
          </a:p>
          <a:p>
            <a:pPr lvl="1"/>
            <a:r>
              <a:rPr lang="en-US" dirty="0"/>
              <a:t>Not ideal: uses 99% of DSPs</a:t>
            </a:r>
          </a:p>
          <a:p>
            <a:r>
              <a:rPr lang="en-US" dirty="0"/>
              <a:t>2</a:t>
            </a:r>
            <a:r>
              <a:rPr lang="en-US" baseline="30000" dirty="0"/>
              <a:t>nd</a:t>
            </a:r>
            <a:r>
              <a:rPr lang="en-US" dirty="0"/>
              <a:t> MF correlates with full long preamble</a:t>
            </a:r>
          </a:p>
          <a:p>
            <a:pPr lvl="1"/>
            <a:r>
              <a:rPr lang="en-US" dirty="0"/>
              <a:t>But long preamble composed of repetitions of training seq</a:t>
            </a:r>
          </a:p>
          <a:p>
            <a:r>
              <a:rPr lang="en-US" dirty="0"/>
              <a:t>3</a:t>
            </a:r>
            <a:r>
              <a:rPr lang="en-US" baseline="30000" dirty="0"/>
              <a:t>rd</a:t>
            </a:r>
            <a:r>
              <a:rPr lang="en-US" dirty="0"/>
              <a:t> MF correlates with only the training sequence</a:t>
            </a:r>
          </a:p>
          <a:p>
            <a:pPr lvl="1"/>
            <a:r>
              <a:rPr lang="en-US" dirty="0"/>
              <a:t>2.38X reduction in path delay</a:t>
            </a:r>
          </a:p>
          <a:p>
            <a:pPr lvl="1"/>
            <a:r>
              <a:rPr lang="en-US" dirty="0"/>
              <a:t>1.12X reduction in power</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209" y="969963"/>
            <a:ext cx="5676392" cy="1343025"/>
          </a:xfrm>
          <a:prstGeom prst="rect">
            <a:avLst/>
          </a:prstGeom>
        </p:spPr>
      </p:pic>
    </p:spTree>
    <p:extLst>
      <p:ext uri="{BB962C8B-B14F-4D97-AF65-F5344CB8AC3E}">
        <p14:creationId xmlns:p14="http://schemas.microsoft.com/office/powerpoint/2010/main" val="155857708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530352" y="942530"/>
            <a:ext cx="11183112" cy="4991925"/>
          </a:xfrm>
        </p:spPr>
        <p:txBody>
          <a:bodyPr/>
          <a:lstStyle/>
          <a:p>
            <a:r>
              <a:rPr lang="en-US" dirty="0" smtClean="0"/>
              <a:t>Introduced modeling for </a:t>
            </a:r>
            <a:r>
              <a:rPr lang="en-US" dirty="0"/>
              <a:t>HW-SW </a:t>
            </a:r>
            <a:r>
              <a:rPr lang="en-US" dirty="0" smtClean="0"/>
              <a:t>co-design </a:t>
            </a:r>
            <a:r>
              <a:rPr lang="en-US" dirty="0" smtClean="0"/>
              <a:t>of </a:t>
            </a:r>
            <a:r>
              <a:rPr lang="en-US" dirty="0" smtClean="0"/>
              <a:t>wireless </a:t>
            </a:r>
            <a:r>
              <a:rPr lang="en-US" dirty="0"/>
              <a:t>transceivers</a:t>
            </a:r>
          </a:p>
          <a:p>
            <a:r>
              <a:rPr lang="en-US" dirty="0" smtClean="0"/>
              <a:t>Enabled </a:t>
            </a:r>
            <a:r>
              <a:rPr lang="en-US" dirty="0"/>
              <a:t>profiling of all processing blocks</a:t>
            </a:r>
          </a:p>
          <a:p>
            <a:pPr lvl="1"/>
            <a:r>
              <a:rPr lang="en-US" dirty="0" smtClean="0"/>
              <a:t>Identify </a:t>
            </a:r>
            <a:r>
              <a:rPr lang="en-US" dirty="0"/>
              <a:t>bottlenecks such as preamble detection</a:t>
            </a:r>
          </a:p>
          <a:p>
            <a:r>
              <a:rPr lang="en-US" dirty="0" smtClean="0"/>
              <a:t>Explored </a:t>
            </a:r>
            <a:r>
              <a:rPr lang="en-US" dirty="0"/>
              <a:t>various HW-SW divide points</a:t>
            </a:r>
          </a:p>
          <a:p>
            <a:pPr lvl="1"/>
            <a:r>
              <a:rPr lang="en-US" dirty="0" smtClean="0"/>
              <a:t>Identify </a:t>
            </a:r>
            <a:r>
              <a:rPr lang="en-US" dirty="0"/>
              <a:t>which model variants are most desirable</a:t>
            </a:r>
          </a:p>
          <a:p>
            <a:r>
              <a:rPr lang="en-US" dirty="0" smtClean="0"/>
              <a:t>Detailed </a:t>
            </a:r>
            <a:r>
              <a:rPr lang="en-US" dirty="0"/>
              <a:t>interfacing needed at divide point</a:t>
            </a:r>
          </a:p>
          <a:p>
            <a:pPr lvl="1"/>
            <a:r>
              <a:rPr lang="en-US" dirty="0" smtClean="0"/>
              <a:t>Show </a:t>
            </a:r>
            <a:r>
              <a:rPr lang="en-US" dirty="0"/>
              <a:t>when variants use more power from data transfer</a:t>
            </a:r>
          </a:p>
          <a:p>
            <a:r>
              <a:rPr lang="en-US" dirty="0" smtClean="0"/>
              <a:t>Showed </a:t>
            </a:r>
            <a:r>
              <a:rPr lang="en-US" dirty="0"/>
              <a:t>added FPGA power is a fraction of CPU </a:t>
            </a:r>
            <a:r>
              <a:rPr lang="en-US" dirty="0" smtClean="0"/>
              <a:t>power</a:t>
            </a:r>
            <a:endParaRPr lang="en-US" dirty="0"/>
          </a:p>
        </p:txBody>
      </p:sp>
    </p:spTree>
    <p:extLst>
      <p:ext uri="{BB962C8B-B14F-4D97-AF65-F5344CB8AC3E}">
        <p14:creationId xmlns:p14="http://schemas.microsoft.com/office/powerpoint/2010/main" val="194633548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Work</a:t>
            </a:r>
          </a:p>
        </p:txBody>
      </p:sp>
      <p:sp>
        <p:nvSpPr>
          <p:cNvPr id="3" name="Content Placeholder 2"/>
          <p:cNvSpPr>
            <a:spLocks noGrp="1"/>
          </p:cNvSpPr>
          <p:nvPr>
            <p:ph idx="1"/>
          </p:nvPr>
        </p:nvSpPr>
        <p:spPr>
          <a:xfrm>
            <a:off x="914400" y="969962"/>
            <a:ext cx="10363200" cy="5311966"/>
          </a:xfrm>
        </p:spPr>
        <p:txBody>
          <a:bodyPr/>
          <a:lstStyle/>
          <a:p>
            <a:r>
              <a:rPr lang="en-US" dirty="0"/>
              <a:t>Perform live tests with online radio transmissions</a:t>
            </a:r>
          </a:p>
          <a:p>
            <a:pPr lvl="1"/>
            <a:r>
              <a:rPr lang="en-US" dirty="0"/>
              <a:t>Measure link latency and error rates</a:t>
            </a:r>
          </a:p>
          <a:p>
            <a:r>
              <a:rPr lang="en-US" dirty="0"/>
              <a:t>Develop rules to automate HW-SW co-designs</a:t>
            </a:r>
          </a:p>
          <a:p>
            <a:pPr lvl="1"/>
            <a:r>
              <a:rPr lang="en-US" dirty="0"/>
              <a:t>Make decisions about HW-SW divide point</a:t>
            </a:r>
          </a:p>
          <a:p>
            <a:r>
              <a:rPr lang="en-US" dirty="0" smtClean="0"/>
              <a:t>Use newer hardware: </a:t>
            </a:r>
            <a:endParaRPr lang="en-US" dirty="0"/>
          </a:p>
          <a:p>
            <a:pPr lvl="1"/>
            <a:r>
              <a:rPr lang="en-US" dirty="0"/>
              <a:t>Altera Arria 10® </a:t>
            </a:r>
          </a:p>
          <a:p>
            <a:pPr lvl="1"/>
            <a:r>
              <a:rPr lang="en-US" dirty="0"/>
              <a:t>Xilinx Ultrascale+ MPSoC</a:t>
            </a:r>
          </a:p>
          <a:p>
            <a:r>
              <a:rPr lang="en-US" dirty="0"/>
              <a:t>Explore co-existence with modern protocols (802.11 &amp; LTE</a:t>
            </a:r>
            <a:r>
              <a:rPr lang="en-US" dirty="0" smtClean="0"/>
              <a:t>)</a:t>
            </a:r>
            <a:endParaRPr lang="en-US" dirty="0"/>
          </a:p>
        </p:txBody>
      </p:sp>
    </p:spTree>
    <p:extLst>
      <p:ext uri="{BB962C8B-B14F-4D97-AF65-F5344CB8AC3E}">
        <p14:creationId xmlns:p14="http://schemas.microsoft.com/office/powerpoint/2010/main" val="224042897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57150"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45082</TotalTime>
  <Words>3109</Words>
  <Application>Microsoft Office PowerPoint</Application>
  <PresentationFormat>Custom</PresentationFormat>
  <Paragraphs>284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PowerPoint Presentation</vt:lpstr>
      <vt:lpstr>Wireless Transceivers: Prevalence and Challenges</vt:lpstr>
      <vt:lpstr>HW-SW Prototyping Platform: Software Tools</vt:lpstr>
      <vt:lpstr>Modeling the HW-SW Divide Point: 7 Model Variants</vt:lpstr>
      <vt:lpstr>Results: CPU Execution Time Tx on Zedboard &amp; ZC706, Rx on ZC706</vt:lpstr>
      <vt:lpstr>Results: FPGA Resource Utilization and Power Usage</vt:lpstr>
      <vt:lpstr>Results: Block Variants Preamble Detection</vt:lpstr>
      <vt:lpstr>Conclusions</vt:lpstr>
      <vt:lpstr>Future Work</vt:lpstr>
    </vt:vector>
  </TitlesOfParts>
  <Company>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Engineering Research Center for Integrated Sensing and Imaging Systems</dc:title>
  <dc:creator>Sysadmin</dc:creator>
  <cp:lastModifiedBy>Miriam Leeser</cp:lastModifiedBy>
  <cp:revision>1932</cp:revision>
  <cp:lastPrinted>2000-03-09T18:38:11Z</cp:lastPrinted>
  <dcterms:created xsi:type="dcterms:W3CDTF">1998-08-19T14:49:01Z</dcterms:created>
  <dcterms:modified xsi:type="dcterms:W3CDTF">2016-08-29T15:44:49Z</dcterms:modified>
</cp:coreProperties>
</file>