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75" r:id="rId3"/>
    <p:sldId id="400" r:id="rId4"/>
    <p:sldId id="415" r:id="rId5"/>
    <p:sldId id="416" r:id="rId6"/>
    <p:sldId id="446" r:id="rId7"/>
    <p:sldId id="410" r:id="rId8"/>
    <p:sldId id="418" r:id="rId9"/>
    <p:sldId id="437" r:id="rId10"/>
    <p:sldId id="435" r:id="rId11"/>
    <p:sldId id="438" r:id="rId12"/>
    <p:sldId id="402" r:id="rId13"/>
    <p:sldId id="403" r:id="rId14"/>
    <p:sldId id="337" r:id="rId15"/>
    <p:sldId id="409" r:id="rId16"/>
    <p:sldId id="404" r:id="rId17"/>
    <p:sldId id="407" r:id="rId18"/>
    <p:sldId id="389" r:id="rId19"/>
    <p:sldId id="405" r:id="rId20"/>
    <p:sldId id="406" r:id="rId21"/>
    <p:sldId id="447" r:id="rId22"/>
    <p:sldId id="423" r:id="rId23"/>
    <p:sldId id="452" r:id="rId24"/>
    <p:sldId id="362" r:id="rId25"/>
    <p:sldId id="411" r:id="rId26"/>
    <p:sldId id="412" r:id="rId27"/>
    <p:sldId id="453" r:id="rId28"/>
    <p:sldId id="413" r:id="rId29"/>
    <p:sldId id="420" r:id="rId30"/>
    <p:sldId id="434" r:id="rId31"/>
    <p:sldId id="430" r:id="rId32"/>
    <p:sldId id="368" r:id="rId33"/>
    <p:sldId id="454" r:id="rId34"/>
    <p:sldId id="431" r:id="rId35"/>
    <p:sldId id="433" r:id="rId36"/>
    <p:sldId id="342" r:id="rId37"/>
    <p:sldId id="432" r:id="rId38"/>
    <p:sldId id="349" r:id="rId3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3730" autoAdjust="0"/>
  </p:normalViewPr>
  <p:slideViewPr>
    <p:cSldViewPr>
      <p:cViewPr varScale="1">
        <p:scale>
          <a:sx n="68" d="100"/>
          <a:sy n="68" d="100"/>
        </p:scale>
        <p:origin x="74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study\Dropbox\multi-kernel\multi-kerne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study\Dropbox\multi-kernel\multi-kerne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study\Dropbox\multi-kernel\multi-kerne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study\Dropbox\multi-kernel\multi-kerne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prescan!$X$39</c:f>
              <c:strCache>
                <c:ptCount val="1"/>
                <c:pt idx="0">
                  <c:v>LUTs</c:v>
                </c:pt>
              </c:strCache>
            </c:strRef>
          </c:tx>
          <c:spPr>
            <a:pattFill prst="ltUpDiag">
              <a:fgClr>
                <a:schemeClr val="tx1"/>
              </a:fgClr>
              <a:bgClr>
                <a:schemeClr val="bg1"/>
              </a:bgClr>
            </a:pattFill>
            <a:ln>
              <a:solidFill>
                <a:schemeClr val="tx1"/>
              </a:solidFill>
            </a:ln>
            <a:effectLst/>
          </c:spPr>
          <c:invertIfNegative val="0"/>
          <c:cat>
            <c:strRef>
              <c:f>prescan!$W$40:$W$44</c:f>
              <c:strCache>
                <c:ptCount val="5"/>
                <c:pt idx="0">
                  <c:v>CU=1</c:v>
                </c:pt>
                <c:pt idx="1">
                  <c:v>CU=2</c:v>
                </c:pt>
                <c:pt idx="2">
                  <c:v>CU=4</c:v>
                </c:pt>
                <c:pt idx="3">
                  <c:v>CU=8</c:v>
                </c:pt>
                <c:pt idx="4">
                  <c:v>CU=10</c:v>
                </c:pt>
              </c:strCache>
            </c:strRef>
          </c:cat>
          <c:val>
            <c:numRef>
              <c:f>prescan!$X$40:$X$44</c:f>
              <c:numCache>
                <c:formatCode>General</c:formatCode>
                <c:ptCount val="5"/>
                <c:pt idx="0">
                  <c:v>0.02</c:v>
                </c:pt>
                <c:pt idx="1">
                  <c:v>0.04</c:v>
                </c:pt>
                <c:pt idx="2">
                  <c:v>7.0000000000000007E-2</c:v>
                </c:pt>
                <c:pt idx="3">
                  <c:v>0.14000000000000001</c:v>
                </c:pt>
                <c:pt idx="4">
                  <c:v>0.17</c:v>
                </c:pt>
              </c:numCache>
            </c:numRef>
          </c:val>
          <c:extLst xmlns:c16r2="http://schemas.microsoft.com/office/drawing/2015/06/chart">
            <c:ext xmlns:c16="http://schemas.microsoft.com/office/drawing/2014/chart" uri="{C3380CC4-5D6E-409C-BE32-E72D297353CC}">
              <c16:uniqueId val="{00000000-7568-4346-A438-E1320163D283}"/>
            </c:ext>
          </c:extLst>
        </c:ser>
        <c:ser>
          <c:idx val="1"/>
          <c:order val="1"/>
          <c:tx>
            <c:strRef>
              <c:f>prescan!$Y$39</c:f>
              <c:strCache>
                <c:ptCount val="1"/>
                <c:pt idx="0">
                  <c:v>REGs</c:v>
                </c:pt>
              </c:strCache>
            </c:strRef>
          </c:tx>
          <c:spPr>
            <a:pattFill prst="ltHorz">
              <a:fgClr>
                <a:schemeClr val="tx1"/>
              </a:fgClr>
              <a:bgClr>
                <a:schemeClr val="bg1"/>
              </a:bgClr>
            </a:pattFill>
            <a:ln>
              <a:solidFill>
                <a:schemeClr val="tx1"/>
              </a:solidFill>
            </a:ln>
            <a:effectLst/>
          </c:spPr>
          <c:invertIfNegative val="0"/>
          <c:cat>
            <c:strRef>
              <c:f>prescan!$W$40:$W$44</c:f>
              <c:strCache>
                <c:ptCount val="5"/>
                <c:pt idx="0">
                  <c:v>CU=1</c:v>
                </c:pt>
                <c:pt idx="1">
                  <c:v>CU=2</c:v>
                </c:pt>
                <c:pt idx="2">
                  <c:v>CU=4</c:v>
                </c:pt>
                <c:pt idx="3">
                  <c:v>CU=8</c:v>
                </c:pt>
                <c:pt idx="4">
                  <c:v>CU=10</c:v>
                </c:pt>
              </c:strCache>
            </c:strRef>
          </c:cat>
          <c:val>
            <c:numRef>
              <c:f>prescan!$Y$40:$Y$44</c:f>
              <c:numCache>
                <c:formatCode>General</c:formatCode>
                <c:ptCount val="5"/>
                <c:pt idx="0">
                  <c:v>0.04</c:v>
                </c:pt>
                <c:pt idx="1">
                  <c:v>7.0000000000000007E-2</c:v>
                </c:pt>
                <c:pt idx="2">
                  <c:v>0.15</c:v>
                </c:pt>
                <c:pt idx="3">
                  <c:v>0.28999999999999998</c:v>
                </c:pt>
                <c:pt idx="4">
                  <c:v>0.36</c:v>
                </c:pt>
              </c:numCache>
            </c:numRef>
          </c:val>
          <c:extLst xmlns:c16r2="http://schemas.microsoft.com/office/drawing/2015/06/chart">
            <c:ext xmlns:c16="http://schemas.microsoft.com/office/drawing/2014/chart" uri="{C3380CC4-5D6E-409C-BE32-E72D297353CC}">
              <c16:uniqueId val="{00000001-7568-4346-A438-E1320163D283}"/>
            </c:ext>
          </c:extLst>
        </c:ser>
        <c:ser>
          <c:idx val="2"/>
          <c:order val="2"/>
          <c:tx>
            <c:strRef>
              <c:f>prescan!$Z$39</c:f>
              <c:strCache>
                <c:ptCount val="1"/>
                <c:pt idx="0">
                  <c:v>RAMs</c:v>
                </c:pt>
              </c:strCache>
            </c:strRef>
          </c:tx>
          <c:spPr>
            <a:pattFill prst="pct20">
              <a:fgClr>
                <a:schemeClr val="tx1"/>
              </a:fgClr>
              <a:bgClr>
                <a:schemeClr val="bg1"/>
              </a:bgClr>
            </a:pattFill>
            <a:ln>
              <a:solidFill>
                <a:schemeClr val="tx1"/>
              </a:solidFill>
            </a:ln>
            <a:effectLst/>
          </c:spPr>
          <c:invertIfNegative val="0"/>
          <c:cat>
            <c:strRef>
              <c:f>prescan!$W$40:$W$44</c:f>
              <c:strCache>
                <c:ptCount val="5"/>
                <c:pt idx="0">
                  <c:v>CU=1</c:v>
                </c:pt>
                <c:pt idx="1">
                  <c:v>CU=2</c:v>
                </c:pt>
                <c:pt idx="2">
                  <c:v>CU=4</c:v>
                </c:pt>
                <c:pt idx="3">
                  <c:v>CU=8</c:v>
                </c:pt>
                <c:pt idx="4">
                  <c:v>CU=10</c:v>
                </c:pt>
              </c:strCache>
            </c:strRef>
          </c:cat>
          <c:val>
            <c:numRef>
              <c:f>prescan!$Z$40:$Z$44</c:f>
              <c:numCache>
                <c:formatCode>General</c:formatCode>
                <c:ptCount val="5"/>
                <c:pt idx="0">
                  <c:v>0.06</c:v>
                </c:pt>
                <c:pt idx="1">
                  <c:v>0.13</c:v>
                </c:pt>
                <c:pt idx="2">
                  <c:v>0.26</c:v>
                </c:pt>
                <c:pt idx="3">
                  <c:v>0.52</c:v>
                </c:pt>
                <c:pt idx="4">
                  <c:v>0.64</c:v>
                </c:pt>
              </c:numCache>
            </c:numRef>
          </c:val>
          <c:extLst xmlns:c16r2="http://schemas.microsoft.com/office/drawing/2015/06/chart">
            <c:ext xmlns:c16="http://schemas.microsoft.com/office/drawing/2014/chart" uri="{C3380CC4-5D6E-409C-BE32-E72D297353CC}">
              <c16:uniqueId val="{00000002-7568-4346-A438-E1320163D283}"/>
            </c:ext>
          </c:extLst>
        </c:ser>
        <c:ser>
          <c:idx val="3"/>
          <c:order val="3"/>
          <c:tx>
            <c:strRef>
              <c:f>prescan!$AA$39</c:f>
              <c:strCache>
                <c:ptCount val="1"/>
                <c:pt idx="0">
                  <c:v>DSPs</c:v>
                </c:pt>
              </c:strCache>
            </c:strRef>
          </c:tx>
          <c:spPr>
            <a:pattFill prst="dkDnDiag">
              <a:fgClr>
                <a:schemeClr val="tx1"/>
              </a:fgClr>
              <a:bgClr>
                <a:schemeClr val="bg1"/>
              </a:bgClr>
            </a:pattFill>
            <a:ln>
              <a:solidFill>
                <a:schemeClr val="tx1"/>
              </a:solidFill>
            </a:ln>
            <a:effectLst/>
          </c:spPr>
          <c:invertIfNegative val="0"/>
          <c:cat>
            <c:strRef>
              <c:f>prescan!$W$40:$W$44</c:f>
              <c:strCache>
                <c:ptCount val="5"/>
                <c:pt idx="0">
                  <c:v>CU=1</c:v>
                </c:pt>
                <c:pt idx="1">
                  <c:v>CU=2</c:v>
                </c:pt>
                <c:pt idx="2">
                  <c:v>CU=4</c:v>
                </c:pt>
                <c:pt idx="3">
                  <c:v>CU=8</c:v>
                </c:pt>
                <c:pt idx="4">
                  <c:v>CU=10</c:v>
                </c:pt>
              </c:strCache>
            </c:strRef>
          </c:cat>
          <c:val>
            <c:numRef>
              <c:f>prescan!$AA$40:$AA$44</c:f>
              <c:numCache>
                <c:formatCode>General</c:formatCode>
                <c:ptCount val="5"/>
                <c:pt idx="0">
                  <c:v>0.03</c:v>
                </c:pt>
                <c:pt idx="1">
                  <c:v>0.06</c:v>
                </c:pt>
                <c:pt idx="2">
                  <c:v>0.13</c:v>
                </c:pt>
                <c:pt idx="3">
                  <c:v>0.25</c:v>
                </c:pt>
                <c:pt idx="4">
                  <c:v>0.31</c:v>
                </c:pt>
              </c:numCache>
            </c:numRef>
          </c:val>
          <c:extLst xmlns:c16r2="http://schemas.microsoft.com/office/drawing/2015/06/chart">
            <c:ext xmlns:c16="http://schemas.microsoft.com/office/drawing/2014/chart" uri="{C3380CC4-5D6E-409C-BE32-E72D297353CC}">
              <c16:uniqueId val="{00000003-7568-4346-A438-E1320163D283}"/>
            </c:ext>
          </c:extLst>
        </c:ser>
        <c:dLbls>
          <c:showLegendKey val="0"/>
          <c:showVal val="0"/>
          <c:showCatName val="0"/>
          <c:showSerName val="0"/>
          <c:showPercent val="0"/>
          <c:showBubbleSize val="0"/>
        </c:dLbls>
        <c:gapWidth val="219"/>
        <c:overlap val="-27"/>
        <c:axId val="108390832"/>
        <c:axId val="108391392"/>
      </c:barChart>
      <c:lineChart>
        <c:grouping val="stacked"/>
        <c:varyColors val="0"/>
        <c:ser>
          <c:idx val="4"/>
          <c:order val="4"/>
          <c:tx>
            <c:strRef>
              <c:f>prescan!$AB$39</c:f>
              <c:strCache>
                <c:ptCount val="1"/>
                <c:pt idx="0">
                  <c:v>Time(s)</c:v>
                </c:pt>
              </c:strCache>
            </c:strRef>
          </c:tx>
          <c:spPr>
            <a:ln w="28575" cap="rnd">
              <a:solidFill>
                <a:schemeClr val="tx1"/>
              </a:solidFill>
              <a:round/>
            </a:ln>
            <a:effectLst/>
          </c:spPr>
          <c:marker>
            <c:symbol val="circle"/>
            <c:size val="7"/>
            <c:spPr>
              <a:solidFill>
                <a:schemeClr val="tx1"/>
              </a:solidFill>
              <a:ln w="9525">
                <a:solidFill>
                  <a:schemeClr val="tx1"/>
                </a:solidFill>
              </a:ln>
              <a:effectLst/>
            </c:spPr>
          </c:marker>
          <c:cat>
            <c:strRef>
              <c:f>prescan!$W$40:$W$44</c:f>
              <c:strCache>
                <c:ptCount val="5"/>
                <c:pt idx="0">
                  <c:v>CU=1</c:v>
                </c:pt>
                <c:pt idx="1">
                  <c:v>CU=2</c:v>
                </c:pt>
                <c:pt idx="2">
                  <c:v>CU=4</c:v>
                </c:pt>
                <c:pt idx="3">
                  <c:v>CU=8</c:v>
                </c:pt>
                <c:pt idx="4">
                  <c:v>CU=10</c:v>
                </c:pt>
              </c:strCache>
            </c:strRef>
          </c:cat>
          <c:val>
            <c:numRef>
              <c:f>prescan!$AB$40:$AB$44</c:f>
              <c:numCache>
                <c:formatCode>General</c:formatCode>
                <c:ptCount val="5"/>
                <c:pt idx="0">
                  <c:v>5.19</c:v>
                </c:pt>
                <c:pt idx="1">
                  <c:v>1.77</c:v>
                </c:pt>
                <c:pt idx="2">
                  <c:v>1.1000000000000001</c:v>
                </c:pt>
                <c:pt idx="3">
                  <c:v>0.47</c:v>
                </c:pt>
                <c:pt idx="4">
                  <c:v>0.43</c:v>
                </c:pt>
              </c:numCache>
            </c:numRef>
          </c:val>
          <c:smooth val="0"/>
          <c:extLst xmlns:c16r2="http://schemas.microsoft.com/office/drawing/2015/06/chart">
            <c:ext xmlns:c16="http://schemas.microsoft.com/office/drawing/2014/chart" uri="{C3380CC4-5D6E-409C-BE32-E72D297353CC}">
              <c16:uniqueId val="{00000004-7568-4346-A438-E1320163D283}"/>
            </c:ext>
          </c:extLst>
        </c:ser>
        <c:dLbls>
          <c:showLegendKey val="0"/>
          <c:showVal val="0"/>
          <c:showCatName val="0"/>
          <c:showSerName val="0"/>
          <c:showPercent val="0"/>
          <c:showBubbleSize val="0"/>
        </c:dLbls>
        <c:marker val="1"/>
        <c:smooth val="0"/>
        <c:axId val="190925600"/>
        <c:axId val="190925040"/>
      </c:lineChart>
      <c:catAx>
        <c:axId val="10839083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8391392"/>
        <c:crosses val="autoZero"/>
        <c:auto val="1"/>
        <c:lblAlgn val="ctr"/>
        <c:lblOffset val="100"/>
        <c:noMultiLvlLbl val="0"/>
      </c:catAx>
      <c:valAx>
        <c:axId val="108391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Resource utilization</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8390832"/>
        <c:crosses val="autoZero"/>
        <c:crossBetween val="between"/>
      </c:valAx>
      <c:valAx>
        <c:axId val="190925040"/>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Elapsed time(s)</a:t>
                </a: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0925600"/>
        <c:crosses val="max"/>
        <c:crossBetween val="between"/>
      </c:valAx>
      <c:catAx>
        <c:axId val="190925600"/>
        <c:scaling>
          <c:orientation val="minMax"/>
        </c:scaling>
        <c:delete val="1"/>
        <c:axPos val="b"/>
        <c:numFmt formatCode="General" sourceLinked="1"/>
        <c:majorTickMark val="out"/>
        <c:minorTickMark val="none"/>
        <c:tickLblPos val="nextTo"/>
        <c:crossAx val="19092504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59273840769905"/>
          <c:y val="6.8356663750364532E-2"/>
          <c:w val="0.78585170603674537"/>
          <c:h val="0.7104041298388768"/>
        </c:manualLayout>
      </c:layout>
      <c:lineChart>
        <c:grouping val="standard"/>
        <c:varyColors val="0"/>
        <c:ser>
          <c:idx val="0"/>
          <c:order val="0"/>
          <c:tx>
            <c:strRef>
              <c:f>'filter+aggregation'!$AB$27</c:f>
              <c:strCache>
                <c:ptCount val="1"/>
                <c:pt idx="0">
                  <c:v>1_Measured</c:v>
                </c:pt>
              </c:strCache>
            </c:strRef>
          </c:tx>
          <c:spPr>
            <a:ln w="28575" cap="rnd">
              <a:solidFill>
                <a:schemeClr val="tx1"/>
              </a:solidFill>
              <a:round/>
            </a:ln>
            <a:effectLst/>
          </c:spPr>
          <c:marker>
            <c:symbol val="triangle"/>
            <c:size val="7"/>
            <c:spPr>
              <a:solidFill>
                <a:schemeClr val="tx1"/>
              </a:solidFill>
              <a:ln w="9525">
                <a:solidFill>
                  <a:schemeClr val="tx1"/>
                </a:solidFill>
              </a:ln>
              <a:effectLst/>
            </c:spPr>
          </c:marker>
          <c:cat>
            <c:strRef>
              <c:f>'filter+aggregation'!$AC$26:$AJ$26</c:f>
              <c:strCache>
                <c:ptCount val="8"/>
                <c:pt idx="0">
                  <c:v>1M</c:v>
                </c:pt>
                <c:pt idx="1">
                  <c:v>2M</c:v>
                </c:pt>
                <c:pt idx="2">
                  <c:v>4M</c:v>
                </c:pt>
                <c:pt idx="3">
                  <c:v>8M</c:v>
                </c:pt>
                <c:pt idx="4">
                  <c:v>16M</c:v>
                </c:pt>
                <c:pt idx="5">
                  <c:v>32M</c:v>
                </c:pt>
                <c:pt idx="6">
                  <c:v>64M</c:v>
                </c:pt>
                <c:pt idx="7">
                  <c:v>128M</c:v>
                </c:pt>
              </c:strCache>
            </c:strRef>
          </c:cat>
          <c:val>
            <c:numRef>
              <c:f>'filter+aggregation'!$AC$27:$AJ$27</c:f>
              <c:numCache>
                <c:formatCode>General</c:formatCode>
                <c:ptCount val="8"/>
                <c:pt idx="0">
                  <c:v>0.33</c:v>
                </c:pt>
                <c:pt idx="1">
                  <c:v>0.68</c:v>
                </c:pt>
                <c:pt idx="2">
                  <c:v>1.44</c:v>
                </c:pt>
                <c:pt idx="3">
                  <c:v>3.02</c:v>
                </c:pt>
                <c:pt idx="4">
                  <c:v>6.42</c:v>
                </c:pt>
                <c:pt idx="5">
                  <c:v>13.37</c:v>
                </c:pt>
                <c:pt idx="6">
                  <c:v>28.03</c:v>
                </c:pt>
                <c:pt idx="7">
                  <c:v>59.79</c:v>
                </c:pt>
              </c:numCache>
            </c:numRef>
          </c:val>
          <c:smooth val="0"/>
          <c:extLst xmlns:c16r2="http://schemas.microsoft.com/office/drawing/2015/06/chart">
            <c:ext xmlns:c16="http://schemas.microsoft.com/office/drawing/2014/chart" uri="{C3380CC4-5D6E-409C-BE32-E72D297353CC}">
              <c16:uniqueId val="{00000000-ECA0-45AC-97E7-007B95B600AC}"/>
            </c:ext>
          </c:extLst>
        </c:ser>
        <c:ser>
          <c:idx val="1"/>
          <c:order val="1"/>
          <c:tx>
            <c:strRef>
              <c:f>'filter+aggregation'!$AB$28</c:f>
              <c:strCache>
                <c:ptCount val="1"/>
                <c:pt idx="0">
                  <c:v>1_Estimated</c:v>
                </c:pt>
              </c:strCache>
            </c:strRef>
          </c:tx>
          <c:spPr>
            <a:ln w="28575" cap="rnd">
              <a:solidFill>
                <a:schemeClr val="tx1"/>
              </a:solidFill>
              <a:prstDash val="sysDot"/>
              <a:round/>
            </a:ln>
            <a:effectLst/>
          </c:spPr>
          <c:marker>
            <c:symbol val="triangle"/>
            <c:size val="7"/>
            <c:spPr>
              <a:solidFill>
                <a:schemeClr val="tx1"/>
              </a:solidFill>
              <a:ln w="9525">
                <a:solidFill>
                  <a:schemeClr val="tx1"/>
                </a:solidFill>
              </a:ln>
              <a:effectLst/>
            </c:spPr>
          </c:marker>
          <c:cat>
            <c:strRef>
              <c:f>'filter+aggregation'!$AC$26:$AJ$26</c:f>
              <c:strCache>
                <c:ptCount val="8"/>
                <c:pt idx="0">
                  <c:v>1M</c:v>
                </c:pt>
                <c:pt idx="1">
                  <c:v>2M</c:v>
                </c:pt>
                <c:pt idx="2">
                  <c:v>4M</c:v>
                </c:pt>
                <c:pt idx="3">
                  <c:v>8M</c:v>
                </c:pt>
                <c:pt idx="4">
                  <c:v>16M</c:v>
                </c:pt>
                <c:pt idx="5">
                  <c:v>32M</c:v>
                </c:pt>
                <c:pt idx="6">
                  <c:v>64M</c:v>
                </c:pt>
                <c:pt idx="7">
                  <c:v>128M</c:v>
                </c:pt>
              </c:strCache>
            </c:strRef>
          </c:cat>
          <c:val>
            <c:numRef>
              <c:f>'filter+aggregation'!$AC$28:$AJ$28</c:f>
              <c:numCache>
                <c:formatCode>General</c:formatCode>
                <c:ptCount val="8"/>
                <c:pt idx="0">
                  <c:v>0.43</c:v>
                </c:pt>
                <c:pt idx="1">
                  <c:v>0.86</c:v>
                </c:pt>
                <c:pt idx="2">
                  <c:v>1.73</c:v>
                </c:pt>
                <c:pt idx="3">
                  <c:v>3.5</c:v>
                </c:pt>
                <c:pt idx="4">
                  <c:v>7</c:v>
                </c:pt>
                <c:pt idx="5">
                  <c:v>14.1</c:v>
                </c:pt>
                <c:pt idx="6">
                  <c:v>29.1</c:v>
                </c:pt>
                <c:pt idx="7">
                  <c:v>57.6</c:v>
                </c:pt>
              </c:numCache>
            </c:numRef>
          </c:val>
          <c:smooth val="0"/>
          <c:extLst xmlns:c16r2="http://schemas.microsoft.com/office/drawing/2015/06/chart">
            <c:ext xmlns:c16="http://schemas.microsoft.com/office/drawing/2014/chart" uri="{C3380CC4-5D6E-409C-BE32-E72D297353CC}">
              <c16:uniqueId val="{00000001-ECA0-45AC-97E7-007B95B600AC}"/>
            </c:ext>
          </c:extLst>
        </c:ser>
        <c:ser>
          <c:idx val="2"/>
          <c:order val="2"/>
          <c:tx>
            <c:strRef>
              <c:f>'filter+aggregation'!$AB$29</c:f>
              <c:strCache>
                <c:ptCount val="1"/>
                <c:pt idx="0">
                  <c:v>2_Measured</c:v>
                </c:pt>
              </c:strCache>
            </c:strRef>
          </c:tx>
          <c:spPr>
            <a:ln w="28575" cap="rnd">
              <a:solidFill>
                <a:srgbClr val="FF0000"/>
              </a:solidFill>
              <a:round/>
            </a:ln>
            <a:effectLst/>
          </c:spPr>
          <c:marker>
            <c:symbol val="circle"/>
            <c:size val="7"/>
            <c:spPr>
              <a:solidFill>
                <a:srgbClr val="FF0000"/>
              </a:solidFill>
              <a:ln w="9525">
                <a:solidFill>
                  <a:srgbClr val="C00000"/>
                </a:solidFill>
              </a:ln>
              <a:effectLst/>
            </c:spPr>
          </c:marker>
          <c:cat>
            <c:strRef>
              <c:f>'filter+aggregation'!$AC$26:$AJ$26</c:f>
              <c:strCache>
                <c:ptCount val="8"/>
                <c:pt idx="0">
                  <c:v>1M</c:v>
                </c:pt>
                <c:pt idx="1">
                  <c:v>2M</c:v>
                </c:pt>
                <c:pt idx="2">
                  <c:v>4M</c:v>
                </c:pt>
                <c:pt idx="3">
                  <c:v>8M</c:v>
                </c:pt>
                <c:pt idx="4">
                  <c:v>16M</c:v>
                </c:pt>
                <c:pt idx="5">
                  <c:v>32M</c:v>
                </c:pt>
                <c:pt idx="6">
                  <c:v>64M</c:v>
                </c:pt>
                <c:pt idx="7">
                  <c:v>128M</c:v>
                </c:pt>
              </c:strCache>
            </c:strRef>
          </c:cat>
          <c:val>
            <c:numRef>
              <c:f>'filter+aggregation'!$AC$29:$AJ$29</c:f>
              <c:numCache>
                <c:formatCode>General</c:formatCode>
                <c:ptCount val="8"/>
                <c:pt idx="0">
                  <c:v>4.09</c:v>
                </c:pt>
                <c:pt idx="1">
                  <c:v>4.2699999999999996</c:v>
                </c:pt>
                <c:pt idx="2">
                  <c:v>4.7</c:v>
                </c:pt>
                <c:pt idx="3">
                  <c:v>5.64</c:v>
                </c:pt>
                <c:pt idx="4">
                  <c:v>7.64</c:v>
                </c:pt>
                <c:pt idx="5">
                  <c:v>11.89</c:v>
                </c:pt>
                <c:pt idx="6">
                  <c:v>20.81</c:v>
                </c:pt>
                <c:pt idx="7">
                  <c:v>38.43</c:v>
                </c:pt>
              </c:numCache>
            </c:numRef>
          </c:val>
          <c:smooth val="0"/>
          <c:extLst xmlns:c16r2="http://schemas.microsoft.com/office/drawing/2015/06/chart">
            <c:ext xmlns:c16="http://schemas.microsoft.com/office/drawing/2014/chart" uri="{C3380CC4-5D6E-409C-BE32-E72D297353CC}">
              <c16:uniqueId val="{00000002-ECA0-45AC-97E7-007B95B600AC}"/>
            </c:ext>
          </c:extLst>
        </c:ser>
        <c:ser>
          <c:idx val="3"/>
          <c:order val="3"/>
          <c:tx>
            <c:strRef>
              <c:f>'filter+aggregation'!$AB$30</c:f>
              <c:strCache>
                <c:ptCount val="1"/>
                <c:pt idx="0">
                  <c:v>2_Estimated</c:v>
                </c:pt>
              </c:strCache>
            </c:strRef>
          </c:tx>
          <c:spPr>
            <a:ln w="28575" cap="rnd">
              <a:solidFill>
                <a:srgbClr val="FF0000"/>
              </a:solidFill>
              <a:prstDash val="sysDot"/>
              <a:round/>
            </a:ln>
            <a:effectLst/>
          </c:spPr>
          <c:marker>
            <c:symbol val="circle"/>
            <c:size val="7"/>
            <c:spPr>
              <a:solidFill>
                <a:srgbClr val="FF0000"/>
              </a:solidFill>
              <a:ln w="9525">
                <a:solidFill>
                  <a:srgbClr val="FF0000"/>
                </a:solidFill>
              </a:ln>
              <a:effectLst/>
            </c:spPr>
          </c:marker>
          <c:cat>
            <c:strRef>
              <c:f>'filter+aggregation'!$AC$26:$AJ$26</c:f>
              <c:strCache>
                <c:ptCount val="8"/>
                <c:pt idx="0">
                  <c:v>1M</c:v>
                </c:pt>
                <c:pt idx="1">
                  <c:v>2M</c:v>
                </c:pt>
                <c:pt idx="2">
                  <c:v>4M</c:v>
                </c:pt>
                <c:pt idx="3">
                  <c:v>8M</c:v>
                </c:pt>
                <c:pt idx="4">
                  <c:v>16M</c:v>
                </c:pt>
                <c:pt idx="5">
                  <c:v>32M</c:v>
                </c:pt>
                <c:pt idx="6">
                  <c:v>64M</c:v>
                </c:pt>
                <c:pt idx="7">
                  <c:v>128M</c:v>
                </c:pt>
              </c:strCache>
            </c:strRef>
          </c:cat>
          <c:val>
            <c:numRef>
              <c:f>'filter+aggregation'!$AC$30:$AJ$30</c:f>
              <c:numCache>
                <c:formatCode>General</c:formatCode>
                <c:ptCount val="8"/>
                <c:pt idx="0">
                  <c:v>4.0999999999999996</c:v>
                </c:pt>
                <c:pt idx="1">
                  <c:v>4.34</c:v>
                </c:pt>
                <c:pt idx="2">
                  <c:v>4.6399999999999997</c:v>
                </c:pt>
                <c:pt idx="3">
                  <c:v>5.54</c:v>
                </c:pt>
                <c:pt idx="4">
                  <c:v>7.54</c:v>
                </c:pt>
                <c:pt idx="5">
                  <c:v>11.25</c:v>
                </c:pt>
                <c:pt idx="6">
                  <c:v>18.670000000000002</c:v>
                </c:pt>
                <c:pt idx="7">
                  <c:v>33.520000000000003</c:v>
                </c:pt>
              </c:numCache>
            </c:numRef>
          </c:val>
          <c:smooth val="0"/>
          <c:extLst xmlns:c16r2="http://schemas.microsoft.com/office/drawing/2015/06/chart">
            <c:ext xmlns:c16="http://schemas.microsoft.com/office/drawing/2014/chart" uri="{C3380CC4-5D6E-409C-BE32-E72D297353CC}">
              <c16:uniqueId val="{00000003-ECA0-45AC-97E7-007B95B600AC}"/>
            </c:ext>
          </c:extLst>
        </c:ser>
        <c:dLbls>
          <c:showLegendKey val="0"/>
          <c:showVal val="0"/>
          <c:showCatName val="0"/>
          <c:showSerName val="0"/>
          <c:showPercent val="0"/>
          <c:showBubbleSize val="0"/>
        </c:dLbls>
        <c:marker val="1"/>
        <c:smooth val="0"/>
        <c:axId val="190929520"/>
        <c:axId val="190930080"/>
      </c:lineChart>
      <c:catAx>
        <c:axId val="1909295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ysClr val="windowText" lastClr="000000"/>
                    </a:solidFill>
                  </a:rPr>
                  <a:t>|S|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90930080"/>
        <c:crosses val="autoZero"/>
        <c:auto val="1"/>
        <c:lblAlgn val="ctr"/>
        <c:lblOffset val="100"/>
        <c:noMultiLvlLbl val="0"/>
      </c:catAx>
      <c:valAx>
        <c:axId val="190930080"/>
        <c:scaling>
          <c:orientation val="minMax"/>
          <c:max val="6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ysClr val="windowText" lastClr="000000"/>
                    </a:solidFill>
                  </a:rPr>
                  <a:t>Elasped</a:t>
                </a:r>
                <a:r>
                  <a:rPr lang="en-US" sz="1600" baseline="0">
                    <a:solidFill>
                      <a:sysClr val="windowText" lastClr="000000"/>
                    </a:solidFill>
                  </a:rPr>
                  <a:t> time(s)</a:t>
                </a:r>
                <a:endParaRPr lang="en-US" sz="1600">
                  <a:solidFill>
                    <a:sysClr val="windowText" lastClr="000000"/>
                  </a:solidFill>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90929520"/>
        <c:crosses val="autoZero"/>
        <c:crossBetween val="between"/>
      </c:valAx>
      <c:spPr>
        <a:noFill/>
        <a:ln>
          <a:noFill/>
        </a:ln>
        <a:effectLst/>
      </c:spPr>
    </c:plotArea>
    <c:legend>
      <c:legendPos val="b"/>
      <c:layout>
        <c:manualLayout>
          <c:xMode val="edge"/>
          <c:yMode val="edge"/>
          <c:x val="0.18681325655996264"/>
          <c:y val="7.2198213518059995E-2"/>
          <c:w val="0.63835641873237026"/>
          <c:h val="0.20623104211333601"/>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1"/>
            </a:solidFill>
            <a:ln>
              <a:solidFill>
                <a:schemeClr val="tx1"/>
              </a:solidFill>
            </a:ln>
            <a:effectLst/>
          </c:spPr>
          <c:invertIfNegative val="0"/>
          <c:cat>
            <c:strRef>
              <c:f>'filter+aggregation'!$AC$45:$AJ$45</c:f>
              <c:strCache>
                <c:ptCount val="8"/>
                <c:pt idx="0">
                  <c:v>1M</c:v>
                </c:pt>
                <c:pt idx="1">
                  <c:v>2M</c:v>
                </c:pt>
                <c:pt idx="2">
                  <c:v>4M</c:v>
                </c:pt>
                <c:pt idx="3">
                  <c:v>8M</c:v>
                </c:pt>
                <c:pt idx="4">
                  <c:v>16M</c:v>
                </c:pt>
                <c:pt idx="5">
                  <c:v>32M</c:v>
                </c:pt>
                <c:pt idx="6">
                  <c:v>64M</c:v>
                </c:pt>
                <c:pt idx="7">
                  <c:v>128M</c:v>
                </c:pt>
              </c:strCache>
            </c:strRef>
          </c:cat>
          <c:val>
            <c:numRef>
              <c:f>'filter+aggregation'!$AC$46:$AJ$46</c:f>
              <c:numCache>
                <c:formatCode>General</c:formatCode>
                <c:ptCount val="8"/>
                <c:pt idx="0">
                  <c:v>1.67</c:v>
                </c:pt>
                <c:pt idx="1">
                  <c:v>1.7</c:v>
                </c:pt>
                <c:pt idx="2">
                  <c:v>1.7</c:v>
                </c:pt>
                <c:pt idx="3">
                  <c:v>1.69</c:v>
                </c:pt>
                <c:pt idx="4">
                  <c:v>1.68</c:v>
                </c:pt>
                <c:pt idx="5">
                  <c:v>1.89</c:v>
                </c:pt>
                <c:pt idx="6">
                  <c:v>2.2799999999999998</c:v>
                </c:pt>
                <c:pt idx="7">
                  <c:v>2.57</c:v>
                </c:pt>
              </c:numCache>
            </c:numRef>
          </c:val>
          <c:extLst xmlns:c16r2="http://schemas.microsoft.com/office/drawing/2015/06/chart">
            <c:ext xmlns:c16="http://schemas.microsoft.com/office/drawing/2014/chart" uri="{C3380CC4-5D6E-409C-BE32-E72D297353CC}">
              <c16:uniqueId val="{00000000-E2C9-44C8-8DEA-59E595EFD7D3}"/>
            </c:ext>
          </c:extLst>
        </c:ser>
        <c:dLbls>
          <c:showLegendKey val="0"/>
          <c:showVal val="0"/>
          <c:showCatName val="0"/>
          <c:showSerName val="0"/>
          <c:showPercent val="0"/>
          <c:showBubbleSize val="0"/>
        </c:dLbls>
        <c:gapWidth val="219"/>
        <c:overlap val="-27"/>
        <c:axId val="190932880"/>
        <c:axId val="190933440"/>
      </c:barChart>
      <c:catAx>
        <c:axId val="19093288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90933440"/>
        <c:crosses val="autoZero"/>
        <c:auto val="1"/>
        <c:lblAlgn val="ctr"/>
        <c:lblOffset val="100"/>
        <c:noMultiLvlLbl val="0"/>
      </c:catAx>
      <c:valAx>
        <c:axId val="190933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ysClr val="windowText" lastClr="000000"/>
                    </a:solidFill>
                  </a:rPr>
                  <a:t>Speedup over OmniDB</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9093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tx1"/>
            </a:solidFill>
            <a:ln>
              <a:solidFill>
                <a:schemeClr val="tx1"/>
              </a:solidFill>
            </a:ln>
            <a:effectLst/>
          </c:spPr>
          <c:invertIfNegative val="0"/>
          <c:cat>
            <c:strRef>
              <c:f>'filter+aggregation'!$AC$45:$AJ$45</c:f>
              <c:strCache>
                <c:ptCount val="8"/>
                <c:pt idx="0">
                  <c:v>1M</c:v>
                </c:pt>
                <c:pt idx="1">
                  <c:v>2M</c:v>
                </c:pt>
                <c:pt idx="2">
                  <c:v>4M</c:v>
                </c:pt>
                <c:pt idx="3">
                  <c:v>8M</c:v>
                </c:pt>
                <c:pt idx="4">
                  <c:v>16M</c:v>
                </c:pt>
                <c:pt idx="5">
                  <c:v>32M</c:v>
                </c:pt>
                <c:pt idx="6">
                  <c:v>64M</c:v>
                </c:pt>
                <c:pt idx="7">
                  <c:v>128M</c:v>
                </c:pt>
              </c:strCache>
            </c:strRef>
          </c:cat>
          <c:val>
            <c:numRef>
              <c:f>'filter+aggregation'!$AC$46:$AJ$46</c:f>
              <c:numCache>
                <c:formatCode>General</c:formatCode>
                <c:ptCount val="8"/>
                <c:pt idx="0">
                  <c:v>1.67</c:v>
                </c:pt>
                <c:pt idx="1">
                  <c:v>1.7</c:v>
                </c:pt>
                <c:pt idx="2">
                  <c:v>1.7</c:v>
                </c:pt>
                <c:pt idx="3">
                  <c:v>1.69</c:v>
                </c:pt>
                <c:pt idx="4">
                  <c:v>1.68</c:v>
                </c:pt>
                <c:pt idx="5">
                  <c:v>1.89</c:v>
                </c:pt>
                <c:pt idx="6">
                  <c:v>2.2799999999999998</c:v>
                </c:pt>
                <c:pt idx="7">
                  <c:v>2.57</c:v>
                </c:pt>
              </c:numCache>
            </c:numRef>
          </c:val>
          <c:extLst xmlns:c16r2="http://schemas.microsoft.com/office/drawing/2015/06/chart">
            <c:ext xmlns:c16="http://schemas.microsoft.com/office/drawing/2014/chart" uri="{C3380CC4-5D6E-409C-BE32-E72D297353CC}">
              <c16:uniqueId val="{00000000-E2C9-44C8-8DEA-59E595EFD7D3}"/>
            </c:ext>
          </c:extLst>
        </c:ser>
        <c:dLbls>
          <c:showLegendKey val="0"/>
          <c:showVal val="0"/>
          <c:showCatName val="0"/>
          <c:showSerName val="0"/>
          <c:showPercent val="0"/>
          <c:showBubbleSize val="0"/>
        </c:dLbls>
        <c:gapWidth val="219"/>
        <c:overlap val="-27"/>
        <c:axId val="190935680"/>
        <c:axId val="190936240"/>
      </c:barChart>
      <c:catAx>
        <c:axId val="19093568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90936240"/>
        <c:crosses val="autoZero"/>
        <c:auto val="1"/>
        <c:lblAlgn val="ctr"/>
        <c:lblOffset val="100"/>
        <c:noMultiLvlLbl val="0"/>
      </c:catAx>
      <c:valAx>
        <c:axId val="190936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ysClr val="windowText" lastClr="000000"/>
                    </a:solidFill>
                  </a:rPr>
                  <a:t>Speedup over OmniDB</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90935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1"/>
            <a:ext cx="2945659" cy="493712"/>
          </a:xfrm>
          <a:prstGeom prst="rect">
            <a:avLst/>
          </a:prstGeom>
        </p:spPr>
        <p:txBody>
          <a:bodyPr vert="horz" lIns="91440" tIns="45720" rIns="91440" bIns="45720" rtlCol="0"/>
          <a:lstStyle>
            <a:lvl1pPr algn="r">
              <a:defRPr sz="1200"/>
            </a:lvl1pPr>
          </a:lstStyle>
          <a:p>
            <a:fld id="{095A3196-BF5A-426D-B712-A82D55BC6A64}" type="datetimeFigureOut">
              <a:rPr lang="en-US" smtClean="0"/>
              <a:pPr/>
              <a:t>8/30/2016</a:t>
            </a:fld>
            <a:endParaRPr lang="en-US"/>
          </a:p>
        </p:txBody>
      </p:sp>
      <p:sp>
        <p:nvSpPr>
          <p:cNvPr id="4" name="Footer Placeholder 3"/>
          <p:cNvSpPr>
            <a:spLocks noGrp="1"/>
          </p:cNvSpPr>
          <p:nvPr>
            <p:ph type="ftr" sz="quarter" idx="2"/>
          </p:nvPr>
        </p:nvSpPr>
        <p:spPr>
          <a:xfrm>
            <a:off x="1" y="9378824"/>
            <a:ext cx="2945659"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378824"/>
            <a:ext cx="2945659" cy="493712"/>
          </a:xfrm>
          <a:prstGeom prst="rect">
            <a:avLst/>
          </a:prstGeom>
        </p:spPr>
        <p:txBody>
          <a:bodyPr vert="horz" lIns="91440" tIns="45720" rIns="91440" bIns="45720" rtlCol="0" anchor="b"/>
          <a:lstStyle>
            <a:lvl1pPr algn="r">
              <a:defRPr sz="1200"/>
            </a:lvl1pPr>
          </a:lstStyle>
          <a:p>
            <a:fld id="{B7B5B813-65AA-4019-B78A-6E5DFECFB0F6}" type="slidenum">
              <a:rPr lang="en-US" smtClean="0"/>
              <a:pPr/>
              <a:t>‹#›</a:t>
            </a:fld>
            <a:endParaRPr lang="en-US"/>
          </a:p>
        </p:txBody>
      </p:sp>
    </p:spTree>
    <p:extLst>
      <p:ext uri="{BB962C8B-B14F-4D97-AF65-F5344CB8AC3E}">
        <p14:creationId xmlns:p14="http://schemas.microsoft.com/office/powerpoint/2010/main" val="3613772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3712"/>
          </a:xfrm>
          <a:prstGeom prst="rect">
            <a:avLst/>
          </a:prstGeom>
        </p:spPr>
        <p:txBody>
          <a:bodyPr vert="horz" lIns="91440" tIns="45720" rIns="91440" bIns="45720" rtlCol="0"/>
          <a:lstStyle>
            <a:lvl1pPr algn="r">
              <a:defRPr sz="1200"/>
            </a:lvl1pPr>
          </a:lstStyle>
          <a:p>
            <a:fld id="{598DDE98-AA8E-4897-B077-06D90F76AB07}" type="datetimeFigureOut">
              <a:rPr lang="en-US" smtClean="0"/>
              <a:pPr/>
              <a:t>8/30/2016</a:t>
            </a:fld>
            <a:endParaRPr lang="en-US"/>
          </a:p>
        </p:txBody>
      </p:sp>
      <p:sp>
        <p:nvSpPr>
          <p:cNvPr id="4" name="Slide Image Placeholder 3"/>
          <p:cNvSpPr>
            <a:spLocks noGrp="1" noRot="1" noChangeAspect="1"/>
          </p:cNvSpPr>
          <p:nvPr>
            <p:ph type="sldImg" idx="2"/>
          </p:nvPr>
        </p:nvSpPr>
        <p:spPr>
          <a:xfrm>
            <a:off x="928688" y="739775"/>
            <a:ext cx="4940300" cy="37052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70"/>
            <a:ext cx="5438140" cy="4443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78824"/>
            <a:ext cx="2945659" cy="493712"/>
          </a:xfrm>
          <a:prstGeom prst="rect">
            <a:avLst/>
          </a:prstGeom>
        </p:spPr>
        <p:txBody>
          <a:bodyPr vert="horz" lIns="91440" tIns="45720" rIns="91440" bIns="45720" rtlCol="0" anchor="b"/>
          <a:lstStyle>
            <a:lvl1pPr algn="r">
              <a:defRPr sz="1200"/>
            </a:lvl1pPr>
          </a:lstStyle>
          <a:p>
            <a:fld id="{78373666-B445-4705-BB8A-F90574925064}" type="slidenum">
              <a:rPr lang="en-US" smtClean="0"/>
              <a:pPr/>
              <a:t>‹#›</a:t>
            </a:fld>
            <a:endParaRPr lang="en-US"/>
          </a:p>
        </p:txBody>
      </p:sp>
    </p:spTree>
    <p:extLst>
      <p:ext uri="{BB962C8B-B14F-4D97-AF65-F5344CB8AC3E}">
        <p14:creationId xmlns:p14="http://schemas.microsoft.com/office/powerpoint/2010/main" val="1454007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afternoon, everyone! My name is Zeke Wang, Nanyang Technological University in Singapore. Today I’ll present our paper about </a:t>
            </a:r>
            <a:r>
              <a:rPr lang="en-US" sz="1200" i="1" dirty="0" smtClean="0"/>
              <a:t>relational</a:t>
            </a:r>
            <a:r>
              <a:rPr lang="en-US" sz="1200" i="1" baseline="0" dirty="0" smtClean="0"/>
              <a:t> query processing</a:t>
            </a:r>
            <a:r>
              <a:rPr lang="en-US" sz="1200" i="1" dirty="0" smtClean="0"/>
              <a:t> on OpenCL-based FPGAs</a:t>
            </a:r>
            <a:r>
              <a:rPr lang="en-US" baseline="0" dirty="0" smtClean="0"/>
              <a:t>. </a:t>
            </a:r>
            <a:endParaRPr lang="en-SG"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1</a:t>
            </a:fld>
            <a:endParaRPr lang="en-US" dirty="0"/>
          </a:p>
        </p:txBody>
      </p:sp>
    </p:spTree>
    <p:extLst>
      <p:ext uri="{BB962C8B-B14F-4D97-AF65-F5344CB8AC3E}">
        <p14:creationId xmlns:p14="http://schemas.microsoft.com/office/powerpoint/2010/main" val="2827067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Second, I will talk about SIMD. </a:t>
            </a:r>
            <a:r>
              <a:rPr lang="en-US" dirty="0" smtClean="0">
                <a:solidFill>
                  <a:srgbClr val="FF0000"/>
                </a:solidFill>
                <a:latin typeface="Comic Sans MS" panose="030F0702030302020204" pitchFamily="66" charset="0"/>
              </a:rPr>
              <a:t>It allows multiple work items to execute in single instruction multiple data (SIMD) fashion.</a:t>
            </a:r>
            <a:r>
              <a:rPr lang="en-US" dirty="0" smtClean="0"/>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example, the addition instruction has its own circuits. </a:t>
            </a:r>
          </a:p>
          <a:p>
            <a:r>
              <a:rPr lang="en-US" sz="1200" b="0" i="0" u="none" strike="noStrike" kern="1200" baseline="0" dirty="0" smtClean="0">
                <a:solidFill>
                  <a:schemeClr val="tx1"/>
                </a:solidFill>
                <a:latin typeface="+mn-lt"/>
                <a:ea typeface="+mn-ea"/>
                <a:cs typeface="+mn-cs"/>
              </a:rPr>
              <a:t>If there are 8 work items to execute this instruction, it takes 8 cycles to finish the addition operation, one work item finished per cycle.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Now let me show the impact of the optimization method SIMD = 4.  First, the addition instruction has 4 copies of custom circuits. This optimization method also requires sufficient FPGA resources to implement.  So the computation can finish in two cycles, not the previous 8 cycles.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Another side effect is that SIMD can coalesce the memory accesses. In particular, if the work items 0, 1, 2 and 3 access consecutive global memory locations, their memory transactions can be combined into one wide memory transaction.  Since there is no cache hierarchy on FPGA, so the number of memory transactions always determine the entire execution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Compared with CU, SIMD should be used whenever possible.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However, SIMD cannot work for all the OpenCL kernel. For example, the kernel with complex control flows, where different work items follow different control paths.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373666-B445-4705-BB8A-F90574925064}" type="slidenum">
              <a:rPr lang="en-US" smtClean="0"/>
              <a:pPr/>
              <a:t>10</a:t>
            </a:fld>
            <a:endParaRPr lang="en-US" dirty="0"/>
          </a:p>
        </p:txBody>
      </p:sp>
    </p:spTree>
    <p:extLst>
      <p:ext uri="{BB962C8B-B14F-4D97-AF65-F5344CB8AC3E}">
        <p14:creationId xmlns:p14="http://schemas.microsoft.com/office/powerpoint/2010/main" val="2489237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Second, I will talk about SIMD. </a:t>
            </a:r>
            <a:r>
              <a:rPr lang="en-US" dirty="0" smtClean="0">
                <a:solidFill>
                  <a:srgbClr val="FF0000"/>
                </a:solidFill>
                <a:latin typeface="Comic Sans MS" panose="030F0702030302020204" pitchFamily="66" charset="0"/>
              </a:rPr>
              <a:t>It allows multiple work items to execute in single instruction multiple data (SIMD) fashion.</a:t>
            </a:r>
            <a:r>
              <a:rPr lang="en-US" dirty="0" smtClean="0"/>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example, the addition instruction has its own circuits. </a:t>
            </a:r>
          </a:p>
          <a:p>
            <a:r>
              <a:rPr lang="en-US" sz="1200" b="0" i="0" u="none" strike="noStrike" kern="1200" baseline="0" dirty="0" smtClean="0">
                <a:solidFill>
                  <a:schemeClr val="tx1"/>
                </a:solidFill>
                <a:latin typeface="+mn-lt"/>
                <a:ea typeface="+mn-ea"/>
                <a:cs typeface="+mn-cs"/>
              </a:rPr>
              <a:t>If there are 8 work items to execute this instruction, it takes 8 cycles to finish the addition operation, one work item finished per cycle.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Now let me show the impact of the optimization method SIMD = 4.  First, the addition instruction has 4 copies of custom circuits. This optimization method also requires sufficient FPGA resources to implement.  So the computation can finish in two cycles, not the previous 8 cycles.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Another side effect is that SIMD can coalesce the memory accesses. In particular, if the work items 0, 1, 2 and 3 access consecutive global memory locations, their memory transactions can be combined into one wide memory transaction.  Since there is no cache hierarchy on FPGA, so the number of memory transactions always determine the entire execution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Compared with CU, SIMD should be used whenever possible.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However, SIMD cannot work for all the OpenCL kernel. For example, the kernel with complex control flows, where different work items follow different control paths.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373666-B445-4705-BB8A-F90574925064}" type="slidenum">
              <a:rPr lang="en-US" smtClean="0"/>
              <a:pPr/>
              <a:t>11</a:t>
            </a:fld>
            <a:endParaRPr lang="en-US" dirty="0"/>
          </a:p>
        </p:txBody>
      </p:sp>
    </p:spTree>
    <p:extLst>
      <p:ext uri="{BB962C8B-B14F-4D97-AF65-F5344CB8AC3E}">
        <p14:creationId xmlns:p14="http://schemas.microsoft.com/office/powerpoint/2010/main" val="741449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On one hand, we have OpenCL to program FPGA; on the other hand, OpenCL-based design and implementation for relational databases have been emerging on CPUs/GPUs. For example, </a:t>
            </a:r>
            <a:r>
              <a:rPr lang="en-US" sz="1200" b="0" i="0" u="none" strike="noStrike" kern="1200" baseline="0" dirty="0" err="1" smtClean="0">
                <a:solidFill>
                  <a:schemeClr val="tx1"/>
                </a:solidFill>
                <a:latin typeface="+mn-lt"/>
                <a:ea typeface="+mn-ea"/>
                <a:cs typeface="+mn-cs"/>
              </a:rPr>
              <a:t>OmniDB</a:t>
            </a:r>
            <a:r>
              <a:rPr lang="en-US" sz="1200" b="0" i="0" u="none" strike="noStrike" kern="1200" baseline="0" dirty="0" smtClean="0">
                <a:solidFill>
                  <a:schemeClr val="tx1"/>
                </a:solidFill>
                <a:latin typeface="+mn-lt"/>
                <a:ea typeface="+mn-ea"/>
                <a:cs typeface="+mn-cs"/>
              </a:rPr>
              <a:t>. </a:t>
            </a:r>
          </a:p>
          <a:p>
            <a:endParaRPr lang="en-US" dirty="0" smtClean="0"/>
          </a:p>
          <a:p>
            <a:r>
              <a:rPr lang="en-US" dirty="0" err="1" smtClean="0"/>
              <a:t>OmniDB</a:t>
            </a:r>
            <a:r>
              <a:rPr lang="en-US" baseline="0" dirty="0" smtClean="0"/>
              <a:t> is </a:t>
            </a:r>
            <a:r>
              <a:rPr lang="en-US" baseline="0" dirty="0" err="1" smtClean="0"/>
              <a:t>OpenCL</a:t>
            </a:r>
            <a:r>
              <a:rPr lang="en-US" baseline="0" dirty="0" smtClean="0"/>
              <a:t>-based database query processing running on CPU/GPU. It is obvious that </a:t>
            </a:r>
            <a:r>
              <a:rPr lang="en-US" baseline="0" dirty="0" err="1" smtClean="0"/>
              <a:t>OmniDB</a:t>
            </a:r>
            <a:r>
              <a:rPr lang="en-US" baseline="0" dirty="0" smtClean="0"/>
              <a:t> can achieve good performance on CPU/GPU. </a:t>
            </a:r>
          </a:p>
          <a:p>
            <a:r>
              <a:rPr lang="en-US" baseline="0" dirty="0" smtClean="0"/>
              <a:t>It has two properties. First, it belongs to the layered design and kernel-based execution. Second, it contains one cost model to schedule the computing tasks among CPUs and GPUs. </a:t>
            </a:r>
          </a:p>
          <a:p>
            <a:endParaRPr lang="en-US" baseline="0" dirty="0" smtClean="0"/>
          </a:p>
          <a:p>
            <a:r>
              <a:rPr lang="en-US" dirty="0" smtClean="0"/>
              <a:t>One natural</a:t>
            </a:r>
            <a:r>
              <a:rPr lang="en-US" baseline="0" dirty="0" smtClean="0"/>
              <a:t> question is that how </a:t>
            </a:r>
            <a:r>
              <a:rPr lang="en-US" baseline="0" dirty="0" err="1" smtClean="0"/>
              <a:t>OmniDB</a:t>
            </a:r>
            <a:r>
              <a:rPr lang="en-US" baseline="0" dirty="0" smtClean="0"/>
              <a:t> performs on OpenCL-based FPGAs. </a:t>
            </a:r>
            <a:r>
              <a:rPr lang="en-US" dirty="0" smtClean="0"/>
              <a:t>We try to run </a:t>
            </a:r>
            <a:r>
              <a:rPr lang="en-US" dirty="0" err="1" smtClean="0"/>
              <a:t>OmniDB</a:t>
            </a:r>
            <a:r>
              <a:rPr lang="en-US" dirty="0" smtClean="0"/>
              <a:t> on FPGA. </a:t>
            </a:r>
            <a:endParaRPr lang="en-US" baseline="0" dirty="0" smtClean="0"/>
          </a:p>
          <a:p>
            <a:r>
              <a:rPr lang="en-US" baseline="0" dirty="0" smtClean="0"/>
              <a:t>It has serious performance problems on FPGA because of the architecture differences between CPU/GPU and FPGA.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12</a:t>
            </a:fld>
            <a:endParaRPr lang="en-US"/>
          </a:p>
        </p:txBody>
      </p:sp>
    </p:spTree>
    <p:extLst>
      <p:ext uri="{BB962C8B-B14F-4D97-AF65-F5344CB8AC3E}">
        <p14:creationId xmlns:p14="http://schemas.microsoft.com/office/powerpoint/2010/main" val="2093227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outline of our paper.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we will talk about the challenges when running </a:t>
            </a:r>
            <a:r>
              <a:rPr lang="en-US" dirty="0" err="1" smtClean="0"/>
              <a:t>OmniDB</a:t>
            </a:r>
            <a:r>
              <a:rPr lang="en-US" dirty="0" smtClean="0"/>
              <a:t> on OpenCL-based FPGAs. </a:t>
            </a:r>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13</a:t>
            </a:fld>
            <a:endParaRPr lang="en-US"/>
          </a:p>
        </p:txBody>
      </p:sp>
    </p:spTree>
    <p:extLst>
      <p:ext uri="{BB962C8B-B14F-4D97-AF65-F5344CB8AC3E}">
        <p14:creationId xmlns:p14="http://schemas.microsoft.com/office/powerpoint/2010/main" val="2906496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r>
              <a:rPr lang="en-US" dirty="0" smtClean="0"/>
              <a:t>The first challenge</a:t>
            </a:r>
            <a:r>
              <a:rPr lang="en-US" baseline="0" dirty="0" smtClean="0"/>
              <a:t> comes from the large exploration space. </a:t>
            </a:r>
            <a:r>
              <a:rPr lang="en-US" altLang="zh-CN" baseline="0" dirty="0" smtClean="0"/>
              <a:t>F</a:t>
            </a:r>
            <a:r>
              <a:rPr lang="en-US" baseline="0" dirty="0" smtClean="0"/>
              <a:t>or each </a:t>
            </a:r>
            <a:r>
              <a:rPr lang="en-US" dirty="0" smtClean="0"/>
              <a:t>single SQL query, it can have many implementations. </a:t>
            </a:r>
            <a:r>
              <a:rPr lang="en-US" baseline="0" dirty="0" smtClean="0"/>
              <a:t>In particular, e</a:t>
            </a:r>
            <a:r>
              <a:rPr lang="en-US" dirty="0" smtClean="0"/>
              <a:t>ach query has multiple operators,</a:t>
            </a:r>
            <a:r>
              <a:rPr lang="en-US" baseline="0" dirty="0" smtClean="0"/>
              <a:t> and each operator can consist of multiple OpenCL kernels, each kernel has multiple FPGA-specific optimization combinations. </a:t>
            </a:r>
          </a:p>
          <a:p>
            <a:pPr marL="0"/>
            <a:endParaRPr lang="en-US" baseline="0" dirty="0" smtClean="0"/>
          </a:p>
          <a:p>
            <a:pPr marL="0"/>
            <a:r>
              <a:rPr lang="en-US" baseline="0" dirty="0" smtClean="0"/>
              <a:t>To make the things worse, we also consider another dimension of using multiple FPGA images.  </a:t>
            </a:r>
          </a:p>
          <a:p>
            <a:pPr marL="0"/>
            <a:endParaRPr lang="en-US" dirty="0" smtClean="0"/>
          </a:p>
          <a:p>
            <a:pPr marL="0"/>
            <a:endParaRPr lang="en-US"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14</a:t>
            </a:fld>
            <a:endParaRPr lang="en-US"/>
          </a:p>
        </p:txBody>
      </p:sp>
    </p:spTree>
    <p:extLst>
      <p:ext uri="{BB962C8B-B14F-4D97-AF65-F5344CB8AC3E}">
        <p14:creationId xmlns:p14="http://schemas.microsoft.com/office/powerpoint/2010/main" val="1139898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baseline="0" dirty="0" smtClean="0"/>
              <a:t>As </a:t>
            </a:r>
            <a:r>
              <a:rPr lang="zh-CN" altLang="en-US" baseline="0" dirty="0" smtClean="0"/>
              <a:t> </a:t>
            </a:r>
            <a:r>
              <a:rPr lang="en-US" altLang="zh-CN" baseline="0" dirty="0" smtClean="0"/>
              <a:t>we all know that </a:t>
            </a:r>
            <a:r>
              <a:rPr lang="en-US" baseline="0" dirty="0" smtClean="0"/>
              <a:t> each optimization combination requires hours to compile (from OpenCL to FPGA bit-stream). </a:t>
            </a:r>
          </a:p>
          <a:p>
            <a:endParaRPr lang="en-US" baseline="0" dirty="0" smtClean="0"/>
          </a:p>
          <a:p>
            <a:r>
              <a:rPr lang="en-US" baseline="0" dirty="0" smtClean="0"/>
              <a:t>In order to get the optimal combination, we cannot choose to evaluate all the optimization combinations on real FPGAs, since it requires hundreds of hours to evaluate. </a:t>
            </a:r>
          </a:p>
          <a:p>
            <a:endParaRPr lang="en-US" baseline="0" dirty="0" smtClean="0"/>
          </a:p>
          <a:p>
            <a:r>
              <a:rPr lang="en-US" baseline="0" dirty="0" smtClean="0"/>
              <a:t>Therefore, one cost model is required to determine the optimal query plan via evaluating all the feasible query plans. </a:t>
            </a:r>
          </a:p>
          <a:p>
            <a:endParaRPr lang="en-US" baseline="0" dirty="0" smtClean="0"/>
          </a:p>
          <a:p>
            <a:pPr marL="0"/>
            <a:endParaRPr lang="en-US"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15</a:t>
            </a:fld>
            <a:endParaRPr lang="en-US"/>
          </a:p>
        </p:txBody>
      </p:sp>
    </p:spTree>
    <p:extLst>
      <p:ext uri="{BB962C8B-B14F-4D97-AF65-F5344CB8AC3E}">
        <p14:creationId xmlns:p14="http://schemas.microsoft.com/office/powerpoint/2010/main" val="3555107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I will talk about the two observations which motivate our design to address the above challenges. </a:t>
            </a:r>
          </a:p>
        </p:txBody>
      </p:sp>
      <p:sp>
        <p:nvSpPr>
          <p:cNvPr id="4" name="Slide Number Placeholder 3"/>
          <p:cNvSpPr>
            <a:spLocks noGrp="1"/>
          </p:cNvSpPr>
          <p:nvPr>
            <p:ph type="sldNum" sz="quarter" idx="10"/>
          </p:nvPr>
        </p:nvSpPr>
        <p:spPr/>
        <p:txBody>
          <a:bodyPr/>
          <a:lstStyle/>
          <a:p>
            <a:fld id="{78373666-B445-4705-BB8A-F90574925064}" type="slidenum">
              <a:rPr lang="en-US" smtClean="0"/>
              <a:pPr/>
              <a:t>16</a:t>
            </a:fld>
            <a:endParaRPr lang="en-US"/>
          </a:p>
        </p:txBody>
      </p:sp>
    </p:spTree>
    <p:extLst>
      <p:ext uri="{BB962C8B-B14F-4D97-AF65-F5344CB8AC3E}">
        <p14:creationId xmlns:p14="http://schemas.microsoft.com/office/powerpoint/2010/main" val="633932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I will talk about the FPGA-specific trade-off between the two dimensions: optimization combination and reconfiguration overhead. </a:t>
            </a:r>
          </a:p>
          <a:p>
            <a:r>
              <a:rPr lang="en-US" sz="1200" dirty="0" smtClean="0"/>
              <a:t>In general, More aggregative optimizations </a:t>
            </a:r>
            <a:r>
              <a:rPr lang="en-US" sz="1200" dirty="0" smtClean="0">
                <a:sym typeface="Wingdings" panose="05000000000000000000" pitchFamily="2" charset="2"/>
              </a:rPr>
              <a:t>for</a:t>
            </a:r>
            <a:r>
              <a:rPr lang="en-US" sz="1200" baseline="0" dirty="0" smtClean="0">
                <a:sym typeface="Wingdings" panose="05000000000000000000" pitchFamily="2" charset="2"/>
              </a:rPr>
              <a:t> each kernel will cost </a:t>
            </a:r>
            <a:r>
              <a:rPr lang="en-US" sz="1200" dirty="0" smtClean="0"/>
              <a:t>More resources </a:t>
            </a:r>
            <a:r>
              <a:rPr lang="en-US" sz="1200" dirty="0" smtClean="0">
                <a:sym typeface="Wingdings" panose="05000000000000000000" pitchFamily="2" charset="2"/>
              </a:rPr>
              <a:t>for the kernel. Then,</a:t>
            </a:r>
            <a:r>
              <a:rPr lang="en-US" sz="1200" baseline="0" dirty="0" smtClean="0">
                <a:sym typeface="Wingdings" panose="05000000000000000000" pitchFamily="2" charset="2"/>
              </a:rPr>
              <a:t> </a:t>
            </a:r>
            <a:r>
              <a:rPr lang="en-US" sz="1200" dirty="0" smtClean="0"/>
              <a:t>More resources are required for the entire query </a:t>
            </a:r>
            <a:r>
              <a:rPr lang="en-US" sz="1200" dirty="0" smtClean="0">
                <a:sym typeface="Wingdings" panose="05000000000000000000" pitchFamily="2" charset="2"/>
              </a:rPr>
              <a:t>. In</a:t>
            </a:r>
            <a:r>
              <a:rPr lang="en-US" sz="1200" baseline="0" dirty="0" smtClean="0">
                <a:sym typeface="Wingdings" panose="05000000000000000000" pitchFamily="2" charset="2"/>
              </a:rPr>
              <a:t> particular, m</a:t>
            </a:r>
            <a:r>
              <a:rPr lang="en-US" sz="1200" dirty="0" smtClean="0"/>
              <a:t>ore FPGA images </a:t>
            </a:r>
            <a:r>
              <a:rPr lang="en-US" sz="1200" dirty="0" smtClean="0">
                <a:sym typeface="Wingdings" panose="05000000000000000000" pitchFamily="2" charset="2"/>
              </a:rPr>
              <a:t>are required and h</a:t>
            </a:r>
            <a:r>
              <a:rPr lang="en-US" sz="1200" dirty="0" smtClean="0"/>
              <a:t>igher FPGA reconfiguration overhead appears.</a:t>
            </a:r>
            <a:endParaRPr lang="en-US"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17</a:t>
            </a:fld>
            <a:endParaRPr lang="en-US"/>
          </a:p>
        </p:txBody>
      </p:sp>
    </p:spTree>
    <p:extLst>
      <p:ext uri="{BB962C8B-B14F-4D97-AF65-F5344CB8AC3E}">
        <p14:creationId xmlns:p14="http://schemas.microsoft.com/office/powerpoint/2010/main" val="3265062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a:t>
            </a:r>
            <a:r>
              <a:rPr lang="en-US" baseline="0" dirty="0" smtClean="0"/>
              <a:t> I talk about the other observation, about the impact of optimization combination.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Let me use the </a:t>
            </a:r>
            <a:r>
              <a:rPr lang="en-US" baseline="0" dirty="0" err="1" smtClean="0"/>
              <a:t>scanLargeArrays</a:t>
            </a:r>
            <a:r>
              <a:rPr lang="en-US" baseline="0" dirty="0" smtClean="0"/>
              <a:t> kernel with 128M input tuples for example. The figure shows the relationship between (time, resource utilization) and optimization combination.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X-axis is the optimization combination, Y axis is the resource utilization and resource utilization.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Our observation here is that more aggregative optimization means more resource utilization and then higher performance.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18</a:t>
            </a:fld>
            <a:endParaRPr lang="en-US"/>
          </a:p>
        </p:txBody>
      </p:sp>
    </p:spTree>
    <p:extLst>
      <p:ext uri="{BB962C8B-B14F-4D97-AF65-F5344CB8AC3E}">
        <p14:creationId xmlns:p14="http://schemas.microsoft.com/office/powerpoint/2010/main" val="294008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Next,</a:t>
            </a:r>
            <a:r>
              <a:rPr lang="en-US" baseline="0" dirty="0" smtClean="0"/>
              <a:t> we talk about the other observation about the FPGA reconfiguration overhead. </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According to Altera, FPGA reconfiguration overhead contains three sources.  The first</a:t>
            </a:r>
            <a:r>
              <a:rPr lang="en-US" baseline="0" dirty="0" smtClean="0"/>
              <a:t> part is the time taken to t</a:t>
            </a:r>
            <a:r>
              <a:rPr lang="en-US" dirty="0" smtClean="0"/>
              <a:t>ransfer the active contents (memory footprint) from FPGA memory to host memory via </a:t>
            </a:r>
            <a:r>
              <a:rPr lang="en-US" dirty="0" err="1" smtClean="0"/>
              <a:t>PCIe</a:t>
            </a:r>
            <a:r>
              <a:rPr lang="en-US" dirty="0" smtClean="0"/>
              <a:t>. The </a:t>
            </a:r>
            <a:r>
              <a:rPr lang="en-US" dirty="0" err="1" smtClean="0"/>
              <a:t>seond</a:t>
            </a:r>
            <a:r>
              <a:rPr lang="en-US" dirty="0" smtClean="0"/>
              <a:t> </a:t>
            </a:r>
            <a:r>
              <a:rPr lang="en-US" baseline="0" dirty="0" smtClean="0"/>
              <a:t>part is the time taken to reconfigure the FPGA. The third part is the time to </a:t>
            </a:r>
            <a:r>
              <a:rPr lang="en-US" dirty="0" smtClean="0"/>
              <a:t>transfer the active contents from host memory between FPGA memory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reason</a:t>
            </a:r>
            <a:r>
              <a:rPr lang="en-US" baseline="0" dirty="0" smtClean="0"/>
              <a:t> why to transfer the data between FPGA memory and host memory is that the FPGA reconfiguration will corrupt the FPGA DDR contents. </a:t>
            </a:r>
          </a:p>
        </p:txBody>
      </p:sp>
      <p:sp>
        <p:nvSpPr>
          <p:cNvPr id="4" name="Slide Number Placeholder 3"/>
          <p:cNvSpPr>
            <a:spLocks noGrp="1"/>
          </p:cNvSpPr>
          <p:nvPr>
            <p:ph type="sldNum" sz="quarter" idx="10"/>
          </p:nvPr>
        </p:nvSpPr>
        <p:spPr/>
        <p:txBody>
          <a:bodyPr/>
          <a:lstStyle/>
          <a:p>
            <a:fld id="{78373666-B445-4705-BB8A-F90574925064}" type="slidenum">
              <a:rPr lang="en-US" smtClean="0"/>
              <a:pPr/>
              <a:t>19</a:t>
            </a:fld>
            <a:endParaRPr lang="en-US"/>
          </a:p>
        </p:txBody>
      </p:sp>
    </p:spTree>
    <p:extLst>
      <p:ext uri="{BB962C8B-B14F-4D97-AF65-F5344CB8AC3E}">
        <p14:creationId xmlns:p14="http://schemas.microsoft.com/office/powerpoint/2010/main" val="403098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outline of our paper.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First,</a:t>
            </a:r>
            <a:r>
              <a:rPr lang="en-US" baseline="0" dirty="0" smtClean="0"/>
              <a:t> I will talk about the background and problem</a:t>
            </a:r>
            <a:endParaRPr lang="en-US"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2</a:t>
            </a:fld>
            <a:endParaRPr lang="en-US" dirty="0"/>
          </a:p>
        </p:txBody>
      </p:sp>
    </p:spTree>
    <p:extLst>
      <p:ext uri="{BB962C8B-B14F-4D97-AF65-F5344CB8AC3E}">
        <p14:creationId xmlns:p14="http://schemas.microsoft.com/office/powerpoint/2010/main" val="1300681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talking about the observations, we talk about our solution. </a:t>
            </a:r>
            <a:endParaRPr lang="en-US"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20</a:t>
            </a:fld>
            <a:endParaRPr lang="en-US"/>
          </a:p>
        </p:txBody>
      </p:sp>
    </p:spTree>
    <p:extLst>
      <p:ext uri="{BB962C8B-B14F-4D97-AF65-F5344CB8AC3E}">
        <p14:creationId xmlns:p14="http://schemas.microsoft.com/office/powerpoint/2010/main" val="2228744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Our approach contains</a:t>
            </a:r>
            <a:r>
              <a:rPr lang="en-US" baseline="0" dirty="0" smtClean="0"/>
              <a:t> two parts. The first part is to a</a:t>
            </a:r>
            <a:r>
              <a:rPr lang="en-US" dirty="0" smtClean="0"/>
              <a:t>ccelerate query processor with FPGA-specific optimization methods</a:t>
            </a:r>
            <a:r>
              <a:rPr lang="en-US" sz="1200" baseline="0" dirty="0" smtClean="0"/>
              <a:t>. The second part contains </a:t>
            </a:r>
            <a:r>
              <a:rPr lang="en-US" dirty="0" smtClean="0"/>
              <a:t>one FPGA-specific cost model to determine the optimal query plan for the input query.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21</a:t>
            </a:fld>
            <a:endParaRPr lang="en-US"/>
          </a:p>
        </p:txBody>
      </p:sp>
    </p:spTree>
    <p:extLst>
      <p:ext uri="{BB962C8B-B14F-4D97-AF65-F5344CB8AC3E}">
        <p14:creationId xmlns:p14="http://schemas.microsoft.com/office/powerpoint/2010/main" val="3435161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We a</a:t>
            </a:r>
            <a:r>
              <a:rPr lang="en-US" dirty="0" smtClean="0"/>
              <a:t>dopt the implementation of the query processor from </a:t>
            </a:r>
            <a:r>
              <a:rPr lang="en-US" dirty="0" err="1" smtClean="0"/>
              <a:t>OmniDB</a:t>
            </a:r>
            <a:r>
              <a:rPr lang="en-US" dirty="0" smtClean="0"/>
              <a:t>, which contains 4 operators</a:t>
            </a:r>
            <a:r>
              <a:rPr lang="en-US" baseline="0" dirty="0" smtClean="0"/>
              <a:t>. And the 4 operators can form any SQL query.  Each operator contains several kernels to implement. </a:t>
            </a:r>
          </a:p>
          <a:p>
            <a:r>
              <a:rPr lang="en-US" baseline="0" dirty="0" smtClean="0"/>
              <a:t>For the detailed description, please read our paper. </a:t>
            </a:r>
            <a:endParaRPr lang="en-US" dirty="0" smtClean="0"/>
          </a:p>
          <a:p>
            <a:r>
              <a:rPr lang="en-US" sz="1200" kern="1200" dirty="0" smtClean="0">
                <a:solidFill>
                  <a:schemeClr val="tx1"/>
                </a:solidFill>
                <a:effectLst/>
                <a:latin typeface="+mn-lt"/>
                <a:ea typeface="+mn-ea"/>
                <a:cs typeface="+mn-cs"/>
              </a:rPr>
              <a:t>The selection operator contains 5 kernels, order-by contains 2 kernels, grouping and aggregation contains 7 kernels. Join contains 2 kernels. </a:t>
            </a:r>
            <a:endParaRPr lang="en-US" altLang="en-US" sz="120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22</a:t>
            </a:fld>
            <a:endParaRPr lang="en-US"/>
          </a:p>
        </p:txBody>
      </p:sp>
    </p:spTree>
    <p:extLst>
      <p:ext uri="{BB962C8B-B14F-4D97-AF65-F5344CB8AC3E}">
        <p14:creationId xmlns:p14="http://schemas.microsoft.com/office/powerpoint/2010/main" val="33376550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We a</a:t>
            </a:r>
            <a:r>
              <a:rPr lang="en-US" dirty="0" smtClean="0"/>
              <a:t>dopt the implementation of primitives from </a:t>
            </a:r>
            <a:r>
              <a:rPr lang="en-US" dirty="0" err="1" smtClean="0"/>
              <a:t>OmniDB</a:t>
            </a:r>
            <a:r>
              <a:rPr lang="en-US" dirty="0" smtClean="0"/>
              <a:t>, which has already explored the optimizations, </a:t>
            </a:r>
            <a:r>
              <a:rPr lang="en-US" baseline="0" dirty="0" smtClean="0"/>
              <a:t>thread parallelism, shared memory and memory coalescing. Our paper mainly focuses on the FPGA-specific optimizations. </a:t>
            </a:r>
            <a:endParaRPr lang="en-US" dirty="0" smtClean="0"/>
          </a:p>
          <a:p>
            <a:endParaRPr lang="en-US" altLang="en-US" sz="120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23</a:t>
            </a:fld>
            <a:endParaRPr lang="en-US"/>
          </a:p>
        </p:txBody>
      </p:sp>
    </p:spTree>
    <p:extLst>
      <p:ext uri="{BB962C8B-B14F-4D97-AF65-F5344CB8AC3E}">
        <p14:creationId xmlns:p14="http://schemas.microsoft.com/office/powerpoint/2010/main" val="3431645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generate</a:t>
            </a:r>
            <a:r>
              <a:rPr lang="en-US" baseline="0" dirty="0" smtClean="0"/>
              <a:t> the optimal query plan for the input query, our approach is to use </a:t>
            </a:r>
            <a:r>
              <a:rPr lang="en-US" dirty="0" smtClean="0"/>
              <a:t>an FPGA-specific cost model.  The cost</a:t>
            </a:r>
            <a:r>
              <a:rPr lang="en-US" baseline="0" dirty="0" smtClean="0"/>
              <a:t> model follows the layer design and contains two components, unit cost and optimal query plan generation.  </a:t>
            </a:r>
            <a:endParaRPr lang="en-US" dirty="0" smtClean="0"/>
          </a:p>
          <a:p>
            <a:endParaRPr lang="en-US" sz="1200"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24</a:t>
            </a:fld>
            <a:endParaRPr lang="en-US"/>
          </a:p>
        </p:txBody>
      </p:sp>
    </p:spTree>
    <p:extLst>
      <p:ext uri="{BB962C8B-B14F-4D97-AF65-F5344CB8AC3E}">
        <p14:creationId xmlns:p14="http://schemas.microsoft.com/office/powerpoint/2010/main" val="4122664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FPGA is treated as a black box and t</a:t>
            </a:r>
            <a:r>
              <a:rPr lang="en-US" sz="1200" b="0" i="0" u="none" strike="noStrike" kern="1200" baseline="0" dirty="0" smtClean="0">
                <a:solidFill>
                  <a:schemeClr val="tx1"/>
                </a:solidFill>
                <a:latin typeface="+mn-lt"/>
                <a:ea typeface="+mn-ea"/>
                <a:cs typeface="+mn-cs"/>
              </a:rPr>
              <a:t>he unit cost is supposed to be the number of total clock cycles divided by the number of tuples in the input relation. We do not use the elapsed time because the frequency varies with the FPGA image.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measure the unit cost of each operator kernel with different FPGA-specific</a:t>
            </a:r>
            <a:r>
              <a:rPr lang="en-US" baseline="0" dirty="0" smtClean="0"/>
              <a:t> </a:t>
            </a:r>
            <a:r>
              <a:rPr lang="en-US" dirty="0" smtClean="0"/>
              <a:t>optimization combinations and the corresponding resource utilizations</a:t>
            </a:r>
            <a:r>
              <a:rPr lang="en-US" baseline="0" dirty="0" smtClean="0"/>
              <a:t> and unit costs</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endParaRPr lang="en-US" altLang="en-US" sz="120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25</a:t>
            </a:fld>
            <a:endParaRPr lang="en-US"/>
          </a:p>
        </p:txBody>
      </p:sp>
    </p:spTree>
    <p:extLst>
      <p:ext uri="{BB962C8B-B14F-4D97-AF65-F5344CB8AC3E}">
        <p14:creationId xmlns:p14="http://schemas.microsoft.com/office/powerpoint/2010/main" val="3690393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talk about</a:t>
            </a:r>
            <a:r>
              <a:rPr lang="en-US" baseline="0" dirty="0" smtClean="0"/>
              <a:t> the query plan generation. </a:t>
            </a:r>
            <a:r>
              <a:rPr lang="en-US" dirty="0" smtClean="0"/>
              <a:t>Given the input query, the corresponding operator array contains M operators.</a:t>
            </a:r>
            <a:r>
              <a:rPr lang="en-US" baseline="0" dirty="0" smtClean="0"/>
              <a:t> </a:t>
            </a:r>
            <a:r>
              <a:rPr lang="en-US" dirty="0" smtClean="0"/>
              <a:t>The operator array is mapped to the kernel array which contains N kernels.  Suppose N kernels execute sequentially. </a:t>
            </a:r>
            <a:r>
              <a:rPr lang="en-US" sz="1200" dirty="0" smtClean="0"/>
              <a:t>Dynamic programming based approach is used. </a:t>
            </a:r>
            <a:endParaRPr lang="en-US" sz="120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26</a:t>
            </a:fld>
            <a:endParaRPr lang="en-US"/>
          </a:p>
        </p:txBody>
      </p:sp>
    </p:spTree>
    <p:extLst>
      <p:ext uri="{BB962C8B-B14F-4D97-AF65-F5344CB8AC3E}">
        <p14:creationId xmlns:p14="http://schemas.microsoft.com/office/powerpoint/2010/main" val="1345436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 of Layered Design: Researchers can keep exploring other optimizations (e.g., kernel fusion) to further accelerate each operator kernel. When the operator kernel is further optimized. 1, Profile and obtain new combination: &lt;CU, SIMD, LEs, REGs, MEMs, DSPs, Unit Cost&gt;. 2, Re-run dynamic programming based approach to determine the optimal query plan for the query.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27</a:t>
            </a:fld>
            <a:endParaRPr lang="en-US"/>
          </a:p>
        </p:txBody>
      </p:sp>
    </p:spTree>
    <p:extLst>
      <p:ext uri="{BB962C8B-B14F-4D97-AF65-F5344CB8AC3E}">
        <p14:creationId xmlns:p14="http://schemas.microsoft.com/office/powerpoint/2010/main" val="4650705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I will talk about the experiment which supports our solution. </a:t>
            </a:r>
            <a:endParaRPr lang="en-US"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28</a:t>
            </a:fld>
            <a:endParaRPr lang="en-US"/>
          </a:p>
        </p:txBody>
      </p:sp>
    </p:spTree>
    <p:extLst>
      <p:ext uri="{BB962C8B-B14F-4D97-AF65-F5344CB8AC3E}">
        <p14:creationId xmlns:p14="http://schemas.microsoft.com/office/powerpoint/2010/main" val="42881495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conduct</a:t>
            </a:r>
            <a:r>
              <a:rPr lang="en-US" baseline="0" dirty="0" smtClean="0"/>
              <a:t> the experiment on </a:t>
            </a:r>
            <a:r>
              <a:rPr lang="en-SG" altLang="en-US" dirty="0" err="1" smtClean="0"/>
              <a:t>Terasic’s</a:t>
            </a:r>
            <a:r>
              <a:rPr lang="en-SG" altLang="en-US" dirty="0" smtClean="0"/>
              <a:t> DE5-Net board. We evaluate</a:t>
            </a:r>
            <a:r>
              <a:rPr lang="en-SG" altLang="en-US" baseline="0" dirty="0" smtClean="0"/>
              <a:t> four queries. </a:t>
            </a:r>
            <a:endParaRPr lang="en-US" dirty="0" smtClean="0"/>
          </a:p>
          <a:p>
            <a:r>
              <a:rPr lang="en-US" dirty="0" smtClean="0"/>
              <a:t>The input data is a relation (i.e., table) with the tuple format of &lt;key, payload&gt;, in the format of column databases. Both keys and payloads are 4-byte.</a:t>
            </a:r>
            <a:r>
              <a:rPr lang="en-US" baseline="0" dirty="0" smtClean="0"/>
              <a:t>  We use Q3 for example. </a:t>
            </a:r>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29</a:t>
            </a:fld>
            <a:endParaRPr lang="en-US"/>
          </a:p>
        </p:txBody>
      </p:sp>
    </p:spTree>
    <p:extLst>
      <p:ext uri="{BB962C8B-B14F-4D97-AF65-F5344CB8AC3E}">
        <p14:creationId xmlns:p14="http://schemas.microsoft.com/office/powerpoint/2010/main" val="369780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what is OpenCL? </a:t>
            </a:r>
            <a:r>
              <a:rPr lang="en-US" dirty="0" smtClean="0"/>
              <a:t>OpenCL stands for </a:t>
            </a:r>
            <a:r>
              <a:rPr lang="en-US" i="1" dirty="0" smtClean="0"/>
              <a:t>Open Computing Language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OpenCL has been developed for heterogeneous computing environments</a:t>
            </a:r>
            <a:r>
              <a:rPr lang="en-US" baseline="0" dirty="0" smtClean="0"/>
              <a:t> </a:t>
            </a:r>
            <a:r>
              <a:rPr lang="en-US" dirty="0" smtClean="0"/>
              <a:t>with a host-accelerator execution model. In particular</a:t>
            </a:r>
            <a:r>
              <a:rPr lang="en-US" baseline="0" dirty="0" smtClean="0"/>
              <a:t>, CPU runs the host code and GPU/FPGA runs the kernel code.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3</a:t>
            </a:fld>
            <a:endParaRPr lang="en-US" dirty="0"/>
          </a:p>
        </p:txBody>
      </p:sp>
    </p:spTree>
    <p:extLst>
      <p:ext uri="{BB962C8B-B14F-4D97-AF65-F5344CB8AC3E}">
        <p14:creationId xmlns:p14="http://schemas.microsoft.com/office/powerpoint/2010/main" val="34731001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show the details of Q3. And the right figure shows the corresponding kernels to implement the Q3. We can see that Q3 contain 12 operator kernels. </a:t>
            </a:r>
          </a:p>
          <a:p>
            <a:endParaRPr lang="en-US" baseline="0" dirty="0" smtClean="0"/>
          </a:p>
          <a:p>
            <a:r>
              <a:rPr lang="en-US" baseline="0" dirty="0" smtClean="0"/>
              <a:t>For the next slides, we will show the corresponding execution plan with the different size of Table S.  </a:t>
            </a:r>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30</a:t>
            </a:fld>
            <a:endParaRPr lang="en-US"/>
          </a:p>
        </p:txBody>
      </p:sp>
    </p:spTree>
    <p:extLst>
      <p:ext uri="{BB962C8B-B14F-4D97-AF65-F5344CB8AC3E}">
        <p14:creationId xmlns:p14="http://schemas.microsoft.com/office/powerpoint/2010/main" val="152465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FF0000"/>
                </a:solidFill>
                <a:latin typeface="Comic Sans MS" pitchFamily="66" charset="0"/>
              </a:rPr>
              <a:t>For</a:t>
            </a:r>
            <a:r>
              <a:rPr lang="en-US" sz="1200" baseline="0" dirty="0" smtClean="0">
                <a:solidFill>
                  <a:srgbClr val="FF0000"/>
                </a:solidFill>
                <a:latin typeface="Comic Sans MS" pitchFamily="66" charset="0"/>
              </a:rPr>
              <a:t> different table size, our cost model recommends two execution plans. </a:t>
            </a:r>
            <a:endParaRPr lang="en-SG" sz="1200" dirty="0" smtClean="0">
              <a:solidFill>
                <a:srgbClr val="FF0000"/>
              </a:solidFill>
              <a:latin typeface="Comic Sans MS" pitchFamily="66" charset="0"/>
            </a:endParaRP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observation here is that </a:t>
            </a:r>
            <a:r>
              <a:rPr lang="en-US" sz="1200" dirty="0" smtClean="0"/>
              <a:t>our cost model can roughly predict the resource utilization and frequency of each FPGA image. Next we show the evaluation of Q3.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31</a:t>
            </a:fld>
            <a:endParaRPr lang="en-US"/>
          </a:p>
        </p:txBody>
      </p:sp>
    </p:spTree>
    <p:extLst>
      <p:ext uri="{BB962C8B-B14F-4D97-AF65-F5344CB8AC3E}">
        <p14:creationId xmlns:p14="http://schemas.microsoft.com/office/powerpoint/2010/main" val="4193423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the figure</a:t>
            </a:r>
            <a:r>
              <a:rPr lang="en-US" baseline="0" dirty="0" smtClean="0"/>
              <a:t> x axis is the table size,  y axis is elapsed time for Q3.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 figure, 1 means the execution plan 1 and 2 means the execution plan 2.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Measured means the time when running on FPGA, Estimated means the time predicted by our cost model.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first observation here is that </a:t>
            </a:r>
            <a:r>
              <a:rPr lang="en-US" sz="1200" dirty="0" smtClean="0"/>
              <a:t>our cost model can roughly predict the performance for each execution plan.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rPr>
              <a:t>The</a:t>
            </a:r>
            <a:r>
              <a:rPr lang="en-US" sz="1200" baseline="0" dirty="0" smtClean="0">
                <a:solidFill>
                  <a:srgbClr val="002060"/>
                </a:solidFill>
              </a:rPr>
              <a:t> second observation is that our cost model can predict the break-even point for Q3 and our cost model can recommend the optimal execution plan for different table sizes. </a:t>
            </a:r>
            <a:endParaRPr lang="en-US" sz="120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32</a:t>
            </a:fld>
            <a:endParaRPr lang="en-US"/>
          </a:p>
        </p:txBody>
      </p:sp>
    </p:spTree>
    <p:extLst>
      <p:ext uri="{BB962C8B-B14F-4D97-AF65-F5344CB8AC3E}">
        <p14:creationId xmlns:p14="http://schemas.microsoft.com/office/powerpoint/2010/main" val="19456144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slide shows that comparison with </a:t>
            </a:r>
            <a:r>
              <a:rPr lang="en-US" baseline="0" dirty="0" err="1" smtClean="0"/>
              <a:t>OmniDB</a:t>
            </a:r>
            <a:r>
              <a:rPr lang="en-US" baseline="0" dirty="0" smtClean="0"/>
              <a:t> on FPGA. The </a:t>
            </a:r>
            <a:r>
              <a:rPr lang="en-US" baseline="0" dirty="0" err="1" smtClean="0"/>
              <a:t>OmniDB</a:t>
            </a:r>
            <a:r>
              <a:rPr lang="en-US" baseline="0" dirty="0" smtClean="0"/>
              <a:t> means the implementation using one FPGA image without FPGA-specific optimizations.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table size is less than 16M, only one FPGA image is used ,then the speedup is limited. There are two reasons. First, </a:t>
            </a:r>
            <a:r>
              <a:rPr lang="en-US" sz="1200" dirty="0" smtClean="0"/>
              <a:t>The FPGA reconfiguration overhead &gt; the benefit from the reduced execution time. Second, Optimization level is limited for each operator kernel in one FPGA image.</a:t>
            </a:r>
            <a:endParaRPr lang="en-US" sz="120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33</a:t>
            </a:fld>
            <a:endParaRPr lang="en-US"/>
          </a:p>
        </p:txBody>
      </p:sp>
    </p:spTree>
    <p:extLst>
      <p:ext uri="{BB962C8B-B14F-4D97-AF65-F5344CB8AC3E}">
        <p14:creationId xmlns:p14="http://schemas.microsoft.com/office/powerpoint/2010/main" val="34673037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table size is less than 16M, only one FPGA image is used ,then the speedup is limited. When the table size becomes larger, three FPGA images are used, and then the performance speedup becomes larger. And larger input table size will have higher performance speedup. The reason is that </a:t>
            </a:r>
            <a:r>
              <a:rPr lang="en-US" sz="1200" dirty="0" smtClean="0"/>
              <a:t>The FPGA reconfiguration overhead &lt; the benefit from the reduced execution time which comes from more aggregative optimizations for each involved kernel.</a:t>
            </a:r>
            <a:endParaRPr lang="en-US" sz="1200"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34</a:t>
            </a:fld>
            <a:endParaRPr lang="en-US"/>
          </a:p>
        </p:txBody>
      </p:sp>
    </p:spTree>
    <p:extLst>
      <p:ext uri="{BB962C8B-B14F-4D97-AF65-F5344CB8AC3E}">
        <p14:creationId xmlns:p14="http://schemas.microsoft.com/office/powerpoint/2010/main" val="15671838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comes to our conclusion.</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35</a:t>
            </a:fld>
            <a:endParaRPr lang="en-US"/>
          </a:p>
        </p:txBody>
      </p:sp>
    </p:spTree>
    <p:extLst>
      <p:ext uri="{BB962C8B-B14F-4D97-AF65-F5344CB8AC3E}">
        <p14:creationId xmlns:p14="http://schemas.microsoft.com/office/powerpoint/2010/main" val="24926445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our </a:t>
            </a:r>
            <a:r>
              <a:rPr lang="en-US" dirty="0" err="1" smtClean="0"/>
              <a:t>conlusion</a:t>
            </a:r>
            <a:r>
              <a:rPr lang="en-US" dirty="0" smtClean="0"/>
              <a:t>.</a:t>
            </a:r>
            <a:r>
              <a:rPr lang="en-US" baseline="0" dirty="0" smtClean="0"/>
              <a:t> </a:t>
            </a:r>
            <a:r>
              <a:rPr lang="en-US" dirty="0" smtClean="0"/>
              <a:t>OpenCL-based query processing has already designed for CPUs/GPUs, we need to revisit it on FPGAs, since the architecture of FPGA is significantly different from that of CPU/GPU.</a:t>
            </a:r>
          </a:p>
          <a:p>
            <a:endParaRPr lang="en-US" dirty="0" smtClean="0"/>
          </a:p>
          <a:p>
            <a:r>
              <a:rPr lang="en-US" dirty="0" smtClean="0"/>
              <a:t>Then, we develop a cost model to determine the optimal query plan for the input query.</a:t>
            </a:r>
          </a:p>
          <a:p>
            <a:endParaRPr lang="en-US" dirty="0" smtClean="0"/>
          </a:p>
          <a:p>
            <a:r>
              <a:rPr lang="en-US" dirty="0" smtClean="0"/>
              <a:t>Our proposed approach can achieve significant speedup over the state-of-the-art approach.</a:t>
            </a:r>
          </a:p>
        </p:txBody>
      </p:sp>
      <p:sp>
        <p:nvSpPr>
          <p:cNvPr id="4" name="Slide Number Placeholder 3"/>
          <p:cNvSpPr>
            <a:spLocks noGrp="1"/>
          </p:cNvSpPr>
          <p:nvPr>
            <p:ph type="sldNum" sz="quarter" idx="10"/>
          </p:nvPr>
        </p:nvSpPr>
        <p:spPr/>
        <p:txBody>
          <a:bodyPr/>
          <a:lstStyle/>
          <a:p>
            <a:fld id="{78373666-B445-4705-BB8A-F90574925064}" type="slidenum">
              <a:rPr lang="en-US" smtClean="0"/>
              <a:pPr/>
              <a:t>36</a:t>
            </a:fld>
            <a:endParaRPr lang="en-US"/>
          </a:p>
        </p:txBody>
      </p:sp>
    </p:spTree>
    <p:extLst>
      <p:ext uri="{BB962C8B-B14F-4D97-AF65-F5344CB8AC3E}">
        <p14:creationId xmlns:p14="http://schemas.microsoft.com/office/powerpoint/2010/main" val="1557136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order to achieve good performance on OpenCL-based FPGAs, </a:t>
            </a:r>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37</a:t>
            </a:fld>
            <a:endParaRPr lang="en-US"/>
          </a:p>
        </p:txBody>
      </p:sp>
    </p:spTree>
    <p:extLst>
      <p:ext uri="{BB962C8B-B14F-4D97-AF65-F5344CB8AC3E}">
        <p14:creationId xmlns:p14="http://schemas.microsoft.com/office/powerpoint/2010/main" val="546008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Originally, the FPGA has distributed resource features, such as logic blocks, DSP blocks and memory blocks. </a:t>
            </a:r>
          </a:p>
          <a:p>
            <a:r>
              <a:rPr lang="en-US" sz="1200" b="0" i="0" u="none" strike="noStrike" kern="1200" baseline="0" dirty="0" smtClean="0">
                <a:solidFill>
                  <a:schemeClr val="tx1"/>
                </a:solidFill>
                <a:latin typeface="+mn-lt"/>
                <a:ea typeface="+mn-ea"/>
                <a:cs typeface="+mn-cs"/>
              </a:rPr>
              <a:t>From the hardware centric point of view, FPGA can be used to achieve fine-grained parallelism.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However, users need to program FPGA with low-level hardware description languages, for example Verilog</a:t>
            </a:r>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4</a:t>
            </a:fld>
            <a:endParaRPr lang="en-US" dirty="0"/>
          </a:p>
        </p:txBody>
      </p:sp>
    </p:spTree>
    <p:extLst>
      <p:ext uri="{BB962C8B-B14F-4D97-AF65-F5344CB8AC3E}">
        <p14:creationId xmlns:p14="http://schemas.microsoft.com/office/powerpoint/2010/main" val="1340177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Fortunately, FPGA vendors such as Altera have started to develop OpenCL SDKs to address the programmability issues of FPGAs.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From the software centric point of view, the FPGA is viewed as a parallel architecture.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And users can program </a:t>
            </a:r>
            <a:r>
              <a:rPr lang="en-US" altLang="zh-CN" sz="1200" b="0" i="0" u="none" strike="noStrike" kern="1200" baseline="0" dirty="0" smtClean="0">
                <a:solidFill>
                  <a:schemeClr val="tx1"/>
                </a:solidFill>
                <a:latin typeface="+mn-lt"/>
                <a:ea typeface="+mn-ea"/>
                <a:cs typeface="+mn-cs"/>
              </a:rPr>
              <a:t>FPGA</a:t>
            </a:r>
            <a:r>
              <a:rPr lang="en-US" sz="1200" b="0" i="0" u="none" strike="noStrike" kern="1200" baseline="0" dirty="0" smtClean="0">
                <a:solidFill>
                  <a:schemeClr val="tx1"/>
                </a:solidFill>
                <a:latin typeface="+mn-lt"/>
                <a:ea typeface="+mn-ea"/>
                <a:cs typeface="+mn-cs"/>
              </a:rPr>
              <a:t> with OpenCL to use the computing ability of FPGAs, not HDL.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From OpenCL’s perspective, the global memory is implemented with external DDR.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Local memory is implemented with memory blocks, and primary memory is implemented with logic blocks.</a:t>
            </a:r>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5</a:t>
            </a:fld>
            <a:endParaRPr lang="en-US" dirty="0"/>
          </a:p>
        </p:txBody>
      </p:sp>
    </p:spTree>
    <p:extLst>
      <p:ext uri="{BB962C8B-B14F-4D97-AF65-F5344CB8AC3E}">
        <p14:creationId xmlns:p14="http://schemas.microsoft.com/office/powerpoint/2010/main" val="283819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There are several optimization</a:t>
            </a:r>
            <a:r>
              <a:rPr lang="en-US" altLang="zh-CN" baseline="0" dirty="0" smtClean="0"/>
              <a:t> methods to accelerate the performance of OpenCL program. </a:t>
            </a:r>
          </a:p>
          <a:p>
            <a:r>
              <a:rPr lang="en-US" altLang="zh-CN" baseline="0" dirty="0" smtClean="0"/>
              <a:t>They can be categorized into two types: common optimizations and FPGA-specific optimizations.</a:t>
            </a:r>
            <a:endParaRPr lang="en-US" altLang="zh-CN" dirty="0" smtClean="0"/>
          </a:p>
          <a:p>
            <a:r>
              <a:rPr lang="en-US" dirty="0" smtClean="0"/>
              <a:t>The </a:t>
            </a:r>
            <a:r>
              <a:rPr lang="en-US" altLang="zh-CN" baseline="0" dirty="0" smtClean="0"/>
              <a:t>common optimizations contain</a:t>
            </a:r>
            <a:r>
              <a:rPr lang="en-US" dirty="0" smtClean="0"/>
              <a:t> </a:t>
            </a:r>
            <a:r>
              <a:rPr lang="en-US" baseline="0" dirty="0" smtClean="0"/>
              <a:t>thread parallelism, shared memory and memory coalescing. </a:t>
            </a:r>
          </a:p>
          <a:p>
            <a:r>
              <a:rPr lang="en-US" baseline="0" dirty="0" smtClean="0"/>
              <a:t>The FPGA-specific optimizations contain compute units (CU) and kernel vectorization (SIMD).  We will talk about the FPGA-specific optimizations in the next slides. </a:t>
            </a:r>
            <a:endParaRPr lang="en-US" dirty="0" smtClean="0"/>
          </a:p>
          <a:p>
            <a:endParaRPr lang="en-US" altLang="en-US" sz="1200" dirty="0" smtClean="0"/>
          </a:p>
        </p:txBody>
      </p:sp>
      <p:sp>
        <p:nvSpPr>
          <p:cNvPr id="4" name="Slide Number Placeholder 3"/>
          <p:cNvSpPr>
            <a:spLocks noGrp="1"/>
          </p:cNvSpPr>
          <p:nvPr>
            <p:ph type="sldNum" sz="quarter" idx="10"/>
          </p:nvPr>
        </p:nvSpPr>
        <p:spPr/>
        <p:txBody>
          <a:bodyPr/>
          <a:lstStyle/>
          <a:p>
            <a:fld id="{78373666-B445-4705-BB8A-F90574925064}" type="slidenum">
              <a:rPr lang="en-US" smtClean="0"/>
              <a:pPr/>
              <a:t>6</a:t>
            </a:fld>
            <a:endParaRPr lang="en-US"/>
          </a:p>
        </p:txBody>
      </p:sp>
    </p:spTree>
    <p:extLst>
      <p:ext uri="{BB962C8B-B14F-4D97-AF65-F5344CB8AC3E}">
        <p14:creationId xmlns:p14="http://schemas.microsoft.com/office/powerpoint/2010/main" val="1957616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First, I will talk about the CU.  This optimization method works when there are sufficient FPGA resources to replicate the pipeline. </a:t>
            </a:r>
          </a:p>
          <a:p>
            <a:r>
              <a:rPr lang="en-US" sz="1200" b="0" i="0" u="none" strike="noStrike" kern="1200" baseline="0" dirty="0" smtClean="0">
                <a:solidFill>
                  <a:schemeClr val="tx1"/>
                </a:solidFill>
                <a:latin typeface="+mn-lt"/>
                <a:ea typeface="+mn-ea"/>
                <a:cs typeface="+mn-cs"/>
              </a:rPr>
              <a:t>For example, the figure shows the case with 2 compute units. Obviously, the computing performance doubles with 2 compute units.  </a:t>
            </a:r>
          </a:p>
          <a:p>
            <a:r>
              <a:rPr lang="en-US" sz="1200" b="0" i="0" u="none" strike="noStrike" kern="1200" baseline="0" dirty="0" smtClean="0">
                <a:solidFill>
                  <a:schemeClr val="tx1"/>
                </a:solidFill>
                <a:latin typeface="+mn-lt"/>
                <a:ea typeface="+mn-ea"/>
                <a:cs typeface="+mn-cs"/>
              </a:rPr>
              <a:t>About the memory subsystem, there are two observations. </a:t>
            </a:r>
          </a:p>
          <a:p>
            <a:r>
              <a:rPr lang="en-US" sz="1200" b="0" i="0" u="none" strike="noStrike" kern="1200" baseline="0" dirty="0" smtClean="0">
                <a:solidFill>
                  <a:schemeClr val="tx1"/>
                </a:solidFill>
                <a:latin typeface="+mn-lt"/>
                <a:ea typeface="+mn-ea"/>
                <a:cs typeface="+mn-cs"/>
              </a:rPr>
              <a:t>First, local memory is private to each CU. So its scalability is good. And more </a:t>
            </a:r>
            <a:r>
              <a:rPr lang="en-US" sz="1200" b="0" i="0" u="none" strike="noStrike" kern="1200" baseline="0" dirty="0" err="1" smtClean="0">
                <a:solidFill>
                  <a:schemeClr val="tx1"/>
                </a:solidFill>
                <a:latin typeface="+mn-lt"/>
                <a:ea typeface="+mn-ea"/>
                <a:cs typeface="+mn-cs"/>
              </a:rPr>
              <a:t>Cus</a:t>
            </a:r>
            <a:r>
              <a:rPr lang="en-US" sz="1200" b="0" i="0" u="none" strike="noStrike" kern="1200" baseline="0" dirty="0" smtClean="0">
                <a:solidFill>
                  <a:schemeClr val="tx1"/>
                </a:solidFill>
                <a:latin typeface="+mn-lt"/>
                <a:ea typeface="+mn-ea"/>
                <a:cs typeface="+mn-cs"/>
              </a:rPr>
              <a:t> would not affect the performance of local memory.</a:t>
            </a:r>
          </a:p>
          <a:p>
            <a:r>
              <a:rPr lang="en-US" sz="1200" b="0" i="0" u="none" strike="noStrike" kern="1200" baseline="0" dirty="0" smtClean="0">
                <a:solidFill>
                  <a:schemeClr val="tx1"/>
                </a:solidFill>
                <a:latin typeface="+mn-lt"/>
                <a:ea typeface="+mn-ea"/>
                <a:cs typeface="+mn-cs"/>
              </a:rPr>
              <a:t>Second, two CUs compete for the global memory bandwidth. So multiple CUs cannot improve the performance when </a:t>
            </a:r>
          </a:p>
          <a:p>
            <a:r>
              <a:rPr lang="en-US" sz="1200" b="0" i="0" u="none" strike="noStrike" kern="1200" baseline="0" dirty="0" smtClean="0">
                <a:solidFill>
                  <a:schemeClr val="tx1"/>
                </a:solidFill>
                <a:latin typeface="+mn-lt"/>
                <a:ea typeface="+mn-ea"/>
                <a:cs typeface="+mn-cs"/>
              </a:rPr>
              <a:t>One CU has already fully utilized the memory bandwidth.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8373666-B445-4705-BB8A-F90574925064}" type="slidenum">
              <a:rPr lang="en-US" smtClean="0"/>
              <a:pPr/>
              <a:t>7</a:t>
            </a:fld>
            <a:endParaRPr lang="en-US"/>
          </a:p>
        </p:txBody>
      </p:sp>
    </p:spTree>
    <p:extLst>
      <p:ext uri="{BB962C8B-B14F-4D97-AF65-F5344CB8AC3E}">
        <p14:creationId xmlns:p14="http://schemas.microsoft.com/office/powerpoint/2010/main" val="2060185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Second, I will talk about SIMD. </a:t>
            </a:r>
            <a:r>
              <a:rPr lang="en-US" dirty="0" smtClean="0">
                <a:solidFill>
                  <a:srgbClr val="FF0000"/>
                </a:solidFill>
                <a:latin typeface="Comic Sans MS" panose="030F0702030302020204" pitchFamily="66" charset="0"/>
              </a:rPr>
              <a:t>It allows multiple work items to execute in single instruction multiple data (SIMD) fashion.</a:t>
            </a:r>
            <a:r>
              <a:rPr lang="en-US" dirty="0" smtClean="0"/>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example, the addition instruction has its own circuits. </a:t>
            </a:r>
          </a:p>
          <a:p>
            <a:r>
              <a:rPr lang="en-US" sz="1200" b="0" i="0" u="none" strike="noStrike" kern="1200" baseline="0" dirty="0" smtClean="0">
                <a:solidFill>
                  <a:schemeClr val="tx1"/>
                </a:solidFill>
                <a:latin typeface="+mn-lt"/>
                <a:ea typeface="+mn-ea"/>
                <a:cs typeface="+mn-cs"/>
              </a:rPr>
              <a:t>If there are 8 work items to execute this instruction, it takes 8 cycles to finish the addition operation, one work item finished per cycle.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Now let me show the impact of the optimization method SIMD = 4.  First, the addition instruction has 4 copies of custom circuits. This optimization method also requires sufficient FPGA resources to implement.  So the computation can finish in two cycles, not the previous 8 cycles.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Another side effect is that SIMD can coalesce the memory accesses. In particular, if the work items 0, 1, 2 and 3 access consecutive global memory locations, their memory transactions can be combined into one wide memory transaction.  Since there is no cache hierarchy on FPGA, so the number of memory transactions always determine the entire execution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Compared with CU, SIMD should be used whenever possible.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However, SIMD cannot work for all the OpenCL kernel. For example, the kernel with complex control flows, where different work items follow different control paths.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373666-B445-4705-BB8A-F90574925064}" type="slidenum">
              <a:rPr lang="en-US" smtClean="0"/>
              <a:pPr/>
              <a:t>8</a:t>
            </a:fld>
            <a:endParaRPr lang="en-US" dirty="0"/>
          </a:p>
        </p:txBody>
      </p:sp>
    </p:spTree>
    <p:extLst>
      <p:ext uri="{BB962C8B-B14F-4D97-AF65-F5344CB8AC3E}">
        <p14:creationId xmlns:p14="http://schemas.microsoft.com/office/powerpoint/2010/main" val="2612901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Second, I will talk about SIMD. </a:t>
            </a:r>
            <a:r>
              <a:rPr lang="en-US" dirty="0" smtClean="0">
                <a:solidFill>
                  <a:srgbClr val="FF0000"/>
                </a:solidFill>
                <a:latin typeface="Comic Sans MS" panose="030F0702030302020204" pitchFamily="66" charset="0"/>
              </a:rPr>
              <a:t>It allows multiple work items to execute in single instruction multiple data (SIMD) fashion.</a:t>
            </a:r>
            <a:r>
              <a:rPr lang="en-US" dirty="0" smtClean="0"/>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example, the addition instruction has its own circuits. </a:t>
            </a:r>
          </a:p>
          <a:p>
            <a:r>
              <a:rPr lang="en-US" sz="1200" b="0" i="0" u="none" strike="noStrike" kern="1200" baseline="0" dirty="0" smtClean="0">
                <a:solidFill>
                  <a:schemeClr val="tx1"/>
                </a:solidFill>
                <a:latin typeface="+mn-lt"/>
                <a:ea typeface="+mn-ea"/>
                <a:cs typeface="+mn-cs"/>
              </a:rPr>
              <a:t>If there are 8 work items to execute this instruction, it takes 8 cycles to finish the addition operation, one work item finished per cycle.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Now let me show the impact of the optimization method SIMD = 4.  First, the addition instruction has 4 copies of custom circuits. This optimization method also requires sufficient FPGA resources to implement.  So the computation can finish in two cycles, not the previous 8 cycles.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Another side effect is that SIMD can coalesce the memory accesses. In particular, if the work items 0, 1, 2 and 3 access consecutive global memory locations, their memory transactions can be combined into one wide memory transaction.  Since there is no cache hierarchy on FPGA, so the number of memory transactions always determine the entire execution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Compared with CU, SIMD should be used whenever possible.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However, SIMD cannot work for all the OpenCL kernel. For example, the kernel with complex control flows, where different work items follow different control paths. </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8373666-B445-4705-BB8A-F90574925064}" type="slidenum">
              <a:rPr lang="en-US" smtClean="0"/>
              <a:pPr/>
              <a:t>9</a:t>
            </a:fld>
            <a:endParaRPr lang="en-US" dirty="0"/>
          </a:p>
        </p:txBody>
      </p:sp>
    </p:spTree>
    <p:extLst>
      <p:ext uri="{BB962C8B-B14F-4D97-AF65-F5344CB8AC3E}">
        <p14:creationId xmlns:p14="http://schemas.microsoft.com/office/powerpoint/2010/main" val="323646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2295C6-9E4C-49A5-BC66-A51585E995F3}" type="datetime1">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B24FC4-6E67-4705-B72A-21BEFED492CB}" type="datetime1">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3C628-6B9A-43C7-9278-AED642181E17}" type="datetime1">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11C234-576E-458D-ABFD-1D7ACB245E94}" type="datetime1">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1ABC-4917-4B59-B05E-90D4B16643CB}" type="datetime1">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491085-ED77-4A6C-A2B1-4331FC204E8C}" type="datetime1">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620B60-7704-40AD-80EA-3A55F858F29A}" type="datetime1">
              <a:rPr lang="en-US" smtClean="0"/>
              <a:pPr/>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2B288C-2C13-4071-9AB0-9FDB40AC6243}" type="datetime1">
              <a:rPr lang="en-US" smtClean="0"/>
              <a:pPr/>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B1A09-37ED-4CBC-BAF3-B50EE00DE635}" type="datetime1">
              <a:rPr lang="en-US" smtClean="0"/>
              <a:pPr/>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48F79-50B3-4E31-A713-6EB725C4D5EF}" type="datetime1">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6D54D5-2F64-4FA1-A2E1-39205CD73728}" type="datetime1">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4880A-55B6-4C27-B657-FFEF2AF4450A}" type="datetime1">
              <a:rPr lang="en-US" smtClean="0"/>
              <a:pPr/>
              <a:t>8/30/2016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pdcc.ntu.edu.sg/xtr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04662"/>
            <a:ext cx="9144000" cy="1470025"/>
          </a:xfrm>
        </p:spPr>
        <p:txBody>
          <a:bodyPr>
            <a:noAutofit/>
          </a:bodyPr>
          <a:lstStyle/>
          <a:p>
            <a:r>
              <a:rPr lang="en-US" dirty="0"/>
              <a:t>Relational Query </a:t>
            </a:r>
            <a:r>
              <a:rPr lang="en-US" dirty="0" smtClean="0"/>
              <a:t>Processing </a:t>
            </a:r>
            <a:r>
              <a:rPr lang="en-US" i="1" dirty="0" smtClean="0"/>
              <a:t>on OpenCL-based FPGAs</a:t>
            </a:r>
            <a:endParaRPr lang="en-US" dirty="0"/>
          </a:p>
        </p:txBody>
      </p:sp>
      <p:sp>
        <p:nvSpPr>
          <p:cNvPr id="3" name="Subtitle 2"/>
          <p:cNvSpPr>
            <a:spLocks noGrp="1"/>
          </p:cNvSpPr>
          <p:nvPr>
            <p:ph type="subTitle" idx="1"/>
          </p:nvPr>
        </p:nvSpPr>
        <p:spPr>
          <a:xfrm>
            <a:off x="990600" y="3432175"/>
            <a:ext cx="6858000" cy="2130425"/>
          </a:xfrm>
        </p:spPr>
        <p:txBody>
          <a:bodyPr>
            <a:normAutofit lnSpcReduction="10000"/>
          </a:bodyPr>
          <a:lstStyle/>
          <a:p>
            <a:r>
              <a:rPr lang="en-US" b="1" dirty="0" smtClean="0"/>
              <a:t>Zeke Wang</a:t>
            </a:r>
            <a:r>
              <a:rPr lang="en-US" dirty="0" smtClean="0"/>
              <a:t>, Johns Paul, Hui Yan Cheah </a:t>
            </a:r>
            <a:r>
              <a:rPr lang="en-US" dirty="0"/>
              <a:t>(</a:t>
            </a:r>
            <a:r>
              <a:rPr lang="en-US" altLang="zh-CN" dirty="0" smtClean="0"/>
              <a:t>NTU,</a:t>
            </a:r>
            <a:r>
              <a:rPr lang="en-US" dirty="0" smtClean="0"/>
              <a:t> </a:t>
            </a:r>
            <a:r>
              <a:rPr lang="en-US" dirty="0"/>
              <a:t>Singapore), </a:t>
            </a:r>
          </a:p>
          <a:p>
            <a:r>
              <a:rPr lang="en-US" dirty="0" smtClean="0"/>
              <a:t>Bingsheng He (</a:t>
            </a:r>
            <a:r>
              <a:rPr lang="en-US" altLang="zh-CN" dirty="0" smtClean="0"/>
              <a:t>NUS,</a:t>
            </a:r>
            <a:r>
              <a:rPr lang="en-US" dirty="0" smtClean="0"/>
              <a:t> Singapore), </a:t>
            </a:r>
          </a:p>
          <a:p>
            <a:r>
              <a:rPr lang="en-US" dirty="0" smtClean="0"/>
              <a:t>Wei Zhang (HKUST, Hong Kong)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5" name="Picture 3" descr="D:\VLDB2011\ntu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625" y="198126"/>
            <a:ext cx="2797658" cy="1061054"/>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data:image/jpeg;base64,/9j/4AAQSkZJRgABAQAAAQABAAD/2wCEAAkGBwgHBgkIBwgKCgkLDRYPDQwMDRsUFRAWIB0iIiAdHx8kKDQsJCYxJx8fLT0tMTU3Ojo6Iys/RD84QzQ5OjcBCgoKDQwNGg8PGjclHyU3Nzc3Nzc3Nzc3Nzc3Nzc3Nzc3Nzc3Nzc3Nzc3Nzc3Nzc3Nzc3Nzc3Nzc3Nzc3Nzc3N//AABEIAKAApgMBIgACEQEDEQH/xAAcAAACAwEBAQEAAAAAAAAAAAAGBwAEBQIBAwj/xABFEAABAwMCAwQGBQgKAgMAAAABAgMEAAURBiESMUEHE1FhFCJxgZGhFSMyQmJDUnKCkrHB8BYkNDVTorLC0fElM0Rj4f/EABkBAAMBAQEAAAAAAAAAAAAAAAABAgMEBf/EACYRAAMAAgIBBAICAwAAAAAAAAABAgMRITESIjJBUQSBQmEjcZH/2gAMAwEAAhEDEQA/AHjUqVKAJUqV5mgD2vM1CoedCGqNf2fT6lsB0S5o/wDjsqBKT+I8h7OdLaRNVMrbYX5rPuV7tdrSVXCfHj46OOAH4Um5erNY6ufVHtLT7TJ2LUNGAB+Jzp8RVZvRrLT/AP5+/Mpl81RYiVSpHwTk/Kp8/o53+Q37EMaZ2paZj5Db0mUR/gMH96sCspfbFaxnu7VcFD8RbH+41mwtE21RT3OnL1MB/KTZCYyf2QQqtVGiSlshnSFkSenfznVn/TS9QvLM/o+aO2O2EZXaLgPYps/7q0Inavpp4hL/AKbG83GMgfsk1UVopRbId0lYFbfk5jqD8eGs2boeAn/3aVuTGdiu3zg+B+qs5Pwo9QeWYYdr1LZLqB6Bc4zxP3QsBXwO9a4IxnpSEl6Ptq3OGBe/RZXJMe7sKjOZ8ASBv7K6au+t9FOpTK9IVF6CQO+ZI8l9Pj7qfl9oaz1PuQ+dq9oC0x2mWq7KQxcR9Hyjt9YfqyfJXT2GjtK0qAIIIPKqTT6N5uaW0zqpUqUyyVKlSgCVKlSgCVKlSgCV8JclmIw4/JcS2y2niWtRwAK9lSG4sdb77iG2m0lS1qOAkDrSP1VqO5a+vLdqs7bnoQX9U1y48flF+AHPfl7aTejLLkUL+y9q3tDn3ySbVpdDqGXVcAcQD3r5/D+aPPn7Kq2bRkeJISi7NruV0xxC0xFbN56vOfdH870QaS0+lkLiWFz1kq4J174Rkn7zcf2cirlnxNMG02mFZ4ojwGg2nOVKJypw9VKJ3UfM1Cl9sxnG7flZg2/S8qQwlu7yER4oHqW225aaQPBS/tL+Q8q3osK2WSLwxmY0NgcyAEj3mr+3SsLWdlGoNPS4B/8AapPGz+mNxV9HRrxXBuJIUAQQQeorrG1LKwaxXG7N3X0KZbuVt/q5bkdVA7DGckkfMGjXSV5N+09DuSkpSt5H1iE8kqBwR8RQq2Kcirg1ydqwdV6qt+l48d65B1SX3OBIaTkjAySfIVZ1PbXbvYpkBiQYzr6MJdGfVPu3pGyYN0nX+NYJd89KSy93LclS1ONtOEZ4QT12pU9EZsjjpD9dYiXKLwSGW32HE54XEBQII8DWFI0qqKhX0BMVDSecR4d9GX5FBOU/qkVZ0ra7ta2HU3i8KuTjhBSVNhIb2xgeVb2KO0aa8lyhMah0jElSAy7HRYrqskIQVccOUfwK+6ryPwPOqlg1dfdEz02q8sOvRUHCmXVeshOftNq6jy5dNqdU+DFuEVyLOYbkMODCm3E5BoC1Pp9qLB9HuyXplkB+qlY45FuPiSd1t+OckDnkck1rlHPeFy/KA4s92hXiC3NtzyXmHBsodD4HwNXhSBhSrt2c38esH4UgcQ4FfVSm/wA5J5BX88qd9lu0S825mdAdDjLqcg9QeoI6EU5rZriy+fD7NCpUqVRsSpUqUASvFcqlDHaFqD+j+nHn2lAS3vqo4/Efve4b0N6JqvFNgF2qaofulxTpy05W2lYS93fN53ogeQ/f7K0tM6YLAcskN3hcOFXqaj7QyARHbPTzPQeZ2HdB25+NHN8Q2HLjKdMW1h3fLhzxunyA/cacljtTNntrUNgqWE5UtxX2nFk5UtXmSSahLfLObFLuvOjH1bIuWn9NBWmILK1R8Dui2VBDQ5kJBGf++dLrUusbvqO1mfanFQI1vCPSUtu4cW4s4yAPujG2fGmnq+6O2bT06dHjqedbb9VKehOwUfIczX5+fhxpbUdNj9MkviKXJoWjHCoHcjHMdaVPQvyKcvg/RdjuEe62qNNiLUtl5GQpQwTjY594NCXafLl2Jy1X+396VRni28gZ7tbahyXjzAwfOtnQl8tt5scc2xKWQw2ltcfkWiBy9nnRHsavtHRrzjhi10zoT06Y9fNTNMFyZl1MFtGENlXU567/AD8aMtL2FjTlpTbori3G0rWvjc5nJz08OXurYGBtXK3UIGVrSkeKjihJIJxzBhap00jUDSUi4TYTqRw95GcxlPUFPI+2sLVWkY0DQ6o1iaWh+C4JjCs5WpxPMnxJBNHLT7Tv/qdQv9FQNdnehrYOJYMaH1dE1PbWlhxtE9KcPx+LcEdQPA86JFutoWlCnEhSs8IJGTjntVYWm3JlplpgRRISch4MpCwfbiltqi1RndXyE3q4reuLrGbZHUpUZngJI4O9GTnnnbqOdJtpCdVE88mpcu0VTMx9mBEbkI73gjqW53aXEJz3q+I7YGMDxNbmmdW27U6lswm3jwMJW9xt+qkq5oJ5Ejr7aTE+MEf+OTJa79KkqQ06ptw8KchIbdGxAyfVPDvRv2VW+6PuRZ7U5li1xgtpUNpwrU6o5J4xyThRKh138KmabZhGW3emaOptPRorSrdM/uGWv6l371tkHlg/4aieXQ7cjsIaOvU3Q+p3bTdjwxFu8D6TySfuup8jt7j5U7Z0RibDdiSmw4w8kocQrkoGlFrSwuybc/FcBeudlQC24R60qGeRz1UnkfZ506Wis0OWqnscTagtIUkgpIyCOtd0veyPUarpZ1WyUvikwcBKid1tH7Pw5fCmCKpPaN4tXKpHtSpUplnlI/tKmu6j1wxZYiypLC0xkBPLvFEFZ938DTnuEpMKC/KcwEstqWc+QzSL0QtSrjedSPJ4nYcd15Ger7hISPnj31F/Ry/kPeo+xmaTtrK7k7IZSPQrYj6PgjplO7q/aVYH6powHnWZYIItFjixVKyppod4pXNSuaiffmsx3UirVBeut+djR7ctX9WSEq75ST9kEciTz2qujedSgifaQ+0ttxIUhaSlSTyIPMUPae0RaNO3B2bbEPJU413fAt0rSkZycZ36Dmau6d1FEv8AHU5EQ+0pGOJp9soUAeRweYPjWyTRpMeprkALlo2baNQtX7SPA2pbgEuEVcKHEk+sR0Hjjx5UeJO24warXO5Q7bFVJuEhuOwjmtxWBQRL7VLaXlsWa2zrk4P8JGB/E/KlxJG4xlvW2sZMCY3ZNPMCVeHsbYyGc8ifPr4Y50JRNLy764XbjcLnd3eLDjkdwNx0q8AtX2sfhGK++jLTKmy1vXNt1qbeHnXHy4kpWiO2RxJAOCONSkj9EUybzLbsliky2o3G3EYJQy2MZAGwHhS75M0na8q6FjO0Wu0p9IjLu9rKRnv23RIbR+lwYUB54xW3pPWVxiXNmyarW2px4AxJ6CCiQDy3Gxz0I94ol0Jel3/TrEx6OWHQVNrQVZ3B5g88HzoT19p5HdyIsNsjLSp0FLad23EEd6hIG+FBQUAORBNGvlCa8UrkZwOeVL7tERfJE70GBZE3SJLjYStbf9ldBPrcXTbB38Kp2rtQRBixo+orPcIrqW0pW+W/VWRzVg4P76OrLfbbfY3pFrltvo+8Ad0+0cxT7NPKci1sBdPaIudikwG1tQLjBf3mpfZQTHVjmhWMkdKNdP6ct2n/AEoWxtbaZLneLQVlSUnGMJzyFbAHXrVS4vyo7KXIcYSV8aQWyvh9UnBIPlzppJFTEx0Wz0oZ1mx6O1HvrKMuW9R79I/KRlbOpPkB636td3jWVtsbaDekPRFrzwIUnjK8c8cOfGrGn7tH1PZFSg0pLLqltltwYITuNx5jB99HYOpr07FDGWdEdoqO7J9BU4kZ+6phzkfdn/KafIORsc0iddwlKsMB5wEv21922PHO5Sk5bJ/Vx8TTZ0PcjdtK22WpWXC0EufpJ2P7qme2jDA/GnJv1KlSrOsE+06WYeibisK9ZxKWhj8Sgn+JoA0DEC7BEZI/vC9NBQ/OQ0O8I9nq0WdtLhRpBCB+UmNjPuUf4Vj9niP6lpVPCADImvZ8SApOfnWb9xyXzm/QzZ8qPCiOyZjqWo7aSpxauQFKeG5omXd25EvU78yPGz6LDnJcS214DiUkZA29vWmXqSGZluS2GPSEodQ4tj/ESk5IrMlMaZk5NxtTSPORCI5DxxiqaNcibZd0256e29cy/FeDyu6bVEUS2EIJAwTz3znp0q1f7xGsVqfuEwkNtJ2SnmpXRI8yalgjwY1njItSAiEU8bKR4KPF19tAvaQTetVWTTylERATJlAHmP8ApKvjTfCHVeMb+TBajztVzmLnf23ZSpRJt1qacKUcH56z91sfnc1fKj+36UeTHS3IuDkVoDAi2sCM0j3j1j7SfhQfprtCskOTIdmsSEvSXCC6hA4GmknDaAM5wBjkOZNNK3To1yiNy4TyHmHBlK0HINStMzxKH87ZRten4dtlmW07Nef7stBUqU49hJIJA4icbgfChntFaelT7bbRe3be3MUUIbaZKg4oEH1jnAAxR7S97Ru8/pPpXuUNrc9JVhLisJO3XY7VT6NMiSjSKmh4btn1Uq2N6jcnZY79xjuT3SkkABSVZxnYD3UdXayRLsphclUhDjBUW3I76mlDIwd0kGgLSrSWe051tpqI2ym2IDSYh+q4NscNNClPQsSXjoGZWlVpaUmFd5wB5tTV+lNK8iF5OPYaALtYJlpufpFjaNqvbSC4mPHJLE1sc+78x1bPu8acL7iGW1OOLCEpHEpSjgAeJpY6v7QbDMjriw/SXZDKu8jS2kjDbo+yoZO46HHMZpUkTlUSueAx0VqZnU9nTKSAiQ2eCQ0Puq8vI1uvhSmlhCuFXCcHHI+NKnS8wQO0GJIipDcHUMPvlNDkhzmcexQV+1TZPI5qpe0Xip1PPYAaR005Nukm+apeamXQK4UMAhSYwGceruAfLpR6lCEbIAGegpfuO6xZuE+HpuBa0w0SV4feB4lFXrHkehPhWrpuHq5N3EnUU2G8x3CkBphOOBRIIPLfl40IUNLhIHteQx3eqo4HqqYjXFP6QyhXyQKtdiUnvdNyoyjkx5ZAHgFAH/mretko9OuCFgcL1gkAn9E5H+qsDsIcyLy0eY7hXyWP4VH8zLrMhtVKlStDrF/20tlWkG1J/JzG1H2YUP41k9ni1CDpU7cPfTWf9Sv4UUdqMUy9E3FITxFoJeH6qgf3ZoE0BKCLFAeUf7Be0Z/Ch5Pd7+9VZv3HJfGbf9DauUP0tLI9IdYDbnGS2rBVsds++l9qG7Sb3c1af0fIkuSE7SZ5fV3bI6jbmf5Hkw7pAbukJyG+t1DTgwstOFCiPDI3rMtOkrZZmSxbzLZaJyUplLGT7c5q2tm1zTfBqWyMYlvjRlud4pppKCv84gYzS41GlSe1JY5F61LS3nqeBVMe2pYZhpjRnS6iP9Tkr41Ap2wo+PjQN2qQ5EN22aot6eJ63OYdT4tk53+Y/WpUuBZV6OPgSafVQlPgMEUcdnGqnbIJFvDzCG31pU2h9Di/XOxA4BtnbnWHqq2tx5SbhbsrtdwJejrHJBO6mz4FJ2x4Vib8iPjvWXTPLVPFfA839ayY85uC85CRKc+w0qLJBP8AlrE1TcpMi/abkXBop7qWcJZjugkY6BQyT7Kodn17tLmnbpbL87EDmSWi8RxugpPXmcEc+m1fC8AXW5WVufJmolGzMvx1MHiU65wA4AxnjUc8qre0drt1Key9a5DkPXThtyHVli2ttJEiM4CcAZJQBxfwoic1tKauCLe4uEmWvHCyY0niOeX3fI0I2OH9G6vsReeuX0rJUrvo0xeC2kA44j95JGcYyMpq9eb9amez8sRX4z11kn64KwXONS/WWfMfLamuEE05lvej4dourpUq2OWdx2Ol1a0982226hQRzweIAYNLTO5NQkqJUpWSTkkknPnWhYbS7ebgmMhQbZA45D6tkstjmpR/dUN7OK6eWgwtCFm7aBazxOJbU4U9QkrJHyFO4naldoGN9O6wkX1ppSLXb2fRIAUOYA4R/lyT+kPCme8ooZWoJ4iEk8PjWs9Hp4FqWwBmXy7W2/XFdv0pKlhTmDJbdUEuYAAPDjGenurT07qO73a7IjT7DItrYYUtS3lZCyCAANvPND9w1XIbZjW7Tc5VxvlyXxLJWHEQx1GMerjJ2Pgc0YadReI3ew71ME5aEJWmUGg3nOcpIG2xHwNC7FPu4Zia2OZ05SlAJZsMnIz+cQB+6h/sIb/vp3yYR/rP8aua7lJxql/i2biRoA/SUSsj4LFffsSilrT0uStOPSJZwfEJSB+/NT/MjvOv2MepUqVodZUucRM63SYi9w80pB94pF6GQ4ZN706pQS/JjqDOdsPtHKfmM+6n6eVI7tAiO6X181eIySG3XUy28ciobLT7/wDdUX9nL+QtascVjuKbnaIk5IOX2kqI8DjcfHNCOre0CLHS5bLEr0i8LWWgkpwGTnCionwrQ0nNZZuMm3tqBjSk/SEFXQtr+2kfoq3/AFquvNtWu6PKt9i75+WlT7shBQniUMDhJO+eWOfWn2uDV7qeGVtDWxixWtMddzEuVJWXnj3gILhHrcPl/wB0SyGG5DC2X0JcbWkpUkjYg9KAZmoUnUNtg2yzW524vjvO8zvFQRgqUQkYOOLI/wCaOLfcItwaLkOQ2+hKihSmzkBQ5imhw1rQq7zpe56T9JECKLxp59RU7CczxNezG4I/OHlkdaEjbdN3FXHbr4q3Z5xriyTwHwDidiPaM1+i+EedZF00xY7oouT7VDecPNxTQ4/2hvUuTG/x99CdsVrNgvtslC6Q5MSWh9CX2Fng9VJBSScdSK29OzYQ1pptx6TGCW9PNJKlOJwhXBjGeh5iqluYXp++PafnNtLU1JMm2KkgFDoUMKbJOwChjfopNGQbbuyibU3boqkqQFxnoyA60RnjCklPPwI22yDvSS0RjjRn6suNvc1/pN5qZGWlBe41pdSQkY6nNB13hHUD1mix50ZpqPalPOuOL9RoBW+cZxzFMB2Iq0oEi5rsqWkylFTao6Spxk44Up4Ug8Q3wADnlQlq2V6VIXbbVBQxcrmER0RkNpSqOxnPr8PJSyASOgSKHyPJO9t/IMqslihHvLlqZl1IGS1b2FOLV5BRwB7cURWeyT9UR0wLRBVZdPFQU8656zsnzJ24j5ch50xrDouxWqNGCbZEclNNpCpC2gpalY3Vk+dEYSAMAYHhTUjj8dLspWi2RbPbmYMFvu2GU4SOZPmT1PnXw1DPdiQeCGtlE2QoNR1PnCEqP3j4gDJx1xjrWktQSkqJwBzzQjdLdG1e+lq5x0fR2CqGsSFIdURzcCMYwenlv1qv9HRXC0geh313SF6mR9TMMzZr7aHIz9uijvHgSoKBHtHWjux3V25Wn6RlQnIKFcSktPH1wgdVDoduVBrOldR6emBenLymXGUtKHWZqeNbadtwfIb42+dEmsHVriMWZhWJFzX3SlZ+wyBl1Z8PVyPaRUyZw6W9iw11OIsMNJP192lu3JwDnwfZb/yhPwNNLQNtNq0nboyhhZaDix5q3P76Uzrf9M+0RpiOnMJDiGkjoiO1/wA7/tU+kpSlICQABsAKJ72RgW7dfo6qVKlWdR4aEe0rTv0/px3uE8UuL9cyOqsc0+8fPFF9crGU4pNbJqVUtMR+g7q/KgptzBH0pbFGTbePbvU/lGSfMcv/AMpvQLg3eLQ3Nt7vAXmzwFY3QrqFDxB2IpUdpmnZOnr23qGz8TUdxwLKkfkHs+Hgr/kda3tNamaKF3yK2fRX1AXaI3uYzvLv0jqk9fj0NQvo5sVOH4UW9OwEaUt1z1FqpxAnyXFl5QGfV4iAlI68XPHmKqWK46gnSJeqUx0xbaGghi3hvK5KQdjtyV4H3cqLLzp206mMCVJbQ8lhYcbUnBDifA+INWb8m4swEu2VcZLrB4i1I9VDiAN08Q+z7cVWjXw110abSuNKVHIyMlJ5j219OdADl2kvdoLlruMmREbcipXb0suYQpeMqyfvHngHbbzrSiatSzc2bPdYriLg4x3/APV0lxITkj1gN0nbPIjfnTTKWRF3Vuk7dqiIlmakpcbz3T7ey2z/ABHlQNJ01rS2lDbSLdfGGtmlS0ZcQOm5IPzpoQ5saY3xxX23U5IyhWceVWMjxo0mKsc1yKaPZdcS3z3VutVnyMGQ0j6zH6RKj8MUX6P0RB04pcpTiplxdB7yS7ud+YT4fM+dFWR41y44htJUtSUpHMqOBSUpBOKU9neK8WoJBUogADJJ8KoT7q1Fg+mNNrltZG8cpOBnBVkkDA5n2UG32c+9qw6d1LgWm4sYiqYWWwpWeSjzJ6Y5cvGm3oqrUoJNRpXMgstoeAgSHEokqQoham17DhUOW5Tv4UAXS13TRbkcyDIummo7veIKHCh6KfHIxsM8uRrQm6c1VpqM61YZn0ra+Ej0KQfrGx+E8tvaPZTAiKROtjS3mTwvsjjadT4jcEUuzPXn3wzLtRSVy78+txiO+wgJQ8eEBtAJ7xY/OOT7gKAtYahdZt8i6es3NuyCxBQrYsQ87rPgpfP3jwrf1RfIs1p5b6v/AAEJWH1JP9veB2ZR4pB+0fd40C6etk3tA1YudcB/UkKBfx9lKR9lpP8APLJqae+DPLT4iewx7HdOmDanLxJQUvTdmQR9locj7zv7MUyBXLLaGm0ttpCUJGEpHICu6tLSOjHCiVKJUqVKZZKhqVKAK0+DHuER2JLaS6w6kpWhXIg0j75Z7r2dagbmwFqchuEpQ4oZS4k823Omf+6fNVblAi3OI7EnMpeYdGFIUNjUudmOXErX9i80tqJtqM5MsaHJFuB45dpT6z0Inmtoc1IPPh+HhRq99H6nsriGJRchyU8BcjuYPmM8wfEUp9TaLu+kZ30rp991cVtWUrbz3jI8FD7yfP4ivtYNYxZj5dU+iyXdf2pCE8UWWf8A7EfdPmPj0qVWuGZTlc+nJ2Gl8sU2dcrTOnrjNMWlZdXKbJK3QBy4ceryydzWDpBu53u7XHU0ZSW/S5ojJK0ZU3HT9op32OwG+aKmNUmK2n+kUT0MEbTGVd7FX5hYHq/rAe01eftFpvEcrZXhp45W5EfKA55EpO9VpGjhN7QM65sjrqVv2JbkedESqdxMnBdUVAYPjsk1qaavX9I02ycw881/V1GSyhXq8YIHCQR45O2MjHStyLAWxPkvl5CmnUNoQ0GuHuwnO2c78/AVl6Y0y3p+53d5hQ7ia8HGkf4Yxun4k/uo+SvF+W0ZWu7hPtd/04tmc81ClSwzIZSQEq3GN8Z8eta97tca4XRtmWgKRLhvMkKO3ECkggeOOLfyrnXWnHdR2tlqI+lmVHfS+ytYJTxDocVbiR7nKlx5N1RGY9HSeFphwucS1DBUSQMDGcDz50fIafk0ArOmr1ZIRmaTfVIhrSpMm0SDxDI9VaUk9c58D7eVaU+3ua00LFUhpbN3iqHdhYKVsvJOCD1HQ/A0ZRorcByZIXIWUPud4oLICG9sbfDJ86y39UxlrWzY467pJCsK7jZpB/G4dh7snyo0heEre3waUFyRDtTbl6kx++abHfvJPCjYbq35UI6h1C3cIDzzkhyDp/JSp8ZS9P8AFDI5hJ5cXM9Nt6wdTaqjMOcV3ktXeag5bt0YkQ46h1Wrm4R/IHOsS12PUHaHcEzpzpahcg+pPqIT+a2nr/OaTfwZ3m/jPJ8EJuXaBemIUBgRrfGTwtNJT9VEb5ZP4j8/YKdmnrJEsNrZgQUYbQN1n7S1dVHzqafscGwwEw7eyG2xupR3Us+Kj1NagpzOjTFi8eX2QV7UqVRsSpUqUASpUqUASpUqUAclIIINAuquzW03grkwALfMVkkto9RZ80/8UeV5SaTJuJpaaEMu2610Q4osB5UPqWvrmFjzQdx8B7akDWNq4+8mWp63SCfXkWeQWMnxU2CAT8afCgCOQrEu2krDd8mfbGFrP5RKeFXxG9T4fRzvBU+xgRB1vG2TF1eB+C6285/aRgVtMatlKwW7pph9JHP0tTZ+GDVSX2RWR0kxZk+MT040rHzGfnWY52NNlX1V7Vjr3kYE/Iil6hf518BA5qyYkjjuOmGgevp6lfLArIma1aTkSNXQk/htkBTiv2jkVVR2Mo4hxXrb8Mbf/VWhG7ILO2oKl3Ge9jmkKQgH5Z+dHrD/ADv4BO5axsyyVGJcLw4OSrtIPc+3uh6vyqulzWWsQI0OO63BGwbjp9HjoHmds/P2U2bTofTlqKVxrY0pxPJx76xXxNEKEJSkBIASOQAxT8X8jWC697/4LjS/ZXBhFMi/OJmujkwkENA+z71MZpltptLbSAhCRhKUjAA8MV3XtUkkbxjmFwiVKlSmWSpUqUASpUqU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dirty="0"/>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KAApgMBIgACEQEDEQH/xAAcAAACAwEBAQEAAAAAAAAAAAAGBwAEBQIBAwj/xABFEAABAwMCAwQGBQgKAgMAAAABAgMEAAURBiESMUEHE1FhFCJxgZGhFSMyQmJDUnKCkrHB8BYkNDVTorLC0fElM0Rj4f/EABkBAAMBAQEAAAAAAAAAAAAAAAABAgMEBf/EACYRAAMAAgIBBAICAwAAAAAAAAABAgMRITESIjJBUQSBQmEjcZH/2gAMAwEAAhEDEQA/AHjUqVKAJUqV5mgD2vM1CoedCGqNf2fT6lsB0S5o/wDjsqBKT+I8h7OdLaRNVMrbYX5rPuV7tdrSVXCfHj46OOAH4Um5erNY6ufVHtLT7TJ2LUNGAB+Jzp8RVZvRrLT/AP5+/Mpl81RYiVSpHwTk/Kp8/o53+Q37EMaZ2paZj5Db0mUR/gMH96sCspfbFaxnu7VcFD8RbH+41mwtE21RT3OnL1MB/KTZCYyf2QQqtVGiSlshnSFkSenfznVn/TS9QvLM/o+aO2O2EZXaLgPYps/7q0Inavpp4hL/AKbG83GMgfsk1UVopRbId0lYFbfk5jqD8eGs2boeAn/3aVuTGdiu3zg+B+qs5Pwo9QeWYYdr1LZLqB6Bc4zxP3QsBXwO9a4IxnpSEl6Ptq3OGBe/RZXJMe7sKjOZ8ASBv7K6au+t9FOpTK9IVF6CQO+ZI8l9Pj7qfl9oaz1PuQ+dq9oC0x2mWq7KQxcR9Hyjt9YfqyfJXT2GjtK0qAIIIPKqTT6N5uaW0zqpUqUyyVKlSgCVKlSgCVKlSgCV8JclmIw4/JcS2y2niWtRwAK9lSG4sdb77iG2m0lS1qOAkDrSP1VqO5a+vLdqs7bnoQX9U1y48flF+AHPfl7aTejLLkUL+y9q3tDn3ySbVpdDqGXVcAcQD3r5/D+aPPn7Kq2bRkeJISi7NruV0xxC0xFbN56vOfdH870QaS0+lkLiWFz1kq4J174Rkn7zcf2cirlnxNMG02mFZ4ojwGg2nOVKJypw9VKJ3UfM1Cl9sxnG7flZg2/S8qQwlu7yER4oHqW225aaQPBS/tL+Q8q3osK2WSLwxmY0NgcyAEj3mr+3SsLWdlGoNPS4B/8AapPGz+mNxV9HRrxXBuJIUAQQQeorrG1LKwaxXG7N3X0KZbuVt/q5bkdVA7DGckkfMGjXSV5N+09DuSkpSt5H1iE8kqBwR8RQq2Kcirg1ydqwdV6qt+l48d65B1SX3OBIaTkjAySfIVZ1PbXbvYpkBiQYzr6MJdGfVPu3pGyYN0nX+NYJd89KSy93LclS1ONtOEZ4QT12pU9EZsjjpD9dYiXKLwSGW32HE54XEBQII8DWFI0qqKhX0BMVDSecR4d9GX5FBOU/qkVZ0ra7ta2HU3i8KuTjhBSVNhIb2xgeVb2KO0aa8lyhMah0jElSAy7HRYrqskIQVccOUfwK+6ryPwPOqlg1dfdEz02q8sOvRUHCmXVeshOftNq6jy5dNqdU+DFuEVyLOYbkMODCm3E5BoC1Pp9qLB9HuyXplkB+qlY45FuPiSd1t+OckDnkck1rlHPeFy/KA4s92hXiC3NtzyXmHBsodD4HwNXhSBhSrt2c38esH4UgcQ4FfVSm/wA5J5BX88qd9lu0S825mdAdDjLqcg9QeoI6EU5rZriy+fD7NCpUqVRsSpUqUASvFcqlDHaFqD+j+nHn2lAS3vqo4/Efve4b0N6JqvFNgF2qaofulxTpy05W2lYS93fN53ogeQ/f7K0tM6YLAcskN3hcOFXqaj7QyARHbPTzPQeZ2HdB25+NHN8Q2HLjKdMW1h3fLhzxunyA/cacljtTNntrUNgqWE5UtxX2nFk5UtXmSSahLfLObFLuvOjH1bIuWn9NBWmILK1R8Dui2VBDQ5kJBGf++dLrUusbvqO1mfanFQI1vCPSUtu4cW4s4yAPujG2fGmnq+6O2bT06dHjqedbb9VKehOwUfIczX5+fhxpbUdNj9MkviKXJoWjHCoHcjHMdaVPQvyKcvg/RdjuEe62qNNiLUtl5GQpQwTjY594NCXafLl2Jy1X+396VRni28gZ7tbahyXjzAwfOtnQl8tt5scc2xKWQw2ltcfkWiBy9nnRHsavtHRrzjhi10zoT06Y9fNTNMFyZl1MFtGENlXU567/AD8aMtL2FjTlpTbori3G0rWvjc5nJz08OXurYGBtXK3UIGVrSkeKjihJIJxzBhap00jUDSUi4TYTqRw95GcxlPUFPI+2sLVWkY0DQ6o1iaWh+C4JjCs5WpxPMnxJBNHLT7Tv/qdQv9FQNdnehrYOJYMaH1dE1PbWlhxtE9KcPx+LcEdQPA86JFutoWlCnEhSs8IJGTjntVYWm3JlplpgRRISch4MpCwfbiltqi1RndXyE3q4reuLrGbZHUpUZngJI4O9GTnnnbqOdJtpCdVE88mpcu0VTMx9mBEbkI73gjqW53aXEJz3q+I7YGMDxNbmmdW27U6lswm3jwMJW9xt+qkq5oJ5Ejr7aTE+MEf+OTJa79KkqQ06ptw8KchIbdGxAyfVPDvRv2VW+6PuRZ7U5li1xgtpUNpwrU6o5J4xyThRKh138KmabZhGW3emaOptPRorSrdM/uGWv6l371tkHlg/4aieXQ7cjsIaOvU3Q+p3bTdjwxFu8D6TySfuup8jt7j5U7Z0RibDdiSmw4w8kocQrkoGlFrSwuybc/FcBeudlQC24R60qGeRz1UnkfZ506Wis0OWqnscTagtIUkgpIyCOtd0veyPUarpZ1WyUvikwcBKid1tH7Pw5fCmCKpPaN4tXKpHtSpUplnlI/tKmu6j1wxZYiypLC0xkBPLvFEFZ938DTnuEpMKC/KcwEstqWc+QzSL0QtSrjedSPJ4nYcd15Ger7hISPnj31F/Ry/kPeo+xmaTtrK7k7IZSPQrYj6PgjplO7q/aVYH6powHnWZYIItFjixVKyppod4pXNSuaiffmsx3UirVBeut+djR7ctX9WSEq75ST9kEciTz2qujedSgifaQ+0ttxIUhaSlSTyIPMUPae0RaNO3B2bbEPJU413fAt0rSkZycZ36Dmau6d1FEv8AHU5EQ+0pGOJp9soUAeRweYPjWyTRpMeprkALlo2baNQtX7SPA2pbgEuEVcKHEk+sR0Hjjx5UeJO24warXO5Q7bFVJuEhuOwjmtxWBQRL7VLaXlsWa2zrk4P8JGB/E/KlxJG4xlvW2sZMCY3ZNPMCVeHsbYyGc8ifPr4Y50JRNLy764XbjcLnd3eLDjkdwNx0q8AtX2sfhGK++jLTKmy1vXNt1qbeHnXHy4kpWiO2RxJAOCONSkj9EUybzLbsliky2o3G3EYJQy2MZAGwHhS75M0na8q6FjO0Wu0p9IjLu9rKRnv23RIbR+lwYUB54xW3pPWVxiXNmyarW2px4AxJ6CCiQDy3Gxz0I94ol0Jel3/TrEx6OWHQVNrQVZ3B5g88HzoT19p5HdyIsNsjLSp0FLad23EEd6hIG+FBQUAORBNGvlCa8UrkZwOeVL7tERfJE70GBZE3SJLjYStbf9ldBPrcXTbB38Kp2rtQRBixo+orPcIrqW0pW+W/VWRzVg4P76OrLfbbfY3pFrltvo+8Ad0+0cxT7NPKci1sBdPaIudikwG1tQLjBf3mpfZQTHVjmhWMkdKNdP6ct2n/AEoWxtbaZLneLQVlSUnGMJzyFbAHXrVS4vyo7KXIcYSV8aQWyvh9UnBIPlzppJFTEx0Wz0oZ1mx6O1HvrKMuW9R79I/KRlbOpPkB636td3jWVtsbaDekPRFrzwIUnjK8c8cOfGrGn7tH1PZFSg0pLLqltltwYITuNx5jB99HYOpr07FDGWdEdoqO7J9BU4kZ+6phzkfdn/KafIORsc0iddwlKsMB5wEv21922PHO5Sk5bJ/Vx8TTZ0PcjdtK22WpWXC0EufpJ2P7qme2jDA/GnJv1KlSrOsE+06WYeibisK9ZxKWhj8Sgn+JoA0DEC7BEZI/vC9NBQ/OQ0O8I9nq0WdtLhRpBCB+UmNjPuUf4Vj9niP6lpVPCADImvZ8SApOfnWb9xyXzm/QzZ8qPCiOyZjqWo7aSpxauQFKeG5omXd25EvU78yPGz6LDnJcS214DiUkZA29vWmXqSGZluS2GPSEodQ4tj/ESk5IrMlMaZk5NxtTSPORCI5DxxiqaNcibZd0256e29cy/FeDyu6bVEUS2EIJAwTz3znp0q1f7xGsVqfuEwkNtJ2SnmpXRI8yalgjwY1njItSAiEU8bKR4KPF19tAvaQTetVWTTylERATJlAHmP8ApKvjTfCHVeMb+TBajztVzmLnf23ZSpRJt1qacKUcH56z91sfnc1fKj+36UeTHS3IuDkVoDAi2sCM0j3j1j7SfhQfprtCskOTIdmsSEvSXCC6hA4GmknDaAM5wBjkOZNNK3To1yiNy4TyHmHBlK0HINStMzxKH87ZRten4dtlmW07Nef7stBUqU49hJIJA4icbgfChntFaelT7bbRe3be3MUUIbaZKg4oEH1jnAAxR7S97Ru8/pPpXuUNrc9JVhLisJO3XY7VT6NMiSjSKmh4btn1Uq2N6jcnZY79xjuT3SkkABSVZxnYD3UdXayRLsphclUhDjBUW3I76mlDIwd0kGgLSrSWe051tpqI2ym2IDSYh+q4NscNNClPQsSXjoGZWlVpaUmFd5wB5tTV+lNK8iF5OPYaALtYJlpufpFjaNqvbSC4mPHJLE1sc+78x1bPu8acL7iGW1OOLCEpHEpSjgAeJpY6v7QbDMjriw/SXZDKu8jS2kjDbo+yoZO46HHMZpUkTlUSueAx0VqZnU9nTKSAiQ2eCQ0Puq8vI1uvhSmlhCuFXCcHHI+NKnS8wQO0GJIipDcHUMPvlNDkhzmcexQV+1TZPI5qpe0Xip1PPYAaR005Nukm+apeamXQK4UMAhSYwGceruAfLpR6lCEbIAGegpfuO6xZuE+HpuBa0w0SV4feB4lFXrHkehPhWrpuHq5N3EnUU2G8x3CkBphOOBRIIPLfl40IUNLhIHteQx3eqo4HqqYjXFP6QyhXyQKtdiUnvdNyoyjkx5ZAHgFAH/mretko9OuCFgcL1gkAn9E5H+qsDsIcyLy0eY7hXyWP4VH8zLrMhtVKlStDrF/20tlWkG1J/JzG1H2YUP41k9ni1CDpU7cPfTWf9Sv4UUdqMUy9E3FITxFoJeH6qgf3ZoE0BKCLFAeUf7Be0Z/Ch5Pd7+9VZv3HJfGbf9DauUP0tLI9IdYDbnGS2rBVsds++l9qG7Sb3c1af0fIkuSE7SZ5fV3bI6jbmf5Hkw7pAbukJyG+t1DTgwstOFCiPDI3rMtOkrZZmSxbzLZaJyUplLGT7c5q2tm1zTfBqWyMYlvjRlud4pppKCv84gYzS41GlSe1JY5F61LS3nqeBVMe2pYZhpjRnS6iP9Tkr41Ap2wo+PjQN2qQ5EN22aot6eJ63OYdT4tk53+Y/WpUuBZV6OPgSafVQlPgMEUcdnGqnbIJFvDzCG31pU2h9Di/XOxA4BtnbnWHqq2tx5SbhbsrtdwJejrHJBO6mz4FJ2x4Vib8iPjvWXTPLVPFfA839ayY85uC85CRKc+w0qLJBP8AlrE1TcpMi/abkXBop7qWcJZjugkY6BQyT7Kodn17tLmnbpbL87EDmSWi8RxugpPXmcEc+m1fC8AXW5WVufJmolGzMvx1MHiU65wA4AxnjUc8qre0drt1Key9a5DkPXThtyHVli2ttJEiM4CcAZJQBxfwoic1tKauCLe4uEmWvHCyY0niOeX3fI0I2OH9G6vsReeuX0rJUrvo0xeC2kA44j95JGcYyMpq9eb9amez8sRX4z11kn64KwXONS/WWfMfLamuEE05lvej4dourpUq2OWdx2Ol1a0982226hQRzweIAYNLTO5NQkqJUpWSTkkknPnWhYbS7ebgmMhQbZA45D6tkstjmpR/dUN7OK6eWgwtCFm7aBazxOJbU4U9QkrJHyFO4naldoGN9O6wkX1ppSLXb2fRIAUOYA4R/lyT+kPCme8ooZWoJ4iEk8PjWs9Hp4FqWwBmXy7W2/XFdv0pKlhTmDJbdUEuYAAPDjGenurT07qO73a7IjT7DItrYYUtS3lZCyCAANvPND9w1XIbZjW7Tc5VxvlyXxLJWHEQx1GMerjJ2Pgc0YadReI3ew71ME5aEJWmUGg3nOcpIG2xHwNC7FPu4Zia2OZ05SlAJZsMnIz+cQB+6h/sIb/vp3yYR/rP8aua7lJxql/i2biRoA/SUSsj4LFffsSilrT0uStOPSJZwfEJSB+/NT/MjvOv2MepUqVodZUucRM63SYi9w80pB94pF6GQ4ZN706pQS/JjqDOdsPtHKfmM+6n6eVI7tAiO6X181eIySG3XUy28ciobLT7/wDdUX9nL+QtascVjuKbnaIk5IOX2kqI8DjcfHNCOre0CLHS5bLEr0i8LWWgkpwGTnCionwrQ0nNZZuMm3tqBjSk/SEFXQtr+2kfoq3/AFquvNtWu6PKt9i75+WlT7shBQniUMDhJO+eWOfWn2uDV7qeGVtDWxixWtMddzEuVJWXnj3gILhHrcPl/wB0SyGG5DC2X0JcbWkpUkjYg9KAZmoUnUNtg2yzW524vjvO8zvFQRgqUQkYOOLI/wCaOLfcItwaLkOQ2+hKihSmzkBQ5imhw1rQq7zpe56T9JECKLxp59RU7CczxNezG4I/OHlkdaEjbdN3FXHbr4q3Z5xriyTwHwDidiPaM1+i+EedZF00xY7oouT7VDecPNxTQ4/2hvUuTG/x99CdsVrNgvtslC6Q5MSWh9CX2Fng9VJBSScdSK29OzYQ1pptx6TGCW9PNJKlOJwhXBjGeh5iqluYXp++PafnNtLU1JMm2KkgFDoUMKbJOwChjfopNGQbbuyibU3boqkqQFxnoyA60RnjCklPPwI22yDvSS0RjjRn6suNvc1/pN5qZGWlBe41pdSQkY6nNB13hHUD1mix50ZpqPalPOuOL9RoBW+cZxzFMB2Iq0oEi5rsqWkylFTao6Spxk44Up4Ug8Q3wADnlQlq2V6VIXbbVBQxcrmER0RkNpSqOxnPr8PJSyASOgSKHyPJO9t/IMqslihHvLlqZl1IGS1b2FOLV5BRwB7cURWeyT9UR0wLRBVZdPFQU8656zsnzJ24j5ch50xrDouxWqNGCbZEclNNpCpC2gpalY3Vk+dEYSAMAYHhTUjj8dLspWi2RbPbmYMFvu2GU4SOZPmT1PnXw1DPdiQeCGtlE2QoNR1PnCEqP3j4gDJx1xjrWktQSkqJwBzzQjdLdG1e+lq5x0fR2CqGsSFIdURzcCMYwenlv1qv9HRXC0geh313SF6mR9TMMzZr7aHIz9uijvHgSoKBHtHWjux3V25Wn6RlQnIKFcSktPH1wgdVDoduVBrOldR6emBenLymXGUtKHWZqeNbadtwfIb42+dEmsHVriMWZhWJFzX3SlZ+wyBl1Z8PVyPaRUyZw6W9iw11OIsMNJP192lu3JwDnwfZb/yhPwNNLQNtNq0nboyhhZaDix5q3P76Uzrf9M+0RpiOnMJDiGkjoiO1/wA7/tU+kpSlICQABsAKJ72RgW7dfo6qVKlWdR4aEe0rTv0/px3uE8UuL9cyOqsc0+8fPFF9crGU4pNbJqVUtMR+g7q/KgptzBH0pbFGTbePbvU/lGSfMcv/AMpvQLg3eLQ3Nt7vAXmzwFY3QrqFDxB2IpUdpmnZOnr23qGz8TUdxwLKkfkHs+Hgr/kda3tNamaKF3yK2fRX1AXaI3uYzvLv0jqk9fj0NQvo5sVOH4UW9OwEaUt1z1FqpxAnyXFl5QGfV4iAlI68XPHmKqWK46gnSJeqUx0xbaGghi3hvK5KQdjtyV4H3cqLLzp206mMCVJbQ8lhYcbUnBDifA+INWb8m4swEu2VcZLrB4i1I9VDiAN08Q+z7cVWjXw110abSuNKVHIyMlJ5j219OdADl2kvdoLlruMmREbcipXb0suYQpeMqyfvHngHbbzrSiatSzc2bPdYriLg4x3/APV0lxITkj1gN0nbPIjfnTTKWRF3Vuk7dqiIlmakpcbz3T7ey2z/ABHlQNJ01rS2lDbSLdfGGtmlS0ZcQOm5IPzpoQ5saY3xxX23U5IyhWceVWMjxo0mKsc1yKaPZdcS3z3VutVnyMGQ0j6zH6RKj8MUX6P0RB04pcpTiplxdB7yS7ud+YT4fM+dFWR41y44htJUtSUpHMqOBSUpBOKU9neK8WoJBUogADJJ8KoT7q1Fg+mNNrltZG8cpOBnBVkkDA5n2UG32c+9qw6d1LgWm4sYiqYWWwpWeSjzJ6Y5cvGm3oqrUoJNRpXMgstoeAgSHEokqQoham17DhUOW5Tv4UAXS13TRbkcyDIummo7veIKHCh6KfHIxsM8uRrQm6c1VpqM61YZn0ra+Ej0KQfrGx+E8tvaPZTAiKROtjS3mTwvsjjadT4jcEUuzPXn3wzLtRSVy78+txiO+wgJQ8eEBtAJ7xY/OOT7gKAtYahdZt8i6es3NuyCxBQrYsQ87rPgpfP3jwrf1RfIs1p5b6v/AAEJWH1JP9veB2ZR4pB+0fd40C6etk3tA1YudcB/UkKBfx9lKR9lpP8APLJqae+DPLT4iewx7HdOmDanLxJQUvTdmQR9locj7zv7MUyBXLLaGm0ttpCUJGEpHICu6tLSOjHCiVKJUqVKZZKhqVKAK0+DHuER2JLaS6w6kpWhXIg0j75Z7r2dagbmwFqchuEpQ4oZS4k823Omf+6fNVblAi3OI7EnMpeYdGFIUNjUudmOXErX9i80tqJtqM5MsaHJFuB45dpT6z0Inmtoc1IPPh+HhRq99H6nsriGJRchyU8BcjuYPmM8wfEUp9TaLu+kZ30rp991cVtWUrbz3jI8FD7yfP4ivtYNYxZj5dU+iyXdf2pCE8UWWf8A7EfdPmPj0qVWuGZTlc+nJ2Gl8sU2dcrTOnrjNMWlZdXKbJK3QBy4ceryydzWDpBu53u7XHU0ZSW/S5ojJK0ZU3HT9op32OwG+aKmNUmK2n+kUT0MEbTGVd7FX5hYHq/rAe01eftFpvEcrZXhp45W5EfKA55EpO9VpGjhN7QM65sjrqVv2JbkedESqdxMnBdUVAYPjsk1qaavX9I02ycw881/V1GSyhXq8YIHCQR45O2MjHStyLAWxPkvl5CmnUNoQ0GuHuwnO2c78/AVl6Y0y3p+53d5hQ7ia8HGkf4Yxun4k/uo+SvF+W0ZWu7hPtd/04tmc81ClSwzIZSQEq3GN8Z8eta97tca4XRtmWgKRLhvMkKO3ECkggeOOLfyrnXWnHdR2tlqI+lmVHfS+ytYJTxDocVbiR7nKlx5N1RGY9HSeFphwucS1DBUSQMDGcDz50fIafk0ArOmr1ZIRmaTfVIhrSpMm0SDxDI9VaUk9c58D7eVaU+3ua00LFUhpbN3iqHdhYKVsvJOCD1HQ/A0ZRorcByZIXIWUPud4oLICG9sbfDJ86y39UxlrWzY467pJCsK7jZpB/G4dh7snyo0heEre3waUFyRDtTbl6kx++abHfvJPCjYbq35UI6h1C3cIDzzkhyDp/JSp8ZS9P8AFDI5hJ5cXM9Nt6wdTaqjMOcV3ktXeag5bt0YkQ46h1Wrm4R/IHOsS12PUHaHcEzpzpahcg+pPqIT+a2nr/OaTfwZ3m/jPJ8EJuXaBemIUBgRrfGTwtNJT9VEb5ZP4j8/YKdmnrJEsNrZgQUYbQN1n7S1dVHzqafscGwwEw7eyG2xupR3Us+Kj1NagpzOjTFi8eX2QV7UqVRsSpUqUASpUqUASpUqUAclIIINAuquzW03grkwALfMVkkto9RZ80/8UeV5SaTJuJpaaEMu2610Q4osB5UPqWvrmFjzQdx8B7akDWNq4+8mWp63SCfXkWeQWMnxU2CAT8afCgCOQrEu2krDd8mfbGFrP5RKeFXxG9T4fRzvBU+xgRB1vG2TF1eB+C6285/aRgVtMatlKwW7pph9JHP0tTZ+GDVSX2RWR0kxZk+MT040rHzGfnWY52NNlX1V7Vjr3kYE/Iil6hf518BA5qyYkjjuOmGgevp6lfLArIma1aTkSNXQk/htkBTiv2jkVVR2Mo4hxXrb8Mbf/VWhG7ILO2oKl3Ge9jmkKQgH5Z+dHrD/ADv4BO5axsyyVGJcLw4OSrtIPc+3uh6vyqulzWWsQI0OO63BGwbjp9HjoHmds/P2U2bTofTlqKVxrY0pxPJx76xXxNEKEJSkBIASOQAxT8X8jWC697/4LjS/ZXBhFMi/OJmujkwkENA+z71MZpltptLbSAhCRhKUjAA8MV3XtUkkbxjmFwiVKlSmWSpUqUASpUqUA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dirty="0"/>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KAApgMBIgACEQEDEQH/xAAcAAACAwEBAQEAAAAAAAAAAAAGBwAEBQIBAwj/xABFEAABAwMCAwQGBQgKAgMAAAABAgMEAAURBiESMUEHE1FhFCJxgZGhFSMyQmJDUnKCkrHB8BYkNDVTorLC0fElM0Rj4f/EABkBAAMBAQEAAAAAAAAAAAAAAAABAgMEBf/EACYRAAMAAgIBBAICAwAAAAAAAAABAgMRITESIjJBUQSBQmEjcZH/2gAMAwEAAhEDEQA/AHjUqVKAJUqV5mgD2vM1CoedCGqNf2fT6lsB0S5o/wDjsqBKT+I8h7OdLaRNVMrbYX5rPuV7tdrSVXCfHj46OOAH4Um5erNY6ufVHtLT7TJ2LUNGAB+Jzp8RVZvRrLT/AP5+/Mpl81RYiVSpHwTk/Kp8/o53+Q37EMaZ2paZj5Db0mUR/gMH96sCspfbFaxnu7VcFD8RbH+41mwtE21RT3OnL1MB/KTZCYyf2QQqtVGiSlshnSFkSenfznVn/TS9QvLM/o+aO2O2EZXaLgPYps/7q0Inavpp4hL/AKbG83GMgfsk1UVopRbId0lYFbfk5jqD8eGs2boeAn/3aVuTGdiu3zg+B+qs5Pwo9QeWYYdr1LZLqB6Bc4zxP3QsBXwO9a4IxnpSEl6Ptq3OGBe/RZXJMe7sKjOZ8ASBv7K6au+t9FOpTK9IVF6CQO+ZI8l9Pj7qfl9oaz1PuQ+dq9oC0x2mWq7KQxcR9Hyjt9YfqyfJXT2GjtK0qAIIIPKqTT6N5uaW0zqpUqUyyVKlSgCVKlSgCVKlSgCV8JclmIw4/JcS2y2niWtRwAK9lSG4sdb77iG2m0lS1qOAkDrSP1VqO5a+vLdqs7bnoQX9U1y48flF+AHPfl7aTejLLkUL+y9q3tDn3ySbVpdDqGXVcAcQD3r5/D+aPPn7Kq2bRkeJISi7NruV0xxC0xFbN56vOfdH870QaS0+lkLiWFz1kq4J174Rkn7zcf2cirlnxNMG02mFZ4ojwGg2nOVKJypw9VKJ3UfM1Cl9sxnG7flZg2/S8qQwlu7yER4oHqW225aaQPBS/tL+Q8q3osK2WSLwxmY0NgcyAEj3mr+3SsLWdlGoNPS4B/8AapPGz+mNxV9HRrxXBuJIUAQQQeorrG1LKwaxXG7N3X0KZbuVt/q5bkdVA7DGckkfMGjXSV5N+09DuSkpSt5H1iE8kqBwR8RQq2Kcirg1ydqwdV6qt+l48d65B1SX3OBIaTkjAySfIVZ1PbXbvYpkBiQYzr6MJdGfVPu3pGyYN0nX+NYJd89KSy93LclS1ONtOEZ4QT12pU9EZsjjpD9dYiXKLwSGW32HE54XEBQII8DWFI0qqKhX0BMVDSecR4d9GX5FBOU/qkVZ0ra7ta2HU3i8KuTjhBSVNhIb2xgeVb2KO0aa8lyhMah0jElSAy7HRYrqskIQVccOUfwK+6ryPwPOqlg1dfdEz02q8sOvRUHCmXVeshOftNq6jy5dNqdU+DFuEVyLOYbkMODCm3E5BoC1Pp9qLB9HuyXplkB+qlY45FuPiSd1t+OckDnkck1rlHPeFy/KA4s92hXiC3NtzyXmHBsodD4HwNXhSBhSrt2c38esH4UgcQ4FfVSm/wA5J5BX88qd9lu0S825mdAdDjLqcg9QeoI6EU5rZriy+fD7NCpUqVRsSpUqUASvFcqlDHaFqD+j+nHn2lAS3vqo4/Efve4b0N6JqvFNgF2qaofulxTpy05W2lYS93fN53ogeQ/f7K0tM6YLAcskN3hcOFXqaj7QyARHbPTzPQeZ2HdB25+NHN8Q2HLjKdMW1h3fLhzxunyA/cacljtTNntrUNgqWE5UtxX2nFk5UtXmSSahLfLObFLuvOjH1bIuWn9NBWmILK1R8Dui2VBDQ5kJBGf++dLrUusbvqO1mfanFQI1vCPSUtu4cW4s4yAPujG2fGmnq+6O2bT06dHjqedbb9VKehOwUfIczX5+fhxpbUdNj9MkviKXJoWjHCoHcjHMdaVPQvyKcvg/RdjuEe62qNNiLUtl5GQpQwTjY594NCXafLl2Jy1X+396VRni28gZ7tbahyXjzAwfOtnQl8tt5scc2xKWQw2ltcfkWiBy9nnRHsavtHRrzjhi10zoT06Y9fNTNMFyZl1MFtGENlXU567/AD8aMtL2FjTlpTbori3G0rWvjc5nJz08OXurYGBtXK3UIGVrSkeKjihJIJxzBhap00jUDSUi4TYTqRw95GcxlPUFPI+2sLVWkY0DQ6o1iaWh+C4JjCs5WpxPMnxJBNHLT7Tv/qdQv9FQNdnehrYOJYMaH1dE1PbWlhxtE9KcPx+LcEdQPA86JFutoWlCnEhSs8IJGTjntVYWm3JlplpgRRISch4MpCwfbiltqi1RndXyE3q4reuLrGbZHUpUZngJI4O9GTnnnbqOdJtpCdVE88mpcu0VTMx9mBEbkI73gjqW53aXEJz3q+I7YGMDxNbmmdW27U6lswm3jwMJW9xt+qkq5oJ5Ejr7aTE+MEf+OTJa79KkqQ06ptw8KchIbdGxAyfVPDvRv2VW+6PuRZ7U5li1xgtpUNpwrU6o5J4xyThRKh138KmabZhGW3emaOptPRorSrdM/uGWv6l371tkHlg/4aieXQ7cjsIaOvU3Q+p3bTdjwxFu8D6TySfuup8jt7j5U7Z0RibDdiSmw4w8kocQrkoGlFrSwuybc/FcBeudlQC24R60qGeRz1UnkfZ506Wis0OWqnscTagtIUkgpIyCOtd0veyPUarpZ1WyUvikwcBKid1tH7Pw5fCmCKpPaN4tXKpHtSpUplnlI/tKmu6j1wxZYiypLC0xkBPLvFEFZ938DTnuEpMKC/KcwEstqWc+QzSL0QtSrjedSPJ4nYcd15Ger7hISPnj31F/Ry/kPeo+xmaTtrK7k7IZSPQrYj6PgjplO7q/aVYH6powHnWZYIItFjixVKyppod4pXNSuaiffmsx3UirVBeut+djR7ctX9WSEq75ST9kEciTz2qujedSgifaQ+0ttxIUhaSlSTyIPMUPae0RaNO3B2bbEPJU413fAt0rSkZycZ36Dmau6d1FEv8AHU5EQ+0pGOJp9soUAeRweYPjWyTRpMeprkALlo2baNQtX7SPA2pbgEuEVcKHEk+sR0Hjjx5UeJO24warXO5Q7bFVJuEhuOwjmtxWBQRL7VLaXlsWa2zrk4P8JGB/E/KlxJG4xlvW2sZMCY3ZNPMCVeHsbYyGc8ifPr4Y50JRNLy764XbjcLnd3eLDjkdwNx0q8AtX2sfhGK++jLTKmy1vXNt1qbeHnXHy4kpWiO2RxJAOCONSkj9EUybzLbsliky2o3G3EYJQy2MZAGwHhS75M0na8q6FjO0Wu0p9IjLu9rKRnv23RIbR+lwYUB54xW3pPWVxiXNmyarW2px4AxJ6CCiQDy3Gxz0I94ol0Jel3/TrEx6OWHQVNrQVZ3B5g88HzoT19p5HdyIsNsjLSp0FLad23EEd6hIG+FBQUAORBNGvlCa8UrkZwOeVL7tERfJE70GBZE3SJLjYStbf9ldBPrcXTbB38Kp2rtQRBixo+orPcIrqW0pW+W/VWRzVg4P76OrLfbbfY3pFrltvo+8Ad0+0cxT7NPKci1sBdPaIudikwG1tQLjBf3mpfZQTHVjmhWMkdKNdP6ct2n/AEoWxtbaZLneLQVlSUnGMJzyFbAHXrVS4vyo7KXIcYSV8aQWyvh9UnBIPlzppJFTEx0Wz0oZ1mx6O1HvrKMuW9R79I/KRlbOpPkB636td3jWVtsbaDekPRFrzwIUnjK8c8cOfGrGn7tH1PZFSg0pLLqltltwYITuNx5jB99HYOpr07FDGWdEdoqO7J9BU4kZ+6phzkfdn/KafIORsc0iddwlKsMB5wEv21922PHO5Sk5bJ/Vx8TTZ0PcjdtK22WpWXC0EufpJ2P7qme2jDA/GnJv1KlSrOsE+06WYeibisK9ZxKWhj8Sgn+JoA0DEC7BEZI/vC9NBQ/OQ0O8I9nq0WdtLhRpBCB+UmNjPuUf4Vj9niP6lpVPCADImvZ8SApOfnWb9xyXzm/QzZ8qPCiOyZjqWo7aSpxauQFKeG5omXd25EvU78yPGz6LDnJcS214DiUkZA29vWmXqSGZluS2GPSEodQ4tj/ESk5IrMlMaZk5NxtTSPORCI5DxxiqaNcibZd0256e29cy/FeDyu6bVEUS2EIJAwTz3znp0q1f7xGsVqfuEwkNtJ2SnmpXRI8yalgjwY1njItSAiEU8bKR4KPF19tAvaQTetVWTTylERATJlAHmP8ApKvjTfCHVeMb+TBajztVzmLnf23ZSpRJt1qacKUcH56z91sfnc1fKj+36UeTHS3IuDkVoDAi2sCM0j3j1j7SfhQfprtCskOTIdmsSEvSXCC6hA4GmknDaAM5wBjkOZNNK3To1yiNy4TyHmHBlK0HINStMzxKH87ZRten4dtlmW07Nef7stBUqU49hJIJA4icbgfChntFaelT7bbRe3be3MUUIbaZKg4oEH1jnAAxR7S97Ru8/pPpXuUNrc9JVhLisJO3XY7VT6NMiSjSKmh4btn1Uq2N6jcnZY79xjuT3SkkABSVZxnYD3UdXayRLsphclUhDjBUW3I76mlDIwd0kGgLSrSWe051tpqI2ym2IDSYh+q4NscNNClPQsSXjoGZWlVpaUmFd5wB5tTV+lNK8iF5OPYaALtYJlpufpFjaNqvbSC4mPHJLE1sc+78x1bPu8acL7iGW1OOLCEpHEpSjgAeJpY6v7QbDMjriw/SXZDKu8jS2kjDbo+yoZO46HHMZpUkTlUSueAx0VqZnU9nTKSAiQ2eCQ0Puq8vI1uvhSmlhCuFXCcHHI+NKnS8wQO0GJIipDcHUMPvlNDkhzmcexQV+1TZPI5qpe0Xip1PPYAaR005Nukm+apeamXQK4UMAhSYwGceruAfLpR6lCEbIAGegpfuO6xZuE+HpuBa0w0SV4feB4lFXrHkehPhWrpuHq5N3EnUU2G8x3CkBphOOBRIIPLfl40IUNLhIHteQx3eqo4HqqYjXFP6QyhXyQKtdiUnvdNyoyjkx5ZAHgFAH/mretko9OuCFgcL1gkAn9E5H+qsDsIcyLy0eY7hXyWP4VH8zLrMhtVKlStDrF/20tlWkG1J/JzG1H2YUP41k9ni1CDpU7cPfTWf9Sv4UUdqMUy9E3FITxFoJeH6qgf3ZoE0BKCLFAeUf7Be0Z/Ch5Pd7+9VZv3HJfGbf9DauUP0tLI9IdYDbnGS2rBVsds++l9qG7Sb3c1af0fIkuSE7SZ5fV3bI6jbmf5Hkw7pAbukJyG+t1DTgwstOFCiPDI3rMtOkrZZmSxbzLZaJyUplLGT7c5q2tm1zTfBqWyMYlvjRlud4pppKCv84gYzS41GlSe1JY5F61LS3nqeBVMe2pYZhpjRnS6iP9Tkr41Ap2wo+PjQN2qQ5EN22aot6eJ63OYdT4tk53+Y/WpUuBZV6OPgSafVQlPgMEUcdnGqnbIJFvDzCG31pU2h9Di/XOxA4BtnbnWHqq2tx5SbhbsrtdwJejrHJBO6mz4FJ2x4Vib8iPjvWXTPLVPFfA839ayY85uC85CRKc+w0qLJBP8AlrE1TcpMi/abkXBop7qWcJZjugkY6BQyT7Kodn17tLmnbpbL87EDmSWi8RxugpPXmcEc+m1fC8AXW5WVufJmolGzMvx1MHiU65wA4AxnjUc8qre0drt1Key9a5DkPXThtyHVli2ttJEiM4CcAZJQBxfwoic1tKauCLe4uEmWvHCyY0niOeX3fI0I2OH9G6vsReeuX0rJUrvo0xeC2kA44j95JGcYyMpq9eb9amez8sRX4z11kn64KwXONS/WWfMfLamuEE05lvej4dourpUq2OWdx2Ol1a0982226hQRzweIAYNLTO5NQkqJUpWSTkkknPnWhYbS7ebgmMhQbZA45D6tkstjmpR/dUN7OK6eWgwtCFm7aBazxOJbU4U9QkrJHyFO4naldoGN9O6wkX1ppSLXb2fRIAUOYA4R/lyT+kPCme8ooZWoJ4iEk8PjWs9Hp4FqWwBmXy7W2/XFdv0pKlhTmDJbdUEuYAAPDjGenurT07qO73a7IjT7DItrYYUtS3lZCyCAANvPND9w1XIbZjW7Tc5VxvlyXxLJWHEQx1GMerjJ2Pgc0YadReI3ew71ME5aEJWmUGg3nOcpIG2xHwNC7FPu4Zia2OZ05SlAJZsMnIz+cQB+6h/sIb/vp3yYR/rP8aua7lJxql/i2biRoA/SUSsj4LFffsSilrT0uStOPSJZwfEJSB+/NT/MjvOv2MepUqVodZUucRM63SYi9w80pB94pF6GQ4ZN706pQS/JjqDOdsPtHKfmM+6n6eVI7tAiO6X181eIySG3XUy28ciobLT7/wDdUX9nL+QtascVjuKbnaIk5IOX2kqI8DjcfHNCOre0CLHS5bLEr0i8LWWgkpwGTnCionwrQ0nNZZuMm3tqBjSk/SEFXQtr+2kfoq3/AFquvNtWu6PKt9i75+WlT7shBQniUMDhJO+eWOfWn2uDV7qeGVtDWxixWtMddzEuVJWXnj3gILhHrcPl/wB0SyGG5DC2X0JcbWkpUkjYg9KAZmoUnUNtg2yzW524vjvO8zvFQRgqUQkYOOLI/wCaOLfcItwaLkOQ2+hKihSmzkBQ5imhw1rQq7zpe56T9JECKLxp59RU7CczxNezG4I/OHlkdaEjbdN3FXHbr4q3Z5xriyTwHwDidiPaM1+i+EedZF00xY7oouT7VDecPNxTQ4/2hvUuTG/x99CdsVrNgvtslC6Q5MSWh9CX2Fng9VJBSScdSK29OzYQ1pptx6TGCW9PNJKlOJwhXBjGeh5iqluYXp++PafnNtLU1JMm2KkgFDoUMKbJOwChjfopNGQbbuyibU3boqkqQFxnoyA60RnjCklPPwI22yDvSS0RjjRn6suNvc1/pN5qZGWlBe41pdSQkY6nNB13hHUD1mix50ZpqPalPOuOL9RoBW+cZxzFMB2Iq0oEi5rsqWkylFTao6Spxk44Up4Ug8Q3wADnlQlq2V6VIXbbVBQxcrmER0RkNpSqOxnPr8PJSyASOgSKHyPJO9t/IMqslihHvLlqZl1IGS1b2FOLV5BRwB7cURWeyT9UR0wLRBVZdPFQU8656zsnzJ24j5ch50xrDouxWqNGCbZEclNNpCpC2gpalY3Vk+dEYSAMAYHhTUjj8dLspWi2RbPbmYMFvu2GU4SOZPmT1PnXw1DPdiQeCGtlE2QoNR1PnCEqP3j4gDJx1xjrWktQSkqJwBzzQjdLdG1e+lq5x0fR2CqGsSFIdURzcCMYwenlv1qv9HRXC0geh313SF6mR9TMMzZr7aHIz9uijvHgSoKBHtHWjux3V25Wn6RlQnIKFcSktPH1wgdVDoduVBrOldR6emBenLymXGUtKHWZqeNbadtwfIb42+dEmsHVriMWZhWJFzX3SlZ+wyBl1Z8PVyPaRUyZw6W9iw11OIsMNJP192lu3JwDnwfZb/yhPwNNLQNtNq0nboyhhZaDix5q3P76Uzrf9M+0RpiOnMJDiGkjoiO1/wA7/tU+kpSlICQABsAKJ72RgW7dfo6qVKlWdR4aEe0rTv0/px3uE8UuL9cyOqsc0+8fPFF9crGU4pNbJqVUtMR+g7q/KgptzBH0pbFGTbePbvU/lGSfMcv/AMpvQLg3eLQ3Nt7vAXmzwFY3QrqFDxB2IpUdpmnZOnr23qGz8TUdxwLKkfkHs+Hgr/kda3tNamaKF3yK2fRX1AXaI3uYzvLv0jqk9fj0NQvo5sVOH4UW9OwEaUt1z1FqpxAnyXFl5QGfV4iAlI68XPHmKqWK46gnSJeqUx0xbaGghi3hvK5KQdjtyV4H3cqLLzp206mMCVJbQ8lhYcbUnBDifA+INWb8m4swEu2VcZLrB4i1I9VDiAN08Q+z7cVWjXw110abSuNKVHIyMlJ5j219OdADl2kvdoLlruMmREbcipXb0suYQpeMqyfvHngHbbzrSiatSzc2bPdYriLg4x3/APV0lxITkj1gN0nbPIjfnTTKWRF3Vuk7dqiIlmakpcbz3T7ey2z/ABHlQNJ01rS2lDbSLdfGGtmlS0ZcQOm5IPzpoQ5saY3xxX23U5IyhWceVWMjxo0mKsc1yKaPZdcS3z3VutVnyMGQ0j6zH6RKj8MUX6P0RB04pcpTiplxdB7yS7ud+YT4fM+dFWR41y44htJUtSUpHMqOBSUpBOKU9neK8WoJBUogADJJ8KoT7q1Fg+mNNrltZG8cpOBnBVkkDA5n2UG32c+9qw6d1LgWm4sYiqYWWwpWeSjzJ6Y5cvGm3oqrUoJNRpXMgstoeAgSHEokqQoham17DhUOW5Tv4UAXS13TRbkcyDIummo7veIKHCh6KfHIxsM8uRrQm6c1VpqM61YZn0ra+Ej0KQfrGx+E8tvaPZTAiKROtjS3mTwvsjjadT4jcEUuzPXn3wzLtRSVy78+txiO+wgJQ8eEBtAJ7xY/OOT7gKAtYahdZt8i6es3NuyCxBQrYsQ87rPgpfP3jwrf1RfIs1p5b6v/AAEJWH1JP9veB2ZR4pB+0fd40C6etk3tA1YudcB/UkKBfx9lKR9lpP8APLJqae+DPLT4iewx7HdOmDanLxJQUvTdmQR9locj7zv7MUyBXLLaGm0ttpCUJGEpHICu6tLSOjHCiVKJUqVKZZKhqVKAK0+DHuER2JLaS6w6kpWhXIg0j75Z7r2dagbmwFqchuEpQ4oZS4k823Omf+6fNVblAi3OI7EnMpeYdGFIUNjUudmOXErX9i80tqJtqM5MsaHJFuB45dpT6z0Inmtoc1IPPh+HhRq99H6nsriGJRchyU8BcjuYPmM8wfEUp9TaLu+kZ30rp991cVtWUrbz3jI8FD7yfP4ivtYNYxZj5dU+iyXdf2pCE8UWWf8A7EfdPmPj0qVWuGZTlc+nJ2Gl8sU2dcrTOnrjNMWlZdXKbJK3QBy4ceryydzWDpBu53u7XHU0ZSW/S5ojJK0ZU3HT9op32OwG+aKmNUmK2n+kUT0MEbTGVd7FX5hYHq/rAe01eftFpvEcrZXhp45W5EfKA55EpO9VpGjhN7QM65sjrqVv2JbkedESqdxMnBdUVAYPjsk1qaavX9I02ycw881/V1GSyhXq8YIHCQR45O2MjHStyLAWxPkvl5CmnUNoQ0GuHuwnO2c78/AVl6Y0y3p+53d5hQ7ia8HGkf4Yxun4k/uo+SvF+W0ZWu7hPtd/04tmc81ClSwzIZSQEq3GN8Z8eta97tca4XRtmWgKRLhvMkKO3ECkggeOOLfyrnXWnHdR2tlqI+lmVHfS+ytYJTxDocVbiR7nKlx5N1RGY9HSeFphwucS1DBUSQMDGcDz50fIafk0ArOmr1ZIRmaTfVIhrSpMm0SDxDI9VaUk9c58D7eVaU+3ua00LFUhpbN3iqHdhYKVsvJOCD1HQ/A0ZRorcByZIXIWUPud4oLICG9sbfDJ86y39UxlrWzY467pJCsK7jZpB/G4dh7snyo0heEre3waUFyRDtTbl6kx++abHfvJPCjYbq35UI6h1C3cIDzzkhyDp/JSp8ZS9P8AFDI5hJ5cXM9Nt6wdTaqjMOcV3ktXeag5bt0YkQ46h1Wrm4R/IHOsS12PUHaHcEzpzpahcg+pPqIT+a2nr/OaTfwZ3m/jPJ8EJuXaBemIUBgRrfGTwtNJT9VEb5ZP4j8/YKdmnrJEsNrZgQUYbQN1n7S1dVHzqafscGwwEw7eyG2xupR3Us+Kj1NagpzOjTFi8eX2QV7UqVRsSpUqUASpUqUASpUqUAclIIINAuquzW03grkwALfMVkkto9RZ80/8UeV5SaTJuJpaaEMu2610Q4osB5UPqWvrmFjzQdx8B7akDWNq4+8mWp63SCfXkWeQWMnxU2CAT8afCgCOQrEu2krDd8mfbGFrP5RKeFXxG9T4fRzvBU+xgRB1vG2TF1eB+C6285/aRgVtMatlKwW7pph9JHP0tTZ+GDVSX2RWR0kxZk+MT040rHzGfnWY52NNlX1V7Vjr3kYE/Iil6hf518BA5qyYkjjuOmGgevp6lfLArIma1aTkSNXQk/htkBTiv2jkVVR2Mo4hxXrb8Mbf/VWhG7ILO2oKl3Ge9jmkKQgH5Z+dHrD/ADv4BO5axsyyVGJcLw4OSrtIPc+3uh6vyqulzWWsQI0OO63BGwbjp9HjoHmds/P2U2bTofTlqKVxrY0pxPJx76xXxNEKEJSkBIASOQAxT8X8jWC697/4LjS/ZXBhFMi/OJmujkwkENA+z71MZpltptLbSAhCRhKUjAA8MV3XtUkkbxjmFwiVKlSmWSpUqUASpUqUAf/Z"/>
          <p:cNvSpPr>
            <a:spLocks noChangeAspect="1" noChangeArrowheads="1"/>
          </p:cNvSpPr>
          <p:nvPr/>
        </p:nvSpPr>
        <p:spPr bwMode="auto">
          <a:xfrm>
            <a:off x="222250" y="1000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SG" dirty="0"/>
          </a:p>
        </p:txBody>
      </p:sp>
      <p:pic>
        <p:nvPicPr>
          <p:cNvPr id="4098" name="Picture 2" descr="https://upload.wikimedia.org/wikipedia/en/thumb/9/92/HKUST_Logo.svg/1280px-HKUST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3440" y="211635"/>
            <a:ext cx="2938387" cy="941203"/>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4" descr="Image result for nus logo download"/>
          <p:cNvSpPr>
            <a:spLocks noChangeAspect="1" noChangeArrowheads="1"/>
          </p:cNvSpPr>
          <p:nvPr/>
        </p:nvSpPr>
        <p:spPr bwMode="auto">
          <a:xfrm>
            <a:off x="374650" y="2524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4" name="Picture 8" descr="https://www.iss.nus.edu.sg/Sitefinity/WebsiteTemplates/ISS/App_Themes/ISS/Images/branding-nus.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2308" y="252413"/>
            <a:ext cx="2496358" cy="10580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89"/>
            <a:ext cx="8229600" cy="1143000"/>
          </a:xfrm>
        </p:spPr>
        <p:txBody>
          <a:bodyPr>
            <a:normAutofit/>
          </a:bodyPr>
          <a:lstStyle/>
          <a:p>
            <a:r>
              <a:rPr lang="en-US" dirty="0" smtClean="0"/>
              <a:t>Optimization (SIMD) on FPGA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grpSp>
        <p:nvGrpSpPr>
          <p:cNvPr id="7" name="Group 6"/>
          <p:cNvGrpSpPr/>
          <p:nvPr/>
        </p:nvGrpSpPr>
        <p:grpSpPr>
          <a:xfrm>
            <a:off x="4317319" y="2444968"/>
            <a:ext cx="864281" cy="2279432"/>
            <a:chOff x="4317319" y="2444968"/>
            <a:chExt cx="864281" cy="2279432"/>
          </a:xfrm>
        </p:grpSpPr>
        <p:sp>
          <p:nvSpPr>
            <p:cNvPr id="8" name="Rectangle 7"/>
            <p:cNvSpPr/>
            <p:nvPr/>
          </p:nvSpPr>
          <p:spPr>
            <a:xfrm>
              <a:off x="4319040" y="2444968"/>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sp>
          <p:nvSpPr>
            <p:cNvPr id="9" name="Rectangle 8"/>
            <p:cNvSpPr/>
            <p:nvPr/>
          </p:nvSpPr>
          <p:spPr>
            <a:xfrm>
              <a:off x="4319091" y="3029166"/>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sp>
          <p:nvSpPr>
            <p:cNvPr id="10" name="Rectangle 9"/>
            <p:cNvSpPr/>
            <p:nvPr/>
          </p:nvSpPr>
          <p:spPr>
            <a:xfrm>
              <a:off x="4317319" y="3612432"/>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sp>
          <p:nvSpPr>
            <p:cNvPr id="11" name="Rectangle 10"/>
            <p:cNvSpPr/>
            <p:nvPr/>
          </p:nvSpPr>
          <p:spPr>
            <a:xfrm>
              <a:off x="4317319" y="4189632"/>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grpSp>
      <p:sp>
        <p:nvSpPr>
          <p:cNvPr id="12" name="Rectangle 11"/>
          <p:cNvSpPr/>
          <p:nvPr/>
        </p:nvSpPr>
        <p:spPr>
          <a:xfrm>
            <a:off x="4312503" y="1066800"/>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grpSp>
        <p:nvGrpSpPr>
          <p:cNvPr id="22" name="Group 21"/>
          <p:cNvGrpSpPr/>
          <p:nvPr/>
        </p:nvGrpSpPr>
        <p:grpSpPr>
          <a:xfrm>
            <a:off x="4739378" y="1131006"/>
            <a:ext cx="3894869" cy="351151"/>
            <a:chOff x="361967" y="1283234"/>
            <a:chExt cx="3894869" cy="351151"/>
          </a:xfrm>
        </p:grpSpPr>
        <p:sp>
          <p:nvSpPr>
            <p:cNvPr id="14" name="Oval 13"/>
            <p:cNvSpPr/>
            <p:nvPr/>
          </p:nvSpPr>
          <p:spPr>
            <a:xfrm>
              <a:off x="3818686"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0</a:t>
              </a:r>
              <a:endParaRPr lang="en-US" dirty="0"/>
            </a:p>
          </p:txBody>
        </p:sp>
        <p:sp>
          <p:nvSpPr>
            <p:cNvPr id="15" name="Oval 14"/>
            <p:cNvSpPr/>
            <p:nvPr/>
          </p:nvSpPr>
          <p:spPr>
            <a:xfrm>
              <a:off x="3324869"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16" name="Oval 15"/>
            <p:cNvSpPr/>
            <p:nvPr/>
          </p:nvSpPr>
          <p:spPr>
            <a:xfrm>
              <a:off x="2831052"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7" name="Oval 16"/>
            <p:cNvSpPr/>
            <p:nvPr/>
          </p:nvSpPr>
          <p:spPr>
            <a:xfrm>
              <a:off x="2337235"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18" name="Oval 17"/>
            <p:cNvSpPr/>
            <p:nvPr/>
          </p:nvSpPr>
          <p:spPr>
            <a:xfrm>
              <a:off x="1843418"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19" name="Oval 18"/>
            <p:cNvSpPr/>
            <p:nvPr/>
          </p:nvSpPr>
          <p:spPr>
            <a:xfrm>
              <a:off x="1349601"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20" name="Oval 19"/>
            <p:cNvSpPr/>
            <p:nvPr/>
          </p:nvSpPr>
          <p:spPr>
            <a:xfrm>
              <a:off x="855784"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21" name="Oval 20"/>
            <p:cNvSpPr/>
            <p:nvPr/>
          </p:nvSpPr>
          <p:spPr>
            <a:xfrm>
              <a:off x="361967"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grpSp>
      <p:grpSp>
        <p:nvGrpSpPr>
          <p:cNvPr id="13" name="Group 12"/>
          <p:cNvGrpSpPr/>
          <p:nvPr/>
        </p:nvGrpSpPr>
        <p:grpSpPr>
          <a:xfrm>
            <a:off x="3251151" y="2499305"/>
            <a:ext cx="987903" cy="2151201"/>
            <a:chOff x="3251151" y="2499305"/>
            <a:chExt cx="987903" cy="2151201"/>
          </a:xfrm>
        </p:grpSpPr>
        <p:sp>
          <p:nvSpPr>
            <p:cNvPr id="26" name="Oval 25"/>
            <p:cNvSpPr/>
            <p:nvPr/>
          </p:nvSpPr>
          <p:spPr>
            <a:xfrm>
              <a:off x="3800904" y="2499305"/>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0</a:t>
              </a:r>
              <a:endParaRPr lang="en-US" dirty="0"/>
            </a:p>
          </p:txBody>
        </p:sp>
        <p:sp>
          <p:nvSpPr>
            <p:cNvPr id="27" name="Oval 26"/>
            <p:cNvSpPr/>
            <p:nvPr/>
          </p:nvSpPr>
          <p:spPr>
            <a:xfrm>
              <a:off x="3789268" y="3126452"/>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28" name="Oval 27"/>
            <p:cNvSpPr/>
            <p:nvPr/>
          </p:nvSpPr>
          <p:spPr>
            <a:xfrm>
              <a:off x="3784235" y="3720619"/>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29" name="Oval 28"/>
            <p:cNvSpPr/>
            <p:nvPr/>
          </p:nvSpPr>
          <p:spPr>
            <a:xfrm>
              <a:off x="3784235" y="4297253"/>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30" name="Oval 29"/>
            <p:cNvSpPr/>
            <p:nvPr/>
          </p:nvSpPr>
          <p:spPr>
            <a:xfrm>
              <a:off x="3276114" y="2499305"/>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31" name="Oval 30"/>
            <p:cNvSpPr/>
            <p:nvPr/>
          </p:nvSpPr>
          <p:spPr>
            <a:xfrm>
              <a:off x="3259445" y="3126452"/>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32" name="Oval 31"/>
            <p:cNvSpPr/>
            <p:nvPr/>
          </p:nvSpPr>
          <p:spPr>
            <a:xfrm>
              <a:off x="3251151" y="3714891"/>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33" name="Oval 32"/>
            <p:cNvSpPr/>
            <p:nvPr/>
          </p:nvSpPr>
          <p:spPr>
            <a:xfrm>
              <a:off x="3251151" y="4297253"/>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grpSp>
      <p:sp>
        <p:nvSpPr>
          <p:cNvPr id="35" name="Content Placeholder 2"/>
          <p:cNvSpPr>
            <a:spLocks noGrp="1"/>
          </p:cNvSpPr>
          <p:nvPr/>
        </p:nvSpPr>
        <p:spPr>
          <a:xfrm>
            <a:off x="323867" y="5127688"/>
            <a:ext cx="8458200" cy="13559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Kernel </a:t>
            </a:r>
            <a:r>
              <a:rPr lang="en-US" dirty="0"/>
              <a:t>Vectorization (SIMD</a:t>
            </a:r>
            <a:r>
              <a:rPr lang="en-US" dirty="0" smtClean="0"/>
              <a:t>):It </a:t>
            </a:r>
            <a:r>
              <a:rPr lang="en-US" dirty="0"/>
              <a:t>allows multiple work items to execute in single instruction multiple data (SIMD) fashion. </a:t>
            </a:r>
          </a:p>
          <a:p>
            <a:endParaRPr lang="en-US" dirty="0"/>
          </a:p>
        </p:txBody>
      </p:sp>
      <p:cxnSp>
        <p:nvCxnSpPr>
          <p:cNvPr id="36" name="Straight Arrow Connector 76"/>
          <p:cNvCxnSpPr>
            <a:cxnSpLocks noChangeShapeType="1"/>
          </p:cNvCxnSpPr>
          <p:nvPr/>
        </p:nvCxnSpPr>
        <p:spPr bwMode="auto">
          <a:xfrm>
            <a:off x="609600" y="2057400"/>
            <a:ext cx="7696200" cy="0"/>
          </a:xfrm>
          <a:prstGeom prst="straightConnector1">
            <a:avLst/>
          </a:prstGeom>
          <a:noFill/>
          <a:ln w="25400" algn="ctr">
            <a:solidFill>
              <a:srgbClr val="FF0000"/>
            </a:solidFill>
            <a:prstDash val="sysDash"/>
            <a:round/>
            <a:headEnd/>
            <a:tailEnd type="none" w="med" len="med"/>
          </a:ln>
          <a:extLst>
            <a:ext uri="{909E8E84-426E-40DD-AFC4-6F175D3DCCD1}">
              <a14:hiddenFill xmlns:a14="http://schemas.microsoft.com/office/drawing/2010/main">
                <a:noFill/>
              </a14:hiddenFill>
            </a:ext>
          </a:extLst>
        </p:spPr>
      </p:cxnSp>
      <p:sp>
        <p:nvSpPr>
          <p:cNvPr id="37" name="Content Placeholder 2"/>
          <p:cNvSpPr>
            <a:spLocks noGrp="1"/>
          </p:cNvSpPr>
          <p:nvPr/>
        </p:nvSpPr>
        <p:spPr>
          <a:xfrm>
            <a:off x="6172199" y="2286001"/>
            <a:ext cx="2762267" cy="580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38" name="Content Placeholder 2"/>
          <p:cNvSpPr txBox="1">
            <a:spLocks/>
          </p:cNvSpPr>
          <p:nvPr/>
        </p:nvSpPr>
        <p:spPr>
          <a:xfrm>
            <a:off x="6324600" y="2170505"/>
            <a:ext cx="22098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With SIMD=4</a:t>
            </a:r>
            <a:endParaRPr lang="en-US" sz="2400" dirty="0">
              <a:solidFill>
                <a:srgbClr val="FF0000"/>
              </a:solidFill>
              <a:latin typeface="Comic Sans MS" panose="030F0702030302020204" pitchFamily="66" charset="0"/>
            </a:endParaRPr>
          </a:p>
        </p:txBody>
      </p:sp>
      <p:sp>
        <p:nvSpPr>
          <p:cNvPr id="39" name="Content Placeholder 2"/>
          <p:cNvSpPr txBox="1">
            <a:spLocks/>
          </p:cNvSpPr>
          <p:nvPr/>
        </p:nvSpPr>
        <p:spPr>
          <a:xfrm>
            <a:off x="6553200" y="1585368"/>
            <a:ext cx="20574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No SIMD</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15090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89"/>
            <a:ext cx="8229600" cy="1143000"/>
          </a:xfrm>
        </p:spPr>
        <p:txBody>
          <a:bodyPr>
            <a:normAutofit/>
          </a:bodyPr>
          <a:lstStyle/>
          <a:p>
            <a:r>
              <a:rPr lang="en-US" dirty="0" smtClean="0"/>
              <a:t>Optimization (SIMD) on FPGA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grpSp>
        <p:nvGrpSpPr>
          <p:cNvPr id="7" name="Group 6"/>
          <p:cNvGrpSpPr/>
          <p:nvPr/>
        </p:nvGrpSpPr>
        <p:grpSpPr>
          <a:xfrm>
            <a:off x="4317319" y="2444968"/>
            <a:ext cx="864281" cy="2279432"/>
            <a:chOff x="4317319" y="2444968"/>
            <a:chExt cx="864281" cy="2279432"/>
          </a:xfrm>
        </p:grpSpPr>
        <p:sp>
          <p:nvSpPr>
            <p:cNvPr id="8" name="Rectangle 7"/>
            <p:cNvSpPr/>
            <p:nvPr/>
          </p:nvSpPr>
          <p:spPr>
            <a:xfrm>
              <a:off x="4319040" y="2444968"/>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sp>
          <p:nvSpPr>
            <p:cNvPr id="9" name="Rectangle 8"/>
            <p:cNvSpPr/>
            <p:nvPr/>
          </p:nvSpPr>
          <p:spPr>
            <a:xfrm>
              <a:off x="4319091" y="3029166"/>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sp>
          <p:nvSpPr>
            <p:cNvPr id="10" name="Rectangle 9"/>
            <p:cNvSpPr/>
            <p:nvPr/>
          </p:nvSpPr>
          <p:spPr>
            <a:xfrm>
              <a:off x="4317319" y="3612432"/>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sp>
          <p:nvSpPr>
            <p:cNvPr id="11" name="Rectangle 10"/>
            <p:cNvSpPr/>
            <p:nvPr/>
          </p:nvSpPr>
          <p:spPr>
            <a:xfrm>
              <a:off x="4317319" y="4189632"/>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grpSp>
      <p:sp>
        <p:nvSpPr>
          <p:cNvPr id="12" name="Rectangle 11"/>
          <p:cNvSpPr/>
          <p:nvPr/>
        </p:nvSpPr>
        <p:spPr>
          <a:xfrm>
            <a:off x="4312503" y="1066800"/>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grpSp>
        <p:nvGrpSpPr>
          <p:cNvPr id="22" name="Group 21"/>
          <p:cNvGrpSpPr/>
          <p:nvPr/>
        </p:nvGrpSpPr>
        <p:grpSpPr>
          <a:xfrm>
            <a:off x="4739378" y="1131006"/>
            <a:ext cx="3894869" cy="351151"/>
            <a:chOff x="361967" y="1283234"/>
            <a:chExt cx="3894869" cy="351151"/>
          </a:xfrm>
        </p:grpSpPr>
        <p:sp>
          <p:nvSpPr>
            <p:cNvPr id="14" name="Oval 13"/>
            <p:cNvSpPr/>
            <p:nvPr/>
          </p:nvSpPr>
          <p:spPr>
            <a:xfrm>
              <a:off x="3818686"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0</a:t>
              </a:r>
              <a:endParaRPr lang="en-US" dirty="0"/>
            </a:p>
          </p:txBody>
        </p:sp>
        <p:sp>
          <p:nvSpPr>
            <p:cNvPr id="15" name="Oval 14"/>
            <p:cNvSpPr/>
            <p:nvPr/>
          </p:nvSpPr>
          <p:spPr>
            <a:xfrm>
              <a:off x="3324869"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16" name="Oval 15"/>
            <p:cNvSpPr/>
            <p:nvPr/>
          </p:nvSpPr>
          <p:spPr>
            <a:xfrm>
              <a:off x="2831052"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7" name="Oval 16"/>
            <p:cNvSpPr/>
            <p:nvPr/>
          </p:nvSpPr>
          <p:spPr>
            <a:xfrm>
              <a:off x="2337235"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18" name="Oval 17"/>
            <p:cNvSpPr/>
            <p:nvPr/>
          </p:nvSpPr>
          <p:spPr>
            <a:xfrm>
              <a:off x="1843418"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19" name="Oval 18"/>
            <p:cNvSpPr/>
            <p:nvPr/>
          </p:nvSpPr>
          <p:spPr>
            <a:xfrm>
              <a:off x="1349601"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20" name="Oval 19"/>
            <p:cNvSpPr/>
            <p:nvPr/>
          </p:nvSpPr>
          <p:spPr>
            <a:xfrm>
              <a:off x="855784"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21" name="Oval 20"/>
            <p:cNvSpPr/>
            <p:nvPr/>
          </p:nvSpPr>
          <p:spPr>
            <a:xfrm>
              <a:off x="361967"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grpSp>
      <p:grpSp>
        <p:nvGrpSpPr>
          <p:cNvPr id="13" name="Group 12"/>
          <p:cNvGrpSpPr/>
          <p:nvPr/>
        </p:nvGrpSpPr>
        <p:grpSpPr>
          <a:xfrm>
            <a:off x="3251151" y="2499305"/>
            <a:ext cx="987903" cy="2151201"/>
            <a:chOff x="3251151" y="2499305"/>
            <a:chExt cx="987903" cy="2151201"/>
          </a:xfrm>
        </p:grpSpPr>
        <p:sp>
          <p:nvSpPr>
            <p:cNvPr id="26" name="Oval 25"/>
            <p:cNvSpPr/>
            <p:nvPr/>
          </p:nvSpPr>
          <p:spPr>
            <a:xfrm>
              <a:off x="3800904" y="2499305"/>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0</a:t>
              </a:r>
              <a:endParaRPr lang="en-US" dirty="0"/>
            </a:p>
          </p:txBody>
        </p:sp>
        <p:sp>
          <p:nvSpPr>
            <p:cNvPr id="27" name="Oval 26"/>
            <p:cNvSpPr/>
            <p:nvPr/>
          </p:nvSpPr>
          <p:spPr>
            <a:xfrm>
              <a:off x="3789268" y="3126452"/>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28" name="Oval 27"/>
            <p:cNvSpPr/>
            <p:nvPr/>
          </p:nvSpPr>
          <p:spPr>
            <a:xfrm>
              <a:off x="3784235" y="3720619"/>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29" name="Oval 28"/>
            <p:cNvSpPr/>
            <p:nvPr/>
          </p:nvSpPr>
          <p:spPr>
            <a:xfrm>
              <a:off x="3784235" y="4297253"/>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30" name="Oval 29"/>
            <p:cNvSpPr/>
            <p:nvPr/>
          </p:nvSpPr>
          <p:spPr>
            <a:xfrm>
              <a:off x="3276114" y="2499305"/>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31" name="Oval 30"/>
            <p:cNvSpPr/>
            <p:nvPr/>
          </p:nvSpPr>
          <p:spPr>
            <a:xfrm>
              <a:off x="3259445" y="3126452"/>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32" name="Oval 31"/>
            <p:cNvSpPr/>
            <p:nvPr/>
          </p:nvSpPr>
          <p:spPr>
            <a:xfrm>
              <a:off x="3251151" y="3714891"/>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33" name="Oval 32"/>
            <p:cNvSpPr/>
            <p:nvPr/>
          </p:nvSpPr>
          <p:spPr>
            <a:xfrm>
              <a:off x="3251151" y="4297253"/>
              <a:ext cx="438150" cy="353253"/>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grpSp>
      <p:sp>
        <p:nvSpPr>
          <p:cNvPr id="35" name="Content Placeholder 2"/>
          <p:cNvSpPr>
            <a:spLocks noGrp="1"/>
          </p:cNvSpPr>
          <p:nvPr/>
        </p:nvSpPr>
        <p:spPr>
          <a:xfrm>
            <a:off x="323867" y="5127688"/>
            <a:ext cx="8458200" cy="13559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Kernel </a:t>
            </a:r>
            <a:r>
              <a:rPr lang="en-US" dirty="0"/>
              <a:t>Vectorization (SIMD</a:t>
            </a:r>
            <a:r>
              <a:rPr lang="en-US" dirty="0" smtClean="0"/>
              <a:t>):It </a:t>
            </a:r>
            <a:r>
              <a:rPr lang="en-US" dirty="0"/>
              <a:t>allows multiple work items to execute in single instruction multiple data (SIMD) fashion. </a:t>
            </a:r>
          </a:p>
          <a:p>
            <a:endParaRPr lang="en-US" dirty="0"/>
          </a:p>
        </p:txBody>
      </p:sp>
      <p:cxnSp>
        <p:nvCxnSpPr>
          <p:cNvPr id="36" name="Straight Arrow Connector 76"/>
          <p:cNvCxnSpPr>
            <a:cxnSpLocks noChangeShapeType="1"/>
          </p:cNvCxnSpPr>
          <p:nvPr/>
        </p:nvCxnSpPr>
        <p:spPr bwMode="auto">
          <a:xfrm>
            <a:off x="609600" y="2057400"/>
            <a:ext cx="7696200" cy="0"/>
          </a:xfrm>
          <a:prstGeom prst="straightConnector1">
            <a:avLst/>
          </a:prstGeom>
          <a:noFill/>
          <a:ln w="25400" algn="ctr">
            <a:solidFill>
              <a:srgbClr val="FF0000"/>
            </a:solidFill>
            <a:prstDash val="sysDash"/>
            <a:round/>
            <a:headEnd/>
            <a:tailEnd type="none" w="med" len="med"/>
          </a:ln>
          <a:extLst>
            <a:ext uri="{909E8E84-426E-40DD-AFC4-6F175D3DCCD1}">
              <a14:hiddenFill xmlns:a14="http://schemas.microsoft.com/office/drawing/2010/main">
                <a:noFill/>
              </a14:hiddenFill>
            </a:ext>
          </a:extLst>
        </p:spPr>
      </p:cxnSp>
      <p:sp>
        <p:nvSpPr>
          <p:cNvPr id="37" name="Content Placeholder 2"/>
          <p:cNvSpPr>
            <a:spLocks noGrp="1"/>
          </p:cNvSpPr>
          <p:nvPr/>
        </p:nvSpPr>
        <p:spPr>
          <a:xfrm>
            <a:off x="6172199" y="2286001"/>
            <a:ext cx="2762267" cy="580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38" name="Content Placeholder 2"/>
          <p:cNvSpPr txBox="1">
            <a:spLocks/>
          </p:cNvSpPr>
          <p:nvPr/>
        </p:nvSpPr>
        <p:spPr>
          <a:xfrm>
            <a:off x="6324600" y="2170505"/>
            <a:ext cx="22098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With SIMD=4</a:t>
            </a:r>
            <a:endParaRPr lang="en-US" sz="2400" dirty="0">
              <a:solidFill>
                <a:srgbClr val="FF0000"/>
              </a:solidFill>
              <a:latin typeface="Comic Sans MS" panose="030F0702030302020204" pitchFamily="66" charset="0"/>
            </a:endParaRPr>
          </a:p>
        </p:txBody>
      </p:sp>
      <p:sp>
        <p:nvSpPr>
          <p:cNvPr id="39" name="Content Placeholder 2"/>
          <p:cNvSpPr txBox="1">
            <a:spLocks/>
          </p:cNvSpPr>
          <p:nvPr/>
        </p:nvSpPr>
        <p:spPr>
          <a:xfrm>
            <a:off x="6553200" y="1585368"/>
            <a:ext cx="20574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No SIMD</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7615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38889E-6 -4.81481E-6 L 0.21684 -0.00138 " pathEditMode="relative" rAng="0" ptsTypes="AA">
                                      <p:cBhvr>
                                        <p:cTn id="6" dur="2000" fill="hold"/>
                                        <p:tgtEl>
                                          <p:spTgt spid="13"/>
                                        </p:tgtEl>
                                        <p:attrNameLst>
                                          <p:attrName>ppt_x</p:attrName>
                                          <p:attrName>ppt_y</p:attrName>
                                        </p:attrNameLst>
                                      </p:cBhvr>
                                      <p:rCtr x="10833"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Problem</a:t>
            </a:r>
            <a:endParaRPr lang="en-US" dirty="0"/>
          </a:p>
        </p:txBody>
      </p:sp>
      <p:sp>
        <p:nvSpPr>
          <p:cNvPr id="3" name="Content Placeholder 2"/>
          <p:cNvSpPr>
            <a:spLocks noGrp="1"/>
          </p:cNvSpPr>
          <p:nvPr>
            <p:ph idx="1"/>
          </p:nvPr>
        </p:nvSpPr>
        <p:spPr>
          <a:xfrm>
            <a:off x="457200" y="1508919"/>
            <a:ext cx="8229600" cy="4756149"/>
          </a:xfrm>
        </p:spPr>
        <p:txBody>
          <a:bodyPr>
            <a:normAutofit/>
          </a:bodyPr>
          <a:lstStyle/>
          <a:p>
            <a:r>
              <a:rPr lang="en-US" i="1" dirty="0" err="1"/>
              <a:t>OmniDB</a:t>
            </a:r>
            <a:r>
              <a:rPr lang="en-US" dirty="0"/>
              <a:t> [1]: State-of-the-art OpenCL-based query processor on </a:t>
            </a:r>
            <a:r>
              <a:rPr lang="en-US" dirty="0" smtClean="0"/>
              <a:t>CPU/GPU </a:t>
            </a:r>
            <a:endParaRPr lang="en-US" dirty="0"/>
          </a:p>
          <a:p>
            <a:pPr lvl="1"/>
            <a:r>
              <a:rPr lang="en-US" dirty="0" smtClean="0">
                <a:latin typeface="Comic Sans MS" pitchFamily="66" charset="0"/>
              </a:rPr>
              <a:t>Kernel-based execution</a:t>
            </a:r>
          </a:p>
          <a:p>
            <a:pPr lvl="1"/>
            <a:r>
              <a:rPr lang="en-US" dirty="0" smtClean="0">
                <a:latin typeface="Comic Sans MS" pitchFamily="66" charset="0"/>
              </a:rPr>
              <a:t>Common optimization methods</a:t>
            </a:r>
          </a:p>
          <a:p>
            <a:pPr lvl="1"/>
            <a:r>
              <a:rPr lang="en-US" dirty="0" smtClean="0">
                <a:latin typeface="Comic Sans MS" pitchFamily="66" charset="0"/>
              </a:rPr>
              <a:t>Cost-based approach to schedule</a:t>
            </a:r>
          </a:p>
          <a:p>
            <a:r>
              <a:rPr lang="en-US" dirty="0" smtClean="0"/>
              <a:t>How </a:t>
            </a:r>
            <a:r>
              <a:rPr lang="en-US" i="1" dirty="0" err="1" smtClean="0"/>
              <a:t>OmniDB</a:t>
            </a:r>
            <a:r>
              <a:rPr lang="en-US" dirty="0" smtClean="0"/>
              <a:t> performs on </a:t>
            </a:r>
            <a:r>
              <a:rPr lang="en-US" dirty="0"/>
              <a:t>OpenCL-based </a:t>
            </a:r>
            <a:r>
              <a:rPr lang="en-US" dirty="0" smtClean="0"/>
              <a:t>FPGAs? </a:t>
            </a:r>
            <a:r>
              <a:rPr lang="en-US" sz="3200" dirty="0" smtClean="0">
                <a:solidFill>
                  <a:srgbClr val="FF0000"/>
                </a:solidFill>
                <a:latin typeface="Comic Sans MS" pitchFamily="66" charset="0"/>
              </a:rPr>
              <a:t> </a:t>
            </a:r>
            <a:endParaRPr lang="en-US" sz="3200" dirty="0">
              <a:solidFill>
                <a:srgbClr val="FF0000"/>
              </a:solidFill>
              <a:latin typeface="Comic Sans MS" pitchFamily="66"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extBox 4"/>
          <p:cNvSpPr txBox="1"/>
          <p:nvPr/>
        </p:nvSpPr>
        <p:spPr>
          <a:xfrm>
            <a:off x="457200" y="5618737"/>
            <a:ext cx="7848600" cy="646331"/>
          </a:xfrm>
          <a:prstGeom prst="rect">
            <a:avLst/>
          </a:prstGeom>
          <a:noFill/>
        </p:spPr>
        <p:txBody>
          <a:bodyPr wrap="square" rtlCol="0">
            <a:spAutoFit/>
          </a:bodyPr>
          <a:lstStyle/>
          <a:p>
            <a:r>
              <a:rPr lang="en-US" dirty="0" smtClean="0"/>
              <a:t>[1] </a:t>
            </a:r>
            <a:r>
              <a:rPr lang="en-US" i="1" dirty="0" err="1" smtClean="0"/>
              <a:t>Shuhao</a:t>
            </a:r>
            <a:r>
              <a:rPr lang="en-US" i="1" dirty="0" smtClean="0"/>
              <a:t> Zhang and </a:t>
            </a:r>
            <a:r>
              <a:rPr lang="en-US" i="1" dirty="0"/>
              <a:t>et al</a:t>
            </a:r>
            <a:r>
              <a:rPr lang="en-US" i="1" dirty="0" smtClean="0"/>
              <a:t>. </a:t>
            </a:r>
            <a:r>
              <a:rPr lang="en-US" i="1" dirty="0" err="1" smtClean="0"/>
              <a:t>OmniDB</a:t>
            </a:r>
            <a:r>
              <a:rPr lang="en-US" i="1" dirty="0" smtClean="0"/>
              <a:t>: Towards Portable and Efficient Query Processing on Parallel CPU/GPU Architectures, VLDB’13. </a:t>
            </a:r>
            <a:endParaRPr lang="en-US" i="1" dirty="0">
              <a:latin typeface="Comic Sans MS" pitchFamily="66" charset="0"/>
            </a:endParaRPr>
          </a:p>
        </p:txBody>
      </p:sp>
    </p:spTree>
    <p:extLst>
      <p:ext uri="{BB962C8B-B14F-4D97-AF65-F5344CB8AC3E}">
        <p14:creationId xmlns:p14="http://schemas.microsoft.com/office/powerpoint/2010/main" val="387653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93837"/>
            <a:ext cx="8229600" cy="4525963"/>
          </a:xfrm>
        </p:spPr>
        <p:txBody>
          <a:bodyPr/>
          <a:lstStyle/>
          <a:p>
            <a:r>
              <a:rPr lang="en-US" dirty="0"/>
              <a:t>Background and Problem</a:t>
            </a:r>
            <a:endParaRPr lang="en-US" dirty="0" smtClean="0"/>
          </a:p>
          <a:p>
            <a:r>
              <a:rPr lang="en-US" dirty="0" smtClean="0">
                <a:solidFill>
                  <a:srgbClr val="FF0000"/>
                </a:solidFill>
              </a:rPr>
              <a:t>Challenges</a:t>
            </a:r>
          </a:p>
          <a:p>
            <a:r>
              <a:rPr lang="en-US" dirty="0" smtClean="0"/>
              <a:t>Observation</a:t>
            </a:r>
          </a:p>
          <a:p>
            <a:r>
              <a:rPr lang="en-US" dirty="0" smtClean="0"/>
              <a:t>Our Solution</a:t>
            </a:r>
          </a:p>
          <a:p>
            <a:r>
              <a:rPr lang="en-US" dirty="0" smtClean="0"/>
              <a:t>Experiment</a:t>
            </a:r>
          </a:p>
          <a:p>
            <a:r>
              <a:rPr lang="en-US" dirty="0" smtClean="0"/>
              <a:t>Conclusion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568132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r>
              <a:rPr lang="en-US" dirty="0" smtClean="0"/>
              <a:t>Challenge (Large Exploration Space) </a:t>
            </a:r>
            <a:endParaRPr lang="en-US" dirty="0"/>
          </a:p>
        </p:txBody>
      </p:sp>
      <p:sp>
        <p:nvSpPr>
          <p:cNvPr id="3" name="Content Placeholder 2"/>
          <p:cNvSpPr>
            <a:spLocks noGrp="1"/>
          </p:cNvSpPr>
          <p:nvPr>
            <p:ph idx="1"/>
          </p:nvPr>
        </p:nvSpPr>
        <p:spPr>
          <a:xfrm>
            <a:off x="457200" y="1442502"/>
            <a:ext cx="8229600" cy="4913847"/>
          </a:xfrm>
        </p:spPr>
        <p:txBody>
          <a:bodyPr>
            <a:normAutofit/>
          </a:bodyPr>
          <a:lstStyle/>
          <a:p>
            <a:r>
              <a:rPr lang="en-US" dirty="0" smtClean="0"/>
              <a:t>A single </a:t>
            </a:r>
            <a:r>
              <a:rPr lang="en-US" dirty="0"/>
              <a:t>SQL query </a:t>
            </a:r>
            <a:r>
              <a:rPr lang="en-US" dirty="0" smtClean="0"/>
              <a:t>can have many possible query execution plans on FPGAs. </a:t>
            </a:r>
          </a:p>
          <a:p>
            <a:pPr lvl="1"/>
            <a:r>
              <a:rPr lang="en-US" dirty="0" smtClean="0"/>
              <a:t>Each query has multiple </a:t>
            </a:r>
            <a:r>
              <a:rPr lang="en-US" dirty="0"/>
              <a:t>operators, and each </a:t>
            </a:r>
            <a:r>
              <a:rPr lang="en-US" dirty="0" smtClean="0"/>
              <a:t>operator consists of </a:t>
            </a:r>
            <a:r>
              <a:rPr lang="en-US" dirty="0"/>
              <a:t>multiple OpenCL kernels</a:t>
            </a:r>
            <a:r>
              <a:rPr lang="en-US" dirty="0" smtClean="0"/>
              <a:t>.</a:t>
            </a:r>
          </a:p>
          <a:p>
            <a:pPr lvl="1"/>
            <a:r>
              <a:rPr lang="en-US" dirty="0" smtClean="0"/>
              <a:t>Each </a:t>
            </a:r>
            <a:r>
              <a:rPr lang="en-US" dirty="0"/>
              <a:t>OpenCL kernel can have different </a:t>
            </a:r>
            <a:r>
              <a:rPr lang="en-US" dirty="0" smtClean="0"/>
              <a:t>FPGA-specific optimization combinations. </a:t>
            </a:r>
          </a:p>
          <a:p>
            <a:pPr marL="457200" lvl="1" indent="0">
              <a:buNone/>
            </a:pPr>
            <a:endParaRPr lang="en-US" dirty="0" smtClean="0"/>
          </a:p>
          <a:p>
            <a:r>
              <a:rPr lang="en-US" dirty="0" smtClean="0"/>
              <a:t>We also consider another dimension of using multiple FPGA images. </a:t>
            </a:r>
          </a:p>
          <a:p>
            <a:pPr marL="0" indent="0">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38763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2134"/>
            <a:ext cx="8382000" cy="868362"/>
          </a:xfrm>
        </p:spPr>
        <p:txBody>
          <a:bodyPr>
            <a:normAutofit/>
          </a:bodyPr>
          <a:lstStyle/>
          <a:p>
            <a:r>
              <a:rPr lang="en-US" dirty="0" smtClean="0"/>
              <a:t>Challenge (Long Synthesis Time)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3" name="Rounded Rectangle 2"/>
          <p:cNvSpPr/>
          <p:nvPr/>
        </p:nvSpPr>
        <p:spPr>
          <a:xfrm>
            <a:off x="1752600" y="1600200"/>
            <a:ext cx="1745672" cy="115787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t>OpenCL Program</a:t>
            </a:r>
            <a:endParaRPr lang="en-US" sz="2800" dirty="0"/>
          </a:p>
        </p:txBody>
      </p:sp>
      <p:sp>
        <p:nvSpPr>
          <p:cNvPr id="5" name="Right Arrow 4"/>
          <p:cNvSpPr/>
          <p:nvPr/>
        </p:nvSpPr>
        <p:spPr>
          <a:xfrm>
            <a:off x="3505200" y="2019300"/>
            <a:ext cx="2209800" cy="25158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Oval 9"/>
          <p:cNvSpPr/>
          <p:nvPr/>
        </p:nvSpPr>
        <p:spPr>
          <a:xfrm>
            <a:off x="5715000" y="1524000"/>
            <a:ext cx="1752600" cy="125773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t>FPGA Image</a:t>
            </a:r>
            <a:endParaRPr lang="en-US" sz="2800" dirty="0"/>
          </a:p>
        </p:txBody>
      </p:sp>
      <p:sp>
        <p:nvSpPr>
          <p:cNvPr id="24" name="Content Placeholder 2"/>
          <p:cNvSpPr txBox="1">
            <a:spLocks/>
          </p:cNvSpPr>
          <p:nvPr/>
        </p:nvSpPr>
        <p:spPr>
          <a:xfrm>
            <a:off x="3429000" y="1463168"/>
            <a:ext cx="2133600" cy="8077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endParaRPr lang="en-US" dirty="0" smtClean="0"/>
          </a:p>
          <a:p>
            <a:pPr marL="0"/>
            <a:endParaRPr lang="en-US" dirty="0" smtClean="0"/>
          </a:p>
          <a:p>
            <a:pPr marL="0"/>
            <a:endParaRPr lang="en-US" dirty="0" smtClean="0"/>
          </a:p>
          <a:p>
            <a:pPr marL="0"/>
            <a:endParaRPr lang="en-US" dirty="0" smtClean="0"/>
          </a:p>
          <a:p>
            <a:pPr marL="0"/>
            <a:endParaRPr lang="en-US" dirty="0" smtClean="0"/>
          </a:p>
        </p:txBody>
      </p:sp>
      <p:sp>
        <p:nvSpPr>
          <p:cNvPr id="27" name="Content Placeholder 2"/>
          <p:cNvSpPr txBox="1">
            <a:spLocks/>
          </p:cNvSpPr>
          <p:nvPr/>
        </p:nvSpPr>
        <p:spPr>
          <a:xfrm>
            <a:off x="3828762" y="2240190"/>
            <a:ext cx="1675438"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2-4 hours</a:t>
            </a:r>
            <a:endParaRPr lang="en-US" sz="2400" dirty="0">
              <a:solidFill>
                <a:srgbClr val="FF0000"/>
              </a:solidFill>
              <a:latin typeface="Comic Sans MS" panose="030F0702030302020204" pitchFamily="66" charset="0"/>
            </a:endParaRPr>
          </a:p>
        </p:txBody>
      </p:sp>
      <p:sp>
        <p:nvSpPr>
          <p:cNvPr id="11" name="Rectangle 10"/>
          <p:cNvSpPr/>
          <p:nvPr/>
        </p:nvSpPr>
        <p:spPr>
          <a:xfrm>
            <a:off x="4151760" y="1450473"/>
            <a:ext cx="688080" cy="707886"/>
          </a:xfrm>
          <a:prstGeom prst="rect">
            <a:avLst/>
          </a:prstGeom>
        </p:spPr>
        <p:txBody>
          <a:bodyPr wrap="square">
            <a:spAutoFit/>
          </a:bodyPr>
          <a:lstStyle/>
          <a:p>
            <a:r>
              <a:rPr lang="en-US" sz="4000" dirty="0">
                <a:solidFill>
                  <a:srgbClr val="FF0000"/>
                </a:solidFill>
                <a:latin typeface="Comic Sans MS" panose="030F0702030302020204" pitchFamily="66" charset="0"/>
                <a:sym typeface="Wingdings" panose="05000000000000000000" pitchFamily="2" charset="2"/>
              </a:rPr>
              <a:t></a:t>
            </a:r>
            <a:endParaRPr lang="en-US" sz="4000" dirty="0"/>
          </a:p>
        </p:txBody>
      </p:sp>
      <p:cxnSp>
        <p:nvCxnSpPr>
          <p:cNvPr id="12" name="Straight Arrow Connector 76"/>
          <p:cNvCxnSpPr>
            <a:cxnSpLocks noChangeShapeType="1"/>
          </p:cNvCxnSpPr>
          <p:nvPr/>
        </p:nvCxnSpPr>
        <p:spPr bwMode="auto">
          <a:xfrm>
            <a:off x="4495800" y="2787090"/>
            <a:ext cx="0" cy="706988"/>
          </a:xfrm>
          <a:prstGeom prst="straightConnector1">
            <a:avLst/>
          </a:prstGeom>
          <a:noFill/>
          <a:ln w="44450"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13" name="Content Placeholder 2"/>
          <p:cNvSpPr txBox="1">
            <a:spLocks/>
          </p:cNvSpPr>
          <p:nvPr/>
        </p:nvSpPr>
        <p:spPr>
          <a:xfrm>
            <a:off x="1612131" y="3497550"/>
            <a:ext cx="6108700" cy="830997"/>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2400" dirty="0" smtClean="0">
                <a:solidFill>
                  <a:srgbClr val="FF0000"/>
                </a:solidFill>
                <a:latin typeface="Comic Sans MS" panose="030F0702030302020204" pitchFamily="66" charset="0"/>
              </a:rPr>
              <a:t>Running all the feasible query plans on real FPGAs is not a good idea. </a:t>
            </a:r>
            <a:endParaRPr lang="en-US" sz="2400" dirty="0">
              <a:solidFill>
                <a:srgbClr val="FF0000"/>
              </a:solidFill>
              <a:latin typeface="Comic Sans MS" panose="030F0702030302020204" pitchFamily="66" charset="0"/>
            </a:endParaRPr>
          </a:p>
        </p:txBody>
      </p:sp>
      <p:sp>
        <p:nvSpPr>
          <p:cNvPr id="14" name="TextBox 13"/>
          <p:cNvSpPr txBox="1">
            <a:spLocks noChangeArrowheads="1"/>
          </p:cNvSpPr>
          <p:nvPr/>
        </p:nvSpPr>
        <p:spPr bwMode="auto">
          <a:xfrm>
            <a:off x="1181100" y="4616294"/>
            <a:ext cx="6629400" cy="954107"/>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altLang="zh-CN" sz="2800" dirty="0" smtClean="0"/>
              <a:t>We need one cost model to determine the optimal query plan via evaluation</a:t>
            </a:r>
            <a:r>
              <a:rPr lang="en-US" altLang="en-US" sz="2800" dirty="0" smtClean="0"/>
              <a:t>.</a:t>
            </a:r>
            <a:endParaRPr lang="en-SG" altLang="en-US" sz="2800" dirty="0">
              <a:solidFill>
                <a:schemeClr val="tx1"/>
              </a:solidFill>
            </a:endParaRPr>
          </a:p>
        </p:txBody>
      </p:sp>
    </p:spTree>
    <p:extLst>
      <p:ext uri="{BB962C8B-B14F-4D97-AF65-F5344CB8AC3E}">
        <p14:creationId xmlns:p14="http://schemas.microsoft.com/office/powerpoint/2010/main" val="4334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93837"/>
            <a:ext cx="8229600" cy="4525963"/>
          </a:xfrm>
        </p:spPr>
        <p:txBody>
          <a:bodyPr/>
          <a:lstStyle/>
          <a:p>
            <a:r>
              <a:rPr lang="en-US" dirty="0"/>
              <a:t>Background and Problem</a:t>
            </a:r>
            <a:endParaRPr lang="en-US" dirty="0" smtClean="0"/>
          </a:p>
          <a:p>
            <a:r>
              <a:rPr lang="en-US" dirty="0" smtClean="0"/>
              <a:t>Challenges</a:t>
            </a:r>
          </a:p>
          <a:p>
            <a:r>
              <a:rPr lang="en-US" dirty="0" smtClean="0">
                <a:solidFill>
                  <a:srgbClr val="FF0000"/>
                </a:solidFill>
              </a:rPr>
              <a:t>Observation</a:t>
            </a:r>
          </a:p>
          <a:p>
            <a:r>
              <a:rPr lang="en-US" dirty="0" smtClean="0"/>
              <a:t>Our Solution</a:t>
            </a:r>
          </a:p>
          <a:p>
            <a:r>
              <a:rPr lang="en-US" dirty="0" smtClean="0"/>
              <a:t>Experiment</a:t>
            </a:r>
          </a:p>
          <a:p>
            <a:r>
              <a:rPr lang="en-US" dirty="0" smtClean="0"/>
              <a:t>Conclusion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532971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15963"/>
          </a:xfrm>
        </p:spPr>
        <p:txBody>
          <a:bodyPr>
            <a:normAutofit fontScale="90000"/>
          </a:bodyPr>
          <a:lstStyle/>
          <a:p>
            <a:r>
              <a:rPr lang="en-US" dirty="0" smtClean="0"/>
              <a:t>Observation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7" name="Content Placeholder 2"/>
          <p:cNvSpPr>
            <a:spLocks noGrp="1"/>
          </p:cNvSpPr>
          <p:nvPr>
            <p:ph idx="1"/>
          </p:nvPr>
        </p:nvSpPr>
        <p:spPr>
          <a:xfrm>
            <a:off x="457200" y="1143001"/>
            <a:ext cx="8382000" cy="2361169"/>
          </a:xfrm>
        </p:spPr>
        <p:txBody>
          <a:bodyPr>
            <a:normAutofit/>
          </a:bodyPr>
          <a:lstStyle/>
          <a:p>
            <a:r>
              <a:rPr lang="en-US" dirty="0" smtClean="0"/>
              <a:t>There </a:t>
            </a:r>
            <a:r>
              <a:rPr lang="en-US" dirty="0"/>
              <a:t>is an FPGA-specific </a:t>
            </a:r>
            <a:r>
              <a:rPr lang="en-US" dirty="0" smtClean="0"/>
              <a:t>trade-off between the following two factors.  </a:t>
            </a:r>
            <a:endParaRPr lang="en-US" b="1" dirty="0" smtClean="0"/>
          </a:p>
          <a:p>
            <a:pPr lvl="1"/>
            <a:r>
              <a:rPr lang="en-US" dirty="0" smtClean="0"/>
              <a:t>Optimization </a:t>
            </a:r>
            <a:r>
              <a:rPr lang="en-US" dirty="0" smtClean="0"/>
              <a:t>combination for each kernel</a:t>
            </a:r>
            <a:endParaRPr lang="en-US" dirty="0"/>
          </a:p>
          <a:p>
            <a:pPr lvl="1"/>
            <a:r>
              <a:rPr lang="en-US" dirty="0" smtClean="0"/>
              <a:t>Reconfiguration </a:t>
            </a:r>
            <a:r>
              <a:rPr lang="en-US" dirty="0" smtClean="0"/>
              <a:t>overhead</a:t>
            </a:r>
            <a:endParaRPr lang="en-US" dirty="0" smtClean="0"/>
          </a:p>
        </p:txBody>
      </p:sp>
      <p:sp>
        <p:nvSpPr>
          <p:cNvPr id="13" name="TextBox 12"/>
          <p:cNvSpPr txBox="1">
            <a:spLocks noChangeArrowheads="1"/>
          </p:cNvSpPr>
          <p:nvPr/>
        </p:nvSpPr>
        <p:spPr bwMode="auto">
          <a:xfrm>
            <a:off x="1054510" y="3352800"/>
            <a:ext cx="7098890" cy="954107"/>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More </a:t>
            </a:r>
            <a:r>
              <a:rPr lang="en-US" sz="2800" dirty="0"/>
              <a:t>aggregative optimizations </a:t>
            </a:r>
            <a:r>
              <a:rPr lang="en-US" altLang="zh-CN" sz="2800" dirty="0"/>
              <a:t>for each kernel </a:t>
            </a:r>
            <a:r>
              <a:rPr lang="en-US" sz="2800" dirty="0">
                <a:sym typeface="Wingdings" panose="05000000000000000000" pitchFamily="2" charset="2"/>
              </a:rPr>
              <a:t></a:t>
            </a:r>
            <a:r>
              <a:rPr lang="en-US" sz="2800" dirty="0"/>
              <a:t>                                             </a:t>
            </a:r>
            <a:r>
              <a:rPr lang="en-US" sz="2800" dirty="0" smtClean="0">
                <a:sym typeface="Wingdings" panose="05000000000000000000" pitchFamily="2" charset="2"/>
              </a:rPr>
              <a:t></a:t>
            </a:r>
            <a:endParaRPr lang="en-US" sz="2800" dirty="0"/>
          </a:p>
        </p:txBody>
      </p:sp>
      <p:sp>
        <p:nvSpPr>
          <p:cNvPr id="14" name="TextBox 13"/>
          <p:cNvSpPr txBox="1">
            <a:spLocks noChangeArrowheads="1"/>
          </p:cNvSpPr>
          <p:nvPr/>
        </p:nvSpPr>
        <p:spPr bwMode="auto">
          <a:xfrm>
            <a:off x="1034844" y="4255368"/>
            <a:ext cx="709889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a:t>More resources </a:t>
            </a:r>
            <a:r>
              <a:rPr lang="en-US" altLang="zh-CN" sz="2800" dirty="0"/>
              <a:t>for each kernel </a:t>
            </a:r>
            <a:r>
              <a:rPr lang="en-US" sz="2800" dirty="0">
                <a:sym typeface="Wingdings" panose="05000000000000000000" pitchFamily="2" charset="2"/>
              </a:rPr>
              <a:t>     </a:t>
            </a:r>
            <a:r>
              <a:rPr lang="en-US" sz="2800" dirty="0"/>
              <a:t>        </a:t>
            </a:r>
          </a:p>
        </p:txBody>
      </p:sp>
      <p:sp>
        <p:nvSpPr>
          <p:cNvPr id="15" name="TextBox 14"/>
          <p:cNvSpPr txBox="1">
            <a:spLocks noChangeArrowheads="1"/>
          </p:cNvSpPr>
          <p:nvPr/>
        </p:nvSpPr>
        <p:spPr bwMode="auto">
          <a:xfrm>
            <a:off x="1044677" y="4778588"/>
            <a:ext cx="709889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a:t>More resources for the entire query </a:t>
            </a:r>
            <a:r>
              <a:rPr lang="en-US" sz="2800" dirty="0">
                <a:sym typeface="Wingdings" panose="05000000000000000000" pitchFamily="2" charset="2"/>
              </a:rPr>
              <a:t></a:t>
            </a:r>
            <a:endParaRPr lang="en-US" sz="2800" dirty="0"/>
          </a:p>
        </p:txBody>
      </p:sp>
      <p:sp>
        <p:nvSpPr>
          <p:cNvPr id="16" name="TextBox 15"/>
          <p:cNvSpPr txBox="1">
            <a:spLocks noChangeArrowheads="1"/>
          </p:cNvSpPr>
          <p:nvPr/>
        </p:nvSpPr>
        <p:spPr bwMode="auto">
          <a:xfrm>
            <a:off x="1034844" y="5301808"/>
            <a:ext cx="709889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a:t>More FPGA images </a:t>
            </a:r>
            <a:r>
              <a:rPr lang="en-US" sz="2800" dirty="0">
                <a:sym typeface="Wingdings" panose="05000000000000000000" pitchFamily="2" charset="2"/>
              </a:rPr>
              <a:t></a:t>
            </a:r>
            <a:r>
              <a:rPr lang="en-US" sz="2800" dirty="0"/>
              <a:t>                         </a:t>
            </a:r>
            <a:r>
              <a:rPr lang="en-US" sz="2800" dirty="0">
                <a:sym typeface="Wingdings" panose="05000000000000000000" pitchFamily="2" charset="2"/>
              </a:rPr>
              <a:t></a:t>
            </a:r>
            <a:r>
              <a:rPr lang="en-US" sz="2800" dirty="0"/>
              <a:t>                      </a:t>
            </a:r>
          </a:p>
        </p:txBody>
      </p:sp>
      <p:sp>
        <p:nvSpPr>
          <p:cNvPr id="17" name="TextBox 16"/>
          <p:cNvSpPr txBox="1">
            <a:spLocks noChangeArrowheads="1"/>
          </p:cNvSpPr>
          <p:nvPr/>
        </p:nvSpPr>
        <p:spPr bwMode="auto">
          <a:xfrm>
            <a:off x="1034844" y="5825028"/>
            <a:ext cx="709889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a:t>Higher FPGA reconfiguration overhead </a:t>
            </a:r>
            <a:r>
              <a:rPr lang="en-US" sz="2800" dirty="0">
                <a:sym typeface="Wingdings" panose="05000000000000000000" pitchFamily="2" charset="2"/>
              </a:rPr>
              <a:t></a:t>
            </a:r>
            <a:endParaRPr lang="en-US" sz="2800" dirty="0">
              <a:solidFill>
                <a:srgbClr val="002060"/>
              </a:solidFill>
            </a:endParaRPr>
          </a:p>
        </p:txBody>
      </p:sp>
    </p:spTree>
    <p:extLst>
      <p:ext uri="{BB962C8B-B14F-4D97-AF65-F5344CB8AC3E}">
        <p14:creationId xmlns:p14="http://schemas.microsoft.com/office/powerpoint/2010/main" val="4111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0514"/>
          </a:xfrm>
        </p:spPr>
        <p:txBody>
          <a:bodyPr>
            <a:normAutofit fontScale="90000"/>
          </a:bodyPr>
          <a:lstStyle/>
          <a:p>
            <a:r>
              <a:rPr lang="en-US" dirty="0" smtClean="0"/>
              <a:t>Impact of Optimization Combination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11" name="Chart 10"/>
          <p:cNvGraphicFramePr>
            <a:graphicFrameLocks/>
          </p:cNvGraphicFramePr>
          <p:nvPr>
            <p:extLst>
              <p:ext uri="{D42A27DB-BD31-4B8C-83A1-F6EECF244321}">
                <p14:modId xmlns:p14="http://schemas.microsoft.com/office/powerpoint/2010/main" val="634521000"/>
              </p:ext>
            </p:extLst>
          </p:nvPr>
        </p:nvGraphicFramePr>
        <p:xfrm>
          <a:off x="2095500" y="1071233"/>
          <a:ext cx="4953000" cy="3080298"/>
        </p:xfrm>
        <a:graphic>
          <a:graphicData uri="http://schemas.openxmlformats.org/drawingml/2006/chart">
            <c:chart xmlns:c="http://schemas.openxmlformats.org/drawingml/2006/chart" xmlns:r="http://schemas.openxmlformats.org/officeDocument/2006/relationships" r:id="rId3"/>
          </a:graphicData>
        </a:graphic>
      </p:graphicFrame>
      <p:sp>
        <p:nvSpPr>
          <p:cNvPr id="16" name="Content Placeholder 2"/>
          <p:cNvSpPr>
            <a:spLocks noGrp="1"/>
          </p:cNvSpPr>
          <p:nvPr>
            <p:ph idx="1"/>
          </p:nvPr>
        </p:nvSpPr>
        <p:spPr>
          <a:xfrm>
            <a:off x="1295400" y="4112062"/>
            <a:ext cx="7239000" cy="922485"/>
          </a:xfrm>
        </p:spPr>
        <p:txBody>
          <a:bodyPr>
            <a:normAutofit lnSpcReduction="10000"/>
          </a:bodyPr>
          <a:lstStyle/>
          <a:p>
            <a:pPr marL="0" indent="0">
              <a:buNone/>
            </a:pPr>
            <a:r>
              <a:rPr lang="en-US" sz="2800" dirty="0" smtClean="0"/>
              <a:t>Time </a:t>
            </a:r>
            <a:r>
              <a:rPr lang="en-US" sz="2800" dirty="0"/>
              <a:t>and resource utilization of </a:t>
            </a:r>
            <a:r>
              <a:rPr lang="en-US" sz="2800" i="1" dirty="0" err="1" smtClean="0"/>
              <a:t>scanLargeArrays</a:t>
            </a:r>
            <a:r>
              <a:rPr lang="en-US" sz="2800" dirty="0" smtClean="0"/>
              <a:t> kernel (@prefix </a:t>
            </a:r>
            <a:r>
              <a:rPr lang="en-US" sz="2800" dirty="0"/>
              <a:t>scan</a:t>
            </a:r>
            <a:r>
              <a:rPr lang="en-US" sz="2800" dirty="0" smtClean="0"/>
              <a:t>) with 128M tuples</a:t>
            </a:r>
            <a:endParaRPr lang="en-US" sz="2800" dirty="0"/>
          </a:p>
        </p:txBody>
      </p:sp>
      <p:sp>
        <p:nvSpPr>
          <p:cNvPr id="7" name="TextBox 6"/>
          <p:cNvSpPr txBox="1">
            <a:spLocks noChangeArrowheads="1"/>
          </p:cNvSpPr>
          <p:nvPr/>
        </p:nvSpPr>
        <p:spPr bwMode="auto">
          <a:xfrm>
            <a:off x="1930810" y="4953025"/>
            <a:ext cx="5308190" cy="46166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dirty="0" smtClean="0"/>
              <a:t>More </a:t>
            </a:r>
            <a:r>
              <a:rPr lang="en-US" dirty="0"/>
              <a:t>aggregative </a:t>
            </a:r>
            <a:r>
              <a:rPr lang="en-US" dirty="0" smtClean="0"/>
              <a:t>optimizations  </a:t>
            </a:r>
            <a:r>
              <a:rPr lang="en-US" dirty="0" smtClean="0">
                <a:sym typeface="Wingdings" panose="05000000000000000000" pitchFamily="2" charset="2"/>
              </a:rPr>
              <a:t></a:t>
            </a:r>
            <a:endParaRPr lang="en-US" dirty="0"/>
          </a:p>
        </p:txBody>
      </p:sp>
      <p:sp>
        <p:nvSpPr>
          <p:cNvPr id="8" name="TextBox 7"/>
          <p:cNvSpPr txBox="1">
            <a:spLocks noChangeArrowheads="1"/>
          </p:cNvSpPr>
          <p:nvPr/>
        </p:nvSpPr>
        <p:spPr bwMode="auto">
          <a:xfrm>
            <a:off x="1930810" y="5412859"/>
            <a:ext cx="5308190" cy="46166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dirty="0"/>
              <a:t>More resource utilization </a:t>
            </a:r>
            <a:r>
              <a:rPr lang="en-US" dirty="0" smtClean="0"/>
              <a:t>          </a:t>
            </a:r>
            <a:r>
              <a:rPr lang="en-US" dirty="0" smtClean="0">
                <a:sym typeface="Wingdings" panose="05000000000000000000" pitchFamily="2" charset="2"/>
              </a:rPr>
              <a:t> </a:t>
            </a:r>
            <a:endParaRPr lang="en-US" dirty="0">
              <a:sym typeface="Wingdings" panose="05000000000000000000" pitchFamily="2" charset="2"/>
            </a:endParaRPr>
          </a:p>
        </p:txBody>
      </p:sp>
      <p:sp>
        <p:nvSpPr>
          <p:cNvPr id="10" name="TextBox 9"/>
          <p:cNvSpPr txBox="1">
            <a:spLocks noChangeArrowheads="1"/>
          </p:cNvSpPr>
          <p:nvPr/>
        </p:nvSpPr>
        <p:spPr bwMode="auto">
          <a:xfrm>
            <a:off x="1930810" y="5874524"/>
            <a:ext cx="5308190" cy="46166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dirty="0" smtClean="0">
                <a:sym typeface="Wingdings" panose="05000000000000000000" pitchFamily="2" charset="2"/>
              </a:rPr>
              <a:t>Higher </a:t>
            </a:r>
            <a:r>
              <a:rPr lang="en-US" dirty="0">
                <a:sym typeface="Wingdings" panose="05000000000000000000" pitchFamily="2" charset="2"/>
              </a:rPr>
              <a:t>performance</a:t>
            </a:r>
            <a:endParaRPr lang="en-US" dirty="0">
              <a:solidFill>
                <a:srgbClr val="002060"/>
              </a:solidFill>
            </a:endParaRPr>
          </a:p>
        </p:txBody>
      </p:sp>
    </p:spTree>
    <p:extLst>
      <p:ext uri="{BB962C8B-B14F-4D97-AF65-F5344CB8AC3E}">
        <p14:creationId xmlns:p14="http://schemas.microsoft.com/office/powerpoint/2010/main" val="199060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0514"/>
          </a:xfrm>
        </p:spPr>
        <p:txBody>
          <a:bodyPr>
            <a:normAutofit/>
          </a:bodyPr>
          <a:lstStyle/>
          <a:p>
            <a:r>
              <a:rPr lang="en-US" dirty="0" smtClean="0"/>
              <a:t>FPGA Reconfiguration Overhead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12" name="TextBox 13"/>
          <p:cNvSpPr txBox="1">
            <a:spLocks noChangeArrowheads="1"/>
          </p:cNvSpPr>
          <p:nvPr/>
        </p:nvSpPr>
        <p:spPr bwMode="auto">
          <a:xfrm>
            <a:off x="1295400" y="5318001"/>
            <a:ext cx="6553200" cy="954107"/>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FPGA reconfiguration overhead is significant in the current FPGA board. </a:t>
            </a:r>
            <a:endParaRPr lang="en-US" sz="2800" dirty="0">
              <a:solidFill>
                <a:srgbClr val="002060"/>
              </a:solidFill>
            </a:endParaRPr>
          </a:p>
        </p:txBody>
      </p:sp>
      <p:sp>
        <p:nvSpPr>
          <p:cNvPr id="7" name="Content Placeholder 2"/>
          <p:cNvSpPr>
            <a:spLocks noGrp="1"/>
          </p:cNvSpPr>
          <p:nvPr>
            <p:ph idx="1"/>
          </p:nvPr>
        </p:nvSpPr>
        <p:spPr>
          <a:xfrm>
            <a:off x="457200" y="1323636"/>
            <a:ext cx="8229600" cy="3994365"/>
          </a:xfrm>
        </p:spPr>
        <p:txBody>
          <a:bodyPr>
            <a:normAutofit/>
          </a:bodyPr>
          <a:lstStyle/>
          <a:p>
            <a:r>
              <a:rPr lang="en-US" dirty="0" smtClean="0"/>
              <a:t>According to Altera, FPGA reconfiguration overhead contains three sources. </a:t>
            </a:r>
          </a:p>
          <a:p>
            <a:pPr lvl="1"/>
            <a:r>
              <a:rPr lang="en-US" altLang="zh-CN" dirty="0" smtClean="0"/>
              <a:t>T</a:t>
            </a:r>
            <a:r>
              <a:rPr lang="en-US" dirty="0" smtClean="0"/>
              <a:t>ransfer </a:t>
            </a:r>
            <a:r>
              <a:rPr lang="en-US" dirty="0"/>
              <a:t>the active contents (memory footprint) </a:t>
            </a:r>
            <a:r>
              <a:rPr lang="en-US" dirty="0" smtClean="0"/>
              <a:t>from FPGA </a:t>
            </a:r>
            <a:r>
              <a:rPr lang="en-US" dirty="0"/>
              <a:t>memory </a:t>
            </a:r>
            <a:r>
              <a:rPr lang="en-US" dirty="0" smtClean="0"/>
              <a:t>to host </a:t>
            </a:r>
            <a:r>
              <a:rPr lang="en-US" dirty="0"/>
              <a:t>memory via </a:t>
            </a:r>
            <a:r>
              <a:rPr lang="en-US" dirty="0" err="1"/>
              <a:t>PCIe</a:t>
            </a:r>
            <a:r>
              <a:rPr lang="en-US" dirty="0"/>
              <a:t> (roughly </a:t>
            </a:r>
            <a:r>
              <a:rPr lang="en-US" dirty="0" smtClean="0"/>
              <a:t>2</a:t>
            </a:r>
            <a:r>
              <a:rPr lang="en-US" altLang="zh-CN" dirty="0" smtClean="0"/>
              <a:t>G</a:t>
            </a:r>
            <a:r>
              <a:rPr lang="en-US" dirty="0" smtClean="0"/>
              <a:t>B/s)</a:t>
            </a:r>
          </a:p>
          <a:p>
            <a:pPr lvl="1"/>
            <a:r>
              <a:rPr lang="en-US" dirty="0" smtClean="0"/>
              <a:t>Fully reconfigure </a:t>
            </a:r>
            <a:r>
              <a:rPr lang="en-US" dirty="0"/>
              <a:t>the </a:t>
            </a:r>
            <a:r>
              <a:rPr lang="en-US" dirty="0" smtClean="0"/>
              <a:t>FPGA (roughly 1914.6ms).</a:t>
            </a:r>
          </a:p>
          <a:p>
            <a:pPr lvl="1"/>
            <a:r>
              <a:rPr lang="en-US" altLang="zh-CN" dirty="0" smtClean="0"/>
              <a:t>T</a:t>
            </a:r>
            <a:r>
              <a:rPr lang="en-US" dirty="0" smtClean="0"/>
              <a:t>ransfer the active </a:t>
            </a:r>
            <a:r>
              <a:rPr lang="en-US" dirty="0"/>
              <a:t>contents </a:t>
            </a:r>
            <a:r>
              <a:rPr lang="en-US" altLang="zh-CN" dirty="0" smtClean="0"/>
              <a:t>from </a:t>
            </a:r>
            <a:r>
              <a:rPr lang="en-US" dirty="0" smtClean="0"/>
              <a:t>host memory </a:t>
            </a:r>
            <a:r>
              <a:rPr lang="en-US" dirty="0"/>
              <a:t>to </a:t>
            </a:r>
            <a:r>
              <a:rPr lang="en-US" dirty="0" smtClean="0"/>
              <a:t>FPGA memory </a:t>
            </a:r>
            <a:r>
              <a:rPr lang="en-US" dirty="0"/>
              <a:t>via </a:t>
            </a:r>
            <a:r>
              <a:rPr lang="en-US" dirty="0" err="1" smtClean="0"/>
              <a:t>PCIe</a:t>
            </a:r>
            <a:r>
              <a:rPr lang="en-US" dirty="0" smtClean="0"/>
              <a:t> (roughly 2</a:t>
            </a:r>
            <a:r>
              <a:rPr lang="en-US" altLang="zh-CN" dirty="0" smtClean="0"/>
              <a:t>G</a:t>
            </a:r>
            <a:r>
              <a:rPr lang="en-US" dirty="0" smtClean="0"/>
              <a:t>B/s)</a:t>
            </a:r>
            <a:endParaRPr lang="en-US" dirty="0"/>
          </a:p>
        </p:txBody>
      </p:sp>
    </p:spTree>
    <p:extLst>
      <p:ext uri="{BB962C8B-B14F-4D97-AF65-F5344CB8AC3E}">
        <p14:creationId xmlns:p14="http://schemas.microsoft.com/office/powerpoint/2010/main" val="167526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93837"/>
            <a:ext cx="8229600" cy="4525963"/>
          </a:xfrm>
        </p:spPr>
        <p:txBody>
          <a:bodyPr/>
          <a:lstStyle/>
          <a:p>
            <a:r>
              <a:rPr lang="en-US" dirty="0" smtClean="0">
                <a:solidFill>
                  <a:srgbClr val="FF0000"/>
                </a:solidFill>
              </a:rPr>
              <a:t>Background and Problem</a:t>
            </a:r>
          </a:p>
          <a:p>
            <a:r>
              <a:rPr lang="en-US" dirty="0" smtClean="0"/>
              <a:t>Challenges</a:t>
            </a:r>
          </a:p>
          <a:p>
            <a:r>
              <a:rPr lang="en-US" dirty="0" smtClean="0"/>
              <a:t>Observation</a:t>
            </a:r>
          </a:p>
          <a:p>
            <a:r>
              <a:rPr lang="en-US" dirty="0" smtClean="0"/>
              <a:t>Our Solution</a:t>
            </a:r>
          </a:p>
          <a:p>
            <a:r>
              <a:rPr lang="en-US" dirty="0" smtClean="0"/>
              <a:t>Experiment</a:t>
            </a:r>
          </a:p>
          <a:p>
            <a:r>
              <a:rPr lang="en-US" dirty="0" smtClean="0"/>
              <a:t>Conclusion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93837"/>
            <a:ext cx="8229600" cy="4525963"/>
          </a:xfrm>
        </p:spPr>
        <p:txBody>
          <a:bodyPr/>
          <a:lstStyle/>
          <a:p>
            <a:r>
              <a:rPr lang="en-US" dirty="0"/>
              <a:t>Background and Problem</a:t>
            </a:r>
            <a:endParaRPr lang="en-US" dirty="0" smtClean="0"/>
          </a:p>
          <a:p>
            <a:r>
              <a:rPr lang="en-US" dirty="0" smtClean="0"/>
              <a:t>Challenges</a:t>
            </a:r>
          </a:p>
          <a:p>
            <a:r>
              <a:rPr lang="en-US" dirty="0" smtClean="0"/>
              <a:t>Observation</a:t>
            </a:r>
          </a:p>
          <a:p>
            <a:r>
              <a:rPr lang="en-US" dirty="0" smtClean="0">
                <a:solidFill>
                  <a:srgbClr val="FF0000"/>
                </a:solidFill>
              </a:rPr>
              <a:t>Our Solution</a:t>
            </a:r>
          </a:p>
          <a:p>
            <a:r>
              <a:rPr lang="en-US" dirty="0" smtClean="0"/>
              <a:t>Experiment</a:t>
            </a:r>
          </a:p>
          <a:p>
            <a:r>
              <a:rPr lang="en-US" dirty="0" smtClean="0"/>
              <a:t>Conclusion</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904252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Approach</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Content Placeholder 2"/>
          <p:cNvSpPr>
            <a:spLocks noGrp="1"/>
          </p:cNvSpPr>
          <p:nvPr>
            <p:ph idx="1"/>
          </p:nvPr>
        </p:nvSpPr>
        <p:spPr>
          <a:xfrm>
            <a:off x="416859" y="1561524"/>
            <a:ext cx="8153400" cy="4153476"/>
          </a:xfrm>
        </p:spPr>
        <p:txBody>
          <a:bodyPr>
            <a:normAutofit/>
          </a:bodyPr>
          <a:lstStyle/>
          <a:p>
            <a:r>
              <a:rPr lang="en-US" altLang="zh-CN" dirty="0" smtClean="0"/>
              <a:t>Q</a:t>
            </a:r>
            <a:r>
              <a:rPr lang="en-US" dirty="0" smtClean="0"/>
              <a:t>uery processor: accelerated with FPGA-specific optimizations</a:t>
            </a:r>
          </a:p>
          <a:p>
            <a:r>
              <a:rPr lang="en-US" dirty="0" smtClean="0"/>
              <a:t>FPGA-specific cost model</a:t>
            </a:r>
            <a:r>
              <a:rPr lang="en-US" dirty="0"/>
              <a:t>:</a:t>
            </a:r>
            <a:r>
              <a:rPr lang="en-US" dirty="0" smtClean="0"/>
              <a:t> to determine the optimal query plan for the input query</a:t>
            </a:r>
          </a:p>
        </p:txBody>
      </p:sp>
    </p:spTree>
    <p:extLst>
      <p:ext uri="{BB962C8B-B14F-4D97-AF65-F5344CB8AC3E}">
        <p14:creationId xmlns:p14="http://schemas.microsoft.com/office/powerpoint/2010/main" val="1418425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2802"/>
            <a:ext cx="9601200" cy="753258"/>
          </a:xfrm>
        </p:spPr>
        <p:txBody>
          <a:bodyPr>
            <a:normAutofit fontScale="90000"/>
          </a:bodyPr>
          <a:lstStyle/>
          <a:p>
            <a:r>
              <a:rPr lang="en-US" dirty="0" smtClean="0"/>
              <a:t>Query Processor (</a:t>
            </a:r>
            <a:r>
              <a:rPr lang="en-US" altLang="zh-CN" dirty="0" smtClean="0"/>
              <a:t>Operator Kernel Level</a:t>
            </a:r>
            <a:r>
              <a:rPr lang="en-US" altLang="zh-CN" dirty="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Content Placeholder 2"/>
          <p:cNvSpPr>
            <a:spLocks noGrp="1"/>
          </p:cNvSpPr>
          <p:nvPr>
            <p:ph idx="1"/>
          </p:nvPr>
        </p:nvSpPr>
        <p:spPr>
          <a:xfrm>
            <a:off x="533400" y="3642239"/>
            <a:ext cx="8382000" cy="3079236"/>
          </a:xfrm>
        </p:spPr>
        <p:txBody>
          <a:bodyPr>
            <a:normAutofit lnSpcReduction="10000"/>
          </a:bodyPr>
          <a:lstStyle/>
          <a:p>
            <a:r>
              <a:rPr lang="en-US" altLang="zh-CN" dirty="0" smtClean="0"/>
              <a:t>The layered design of query processor contains four operators (constituting the SQL query). </a:t>
            </a:r>
          </a:p>
          <a:p>
            <a:pPr lvl="1"/>
            <a:r>
              <a:rPr lang="en-US" dirty="0" smtClean="0"/>
              <a:t>Selection (5 operator kernels)</a:t>
            </a:r>
            <a:endParaRPr lang="en-US" dirty="0"/>
          </a:p>
          <a:p>
            <a:pPr lvl="1"/>
            <a:r>
              <a:rPr lang="en-US" dirty="0" smtClean="0"/>
              <a:t>Order-by (2 </a:t>
            </a:r>
            <a:r>
              <a:rPr lang="en-US" dirty="0"/>
              <a:t>operator kernels</a:t>
            </a:r>
            <a:r>
              <a:rPr lang="en-US" dirty="0" smtClean="0"/>
              <a:t>)</a:t>
            </a:r>
          </a:p>
          <a:p>
            <a:pPr lvl="1"/>
            <a:r>
              <a:rPr lang="en-US" dirty="0" smtClean="0"/>
              <a:t>Grouping and Aggregation (7 </a:t>
            </a:r>
            <a:r>
              <a:rPr lang="en-US" dirty="0"/>
              <a:t>operator kernels</a:t>
            </a:r>
            <a:r>
              <a:rPr lang="en-US" dirty="0" smtClean="0"/>
              <a:t>)</a:t>
            </a:r>
          </a:p>
          <a:p>
            <a:pPr lvl="1"/>
            <a:r>
              <a:rPr lang="en-US" dirty="0" smtClean="0"/>
              <a:t>Join (2 </a:t>
            </a:r>
            <a:r>
              <a:rPr lang="en-US" dirty="0"/>
              <a:t>operator kernels</a:t>
            </a:r>
            <a:r>
              <a:rPr lang="en-US" dirty="0" smtClean="0"/>
              <a:t>)</a:t>
            </a:r>
          </a:p>
        </p:txBody>
      </p:sp>
      <p:graphicFrame>
        <p:nvGraphicFramePr>
          <p:cNvPr id="5" name="Object 4"/>
          <p:cNvGraphicFramePr>
            <a:graphicFrameLocks noChangeAspect="1"/>
          </p:cNvGraphicFramePr>
          <p:nvPr>
            <p:extLst>
              <p:ext uri="{D42A27DB-BD31-4B8C-83A1-F6EECF244321}">
                <p14:modId xmlns:p14="http://schemas.microsoft.com/office/powerpoint/2010/main" val="605789842"/>
              </p:ext>
            </p:extLst>
          </p:nvPr>
        </p:nvGraphicFramePr>
        <p:xfrm>
          <a:off x="2879967" y="1124942"/>
          <a:ext cx="3231665" cy="2517297"/>
        </p:xfrm>
        <a:graphic>
          <a:graphicData uri="http://schemas.openxmlformats.org/presentationml/2006/ole">
            <mc:AlternateContent xmlns:mc="http://schemas.openxmlformats.org/markup-compatibility/2006">
              <mc:Choice xmlns:v="urn:schemas-microsoft-com:vml" Requires="v">
                <p:oleObj spid="_x0000_s3964" name="Acrobat Document" r:id="rId4" imgW="3619241" imgH="2819340" progId="AcroExch.Document.11">
                  <p:embed/>
                </p:oleObj>
              </mc:Choice>
              <mc:Fallback>
                <p:oleObj name="Acrobat Document" r:id="rId4" imgW="3619241" imgH="2819340" progId="AcroExch.Document.11">
                  <p:embed/>
                  <p:pic>
                    <p:nvPicPr>
                      <p:cNvPr id="0" name=""/>
                      <p:cNvPicPr/>
                      <p:nvPr/>
                    </p:nvPicPr>
                    <p:blipFill>
                      <a:blip r:embed="rId5"/>
                      <a:stretch>
                        <a:fillRect/>
                      </a:stretch>
                    </p:blipFill>
                    <p:spPr>
                      <a:xfrm>
                        <a:off x="2879967" y="1124942"/>
                        <a:ext cx="3231665" cy="2517297"/>
                      </a:xfrm>
                      <a:prstGeom prst="rect">
                        <a:avLst/>
                      </a:prstGeom>
                    </p:spPr>
                  </p:pic>
                </p:oleObj>
              </mc:Fallback>
            </mc:AlternateContent>
          </a:graphicData>
        </a:graphic>
      </p:graphicFrame>
    </p:spTree>
    <p:extLst>
      <p:ext uri="{BB962C8B-B14F-4D97-AF65-F5344CB8AC3E}">
        <p14:creationId xmlns:p14="http://schemas.microsoft.com/office/powerpoint/2010/main" val="3284213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363"/>
            <a:ext cx="8458200" cy="753258"/>
          </a:xfrm>
        </p:spPr>
        <p:txBody>
          <a:bodyPr>
            <a:normAutofit fontScale="90000"/>
          </a:bodyPr>
          <a:lstStyle/>
          <a:p>
            <a:r>
              <a:rPr lang="en-SG" altLang="en-US" dirty="0" smtClean="0"/>
              <a:t>Operator Kernel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Content Placeholder 2"/>
          <p:cNvSpPr>
            <a:spLocks noGrp="1"/>
          </p:cNvSpPr>
          <p:nvPr>
            <p:ph idx="1"/>
          </p:nvPr>
        </p:nvSpPr>
        <p:spPr>
          <a:xfrm>
            <a:off x="609600" y="990600"/>
            <a:ext cx="8305800" cy="5486400"/>
          </a:xfrm>
        </p:spPr>
        <p:txBody>
          <a:bodyPr>
            <a:normAutofit/>
          </a:bodyPr>
          <a:lstStyle/>
          <a:p>
            <a:r>
              <a:rPr lang="en-US" altLang="zh-CN" dirty="0" smtClean="0"/>
              <a:t>A</a:t>
            </a:r>
            <a:r>
              <a:rPr lang="en-US" dirty="0" smtClean="0"/>
              <a:t>dopt the implementation of operator kernel from </a:t>
            </a:r>
            <a:r>
              <a:rPr lang="en-US" i="1" dirty="0" err="1" smtClean="0"/>
              <a:t>OmniDB</a:t>
            </a:r>
            <a:r>
              <a:rPr lang="en-US" dirty="0" smtClean="0"/>
              <a:t>, which has already explored the common optimizations </a:t>
            </a:r>
          </a:p>
          <a:p>
            <a:pPr lvl="1"/>
            <a:r>
              <a:rPr lang="en-US" dirty="0"/>
              <a:t>Thread Parallelism (TP)</a:t>
            </a:r>
          </a:p>
          <a:p>
            <a:pPr lvl="1"/>
            <a:r>
              <a:rPr lang="en-US" dirty="0" smtClean="0"/>
              <a:t>Shared Memory (SM)</a:t>
            </a:r>
          </a:p>
          <a:p>
            <a:pPr lvl="1"/>
            <a:r>
              <a:rPr lang="en-US" dirty="0" smtClean="0"/>
              <a:t>Memory coalescing (MC)</a:t>
            </a:r>
          </a:p>
          <a:p>
            <a:r>
              <a:rPr lang="en-US" dirty="0" smtClean="0"/>
              <a:t>Mainly </a:t>
            </a:r>
            <a:r>
              <a:rPr lang="en-US" dirty="0" smtClean="0"/>
              <a:t>focuses on FPGA-specific </a:t>
            </a:r>
            <a:r>
              <a:rPr lang="en-US" dirty="0" smtClean="0"/>
              <a:t>optimizations</a:t>
            </a:r>
            <a:endParaRPr lang="en-US" dirty="0" smtClean="0"/>
          </a:p>
          <a:p>
            <a:pPr lvl="1"/>
            <a:r>
              <a:rPr lang="en-US" dirty="0" smtClean="0"/>
              <a:t>Compute units (CU) </a:t>
            </a:r>
          </a:p>
          <a:p>
            <a:pPr lvl="1"/>
            <a:r>
              <a:rPr lang="en-US" dirty="0"/>
              <a:t>Kernel Vectorization </a:t>
            </a:r>
            <a:r>
              <a:rPr lang="en-US" dirty="0" smtClean="0"/>
              <a:t>(SIMD)</a:t>
            </a:r>
          </a:p>
        </p:txBody>
      </p:sp>
    </p:spTree>
    <p:extLst>
      <p:ext uri="{BB962C8B-B14F-4D97-AF65-F5344CB8AC3E}">
        <p14:creationId xmlns:p14="http://schemas.microsoft.com/office/powerpoint/2010/main" val="2055056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FPGA-specific Cost Model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Content Placeholder 2"/>
          <p:cNvSpPr>
            <a:spLocks noGrp="1"/>
          </p:cNvSpPr>
          <p:nvPr>
            <p:ph idx="1"/>
          </p:nvPr>
        </p:nvSpPr>
        <p:spPr>
          <a:xfrm>
            <a:off x="416859" y="1561524"/>
            <a:ext cx="8153400" cy="5067876"/>
          </a:xfrm>
        </p:spPr>
        <p:txBody>
          <a:bodyPr>
            <a:normAutofit/>
          </a:bodyPr>
          <a:lstStyle/>
          <a:p>
            <a:r>
              <a:rPr lang="en-US" dirty="0" smtClean="0"/>
              <a:t>We propose an FPGA-specific cost model to determine the optimal query plan for the input query.</a:t>
            </a:r>
          </a:p>
          <a:p>
            <a:r>
              <a:rPr lang="en-US" dirty="0" smtClean="0"/>
              <a:t>The cost model follows the </a:t>
            </a:r>
            <a:r>
              <a:rPr lang="en-SG" dirty="0" smtClean="0"/>
              <a:t>l</a:t>
            </a:r>
            <a:r>
              <a:rPr lang="en-SG" altLang="en-US" dirty="0" smtClean="0"/>
              <a:t>ayered design</a:t>
            </a:r>
            <a:r>
              <a:rPr lang="en-US" altLang="en-US" dirty="0" smtClean="0"/>
              <a:t>.</a:t>
            </a:r>
            <a:endParaRPr lang="en-US" dirty="0" smtClean="0"/>
          </a:p>
          <a:p>
            <a:pPr lvl="1"/>
            <a:r>
              <a:rPr lang="en-US" dirty="0" smtClean="0"/>
              <a:t>Unit Cost (for each operator kernel)</a:t>
            </a:r>
          </a:p>
          <a:p>
            <a:pPr lvl="1"/>
            <a:r>
              <a:rPr lang="en-US" dirty="0" smtClean="0"/>
              <a:t>Optimal query plan generation (dynamic programming based approach)</a:t>
            </a:r>
          </a:p>
        </p:txBody>
      </p:sp>
    </p:spTree>
    <p:extLst>
      <p:ext uri="{BB962C8B-B14F-4D97-AF65-F5344CB8AC3E}">
        <p14:creationId xmlns:p14="http://schemas.microsoft.com/office/powerpoint/2010/main" val="2171642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35"/>
            <a:ext cx="8229600" cy="1143000"/>
          </a:xfrm>
        </p:spPr>
        <p:txBody>
          <a:bodyPr>
            <a:normAutofit/>
          </a:bodyPr>
          <a:lstStyle/>
          <a:p>
            <a:r>
              <a:rPr lang="en-SG" altLang="en-US" dirty="0" smtClean="0"/>
              <a:t>Unit Cost for Each Operator Kernel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416858" y="1295400"/>
                <a:ext cx="8422342" cy="5181600"/>
              </a:xfrm>
            </p:spPr>
            <p:txBody>
              <a:bodyPr>
                <a:normAutofit/>
              </a:bodyPr>
              <a:lstStyle/>
              <a:p>
                <a:r>
                  <a:rPr lang="en-US" dirty="0" smtClean="0"/>
                  <a:t>FPGA </a:t>
                </a:r>
                <a:r>
                  <a:rPr lang="en-US" dirty="0"/>
                  <a:t>is treated as a black </a:t>
                </a:r>
                <a:r>
                  <a:rPr lang="en-US" dirty="0" smtClean="0"/>
                  <a:t>box. </a:t>
                </a:r>
              </a:p>
              <a:p>
                <a:r>
                  <a:rPr lang="en-US" dirty="0" smtClean="0"/>
                  <a:t>Unit </a:t>
                </a:r>
                <a:r>
                  <a:rPr lang="en-US" dirty="0"/>
                  <a:t>cost </a:t>
                </a:r>
                <a:r>
                  <a:rPr lang="en-US" dirty="0" smtClean="0"/>
                  <a:t>is computed as</a:t>
                </a:r>
                <a14:m>
                  <m:oMath xmlns:m="http://schemas.openxmlformats.org/officeDocument/2006/math">
                    <m:r>
                      <a:rPr lang="en-US" b="0" i="0" smtClean="0">
                        <a:latin typeface="Cambria Math" panose="02040503050406030204" pitchFamily="18" charset="0"/>
                      </a:rPr>
                      <m:t> </m:t>
                    </m:r>
                    <m:f>
                      <m:fPr>
                        <m:ctrlPr>
                          <a:rPr lang="en-US" i="1" smtClean="0">
                            <a:latin typeface="Cambria Math" panose="02040503050406030204" pitchFamily="18" charset="0"/>
                          </a:rPr>
                        </m:ctrlPr>
                      </m:fPr>
                      <m:num>
                        <m:r>
                          <m:rPr>
                            <m:nor/>
                          </m:rPr>
                          <a:rPr lang="en-US" i="1" dirty="0"/>
                          <m:t>clock</m:t>
                        </m:r>
                        <m:r>
                          <m:rPr>
                            <m:nor/>
                          </m:rPr>
                          <a:rPr lang="en-US" i="1" dirty="0"/>
                          <m:t> </m:t>
                        </m:r>
                        <m:r>
                          <m:rPr>
                            <m:nor/>
                          </m:rPr>
                          <a:rPr lang="en-US" i="1" dirty="0"/>
                          <m:t>cycles</m:t>
                        </m:r>
                      </m:num>
                      <m:den>
                        <m:r>
                          <m:rPr>
                            <m:nor/>
                          </m:rPr>
                          <a:rPr lang="en-US" i="1" dirty="0"/>
                          <m:t>tuples</m:t>
                        </m:r>
                      </m:den>
                    </m:f>
                    <m:r>
                      <a:rPr lang="en-US" b="0" i="0" dirty="0" smtClean="0">
                        <a:latin typeface="Cambria Math" panose="02040503050406030204" pitchFamily="18" charset="0"/>
                      </a:rPr>
                      <m:t>, </m:t>
                    </m:r>
                  </m:oMath>
                </a14:m>
                <a:r>
                  <a:rPr lang="en-US" dirty="0" smtClean="0"/>
                  <a:t>not </a:t>
                </a:r>
                <a14:m>
                  <m:oMath xmlns:m="http://schemas.openxmlformats.org/officeDocument/2006/math">
                    <m:f>
                      <m:fPr>
                        <m:ctrlPr>
                          <a:rPr lang="en-US" i="1">
                            <a:latin typeface="Cambria Math" panose="02040503050406030204" pitchFamily="18" charset="0"/>
                          </a:rPr>
                        </m:ctrlPr>
                      </m:fPr>
                      <m:num>
                        <m:r>
                          <m:rPr>
                            <m:nor/>
                          </m:rPr>
                          <a:rPr lang="en-US" i="1" dirty="0"/>
                          <m:t>time</m:t>
                        </m:r>
                      </m:num>
                      <m:den>
                        <m:r>
                          <m:rPr>
                            <m:nor/>
                          </m:rPr>
                          <a:rPr lang="en-US" i="1" dirty="0"/>
                          <m:t>tuples</m:t>
                        </m:r>
                      </m:den>
                    </m:f>
                  </m:oMath>
                </a14:m>
                <a:r>
                  <a:rPr lang="en-US" dirty="0" smtClean="0"/>
                  <a:t> due </a:t>
                </a:r>
                <a:r>
                  <a:rPr lang="en-US" dirty="0"/>
                  <a:t>to varying frequency of different FPGA image</a:t>
                </a:r>
                <a:r>
                  <a:rPr lang="en-US" dirty="0" smtClean="0"/>
                  <a:t>.</a:t>
                </a:r>
                <a:endParaRPr lang="en-US" dirty="0"/>
              </a:p>
              <a:p>
                <a:r>
                  <a:rPr lang="en-US" dirty="0" smtClean="0"/>
                  <a:t>Measure </a:t>
                </a:r>
                <a:r>
                  <a:rPr lang="en-US" dirty="0"/>
                  <a:t>the unit cost of each operator kernel with different FPGA-specific optimization </a:t>
                </a:r>
                <a:r>
                  <a:rPr lang="en-US" dirty="0" smtClean="0"/>
                  <a:t>combination, and log down each combination: </a:t>
                </a:r>
              </a:p>
              <a:p>
                <a:pPr marL="0" indent="0">
                  <a:buNone/>
                </a:pPr>
                <a:r>
                  <a:rPr lang="en-US" dirty="0"/>
                  <a:t> </a:t>
                </a:r>
                <a:r>
                  <a:rPr lang="en-US" dirty="0" smtClean="0"/>
                  <a:t>   </a:t>
                </a:r>
                <a:r>
                  <a:rPr lang="en-US" b="1" dirty="0"/>
                  <a:t>&lt;</a:t>
                </a:r>
                <a:r>
                  <a:rPr lang="en-US" b="1" i="1" dirty="0"/>
                  <a:t>CU, SIMD, LEs, REGs, MEMs, DSPs, Unit Cost</a:t>
                </a:r>
                <a:r>
                  <a:rPr lang="en-US" b="1" dirty="0"/>
                  <a:t>&gt;</a:t>
                </a:r>
              </a:p>
              <a:p>
                <a:pPr marL="0" indent="0">
                  <a:buNone/>
                </a:pPr>
                <a:endParaRPr lang="en-US" dirty="0"/>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416858" y="1295400"/>
                <a:ext cx="8422342" cy="5181600"/>
              </a:xfrm>
              <a:blipFill rotWithShape="0">
                <a:blip r:embed="rId3"/>
                <a:stretch>
                  <a:fillRect l="-1664" t="-1529" r="-362" b="-1647"/>
                </a:stretch>
              </a:blipFill>
            </p:spPr>
            <p:txBody>
              <a:bodyPr/>
              <a:lstStyle/>
              <a:p>
                <a:r>
                  <a:rPr lang="en-US">
                    <a:noFill/>
                  </a:rPr>
                  <a:t> </a:t>
                </a:r>
              </a:p>
            </p:txBody>
          </p:sp>
        </mc:Fallback>
      </mc:AlternateContent>
    </p:spTree>
    <p:extLst>
      <p:ext uri="{BB962C8B-B14F-4D97-AF65-F5344CB8AC3E}">
        <p14:creationId xmlns:p14="http://schemas.microsoft.com/office/powerpoint/2010/main" val="9345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normAutofit/>
          </a:bodyPr>
          <a:lstStyle/>
          <a:p>
            <a:r>
              <a:rPr lang="en-US" dirty="0" smtClean="0"/>
              <a:t>Query Plan Generation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416859" y="1219200"/>
                <a:ext cx="8153400" cy="5137150"/>
              </a:xfrm>
            </p:spPr>
            <p:txBody>
              <a:bodyPr>
                <a:normAutofit/>
              </a:bodyPr>
              <a:lstStyle/>
              <a:p>
                <a:r>
                  <a:rPr lang="en-US" dirty="0" smtClean="0"/>
                  <a:t>Given the input query, there are multiple feasible operator arrays. </a:t>
                </a:r>
              </a:p>
              <a:p>
                <a:r>
                  <a:rPr lang="en-US" dirty="0" smtClean="0"/>
                  <a:t>Suppose one operator array with M </a:t>
                </a:r>
                <a:r>
                  <a:rPr lang="en-US" dirty="0"/>
                  <a:t>operators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1</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2</m:t>
                        </m:r>
                      </m:sub>
                    </m:sSub>
                  </m:oMath>
                </a14:m>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𝑀</m:t>
                        </m:r>
                      </m:sub>
                    </m:sSub>
                  </m:oMath>
                </a14:m>
                <a:r>
                  <a:rPr lang="en-US" dirty="0" smtClean="0"/>
                  <a:t>)</a:t>
                </a:r>
                <a:r>
                  <a:rPr lang="en-US" dirty="0"/>
                  <a:t> </a:t>
                </a:r>
                <a:r>
                  <a:rPr lang="en-US" dirty="0" smtClean="0"/>
                  <a:t>is mapped to the kernel array with N kernels </a:t>
                </a:r>
                <a:r>
                  <a:rPr lang="en-US" dirty="0"/>
                  <a:t>(</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𝐾</m:t>
                        </m:r>
                      </m:e>
                      <m:sub>
                        <m:r>
                          <a:rPr lang="en-US" i="1">
                            <a:latin typeface="Cambria Math" panose="02040503050406030204" pitchFamily="18" charset="0"/>
                          </a:rPr>
                          <m:t>1</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𝐾</m:t>
                        </m:r>
                      </m:e>
                      <m:sub>
                        <m:r>
                          <a:rPr lang="en-US" i="1">
                            <a:latin typeface="Cambria Math" panose="02040503050406030204" pitchFamily="18" charset="0"/>
                          </a:rPr>
                          <m:t>2</m:t>
                        </m:r>
                      </m:sub>
                    </m:sSub>
                  </m:oMath>
                </a14:m>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𝐾</m:t>
                        </m:r>
                      </m:e>
                      <m:sub>
                        <m:r>
                          <a:rPr lang="en-US" b="0" i="1" smtClean="0">
                            <a:latin typeface="Cambria Math" panose="02040503050406030204" pitchFamily="18" charset="0"/>
                          </a:rPr>
                          <m:t>𝑁</m:t>
                        </m:r>
                      </m:sub>
                    </m:sSub>
                  </m:oMath>
                </a14:m>
                <a:r>
                  <a:rPr lang="en-US" dirty="0" smtClean="0"/>
                  <a:t>). </a:t>
                </a:r>
                <a:endParaRPr lang="en-US" dirty="0"/>
              </a:p>
              <a:p>
                <a:pPr lvl="1"/>
                <a:r>
                  <a:rPr lang="en-US" dirty="0" smtClean="0"/>
                  <a:t>Suppose N kernels execute sequentially. </a:t>
                </a: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416859" y="1219200"/>
                <a:ext cx="8153400" cy="5137150"/>
              </a:xfrm>
              <a:blipFill rotWithShape="0">
                <a:blip r:embed="rId3"/>
                <a:stretch>
                  <a:fillRect l="-1719" t="-1542" r="-2167"/>
                </a:stretch>
              </a:blipFill>
            </p:spPr>
            <p:txBody>
              <a:bodyPr/>
              <a:lstStyle/>
              <a:p>
                <a:r>
                  <a:rPr lang="en-US">
                    <a:noFill/>
                  </a:rPr>
                  <a:t> </a:t>
                </a:r>
              </a:p>
            </p:txBody>
          </p:sp>
        </mc:Fallback>
      </mc:AlternateContent>
      <p:sp>
        <p:nvSpPr>
          <p:cNvPr id="5" name="TextBox 13"/>
          <p:cNvSpPr txBox="1">
            <a:spLocks noChangeArrowheads="1"/>
          </p:cNvSpPr>
          <p:nvPr/>
        </p:nvSpPr>
        <p:spPr bwMode="auto">
          <a:xfrm>
            <a:off x="416859" y="5725180"/>
            <a:ext cx="784860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Dynamic programming based approach is used. </a:t>
            </a:r>
            <a:endParaRPr lang="en-US" sz="2800" dirty="0">
              <a:solidFill>
                <a:srgbClr val="002060"/>
              </a:solidFill>
            </a:endParaRPr>
          </a:p>
        </p:txBody>
      </p:sp>
      <mc:AlternateContent xmlns:mc="http://schemas.openxmlformats.org/markup-compatibility/2006">
        <mc:Choice xmlns:a14="http://schemas.microsoft.com/office/drawing/2010/main" Requires="a14">
          <p:sp>
            <p:nvSpPr>
              <p:cNvPr id="6" name="Rectangle 5"/>
              <p:cNvSpPr/>
              <p:nvPr/>
            </p:nvSpPr>
            <p:spPr>
              <a:xfrm>
                <a:off x="1975338" y="4895440"/>
                <a:ext cx="7620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i="1" dirty="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𝐾</m:t>
                          </m:r>
                        </m:e>
                        <m:sub>
                          <m:r>
                            <a:rPr lang="en-US" sz="2800" i="1" dirty="0">
                              <a:solidFill>
                                <a:schemeClr val="tx1"/>
                              </a:solidFill>
                              <a:latin typeface="Cambria Math" panose="02040503050406030204" pitchFamily="18" charset="0"/>
                            </a:rPr>
                            <m:t>1</m:t>
                          </m:r>
                        </m:sub>
                      </m:sSub>
                    </m:oMath>
                  </m:oMathPara>
                </a14:m>
                <a:endParaRPr lang="en-US" sz="2800" dirty="0">
                  <a:solidFill>
                    <a:schemeClr val="tx1"/>
                  </a:solidFill>
                </a:endParaRPr>
              </a:p>
            </p:txBody>
          </p:sp>
        </mc:Choice>
        <mc:Fallback>
          <p:sp>
            <p:nvSpPr>
              <p:cNvPr id="6" name="Rectangle 5"/>
              <p:cNvSpPr>
                <a:spLocks noRot="1" noChangeAspect="1" noMove="1" noResize="1" noEditPoints="1" noAdjustHandles="1" noChangeArrowheads="1" noChangeShapeType="1" noTextEdit="1"/>
              </p:cNvSpPr>
              <p:nvPr/>
            </p:nvSpPr>
            <p:spPr>
              <a:xfrm>
                <a:off x="1975338" y="4895440"/>
                <a:ext cx="762000" cy="45720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2737338" y="4895440"/>
                <a:ext cx="7620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𝐾</m:t>
                          </m:r>
                        </m:e>
                        <m:sub>
                          <m:r>
                            <a:rPr lang="en-US" sz="2800" b="0" i="1" dirty="0" smtClean="0">
                              <a:solidFill>
                                <a:schemeClr val="tx1"/>
                              </a:solidFill>
                              <a:latin typeface="Cambria Math" panose="02040503050406030204" pitchFamily="18" charset="0"/>
                            </a:rPr>
                            <m:t>2</m:t>
                          </m:r>
                        </m:sub>
                      </m:sSub>
                    </m:oMath>
                  </m:oMathPara>
                </a14:m>
                <a:endParaRPr lang="en-US" sz="2800" dirty="0">
                  <a:solidFill>
                    <a:schemeClr val="tx1"/>
                  </a:solidFill>
                </a:endParaRPr>
              </a:p>
            </p:txBody>
          </p:sp>
        </mc:Choice>
        <mc:Fallback>
          <p:sp>
            <p:nvSpPr>
              <p:cNvPr id="7" name="Rectangle 6"/>
              <p:cNvSpPr>
                <a:spLocks noRot="1" noChangeAspect="1" noMove="1" noResize="1" noEditPoints="1" noAdjustHandles="1" noChangeArrowheads="1" noChangeShapeType="1" noTextEdit="1"/>
              </p:cNvSpPr>
              <p:nvPr/>
            </p:nvSpPr>
            <p:spPr>
              <a:xfrm>
                <a:off x="2737338" y="4895440"/>
                <a:ext cx="762000" cy="457200"/>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3499338" y="4895439"/>
                <a:ext cx="7620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𝐾</m:t>
                          </m:r>
                        </m:e>
                        <m:sub>
                          <m:r>
                            <a:rPr lang="en-US" sz="2800" b="0" i="1" dirty="0" smtClean="0">
                              <a:solidFill>
                                <a:schemeClr val="tx1"/>
                              </a:solidFill>
                              <a:latin typeface="Cambria Math" panose="02040503050406030204" pitchFamily="18" charset="0"/>
                            </a:rPr>
                            <m:t>3</m:t>
                          </m:r>
                        </m:sub>
                      </m:sSub>
                    </m:oMath>
                  </m:oMathPara>
                </a14:m>
                <a:endParaRPr lang="en-US" sz="2800" dirty="0">
                  <a:solidFill>
                    <a:schemeClr val="tx1"/>
                  </a:solidFill>
                </a:endParaRPr>
              </a:p>
            </p:txBody>
          </p:sp>
        </mc:Choice>
        <mc:Fallback>
          <p:sp>
            <p:nvSpPr>
              <p:cNvPr id="9" name="Rectangle 8"/>
              <p:cNvSpPr>
                <a:spLocks noRot="1" noChangeAspect="1" noMove="1" noResize="1" noEditPoints="1" noAdjustHandles="1" noChangeArrowheads="1" noChangeShapeType="1" noTextEdit="1"/>
              </p:cNvSpPr>
              <p:nvPr/>
            </p:nvSpPr>
            <p:spPr>
              <a:xfrm>
                <a:off x="3499338" y="4895439"/>
                <a:ext cx="762000" cy="457200"/>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Rectangle 9"/>
              <p:cNvSpPr/>
              <p:nvPr/>
            </p:nvSpPr>
            <p:spPr>
              <a:xfrm>
                <a:off x="4264269" y="4891209"/>
                <a:ext cx="688731"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800" b="0" i="1" dirty="0" smtClean="0">
                          <a:solidFill>
                            <a:schemeClr val="tx1"/>
                          </a:solidFill>
                          <a:latin typeface="Cambria Math" panose="02040503050406030204" pitchFamily="18" charset="0"/>
                        </a:rPr>
                        <m:t>…</m:t>
                      </m:r>
                    </m:oMath>
                  </m:oMathPara>
                </a14:m>
                <a:endParaRPr lang="en-US" sz="2800" dirty="0">
                  <a:solidFill>
                    <a:schemeClr val="tx1"/>
                  </a:solidFill>
                </a:endParaRPr>
              </a:p>
            </p:txBody>
          </p:sp>
        </mc:Choice>
        <mc:Fallback>
          <p:sp>
            <p:nvSpPr>
              <p:cNvPr id="10" name="Rectangle 9"/>
              <p:cNvSpPr>
                <a:spLocks noRot="1" noChangeAspect="1" noMove="1" noResize="1" noEditPoints="1" noAdjustHandles="1" noChangeArrowheads="1" noChangeShapeType="1" noTextEdit="1"/>
              </p:cNvSpPr>
              <p:nvPr/>
            </p:nvSpPr>
            <p:spPr>
              <a:xfrm>
                <a:off x="4264269" y="4891209"/>
                <a:ext cx="688731" cy="457200"/>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10"/>
              <p:cNvSpPr/>
              <p:nvPr/>
            </p:nvSpPr>
            <p:spPr>
              <a:xfrm>
                <a:off x="4953000" y="4891210"/>
                <a:ext cx="8382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𝐾</m:t>
                          </m:r>
                        </m:e>
                        <m:sub>
                          <m:r>
                            <a:rPr lang="en-US" sz="2800" b="0" i="1" dirty="0" smtClean="0">
                              <a:solidFill>
                                <a:schemeClr val="tx1"/>
                              </a:solidFill>
                              <a:latin typeface="Cambria Math" panose="02040503050406030204" pitchFamily="18" charset="0"/>
                            </a:rPr>
                            <m:t>𝑁</m:t>
                          </m:r>
                          <m:r>
                            <a:rPr lang="en-US" sz="2800" b="0" i="1" dirty="0" smtClean="0">
                              <a:solidFill>
                                <a:schemeClr val="tx1"/>
                              </a:solidFill>
                              <a:latin typeface="Cambria Math" panose="02040503050406030204" pitchFamily="18" charset="0"/>
                            </a:rPr>
                            <m:t>−1</m:t>
                          </m:r>
                        </m:sub>
                      </m:sSub>
                    </m:oMath>
                  </m:oMathPara>
                </a14:m>
                <a:endParaRPr lang="en-US" sz="2800" dirty="0">
                  <a:solidFill>
                    <a:schemeClr val="tx1"/>
                  </a:solidFill>
                </a:endParaRPr>
              </a:p>
            </p:txBody>
          </p:sp>
        </mc:Choice>
        <mc:Fallback>
          <p:sp>
            <p:nvSpPr>
              <p:cNvPr id="11" name="Rectangle 10"/>
              <p:cNvSpPr>
                <a:spLocks noRot="1" noChangeAspect="1" noMove="1" noResize="1" noEditPoints="1" noAdjustHandles="1" noChangeArrowheads="1" noChangeShapeType="1" noTextEdit="1"/>
              </p:cNvSpPr>
              <p:nvPr/>
            </p:nvSpPr>
            <p:spPr>
              <a:xfrm>
                <a:off x="4953000" y="4891210"/>
                <a:ext cx="838200" cy="457200"/>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Rectangle 11"/>
              <p:cNvSpPr/>
              <p:nvPr/>
            </p:nvSpPr>
            <p:spPr>
              <a:xfrm>
                <a:off x="5791200" y="4891209"/>
                <a:ext cx="762000" cy="457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i="1" dirty="0">
                              <a:solidFill>
                                <a:schemeClr val="tx1"/>
                              </a:solidFill>
                              <a:latin typeface="Cambria Math" panose="02040503050406030204" pitchFamily="18" charset="0"/>
                            </a:rPr>
                            <m:t>𝐾</m:t>
                          </m:r>
                        </m:e>
                        <m:sub>
                          <m:r>
                            <a:rPr lang="en-US" sz="2800" b="0" i="1" dirty="0" smtClean="0">
                              <a:solidFill>
                                <a:schemeClr val="tx1"/>
                              </a:solidFill>
                              <a:latin typeface="Cambria Math" panose="02040503050406030204" pitchFamily="18" charset="0"/>
                            </a:rPr>
                            <m:t>𝑁</m:t>
                          </m:r>
                        </m:sub>
                      </m:sSub>
                    </m:oMath>
                  </m:oMathPara>
                </a14:m>
                <a:endParaRPr lang="en-US" sz="2800" dirty="0">
                  <a:solidFill>
                    <a:schemeClr val="tx1"/>
                  </a:solidFill>
                </a:endParaRPr>
              </a:p>
            </p:txBody>
          </p:sp>
        </mc:Choice>
        <mc:Fallback>
          <p:sp>
            <p:nvSpPr>
              <p:cNvPr id="12" name="Rectangle 11"/>
              <p:cNvSpPr>
                <a:spLocks noRot="1" noChangeAspect="1" noMove="1" noResize="1" noEditPoints="1" noAdjustHandles="1" noChangeArrowheads="1" noChangeShapeType="1" noTextEdit="1"/>
              </p:cNvSpPr>
              <p:nvPr/>
            </p:nvSpPr>
            <p:spPr>
              <a:xfrm>
                <a:off x="5791200" y="4891209"/>
                <a:ext cx="762000" cy="457200"/>
              </a:xfrm>
              <a:prstGeom prst="rect">
                <a:avLst/>
              </a:prstGeom>
              <a:blipFill rotWithShape="0">
                <a:blip r:embed="rId9"/>
                <a:stretch>
                  <a:fillRect/>
                </a:stretch>
              </a:blipFill>
            </p:spPr>
            <p:txBody>
              <a:bodyPr/>
              <a:lstStyle/>
              <a:p>
                <a:r>
                  <a:rPr lang="en-US">
                    <a:noFill/>
                  </a:rPr>
                  <a:t> </a:t>
                </a:r>
              </a:p>
            </p:txBody>
          </p:sp>
        </mc:Fallback>
      </mc:AlternateContent>
      <p:cxnSp>
        <p:nvCxnSpPr>
          <p:cNvPr id="13" name="Straight Arrow Connector 76"/>
          <p:cNvCxnSpPr>
            <a:cxnSpLocks noChangeShapeType="1"/>
          </p:cNvCxnSpPr>
          <p:nvPr/>
        </p:nvCxnSpPr>
        <p:spPr bwMode="auto">
          <a:xfrm flipV="1">
            <a:off x="2971800" y="4724400"/>
            <a:ext cx="2667000" cy="8458"/>
          </a:xfrm>
          <a:prstGeom prst="straightConnector1">
            <a:avLst/>
          </a:prstGeom>
          <a:noFill/>
          <a:ln w="34925" algn="ctr">
            <a:solidFill>
              <a:schemeClr val="tx1">
                <a:lumMod val="65000"/>
                <a:lumOff val="35000"/>
              </a:schemeClr>
            </a:solidFill>
            <a:prstDash val="solid"/>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3077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 of Layered Design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Content Placeholder 2"/>
          <p:cNvSpPr>
            <a:spLocks noGrp="1"/>
          </p:cNvSpPr>
          <p:nvPr>
            <p:ph idx="1"/>
          </p:nvPr>
        </p:nvSpPr>
        <p:spPr>
          <a:xfrm>
            <a:off x="416858" y="1561524"/>
            <a:ext cx="8269941" cy="4686876"/>
          </a:xfrm>
        </p:spPr>
        <p:txBody>
          <a:bodyPr>
            <a:normAutofit/>
          </a:bodyPr>
          <a:lstStyle/>
          <a:p>
            <a:r>
              <a:rPr lang="en-US" dirty="0"/>
              <a:t>Researchers can keep exploring other optimizations (e.g., kernel </a:t>
            </a:r>
            <a:r>
              <a:rPr lang="en-US" dirty="0" smtClean="0"/>
              <a:t>fusion) </a:t>
            </a:r>
            <a:r>
              <a:rPr lang="en-US" dirty="0"/>
              <a:t>to further accelerate each operator kernel. </a:t>
            </a:r>
            <a:endParaRPr lang="en-US" dirty="0" smtClean="0"/>
          </a:p>
          <a:p>
            <a:r>
              <a:rPr lang="en-US" dirty="0" smtClean="0"/>
              <a:t>When the operator kernel is further optimized.</a:t>
            </a:r>
          </a:p>
          <a:p>
            <a:pPr lvl="1"/>
            <a:r>
              <a:rPr lang="en-US" dirty="0"/>
              <a:t>Profile </a:t>
            </a:r>
            <a:r>
              <a:rPr lang="en-US" dirty="0" smtClean="0"/>
              <a:t>and obtain </a:t>
            </a:r>
            <a:r>
              <a:rPr lang="en-US" dirty="0"/>
              <a:t>new </a:t>
            </a:r>
            <a:r>
              <a:rPr lang="en-US" dirty="0" smtClean="0"/>
              <a:t>combination:                  &lt;</a:t>
            </a:r>
            <a:r>
              <a:rPr lang="en-US" dirty="0"/>
              <a:t>CU, SIMD, LEs, REGs, MEMs, DSPs, Unit Cost&gt;</a:t>
            </a:r>
          </a:p>
          <a:p>
            <a:pPr lvl="1"/>
            <a:r>
              <a:rPr lang="en-US" dirty="0" smtClean="0"/>
              <a:t>Re-run dynamic </a:t>
            </a:r>
            <a:r>
              <a:rPr lang="en-US" dirty="0"/>
              <a:t>programming based </a:t>
            </a:r>
            <a:r>
              <a:rPr lang="en-US" dirty="0" smtClean="0"/>
              <a:t>approach to determine the optimal query plan for the </a:t>
            </a:r>
            <a:r>
              <a:rPr lang="en-US" dirty="0" smtClean="0"/>
              <a:t>queries which contain the optimized operator kernel.</a:t>
            </a:r>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19913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93837"/>
            <a:ext cx="8229600" cy="4525963"/>
          </a:xfrm>
        </p:spPr>
        <p:txBody>
          <a:bodyPr/>
          <a:lstStyle/>
          <a:p>
            <a:r>
              <a:rPr lang="en-US" dirty="0"/>
              <a:t>Background and Problem</a:t>
            </a:r>
            <a:endParaRPr lang="en-US" dirty="0" smtClean="0"/>
          </a:p>
          <a:p>
            <a:r>
              <a:rPr lang="en-US" dirty="0" smtClean="0"/>
              <a:t>Challenges</a:t>
            </a:r>
          </a:p>
          <a:p>
            <a:r>
              <a:rPr lang="en-US" dirty="0" smtClean="0"/>
              <a:t>Observation</a:t>
            </a:r>
          </a:p>
          <a:p>
            <a:r>
              <a:rPr lang="en-US" dirty="0" smtClean="0"/>
              <a:t>Our Solution</a:t>
            </a:r>
          </a:p>
          <a:p>
            <a:r>
              <a:rPr lang="en-US" dirty="0" smtClean="0">
                <a:solidFill>
                  <a:srgbClr val="FF0000"/>
                </a:solidFill>
              </a:rPr>
              <a:t>Experiment</a:t>
            </a:r>
          </a:p>
          <a:p>
            <a:r>
              <a:rPr lang="en-US" dirty="0" smtClean="0"/>
              <a:t>Conclusion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279625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5988"/>
          </a:xfrm>
        </p:spPr>
        <p:txBody>
          <a:bodyPr>
            <a:normAutofit fontScale="90000"/>
          </a:bodyPr>
          <a:lstStyle/>
          <a:p>
            <a:r>
              <a:rPr lang="en-SG" altLang="en-US" dirty="0" smtClean="0"/>
              <a:t>Experimental Setup</a:t>
            </a:r>
            <a:endParaRPr lang="en-US" dirty="0"/>
          </a:p>
        </p:txBody>
      </p:sp>
      <p:sp>
        <p:nvSpPr>
          <p:cNvPr id="3" name="Content Placeholder 2"/>
          <p:cNvSpPr>
            <a:spLocks noGrp="1"/>
          </p:cNvSpPr>
          <p:nvPr>
            <p:ph idx="1"/>
          </p:nvPr>
        </p:nvSpPr>
        <p:spPr>
          <a:xfrm>
            <a:off x="488373" y="1137681"/>
            <a:ext cx="8229600" cy="4966421"/>
          </a:xfrm>
        </p:spPr>
        <p:txBody>
          <a:bodyPr>
            <a:normAutofit/>
          </a:bodyPr>
          <a:lstStyle/>
          <a:p>
            <a:pPr>
              <a:buFontTx/>
              <a:buChar char="•"/>
            </a:pPr>
            <a:r>
              <a:rPr lang="en-SG" altLang="en-US" dirty="0" smtClean="0"/>
              <a:t>Platform</a:t>
            </a:r>
            <a:r>
              <a:rPr lang="en-SG" altLang="en-US" dirty="0"/>
              <a:t>: </a:t>
            </a:r>
            <a:endParaRPr lang="en-SG" altLang="en-US" dirty="0" smtClean="0"/>
          </a:p>
          <a:p>
            <a:pPr lvl="1"/>
            <a:r>
              <a:rPr lang="en-SG" altLang="en-US" dirty="0" err="1"/>
              <a:t>Terasic’s</a:t>
            </a:r>
            <a:r>
              <a:rPr lang="en-SG" altLang="en-US" dirty="0"/>
              <a:t> DE5-Net board: Altera </a:t>
            </a:r>
            <a:r>
              <a:rPr lang="en-SG" altLang="en-US" dirty="0" err="1"/>
              <a:t>Stratix</a:t>
            </a:r>
            <a:r>
              <a:rPr lang="en-SG" altLang="en-US" dirty="0"/>
              <a:t> V A7 and 4GB </a:t>
            </a:r>
            <a:r>
              <a:rPr lang="en-SG" altLang="en-US" dirty="0" smtClean="0"/>
              <a:t>2-bank DDR3</a:t>
            </a:r>
            <a:r>
              <a:rPr lang="en-US" dirty="0" smtClean="0"/>
              <a:t> </a:t>
            </a:r>
          </a:p>
          <a:p>
            <a:pPr lvl="1"/>
            <a:r>
              <a:rPr lang="en-US" dirty="0" smtClean="0"/>
              <a:t>PCI-e 2.0 (X8) </a:t>
            </a:r>
          </a:p>
          <a:p>
            <a:pPr lvl="1"/>
            <a:r>
              <a:rPr lang="en-SG" altLang="en-US" dirty="0" smtClean="0"/>
              <a:t>Altera OpenCL SDK version 14.0</a:t>
            </a:r>
            <a:endParaRPr lang="en-US" dirty="0" smtClean="0"/>
          </a:p>
          <a:p>
            <a:r>
              <a:rPr lang="en-SG" altLang="en-US" dirty="0" smtClean="0"/>
              <a:t>Workloads: </a:t>
            </a:r>
          </a:p>
          <a:p>
            <a:pPr lvl="1"/>
            <a:r>
              <a:rPr lang="en-US" altLang="en-US" dirty="0" smtClean="0"/>
              <a:t>Four queries (Q1, Q2, Q3 and Q4)</a:t>
            </a:r>
          </a:p>
          <a:p>
            <a:pPr lvl="1"/>
            <a:r>
              <a:rPr lang="en-US" dirty="0"/>
              <a:t>Tuple format: &lt;key, payload&gt;. Both keys and payloads are 4-bytes.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extBox 13"/>
          <p:cNvSpPr txBox="1">
            <a:spLocks noChangeArrowheads="1"/>
          </p:cNvSpPr>
          <p:nvPr/>
        </p:nvSpPr>
        <p:spPr bwMode="auto">
          <a:xfrm>
            <a:off x="2057400" y="5767937"/>
            <a:ext cx="434340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We use Q3 for example. </a:t>
            </a:r>
            <a:endParaRPr lang="en-US" sz="2800" dirty="0">
              <a:solidFill>
                <a:srgbClr val="002060"/>
              </a:solidFill>
            </a:endParaRPr>
          </a:p>
        </p:txBody>
      </p:sp>
    </p:spTree>
    <p:extLst>
      <p:ext uri="{BB962C8B-B14F-4D97-AF65-F5344CB8AC3E}">
        <p14:creationId xmlns:p14="http://schemas.microsoft.com/office/powerpoint/2010/main" val="307784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OpenCL?</a:t>
            </a:r>
            <a:endParaRPr lang="en-US" dirty="0"/>
          </a:p>
        </p:txBody>
      </p:sp>
      <p:sp>
        <p:nvSpPr>
          <p:cNvPr id="3" name="Content Placeholder 2"/>
          <p:cNvSpPr>
            <a:spLocks noGrp="1"/>
          </p:cNvSpPr>
          <p:nvPr>
            <p:ph idx="1"/>
          </p:nvPr>
        </p:nvSpPr>
        <p:spPr>
          <a:xfrm>
            <a:off x="228600" y="1562894"/>
            <a:ext cx="8686800" cy="4648200"/>
          </a:xfrm>
        </p:spPr>
        <p:txBody>
          <a:bodyPr>
            <a:normAutofit/>
          </a:bodyPr>
          <a:lstStyle/>
          <a:p>
            <a:r>
              <a:rPr lang="en-US" dirty="0"/>
              <a:t>OpenCL stands for </a:t>
            </a:r>
            <a:r>
              <a:rPr lang="en-US" i="1" dirty="0"/>
              <a:t>Open Computing </a:t>
            </a:r>
            <a:r>
              <a:rPr lang="en-US" i="1" dirty="0" smtClean="0"/>
              <a:t>Language.</a:t>
            </a:r>
            <a:endParaRPr lang="en-US" i="1" dirty="0"/>
          </a:p>
          <a:p>
            <a:endParaRPr lang="en-US" dirty="0" smtClean="0"/>
          </a:p>
          <a:p>
            <a:r>
              <a:rPr lang="en-US" dirty="0" smtClean="0"/>
              <a:t>OpenCL has </a:t>
            </a:r>
            <a:r>
              <a:rPr lang="en-US" dirty="0"/>
              <a:t>been developed for </a:t>
            </a:r>
            <a:r>
              <a:rPr lang="en-US" dirty="0" smtClean="0"/>
              <a:t>heterogeneous computing environments with a host-accelerator </a:t>
            </a:r>
            <a:r>
              <a:rPr lang="en-US" dirty="0"/>
              <a:t>execution </a:t>
            </a:r>
            <a:r>
              <a:rPr lang="en-US" dirty="0" smtClean="0"/>
              <a:t>model.</a:t>
            </a:r>
          </a:p>
          <a:p>
            <a:pPr lvl="1"/>
            <a:r>
              <a:rPr lang="en-US" dirty="0" smtClean="0"/>
              <a:t>CPU runs the control task.</a:t>
            </a:r>
          </a:p>
          <a:p>
            <a:pPr lvl="1"/>
            <a:r>
              <a:rPr lang="en-US" dirty="0" smtClean="0"/>
              <a:t>FPGA runs the computing kernel.</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596718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5988"/>
          </a:xfrm>
        </p:spPr>
        <p:txBody>
          <a:bodyPr>
            <a:normAutofit fontScale="90000"/>
          </a:bodyPr>
          <a:lstStyle/>
          <a:p>
            <a:r>
              <a:rPr lang="en-SG" altLang="en-US" dirty="0" smtClean="0"/>
              <a:t>Details of Q3</a:t>
            </a:r>
            <a:endParaRPr lang="en-US" dirty="0"/>
          </a:p>
        </p:txBody>
      </p:sp>
      <p:sp>
        <p:nvSpPr>
          <p:cNvPr id="3" name="Content Placeholder 2"/>
          <p:cNvSpPr>
            <a:spLocks noGrp="1"/>
          </p:cNvSpPr>
          <p:nvPr>
            <p:ph idx="1"/>
          </p:nvPr>
        </p:nvSpPr>
        <p:spPr>
          <a:xfrm>
            <a:off x="381000" y="1139075"/>
            <a:ext cx="8229600" cy="4966421"/>
          </a:xfrm>
        </p:spPr>
        <p:txBody>
          <a:bodyPr>
            <a:normAutofit/>
          </a:bodyPr>
          <a:lstStyle/>
          <a:p>
            <a:pPr>
              <a:buFontTx/>
              <a:buChar char="•"/>
            </a:pPr>
            <a:r>
              <a:rPr lang="en-SG" altLang="en-US" dirty="0" smtClean="0"/>
              <a:t>SQL query:</a:t>
            </a:r>
          </a:p>
          <a:p>
            <a:pPr lvl="1"/>
            <a:r>
              <a:rPr lang="en-US" b="1" dirty="0"/>
              <a:t>SELECT</a:t>
            </a:r>
            <a:r>
              <a:rPr lang="en-US" dirty="0"/>
              <a:t> </a:t>
            </a:r>
            <a:r>
              <a:rPr lang="en-US" i="1" dirty="0" err="1"/>
              <a:t>S.key</a:t>
            </a:r>
            <a:r>
              <a:rPr lang="en-US" dirty="0"/>
              <a:t>, SUM(</a:t>
            </a:r>
            <a:r>
              <a:rPr lang="en-US" i="1" dirty="0" err="1"/>
              <a:t>S.payload</a:t>
            </a:r>
            <a:r>
              <a:rPr lang="en-US" dirty="0"/>
              <a:t>) </a:t>
            </a:r>
            <a:r>
              <a:rPr lang="en-US" dirty="0" smtClean="0"/>
              <a:t>                           </a:t>
            </a:r>
            <a:r>
              <a:rPr lang="en-US" b="1" dirty="0" smtClean="0"/>
              <a:t>FROM</a:t>
            </a:r>
            <a:r>
              <a:rPr lang="en-US" dirty="0" smtClean="0"/>
              <a:t> </a:t>
            </a:r>
            <a:r>
              <a:rPr lang="en-US" i="1" dirty="0" smtClean="0"/>
              <a:t>S</a:t>
            </a:r>
            <a:r>
              <a:rPr lang="en-US" dirty="0" smtClean="0"/>
              <a:t>                                                                </a:t>
            </a:r>
            <a:r>
              <a:rPr lang="en-US" b="1" dirty="0" smtClean="0"/>
              <a:t>WHERE</a:t>
            </a:r>
            <a:r>
              <a:rPr lang="en-US" dirty="0" smtClean="0"/>
              <a:t> Lo ≤ </a:t>
            </a:r>
            <a:r>
              <a:rPr lang="en-US" i="1" dirty="0" err="1" smtClean="0"/>
              <a:t>S.paylaod</a:t>
            </a:r>
            <a:r>
              <a:rPr lang="en-US" dirty="0" smtClean="0"/>
              <a:t> </a:t>
            </a:r>
            <a:r>
              <a:rPr lang="en-US" dirty="0"/>
              <a:t>≤</a:t>
            </a:r>
            <a:r>
              <a:rPr lang="en-US" dirty="0" smtClean="0"/>
              <a:t> Hi                                    </a:t>
            </a:r>
            <a:r>
              <a:rPr lang="en-US" b="1" dirty="0" smtClean="0"/>
              <a:t>GROUP </a:t>
            </a:r>
            <a:r>
              <a:rPr lang="en-US" b="1" dirty="0"/>
              <a:t>BY </a:t>
            </a:r>
            <a:r>
              <a:rPr lang="en-US" i="1" dirty="0" err="1"/>
              <a:t>S.key</a:t>
            </a:r>
            <a:r>
              <a:rPr lang="en-SG" altLang="en-US"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6" name="TextBox 13"/>
          <p:cNvSpPr txBox="1">
            <a:spLocks noChangeArrowheads="1"/>
          </p:cNvSpPr>
          <p:nvPr/>
        </p:nvSpPr>
        <p:spPr bwMode="auto">
          <a:xfrm>
            <a:off x="762000" y="4953000"/>
            <a:ext cx="4419600"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Q3: 12 operator kernels </a:t>
            </a:r>
            <a:endParaRPr lang="en-US" sz="2800" dirty="0">
              <a:solidFill>
                <a:srgbClr val="002060"/>
              </a:solidFill>
            </a:endParaRPr>
          </a:p>
        </p:txBody>
      </p:sp>
      <p:pic>
        <p:nvPicPr>
          <p:cNvPr id="10" name="Picture 9"/>
          <p:cNvPicPr>
            <a:picLocks noChangeAspect="1"/>
          </p:cNvPicPr>
          <p:nvPr/>
        </p:nvPicPr>
        <p:blipFill>
          <a:blip r:embed="rId3"/>
          <a:stretch>
            <a:fillRect/>
          </a:stretch>
        </p:blipFill>
        <p:spPr>
          <a:xfrm>
            <a:off x="6567377" y="1016763"/>
            <a:ext cx="1170994" cy="5612637"/>
          </a:xfrm>
          <a:prstGeom prst="rect">
            <a:avLst/>
          </a:prstGeom>
        </p:spPr>
      </p:pic>
    </p:spTree>
    <p:extLst>
      <p:ext uri="{BB962C8B-B14F-4D97-AF65-F5344CB8AC3E}">
        <p14:creationId xmlns:p14="http://schemas.microsoft.com/office/powerpoint/2010/main" val="124863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639762"/>
          </a:xfrm>
        </p:spPr>
        <p:txBody>
          <a:bodyPr>
            <a:normAutofit fontScale="90000"/>
          </a:bodyPr>
          <a:lstStyle/>
          <a:p>
            <a:r>
              <a:rPr lang="en-SG" dirty="0" smtClean="0"/>
              <a:t>Generation of Execution Plans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25952137"/>
              </p:ext>
            </p:extLst>
          </p:nvPr>
        </p:nvGraphicFramePr>
        <p:xfrm>
          <a:off x="1066800" y="2647950"/>
          <a:ext cx="7010400" cy="3708400"/>
        </p:xfrm>
        <a:graphic>
          <a:graphicData uri="http://schemas.openxmlformats.org/drawingml/2006/table">
            <a:tbl>
              <a:tblPr firstRow="1" bandRow="1">
                <a:tableStyleId>{5C22544A-7EE6-4342-B048-85BDC9FD1C3A}</a:tableStyleId>
              </a:tblPr>
              <a:tblGrid>
                <a:gridCol w="1905000">
                  <a:extLst>
                    <a:ext uri="{9D8B030D-6E8A-4147-A177-3AD203B41FA5}">
                      <a16:colId xmlns="" xmlns:a16="http://schemas.microsoft.com/office/drawing/2014/main" val="20000"/>
                    </a:ext>
                  </a:extLst>
                </a:gridCol>
                <a:gridCol w="1152728">
                  <a:extLst>
                    <a:ext uri="{9D8B030D-6E8A-4147-A177-3AD203B41FA5}">
                      <a16:colId xmlns="" xmlns:a16="http://schemas.microsoft.com/office/drawing/2014/main" val="20001"/>
                    </a:ext>
                  </a:extLst>
                </a:gridCol>
                <a:gridCol w="1044102">
                  <a:extLst>
                    <a:ext uri="{9D8B030D-6E8A-4147-A177-3AD203B41FA5}">
                      <a16:colId xmlns="" xmlns:a16="http://schemas.microsoft.com/office/drawing/2014/main" val="20002"/>
                    </a:ext>
                  </a:extLst>
                </a:gridCol>
                <a:gridCol w="1079770">
                  <a:extLst>
                    <a:ext uri="{9D8B030D-6E8A-4147-A177-3AD203B41FA5}">
                      <a16:colId xmlns="" xmlns:a16="http://schemas.microsoft.com/office/drawing/2014/main" val="20003"/>
                    </a:ext>
                  </a:extLst>
                </a:gridCol>
                <a:gridCol w="838200">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tblGrid>
              <a:tr h="370840">
                <a:tc>
                  <a:txBody>
                    <a:bodyPr/>
                    <a:lstStyle/>
                    <a:p>
                      <a:r>
                        <a:rPr lang="en-US" dirty="0" smtClean="0"/>
                        <a:t>Execution</a:t>
                      </a:r>
                      <a:r>
                        <a:rPr lang="en-US" baseline="0" dirty="0" smtClean="0"/>
                        <a:t> Plan 2</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FPGA image 1</a:t>
                      </a:r>
                      <a:endParaRPr lang="en-US" dirty="0">
                        <a:solidFill>
                          <a:srgbClr val="FF0000"/>
                        </a:solidFill>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LUTs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REGs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RAMs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DSPs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Freq.</a:t>
                      </a:r>
                      <a:endParaRPr lang="en-US" sz="1800" kern="1200" dirty="0">
                        <a:solidFill>
                          <a:schemeClr val="accent2"/>
                        </a:solidFill>
                        <a:latin typeface="+mn-lt"/>
                        <a:ea typeface="+mn-ea"/>
                        <a:cs typeface="+mn-cs"/>
                      </a:endParaRPr>
                    </a:p>
                  </a:txBody>
                  <a:tcPr/>
                </a:tc>
                <a:extLst>
                  <a:ext uri="{0D108BD9-81ED-4DB2-BD59-A6C34878D82A}">
                    <a16:rowId xmlns="" xmlns:a16="http://schemas.microsoft.com/office/drawing/2014/main" val="10001"/>
                  </a:ext>
                </a:extLst>
              </a:tr>
              <a:tr h="370840">
                <a:tc>
                  <a:txBody>
                    <a:bodyPr/>
                    <a:lstStyle/>
                    <a:p>
                      <a:r>
                        <a:rPr lang="en-US" sz="1800" b="0" i="0" u="none" strike="noStrike" kern="1200" baseline="0" dirty="0" smtClean="0">
                          <a:solidFill>
                            <a:schemeClr val="dk1"/>
                          </a:solidFill>
                          <a:latin typeface="+mn-lt"/>
                          <a:ea typeface="+mn-ea"/>
                          <a:cs typeface="+mn-cs"/>
                        </a:rPr>
                        <a:t>Estimated 1</a:t>
                      </a:r>
                      <a:endParaRPr lang="en-US" dirty="0"/>
                    </a:p>
                  </a:txBody>
                  <a:tcPr/>
                </a:tc>
                <a:tc>
                  <a:txBody>
                    <a:bodyPr/>
                    <a:lstStyle/>
                    <a:p>
                      <a:r>
                        <a:rPr lang="en-US" sz="1800" b="0" i="0" u="none" strike="noStrike" kern="1200" baseline="0" dirty="0" smtClean="0">
                          <a:solidFill>
                            <a:schemeClr val="dk1"/>
                          </a:solidFill>
                          <a:latin typeface="+mn-lt"/>
                          <a:ea typeface="+mn-ea"/>
                          <a:cs typeface="+mn-cs"/>
                        </a:rPr>
                        <a:t>187738</a:t>
                      </a:r>
                      <a:endParaRPr lang="en-US" dirty="0"/>
                    </a:p>
                  </a:txBody>
                  <a:tcPr/>
                </a:tc>
                <a:tc>
                  <a:txBody>
                    <a:bodyPr/>
                    <a:lstStyle/>
                    <a:p>
                      <a:r>
                        <a:rPr lang="en-US" sz="1800" b="0" i="0" u="none" strike="noStrike" kern="1200" baseline="0" dirty="0" smtClean="0">
                          <a:solidFill>
                            <a:schemeClr val="dk1"/>
                          </a:solidFill>
                          <a:latin typeface="+mn-lt"/>
                          <a:ea typeface="+mn-ea"/>
                          <a:cs typeface="+mn-cs"/>
                        </a:rPr>
                        <a:t>349051</a:t>
                      </a:r>
                      <a:endParaRPr lang="en-US" dirty="0"/>
                    </a:p>
                  </a:txBody>
                  <a:tcPr/>
                </a:tc>
                <a:tc>
                  <a:txBody>
                    <a:bodyPr/>
                    <a:lstStyle/>
                    <a:p>
                      <a:r>
                        <a:rPr lang="en-US" sz="1800" b="0" i="0" u="none" strike="noStrike" kern="1200" baseline="0" dirty="0" smtClean="0">
                          <a:solidFill>
                            <a:schemeClr val="dk1"/>
                          </a:solidFill>
                          <a:latin typeface="+mn-lt"/>
                          <a:ea typeface="+mn-ea"/>
                          <a:cs typeface="+mn-cs"/>
                        </a:rPr>
                        <a:t>2416</a:t>
                      </a:r>
                      <a:endParaRPr lang="en-US" dirty="0"/>
                    </a:p>
                  </a:txBody>
                  <a:tcPr/>
                </a:tc>
                <a:tc>
                  <a:txBody>
                    <a:bodyPr/>
                    <a:lstStyle/>
                    <a:p>
                      <a:r>
                        <a:rPr lang="en-US" sz="1800" b="0" i="0" u="none" strike="noStrike" kern="1200" baseline="0" dirty="0" smtClean="0">
                          <a:solidFill>
                            <a:schemeClr val="dk1"/>
                          </a:solidFill>
                          <a:latin typeface="+mn-lt"/>
                          <a:ea typeface="+mn-ea"/>
                          <a:cs typeface="+mn-cs"/>
                        </a:rPr>
                        <a:t>72</a:t>
                      </a:r>
                      <a:endParaRPr lang="en-US" dirty="0"/>
                    </a:p>
                  </a:txBody>
                  <a:tcPr/>
                </a:tc>
                <a:tc>
                  <a:txBody>
                    <a:bodyPr/>
                    <a:lstStyle/>
                    <a:p>
                      <a:r>
                        <a:rPr lang="en-US" sz="1800" b="0" i="0" u="none" strike="noStrike" kern="1200" baseline="0" dirty="0" smtClean="0">
                          <a:solidFill>
                            <a:schemeClr val="dk1"/>
                          </a:solidFill>
                          <a:latin typeface="+mn-lt"/>
                          <a:ea typeface="+mn-ea"/>
                          <a:cs typeface="+mn-cs"/>
                        </a:rPr>
                        <a:t>182M</a:t>
                      </a:r>
                      <a:endParaRPr lang="en-US" dirty="0"/>
                    </a:p>
                  </a:txBody>
                  <a:tcPr/>
                </a:tc>
                <a:extLst>
                  <a:ext uri="{0D108BD9-81ED-4DB2-BD59-A6C34878D82A}">
                    <a16:rowId xmlns="" xmlns:a16="http://schemas.microsoft.com/office/drawing/2014/main" val="10002"/>
                  </a:ext>
                </a:extLst>
              </a:tr>
              <a:tr h="370840">
                <a:tc>
                  <a:txBody>
                    <a:bodyPr/>
                    <a:lstStyle/>
                    <a:p>
                      <a:r>
                        <a:rPr lang="en-US" dirty="0" smtClean="0"/>
                        <a:t>Measured 1</a:t>
                      </a:r>
                      <a:endParaRPr lang="en-US" dirty="0"/>
                    </a:p>
                  </a:txBody>
                  <a:tcPr/>
                </a:tc>
                <a:tc>
                  <a:txBody>
                    <a:bodyPr/>
                    <a:lstStyle/>
                    <a:p>
                      <a:r>
                        <a:rPr lang="en-US" sz="1800" b="0" i="0" u="none" strike="noStrike" kern="1200" baseline="0" dirty="0" smtClean="0">
                          <a:solidFill>
                            <a:schemeClr val="dk1"/>
                          </a:solidFill>
                          <a:latin typeface="+mn-lt"/>
                          <a:ea typeface="+mn-ea"/>
                          <a:cs typeface="+mn-cs"/>
                        </a:rPr>
                        <a:t>184082</a:t>
                      </a:r>
                      <a:endParaRPr lang="en-US" dirty="0"/>
                    </a:p>
                  </a:txBody>
                  <a:tcPr/>
                </a:tc>
                <a:tc>
                  <a:txBody>
                    <a:bodyPr/>
                    <a:lstStyle/>
                    <a:p>
                      <a:r>
                        <a:rPr lang="en-US" sz="1800" b="0" i="0" u="none" strike="noStrike" kern="1200" baseline="0" dirty="0" smtClean="0">
                          <a:solidFill>
                            <a:schemeClr val="dk1"/>
                          </a:solidFill>
                          <a:latin typeface="+mn-lt"/>
                          <a:ea typeface="+mn-ea"/>
                          <a:cs typeface="+mn-cs"/>
                        </a:rPr>
                        <a:t>334093</a:t>
                      </a:r>
                      <a:endParaRPr lang="en-US" dirty="0"/>
                    </a:p>
                  </a:txBody>
                  <a:tcPr/>
                </a:tc>
                <a:tc>
                  <a:txBody>
                    <a:bodyPr/>
                    <a:lstStyle/>
                    <a:p>
                      <a:r>
                        <a:rPr lang="en-US" sz="1800" b="0" i="0" u="none" strike="noStrike" kern="1200" baseline="0" dirty="0" smtClean="0">
                          <a:solidFill>
                            <a:schemeClr val="dk1"/>
                          </a:solidFill>
                          <a:latin typeface="+mn-lt"/>
                          <a:ea typeface="+mn-ea"/>
                          <a:cs typeface="+mn-cs"/>
                        </a:rPr>
                        <a:t>2342</a:t>
                      </a:r>
                      <a:endParaRPr lang="en-US" dirty="0"/>
                    </a:p>
                  </a:txBody>
                  <a:tcPr/>
                </a:tc>
                <a:tc>
                  <a:txBody>
                    <a:bodyPr/>
                    <a:lstStyle/>
                    <a:p>
                      <a:r>
                        <a:rPr lang="en-US" sz="1800" b="0" i="0" u="none" strike="noStrike" kern="1200" baseline="0" dirty="0" smtClean="0">
                          <a:solidFill>
                            <a:schemeClr val="dk1"/>
                          </a:solidFill>
                          <a:latin typeface="+mn-lt"/>
                          <a:ea typeface="+mn-ea"/>
                          <a:cs typeface="+mn-cs"/>
                        </a:rPr>
                        <a:t>72</a:t>
                      </a:r>
                      <a:endParaRPr lang="en-US" dirty="0"/>
                    </a:p>
                  </a:txBody>
                  <a:tcPr/>
                </a:tc>
                <a:tc>
                  <a:txBody>
                    <a:bodyPr/>
                    <a:lstStyle/>
                    <a:p>
                      <a:r>
                        <a:rPr lang="en-US" sz="1800" b="0" i="0" u="none" strike="noStrike" kern="1200" baseline="0" dirty="0" smtClean="0">
                          <a:solidFill>
                            <a:schemeClr val="dk1"/>
                          </a:solidFill>
                          <a:latin typeface="+mn-lt"/>
                          <a:ea typeface="+mn-ea"/>
                          <a:cs typeface="+mn-cs"/>
                        </a:rPr>
                        <a:t>192.5M</a:t>
                      </a:r>
                      <a:endParaRPr lang="en-US" dirty="0"/>
                    </a:p>
                  </a:txBody>
                  <a:tcPr/>
                </a:tc>
                <a:extLst>
                  <a:ext uri="{0D108BD9-81ED-4DB2-BD59-A6C34878D82A}">
                    <a16:rowId xmlns=""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FPGA image 2</a:t>
                      </a:r>
                      <a:endParaRPr lang="en-US" dirty="0">
                        <a:solidFill>
                          <a:srgbClr val="FF0000"/>
                        </a:solidFill>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LUTs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REGs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RAMs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DSPs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Freq.</a:t>
                      </a:r>
                      <a:endParaRPr lang="en-US" sz="1800" kern="1200" dirty="0">
                        <a:solidFill>
                          <a:schemeClr val="accent2"/>
                        </a:solidFill>
                        <a:latin typeface="+mn-lt"/>
                        <a:ea typeface="+mn-ea"/>
                        <a:cs typeface="+mn-cs"/>
                      </a:endParaRPr>
                    </a:p>
                  </a:txBody>
                  <a:tcPr/>
                </a:tc>
                <a:extLst>
                  <a:ext uri="{0D108BD9-81ED-4DB2-BD59-A6C34878D82A}">
                    <a16:rowId xmlns=""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Estimated 2</a:t>
                      </a:r>
                      <a:endParaRPr lang="en-US" dirty="0" smtClean="0"/>
                    </a:p>
                  </a:txBody>
                  <a:tcPr/>
                </a:tc>
                <a:tc>
                  <a:txBody>
                    <a:bodyPr/>
                    <a:lstStyle/>
                    <a:p>
                      <a:r>
                        <a:rPr lang="en-US" sz="1800" b="0" i="0" u="none" strike="noStrike" kern="1200" baseline="0" dirty="0" smtClean="0">
                          <a:solidFill>
                            <a:schemeClr val="dk1"/>
                          </a:solidFill>
                          <a:latin typeface="+mn-lt"/>
                          <a:ea typeface="+mn-ea"/>
                          <a:cs typeface="+mn-cs"/>
                        </a:rPr>
                        <a:t>179428</a:t>
                      </a:r>
                      <a:endParaRPr lang="en-US" dirty="0"/>
                    </a:p>
                  </a:txBody>
                  <a:tcPr/>
                </a:tc>
                <a:tc>
                  <a:txBody>
                    <a:bodyPr/>
                    <a:lstStyle/>
                    <a:p>
                      <a:r>
                        <a:rPr lang="en-US" sz="1800" b="0" i="0" u="none" strike="noStrike" kern="1200" baseline="0" dirty="0" smtClean="0">
                          <a:solidFill>
                            <a:schemeClr val="dk1"/>
                          </a:solidFill>
                          <a:latin typeface="+mn-lt"/>
                          <a:ea typeface="+mn-ea"/>
                          <a:cs typeface="+mn-cs"/>
                        </a:rPr>
                        <a:t>331045</a:t>
                      </a:r>
                      <a:endParaRPr lang="en-US" dirty="0"/>
                    </a:p>
                  </a:txBody>
                  <a:tcPr/>
                </a:tc>
                <a:tc>
                  <a:txBody>
                    <a:bodyPr/>
                    <a:lstStyle/>
                    <a:p>
                      <a:r>
                        <a:rPr lang="en-US" sz="1800" b="0" i="0" u="none" strike="noStrike" kern="1200" baseline="0" dirty="0" smtClean="0">
                          <a:solidFill>
                            <a:schemeClr val="dk1"/>
                          </a:solidFill>
                          <a:latin typeface="+mn-lt"/>
                          <a:ea typeface="+mn-ea"/>
                          <a:cs typeface="+mn-cs"/>
                        </a:rPr>
                        <a:t>2538</a:t>
                      </a:r>
                      <a:endParaRPr lang="en-US" dirty="0"/>
                    </a:p>
                  </a:txBody>
                  <a:tcPr/>
                </a:tc>
                <a:tc>
                  <a:txBody>
                    <a:bodyPr/>
                    <a:lstStyle/>
                    <a:p>
                      <a:r>
                        <a:rPr lang="en-US" sz="1800" b="0" i="0" u="none" strike="noStrike" kern="1200" baseline="0" dirty="0" smtClean="0">
                          <a:solidFill>
                            <a:schemeClr val="dk1"/>
                          </a:solidFill>
                          <a:latin typeface="+mn-lt"/>
                          <a:ea typeface="+mn-ea"/>
                          <a:cs typeface="+mn-cs"/>
                        </a:rPr>
                        <a:t>0</a:t>
                      </a:r>
                      <a:endParaRPr lang="en-US" dirty="0"/>
                    </a:p>
                  </a:txBody>
                  <a:tcPr/>
                </a:tc>
                <a:tc>
                  <a:txBody>
                    <a:bodyPr/>
                    <a:lstStyle/>
                    <a:p>
                      <a:r>
                        <a:rPr lang="en-US" sz="1800" b="0" i="0" u="none" strike="noStrike" kern="1200" baseline="0" dirty="0" smtClean="0">
                          <a:solidFill>
                            <a:schemeClr val="dk1"/>
                          </a:solidFill>
                          <a:latin typeface="+mn-lt"/>
                          <a:ea typeface="+mn-ea"/>
                          <a:cs typeface="+mn-cs"/>
                        </a:rPr>
                        <a:t>163M</a:t>
                      </a:r>
                      <a:endParaRPr lang="en-US" dirty="0"/>
                    </a:p>
                  </a:txBody>
                  <a:tcPr/>
                </a:tc>
                <a:extLst>
                  <a:ext uri="{0D108BD9-81ED-4DB2-BD59-A6C34878D82A}">
                    <a16:rowId xmlns=""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Measured 2</a:t>
                      </a:r>
                    </a:p>
                  </a:txBody>
                  <a:tcPr/>
                </a:tc>
                <a:tc>
                  <a:txBody>
                    <a:bodyPr/>
                    <a:lstStyle/>
                    <a:p>
                      <a:r>
                        <a:rPr lang="en-US" sz="1800" b="0" i="0" u="none" strike="noStrike" kern="1200" baseline="0" dirty="0" smtClean="0">
                          <a:solidFill>
                            <a:schemeClr val="dk1"/>
                          </a:solidFill>
                          <a:latin typeface="+mn-lt"/>
                          <a:ea typeface="+mn-ea"/>
                          <a:cs typeface="+mn-cs"/>
                        </a:rPr>
                        <a:t>134629</a:t>
                      </a:r>
                      <a:endParaRPr lang="en-US" dirty="0"/>
                    </a:p>
                  </a:txBody>
                  <a:tcPr/>
                </a:tc>
                <a:tc>
                  <a:txBody>
                    <a:bodyPr/>
                    <a:lstStyle/>
                    <a:p>
                      <a:r>
                        <a:rPr lang="en-US" sz="1800" b="0" i="0" u="none" strike="noStrike" kern="1200" baseline="0" dirty="0" smtClean="0">
                          <a:solidFill>
                            <a:schemeClr val="dk1"/>
                          </a:solidFill>
                          <a:latin typeface="+mn-lt"/>
                          <a:ea typeface="+mn-ea"/>
                          <a:cs typeface="+mn-cs"/>
                        </a:rPr>
                        <a:t>346087</a:t>
                      </a:r>
                      <a:endParaRPr lang="en-US" dirty="0"/>
                    </a:p>
                  </a:txBody>
                  <a:tcPr/>
                </a:tc>
                <a:tc>
                  <a:txBody>
                    <a:bodyPr/>
                    <a:lstStyle/>
                    <a:p>
                      <a:r>
                        <a:rPr lang="en-US" sz="1800" b="0" i="0" u="none" strike="noStrike" kern="1200" baseline="0" dirty="0" smtClean="0">
                          <a:solidFill>
                            <a:schemeClr val="dk1"/>
                          </a:solidFill>
                          <a:latin typeface="+mn-lt"/>
                          <a:ea typeface="+mn-ea"/>
                          <a:cs typeface="+mn-cs"/>
                        </a:rPr>
                        <a:t>2421</a:t>
                      </a:r>
                      <a:endParaRPr lang="en-US" dirty="0"/>
                    </a:p>
                  </a:txBody>
                  <a:tcPr/>
                </a:tc>
                <a:tc>
                  <a:txBody>
                    <a:bodyPr/>
                    <a:lstStyle/>
                    <a:p>
                      <a:r>
                        <a:rPr lang="en-US" dirty="0" smtClean="0"/>
                        <a:t>0</a:t>
                      </a:r>
                      <a:endParaRPr lang="en-US" dirty="0"/>
                    </a:p>
                  </a:txBody>
                  <a:tcPr/>
                </a:tc>
                <a:tc>
                  <a:txBody>
                    <a:bodyPr/>
                    <a:lstStyle/>
                    <a:p>
                      <a:r>
                        <a:rPr lang="en-US" sz="1800" b="0" i="0" u="none" strike="noStrike" kern="1200" baseline="0" dirty="0" smtClean="0">
                          <a:solidFill>
                            <a:schemeClr val="dk1"/>
                          </a:solidFill>
                          <a:latin typeface="+mn-lt"/>
                          <a:ea typeface="+mn-ea"/>
                          <a:cs typeface="+mn-cs"/>
                        </a:rPr>
                        <a:t>182M</a:t>
                      </a:r>
                      <a:endParaRPr lang="en-US" dirty="0"/>
                    </a:p>
                  </a:txBody>
                  <a:tcPr/>
                </a:tc>
                <a:extLst>
                  <a:ext uri="{0D108BD9-81ED-4DB2-BD59-A6C34878D82A}">
                    <a16:rowId xmlns=""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FPGA image 3</a:t>
                      </a:r>
                      <a:endParaRPr lang="en-US" dirty="0">
                        <a:solidFill>
                          <a:srgbClr val="FF0000"/>
                        </a:solidFill>
                      </a:endParaRPr>
                    </a:p>
                  </a:txBody>
                  <a:tcPr/>
                </a:tc>
                <a:tc>
                  <a:txBody>
                    <a:bodyPr/>
                    <a:lstStyle/>
                    <a:p>
                      <a:r>
                        <a:rPr lang="en-US" dirty="0" smtClean="0">
                          <a:solidFill>
                            <a:schemeClr val="accent2"/>
                          </a:solidFill>
                        </a:rPr>
                        <a:t>LUTs</a:t>
                      </a:r>
                      <a:endParaRPr lang="en-US" dirty="0">
                        <a:solidFill>
                          <a:schemeClr val="accent2"/>
                        </a:solidFill>
                      </a:endParaRPr>
                    </a:p>
                  </a:txBody>
                  <a:tcPr/>
                </a:tc>
                <a:tc>
                  <a:txBody>
                    <a:bodyPr/>
                    <a:lstStyle/>
                    <a:p>
                      <a:r>
                        <a:rPr lang="en-US" dirty="0" smtClean="0">
                          <a:solidFill>
                            <a:schemeClr val="accent2"/>
                          </a:solidFill>
                        </a:rPr>
                        <a:t>REGs</a:t>
                      </a:r>
                      <a:endParaRPr lang="en-US" dirty="0">
                        <a:solidFill>
                          <a:schemeClr val="accent2"/>
                        </a:solidFill>
                      </a:endParaRPr>
                    </a:p>
                  </a:txBody>
                  <a:tcPr/>
                </a:tc>
                <a:tc>
                  <a:txBody>
                    <a:bodyPr/>
                    <a:lstStyle/>
                    <a:p>
                      <a:r>
                        <a:rPr lang="en-US" dirty="0" smtClean="0">
                          <a:solidFill>
                            <a:schemeClr val="accent2"/>
                          </a:solidFill>
                        </a:rPr>
                        <a:t>RAMs</a:t>
                      </a:r>
                      <a:endParaRPr lang="en-US" dirty="0">
                        <a:solidFill>
                          <a:schemeClr val="accent2"/>
                        </a:solidFill>
                      </a:endParaRPr>
                    </a:p>
                  </a:txBody>
                  <a:tcPr/>
                </a:tc>
                <a:tc>
                  <a:txBody>
                    <a:bodyPr/>
                    <a:lstStyle/>
                    <a:p>
                      <a:r>
                        <a:rPr lang="en-US" dirty="0" smtClean="0">
                          <a:solidFill>
                            <a:schemeClr val="accent2"/>
                          </a:solidFill>
                        </a:rPr>
                        <a:t>DSPs</a:t>
                      </a:r>
                      <a:endParaRPr lang="en-US" dirty="0">
                        <a:solidFill>
                          <a:schemeClr val="accent2"/>
                        </a:solidFill>
                      </a:endParaRPr>
                    </a:p>
                  </a:txBody>
                  <a:tcPr/>
                </a:tc>
                <a:tc>
                  <a:txBody>
                    <a:bodyPr/>
                    <a:lstStyle/>
                    <a:p>
                      <a:r>
                        <a:rPr lang="en-US" dirty="0" smtClean="0">
                          <a:solidFill>
                            <a:schemeClr val="accent2"/>
                          </a:solidFill>
                        </a:rPr>
                        <a:t>Freq.</a:t>
                      </a:r>
                      <a:endParaRPr lang="en-US" dirty="0">
                        <a:solidFill>
                          <a:schemeClr val="accent2"/>
                        </a:solidFill>
                      </a:endParaRPr>
                    </a:p>
                  </a:txBody>
                  <a:tcPr/>
                </a:tc>
                <a:extLst>
                  <a:ext uri="{0D108BD9-81ED-4DB2-BD59-A6C34878D82A}">
                    <a16:rowId xmlns=""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Estimated 3</a:t>
                      </a:r>
                      <a:endParaRPr lang="en-US" dirty="0" smtClean="0"/>
                    </a:p>
                  </a:txBody>
                  <a:tcPr/>
                </a:tc>
                <a:tc>
                  <a:txBody>
                    <a:bodyPr/>
                    <a:lstStyle/>
                    <a:p>
                      <a:r>
                        <a:rPr lang="en-US" sz="1800" b="0" i="0" u="none" strike="noStrike" kern="1200" baseline="0" dirty="0" smtClean="0">
                          <a:solidFill>
                            <a:schemeClr val="dk1"/>
                          </a:solidFill>
                          <a:latin typeface="+mn-lt"/>
                          <a:ea typeface="+mn-ea"/>
                          <a:cs typeface="+mn-cs"/>
                        </a:rPr>
                        <a:t>155187</a:t>
                      </a:r>
                      <a:endParaRPr lang="en-US" dirty="0"/>
                    </a:p>
                  </a:txBody>
                  <a:tcPr/>
                </a:tc>
                <a:tc>
                  <a:txBody>
                    <a:bodyPr/>
                    <a:lstStyle/>
                    <a:p>
                      <a:r>
                        <a:rPr lang="en-US" sz="1800" b="0" i="0" u="none" strike="noStrike" kern="1200" baseline="0" dirty="0" smtClean="0">
                          <a:solidFill>
                            <a:schemeClr val="dk1"/>
                          </a:solidFill>
                          <a:latin typeface="+mn-lt"/>
                          <a:ea typeface="+mn-ea"/>
                          <a:cs typeface="+mn-cs"/>
                        </a:rPr>
                        <a:t>294559</a:t>
                      </a:r>
                      <a:endParaRPr lang="en-US" dirty="0"/>
                    </a:p>
                  </a:txBody>
                  <a:tcPr/>
                </a:tc>
                <a:tc>
                  <a:txBody>
                    <a:bodyPr/>
                    <a:lstStyle/>
                    <a:p>
                      <a:r>
                        <a:rPr lang="en-US" sz="1800" b="0" i="0" u="none" strike="noStrike" kern="1200" baseline="0" dirty="0" smtClean="0">
                          <a:solidFill>
                            <a:schemeClr val="dk1"/>
                          </a:solidFill>
                          <a:latin typeface="+mn-lt"/>
                          <a:ea typeface="+mn-ea"/>
                          <a:cs typeface="+mn-cs"/>
                        </a:rPr>
                        <a:t>1950</a:t>
                      </a:r>
                      <a:endParaRPr lang="en-US" dirty="0"/>
                    </a:p>
                  </a:txBody>
                  <a:tcPr/>
                </a:tc>
                <a:tc>
                  <a:txBody>
                    <a:bodyPr/>
                    <a:lstStyle/>
                    <a:p>
                      <a:r>
                        <a:rPr lang="en-US" sz="1800" b="0" i="0" u="none" strike="noStrike" kern="1200" baseline="0" dirty="0" smtClean="0">
                          <a:solidFill>
                            <a:schemeClr val="dk1"/>
                          </a:solidFill>
                          <a:latin typeface="+mn-lt"/>
                          <a:ea typeface="+mn-ea"/>
                          <a:cs typeface="+mn-cs"/>
                        </a:rPr>
                        <a:t>90</a:t>
                      </a:r>
                      <a:endParaRPr lang="en-US" dirty="0"/>
                    </a:p>
                  </a:txBody>
                  <a:tcPr/>
                </a:tc>
                <a:tc>
                  <a:txBody>
                    <a:bodyPr/>
                    <a:lstStyle/>
                    <a:p>
                      <a:r>
                        <a:rPr lang="en-US" sz="1800" b="0" i="0" u="none" strike="noStrike" kern="1200" baseline="0" dirty="0" smtClean="0">
                          <a:solidFill>
                            <a:schemeClr val="dk1"/>
                          </a:solidFill>
                          <a:latin typeface="+mn-lt"/>
                          <a:ea typeface="+mn-ea"/>
                          <a:cs typeface="+mn-cs"/>
                        </a:rPr>
                        <a:t>223M</a:t>
                      </a:r>
                      <a:endParaRPr lang="en-US" dirty="0"/>
                    </a:p>
                  </a:txBody>
                  <a:tcPr/>
                </a:tc>
                <a:extLst>
                  <a:ext uri="{0D108BD9-81ED-4DB2-BD59-A6C34878D82A}">
                    <a16:rowId xmlns=""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Measured 3</a:t>
                      </a:r>
                    </a:p>
                  </a:txBody>
                  <a:tcPr/>
                </a:tc>
                <a:tc>
                  <a:txBody>
                    <a:bodyPr/>
                    <a:lstStyle/>
                    <a:p>
                      <a:r>
                        <a:rPr lang="en-US" sz="1800" b="0" i="0" u="none" strike="noStrike" kern="1200" baseline="0" dirty="0" smtClean="0">
                          <a:solidFill>
                            <a:schemeClr val="dk1"/>
                          </a:solidFill>
                          <a:latin typeface="+mn-lt"/>
                          <a:ea typeface="+mn-ea"/>
                          <a:cs typeface="+mn-cs"/>
                        </a:rPr>
                        <a:t>171434</a:t>
                      </a:r>
                      <a:endParaRPr lang="en-US" dirty="0"/>
                    </a:p>
                  </a:txBody>
                  <a:tcPr/>
                </a:tc>
                <a:tc>
                  <a:txBody>
                    <a:bodyPr/>
                    <a:lstStyle/>
                    <a:p>
                      <a:r>
                        <a:rPr lang="en-US" sz="1800" b="0" i="0" u="none" strike="noStrike" kern="1200" baseline="0" dirty="0" smtClean="0">
                          <a:solidFill>
                            <a:schemeClr val="dk1"/>
                          </a:solidFill>
                          <a:latin typeface="+mn-lt"/>
                          <a:ea typeface="+mn-ea"/>
                          <a:cs typeface="+mn-cs"/>
                        </a:rPr>
                        <a:t>348651</a:t>
                      </a:r>
                      <a:endParaRPr lang="en-US" dirty="0"/>
                    </a:p>
                  </a:txBody>
                  <a:tcPr/>
                </a:tc>
                <a:tc>
                  <a:txBody>
                    <a:bodyPr/>
                    <a:lstStyle/>
                    <a:p>
                      <a:r>
                        <a:rPr lang="en-US" sz="1800" b="0" i="0" u="none" strike="noStrike" kern="1200" baseline="0" dirty="0" smtClean="0">
                          <a:solidFill>
                            <a:schemeClr val="dk1"/>
                          </a:solidFill>
                          <a:latin typeface="+mn-lt"/>
                          <a:ea typeface="+mn-ea"/>
                          <a:cs typeface="+mn-cs"/>
                        </a:rPr>
                        <a:t>2112</a:t>
                      </a:r>
                      <a:endParaRPr lang="en-US" dirty="0"/>
                    </a:p>
                  </a:txBody>
                  <a:tcPr/>
                </a:tc>
                <a:tc>
                  <a:txBody>
                    <a:bodyPr/>
                    <a:lstStyle/>
                    <a:p>
                      <a:r>
                        <a:rPr lang="en-US" sz="1800" b="0" i="0" u="none" strike="noStrike" kern="1200" baseline="0" dirty="0" smtClean="0">
                          <a:solidFill>
                            <a:schemeClr val="dk1"/>
                          </a:solidFill>
                          <a:latin typeface="+mn-lt"/>
                          <a:ea typeface="+mn-ea"/>
                          <a:cs typeface="+mn-cs"/>
                        </a:rPr>
                        <a:t>90</a:t>
                      </a:r>
                      <a:endParaRPr lang="en-US" dirty="0"/>
                    </a:p>
                  </a:txBody>
                  <a:tcPr/>
                </a:tc>
                <a:tc>
                  <a:txBody>
                    <a:bodyPr/>
                    <a:lstStyle/>
                    <a:p>
                      <a:r>
                        <a:rPr lang="en-US" sz="1800" b="0" i="0" u="none" strike="noStrike" kern="1200" baseline="0" dirty="0" smtClean="0">
                          <a:solidFill>
                            <a:schemeClr val="dk1"/>
                          </a:solidFill>
                          <a:latin typeface="+mn-lt"/>
                          <a:ea typeface="+mn-ea"/>
                          <a:cs typeface="+mn-cs"/>
                        </a:rPr>
                        <a:t>203M</a:t>
                      </a:r>
                      <a:endParaRPr lang="en-US" dirty="0"/>
                    </a:p>
                  </a:txBody>
                  <a:tcPr/>
                </a:tc>
                <a:extLst>
                  <a:ext uri="{0D108BD9-81ED-4DB2-BD59-A6C34878D82A}">
                    <a16:rowId xmlns="" xmlns:a16="http://schemas.microsoft.com/office/drawing/2014/main" val="1000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7285647"/>
              </p:ext>
            </p:extLst>
          </p:nvPr>
        </p:nvGraphicFramePr>
        <p:xfrm>
          <a:off x="1066800" y="938248"/>
          <a:ext cx="7010400" cy="1483360"/>
        </p:xfrm>
        <a:graphic>
          <a:graphicData uri="http://schemas.openxmlformats.org/drawingml/2006/table">
            <a:tbl>
              <a:tblPr firstRow="1" bandRow="1">
                <a:tableStyleId>{5C22544A-7EE6-4342-B048-85BDC9FD1C3A}</a:tableStyleId>
              </a:tblPr>
              <a:tblGrid>
                <a:gridCol w="1905000">
                  <a:extLst>
                    <a:ext uri="{9D8B030D-6E8A-4147-A177-3AD203B41FA5}">
                      <a16:colId xmlns="" xmlns:a16="http://schemas.microsoft.com/office/drawing/2014/main" val="20000"/>
                    </a:ext>
                  </a:extLst>
                </a:gridCol>
                <a:gridCol w="11430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066800">
                  <a:extLst>
                    <a:ext uri="{9D8B030D-6E8A-4147-A177-3AD203B41FA5}">
                      <a16:colId xmlns="" xmlns:a16="http://schemas.microsoft.com/office/drawing/2014/main" val="20003"/>
                    </a:ext>
                  </a:extLst>
                </a:gridCol>
                <a:gridCol w="816187">
                  <a:extLst>
                    <a:ext uri="{9D8B030D-6E8A-4147-A177-3AD203B41FA5}">
                      <a16:colId xmlns="" xmlns:a16="http://schemas.microsoft.com/office/drawing/2014/main" val="20004"/>
                    </a:ext>
                  </a:extLst>
                </a:gridCol>
                <a:gridCol w="1012613">
                  <a:extLst>
                    <a:ext uri="{9D8B030D-6E8A-4147-A177-3AD203B41FA5}">
                      <a16:colId xmlns="" xmlns:a16="http://schemas.microsoft.com/office/drawing/2014/main" val="20005"/>
                    </a:ext>
                  </a:extLst>
                </a:gridCol>
              </a:tblGrid>
              <a:tr h="370840">
                <a:tc>
                  <a:txBody>
                    <a:bodyPr/>
                    <a:lstStyle/>
                    <a:p>
                      <a:r>
                        <a:rPr lang="en-US" dirty="0" smtClean="0"/>
                        <a:t>Execution plan 1</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10000"/>
                  </a:ext>
                </a:extLst>
              </a:tr>
              <a:tr h="370840">
                <a:tc>
                  <a:txBody>
                    <a:bodyPr/>
                    <a:lstStyle/>
                    <a:p>
                      <a:r>
                        <a:rPr lang="en-US" dirty="0" smtClean="0">
                          <a:solidFill>
                            <a:srgbClr val="FF0000"/>
                          </a:solidFill>
                        </a:rPr>
                        <a:t>FPGA image</a:t>
                      </a:r>
                      <a:endParaRPr lang="en-US" dirty="0">
                        <a:solidFill>
                          <a:srgbClr val="FF0000"/>
                        </a:solidFill>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LUTs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REGs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RAMs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DSPs</a:t>
                      </a:r>
                      <a:endParaRPr lang="en-US" sz="1800" kern="1200" dirty="0">
                        <a:solidFill>
                          <a:schemeClr val="accent2"/>
                        </a:solidFill>
                        <a:latin typeface="+mn-lt"/>
                        <a:ea typeface="+mn-ea"/>
                        <a:cs typeface="+mn-cs"/>
                      </a:endParaRPr>
                    </a:p>
                  </a:txBody>
                  <a:tcPr/>
                </a:tc>
                <a:tc>
                  <a:txBody>
                    <a:bodyPr/>
                    <a:lstStyle/>
                    <a:p>
                      <a:pPr marL="0" algn="l" defTabSz="914400" rtl="0" eaLnBrk="1" latinLnBrk="0" hangingPunct="1"/>
                      <a:r>
                        <a:rPr lang="en-US" sz="1800" kern="1200" dirty="0" smtClean="0">
                          <a:solidFill>
                            <a:schemeClr val="accent2"/>
                          </a:solidFill>
                          <a:latin typeface="+mn-lt"/>
                          <a:ea typeface="+mn-ea"/>
                          <a:cs typeface="+mn-cs"/>
                        </a:rPr>
                        <a:t>Freq.</a:t>
                      </a:r>
                      <a:endParaRPr lang="en-US" sz="1800" kern="1200" dirty="0">
                        <a:solidFill>
                          <a:schemeClr val="accent2"/>
                        </a:solidFill>
                        <a:latin typeface="+mn-lt"/>
                        <a:ea typeface="+mn-ea"/>
                        <a:cs typeface="+mn-cs"/>
                      </a:endParaRPr>
                    </a:p>
                  </a:txBody>
                  <a:tcPr/>
                </a:tc>
                <a:extLst>
                  <a:ext uri="{0D108BD9-81ED-4DB2-BD59-A6C34878D82A}">
                    <a16:rowId xmlns="" xmlns:a16="http://schemas.microsoft.com/office/drawing/2014/main" val="10001"/>
                  </a:ext>
                </a:extLst>
              </a:tr>
              <a:tr h="370840">
                <a:tc>
                  <a:txBody>
                    <a:bodyPr/>
                    <a:lstStyle/>
                    <a:p>
                      <a:r>
                        <a:rPr lang="en-US" dirty="0" smtClean="0"/>
                        <a:t>Estimated</a:t>
                      </a:r>
                      <a:endParaRPr lang="en-US" dirty="0"/>
                    </a:p>
                  </a:txBody>
                  <a:tcPr/>
                </a:tc>
                <a:tc>
                  <a:txBody>
                    <a:bodyPr/>
                    <a:lstStyle/>
                    <a:p>
                      <a:r>
                        <a:rPr lang="en-US" sz="1800" b="0" i="0" u="none" strike="noStrike" kern="1200" baseline="0" dirty="0" smtClean="0">
                          <a:solidFill>
                            <a:schemeClr val="dk1"/>
                          </a:solidFill>
                          <a:latin typeface="+mn-lt"/>
                          <a:ea typeface="+mn-ea"/>
                          <a:cs typeface="+mn-cs"/>
                        </a:rPr>
                        <a:t>151460</a:t>
                      </a:r>
                      <a:endParaRPr lang="en-US" dirty="0"/>
                    </a:p>
                  </a:txBody>
                  <a:tcPr/>
                </a:tc>
                <a:tc>
                  <a:txBody>
                    <a:bodyPr/>
                    <a:lstStyle/>
                    <a:p>
                      <a:r>
                        <a:rPr lang="en-US" sz="1800" b="0" i="0" u="none" strike="noStrike" kern="1200" baseline="0" dirty="0" smtClean="0">
                          <a:solidFill>
                            <a:schemeClr val="dk1"/>
                          </a:solidFill>
                          <a:latin typeface="+mn-lt"/>
                          <a:ea typeface="+mn-ea"/>
                          <a:cs typeface="+mn-cs"/>
                        </a:rPr>
                        <a:t>339134</a:t>
                      </a:r>
                      <a:endParaRPr lang="en-US" dirty="0"/>
                    </a:p>
                  </a:txBody>
                  <a:tcPr/>
                </a:tc>
                <a:tc>
                  <a:txBody>
                    <a:bodyPr/>
                    <a:lstStyle/>
                    <a:p>
                      <a:r>
                        <a:rPr lang="en-US" sz="1800" b="0" i="0" u="none" strike="noStrike" kern="1200" baseline="0" dirty="0" smtClean="0">
                          <a:solidFill>
                            <a:schemeClr val="dk1"/>
                          </a:solidFill>
                          <a:latin typeface="+mn-lt"/>
                          <a:ea typeface="+mn-ea"/>
                          <a:cs typeface="+mn-cs"/>
                        </a:rPr>
                        <a:t>2175</a:t>
                      </a:r>
                      <a:endParaRPr lang="en-US" dirty="0"/>
                    </a:p>
                  </a:txBody>
                  <a:tcPr/>
                </a:tc>
                <a:tc>
                  <a:txBody>
                    <a:bodyPr/>
                    <a:lstStyle/>
                    <a:p>
                      <a:r>
                        <a:rPr lang="en-US" sz="1800" b="0" i="0" u="none" strike="noStrike" kern="1200" baseline="0" dirty="0" smtClean="0">
                          <a:solidFill>
                            <a:schemeClr val="dk1"/>
                          </a:solidFill>
                          <a:latin typeface="+mn-lt"/>
                          <a:ea typeface="+mn-ea"/>
                          <a:cs typeface="+mn-cs"/>
                        </a:rPr>
                        <a:t>42</a:t>
                      </a:r>
                      <a:endParaRPr lang="en-US" dirty="0"/>
                    </a:p>
                  </a:txBody>
                  <a:tcPr/>
                </a:tc>
                <a:tc>
                  <a:txBody>
                    <a:bodyPr/>
                    <a:lstStyle/>
                    <a:p>
                      <a:r>
                        <a:rPr lang="en-US" sz="1800" b="0" i="0" u="none" strike="noStrike" kern="1200" baseline="0" dirty="0" smtClean="0">
                          <a:solidFill>
                            <a:schemeClr val="dk1"/>
                          </a:solidFill>
                          <a:latin typeface="+mn-lt"/>
                          <a:ea typeface="+mn-ea"/>
                          <a:cs typeface="+mn-cs"/>
                        </a:rPr>
                        <a:t>198</a:t>
                      </a:r>
                      <a:endParaRPr lang="en-US" dirty="0"/>
                    </a:p>
                  </a:txBody>
                  <a:tcPr/>
                </a:tc>
                <a:extLst>
                  <a:ext uri="{0D108BD9-81ED-4DB2-BD59-A6C34878D82A}">
                    <a16:rowId xmlns="" xmlns:a16="http://schemas.microsoft.com/office/drawing/2014/main" val="10002"/>
                  </a:ext>
                </a:extLst>
              </a:tr>
              <a:tr h="370840">
                <a:tc>
                  <a:txBody>
                    <a:bodyPr/>
                    <a:lstStyle/>
                    <a:p>
                      <a:r>
                        <a:rPr lang="en-US" dirty="0" smtClean="0"/>
                        <a:t>Measured</a:t>
                      </a:r>
                      <a:endParaRPr lang="en-US" dirty="0"/>
                    </a:p>
                  </a:txBody>
                  <a:tcPr/>
                </a:tc>
                <a:tc>
                  <a:txBody>
                    <a:bodyPr/>
                    <a:lstStyle/>
                    <a:p>
                      <a:r>
                        <a:rPr lang="en-US" sz="1800" b="0" i="0" u="none" strike="noStrike" kern="1200" baseline="0" dirty="0" smtClean="0">
                          <a:solidFill>
                            <a:schemeClr val="dk1"/>
                          </a:solidFill>
                          <a:latin typeface="+mn-lt"/>
                          <a:ea typeface="+mn-ea"/>
                          <a:cs typeface="+mn-cs"/>
                        </a:rPr>
                        <a:t>154509</a:t>
                      </a:r>
                      <a:endParaRPr lang="en-US" dirty="0"/>
                    </a:p>
                  </a:txBody>
                  <a:tcPr/>
                </a:tc>
                <a:tc>
                  <a:txBody>
                    <a:bodyPr/>
                    <a:lstStyle/>
                    <a:p>
                      <a:r>
                        <a:rPr lang="en-US" sz="1800" b="0" i="0" u="none" strike="noStrike" kern="1200" baseline="0" dirty="0" smtClean="0">
                          <a:solidFill>
                            <a:schemeClr val="dk1"/>
                          </a:solidFill>
                          <a:latin typeface="+mn-lt"/>
                          <a:ea typeface="+mn-ea"/>
                          <a:cs typeface="+mn-cs"/>
                        </a:rPr>
                        <a:t>283131</a:t>
                      </a:r>
                      <a:endParaRPr lang="en-US" dirty="0"/>
                    </a:p>
                  </a:txBody>
                  <a:tcPr/>
                </a:tc>
                <a:tc>
                  <a:txBody>
                    <a:bodyPr/>
                    <a:lstStyle/>
                    <a:p>
                      <a:r>
                        <a:rPr lang="en-US" sz="1800" b="0" i="0" u="none" strike="noStrike" kern="1200" baseline="0" dirty="0" smtClean="0">
                          <a:solidFill>
                            <a:schemeClr val="dk1"/>
                          </a:solidFill>
                          <a:latin typeface="+mn-lt"/>
                          <a:ea typeface="+mn-ea"/>
                          <a:cs typeface="+mn-cs"/>
                        </a:rPr>
                        <a:t>1973</a:t>
                      </a:r>
                      <a:endParaRPr lang="en-US" dirty="0"/>
                    </a:p>
                  </a:txBody>
                  <a:tcPr/>
                </a:tc>
                <a:tc>
                  <a:txBody>
                    <a:bodyPr/>
                    <a:lstStyle/>
                    <a:p>
                      <a:r>
                        <a:rPr lang="en-US" sz="1800" b="0" i="0" u="none" strike="noStrike" kern="1200" baseline="0" dirty="0" smtClean="0">
                          <a:solidFill>
                            <a:schemeClr val="dk1"/>
                          </a:solidFill>
                          <a:latin typeface="+mn-lt"/>
                          <a:ea typeface="+mn-ea"/>
                          <a:cs typeface="+mn-cs"/>
                        </a:rPr>
                        <a:t>34</a:t>
                      </a:r>
                      <a:endParaRPr lang="en-US" dirty="0"/>
                    </a:p>
                  </a:txBody>
                  <a:tcPr/>
                </a:tc>
                <a:tc>
                  <a:txBody>
                    <a:bodyPr/>
                    <a:lstStyle/>
                    <a:p>
                      <a:r>
                        <a:rPr lang="en-US" sz="1800" b="0" i="0" u="none" strike="noStrike" kern="1200" baseline="0" dirty="0" smtClean="0">
                          <a:solidFill>
                            <a:schemeClr val="dk1"/>
                          </a:solidFill>
                          <a:latin typeface="+mn-lt"/>
                          <a:ea typeface="+mn-ea"/>
                          <a:cs typeface="+mn-cs"/>
                        </a:rPr>
                        <a:t>233</a:t>
                      </a:r>
                      <a:endParaRPr lang="en-US" dirty="0"/>
                    </a:p>
                  </a:txBody>
                  <a:tcPr/>
                </a:tc>
                <a:extLst>
                  <a:ext uri="{0D108BD9-81ED-4DB2-BD59-A6C34878D82A}">
                    <a16:rowId xmlns="" xmlns:a16="http://schemas.microsoft.com/office/drawing/2014/main" val="10003"/>
                  </a:ext>
                </a:extLst>
              </a:tr>
            </a:tbl>
          </a:graphicData>
        </a:graphic>
      </p:graphicFrame>
      <p:sp>
        <p:nvSpPr>
          <p:cNvPr id="6" name="TextBox 13"/>
          <p:cNvSpPr txBox="1">
            <a:spLocks noChangeArrowheads="1"/>
          </p:cNvSpPr>
          <p:nvPr/>
        </p:nvSpPr>
        <p:spPr bwMode="auto">
          <a:xfrm>
            <a:off x="1090246" y="4034406"/>
            <a:ext cx="7034645" cy="138499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Our cost model can roughly predict the resource utilization and frequency of each FPGA image. </a:t>
            </a:r>
            <a:endParaRPr lang="en-US" sz="2800" dirty="0">
              <a:solidFill>
                <a:srgbClr val="002060"/>
              </a:solidFill>
            </a:endParaRPr>
          </a:p>
        </p:txBody>
      </p:sp>
    </p:spTree>
    <p:extLst>
      <p:ext uri="{BB962C8B-B14F-4D97-AF65-F5344CB8AC3E}">
        <p14:creationId xmlns:p14="http://schemas.microsoft.com/office/powerpoint/2010/main" val="362057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SG" altLang="en-US" dirty="0" smtClean="0"/>
              <a:t>Break-even Point for Execution Plans</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3209341192"/>
              </p:ext>
            </p:extLst>
          </p:nvPr>
        </p:nvGraphicFramePr>
        <p:xfrm>
          <a:off x="157211" y="1021492"/>
          <a:ext cx="5714254" cy="358895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3"/>
          <p:cNvSpPr txBox="1">
            <a:spLocks noChangeArrowheads="1"/>
          </p:cNvSpPr>
          <p:nvPr/>
        </p:nvSpPr>
        <p:spPr bwMode="auto">
          <a:xfrm>
            <a:off x="832138" y="5430728"/>
            <a:ext cx="7479723" cy="954107"/>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Our cost model can recommend the optimal execution plan for different table sizes.  </a:t>
            </a:r>
            <a:endParaRPr lang="en-US" sz="2800" dirty="0">
              <a:solidFill>
                <a:srgbClr val="002060"/>
              </a:solidFill>
            </a:endParaRPr>
          </a:p>
        </p:txBody>
      </p:sp>
      <p:sp>
        <p:nvSpPr>
          <p:cNvPr id="13" name="TextBox 12"/>
          <p:cNvSpPr txBox="1"/>
          <p:nvPr/>
        </p:nvSpPr>
        <p:spPr>
          <a:xfrm>
            <a:off x="5545583" y="1260208"/>
            <a:ext cx="3505199" cy="1569660"/>
          </a:xfrm>
          <a:prstGeom prst="rect">
            <a:avLst/>
          </a:prstGeom>
          <a:noFill/>
        </p:spPr>
        <p:txBody>
          <a:bodyPr wrap="square" rtlCol="0">
            <a:spAutoFit/>
          </a:bodyPr>
          <a:lstStyle/>
          <a:p>
            <a:r>
              <a:rPr lang="en-US" sz="2400" dirty="0" smtClean="0">
                <a:solidFill>
                  <a:schemeClr val="tx2"/>
                </a:solidFill>
                <a:latin typeface="Comic Sans MS" pitchFamily="66" charset="0"/>
              </a:rPr>
              <a:t>1: execution plan 1</a:t>
            </a:r>
          </a:p>
          <a:p>
            <a:r>
              <a:rPr lang="en-US" sz="2400" dirty="0" smtClean="0">
                <a:solidFill>
                  <a:schemeClr val="tx2"/>
                </a:solidFill>
                <a:latin typeface="Comic Sans MS" pitchFamily="66" charset="0"/>
              </a:rPr>
              <a:t>2: </a:t>
            </a:r>
            <a:r>
              <a:rPr lang="en-US" sz="2400" dirty="0">
                <a:solidFill>
                  <a:schemeClr val="tx2"/>
                </a:solidFill>
                <a:latin typeface="Comic Sans MS" pitchFamily="66" charset="0"/>
              </a:rPr>
              <a:t>execution plan </a:t>
            </a:r>
            <a:r>
              <a:rPr lang="en-US" sz="2400" dirty="0" smtClean="0">
                <a:solidFill>
                  <a:schemeClr val="tx2"/>
                </a:solidFill>
                <a:latin typeface="Comic Sans MS" pitchFamily="66" charset="0"/>
              </a:rPr>
              <a:t>2</a:t>
            </a:r>
          </a:p>
          <a:p>
            <a:r>
              <a:rPr lang="en-US" sz="2400" dirty="0" smtClean="0">
                <a:solidFill>
                  <a:schemeClr val="tx2"/>
                </a:solidFill>
                <a:latin typeface="Comic Sans MS" pitchFamily="66" charset="0"/>
              </a:rPr>
              <a:t>Measured: </a:t>
            </a:r>
            <a:r>
              <a:rPr lang="en-US" sz="2400" dirty="0" smtClean="0">
                <a:solidFill>
                  <a:schemeClr val="tx2"/>
                </a:solidFill>
                <a:latin typeface="Comic Sans MS" pitchFamily="66" charset="0"/>
              </a:rPr>
              <a:t>real FPGA</a:t>
            </a:r>
            <a:endParaRPr lang="en-US" sz="2400" dirty="0" smtClean="0">
              <a:solidFill>
                <a:schemeClr val="tx2"/>
              </a:solidFill>
              <a:latin typeface="Comic Sans MS" pitchFamily="66" charset="0"/>
            </a:endParaRPr>
          </a:p>
          <a:p>
            <a:r>
              <a:rPr lang="en-US" sz="2400" dirty="0" smtClean="0">
                <a:solidFill>
                  <a:schemeClr val="tx2"/>
                </a:solidFill>
                <a:latin typeface="Comic Sans MS" pitchFamily="66" charset="0"/>
              </a:rPr>
              <a:t>Estimated: cost model</a:t>
            </a:r>
            <a:endParaRPr lang="en-US" sz="2400" dirty="0">
              <a:solidFill>
                <a:schemeClr val="tx2"/>
              </a:solidFill>
              <a:latin typeface="Comic Sans MS" pitchFamily="66" charset="0"/>
            </a:endParaRPr>
          </a:p>
        </p:txBody>
      </p:sp>
      <p:sp>
        <p:nvSpPr>
          <p:cNvPr id="14" name="Oval 68"/>
          <p:cNvSpPr>
            <a:spLocks noChangeArrowheads="1"/>
          </p:cNvSpPr>
          <p:nvPr/>
        </p:nvSpPr>
        <p:spPr bwMode="auto">
          <a:xfrm>
            <a:off x="3276600" y="3277716"/>
            <a:ext cx="762000" cy="533400"/>
          </a:xfrm>
          <a:prstGeom prst="ellipse">
            <a:avLst/>
          </a:prstGeom>
          <a:noFill/>
          <a:ln w="3492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defTabSz="1279525"/>
            <a:endParaRPr lang="en-SG" altLang="en-US" sz="2000" dirty="0"/>
          </a:p>
        </p:txBody>
      </p:sp>
      <p:sp>
        <p:nvSpPr>
          <p:cNvPr id="15" name="TextBox 13"/>
          <p:cNvSpPr txBox="1">
            <a:spLocks noChangeArrowheads="1"/>
          </p:cNvSpPr>
          <p:nvPr/>
        </p:nvSpPr>
        <p:spPr bwMode="auto">
          <a:xfrm>
            <a:off x="5883823" y="3292679"/>
            <a:ext cx="3031578" cy="523220"/>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Break-even point </a:t>
            </a:r>
            <a:endParaRPr lang="en-US" sz="2800" dirty="0">
              <a:solidFill>
                <a:srgbClr val="002060"/>
              </a:solidFill>
            </a:endParaRPr>
          </a:p>
        </p:txBody>
      </p:sp>
      <p:cxnSp>
        <p:nvCxnSpPr>
          <p:cNvPr id="16" name="Straight Arrow Connector 76"/>
          <p:cNvCxnSpPr>
            <a:cxnSpLocks noChangeShapeType="1"/>
          </p:cNvCxnSpPr>
          <p:nvPr/>
        </p:nvCxnSpPr>
        <p:spPr bwMode="auto">
          <a:xfrm>
            <a:off x="4050957" y="3544416"/>
            <a:ext cx="1820508" cy="40268"/>
          </a:xfrm>
          <a:prstGeom prst="straightConnector1">
            <a:avLst/>
          </a:prstGeom>
          <a:noFill/>
          <a:ln w="34925" algn="ctr">
            <a:solidFill>
              <a:schemeClr val="tx1">
                <a:lumMod val="65000"/>
                <a:lumOff val="35000"/>
              </a:schemeClr>
            </a:solidFill>
            <a:prstDash val="sysDash"/>
            <a:round/>
            <a:headEnd/>
            <a:tailEnd type="arrow" w="med" len="med"/>
          </a:ln>
          <a:extLst>
            <a:ext uri="{909E8E84-426E-40DD-AFC4-6F175D3DCCD1}">
              <a14:hiddenFill xmlns:a14="http://schemas.microsoft.com/office/drawing/2010/main">
                <a:noFill/>
              </a14:hiddenFill>
            </a:ext>
          </a:extLst>
        </p:spPr>
      </p:cxnSp>
      <p:sp>
        <p:nvSpPr>
          <p:cNvPr id="17" name="TextBox 13"/>
          <p:cNvSpPr txBox="1">
            <a:spLocks noChangeArrowheads="1"/>
          </p:cNvSpPr>
          <p:nvPr/>
        </p:nvSpPr>
        <p:spPr bwMode="auto">
          <a:xfrm>
            <a:off x="813088" y="4449511"/>
            <a:ext cx="7479723" cy="954107"/>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Our cost model can roughly predict the performance for each execution plan.  </a:t>
            </a:r>
            <a:endParaRPr lang="en-US" sz="2800" dirty="0">
              <a:solidFill>
                <a:srgbClr val="002060"/>
              </a:solidFill>
            </a:endParaRPr>
          </a:p>
        </p:txBody>
      </p:sp>
    </p:spTree>
    <p:extLst>
      <p:ext uri="{BB962C8B-B14F-4D97-AF65-F5344CB8AC3E}">
        <p14:creationId xmlns:p14="http://schemas.microsoft.com/office/powerpoint/2010/main" val="223101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nvPr>
        </p:nvGraphicFramePr>
        <p:xfrm>
          <a:off x="685800" y="1096711"/>
          <a:ext cx="5359112"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274638"/>
            <a:ext cx="8229600" cy="792162"/>
          </a:xfrm>
        </p:spPr>
        <p:txBody>
          <a:bodyPr>
            <a:normAutofit/>
          </a:bodyPr>
          <a:lstStyle/>
          <a:p>
            <a:r>
              <a:rPr lang="en-SG" altLang="en-US" dirty="0" smtClean="0"/>
              <a:t>Comparison with </a:t>
            </a:r>
            <a:r>
              <a:rPr lang="en-SG" altLang="en-US" dirty="0" err="1" smtClean="0"/>
              <a:t>OmniDB</a:t>
            </a:r>
            <a:r>
              <a:rPr lang="en-SG" altLang="en-US" dirty="0" smtClean="0"/>
              <a:t> on FPGA</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17" name="TextBox 13"/>
          <p:cNvSpPr txBox="1">
            <a:spLocks noChangeArrowheads="1"/>
          </p:cNvSpPr>
          <p:nvPr/>
        </p:nvSpPr>
        <p:spPr bwMode="auto">
          <a:xfrm>
            <a:off x="460717" y="4531001"/>
            <a:ext cx="8235462" cy="138499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FPGA </a:t>
            </a:r>
            <a:r>
              <a:rPr lang="en-US" sz="2800" dirty="0" smtClean="0"/>
              <a:t>reconfiguration overhead </a:t>
            </a:r>
            <a:r>
              <a:rPr lang="en-US" sz="2800" dirty="0" smtClean="0"/>
              <a:t>   &gt; </a:t>
            </a:r>
            <a:r>
              <a:rPr lang="en-US" altLang="zh-CN" sz="2800" dirty="0" smtClean="0"/>
              <a:t>B</a:t>
            </a:r>
            <a:r>
              <a:rPr lang="en-US" sz="2800" dirty="0" smtClean="0"/>
              <a:t>enefit </a:t>
            </a:r>
            <a:r>
              <a:rPr lang="en-US" sz="2800" dirty="0" smtClean="0"/>
              <a:t>from the reduced execution </a:t>
            </a:r>
            <a:r>
              <a:rPr lang="en-US" sz="2800" dirty="0"/>
              <a:t>time </a:t>
            </a:r>
            <a:r>
              <a:rPr lang="en-US" sz="2800" dirty="0" smtClean="0"/>
              <a:t>(</a:t>
            </a:r>
            <a:r>
              <a:rPr lang="en-US" sz="2800" dirty="0"/>
              <a:t>more aggregative optimizations for each involved kernel</a:t>
            </a:r>
            <a:r>
              <a:rPr lang="en-US" sz="2800" dirty="0" smtClean="0"/>
              <a:t>.</a:t>
            </a:r>
            <a:endParaRPr lang="en-US" sz="2800" dirty="0">
              <a:solidFill>
                <a:srgbClr val="002060"/>
              </a:solidFill>
            </a:endParaRPr>
          </a:p>
        </p:txBody>
      </p:sp>
      <p:sp>
        <p:nvSpPr>
          <p:cNvPr id="19" name="TextBox 12"/>
          <p:cNvSpPr txBox="1"/>
          <p:nvPr/>
        </p:nvSpPr>
        <p:spPr>
          <a:xfrm>
            <a:off x="5778213" y="2829862"/>
            <a:ext cx="3461037"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err="1" smtClean="0">
                <a:solidFill>
                  <a:schemeClr val="tx2"/>
                </a:solidFill>
                <a:latin typeface="Comic Sans MS" pitchFamily="66" charset="0"/>
              </a:rPr>
              <a:t>OmniDB</a:t>
            </a:r>
            <a:r>
              <a:rPr lang="en-US" sz="2400" dirty="0" smtClean="0">
                <a:solidFill>
                  <a:schemeClr val="tx2"/>
                </a:solidFill>
                <a:latin typeface="Comic Sans MS" pitchFamily="66" charset="0"/>
              </a:rPr>
              <a:t>: one FPGA image without FPGA-specific optimizations</a:t>
            </a:r>
            <a:endParaRPr lang="en-US" sz="2400" dirty="0">
              <a:solidFill>
                <a:schemeClr val="tx2"/>
              </a:solidFill>
              <a:latin typeface="Comic Sans MS" pitchFamily="66" charset="0"/>
            </a:endParaRPr>
          </a:p>
        </p:txBody>
      </p:sp>
      <p:sp>
        <p:nvSpPr>
          <p:cNvPr id="10" name="Oval 68"/>
          <p:cNvSpPr>
            <a:spLocks noChangeArrowheads="1"/>
          </p:cNvSpPr>
          <p:nvPr/>
        </p:nvSpPr>
        <p:spPr bwMode="auto">
          <a:xfrm>
            <a:off x="1676400" y="2142413"/>
            <a:ext cx="2514600" cy="754927"/>
          </a:xfrm>
          <a:prstGeom prst="ellipse">
            <a:avLst/>
          </a:prstGeom>
          <a:noFill/>
          <a:ln w="3492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defTabSz="1279525"/>
            <a:endParaRPr lang="en-SG" altLang="en-US" sz="2000" dirty="0"/>
          </a:p>
        </p:txBody>
      </p:sp>
      <p:sp>
        <p:nvSpPr>
          <p:cNvPr id="11" name="TextBox 13"/>
          <p:cNvSpPr txBox="1">
            <a:spLocks noChangeArrowheads="1"/>
          </p:cNvSpPr>
          <p:nvPr/>
        </p:nvSpPr>
        <p:spPr bwMode="auto">
          <a:xfrm>
            <a:off x="1752600" y="1018284"/>
            <a:ext cx="2590800" cy="46166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dirty="0" smtClean="0"/>
              <a:t>One FPGA image</a:t>
            </a:r>
            <a:endParaRPr lang="en-US" dirty="0">
              <a:solidFill>
                <a:srgbClr val="002060"/>
              </a:solidFill>
            </a:endParaRPr>
          </a:p>
        </p:txBody>
      </p:sp>
      <p:cxnSp>
        <p:nvCxnSpPr>
          <p:cNvPr id="12" name="Straight Arrow Connector 76"/>
          <p:cNvCxnSpPr>
            <a:cxnSpLocks noChangeShapeType="1"/>
            <a:stCxn id="10" idx="0"/>
          </p:cNvCxnSpPr>
          <p:nvPr/>
        </p:nvCxnSpPr>
        <p:spPr bwMode="auto">
          <a:xfrm flipV="1">
            <a:off x="2933700" y="1450871"/>
            <a:ext cx="114300" cy="691542"/>
          </a:xfrm>
          <a:prstGeom prst="straightConnector1">
            <a:avLst/>
          </a:prstGeom>
          <a:noFill/>
          <a:ln w="34925" algn="ctr">
            <a:solidFill>
              <a:schemeClr val="tx1">
                <a:lumMod val="65000"/>
                <a:lumOff val="35000"/>
              </a:schemeClr>
            </a:solidFill>
            <a:prstDash val="sysDash"/>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5488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0"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3326972230"/>
              </p:ext>
            </p:extLst>
          </p:nvPr>
        </p:nvGraphicFramePr>
        <p:xfrm>
          <a:off x="685800" y="1096711"/>
          <a:ext cx="5359112"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274638"/>
            <a:ext cx="8229600" cy="792162"/>
          </a:xfrm>
        </p:spPr>
        <p:txBody>
          <a:bodyPr>
            <a:normAutofit/>
          </a:bodyPr>
          <a:lstStyle/>
          <a:p>
            <a:r>
              <a:rPr lang="en-SG" altLang="en-US" dirty="0" smtClean="0"/>
              <a:t>Comparison with </a:t>
            </a:r>
            <a:r>
              <a:rPr lang="en-SG" altLang="en-US" dirty="0" err="1" smtClean="0"/>
              <a:t>OmniDB</a:t>
            </a:r>
            <a:r>
              <a:rPr lang="en-SG" altLang="en-US" dirty="0" smtClean="0"/>
              <a:t> on FPGA</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14" name="Oval 68"/>
          <p:cNvSpPr>
            <a:spLocks noChangeArrowheads="1"/>
          </p:cNvSpPr>
          <p:nvPr/>
        </p:nvSpPr>
        <p:spPr bwMode="auto">
          <a:xfrm>
            <a:off x="3962400" y="1562106"/>
            <a:ext cx="2209800" cy="841422"/>
          </a:xfrm>
          <a:prstGeom prst="ellipse">
            <a:avLst/>
          </a:prstGeom>
          <a:noFill/>
          <a:ln w="3492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defTabSz="1279525"/>
            <a:endParaRPr lang="en-SG" altLang="en-US" sz="2000" dirty="0"/>
          </a:p>
        </p:txBody>
      </p:sp>
      <p:sp>
        <p:nvSpPr>
          <p:cNvPr id="15" name="TextBox 13"/>
          <p:cNvSpPr txBox="1">
            <a:spLocks noChangeArrowheads="1"/>
          </p:cNvSpPr>
          <p:nvPr/>
        </p:nvSpPr>
        <p:spPr bwMode="auto">
          <a:xfrm>
            <a:off x="5867400" y="1178867"/>
            <a:ext cx="3048000" cy="461665"/>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dirty="0" smtClean="0"/>
              <a:t>Three FPGA images</a:t>
            </a:r>
            <a:endParaRPr lang="en-US" dirty="0">
              <a:solidFill>
                <a:srgbClr val="002060"/>
              </a:solidFill>
            </a:endParaRPr>
          </a:p>
        </p:txBody>
      </p:sp>
      <p:cxnSp>
        <p:nvCxnSpPr>
          <p:cNvPr id="16" name="Straight Arrow Connector 76"/>
          <p:cNvCxnSpPr>
            <a:cxnSpLocks noChangeShapeType="1"/>
          </p:cNvCxnSpPr>
          <p:nvPr/>
        </p:nvCxnSpPr>
        <p:spPr bwMode="auto">
          <a:xfrm flipV="1">
            <a:off x="6172200" y="1633978"/>
            <a:ext cx="747698" cy="389813"/>
          </a:xfrm>
          <a:prstGeom prst="straightConnector1">
            <a:avLst/>
          </a:prstGeom>
          <a:noFill/>
          <a:ln w="34925" algn="ctr">
            <a:solidFill>
              <a:schemeClr val="tx1">
                <a:lumMod val="65000"/>
                <a:lumOff val="35000"/>
              </a:schemeClr>
            </a:solidFill>
            <a:prstDash val="sysDash"/>
            <a:round/>
            <a:headEnd/>
            <a:tailEnd type="arrow" w="med" len="med"/>
          </a:ln>
          <a:extLst>
            <a:ext uri="{909E8E84-426E-40DD-AFC4-6F175D3DCCD1}">
              <a14:hiddenFill xmlns:a14="http://schemas.microsoft.com/office/drawing/2010/main">
                <a:noFill/>
              </a14:hiddenFill>
            </a:ext>
          </a:extLst>
        </p:spPr>
      </p:cxnSp>
      <p:sp>
        <p:nvSpPr>
          <p:cNvPr id="17" name="TextBox 13"/>
          <p:cNvSpPr txBox="1">
            <a:spLocks noChangeArrowheads="1"/>
          </p:cNvSpPr>
          <p:nvPr/>
        </p:nvSpPr>
        <p:spPr bwMode="auto">
          <a:xfrm>
            <a:off x="990601" y="4561578"/>
            <a:ext cx="7238999" cy="954107"/>
          </a:xfrm>
          <a:prstGeom prst="rect">
            <a:avLst/>
          </a:prstGeom>
          <a:solidFill>
            <a:srgbClr val="FFFF00"/>
          </a:solidFill>
          <a:extLst/>
        </p:spPr>
        <p:txBody>
          <a:bodyPr wrap="square" rtlCol="0">
            <a:spAutoFit/>
          </a:bodyPr>
          <a:lstStyle>
            <a:defPPr>
              <a:defRPr lang="en-US"/>
            </a:defPPr>
            <a:lvl1pPr>
              <a:defRPr sz="2400">
                <a:solidFill>
                  <a:srgbClr val="FF0000"/>
                </a:solidFill>
                <a:latin typeface="Comic Sans MS" pitchFamily="66" charset="0"/>
              </a:defRPr>
            </a:lvl1pPr>
          </a:lstStyle>
          <a:p>
            <a:r>
              <a:rPr lang="en-US" sz="2800" dirty="0" smtClean="0"/>
              <a:t>FPGA reconfiguration overhead </a:t>
            </a:r>
            <a:r>
              <a:rPr lang="en-US" sz="2800" dirty="0" smtClean="0"/>
              <a:t>           &lt; </a:t>
            </a:r>
            <a:r>
              <a:rPr lang="en-US" altLang="zh-CN" sz="2800" dirty="0" smtClean="0"/>
              <a:t>B</a:t>
            </a:r>
            <a:r>
              <a:rPr lang="en-US" sz="2800" dirty="0" smtClean="0"/>
              <a:t>enefit </a:t>
            </a:r>
            <a:r>
              <a:rPr lang="en-US" sz="2800" dirty="0" smtClean="0"/>
              <a:t>from the reduced execution time</a:t>
            </a:r>
            <a:endParaRPr lang="en-US" sz="2800" dirty="0">
              <a:solidFill>
                <a:srgbClr val="002060"/>
              </a:solidFill>
            </a:endParaRPr>
          </a:p>
        </p:txBody>
      </p:sp>
      <p:sp>
        <p:nvSpPr>
          <p:cNvPr id="19" name="TextBox 12"/>
          <p:cNvSpPr txBox="1"/>
          <p:nvPr/>
        </p:nvSpPr>
        <p:spPr>
          <a:xfrm>
            <a:off x="5778213" y="2829862"/>
            <a:ext cx="3461037" cy="120032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err="1" smtClean="0">
                <a:solidFill>
                  <a:schemeClr val="tx2"/>
                </a:solidFill>
                <a:latin typeface="Comic Sans MS" pitchFamily="66" charset="0"/>
              </a:rPr>
              <a:t>OmniDB</a:t>
            </a:r>
            <a:r>
              <a:rPr lang="en-US" sz="2400" dirty="0" smtClean="0">
                <a:solidFill>
                  <a:schemeClr val="tx2"/>
                </a:solidFill>
                <a:latin typeface="Comic Sans MS" pitchFamily="66" charset="0"/>
              </a:rPr>
              <a:t>: one FPGA image without FPGA-specific optimizations</a:t>
            </a:r>
            <a:endParaRPr lang="en-US" sz="2400" dirty="0">
              <a:solidFill>
                <a:schemeClr val="tx2"/>
              </a:solidFill>
              <a:latin typeface="Comic Sans MS" pitchFamily="66" charset="0"/>
            </a:endParaRPr>
          </a:p>
        </p:txBody>
      </p:sp>
    </p:spTree>
    <p:extLst>
      <p:ext uri="{BB962C8B-B14F-4D97-AF65-F5344CB8AC3E}">
        <p14:creationId xmlns:p14="http://schemas.microsoft.com/office/powerpoint/2010/main" val="158799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93837"/>
            <a:ext cx="8229600" cy="4525963"/>
          </a:xfrm>
        </p:spPr>
        <p:txBody>
          <a:bodyPr/>
          <a:lstStyle/>
          <a:p>
            <a:r>
              <a:rPr lang="en-US" dirty="0"/>
              <a:t>Background and Problem</a:t>
            </a:r>
            <a:endParaRPr lang="en-US" dirty="0" smtClean="0"/>
          </a:p>
          <a:p>
            <a:r>
              <a:rPr lang="en-US" dirty="0" smtClean="0"/>
              <a:t>Challenges</a:t>
            </a:r>
          </a:p>
          <a:p>
            <a:r>
              <a:rPr lang="en-US" dirty="0" smtClean="0"/>
              <a:t>Observation</a:t>
            </a:r>
          </a:p>
          <a:p>
            <a:r>
              <a:rPr lang="en-US" dirty="0" smtClean="0"/>
              <a:t>Our Solution</a:t>
            </a:r>
          </a:p>
          <a:p>
            <a:r>
              <a:rPr lang="en-US" dirty="0" smtClean="0"/>
              <a:t>Experiment</a:t>
            </a:r>
          </a:p>
          <a:p>
            <a:r>
              <a:rPr lang="en-US" dirty="0" smtClean="0">
                <a:solidFill>
                  <a:srgbClr val="FF0000"/>
                </a:solidFill>
              </a:rPr>
              <a:t>Conclusion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40843737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2652"/>
          </a:xfrm>
        </p:spPr>
        <p:txBody>
          <a:bodyPr/>
          <a:lstStyle/>
          <a:p>
            <a:r>
              <a:rPr lang="en-US" dirty="0" smtClean="0"/>
              <a:t>Conclusion</a:t>
            </a:r>
            <a:endParaRPr lang="en-US" dirty="0"/>
          </a:p>
        </p:txBody>
      </p:sp>
      <p:sp>
        <p:nvSpPr>
          <p:cNvPr id="3" name="Content Placeholder 2"/>
          <p:cNvSpPr>
            <a:spLocks noGrp="1"/>
          </p:cNvSpPr>
          <p:nvPr>
            <p:ph idx="1"/>
          </p:nvPr>
        </p:nvSpPr>
        <p:spPr>
          <a:xfrm>
            <a:off x="457200" y="1295400"/>
            <a:ext cx="8229600" cy="5060949"/>
          </a:xfrm>
        </p:spPr>
        <p:txBody>
          <a:bodyPr>
            <a:normAutofit/>
          </a:bodyPr>
          <a:lstStyle/>
          <a:p>
            <a:r>
              <a:rPr lang="en-US" dirty="0" smtClean="0"/>
              <a:t>Since the </a:t>
            </a:r>
            <a:r>
              <a:rPr lang="en-US" dirty="0"/>
              <a:t>architecture of FPGA is significantly different from that of </a:t>
            </a:r>
            <a:r>
              <a:rPr lang="en-US" dirty="0" smtClean="0"/>
              <a:t>CPU/GPU and </a:t>
            </a:r>
            <a:r>
              <a:rPr lang="en-US" dirty="0"/>
              <a:t>OpenCL-based </a:t>
            </a:r>
            <a:r>
              <a:rPr lang="en-US" dirty="0" smtClean="0"/>
              <a:t>query processing has already designed for CPUs/GPUs, we need to revisit it on FPGAs.</a:t>
            </a:r>
          </a:p>
          <a:p>
            <a:r>
              <a:rPr lang="en-US" dirty="0" smtClean="0"/>
              <a:t>We develop an FPGA-specific cost model to determine the optimal query plan for the input query.</a:t>
            </a:r>
          </a:p>
          <a:p>
            <a:r>
              <a:rPr lang="en-US" dirty="0" smtClean="0"/>
              <a:t>Our </a:t>
            </a:r>
            <a:r>
              <a:rPr lang="en-US" dirty="0"/>
              <a:t>proposed approach can achieve </a:t>
            </a:r>
            <a:r>
              <a:rPr lang="en-US" dirty="0" smtClean="0"/>
              <a:t>significant speedup over </a:t>
            </a:r>
            <a:r>
              <a:rPr lang="en-US" dirty="0" err="1" smtClean="0"/>
              <a:t>OmniDB</a:t>
            </a:r>
            <a:r>
              <a:rPr lang="en-US" dirty="0" smtClean="0"/>
              <a:t> on FPGA.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645192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46212"/>
          </a:xfrm>
        </p:spPr>
        <p:txBody>
          <a:bodyPr>
            <a:normAutofit/>
          </a:bodyPr>
          <a:lstStyle/>
          <a:p>
            <a:r>
              <a:rPr lang="en-US" dirty="0" smtClean="0"/>
              <a:t>Wish List for Next-gen Database on FPGA</a:t>
            </a:r>
            <a:endParaRPr lang="en-US" dirty="0"/>
          </a:p>
        </p:txBody>
      </p:sp>
      <p:sp>
        <p:nvSpPr>
          <p:cNvPr id="3" name="Content Placeholder 2"/>
          <p:cNvSpPr>
            <a:spLocks noGrp="1"/>
          </p:cNvSpPr>
          <p:nvPr>
            <p:ph idx="1"/>
          </p:nvPr>
        </p:nvSpPr>
        <p:spPr>
          <a:xfrm>
            <a:off x="457200" y="2057400"/>
            <a:ext cx="7848600" cy="4038600"/>
          </a:xfrm>
        </p:spPr>
        <p:txBody>
          <a:bodyPr>
            <a:normAutofit/>
          </a:bodyPr>
          <a:lstStyle/>
          <a:p>
            <a:r>
              <a:rPr lang="en-US" dirty="0" smtClean="0"/>
              <a:t>Larger DDR Size, higher memory bandwidth</a:t>
            </a:r>
          </a:p>
          <a:p>
            <a:r>
              <a:rPr lang="en-US" dirty="0" smtClean="0"/>
              <a:t>PCI-e 3.0 (X16)</a:t>
            </a:r>
          </a:p>
          <a:p>
            <a:r>
              <a:rPr lang="en-US" dirty="0" smtClean="0"/>
              <a:t>Retaining DDR contents during FPGA reconfiguration</a:t>
            </a:r>
          </a:p>
          <a:p>
            <a:r>
              <a:rPr lang="en-US" dirty="0" smtClean="0"/>
              <a:t>Partial reconfiguration while using OpenCL (I know it is tough.)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5130769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Q &amp; A</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smtClean="0"/>
              <a:t>Our </a:t>
            </a:r>
            <a:r>
              <a:rPr lang="en-US" dirty="0" err="1" smtClean="0"/>
              <a:t>Terasic’s</a:t>
            </a:r>
            <a:r>
              <a:rPr lang="en-US" dirty="0" smtClean="0"/>
              <a:t> </a:t>
            </a:r>
            <a:r>
              <a:rPr lang="en-US" dirty="0"/>
              <a:t>DE5-Net </a:t>
            </a:r>
            <a:r>
              <a:rPr lang="en-US" dirty="0" smtClean="0"/>
              <a:t>FPGA board is denoted by Altera University Program. </a:t>
            </a:r>
          </a:p>
          <a:p>
            <a:r>
              <a:rPr lang="en-US" dirty="0" smtClean="0"/>
              <a:t>We thank John Freeman (Altera) for support.</a:t>
            </a:r>
          </a:p>
          <a:p>
            <a:r>
              <a:rPr lang="en-US" dirty="0"/>
              <a:t>This work is supported by a </a:t>
            </a:r>
            <a:r>
              <a:rPr lang="en-US" dirty="0" err="1"/>
              <a:t>MoE</a:t>
            </a:r>
            <a:r>
              <a:rPr lang="en-US" dirty="0"/>
              <a:t> </a:t>
            </a:r>
            <a:r>
              <a:rPr lang="en-US" dirty="0" err="1"/>
              <a:t>AcRF</a:t>
            </a:r>
            <a:r>
              <a:rPr lang="en-US" dirty="0"/>
              <a:t> Tier 1 grant (MOE 2014-T1-001-145), an NUS startup grant and a HKUST startup grant (R9336).</a:t>
            </a:r>
            <a:endParaRPr lang="en-US" dirty="0" smtClean="0"/>
          </a:p>
          <a:p>
            <a:r>
              <a:rPr lang="en-US" dirty="0" smtClean="0"/>
              <a:t>Our research group: </a:t>
            </a:r>
            <a:r>
              <a:rPr lang="en-US" b="1" dirty="0" err="1" smtClean="0"/>
              <a:t>Xtra</a:t>
            </a:r>
            <a:r>
              <a:rPr lang="en-US" b="1" dirty="0" smtClean="0"/>
              <a:t> Computing Group</a:t>
            </a:r>
            <a:r>
              <a:rPr lang="en-US" dirty="0" smtClean="0"/>
              <a:t> </a:t>
            </a:r>
            <a:r>
              <a:rPr lang="en-US" b="1" dirty="0" smtClean="0">
                <a:hlinkClick r:id="rId2"/>
              </a:rPr>
              <a:t>http://pdcc.ntu.edu.sg/xtra/</a:t>
            </a:r>
            <a:r>
              <a:rPr lang="en-US" b="1" dirty="0" smtClean="0"/>
              <a:t> </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018187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“Architectural Evolution” of FPGA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0"/>
            <a:ext cx="5867400" cy="3603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18701" y="5365253"/>
            <a:ext cx="7277997" cy="1200329"/>
          </a:xfrm>
          <a:prstGeom prst="rect">
            <a:avLst/>
          </a:prstGeom>
          <a:noFill/>
        </p:spPr>
        <p:txBody>
          <a:bodyPr wrap="square" rtlCol="0">
            <a:spAutoFit/>
          </a:bodyPr>
          <a:lstStyle/>
          <a:p>
            <a:pPr marL="285750" indent="-285750">
              <a:buFont typeface="Arial" charset="0"/>
              <a:buChar char="•"/>
            </a:pPr>
            <a:r>
              <a:rPr lang="en-US" sz="2400" dirty="0" smtClean="0">
                <a:solidFill>
                  <a:srgbClr val="FF0000"/>
                </a:solidFill>
                <a:latin typeface="Comic Sans MS" panose="030F0702030302020204" pitchFamily="66" charset="0"/>
              </a:rPr>
              <a:t>Hardware-centric</a:t>
            </a:r>
            <a:r>
              <a:rPr lang="en-US" sz="2400" dirty="0" smtClean="0">
                <a:solidFill>
                  <a:srgbClr val="FF0000"/>
                </a:solidFill>
                <a:latin typeface="Comic Sans MS" panose="030F0702030302020204" pitchFamily="66" charset="0"/>
                <a:sym typeface="Wingdings" panose="05000000000000000000" pitchFamily="2" charset="2"/>
              </a:rPr>
              <a:t> </a:t>
            </a:r>
            <a:r>
              <a:rPr lang="en-US" sz="2400" dirty="0">
                <a:solidFill>
                  <a:srgbClr val="FF0000"/>
                </a:solidFill>
                <a:latin typeface="Comic Sans MS" panose="030F0702030302020204" pitchFamily="66" charset="0"/>
                <a:sym typeface="Wingdings" panose="05000000000000000000" pitchFamily="2" charset="2"/>
              </a:rPr>
              <a:t> </a:t>
            </a:r>
            <a:r>
              <a:rPr lang="en-US" sz="2400" dirty="0" smtClean="0">
                <a:solidFill>
                  <a:srgbClr val="FF0000"/>
                </a:solidFill>
                <a:latin typeface="Comic Sans MS" panose="030F0702030302020204" pitchFamily="66" charset="0"/>
                <a:sym typeface="Wingdings" panose="05000000000000000000" pitchFamily="2" charset="2"/>
              </a:rPr>
              <a:t>Fine-grained parallelism</a:t>
            </a:r>
            <a:endParaRPr lang="en-US" sz="2400" dirty="0" smtClean="0">
              <a:solidFill>
                <a:srgbClr val="FF0000"/>
              </a:solidFill>
              <a:latin typeface="Comic Sans MS" panose="030F0702030302020204" pitchFamily="66" charset="0"/>
            </a:endParaRPr>
          </a:p>
          <a:p>
            <a:pPr marL="285750" indent="-285750">
              <a:buFont typeface="Arial" charset="0"/>
              <a:buChar char="•"/>
            </a:pPr>
            <a:r>
              <a:rPr lang="en-US" sz="2400" dirty="0" smtClean="0">
                <a:solidFill>
                  <a:srgbClr val="FF0000"/>
                </a:solidFill>
                <a:latin typeface="Comic Sans MS" panose="030F0702030302020204" pitchFamily="66" charset="0"/>
              </a:rPr>
              <a:t>Users need to program FPGA with hardware description languages (HDL) </a:t>
            </a:r>
            <a:r>
              <a:rPr lang="en-US" sz="2400" dirty="0" smtClean="0">
                <a:solidFill>
                  <a:srgbClr val="FF0000"/>
                </a:solidFill>
                <a:latin typeface="Comic Sans MS" panose="030F0702030302020204" pitchFamily="66" charset="0"/>
                <a:sym typeface="Wingdings" panose="05000000000000000000" pitchFamily="2" charset="2"/>
              </a:rPr>
              <a:t></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47582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3"/>
          <a:stretch>
            <a:fillRect/>
          </a:stretch>
        </p:blipFill>
        <p:spPr>
          <a:xfrm>
            <a:off x="3200400" y="1398801"/>
            <a:ext cx="3870074" cy="4020190"/>
          </a:xfrm>
          <a:prstGeom prst="rect">
            <a:avLst/>
          </a:prstGeom>
        </p:spPr>
      </p:pic>
      <p:sp>
        <p:nvSpPr>
          <p:cNvPr id="2" name="Title 1"/>
          <p:cNvSpPr>
            <a:spLocks noGrp="1"/>
          </p:cNvSpPr>
          <p:nvPr>
            <p:ph type="title"/>
          </p:nvPr>
        </p:nvSpPr>
        <p:spPr/>
        <p:txBody>
          <a:bodyPr>
            <a:normAutofit fontScale="90000"/>
          </a:bodyPr>
          <a:lstStyle/>
          <a:p>
            <a:r>
              <a:rPr lang="en-US" dirty="0" smtClean="0"/>
              <a:t>“Architectural Evolution” of FPGAs: From OpenCL’s Perspective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5" name="TextBox 4"/>
          <p:cNvSpPr txBox="1"/>
          <p:nvPr/>
        </p:nvSpPr>
        <p:spPr>
          <a:xfrm>
            <a:off x="590550" y="5371546"/>
            <a:ext cx="8115300" cy="830997"/>
          </a:xfrm>
          <a:prstGeom prst="rect">
            <a:avLst/>
          </a:prstGeom>
          <a:noFill/>
        </p:spPr>
        <p:txBody>
          <a:bodyPr wrap="square" rtlCol="0">
            <a:spAutoFit/>
          </a:bodyPr>
          <a:lstStyle/>
          <a:p>
            <a:pPr marL="285750" indent="-285750">
              <a:buFont typeface="Arial" charset="0"/>
              <a:buChar char="•"/>
            </a:pPr>
            <a:r>
              <a:rPr lang="en-US" sz="2400" dirty="0">
                <a:solidFill>
                  <a:srgbClr val="FF0000"/>
                </a:solidFill>
                <a:latin typeface="Comic Sans MS" panose="030F0702030302020204" pitchFamily="66" charset="0"/>
              </a:rPr>
              <a:t>Users can program FPGA with OpenCL. </a:t>
            </a:r>
            <a:r>
              <a:rPr lang="en-US" sz="2400" dirty="0" smtClean="0">
                <a:solidFill>
                  <a:srgbClr val="FF0000"/>
                </a:solidFill>
                <a:latin typeface="Comic Sans MS" panose="030F0702030302020204" pitchFamily="66" charset="0"/>
                <a:sym typeface="Wingdings" panose="05000000000000000000" pitchFamily="2" charset="2"/>
              </a:rPr>
              <a:t></a:t>
            </a:r>
            <a:endParaRPr lang="en-US" sz="2400" dirty="0" smtClean="0">
              <a:solidFill>
                <a:srgbClr val="FF0000"/>
              </a:solidFill>
              <a:latin typeface="Comic Sans MS" panose="030F0702030302020204" pitchFamily="66" charset="0"/>
            </a:endParaRPr>
          </a:p>
          <a:p>
            <a:pPr marL="285750" indent="-285750">
              <a:buFont typeface="Arial" charset="0"/>
              <a:buChar char="•"/>
            </a:pPr>
            <a:r>
              <a:rPr lang="en-US" sz="2400" dirty="0" smtClean="0">
                <a:solidFill>
                  <a:srgbClr val="FF0000"/>
                </a:solidFill>
                <a:latin typeface="Comic Sans MS" panose="030F0702030302020204" pitchFamily="66" charset="0"/>
              </a:rPr>
              <a:t>Software-centric </a:t>
            </a:r>
            <a:r>
              <a:rPr lang="en-US" sz="2400" dirty="0" smtClean="0">
                <a:solidFill>
                  <a:srgbClr val="FF0000"/>
                </a:solidFill>
                <a:latin typeface="Comic Sans MS" panose="030F0702030302020204" pitchFamily="66" charset="0"/>
                <a:sym typeface="Wingdings" panose="05000000000000000000" pitchFamily="2" charset="2"/>
              </a:rPr>
              <a:t> FPGA as a parallel architecture.</a:t>
            </a:r>
            <a:endParaRPr lang="en-US" sz="2400" dirty="0" smtClean="0">
              <a:solidFill>
                <a:srgbClr val="FF0000"/>
              </a:solidFill>
              <a:latin typeface="Comic Sans MS" panose="030F0702030302020204" pitchFamily="66" charset="0"/>
            </a:endParaRPr>
          </a:p>
        </p:txBody>
      </p:sp>
      <p:sp>
        <p:nvSpPr>
          <p:cNvPr id="6" name="Content Placeholder 2"/>
          <p:cNvSpPr txBox="1">
            <a:spLocks/>
          </p:cNvSpPr>
          <p:nvPr/>
        </p:nvSpPr>
        <p:spPr>
          <a:xfrm>
            <a:off x="1066800" y="4722167"/>
            <a:ext cx="22098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a:solidFill>
                  <a:srgbClr val="FF0000"/>
                </a:solidFill>
                <a:latin typeface="Comic Sans MS" panose="030F0702030302020204" pitchFamily="66" charset="0"/>
              </a:rPr>
              <a:t>E</a:t>
            </a:r>
            <a:r>
              <a:rPr lang="en-US" sz="2400" dirty="0" smtClean="0">
                <a:solidFill>
                  <a:srgbClr val="FF0000"/>
                </a:solidFill>
                <a:latin typeface="Comic Sans MS" panose="030F0702030302020204" pitchFamily="66" charset="0"/>
              </a:rPr>
              <a:t>xternal DDR</a:t>
            </a:r>
          </a:p>
        </p:txBody>
      </p:sp>
      <p:cxnSp>
        <p:nvCxnSpPr>
          <p:cNvPr id="8" name="Straight Arrow Connector 76"/>
          <p:cNvCxnSpPr>
            <a:cxnSpLocks noChangeShapeType="1"/>
          </p:cNvCxnSpPr>
          <p:nvPr/>
        </p:nvCxnSpPr>
        <p:spPr bwMode="auto">
          <a:xfrm>
            <a:off x="3138831" y="4952999"/>
            <a:ext cx="1280769" cy="230833"/>
          </a:xfrm>
          <a:prstGeom prst="straightConnector1">
            <a:avLst/>
          </a:prstGeom>
          <a:noFill/>
          <a:ln w="25400"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cxnSp>
        <p:nvCxnSpPr>
          <p:cNvPr id="10" name="Straight Arrow Connector 76"/>
          <p:cNvCxnSpPr>
            <a:cxnSpLocks noChangeShapeType="1"/>
          </p:cNvCxnSpPr>
          <p:nvPr/>
        </p:nvCxnSpPr>
        <p:spPr bwMode="auto">
          <a:xfrm>
            <a:off x="2683126" y="3110227"/>
            <a:ext cx="1355474" cy="151265"/>
          </a:xfrm>
          <a:prstGeom prst="straightConnector1">
            <a:avLst/>
          </a:prstGeom>
          <a:noFill/>
          <a:ln w="25400"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11" name="Content Placeholder 2"/>
          <p:cNvSpPr txBox="1">
            <a:spLocks/>
          </p:cNvSpPr>
          <p:nvPr/>
        </p:nvSpPr>
        <p:spPr>
          <a:xfrm>
            <a:off x="956832" y="2738735"/>
            <a:ext cx="2319768"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Memory </a:t>
            </a:r>
            <a:r>
              <a:rPr lang="en-US" sz="2400" dirty="0">
                <a:solidFill>
                  <a:srgbClr val="FF0000"/>
                </a:solidFill>
                <a:latin typeface="Comic Sans MS" panose="030F0702030302020204" pitchFamily="66" charset="0"/>
              </a:rPr>
              <a:t>blocks</a:t>
            </a:r>
          </a:p>
        </p:txBody>
      </p:sp>
      <p:cxnSp>
        <p:nvCxnSpPr>
          <p:cNvPr id="13" name="Straight Arrow Connector 76"/>
          <p:cNvCxnSpPr>
            <a:cxnSpLocks noChangeShapeType="1"/>
          </p:cNvCxnSpPr>
          <p:nvPr/>
        </p:nvCxnSpPr>
        <p:spPr bwMode="auto">
          <a:xfrm>
            <a:off x="3138831" y="2005989"/>
            <a:ext cx="1128369" cy="131340"/>
          </a:xfrm>
          <a:prstGeom prst="straightConnector1">
            <a:avLst/>
          </a:prstGeom>
          <a:noFill/>
          <a:ln w="25400" algn="ctr">
            <a:solidFill>
              <a:srgbClr val="FF0000"/>
            </a:solidFill>
            <a:prstDash val="sysDash"/>
            <a:round/>
            <a:headEnd/>
            <a:tailEnd type="arrow" w="med" len="med"/>
          </a:ln>
          <a:extLst>
            <a:ext uri="{909E8E84-426E-40DD-AFC4-6F175D3DCCD1}">
              <a14:hiddenFill xmlns:a14="http://schemas.microsoft.com/office/drawing/2010/main">
                <a:noFill/>
              </a14:hiddenFill>
            </a:ext>
          </a:extLst>
        </p:spPr>
      </p:cxnSp>
      <p:sp>
        <p:nvSpPr>
          <p:cNvPr id="21" name="Content Placeholder 2"/>
          <p:cNvSpPr txBox="1">
            <a:spLocks/>
          </p:cNvSpPr>
          <p:nvPr/>
        </p:nvSpPr>
        <p:spPr>
          <a:xfrm>
            <a:off x="1295400" y="1694607"/>
            <a:ext cx="2381562"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solidFill>
                  <a:srgbClr val="FF0000"/>
                </a:solidFill>
                <a:latin typeface="Comic Sans MS" panose="030F0702030302020204" pitchFamily="66" charset="0"/>
              </a:rPr>
              <a:t>Logic blocks</a:t>
            </a:r>
            <a:endParaRPr lang="en-US" sz="2400" dirty="0">
              <a:solidFill>
                <a:srgbClr val="FF0000"/>
              </a:solidFill>
              <a:latin typeface="Comic Sans MS" panose="030F0702030302020204" pitchFamily="66" charset="0"/>
            </a:endParaRPr>
          </a:p>
        </p:txBody>
      </p:sp>
      <p:sp>
        <p:nvSpPr>
          <p:cNvPr id="14" name="TextBox 13"/>
          <p:cNvSpPr txBox="1"/>
          <p:nvPr/>
        </p:nvSpPr>
        <p:spPr>
          <a:xfrm>
            <a:off x="4648200" y="5943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4233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362"/>
            <a:ext cx="8382000" cy="1341437"/>
          </a:xfrm>
        </p:spPr>
        <p:txBody>
          <a:bodyPr>
            <a:normAutofit/>
          </a:bodyPr>
          <a:lstStyle/>
          <a:p>
            <a:r>
              <a:rPr lang="en-SG" altLang="en-US" dirty="0" smtClean="0"/>
              <a:t>Optimization Methods for OpenCL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Content Placeholder 2"/>
          <p:cNvSpPr>
            <a:spLocks noGrp="1"/>
          </p:cNvSpPr>
          <p:nvPr>
            <p:ph idx="1"/>
          </p:nvPr>
        </p:nvSpPr>
        <p:spPr>
          <a:xfrm>
            <a:off x="76200" y="1600200"/>
            <a:ext cx="8763000" cy="4876800"/>
          </a:xfrm>
        </p:spPr>
        <p:txBody>
          <a:bodyPr>
            <a:normAutofit/>
          </a:bodyPr>
          <a:lstStyle/>
          <a:p>
            <a:r>
              <a:rPr lang="en-US" altLang="zh-CN" dirty="0" smtClean="0"/>
              <a:t>Common optimizations</a:t>
            </a:r>
            <a:endParaRPr lang="en-US" dirty="0" smtClean="0"/>
          </a:p>
          <a:p>
            <a:pPr lvl="1"/>
            <a:r>
              <a:rPr lang="en-US" dirty="0"/>
              <a:t>Thread Parallelism (TP)</a:t>
            </a:r>
          </a:p>
          <a:p>
            <a:pPr lvl="1"/>
            <a:r>
              <a:rPr lang="en-US" dirty="0" smtClean="0"/>
              <a:t>Shared Memory (SM)</a:t>
            </a:r>
          </a:p>
          <a:p>
            <a:pPr lvl="1"/>
            <a:r>
              <a:rPr lang="en-US" dirty="0" smtClean="0"/>
              <a:t>Memory Coalescing (MC)</a:t>
            </a:r>
          </a:p>
          <a:p>
            <a:r>
              <a:rPr lang="en-US" dirty="0" smtClean="0"/>
              <a:t>FPGA-specific optimizations</a:t>
            </a:r>
          </a:p>
          <a:p>
            <a:pPr lvl="1"/>
            <a:r>
              <a:rPr lang="en-US" dirty="0" smtClean="0"/>
              <a:t>Compute Units (CU) </a:t>
            </a:r>
          </a:p>
          <a:p>
            <a:pPr lvl="1"/>
            <a:r>
              <a:rPr lang="en-US" dirty="0"/>
              <a:t>Kernel Vectorization </a:t>
            </a:r>
            <a:r>
              <a:rPr lang="en-US" dirty="0" smtClean="0"/>
              <a:t>(SIMD)</a:t>
            </a:r>
          </a:p>
        </p:txBody>
      </p:sp>
    </p:spTree>
    <p:extLst>
      <p:ext uri="{BB962C8B-B14F-4D97-AF65-F5344CB8AC3E}">
        <p14:creationId xmlns:p14="http://schemas.microsoft.com/office/powerpoint/2010/main" val="2272720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Optimization (CU) on FPGA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3" name="Picture 2"/>
          <p:cNvPicPr>
            <a:picLocks noChangeAspect="1"/>
          </p:cNvPicPr>
          <p:nvPr/>
        </p:nvPicPr>
        <p:blipFill>
          <a:blip r:embed="rId3"/>
          <a:stretch>
            <a:fillRect/>
          </a:stretch>
        </p:blipFill>
        <p:spPr>
          <a:xfrm>
            <a:off x="2895600" y="1075944"/>
            <a:ext cx="3886200" cy="2919449"/>
          </a:xfrm>
          <a:prstGeom prst="rect">
            <a:avLst/>
          </a:prstGeom>
        </p:spPr>
      </p:pic>
      <p:sp>
        <p:nvSpPr>
          <p:cNvPr id="7" name="Content Placeholder 2"/>
          <p:cNvSpPr>
            <a:spLocks noGrp="1"/>
          </p:cNvSpPr>
          <p:nvPr/>
        </p:nvSpPr>
        <p:spPr>
          <a:xfrm>
            <a:off x="228600" y="4025260"/>
            <a:ext cx="8686800" cy="251365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CU: Compute </a:t>
            </a:r>
            <a:r>
              <a:rPr lang="en-US" dirty="0"/>
              <a:t>units for </a:t>
            </a:r>
            <a:r>
              <a:rPr lang="en-US" dirty="0" smtClean="0"/>
              <a:t>the kernel</a:t>
            </a:r>
          </a:p>
          <a:p>
            <a:pPr lvl="1"/>
            <a:r>
              <a:rPr lang="en-US" dirty="0" smtClean="0"/>
              <a:t>Computing performance doubles.</a:t>
            </a:r>
          </a:p>
          <a:p>
            <a:pPr lvl="1"/>
            <a:r>
              <a:rPr lang="en-US" dirty="0" smtClean="0"/>
              <a:t>Memory performance:</a:t>
            </a:r>
            <a:endParaRPr lang="en-US" dirty="0"/>
          </a:p>
          <a:p>
            <a:pPr lvl="2"/>
            <a:r>
              <a:rPr lang="en-US" dirty="0" smtClean="0">
                <a:solidFill>
                  <a:srgbClr val="FF0000"/>
                </a:solidFill>
                <a:latin typeface="Comic Sans MS" pitchFamily="66" charset="0"/>
              </a:rPr>
              <a:t>Local memory </a:t>
            </a:r>
            <a:r>
              <a:rPr lang="en-US" dirty="0">
                <a:solidFill>
                  <a:srgbClr val="FF0000"/>
                </a:solidFill>
                <a:latin typeface="Comic Sans MS" pitchFamily="66" charset="0"/>
              </a:rPr>
              <a:t>p</a:t>
            </a:r>
            <a:r>
              <a:rPr lang="en-US" dirty="0" smtClean="0">
                <a:solidFill>
                  <a:srgbClr val="FF0000"/>
                </a:solidFill>
                <a:latin typeface="Comic Sans MS" pitchFamily="66" charset="0"/>
              </a:rPr>
              <a:t>erformance doubles (private </a:t>
            </a:r>
            <a:r>
              <a:rPr lang="en-US" dirty="0">
                <a:solidFill>
                  <a:srgbClr val="FF0000"/>
                </a:solidFill>
                <a:latin typeface="Comic Sans MS" pitchFamily="66" charset="0"/>
              </a:rPr>
              <a:t>to its </a:t>
            </a:r>
            <a:r>
              <a:rPr lang="en-US" dirty="0" smtClean="0">
                <a:solidFill>
                  <a:srgbClr val="FF0000"/>
                </a:solidFill>
                <a:latin typeface="Comic Sans MS" pitchFamily="66" charset="0"/>
              </a:rPr>
              <a:t>CU).</a:t>
            </a:r>
            <a:endParaRPr lang="en-US" dirty="0">
              <a:solidFill>
                <a:srgbClr val="FF0000"/>
              </a:solidFill>
              <a:latin typeface="Comic Sans MS" pitchFamily="66" charset="0"/>
            </a:endParaRPr>
          </a:p>
          <a:p>
            <a:pPr lvl="2"/>
            <a:r>
              <a:rPr lang="en-US" dirty="0" smtClean="0">
                <a:solidFill>
                  <a:srgbClr val="FF0000"/>
                </a:solidFill>
                <a:latin typeface="Comic Sans MS" pitchFamily="66" charset="0"/>
              </a:rPr>
              <a:t>Global memory </a:t>
            </a:r>
            <a:r>
              <a:rPr lang="en-US" dirty="0">
                <a:solidFill>
                  <a:srgbClr val="FF0000"/>
                </a:solidFill>
                <a:latin typeface="Comic Sans MS" pitchFamily="66" charset="0"/>
              </a:rPr>
              <a:t>performance </a:t>
            </a:r>
            <a:r>
              <a:rPr lang="en-US" dirty="0" smtClean="0">
                <a:solidFill>
                  <a:srgbClr val="FF0000"/>
                </a:solidFill>
                <a:latin typeface="Comic Sans MS" pitchFamily="66" charset="0"/>
              </a:rPr>
              <a:t>depends (CUs share).</a:t>
            </a:r>
            <a:endParaRPr lang="en-US" dirty="0">
              <a:solidFill>
                <a:srgbClr val="FF0000"/>
              </a:solidFill>
              <a:latin typeface="Comic Sans MS" pitchFamily="66" charset="0"/>
            </a:endParaRPr>
          </a:p>
        </p:txBody>
      </p:sp>
    </p:spTree>
    <p:extLst>
      <p:ext uri="{BB962C8B-B14F-4D97-AF65-F5344CB8AC3E}">
        <p14:creationId xmlns:p14="http://schemas.microsoft.com/office/powerpoint/2010/main" val="368673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89"/>
            <a:ext cx="8229600" cy="1143000"/>
          </a:xfrm>
        </p:spPr>
        <p:txBody>
          <a:bodyPr>
            <a:normAutofit/>
          </a:bodyPr>
          <a:lstStyle/>
          <a:p>
            <a:r>
              <a:rPr lang="en-US" dirty="0" smtClean="0"/>
              <a:t>Optimization (SIMD) on FPGA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12" name="Rectangle 11"/>
          <p:cNvSpPr/>
          <p:nvPr/>
        </p:nvSpPr>
        <p:spPr>
          <a:xfrm>
            <a:off x="4312503" y="1066800"/>
            <a:ext cx="869097"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grpSp>
        <p:nvGrpSpPr>
          <p:cNvPr id="22" name="Group 21"/>
          <p:cNvGrpSpPr/>
          <p:nvPr/>
        </p:nvGrpSpPr>
        <p:grpSpPr>
          <a:xfrm>
            <a:off x="361967" y="1121112"/>
            <a:ext cx="3894869" cy="351151"/>
            <a:chOff x="361967" y="1283234"/>
            <a:chExt cx="3894869" cy="351151"/>
          </a:xfrm>
        </p:grpSpPr>
        <p:sp>
          <p:nvSpPr>
            <p:cNvPr id="14" name="Oval 13"/>
            <p:cNvSpPr/>
            <p:nvPr/>
          </p:nvSpPr>
          <p:spPr>
            <a:xfrm>
              <a:off x="3818686"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0</a:t>
              </a:r>
              <a:endParaRPr lang="en-US" dirty="0"/>
            </a:p>
          </p:txBody>
        </p:sp>
        <p:sp>
          <p:nvSpPr>
            <p:cNvPr id="15" name="Oval 14"/>
            <p:cNvSpPr/>
            <p:nvPr/>
          </p:nvSpPr>
          <p:spPr>
            <a:xfrm>
              <a:off x="3324869"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16" name="Oval 15"/>
            <p:cNvSpPr/>
            <p:nvPr/>
          </p:nvSpPr>
          <p:spPr>
            <a:xfrm>
              <a:off x="2831052"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7" name="Oval 16"/>
            <p:cNvSpPr/>
            <p:nvPr/>
          </p:nvSpPr>
          <p:spPr>
            <a:xfrm>
              <a:off x="2337235"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18" name="Oval 17"/>
            <p:cNvSpPr/>
            <p:nvPr/>
          </p:nvSpPr>
          <p:spPr>
            <a:xfrm>
              <a:off x="1843418"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19" name="Oval 18"/>
            <p:cNvSpPr/>
            <p:nvPr/>
          </p:nvSpPr>
          <p:spPr>
            <a:xfrm>
              <a:off x="1349601"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20" name="Oval 19"/>
            <p:cNvSpPr/>
            <p:nvPr/>
          </p:nvSpPr>
          <p:spPr>
            <a:xfrm>
              <a:off x="855784"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21" name="Oval 20"/>
            <p:cNvSpPr/>
            <p:nvPr/>
          </p:nvSpPr>
          <p:spPr>
            <a:xfrm>
              <a:off x="361967"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grpSp>
      <p:sp>
        <p:nvSpPr>
          <p:cNvPr id="35" name="Content Placeholder 2"/>
          <p:cNvSpPr>
            <a:spLocks noGrp="1"/>
          </p:cNvSpPr>
          <p:nvPr/>
        </p:nvSpPr>
        <p:spPr>
          <a:xfrm>
            <a:off x="323867" y="5127688"/>
            <a:ext cx="8458200" cy="13559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Kernel </a:t>
            </a:r>
            <a:r>
              <a:rPr lang="en-US" dirty="0"/>
              <a:t>Vectorization (SIMD</a:t>
            </a:r>
            <a:r>
              <a:rPr lang="en-US" dirty="0" smtClean="0"/>
              <a:t>):It </a:t>
            </a:r>
            <a:r>
              <a:rPr lang="en-US" dirty="0"/>
              <a:t>allows multiple work </a:t>
            </a:r>
            <a:r>
              <a:rPr lang="en-US" dirty="0" smtClean="0"/>
              <a:t>items (or threads) </a:t>
            </a:r>
            <a:r>
              <a:rPr lang="en-US" dirty="0"/>
              <a:t>to execute in single instruction multiple data (SIMD) fashion. </a:t>
            </a:r>
          </a:p>
          <a:p>
            <a:endParaRPr lang="en-US" dirty="0"/>
          </a:p>
        </p:txBody>
      </p:sp>
      <p:cxnSp>
        <p:nvCxnSpPr>
          <p:cNvPr id="36" name="Straight Arrow Connector 76"/>
          <p:cNvCxnSpPr>
            <a:cxnSpLocks noChangeShapeType="1"/>
          </p:cNvCxnSpPr>
          <p:nvPr/>
        </p:nvCxnSpPr>
        <p:spPr bwMode="auto">
          <a:xfrm>
            <a:off x="609600" y="2057400"/>
            <a:ext cx="7696200" cy="0"/>
          </a:xfrm>
          <a:prstGeom prst="straightConnector1">
            <a:avLst/>
          </a:prstGeom>
          <a:noFill/>
          <a:ln w="25400" algn="ctr">
            <a:solidFill>
              <a:srgbClr val="FF0000"/>
            </a:solidFill>
            <a:prstDash val="sysDash"/>
            <a:round/>
            <a:headEnd/>
            <a:tailEnd type="none" w="med" len="med"/>
          </a:ln>
          <a:extLst>
            <a:ext uri="{909E8E84-426E-40DD-AFC4-6F175D3DCCD1}">
              <a14:hiddenFill xmlns:a14="http://schemas.microsoft.com/office/drawing/2010/main">
                <a:noFill/>
              </a14:hiddenFill>
            </a:ext>
          </a:extLst>
        </p:spPr>
      </p:cxnSp>
      <p:sp>
        <p:nvSpPr>
          <p:cNvPr id="37" name="Content Placeholder 2"/>
          <p:cNvSpPr>
            <a:spLocks noGrp="1"/>
          </p:cNvSpPr>
          <p:nvPr/>
        </p:nvSpPr>
        <p:spPr>
          <a:xfrm>
            <a:off x="6172199" y="2286001"/>
            <a:ext cx="2762267" cy="580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39" name="Content Placeholder 2"/>
          <p:cNvSpPr txBox="1">
            <a:spLocks/>
          </p:cNvSpPr>
          <p:nvPr/>
        </p:nvSpPr>
        <p:spPr>
          <a:xfrm>
            <a:off x="6553200" y="1585368"/>
            <a:ext cx="20574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No SIMD</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97354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89"/>
            <a:ext cx="8229600" cy="1143000"/>
          </a:xfrm>
        </p:spPr>
        <p:txBody>
          <a:bodyPr>
            <a:normAutofit/>
          </a:bodyPr>
          <a:lstStyle/>
          <a:p>
            <a:r>
              <a:rPr lang="en-US" dirty="0" smtClean="0"/>
              <a:t>Optimization (SIMD) on FPGA</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12" name="Rectangle 11"/>
          <p:cNvSpPr/>
          <p:nvPr/>
        </p:nvSpPr>
        <p:spPr>
          <a:xfrm>
            <a:off x="4319091" y="1066800"/>
            <a:ext cx="862509" cy="53476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A=B+C</a:t>
            </a:r>
            <a:endParaRPr lang="en-US" dirty="0"/>
          </a:p>
        </p:txBody>
      </p:sp>
      <p:grpSp>
        <p:nvGrpSpPr>
          <p:cNvPr id="22" name="Group 21"/>
          <p:cNvGrpSpPr/>
          <p:nvPr/>
        </p:nvGrpSpPr>
        <p:grpSpPr>
          <a:xfrm>
            <a:off x="361967" y="1121112"/>
            <a:ext cx="3894869" cy="351151"/>
            <a:chOff x="361967" y="1283234"/>
            <a:chExt cx="3894869" cy="351151"/>
          </a:xfrm>
        </p:grpSpPr>
        <p:sp>
          <p:nvSpPr>
            <p:cNvPr id="14" name="Oval 13"/>
            <p:cNvSpPr/>
            <p:nvPr/>
          </p:nvSpPr>
          <p:spPr>
            <a:xfrm>
              <a:off x="3818686"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0</a:t>
              </a:r>
              <a:endParaRPr lang="en-US" dirty="0"/>
            </a:p>
          </p:txBody>
        </p:sp>
        <p:sp>
          <p:nvSpPr>
            <p:cNvPr id="15" name="Oval 14"/>
            <p:cNvSpPr/>
            <p:nvPr/>
          </p:nvSpPr>
          <p:spPr>
            <a:xfrm>
              <a:off x="3324869"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16" name="Oval 15"/>
            <p:cNvSpPr/>
            <p:nvPr/>
          </p:nvSpPr>
          <p:spPr>
            <a:xfrm>
              <a:off x="2831052"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7" name="Oval 16"/>
            <p:cNvSpPr/>
            <p:nvPr/>
          </p:nvSpPr>
          <p:spPr>
            <a:xfrm>
              <a:off x="2337235"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18" name="Oval 17"/>
            <p:cNvSpPr/>
            <p:nvPr/>
          </p:nvSpPr>
          <p:spPr>
            <a:xfrm>
              <a:off x="1843418" y="1283366"/>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19" name="Oval 18"/>
            <p:cNvSpPr/>
            <p:nvPr/>
          </p:nvSpPr>
          <p:spPr>
            <a:xfrm>
              <a:off x="1349601"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
          <p:nvSpPr>
            <p:cNvPr id="20" name="Oval 19"/>
            <p:cNvSpPr/>
            <p:nvPr/>
          </p:nvSpPr>
          <p:spPr>
            <a:xfrm>
              <a:off x="855784" y="1283235"/>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6</a:t>
              </a:r>
              <a:endParaRPr lang="en-US" dirty="0"/>
            </a:p>
          </p:txBody>
        </p:sp>
        <p:sp>
          <p:nvSpPr>
            <p:cNvPr id="21" name="Oval 20"/>
            <p:cNvSpPr/>
            <p:nvPr/>
          </p:nvSpPr>
          <p:spPr>
            <a:xfrm>
              <a:off x="361967" y="1283234"/>
              <a:ext cx="438150" cy="351019"/>
            </a:xfrm>
            <a:prstGeom prst="ellipse">
              <a:avLst/>
            </a:prstGeom>
            <a:solidFill>
              <a:srgbClr val="FFC000"/>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7</a:t>
              </a:r>
              <a:endParaRPr lang="en-US" dirty="0"/>
            </a:p>
          </p:txBody>
        </p:sp>
      </p:grpSp>
      <p:sp>
        <p:nvSpPr>
          <p:cNvPr id="35" name="Content Placeholder 2"/>
          <p:cNvSpPr>
            <a:spLocks noGrp="1"/>
          </p:cNvSpPr>
          <p:nvPr/>
        </p:nvSpPr>
        <p:spPr>
          <a:xfrm>
            <a:off x="323867" y="5127688"/>
            <a:ext cx="8458200" cy="13559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Kernel </a:t>
            </a:r>
            <a:r>
              <a:rPr lang="en-US" dirty="0"/>
              <a:t>Vectorization (SIMD</a:t>
            </a:r>
            <a:r>
              <a:rPr lang="en-US" dirty="0" smtClean="0"/>
              <a:t>):It </a:t>
            </a:r>
            <a:r>
              <a:rPr lang="en-US" dirty="0"/>
              <a:t>allows multiple work items to execute in single instruction multiple data (SIMD) fashion. </a:t>
            </a:r>
          </a:p>
          <a:p>
            <a:endParaRPr lang="en-US" dirty="0"/>
          </a:p>
        </p:txBody>
      </p:sp>
      <p:cxnSp>
        <p:nvCxnSpPr>
          <p:cNvPr id="36" name="Straight Arrow Connector 76"/>
          <p:cNvCxnSpPr>
            <a:cxnSpLocks noChangeShapeType="1"/>
          </p:cNvCxnSpPr>
          <p:nvPr/>
        </p:nvCxnSpPr>
        <p:spPr bwMode="auto">
          <a:xfrm>
            <a:off x="609600" y="2057400"/>
            <a:ext cx="7696200" cy="0"/>
          </a:xfrm>
          <a:prstGeom prst="straightConnector1">
            <a:avLst/>
          </a:prstGeom>
          <a:noFill/>
          <a:ln w="25400" algn="ctr">
            <a:solidFill>
              <a:srgbClr val="FF0000"/>
            </a:solidFill>
            <a:prstDash val="sysDash"/>
            <a:round/>
            <a:headEnd/>
            <a:tailEnd type="none" w="med" len="med"/>
          </a:ln>
          <a:extLst>
            <a:ext uri="{909E8E84-426E-40DD-AFC4-6F175D3DCCD1}">
              <a14:hiddenFill xmlns:a14="http://schemas.microsoft.com/office/drawing/2010/main">
                <a:noFill/>
              </a14:hiddenFill>
            </a:ext>
          </a:extLst>
        </p:spPr>
      </p:cxnSp>
      <p:sp>
        <p:nvSpPr>
          <p:cNvPr id="37" name="Content Placeholder 2"/>
          <p:cNvSpPr>
            <a:spLocks noGrp="1"/>
          </p:cNvSpPr>
          <p:nvPr/>
        </p:nvSpPr>
        <p:spPr>
          <a:xfrm>
            <a:off x="6172199" y="2286001"/>
            <a:ext cx="2762267" cy="580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39" name="Content Placeholder 2"/>
          <p:cNvSpPr txBox="1">
            <a:spLocks/>
          </p:cNvSpPr>
          <p:nvPr/>
        </p:nvSpPr>
        <p:spPr>
          <a:xfrm>
            <a:off x="6553200" y="1585368"/>
            <a:ext cx="2057400" cy="461665"/>
          </a:xfrm>
          <a:prstGeom prst="rect">
            <a:avLst/>
          </a:prstGeom>
          <a:noFill/>
        </p:spPr>
        <p:txBody>
          <a:bodyPr vert="horz" wrap="squar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smtClean="0">
                <a:solidFill>
                  <a:srgbClr val="FF0000"/>
                </a:solidFill>
                <a:latin typeface="Comic Sans MS" panose="030F0702030302020204" pitchFamily="66" charset="0"/>
              </a:rPr>
              <a:t>No SIMD</a:t>
            </a:r>
            <a:endParaRPr lang="en-US"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513448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5.55556E-7 1.11111E-6 L 0.4809 1.11111E-6 " pathEditMode="relative" rAng="0" ptsTypes="AA">
                                      <p:cBhvr>
                                        <p:cTn id="6" dur="2000" fill="hold"/>
                                        <p:tgtEl>
                                          <p:spTgt spid="22"/>
                                        </p:tgtEl>
                                        <p:attrNameLst>
                                          <p:attrName>ppt_x</p:attrName>
                                          <p:attrName>ppt_y</p:attrName>
                                        </p:attrNameLst>
                                      </p:cBhvr>
                                      <p:rCtr x="2404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68993</TotalTime>
  <Words>4338</Words>
  <Application>Microsoft Office PowerPoint</Application>
  <PresentationFormat>On-screen Show (4:3)</PresentationFormat>
  <Paragraphs>578</Paragraphs>
  <Slides>38</Slides>
  <Notes>37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宋体</vt:lpstr>
      <vt:lpstr>Arial</vt:lpstr>
      <vt:lpstr>Calibri</vt:lpstr>
      <vt:lpstr>Cambria Math</vt:lpstr>
      <vt:lpstr>Comic Sans MS</vt:lpstr>
      <vt:lpstr>Wingdings</vt:lpstr>
      <vt:lpstr>Office Theme</vt:lpstr>
      <vt:lpstr>Acrobat Document</vt:lpstr>
      <vt:lpstr>Relational Query Processing on OpenCL-based FPGAs</vt:lpstr>
      <vt:lpstr>Outline</vt:lpstr>
      <vt:lpstr>What is OpenCL?</vt:lpstr>
      <vt:lpstr>“Architectural Evolution” of FPGA</vt:lpstr>
      <vt:lpstr>“Architectural Evolution” of FPGAs: From OpenCL’s Perspective</vt:lpstr>
      <vt:lpstr>Optimization Methods for OpenCL</vt:lpstr>
      <vt:lpstr>Optimization (CU) on FPGA</vt:lpstr>
      <vt:lpstr>Optimization (SIMD) on FPGA</vt:lpstr>
      <vt:lpstr>Optimization (SIMD) on FPGA</vt:lpstr>
      <vt:lpstr>Optimization (SIMD) on FPGA</vt:lpstr>
      <vt:lpstr>Optimization (SIMD) on FPGA</vt:lpstr>
      <vt:lpstr>Problem</vt:lpstr>
      <vt:lpstr>Outline</vt:lpstr>
      <vt:lpstr>Challenge (Large Exploration Space) </vt:lpstr>
      <vt:lpstr>Challenge (Long Synthesis Time)</vt:lpstr>
      <vt:lpstr>Outline</vt:lpstr>
      <vt:lpstr>Observation</vt:lpstr>
      <vt:lpstr>Impact of Optimization Combination</vt:lpstr>
      <vt:lpstr>FPGA Reconfiguration Overhead</vt:lpstr>
      <vt:lpstr>Outline</vt:lpstr>
      <vt:lpstr>Our Approach</vt:lpstr>
      <vt:lpstr>Query Processor (Operator Kernel Level)</vt:lpstr>
      <vt:lpstr>Operator Kernel</vt:lpstr>
      <vt:lpstr>FPGA-specific Cost Model</vt:lpstr>
      <vt:lpstr>Unit Cost for Each Operator Kernel </vt:lpstr>
      <vt:lpstr>Query Plan Generation</vt:lpstr>
      <vt:lpstr>Benefit of Layered Design</vt:lpstr>
      <vt:lpstr>Outline</vt:lpstr>
      <vt:lpstr>Experimental Setup</vt:lpstr>
      <vt:lpstr>Details of Q3</vt:lpstr>
      <vt:lpstr>Generation of Execution Plans</vt:lpstr>
      <vt:lpstr>Break-even Point for Execution Plans</vt:lpstr>
      <vt:lpstr>Comparison with OmniDB on FPGA</vt:lpstr>
      <vt:lpstr>Comparison with OmniDB on FPGA</vt:lpstr>
      <vt:lpstr>Outline</vt:lpstr>
      <vt:lpstr>Conclusion</vt:lpstr>
      <vt:lpstr>Wish List for Next-gen Database on FPGA</vt:lpstr>
      <vt:lpstr>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Thousand Database Transactions per Second: Hardware Acceleration for Transaction Executions</dc:title>
  <dc:creator>He Bingsheng (Asst Prof)</dc:creator>
  <cp:lastModifiedBy>wzk</cp:lastModifiedBy>
  <cp:revision>2097</cp:revision>
  <cp:lastPrinted>2016-08-11T08:53:40Z</cp:lastPrinted>
  <dcterms:created xsi:type="dcterms:W3CDTF">2006-08-16T00:00:00Z</dcterms:created>
  <dcterms:modified xsi:type="dcterms:W3CDTF">2016-08-30T13:07:56Z</dcterms:modified>
</cp:coreProperties>
</file>