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6"/>
  </p:notesMasterIdLst>
  <p:handoutMasterIdLst>
    <p:handoutMasterId r:id="rId27"/>
  </p:handoutMasterIdLst>
  <p:sldIdLst>
    <p:sldId id="305" r:id="rId2"/>
    <p:sldId id="313" r:id="rId3"/>
    <p:sldId id="276" r:id="rId4"/>
    <p:sldId id="317" r:id="rId5"/>
    <p:sldId id="318" r:id="rId6"/>
    <p:sldId id="315" r:id="rId7"/>
    <p:sldId id="320" r:id="rId8"/>
    <p:sldId id="322" r:id="rId9"/>
    <p:sldId id="319" r:id="rId10"/>
    <p:sldId id="321" r:id="rId11"/>
    <p:sldId id="324" r:id="rId12"/>
    <p:sldId id="316" r:id="rId13"/>
    <p:sldId id="326" r:id="rId14"/>
    <p:sldId id="328" r:id="rId15"/>
    <p:sldId id="330" r:id="rId16"/>
    <p:sldId id="329" r:id="rId17"/>
    <p:sldId id="332" r:id="rId18"/>
    <p:sldId id="331" r:id="rId19"/>
    <p:sldId id="333" r:id="rId20"/>
    <p:sldId id="334" r:id="rId21"/>
    <p:sldId id="325" r:id="rId22"/>
    <p:sldId id="327" r:id="rId23"/>
    <p:sldId id="314" r:id="rId24"/>
    <p:sldId id="309" r:id="rId25"/>
  </p:sldIdLst>
  <p:sldSz cx="9144000" cy="5143500" type="screen16x9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F"/>
    <a:srgbClr val="6D6E70"/>
    <a:srgbClr val="AB1A86"/>
    <a:srgbClr val="00B0DA"/>
    <a:srgbClr val="FDB813"/>
    <a:srgbClr val="00A6A0"/>
    <a:srgbClr val="FFFFFF"/>
    <a:srgbClr val="010000"/>
    <a:srgbClr val="F19027"/>
    <a:srgbClr val="F04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3" autoAdjust="0"/>
    <p:restoredTop sz="81030" autoAdjust="0"/>
  </p:normalViewPr>
  <p:slideViewPr>
    <p:cSldViewPr snapToGrid="0" snapToObjects="1">
      <p:cViewPr varScale="1">
        <p:scale>
          <a:sx n="122" d="100"/>
          <a:sy n="122" d="100"/>
        </p:scale>
        <p:origin x="594" y="102"/>
      </p:cViewPr>
      <p:guideLst>
        <p:guide orient="horz" pos="755"/>
        <p:guide pos="2830"/>
      </p:guideLst>
    </p:cSldViewPr>
  </p:slideViewPr>
  <p:outlineViewPr>
    <p:cViewPr>
      <p:scale>
        <a:sx n="33" d="100"/>
        <a:sy n="33" d="100"/>
      </p:scale>
      <p:origin x="0" y="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Sheet1!$E$45</c:f>
              <c:strCache>
                <c:ptCount val="1"/>
                <c:pt idx="0">
                  <c:v>M20Ks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Sheet1!$F$44:$H$44</c:f>
              <c:strCache>
                <c:ptCount val="3"/>
                <c:pt idx="0">
                  <c:v>Heart</c:v>
                </c:pt>
                <c:pt idx="1">
                  <c:v>Medications</c:v>
                </c:pt>
                <c:pt idx="2">
                  <c:v>Smoking</c:v>
                </c:pt>
              </c:strCache>
            </c:strRef>
          </c:cat>
          <c:val>
            <c:numRef>
              <c:f>Sheet1!$F$45:$H$45</c:f>
              <c:numCache>
                <c:formatCode>0.00%</c:formatCode>
                <c:ptCount val="3"/>
                <c:pt idx="0">
                  <c:v>0.30546875000000001</c:v>
                </c:pt>
                <c:pt idx="1">
                  <c:v>0.37148437499999998</c:v>
                </c:pt>
                <c:pt idx="2">
                  <c:v>0.32070312499999998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7-4E33-8909-7B251B6FD03E}"/>
            </c:ext>
          </c:extLst>
        </c:ser>
        <c:ser>
          <c:idx val="1"/>
          <c:order val="1"/>
          <c:tx>
            <c:strRef>
              <c:f>Sheet1!$E$46</c:f>
              <c:strCache>
                <c:ptCount val="1"/>
                <c:pt idx="0">
                  <c:v>ALMs</c:v>
                </c:pt>
              </c:strCache>
            </c:strRef>
          </c:tx>
          <c:spPr>
            <a:solidFill>
              <a:srgbClr val="8CC63F"/>
            </a:solidFill>
            <a:ln>
              <a:noFill/>
            </a:ln>
            <a:effectLst/>
          </c:spPr>
          <c:invertIfNegative val="0"/>
          <c:cat>
            <c:strRef>
              <c:f>Sheet1!$F$44:$H$44</c:f>
              <c:strCache>
                <c:ptCount val="3"/>
                <c:pt idx="0">
                  <c:v>Heart</c:v>
                </c:pt>
                <c:pt idx="1">
                  <c:v>Medications</c:v>
                </c:pt>
                <c:pt idx="2">
                  <c:v>Smoking</c:v>
                </c:pt>
              </c:strCache>
            </c:strRef>
          </c:cat>
          <c:val>
            <c:numRef>
              <c:f>Sheet1!$F$46:$H$46</c:f>
              <c:numCache>
                <c:formatCode>0.00%</c:formatCode>
                <c:ptCount val="3"/>
                <c:pt idx="0">
                  <c:v>0.52470578152334868</c:v>
                </c:pt>
                <c:pt idx="1">
                  <c:v>0.49684951770056879</c:v>
                </c:pt>
                <c:pt idx="2">
                  <c:v>0.48235289060912212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7-4E33-8909-7B251B6FD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123680"/>
        <c:axId val="407124072"/>
      </c:barChart>
      <c:catAx>
        <c:axId val="40712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24072"/>
        <c:crosses val="autoZero"/>
        <c:auto val="1"/>
        <c:lblAlgn val="ctr"/>
        <c:lblOffset val="100"/>
        <c:noMultiLvlLbl val="0"/>
      </c:catAx>
      <c:valAx>
        <c:axId val="40712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2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99E1-2F6C-1143-9DF8-8ECBCD01D041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4D96-FAC3-2D49-827B-F309FAD9D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916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5C4898A-41A8-49D6-8E48-9D853EBFD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19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8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the scanners to be offloaded</a:t>
            </a:r>
          </a:p>
          <a:p>
            <a:r>
              <a:rPr lang="en-US" dirty="0"/>
              <a:t>Reorder the remaining</a:t>
            </a:r>
            <a:r>
              <a:rPr lang="en-US" baseline="0" dirty="0"/>
              <a:t> annotators</a:t>
            </a:r>
          </a:p>
          <a:p>
            <a:r>
              <a:rPr lang="en-US" baseline="0" dirty="0"/>
              <a:t>Create a new SW parser</a:t>
            </a:r>
          </a:p>
          <a:p>
            <a:r>
              <a:rPr lang="en-US" baseline="0" dirty="0"/>
              <a:t>Instantiate and configure the HW parser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5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Transfer required annotations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58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Scanner cascade == parser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scanner</a:t>
            </a:r>
            <a:r>
              <a:rPr lang="en-US" baseline="0" dirty="0"/>
              <a:t> node is a FST cascade and holds multiple FSTs</a:t>
            </a:r>
          </a:p>
          <a:p>
            <a:r>
              <a:rPr lang="en-US" baseline="0" dirty="0"/>
              <a:t>Enable once </a:t>
            </a:r>
            <a:r>
              <a:rPr lang="en-US" baseline="0"/>
              <a:t>all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36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state</a:t>
            </a:r>
            <a:r>
              <a:rPr lang="en-US" baseline="0" dirty="0"/>
              <a:t> has registers that can capture the features that are set by incoming transitions and required by outgoing ones.</a:t>
            </a:r>
          </a:p>
          <a:p>
            <a:r>
              <a:rPr lang="en-US" baseline="0" dirty="0"/>
              <a:t>These are optimized if for example a feature is always forwarded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7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59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FPGA CAPI, AFU, Parser</a:t>
            </a:r>
          </a:p>
          <a:p>
            <a:r>
              <a:rPr lang="en-US" dirty="0"/>
              <a:t>More</a:t>
            </a:r>
            <a:r>
              <a:rPr lang="en-US" baseline="0" dirty="0"/>
              <a:t> inputs, less complex FSTs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10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Processing time per kB</a:t>
            </a:r>
          </a:p>
          <a:p>
            <a:r>
              <a:rPr lang="en-US" dirty="0"/>
              <a:t>Parser only</a:t>
            </a:r>
            <a:r>
              <a:rPr lang="en-US" baseline="0" dirty="0"/>
              <a:t> is up to 31x faster</a:t>
            </a:r>
          </a:p>
          <a:p>
            <a:r>
              <a:rPr lang="en-US" baseline="0" dirty="0"/>
              <a:t>End-to-end 3.8 to 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5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extraction</a:t>
            </a:r>
          </a:p>
          <a:p>
            <a:r>
              <a:rPr lang="en-US" dirty="0"/>
              <a:t>Find entities</a:t>
            </a:r>
          </a:p>
          <a:p>
            <a:r>
              <a:rPr lang="en-US" dirty="0"/>
              <a:t>Create relations</a:t>
            </a:r>
          </a:p>
          <a:p>
            <a:r>
              <a:rPr lang="en-US" dirty="0"/>
              <a:t>Involves several NLP steps such as tokenization, </a:t>
            </a:r>
            <a:r>
              <a:rPr lang="en-US" dirty="0" err="1"/>
              <a:t>PoS</a:t>
            </a:r>
            <a:r>
              <a:rPr lang="en-US" dirty="0"/>
              <a:t> tagging, shallow parsing</a:t>
            </a:r>
          </a:p>
          <a:p>
            <a:r>
              <a:rPr lang="en-US" dirty="0"/>
              <a:t>Several tools,</a:t>
            </a:r>
            <a:r>
              <a:rPr lang="en-US" baseline="0" dirty="0"/>
              <a:t> algorithms, libraries but most if not all create annotations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9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Creates</a:t>
            </a:r>
            <a:r>
              <a:rPr lang="en-US" baseline="0" dirty="0"/>
              <a:t> interoperability between different implementations</a:t>
            </a:r>
          </a:p>
          <a:p>
            <a:r>
              <a:rPr lang="en-US" baseline="0" dirty="0"/>
              <a:t>Specific set of process functions that the framework can call</a:t>
            </a:r>
          </a:p>
          <a:p>
            <a:r>
              <a:rPr lang="en-US" baseline="0" dirty="0"/>
              <a:t>Every annotator can have a </a:t>
            </a:r>
            <a:r>
              <a:rPr lang="en-US" baseline="0" dirty="0" err="1"/>
              <a:t>Typesystem</a:t>
            </a:r>
            <a:r>
              <a:rPr lang="en-US" baseline="0" dirty="0"/>
              <a:t> that defines what it produces</a:t>
            </a:r>
          </a:p>
          <a:p>
            <a:r>
              <a:rPr lang="en-US" baseline="0" dirty="0"/>
              <a:t>A type is somewhat of a </a:t>
            </a:r>
            <a:r>
              <a:rPr lang="en-US" baseline="0" dirty="0" err="1"/>
              <a:t>struct</a:t>
            </a:r>
            <a:r>
              <a:rPr lang="en-US" baseline="0" dirty="0"/>
              <a:t> that can inherit features of parent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3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Aggregate analysis engine</a:t>
            </a:r>
          </a:p>
          <a:p>
            <a:r>
              <a:rPr lang="en-US" dirty="0"/>
              <a:t>Made</a:t>
            </a:r>
            <a:r>
              <a:rPr lang="en-US" baseline="0" dirty="0"/>
              <a:t> of primitives</a:t>
            </a:r>
          </a:p>
          <a:p>
            <a:r>
              <a:rPr lang="en-US" baseline="0" dirty="0"/>
              <a:t>One of them is the shallow parser we are talking about today that uses fine-state transducers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4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FST is a finite-state</a:t>
            </a:r>
            <a:r>
              <a:rPr lang="en-US" baseline="0" dirty="0"/>
              <a:t> machine with a set of states</a:t>
            </a:r>
          </a:p>
          <a:p>
            <a:r>
              <a:rPr lang="en-US" baseline="0" dirty="0"/>
              <a:t>And an input alphabet that allows it to transition from a set of initial states to a final state or match.</a:t>
            </a:r>
          </a:p>
          <a:p>
            <a:r>
              <a:rPr lang="en-US" baseline="0" dirty="0"/>
              <a:t>But it also has an output alphabet to create something while it transitions.</a:t>
            </a:r>
          </a:p>
          <a:p>
            <a:r>
              <a:rPr lang="en-US" baseline="0" dirty="0"/>
              <a:t>Set operations to set internal variables</a:t>
            </a:r>
          </a:p>
          <a:p>
            <a:r>
              <a:rPr lang="en-US" baseline="0" dirty="0"/>
              <a:t>Post operations to signal a valid data structure to the next FST or output</a:t>
            </a:r>
          </a:p>
          <a:p>
            <a:r>
              <a:rPr lang="en-US" baseline="0" dirty="0"/>
              <a:t>This creates FST cascades</a:t>
            </a:r>
          </a:p>
          <a:p>
            <a:endParaRPr lang="en-US" baseline="0" dirty="0"/>
          </a:p>
          <a:p>
            <a:r>
              <a:rPr lang="en-US" baseline="0" dirty="0"/>
              <a:t>The library we are using allows to write FST rules like this.</a:t>
            </a:r>
          </a:p>
          <a:p>
            <a:r>
              <a:rPr lang="en-US" baseline="0" dirty="0"/>
              <a:t>It is a bit like regular expressions over annotations.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can be used</a:t>
            </a:r>
            <a:r>
              <a:rPr lang="en-US" baseline="0" dirty="0"/>
              <a:t> for shallow parsing which for example tries to find noun phrases</a:t>
            </a:r>
          </a:p>
          <a:p>
            <a:r>
              <a:rPr lang="en-US" baseline="0" dirty="0"/>
              <a:t>The POS tags are created by another processing step so the parser can make use of them to create this representation which makes it easier to see who barked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IBM’s UIMA implementation plus</a:t>
            </a:r>
            <a:r>
              <a:rPr lang="en-US" baseline="0" dirty="0"/>
              <a:t> a bunch of libraries to </a:t>
            </a:r>
            <a:r>
              <a:rPr lang="en-US" baseline="0" dirty="0" err="1"/>
              <a:t>perfom</a:t>
            </a:r>
            <a:r>
              <a:rPr lang="en-US" baseline="0" dirty="0"/>
              <a:t> NLP tasks</a:t>
            </a:r>
          </a:p>
          <a:p>
            <a:r>
              <a:rPr lang="en-US" baseline="0" dirty="0"/>
              <a:t>The advanced care insights team writes the rules to gain insight from patient records</a:t>
            </a:r>
          </a:p>
          <a:p>
            <a:r>
              <a:rPr lang="en-US" baseline="0" dirty="0"/>
              <a:t>This allows to gain insights from medical notes that are never stored in a structured form</a:t>
            </a:r>
          </a:p>
          <a:p>
            <a:r>
              <a:rPr lang="en-US" baseline="0" dirty="0"/>
              <a:t>Smoker? Heavy smoker?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39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see how their processing pipelines look</a:t>
            </a:r>
            <a:r>
              <a:rPr lang="en-US" baseline="0" dirty="0"/>
              <a:t> like</a:t>
            </a:r>
          </a:p>
          <a:p>
            <a:r>
              <a:rPr lang="en-US" baseline="0" dirty="0"/>
              <a:t>Always UIMA Aggregate Analysis Engines</a:t>
            </a:r>
          </a:p>
          <a:p>
            <a:r>
              <a:rPr lang="en-US" baseline="0" dirty="0"/>
              <a:t>One or more lexical analysis stages that </a:t>
            </a:r>
            <a:r>
              <a:rPr lang="en-US" baseline="0" dirty="0" err="1"/>
              <a:t>perfom</a:t>
            </a:r>
            <a:r>
              <a:rPr lang="en-US" baseline="0" dirty="0"/>
              <a:t> language detection, tokenization, POS tagging</a:t>
            </a:r>
          </a:p>
          <a:p>
            <a:r>
              <a:rPr lang="en-US" baseline="0" dirty="0"/>
              <a:t>One or more shallow parser stages</a:t>
            </a:r>
          </a:p>
          <a:p>
            <a:r>
              <a:rPr lang="en-US" baseline="0" dirty="0"/>
              <a:t>A single stage contains usually multiple so called scanners that are FST cascades and create a single final type of annotation such as a Number, Date, Medication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7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from a PEAR file which combines all required files</a:t>
            </a:r>
          </a:p>
          <a:p>
            <a:r>
              <a:rPr lang="en-US" dirty="0"/>
              <a:t>Create FPGA logic for a set of selected scanners</a:t>
            </a:r>
          </a:p>
          <a:p>
            <a:r>
              <a:rPr lang="en-US" dirty="0"/>
              <a:t>Transform the descriptors in the</a:t>
            </a:r>
            <a:r>
              <a:rPr lang="en-US" baseline="0" dirty="0"/>
              <a:t> PEAR file to make use of the FPGA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7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E98947E1-6E9C-4553-A175-053CB8F722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2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3">
    <p:bg>
      <p:bgPr>
        <a:solidFill>
          <a:srgbClr val="00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4">
    <p:bg>
      <p:bgPr>
        <a:solidFill>
          <a:srgbClr val="FD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5">
    <p:bg>
      <p:bgPr>
        <a:solidFill>
          <a:srgbClr val="F19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6">
    <p:bg>
      <p:bgPr>
        <a:solidFill>
          <a:srgbClr val="F04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7">
    <p:bg>
      <p:bgPr>
        <a:solidFill>
          <a:srgbClr val="AB1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219075"/>
            <a:ext cx="8686800" cy="3949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Table of contents/Agenda template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163824" y="1371600"/>
            <a:ext cx="5687845" cy="3086100"/>
          </a:xfrm>
        </p:spPr>
        <p:txBody>
          <a:bodyPr lIns="0" tIns="91440" bIns="0"/>
          <a:lstStyle>
            <a:lvl1pPr marL="0" indent="0">
              <a:lnSpc>
                <a:spcPts val="1300"/>
              </a:lnSpc>
              <a:spcBef>
                <a:spcPts val="1080"/>
              </a:spcBef>
              <a:buNone/>
              <a:defRPr sz="1200"/>
            </a:lvl1pPr>
          </a:lstStyle>
          <a:p>
            <a:pPr lvl="0"/>
            <a:r>
              <a:rPr lang="en-US" dirty="0"/>
              <a:t>Note that the contents/agenda items are written in sentence case</a:t>
            </a:r>
          </a:p>
          <a:p>
            <a:pPr lvl="0"/>
            <a:r>
              <a:rPr lang="en-US" dirty="0"/>
              <a:t>Title the page “Table of contents” if the document is meant to be read or is a “leave behind.” Use “Agenda” if the document will be presented formally</a:t>
            </a:r>
          </a:p>
          <a:p>
            <a:pPr lvl="0"/>
            <a:r>
              <a:rPr lang="en-US" dirty="0"/>
              <a:t>This page should appear at the beginning of each section, with the highlighted section appearing in blue and bold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371600"/>
            <a:ext cx="2743200" cy="30861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Content heading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4080510"/>
            <a:ext cx="8503920" cy="394980"/>
          </a:xfrm>
        </p:spPr>
        <p:txBody>
          <a:bodyPr/>
          <a:lstStyle>
            <a:lvl1pPr>
              <a:defRPr>
                <a:solidFill>
                  <a:srgbClr val="FDB813"/>
                </a:solidFill>
              </a:defRPr>
            </a:lvl1pPr>
          </a:lstStyle>
          <a:p>
            <a:r>
              <a:rPr lang="en-US" dirty="0"/>
              <a:t>Full bleed images preferred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9184" y="4491990"/>
            <a:ext cx="8503920" cy="548640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rgbClr val="6D6E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None/>
            </a:pPr>
            <a:r>
              <a:rPr lang="en-US" dirty="0"/>
              <a:t>Text over top of full bleed images would be in white or a color from the color palette that would offer good contrast. Also, colored text in Arial Bold would have greater impact.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de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39471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43351"/>
            <a:ext cx="8503920" cy="225703"/>
          </a:xfrm>
        </p:spPr>
        <p:txBody>
          <a:bodyPr/>
          <a:lstStyle>
            <a:lvl1pPr>
              <a:defRPr sz="1600">
                <a:solidFill>
                  <a:srgbClr val="00B0DA"/>
                </a:solidFill>
              </a:defRPr>
            </a:lvl1pPr>
          </a:lstStyle>
          <a:p>
            <a:r>
              <a:rPr lang="en-US" dirty="0"/>
              <a:t>Images also have more impact if they can bleed 3 sides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4149090"/>
            <a:ext cx="7315200" cy="685800"/>
          </a:xfrm>
        </p:spPr>
        <p:txBody>
          <a:bodyPr/>
          <a:lstStyle>
            <a:lvl1pPr marL="0" indent="0">
              <a:buNone/>
              <a:defRPr kern="1200">
                <a:solidFill>
                  <a:srgbClr val="6D6E70"/>
                </a:solidFill>
              </a:defRPr>
            </a:lvl1pPr>
          </a:lstStyle>
          <a:p>
            <a:pPr lvl="0"/>
            <a:r>
              <a:rPr lang="en-US" dirty="0"/>
              <a:t>Text under partial bleed images would be in 70% black or a color from the color palette. Also, colored text in Arial Bold would have greater impact.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118255"/>
          </a:xfrm>
        </p:spPr>
        <p:txBody>
          <a:bodyPr/>
          <a:lstStyle>
            <a:lvl1pPr algn="l">
              <a:defRPr sz="4000" b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6F6E69-880F-4956-8549-CB4C2ABA64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6" descr="blu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163" y="4765675"/>
            <a:ext cx="469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130552"/>
            <a:ext cx="8558784" cy="630936"/>
          </a:xfrm>
        </p:spPr>
        <p:txBody>
          <a:bodyPr anchor="b" anchorCtr="0"/>
          <a:lstStyle>
            <a:lvl1pPr>
              <a:defRPr sz="4800">
                <a:solidFill>
                  <a:srgbClr val="00B0DA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370410"/>
            <a:ext cx="4151312" cy="2742009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6" y="1370410"/>
            <a:ext cx="4151313" cy="2742009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3B09B9-FE11-485D-B193-4DE649C9C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498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39A948-DEA7-4EFA-9130-61B45069BC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26F9A1-9B46-4608-B497-7E101192D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1159"/>
            <a:ext cx="3008313" cy="559127"/>
          </a:xfrm>
        </p:spPr>
        <p:txBody>
          <a:bodyPr anchor="b"/>
          <a:lstStyle>
            <a:lvl1pPr algn="l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2D88F4-1BBD-4436-A230-2453F5FE0D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13219"/>
            <a:ext cx="5486400" cy="394980"/>
          </a:xfrm>
        </p:spPr>
        <p:txBody>
          <a:bodyPr anchor="b"/>
          <a:lstStyle>
            <a:lvl1pPr algn="l">
              <a:defRPr sz="28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4BC8B11-60A6-4B69-B419-B94172AA6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62209-4EDF-4572-8BE8-285CD08041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2635" y="219075"/>
            <a:ext cx="782778" cy="38933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19075"/>
            <a:ext cx="6362700" cy="38933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724DF2-28ED-446F-A429-CB9011BDF2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green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8CC63F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teal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00A6A0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yellow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5"/>
            <a:ext cx="464058" cy="19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FDB813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orang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F19027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red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F04E37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purple-tri-color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4" descr="cover-wallerpap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Name of presenter, Title of presenter if needed</a:t>
            </a:r>
            <a:br>
              <a:rPr lang="en-US" dirty="0"/>
            </a:br>
            <a:r>
              <a:rPr lang="en-US" dirty="0"/>
              <a:t>Date in local format</a:t>
            </a:r>
          </a:p>
        </p:txBody>
      </p:sp>
      <p:sp>
        <p:nvSpPr>
          <p:cNvPr id="1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AB1A86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1">
    <p:bg>
      <p:bgPr>
        <a:solidFill>
          <a:srgbClr val="00B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4" y="1370410"/>
            <a:ext cx="8455025" cy="274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219076"/>
            <a:ext cx="868680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763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8614" y="4893469"/>
            <a:ext cx="2124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3" descr="IBM-logo-50-black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831263" y="4552950"/>
            <a:ext cx="160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95" r:id="rId9"/>
    <p:sldLayoutId id="2147483696" r:id="rId10"/>
    <p:sldLayoutId id="2147483694" r:id="rId11"/>
    <p:sldLayoutId id="2147483686" r:id="rId12"/>
    <p:sldLayoutId id="2147483683" r:id="rId13"/>
    <p:sldLayoutId id="2147483684" r:id="rId14"/>
    <p:sldLayoutId id="2147483685" r:id="rId15"/>
    <p:sldLayoutId id="2147483693" r:id="rId16"/>
    <p:sldLayoutId id="2147483690" r:id="rId17"/>
    <p:sldLayoutId id="2147483691" r:id="rId18"/>
    <p:sldLayoutId id="2147483667" r:id="rId19"/>
    <p:sldLayoutId id="2147483668" r:id="rId20"/>
    <p:sldLayoutId id="2147483669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173038" indent="-173038" algn="l" rtl="0" fontAlgn="base">
        <a:spcBef>
          <a:spcPct val="500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Arial" pitchFamily="34" charset="0"/>
          <a:ea typeface="+mn-ea"/>
          <a:cs typeface="Arial" pitchFamily="34" charset="0"/>
        </a:defRPr>
      </a:lvl1pPr>
      <a:lvl2pPr marL="509588" indent="-163513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Arial" charset="0"/>
        <a:buChar char="–"/>
        <a:defRPr sz="1600">
          <a:solidFill>
            <a:srgbClr val="6D6E70"/>
          </a:solidFill>
          <a:latin typeface="Arial" pitchFamily="34" charset="0"/>
          <a:cs typeface="Arial" pitchFamily="34" charset="0"/>
        </a:defRPr>
      </a:lvl2pPr>
      <a:lvl3pPr marL="855663" indent="-173038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Arial" pitchFamily="34" charset="0"/>
          <a:cs typeface="Arial" pitchFamily="34" charset="0"/>
        </a:defRPr>
      </a:lvl3pPr>
      <a:lvl4pPr marL="1203325" indent="-173038" algn="l" rtl="0" fontAlgn="base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Arial" charset="0"/>
        </a:defRPr>
      </a:lvl4pPr>
      <a:lvl5pPr marL="15398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ea typeface="ＭＳ Ｐゴシック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808284"/>
                </a:solidFill>
              </a:rPr>
              <a:t>Raphael </a:t>
            </a:r>
            <a:r>
              <a:rPr lang="de-DE" dirty="0">
                <a:solidFill>
                  <a:srgbClr val="808284"/>
                </a:solidFill>
              </a:rPr>
              <a:t>Polig, Kubilay Atasu, Christoph Hagleitner, Theresa Xu, Akihiro Nakayama</a:t>
            </a:r>
            <a:endParaRPr lang="en-US" dirty="0">
              <a:solidFill>
                <a:srgbClr val="808284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808284"/>
                </a:solidFill>
              </a:rPr>
              <a:t>30 August 2016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8328" y="1875092"/>
            <a:ext cx="8558784" cy="886397"/>
          </a:xfrm>
        </p:spPr>
        <p:txBody>
          <a:bodyPr/>
          <a:lstStyle/>
          <a:p>
            <a:r>
              <a:rPr lang="en-US" sz="3200" dirty="0"/>
              <a:t>Annotation-Based Finite-State Transducers</a:t>
            </a:r>
            <a:br>
              <a:rPr lang="en-US" sz="3200" dirty="0"/>
            </a:br>
            <a:r>
              <a:rPr lang="en-US" sz="3200" dirty="0"/>
              <a:t>on Reconfigurable Devices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UIMA Processing Pipeline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375138" y="1338562"/>
            <a:ext cx="8217877" cy="445477"/>
          </a:xfrm>
          <a:prstGeom prst="rightArrow">
            <a:avLst/>
          </a:prstGeom>
          <a:ln>
            <a:solidFill>
              <a:srgbClr val="00A6A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Aggregate Analysis Engine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58106" y="2189892"/>
            <a:ext cx="1514040" cy="445477"/>
          </a:xfrm>
          <a:prstGeom prst="rightArrow">
            <a:avLst/>
          </a:prstGeom>
          <a:ln>
            <a:solidFill>
              <a:srgbClr val="FDB81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Lexical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Annotator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570453" y="2189892"/>
            <a:ext cx="1514040" cy="445477"/>
          </a:xfrm>
          <a:prstGeom prst="rightArrow">
            <a:avLst/>
          </a:prstGeom>
          <a:ln>
            <a:solidFill>
              <a:srgbClr val="FDB81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Lexical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Annotator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371109" y="2189892"/>
            <a:ext cx="3442855" cy="445477"/>
          </a:xfrm>
          <a:prstGeom prst="rightArrow">
            <a:avLst/>
          </a:prstGeom>
          <a:ln>
            <a:solidFill>
              <a:srgbClr val="00B0DA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Shallow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Parser</a:t>
            </a:r>
            <a:r>
              <a:rPr kumimoji="0" lang="de-DE" sz="1200" b="0" i="0" u="none" strike="noStrike" cap="none" normalizeH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475881" y="3892548"/>
            <a:ext cx="597909" cy="445477"/>
          </a:xfrm>
          <a:prstGeom prst="rightArrow">
            <a:avLst/>
          </a:prstGeom>
          <a:ln>
            <a:solidFill>
              <a:srgbClr val="8CC63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FST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4497959" y="3041220"/>
            <a:ext cx="1514040" cy="445477"/>
          </a:xfrm>
          <a:prstGeom prst="rightArrow">
            <a:avLst/>
          </a:prstGeom>
          <a:ln>
            <a:solidFill>
              <a:srgbClr val="AB1A8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Scanner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321009" y="3892548"/>
            <a:ext cx="597909" cy="445477"/>
          </a:xfrm>
          <a:prstGeom prst="rightArrow">
            <a:avLst/>
          </a:prstGeom>
          <a:ln>
            <a:solidFill>
              <a:srgbClr val="8CC63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FST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266150" y="3892548"/>
            <a:ext cx="597909" cy="445477"/>
          </a:xfrm>
          <a:prstGeom prst="rightArrow">
            <a:avLst/>
          </a:prstGeom>
          <a:ln>
            <a:solidFill>
              <a:srgbClr val="8CC63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FST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288228" y="3041220"/>
            <a:ext cx="1514040" cy="445477"/>
          </a:xfrm>
          <a:prstGeom prst="rightArrow">
            <a:avLst/>
          </a:prstGeom>
          <a:ln>
            <a:solidFill>
              <a:srgbClr val="AB1A8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Scanner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7111278" y="3892548"/>
            <a:ext cx="597909" cy="445477"/>
          </a:xfrm>
          <a:prstGeom prst="rightArrow">
            <a:avLst/>
          </a:prstGeom>
          <a:ln>
            <a:solidFill>
              <a:srgbClr val="8CC63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FST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914400" y="1784039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 flipV="1">
            <a:off x="1753247" y="1784039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2739744" y="1784039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flipV="1">
            <a:off x="3578591" y="1784039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4495802" y="1784039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4606204" y="2655081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 flipV="1">
            <a:off x="7344423" y="1803849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flipV="1">
            <a:off x="5554154" y="2645224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6396473" y="2646267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flipV="1">
            <a:off x="7344423" y="2636410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4516366" y="3486697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flipV="1">
            <a:off x="4671579" y="3486697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5371778" y="3486697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flipV="1">
            <a:off x="5526991" y="3486697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6321892" y="3486697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 flipV="1">
            <a:off x="6477105" y="3486697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>
            <a:off x="7177304" y="3486697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 flipV="1">
            <a:off x="7332517" y="3486697"/>
            <a:ext cx="131618" cy="405853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615" y="1370410"/>
            <a:ext cx="6429740" cy="2742009"/>
          </a:xfrm>
        </p:spPr>
        <p:txBody>
          <a:bodyPr/>
          <a:lstStyle/>
          <a:p>
            <a:pPr marL="228600" indent="-228600" eaLnBrk="0" hangingPunct="0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altLang="en-US" dirty="0">
                <a:solidFill>
                  <a:srgbClr val="FF9900"/>
                </a:solidFill>
              </a:rPr>
              <a:t>Lexical Annotators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PoS</a:t>
            </a:r>
            <a:r>
              <a:rPr lang="en-US" altLang="en-US" dirty="0">
                <a:solidFill>
                  <a:schemeClr val="tx1"/>
                </a:solidFill>
              </a:rPr>
              <a:t> Tagging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 Dictionaries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 Tokenization</a:t>
            </a:r>
          </a:p>
          <a:p>
            <a:pPr marL="228600" indent="-228600" eaLnBrk="0" hangingPunct="0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altLang="en-US" dirty="0">
                <a:solidFill>
                  <a:srgbClr val="00B0F0"/>
                </a:solidFill>
              </a:rPr>
              <a:t>Shallow Parsers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 Finite State Transducers (FSTs)</a:t>
            </a:r>
          </a:p>
          <a:p>
            <a:pPr marL="228600" indent="-228600" eaLnBrk="0" hangingPunct="0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55 to 95% of the execution time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   is spent on FSTs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6" name="Content Placeholder 4" descr="timing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595" y="912019"/>
            <a:ext cx="52048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408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9184" y="1371600"/>
            <a:ext cx="4043524" cy="3086100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en-US" dirty="0"/>
          </a:p>
          <a:p>
            <a:r>
              <a:rPr lang="en-US" dirty="0"/>
              <a:t>IBM Care Management Analytics</a:t>
            </a:r>
          </a:p>
          <a:p>
            <a:r>
              <a:rPr lang="en-US" b="1" dirty="0">
                <a:solidFill>
                  <a:srgbClr val="00B0DA"/>
                </a:solidFill>
              </a:rPr>
              <a:t>Accelerator Design</a:t>
            </a:r>
            <a:endParaRPr lang="en-US" dirty="0"/>
          </a:p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0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6" name="Snip Single Corner Rectangle 35"/>
          <p:cNvSpPr/>
          <p:nvPr/>
        </p:nvSpPr>
        <p:spPr>
          <a:xfrm>
            <a:off x="4241388" y="858531"/>
            <a:ext cx="1006475" cy="685800"/>
          </a:xfrm>
          <a:prstGeom prst="snip1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 Unicode MS"/>
              </a:rPr>
              <a:t>UIMA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 Unicode MS"/>
              </a:rPr>
              <a:t>PEAR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25276" y="1973725"/>
            <a:ext cx="4756150" cy="663575"/>
          </a:xfrm>
          <a:prstGeom prst="rect">
            <a:avLst/>
          </a:prstGeom>
          <a:solidFill>
            <a:srgbClr val="CC2700"/>
          </a:solidFill>
          <a:ln w="25400" cap="flat" cmpd="sng" algn="ctr">
            <a:solidFill>
              <a:srgbClr val="861A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 Unicode MS"/>
              </a:rPr>
              <a:t>Partitioning and Hardware Synthesis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25276" y="3190537"/>
            <a:ext cx="1189037" cy="109696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69A12B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 Unicode MS"/>
              </a:rPr>
              <a:t>POWER8</a:t>
            </a:r>
          </a:p>
        </p:txBody>
      </p:sp>
      <p:sp>
        <p:nvSpPr>
          <p:cNvPr id="39" name="Left-Right Arrow 38"/>
          <p:cNvSpPr/>
          <p:nvPr/>
        </p:nvSpPr>
        <p:spPr>
          <a:xfrm>
            <a:off x="3647663" y="3495337"/>
            <a:ext cx="2057400" cy="515937"/>
          </a:xfrm>
          <a:prstGeom prst="leftRightArrow">
            <a:avLst/>
          </a:prstGeom>
          <a:solidFill>
            <a:srgbClr val="AAE2CA">
              <a:lumMod val="50000"/>
            </a:srgbClr>
          </a:solidFill>
          <a:ln w="25400" cap="flat" cmpd="sng" algn="ctr">
            <a:solidFill>
              <a:srgbClr val="00CC9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 Unicode MS"/>
              </a:rPr>
              <a:t>CAPI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4500151" y="1664469"/>
            <a:ext cx="468312" cy="233056"/>
          </a:xfrm>
          <a:prstGeom prst="down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 Unicode MS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2685638" y="2757438"/>
            <a:ext cx="468313" cy="314036"/>
          </a:xfrm>
          <a:prstGeom prst="down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 Unicode M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92388" y="3190537"/>
            <a:ext cx="1189038" cy="1096962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 Unicode MS"/>
              </a:rPr>
              <a:t>FPGA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6252751" y="2757438"/>
            <a:ext cx="468312" cy="314036"/>
          </a:xfrm>
          <a:prstGeom prst="down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 Unicode MS"/>
            </a:endParaRPr>
          </a:p>
        </p:txBody>
      </p:sp>
      <p:pic>
        <p:nvPicPr>
          <p:cNvPr id="44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332" y="2820316"/>
            <a:ext cx="10271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465099" y="2908271"/>
            <a:ext cx="1452246" cy="932807"/>
            <a:chOff x="381000" y="4324993"/>
            <a:chExt cx="1452246" cy="932807"/>
          </a:xfrm>
        </p:grpSpPr>
        <p:sp>
          <p:nvSpPr>
            <p:cNvPr id="46" name="Line 26"/>
            <p:cNvSpPr>
              <a:spLocks noChangeShapeType="1"/>
            </p:cNvSpPr>
            <p:nvPr/>
          </p:nvSpPr>
          <p:spPr bwMode="auto">
            <a:xfrm flipH="1">
              <a:off x="497894" y="4324993"/>
              <a:ext cx="573917" cy="228765"/>
            </a:xfrm>
            <a:prstGeom prst="line">
              <a:avLst/>
            </a:prstGeom>
            <a:noFill/>
            <a:ln w="21600">
              <a:solidFill>
                <a:srgbClr val="808080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sz="1800">
                <a:solidFill>
                  <a:srgbClr val="000000"/>
                </a:solidFill>
                <a:latin typeface="Arial" charset="0"/>
                <a:cs typeface="Arial Unicode MS" pitchFamily="32" charset="0"/>
              </a:endParaRPr>
            </a:p>
          </p:txBody>
        </p:sp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381000" y="4562632"/>
              <a:ext cx="268694" cy="134103"/>
            </a:xfrm>
            <a:prstGeom prst="flowChartConnector">
              <a:avLst/>
            </a:prstGeom>
            <a:solidFill>
              <a:srgbClr val="FF9900"/>
            </a:solidFill>
            <a:ln w="216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sz="1800">
                <a:solidFill>
                  <a:srgbClr val="000000"/>
                </a:solidFill>
                <a:latin typeface="Arial" charset="0"/>
                <a:cs typeface="Arial Unicode MS" pitchFamily="32" charset="0"/>
              </a:endParaRPr>
            </a:p>
          </p:txBody>
        </p:sp>
        <p:sp>
          <p:nvSpPr>
            <p:cNvPr id="48" name="AutoShape 28"/>
            <p:cNvSpPr>
              <a:spLocks noChangeArrowheads="1"/>
            </p:cNvSpPr>
            <p:nvPr/>
          </p:nvSpPr>
          <p:spPr bwMode="auto">
            <a:xfrm>
              <a:off x="995505" y="4934374"/>
              <a:ext cx="268694" cy="134103"/>
            </a:xfrm>
            <a:prstGeom prst="flowChartConnector">
              <a:avLst/>
            </a:prstGeom>
            <a:solidFill>
              <a:srgbClr val="FF0000"/>
            </a:solidFill>
            <a:ln w="216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sz="1800">
                <a:solidFill>
                  <a:srgbClr val="000000"/>
                </a:solidFill>
                <a:latin typeface="Arial" charset="0"/>
                <a:cs typeface="Arial Unicode MS" pitchFamily="32" charset="0"/>
              </a:endParaRPr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1130258" y="5069464"/>
              <a:ext cx="0" cy="188336"/>
            </a:xfrm>
            <a:prstGeom prst="line">
              <a:avLst/>
            </a:prstGeom>
            <a:noFill/>
            <a:ln w="21600">
              <a:solidFill>
                <a:srgbClr val="808080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sz="1800">
                <a:solidFill>
                  <a:srgbClr val="000000"/>
                </a:solidFill>
                <a:latin typeface="Arial" charset="0"/>
                <a:cs typeface="Arial Unicode MS" pitchFamily="32" charset="0"/>
              </a:endParaRPr>
            </a:p>
          </p:txBody>
        </p:sp>
        <p:sp>
          <p:nvSpPr>
            <p:cNvPr id="50" name="AutoShape 34"/>
            <p:cNvSpPr>
              <a:spLocks noChangeArrowheads="1"/>
            </p:cNvSpPr>
            <p:nvPr/>
          </p:nvSpPr>
          <p:spPr bwMode="auto">
            <a:xfrm>
              <a:off x="1564552" y="4562632"/>
              <a:ext cx="268694" cy="134103"/>
            </a:xfrm>
            <a:prstGeom prst="flowChartConnector">
              <a:avLst/>
            </a:prstGeom>
            <a:solidFill>
              <a:srgbClr val="FF9900"/>
            </a:solidFill>
            <a:ln w="216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sz="1800">
                <a:solidFill>
                  <a:srgbClr val="000000"/>
                </a:solidFill>
                <a:latin typeface="Arial" charset="0"/>
                <a:cs typeface="Arial Unicode MS" pitchFamily="32" charset="0"/>
              </a:endParaRPr>
            </a:p>
          </p:txBody>
        </p:sp>
        <p:sp>
          <p:nvSpPr>
            <p:cNvPr id="51" name="Line 36"/>
            <p:cNvSpPr>
              <a:spLocks noChangeShapeType="1"/>
            </p:cNvSpPr>
            <p:nvPr/>
          </p:nvSpPr>
          <p:spPr bwMode="auto">
            <a:xfrm>
              <a:off x="1071811" y="4324993"/>
              <a:ext cx="702176" cy="236653"/>
            </a:xfrm>
            <a:prstGeom prst="line">
              <a:avLst/>
            </a:prstGeom>
            <a:noFill/>
            <a:ln w="21600">
              <a:solidFill>
                <a:srgbClr val="808080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sz="1800">
                <a:solidFill>
                  <a:srgbClr val="000000"/>
                </a:solidFill>
                <a:latin typeface="Arial" charset="0"/>
                <a:cs typeface="Arial Unicode MS" pitchFamily="32" charset="0"/>
              </a:endParaRPr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>
              <a:off x="1071811" y="4324993"/>
              <a:ext cx="263823" cy="228765"/>
            </a:xfrm>
            <a:prstGeom prst="line">
              <a:avLst/>
            </a:prstGeom>
            <a:noFill/>
            <a:ln w="21600">
              <a:solidFill>
                <a:srgbClr val="808080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sz="1800">
                <a:solidFill>
                  <a:srgbClr val="000000"/>
                </a:solidFill>
                <a:latin typeface="Arial" charset="0"/>
                <a:cs typeface="Arial Unicode MS" pitchFamily="32" charset="0"/>
              </a:endParaRPr>
            </a:p>
          </p:txBody>
        </p:sp>
        <p:sp>
          <p:nvSpPr>
            <p:cNvPr id="53" name="AutoShape 38"/>
            <p:cNvSpPr>
              <a:spLocks noChangeArrowheads="1"/>
            </p:cNvSpPr>
            <p:nvPr/>
          </p:nvSpPr>
          <p:spPr bwMode="auto">
            <a:xfrm>
              <a:off x="1183023" y="4562632"/>
              <a:ext cx="268694" cy="134103"/>
            </a:xfrm>
            <a:prstGeom prst="flowChartConnector">
              <a:avLst/>
            </a:prstGeom>
            <a:solidFill>
              <a:srgbClr val="FF9900"/>
            </a:solidFill>
            <a:ln w="216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sz="1800">
                <a:solidFill>
                  <a:srgbClr val="000000"/>
                </a:solidFill>
                <a:latin typeface="Arial" charset="0"/>
                <a:cs typeface="Arial Unicode MS" pitchFamily="32" charset="0"/>
              </a:endParaRPr>
            </a:p>
          </p:txBody>
        </p:sp>
        <p:sp>
          <p:nvSpPr>
            <p:cNvPr id="54" name="AutoShape 42"/>
            <p:cNvSpPr>
              <a:spLocks noChangeArrowheads="1"/>
            </p:cNvSpPr>
            <p:nvPr/>
          </p:nvSpPr>
          <p:spPr bwMode="auto">
            <a:xfrm>
              <a:off x="766588" y="4561646"/>
              <a:ext cx="268694" cy="134103"/>
            </a:xfrm>
            <a:prstGeom prst="flowChartConnector">
              <a:avLst/>
            </a:prstGeom>
            <a:solidFill>
              <a:srgbClr val="FF9900"/>
            </a:solidFill>
            <a:ln w="216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100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sz="1800">
                <a:solidFill>
                  <a:srgbClr val="000000"/>
                </a:solidFill>
                <a:latin typeface="Arial" charset="0"/>
                <a:cs typeface="Arial Unicode MS" pitchFamily="32" charset="0"/>
              </a:endParaRPr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 flipH="1">
              <a:off x="919200" y="4342742"/>
              <a:ext cx="152612" cy="228765"/>
            </a:xfrm>
            <a:prstGeom prst="line">
              <a:avLst/>
            </a:prstGeom>
            <a:noFill/>
            <a:ln w="21600">
              <a:solidFill>
                <a:srgbClr val="808080"/>
              </a:solidFill>
              <a:prstDash val="sysDot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pPr defTabSz="457200">
                <a:lnSpc>
                  <a:spcPct val="100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 sz="1800">
                <a:solidFill>
                  <a:srgbClr val="000000"/>
                </a:solidFill>
                <a:latin typeface="Arial" charset="0"/>
                <a:cs typeface="Arial Unicode MS" pitchFamily="32" charset="0"/>
              </a:endParaRPr>
            </a:p>
          </p:txBody>
        </p:sp>
        <p:cxnSp>
          <p:nvCxnSpPr>
            <p:cNvPr id="56" name="AutoShape 32"/>
            <p:cNvCxnSpPr>
              <a:cxnSpLocks noChangeShapeType="1"/>
              <a:stCxn id="47" idx="4"/>
              <a:endCxn id="48" idx="0"/>
            </p:cNvCxnSpPr>
            <p:nvPr/>
          </p:nvCxnSpPr>
          <p:spPr bwMode="auto">
            <a:xfrm>
              <a:off x="515347" y="4696735"/>
              <a:ext cx="614505" cy="237639"/>
            </a:xfrm>
            <a:prstGeom prst="straightConnector1">
              <a:avLst/>
            </a:prstGeom>
            <a:noFill/>
            <a:ln w="21600">
              <a:solidFill>
                <a:srgbClr val="80808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7" name="AutoShape 32"/>
            <p:cNvCxnSpPr>
              <a:cxnSpLocks noChangeShapeType="1"/>
              <a:stCxn id="54" idx="4"/>
              <a:endCxn id="48" idx="0"/>
            </p:cNvCxnSpPr>
            <p:nvPr/>
          </p:nvCxnSpPr>
          <p:spPr bwMode="auto">
            <a:xfrm>
              <a:off x="900935" y="4695749"/>
              <a:ext cx="228917" cy="238625"/>
            </a:xfrm>
            <a:prstGeom prst="straightConnector1">
              <a:avLst/>
            </a:prstGeom>
            <a:noFill/>
            <a:ln w="21600">
              <a:solidFill>
                <a:srgbClr val="80808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8" name="AutoShape 32"/>
            <p:cNvCxnSpPr>
              <a:cxnSpLocks noChangeShapeType="1"/>
              <a:stCxn id="53" idx="4"/>
              <a:endCxn id="48" idx="0"/>
            </p:cNvCxnSpPr>
            <p:nvPr/>
          </p:nvCxnSpPr>
          <p:spPr bwMode="auto">
            <a:xfrm flipH="1">
              <a:off x="1129852" y="4696735"/>
              <a:ext cx="187518" cy="237639"/>
            </a:xfrm>
            <a:prstGeom prst="straightConnector1">
              <a:avLst/>
            </a:prstGeom>
            <a:noFill/>
            <a:ln w="21600">
              <a:solidFill>
                <a:srgbClr val="80808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9" name="AutoShape 32"/>
            <p:cNvCxnSpPr>
              <a:cxnSpLocks noChangeShapeType="1"/>
              <a:stCxn id="50" idx="4"/>
              <a:endCxn id="48" idx="0"/>
            </p:cNvCxnSpPr>
            <p:nvPr/>
          </p:nvCxnSpPr>
          <p:spPr bwMode="auto">
            <a:xfrm flipH="1">
              <a:off x="1129852" y="4696735"/>
              <a:ext cx="569047" cy="237639"/>
            </a:xfrm>
            <a:prstGeom prst="straightConnector1">
              <a:avLst/>
            </a:prstGeom>
            <a:noFill/>
            <a:ln w="21600">
              <a:solidFill>
                <a:srgbClr val="808080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60" name="Left Brace 59"/>
          <p:cNvSpPr/>
          <p:nvPr/>
        </p:nvSpPr>
        <p:spPr bwMode="auto">
          <a:xfrm rot="16200000">
            <a:off x="1112799" y="3193378"/>
            <a:ext cx="228600" cy="1676400"/>
          </a:xfrm>
          <a:prstGeom prst="leftBrace">
            <a:avLst>
              <a:gd name="adj1" fmla="val 8333"/>
              <a:gd name="adj2" fmla="val 49539"/>
            </a:avLst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5099" y="4145878"/>
            <a:ext cx="148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cs typeface="Arial Unicode MS" pitchFamily="32" charset="0"/>
              </a:rPr>
              <a:t>Transformed</a:t>
            </a:r>
          </a:p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cs typeface="Arial Unicode MS" pitchFamily="32" charset="0"/>
              </a:rPr>
              <a:t>PEAR</a:t>
            </a:r>
          </a:p>
        </p:txBody>
      </p:sp>
      <p:sp>
        <p:nvSpPr>
          <p:cNvPr id="62" name="Left Brace 61"/>
          <p:cNvSpPr/>
          <p:nvPr/>
        </p:nvSpPr>
        <p:spPr bwMode="auto">
          <a:xfrm rot="16200000">
            <a:off x="7878845" y="3383879"/>
            <a:ext cx="228600" cy="1295400"/>
          </a:xfrm>
          <a:prstGeom prst="leftBrace">
            <a:avLst>
              <a:gd name="adj1" fmla="val 8333"/>
              <a:gd name="adj2" fmla="val 49539"/>
            </a:avLst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69245" y="414587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cs typeface="Arial Unicode MS" pitchFamily="32" charset="0"/>
              </a:rPr>
              <a:t>Synthesized</a:t>
            </a:r>
          </a:p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cs typeface="Arial Unicode MS" pitchFamily="32" charset="0"/>
              </a:rPr>
              <a:t>FPGA logic</a:t>
            </a:r>
          </a:p>
        </p:txBody>
      </p:sp>
    </p:spTree>
    <p:extLst>
      <p:ext uri="{BB962C8B-B14F-4D97-AF65-F5344CB8AC3E}">
        <p14:creationId xmlns:p14="http://schemas.microsoft.com/office/powerpoint/2010/main" val="33133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60" grpId="0" animBg="1"/>
      <p:bldP spid="61" grpId="0"/>
      <p:bldP spid="62" grpId="0" animBg="1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partitioning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76489" y="1268878"/>
            <a:ext cx="2514600" cy="5486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  <a:t>Lexical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  <a:t>Annotator 1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1523702" y="970865"/>
            <a:ext cx="152400" cy="27432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0333" y="2157784"/>
            <a:ext cx="2514600" cy="548640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aseline="0" dirty="0"/>
              <a:t>Shallow</a:t>
            </a:r>
            <a:br>
              <a:rPr lang="en-US" sz="1600" baseline="0" dirty="0"/>
            </a:br>
            <a:r>
              <a:rPr lang="en-US" sz="1600" baseline="0" dirty="0"/>
              <a:t>Parser 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0333" y="3057857"/>
            <a:ext cx="2514600" cy="5486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  <a:t>Lexical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  <a:t>Annotator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0333" y="3986401"/>
            <a:ext cx="2514600" cy="548640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aseline="0" dirty="0"/>
              <a:t>Shallow</a:t>
            </a:r>
            <a:br>
              <a:rPr lang="en-US" sz="1600" baseline="0" dirty="0"/>
            </a:br>
            <a:r>
              <a:rPr lang="en-US" sz="1600" baseline="0" dirty="0"/>
              <a:t>Parser 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134100" y="3981962"/>
            <a:ext cx="2514600" cy="548640"/>
          </a:xfrm>
          <a:prstGeom prst="rect">
            <a:avLst/>
          </a:pr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/>
              <a:t>Hardware</a:t>
            </a:r>
            <a:br>
              <a:rPr lang="en-US" sz="1600" dirty="0"/>
            </a:br>
            <a:r>
              <a:rPr lang="en-US" sz="1600" dirty="0"/>
              <a:t>Parser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H="1">
            <a:off x="3586487" y="1022364"/>
            <a:ext cx="573917" cy="228765"/>
          </a:xfrm>
          <a:prstGeom prst="line">
            <a:avLst/>
          </a:prstGeom>
          <a:noFill/>
          <a:ln w="21600">
            <a:solidFill>
              <a:srgbClr val="80808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3469593" y="1260003"/>
            <a:ext cx="268694" cy="134103"/>
          </a:xfrm>
          <a:prstGeom prst="flowChartConnector">
            <a:avLst/>
          </a:prstGeom>
          <a:solidFill>
            <a:srgbClr val="FF522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4396670" y="2244624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4653145" y="1260003"/>
            <a:ext cx="268694" cy="134103"/>
          </a:xfrm>
          <a:prstGeom prst="flowChartConnector">
            <a:avLst/>
          </a:prstGeom>
          <a:solidFill>
            <a:srgbClr val="FF522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>
            <a:off x="4160404" y="1022364"/>
            <a:ext cx="702176" cy="236653"/>
          </a:xfrm>
          <a:prstGeom prst="line">
            <a:avLst/>
          </a:prstGeom>
          <a:noFill/>
          <a:ln w="21600">
            <a:solidFill>
              <a:srgbClr val="80808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4177434" y="1040113"/>
            <a:ext cx="228529" cy="2183086"/>
          </a:xfrm>
          <a:prstGeom prst="line">
            <a:avLst/>
          </a:prstGeom>
          <a:noFill/>
          <a:ln w="21600">
            <a:solidFill>
              <a:srgbClr val="80808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AutoShape 38"/>
          <p:cNvSpPr>
            <a:spLocks noChangeArrowheads="1"/>
          </p:cNvSpPr>
          <p:nvPr/>
        </p:nvSpPr>
        <p:spPr bwMode="auto">
          <a:xfrm>
            <a:off x="4271616" y="1260003"/>
            <a:ext cx="268694" cy="134103"/>
          </a:xfrm>
          <a:prstGeom prst="flowChartConnector">
            <a:avLst/>
          </a:prstGeom>
          <a:solidFill>
            <a:srgbClr val="FF522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2"/>
          <p:cNvSpPr>
            <a:spLocks noChangeArrowheads="1"/>
          </p:cNvSpPr>
          <p:nvPr/>
        </p:nvSpPr>
        <p:spPr bwMode="auto">
          <a:xfrm>
            <a:off x="3855181" y="1259017"/>
            <a:ext cx="268694" cy="134103"/>
          </a:xfrm>
          <a:prstGeom prst="flowChartConnector">
            <a:avLst/>
          </a:prstGeom>
          <a:solidFill>
            <a:srgbClr val="FF522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43"/>
          <p:cNvSpPr>
            <a:spLocks noChangeShapeType="1"/>
          </p:cNvSpPr>
          <p:nvPr/>
        </p:nvSpPr>
        <p:spPr bwMode="auto">
          <a:xfrm flipH="1">
            <a:off x="4007793" y="1040113"/>
            <a:ext cx="152612" cy="228765"/>
          </a:xfrm>
          <a:prstGeom prst="line">
            <a:avLst/>
          </a:prstGeom>
          <a:noFill/>
          <a:ln w="21600">
            <a:solidFill>
              <a:srgbClr val="80808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4" name="AutoShape 32"/>
          <p:cNvCxnSpPr>
            <a:cxnSpLocks noChangeShapeType="1"/>
            <a:stCxn id="16" idx="4"/>
            <a:endCxn id="17" idx="0"/>
          </p:cNvCxnSpPr>
          <p:nvPr/>
        </p:nvCxnSpPr>
        <p:spPr bwMode="auto">
          <a:xfrm>
            <a:off x="3603940" y="1394106"/>
            <a:ext cx="927077" cy="850518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" name="AutoShape 32"/>
          <p:cNvCxnSpPr>
            <a:cxnSpLocks noChangeShapeType="1"/>
            <a:stCxn id="22" idx="4"/>
            <a:endCxn id="17" idx="0"/>
          </p:cNvCxnSpPr>
          <p:nvPr/>
        </p:nvCxnSpPr>
        <p:spPr bwMode="auto">
          <a:xfrm>
            <a:off x="3989528" y="1393120"/>
            <a:ext cx="541489" cy="851504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6" name="AutoShape 32"/>
          <p:cNvCxnSpPr>
            <a:cxnSpLocks noChangeShapeType="1"/>
            <a:stCxn id="21" idx="4"/>
            <a:endCxn id="29" idx="0"/>
          </p:cNvCxnSpPr>
          <p:nvPr/>
        </p:nvCxnSpPr>
        <p:spPr bwMode="auto">
          <a:xfrm>
            <a:off x="4405963" y="1394106"/>
            <a:ext cx="412392" cy="1170554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" name="AutoShape 32"/>
          <p:cNvCxnSpPr>
            <a:cxnSpLocks noChangeShapeType="1"/>
            <a:stCxn id="18" idx="4"/>
            <a:endCxn id="28" idx="7"/>
          </p:cNvCxnSpPr>
          <p:nvPr/>
        </p:nvCxnSpPr>
        <p:spPr bwMode="auto">
          <a:xfrm>
            <a:off x="4787492" y="1394106"/>
            <a:ext cx="394555" cy="900584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4952702" y="2275051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4684008" y="2564660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AutoShape 32"/>
          <p:cNvCxnSpPr>
            <a:cxnSpLocks noChangeShapeType="1"/>
            <a:stCxn id="28" idx="4"/>
            <a:endCxn id="29" idx="6"/>
          </p:cNvCxnSpPr>
          <p:nvPr/>
        </p:nvCxnSpPr>
        <p:spPr bwMode="auto">
          <a:xfrm flipH="1">
            <a:off x="4952702" y="2409154"/>
            <a:ext cx="134347" cy="222558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" name="AutoShape 32"/>
          <p:cNvCxnSpPr>
            <a:cxnSpLocks noChangeShapeType="1"/>
            <a:stCxn id="17" idx="4"/>
            <a:endCxn id="29" idx="1"/>
          </p:cNvCxnSpPr>
          <p:nvPr/>
        </p:nvCxnSpPr>
        <p:spPr bwMode="auto">
          <a:xfrm>
            <a:off x="4531017" y="2378727"/>
            <a:ext cx="192340" cy="205572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4267557" y="3224185"/>
            <a:ext cx="268694" cy="134103"/>
          </a:xfrm>
          <a:prstGeom prst="flowChartConnector">
            <a:avLst/>
          </a:prstGeom>
          <a:solidFill>
            <a:srgbClr val="FF522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>
            <a:off x="3886028" y="3224185"/>
            <a:ext cx="268694" cy="134103"/>
          </a:xfrm>
          <a:prstGeom prst="flowChartConnector">
            <a:avLst/>
          </a:prstGeom>
          <a:solidFill>
            <a:srgbClr val="FF522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42"/>
          <p:cNvSpPr>
            <a:spLocks noChangeArrowheads="1"/>
          </p:cNvSpPr>
          <p:nvPr/>
        </p:nvSpPr>
        <p:spPr bwMode="auto">
          <a:xfrm>
            <a:off x="3469593" y="3223199"/>
            <a:ext cx="268694" cy="134103"/>
          </a:xfrm>
          <a:prstGeom prst="flowChartConnector">
            <a:avLst/>
          </a:prstGeom>
          <a:solidFill>
            <a:srgbClr val="FF522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>
            <a:off x="3662007" y="1029759"/>
            <a:ext cx="524787" cy="2192454"/>
          </a:xfrm>
          <a:prstGeom prst="line">
            <a:avLst/>
          </a:prstGeom>
          <a:noFill/>
          <a:ln w="21600">
            <a:solidFill>
              <a:srgbClr val="80808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H="1">
            <a:off x="4007792" y="1040113"/>
            <a:ext cx="174891" cy="2183086"/>
          </a:xfrm>
          <a:prstGeom prst="line">
            <a:avLst/>
          </a:prstGeom>
          <a:noFill/>
          <a:ln w="21600">
            <a:solidFill>
              <a:srgbClr val="80808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4357321" y="4155165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28"/>
          <p:cNvSpPr>
            <a:spLocks noChangeArrowheads="1"/>
          </p:cNvSpPr>
          <p:nvPr/>
        </p:nvSpPr>
        <p:spPr bwMode="auto">
          <a:xfrm>
            <a:off x="4913353" y="4185592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28"/>
          <p:cNvSpPr>
            <a:spLocks noChangeArrowheads="1"/>
          </p:cNvSpPr>
          <p:nvPr/>
        </p:nvSpPr>
        <p:spPr bwMode="auto">
          <a:xfrm>
            <a:off x="4644659" y="4475201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" name="AutoShape 32"/>
          <p:cNvCxnSpPr>
            <a:cxnSpLocks noChangeShapeType="1"/>
            <a:stCxn id="38" idx="4"/>
            <a:endCxn id="39" idx="6"/>
          </p:cNvCxnSpPr>
          <p:nvPr/>
        </p:nvCxnSpPr>
        <p:spPr bwMode="auto">
          <a:xfrm flipH="1">
            <a:off x="4913353" y="4319695"/>
            <a:ext cx="134347" cy="222558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1" name="AutoShape 32"/>
          <p:cNvCxnSpPr>
            <a:cxnSpLocks noChangeShapeType="1"/>
            <a:stCxn id="37" idx="4"/>
            <a:endCxn id="39" idx="1"/>
          </p:cNvCxnSpPr>
          <p:nvPr/>
        </p:nvCxnSpPr>
        <p:spPr bwMode="auto">
          <a:xfrm>
            <a:off x="4491668" y="4289268"/>
            <a:ext cx="192340" cy="205572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2" name="AutoShape 32"/>
          <p:cNvCxnSpPr>
            <a:cxnSpLocks noChangeShapeType="1"/>
            <a:stCxn id="28" idx="4"/>
            <a:endCxn id="38" idx="0"/>
          </p:cNvCxnSpPr>
          <p:nvPr/>
        </p:nvCxnSpPr>
        <p:spPr bwMode="auto">
          <a:xfrm flipH="1">
            <a:off x="5047700" y="2409154"/>
            <a:ext cx="39349" cy="1776438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3" name="AutoShape 32"/>
          <p:cNvCxnSpPr>
            <a:cxnSpLocks noChangeShapeType="1"/>
            <a:stCxn id="29" idx="4"/>
            <a:endCxn id="38" idx="1"/>
          </p:cNvCxnSpPr>
          <p:nvPr/>
        </p:nvCxnSpPr>
        <p:spPr bwMode="auto">
          <a:xfrm>
            <a:off x="4818355" y="2698763"/>
            <a:ext cx="134347" cy="1506468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4" name="AutoShape 32"/>
          <p:cNvCxnSpPr>
            <a:cxnSpLocks noChangeShapeType="1"/>
            <a:stCxn id="32" idx="4"/>
            <a:endCxn id="37" idx="7"/>
          </p:cNvCxnSpPr>
          <p:nvPr/>
        </p:nvCxnSpPr>
        <p:spPr bwMode="auto">
          <a:xfrm>
            <a:off x="4401904" y="3358288"/>
            <a:ext cx="184762" cy="81651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5" name="AutoShape 32"/>
          <p:cNvCxnSpPr>
            <a:cxnSpLocks noChangeShapeType="1"/>
            <a:stCxn id="33" idx="4"/>
            <a:endCxn id="37" idx="1"/>
          </p:cNvCxnSpPr>
          <p:nvPr/>
        </p:nvCxnSpPr>
        <p:spPr bwMode="auto">
          <a:xfrm>
            <a:off x="4020375" y="3358288"/>
            <a:ext cx="376295" cy="81651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" name="AutoShape 32"/>
          <p:cNvCxnSpPr>
            <a:cxnSpLocks noChangeShapeType="1"/>
            <a:stCxn id="33" idx="4"/>
          </p:cNvCxnSpPr>
          <p:nvPr/>
        </p:nvCxnSpPr>
        <p:spPr bwMode="auto">
          <a:xfrm>
            <a:off x="4020375" y="3358288"/>
            <a:ext cx="33343" cy="162647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7" name="AutoShape 32"/>
          <p:cNvCxnSpPr>
            <a:cxnSpLocks noChangeShapeType="1"/>
            <a:stCxn id="34" idx="4"/>
          </p:cNvCxnSpPr>
          <p:nvPr/>
        </p:nvCxnSpPr>
        <p:spPr bwMode="auto">
          <a:xfrm>
            <a:off x="3603940" y="3357302"/>
            <a:ext cx="22965" cy="1627462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8" name="AutoShape 32"/>
          <p:cNvCxnSpPr>
            <a:cxnSpLocks noChangeShapeType="1"/>
            <a:stCxn id="39" idx="4"/>
          </p:cNvCxnSpPr>
          <p:nvPr/>
        </p:nvCxnSpPr>
        <p:spPr bwMode="auto">
          <a:xfrm>
            <a:off x="4779006" y="4609304"/>
            <a:ext cx="8486" cy="339489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" name="AutoShape 32"/>
          <p:cNvCxnSpPr>
            <a:cxnSpLocks noChangeShapeType="1"/>
            <a:stCxn id="38" idx="4"/>
          </p:cNvCxnSpPr>
          <p:nvPr/>
        </p:nvCxnSpPr>
        <p:spPr bwMode="auto">
          <a:xfrm>
            <a:off x="5047700" y="4319695"/>
            <a:ext cx="27130" cy="63988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0" name="AutoShape 32"/>
          <p:cNvCxnSpPr>
            <a:cxnSpLocks noChangeShapeType="1"/>
            <a:stCxn id="28" idx="4"/>
          </p:cNvCxnSpPr>
          <p:nvPr/>
        </p:nvCxnSpPr>
        <p:spPr bwMode="auto">
          <a:xfrm>
            <a:off x="5087049" y="2409154"/>
            <a:ext cx="273580" cy="2575610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1" name="Rectangle 50"/>
          <p:cNvSpPr/>
          <p:nvPr/>
        </p:nvSpPr>
        <p:spPr bwMode="auto">
          <a:xfrm>
            <a:off x="6134100" y="3057857"/>
            <a:ext cx="2514600" cy="548640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aseline="0" dirty="0"/>
              <a:t>Shallow</a:t>
            </a:r>
            <a:br>
              <a:rPr lang="en-US" sz="1600" baseline="0" dirty="0"/>
            </a:br>
            <a:r>
              <a:rPr lang="en-US" sz="1600" baseline="0" dirty="0"/>
              <a:t>Parser*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133802" y="2157784"/>
            <a:ext cx="2514600" cy="5486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  <a:t>Lexical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  <a:t>Annotator 2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133802" y="1268878"/>
            <a:ext cx="2514600" cy="5486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  <a:t>Lexical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  <a:t>Annotator 1</a:t>
            </a:r>
          </a:p>
        </p:txBody>
      </p:sp>
      <p:sp>
        <p:nvSpPr>
          <p:cNvPr id="54" name="Down Arrow 53"/>
          <p:cNvSpPr/>
          <p:nvPr/>
        </p:nvSpPr>
        <p:spPr bwMode="auto">
          <a:xfrm>
            <a:off x="7314902" y="951021"/>
            <a:ext cx="152400" cy="27432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4380868" y="2207424"/>
            <a:ext cx="781501" cy="2459114"/>
          </a:xfrm>
          <a:custGeom>
            <a:avLst/>
            <a:gdLst>
              <a:gd name="connsiteX0" fmla="*/ 151186 w 781501"/>
              <a:gd name="connsiteY0" fmla="*/ 2325949 h 2459114"/>
              <a:gd name="connsiteX1" fmla="*/ 186697 w 781501"/>
              <a:gd name="connsiteY1" fmla="*/ 2281561 h 2459114"/>
              <a:gd name="connsiteX2" fmla="*/ 213330 w 781501"/>
              <a:gd name="connsiteY2" fmla="*/ 2254928 h 2459114"/>
              <a:gd name="connsiteX3" fmla="*/ 231085 w 781501"/>
              <a:gd name="connsiteY3" fmla="*/ 2228295 h 2459114"/>
              <a:gd name="connsiteX4" fmla="*/ 310984 w 781501"/>
              <a:gd name="connsiteY4" fmla="*/ 2130641 h 2459114"/>
              <a:gd name="connsiteX5" fmla="*/ 328739 w 781501"/>
              <a:gd name="connsiteY5" fmla="*/ 2086252 h 2459114"/>
              <a:gd name="connsiteX6" fmla="*/ 373128 w 781501"/>
              <a:gd name="connsiteY6" fmla="*/ 2006353 h 2459114"/>
              <a:gd name="connsiteX7" fmla="*/ 390883 w 781501"/>
              <a:gd name="connsiteY7" fmla="*/ 1953087 h 2459114"/>
              <a:gd name="connsiteX8" fmla="*/ 426394 w 781501"/>
              <a:gd name="connsiteY8" fmla="*/ 1828800 h 2459114"/>
              <a:gd name="connsiteX9" fmla="*/ 444149 w 781501"/>
              <a:gd name="connsiteY9" fmla="*/ 1731146 h 2459114"/>
              <a:gd name="connsiteX10" fmla="*/ 444149 w 781501"/>
              <a:gd name="connsiteY10" fmla="*/ 825623 h 2459114"/>
              <a:gd name="connsiteX11" fmla="*/ 435271 w 781501"/>
              <a:gd name="connsiteY11" fmla="*/ 781235 h 2459114"/>
              <a:gd name="connsiteX12" fmla="*/ 426394 w 781501"/>
              <a:gd name="connsiteY12" fmla="*/ 719091 h 2459114"/>
              <a:gd name="connsiteX13" fmla="*/ 399761 w 781501"/>
              <a:gd name="connsiteY13" fmla="*/ 621437 h 2459114"/>
              <a:gd name="connsiteX14" fmla="*/ 364250 w 781501"/>
              <a:gd name="connsiteY14" fmla="*/ 488272 h 2459114"/>
              <a:gd name="connsiteX15" fmla="*/ 346495 w 781501"/>
              <a:gd name="connsiteY15" fmla="*/ 461639 h 2459114"/>
              <a:gd name="connsiteX16" fmla="*/ 328739 w 781501"/>
              <a:gd name="connsiteY16" fmla="*/ 417250 h 2459114"/>
              <a:gd name="connsiteX17" fmla="*/ 319862 w 781501"/>
              <a:gd name="connsiteY17" fmla="*/ 390617 h 2459114"/>
              <a:gd name="connsiteX18" fmla="*/ 275473 w 781501"/>
              <a:gd name="connsiteY18" fmla="*/ 346229 h 2459114"/>
              <a:gd name="connsiteX19" fmla="*/ 231085 w 781501"/>
              <a:gd name="connsiteY19" fmla="*/ 292963 h 2459114"/>
              <a:gd name="connsiteX20" fmla="*/ 151186 w 781501"/>
              <a:gd name="connsiteY20" fmla="*/ 257452 h 2459114"/>
              <a:gd name="connsiteX21" fmla="*/ 89042 w 781501"/>
              <a:gd name="connsiteY21" fmla="*/ 213064 h 2459114"/>
              <a:gd name="connsiteX22" fmla="*/ 62409 w 781501"/>
              <a:gd name="connsiteY22" fmla="*/ 204186 h 2459114"/>
              <a:gd name="connsiteX23" fmla="*/ 35776 w 781501"/>
              <a:gd name="connsiteY23" fmla="*/ 186431 h 2459114"/>
              <a:gd name="connsiteX24" fmla="*/ 9143 w 781501"/>
              <a:gd name="connsiteY24" fmla="*/ 142043 h 2459114"/>
              <a:gd name="connsiteX25" fmla="*/ 266 w 781501"/>
              <a:gd name="connsiteY25" fmla="*/ 115410 h 2459114"/>
              <a:gd name="connsiteX26" fmla="*/ 9143 w 781501"/>
              <a:gd name="connsiteY26" fmla="*/ 17755 h 2459114"/>
              <a:gd name="connsiteX27" fmla="*/ 62409 w 781501"/>
              <a:gd name="connsiteY27" fmla="*/ 0 h 2459114"/>
              <a:gd name="connsiteX28" fmla="*/ 239963 w 781501"/>
              <a:gd name="connsiteY28" fmla="*/ 8878 h 2459114"/>
              <a:gd name="connsiteX29" fmla="*/ 266596 w 781501"/>
              <a:gd name="connsiteY29" fmla="*/ 17755 h 2459114"/>
              <a:gd name="connsiteX30" fmla="*/ 310984 w 781501"/>
              <a:gd name="connsiteY30" fmla="*/ 35511 h 2459114"/>
              <a:gd name="connsiteX31" fmla="*/ 373128 w 781501"/>
              <a:gd name="connsiteY31" fmla="*/ 53266 h 2459114"/>
              <a:gd name="connsiteX32" fmla="*/ 399761 w 781501"/>
              <a:gd name="connsiteY32" fmla="*/ 62144 h 2459114"/>
              <a:gd name="connsiteX33" fmla="*/ 435271 w 781501"/>
              <a:gd name="connsiteY33" fmla="*/ 79899 h 2459114"/>
              <a:gd name="connsiteX34" fmla="*/ 497415 w 781501"/>
              <a:gd name="connsiteY34" fmla="*/ 106532 h 2459114"/>
              <a:gd name="connsiteX35" fmla="*/ 515170 w 781501"/>
              <a:gd name="connsiteY35" fmla="*/ 133165 h 2459114"/>
              <a:gd name="connsiteX36" fmla="*/ 550681 w 781501"/>
              <a:gd name="connsiteY36" fmla="*/ 168676 h 2459114"/>
              <a:gd name="connsiteX37" fmla="*/ 568436 w 781501"/>
              <a:gd name="connsiteY37" fmla="*/ 221942 h 2459114"/>
              <a:gd name="connsiteX38" fmla="*/ 577314 w 781501"/>
              <a:gd name="connsiteY38" fmla="*/ 248575 h 2459114"/>
              <a:gd name="connsiteX39" fmla="*/ 595069 w 781501"/>
              <a:gd name="connsiteY39" fmla="*/ 275208 h 2459114"/>
              <a:gd name="connsiteX40" fmla="*/ 612825 w 781501"/>
              <a:gd name="connsiteY40" fmla="*/ 328474 h 2459114"/>
              <a:gd name="connsiteX41" fmla="*/ 630580 w 781501"/>
              <a:gd name="connsiteY41" fmla="*/ 363984 h 2459114"/>
              <a:gd name="connsiteX42" fmla="*/ 639458 w 781501"/>
              <a:gd name="connsiteY42" fmla="*/ 461639 h 2459114"/>
              <a:gd name="connsiteX43" fmla="*/ 674969 w 781501"/>
              <a:gd name="connsiteY43" fmla="*/ 648070 h 2459114"/>
              <a:gd name="connsiteX44" fmla="*/ 692724 w 781501"/>
              <a:gd name="connsiteY44" fmla="*/ 1047565 h 2459114"/>
              <a:gd name="connsiteX45" fmla="*/ 710479 w 781501"/>
              <a:gd name="connsiteY45" fmla="*/ 1393794 h 2459114"/>
              <a:gd name="connsiteX46" fmla="*/ 719357 w 781501"/>
              <a:gd name="connsiteY46" fmla="*/ 1642369 h 2459114"/>
              <a:gd name="connsiteX47" fmla="*/ 737112 w 781501"/>
              <a:gd name="connsiteY47" fmla="*/ 1766656 h 2459114"/>
              <a:gd name="connsiteX48" fmla="*/ 745990 w 781501"/>
              <a:gd name="connsiteY48" fmla="*/ 1855433 h 2459114"/>
              <a:gd name="connsiteX49" fmla="*/ 763745 w 781501"/>
              <a:gd name="connsiteY49" fmla="*/ 1944210 h 2459114"/>
              <a:gd name="connsiteX50" fmla="*/ 781501 w 781501"/>
              <a:gd name="connsiteY50" fmla="*/ 2032986 h 2459114"/>
              <a:gd name="connsiteX51" fmla="*/ 772623 w 781501"/>
              <a:gd name="connsiteY51" fmla="*/ 2228295 h 2459114"/>
              <a:gd name="connsiteX52" fmla="*/ 710479 w 781501"/>
              <a:gd name="connsiteY52" fmla="*/ 2281561 h 2459114"/>
              <a:gd name="connsiteX53" fmla="*/ 683846 w 781501"/>
              <a:gd name="connsiteY53" fmla="*/ 2308194 h 2459114"/>
              <a:gd name="connsiteX54" fmla="*/ 612825 w 781501"/>
              <a:gd name="connsiteY54" fmla="*/ 2361460 h 2459114"/>
              <a:gd name="connsiteX55" fmla="*/ 577314 w 781501"/>
              <a:gd name="connsiteY55" fmla="*/ 2388093 h 2459114"/>
              <a:gd name="connsiteX56" fmla="*/ 550681 w 781501"/>
              <a:gd name="connsiteY56" fmla="*/ 2414726 h 2459114"/>
              <a:gd name="connsiteX57" fmla="*/ 488537 w 781501"/>
              <a:gd name="connsiteY57" fmla="*/ 2450237 h 2459114"/>
              <a:gd name="connsiteX58" fmla="*/ 461904 w 781501"/>
              <a:gd name="connsiteY58" fmla="*/ 2459114 h 2459114"/>
              <a:gd name="connsiteX59" fmla="*/ 328739 w 781501"/>
              <a:gd name="connsiteY59" fmla="*/ 2450237 h 2459114"/>
              <a:gd name="connsiteX60" fmla="*/ 248840 w 781501"/>
              <a:gd name="connsiteY60" fmla="*/ 2388093 h 2459114"/>
              <a:gd name="connsiteX61" fmla="*/ 222207 w 781501"/>
              <a:gd name="connsiteY61" fmla="*/ 2370338 h 2459114"/>
              <a:gd name="connsiteX62" fmla="*/ 195574 w 781501"/>
              <a:gd name="connsiteY62" fmla="*/ 2317072 h 2459114"/>
              <a:gd name="connsiteX63" fmla="*/ 151186 w 781501"/>
              <a:gd name="connsiteY63" fmla="*/ 2325949 h 245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81501" h="2459114">
                <a:moveTo>
                  <a:pt x="151186" y="2325949"/>
                </a:moveTo>
                <a:cubicBezTo>
                  <a:pt x="149707" y="2320031"/>
                  <a:pt x="174219" y="2295821"/>
                  <a:pt x="186697" y="2281561"/>
                </a:cubicBezTo>
                <a:cubicBezTo>
                  <a:pt x="194965" y="2272113"/>
                  <a:pt x="205293" y="2264573"/>
                  <a:pt x="213330" y="2254928"/>
                </a:cubicBezTo>
                <a:cubicBezTo>
                  <a:pt x="220160" y="2246731"/>
                  <a:pt x="224255" y="2236492"/>
                  <a:pt x="231085" y="2228295"/>
                </a:cubicBezTo>
                <a:cubicBezTo>
                  <a:pt x="283320" y="2165612"/>
                  <a:pt x="239160" y="2247356"/>
                  <a:pt x="310984" y="2130641"/>
                </a:cubicBezTo>
                <a:cubicBezTo>
                  <a:pt x="319336" y="2117069"/>
                  <a:pt x="321612" y="2100506"/>
                  <a:pt x="328739" y="2086252"/>
                </a:cubicBezTo>
                <a:cubicBezTo>
                  <a:pt x="342364" y="2059001"/>
                  <a:pt x="360244" y="2033962"/>
                  <a:pt x="373128" y="2006353"/>
                </a:cubicBezTo>
                <a:cubicBezTo>
                  <a:pt x="381043" y="1989393"/>
                  <a:pt x="385505" y="1971013"/>
                  <a:pt x="390883" y="1953087"/>
                </a:cubicBezTo>
                <a:cubicBezTo>
                  <a:pt x="392321" y="1948295"/>
                  <a:pt x="421358" y="1856500"/>
                  <a:pt x="426394" y="1828800"/>
                </a:cubicBezTo>
                <a:cubicBezTo>
                  <a:pt x="447599" y="1712169"/>
                  <a:pt x="424013" y="1811684"/>
                  <a:pt x="444149" y="1731146"/>
                </a:cubicBezTo>
                <a:cubicBezTo>
                  <a:pt x="462227" y="1333449"/>
                  <a:pt x="459477" y="1477031"/>
                  <a:pt x="444149" y="825623"/>
                </a:cubicBezTo>
                <a:cubicBezTo>
                  <a:pt x="443794" y="810538"/>
                  <a:pt x="437752" y="796119"/>
                  <a:pt x="435271" y="781235"/>
                </a:cubicBezTo>
                <a:cubicBezTo>
                  <a:pt x="431831" y="760595"/>
                  <a:pt x="429159" y="739832"/>
                  <a:pt x="426394" y="719091"/>
                </a:cubicBezTo>
                <a:cubicBezTo>
                  <a:pt x="415343" y="636209"/>
                  <a:pt x="431130" y="668491"/>
                  <a:pt x="399761" y="621437"/>
                </a:cubicBezTo>
                <a:cubicBezTo>
                  <a:pt x="387924" y="577049"/>
                  <a:pt x="389732" y="526496"/>
                  <a:pt x="364250" y="488272"/>
                </a:cubicBezTo>
                <a:cubicBezTo>
                  <a:pt x="358332" y="479394"/>
                  <a:pt x="351267" y="471182"/>
                  <a:pt x="346495" y="461639"/>
                </a:cubicBezTo>
                <a:cubicBezTo>
                  <a:pt x="339368" y="447385"/>
                  <a:pt x="334335" y="432172"/>
                  <a:pt x="328739" y="417250"/>
                </a:cubicBezTo>
                <a:cubicBezTo>
                  <a:pt x="325453" y="408488"/>
                  <a:pt x="325477" y="398103"/>
                  <a:pt x="319862" y="390617"/>
                </a:cubicBezTo>
                <a:cubicBezTo>
                  <a:pt x="307307" y="373877"/>
                  <a:pt x="289252" y="361977"/>
                  <a:pt x="275473" y="346229"/>
                </a:cubicBezTo>
                <a:cubicBezTo>
                  <a:pt x="252544" y="320025"/>
                  <a:pt x="263156" y="314344"/>
                  <a:pt x="231085" y="292963"/>
                </a:cubicBezTo>
                <a:cubicBezTo>
                  <a:pt x="134646" y="228670"/>
                  <a:pt x="213058" y="288388"/>
                  <a:pt x="151186" y="257452"/>
                </a:cubicBezTo>
                <a:cubicBezTo>
                  <a:pt x="123703" y="243711"/>
                  <a:pt x="117194" y="229151"/>
                  <a:pt x="89042" y="213064"/>
                </a:cubicBezTo>
                <a:cubicBezTo>
                  <a:pt x="80917" y="208421"/>
                  <a:pt x="70779" y="208371"/>
                  <a:pt x="62409" y="204186"/>
                </a:cubicBezTo>
                <a:cubicBezTo>
                  <a:pt x="52866" y="199414"/>
                  <a:pt x="44654" y="192349"/>
                  <a:pt x="35776" y="186431"/>
                </a:cubicBezTo>
                <a:cubicBezTo>
                  <a:pt x="10629" y="110985"/>
                  <a:pt x="45701" y="202973"/>
                  <a:pt x="9143" y="142043"/>
                </a:cubicBezTo>
                <a:cubicBezTo>
                  <a:pt x="4328" y="134019"/>
                  <a:pt x="3225" y="124288"/>
                  <a:pt x="266" y="115410"/>
                </a:cubicBezTo>
                <a:cubicBezTo>
                  <a:pt x="3225" y="82858"/>
                  <a:pt x="-6353" y="46534"/>
                  <a:pt x="9143" y="17755"/>
                </a:cubicBezTo>
                <a:cubicBezTo>
                  <a:pt x="18016" y="1276"/>
                  <a:pt x="62409" y="0"/>
                  <a:pt x="62409" y="0"/>
                </a:cubicBezTo>
                <a:cubicBezTo>
                  <a:pt x="121594" y="2959"/>
                  <a:pt x="180927" y="3745"/>
                  <a:pt x="239963" y="8878"/>
                </a:cubicBezTo>
                <a:cubicBezTo>
                  <a:pt x="249286" y="9689"/>
                  <a:pt x="257834" y="14469"/>
                  <a:pt x="266596" y="17755"/>
                </a:cubicBezTo>
                <a:cubicBezTo>
                  <a:pt x="281517" y="23350"/>
                  <a:pt x="295866" y="30472"/>
                  <a:pt x="310984" y="35511"/>
                </a:cubicBezTo>
                <a:cubicBezTo>
                  <a:pt x="331422" y="42324"/>
                  <a:pt x="352493" y="47076"/>
                  <a:pt x="373128" y="53266"/>
                </a:cubicBezTo>
                <a:cubicBezTo>
                  <a:pt x="382091" y="55955"/>
                  <a:pt x="391160" y="58458"/>
                  <a:pt x="399761" y="62144"/>
                </a:cubicBezTo>
                <a:cubicBezTo>
                  <a:pt x="411925" y="67357"/>
                  <a:pt x="423107" y="74686"/>
                  <a:pt x="435271" y="79899"/>
                </a:cubicBezTo>
                <a:cubicBezTo>
                  <a:pt x="526719" y="119091"/>
                  <a:pt x="379627" y="47640"/>
                  <a:pt x="497415" y="106532"/>
                </a:cubicBezTo>
                <a:cubicBezTo>
                  <a:pt x="503333" y="115410"/>
                  <a:pt x="508226" y="125064"/>
                  <a:pt x="515170" y="133165"/>
                </a:cubicBezTo>
                <a:cubicBezTo>
                  <a:pt x="526064" y="145875"/>
                  <a:pt x="550681" y="168676"/>
                  <a:pt x="550681" y="168676"/>
                </a:cubicBezTo>
                <a:lnTo>
                  <a:pt x="568436" y="221942"/>
                </a:lnTo>
                <a:cubicBezTo>
                  <a:pt x="571395" y="230820"/>
                  <a:pt x="572123" y="240789"/>
                  <a:pt x="577314" y="248575"/>
                </a:cubicBezTo>
                <a:cubicBezTo>
                  <a:pt x="583232" y="257453"/>
                  <a:pt x="590736" y="265458"/>
                  <a:pt x="595069" y="275208"/>
                </a:cubicBezTo>
                <a:cubicBezTo>
                  <a:pt x="602670" y="292311"/>
                  <a:pt x="604455" y="311734"/>
                  <a:pt x="612825" y="328474"/>
                </a:cubicBezTo>
                <a:lnTo>
                  <a:pt x="630580" y="363984"/>
                </a:lnTo>
                <a:cubicBezTo>
                  <a:pt x="633539" y="396536"/>
                  <a:pt x="634412" y="429345"/>
                  <a:pt x="639458" y="461639"/>
                </a:cubicBezTo>
                <a:cubicBezTo>
                  <a:pt x="649224" y="524142"/>
                  <a:pt x="674969" y="648070"/>
                  <a:pt x="674969" y="648070"/>
                </a:cubicBezTo>
                <a:cubicBezTo>
                  <a:pt x="682662" y="809645"/>
                  <a:pt x="686471" y="881864"/>
                  <a:pt x="692724" y="1047565"/>
                </a:cubicBezTo>
                <a:cubicBezTo>
                  <a:pt x="704127" y="1349746"/>
                  <a:pt x="692539" y="1214377"/>
                  <a:pt x="710479" y="1393794"/>
                </a:cubicBezTo>
                <a:cubicBezTo>
                  <a:pt x="713438" y="1476652"/>
                  <a:pt x="714758" y="1559585"/>
                  <a:pt x="719357" y="1642369"/>
                </a:cubicBezTo>
                <a:cubicBezTo>
                  <a:pt x="722749" y="1703424"/>
                  <a:pt x="730137" y="1710852"/>
                  <a:pt x="737112" y="1766656"/>
                </a:cubicBezTo>
                <a:cubicBezTo>
                  <a:pt x="740801" y="1796166"/>
                  <a:pt x="742515" y="1825897"/>
                  <a:pt x="745990" y="1855433"/>
                </a:cubicBezTo>
                <a:cubicBezTo>
                  <a:pt x="763604" y="2005146"/>
                  <a:pt x="744936" y="1862707"/>
                  <a:pt x="763745" y="1944210"/>
                </a:cubicBezTo>
                <a:cubicBezTo>
                  <a:pt x="770531" y="1973615"/>
                  <a:pt x="781501" y="2032986"/>
                  <a:pt x="781501" y="2032986"/>
                </a:cubicBezTo>
                <a:cubicBezTo>
                  <a:pt x="778542" y="2098089"/>
                  <a:pt x="784930" y="2164297"/>
                  <a:pt x="772623" y="2228295"/>
                </a:cubicBezTo>
                <a:cubicBezTo>
                  <a:pt x="768550" y="2249472"/>
                  <a:pt x="726194" y="2268465"/>
                  <a:pt x="710479" y="2281561"/>
                </a:cubicBezTo>
                <a:cubicBezTo>
                  <a:pt x="700834" y="2289598"/>
                  <a:pt x="693563" y="2300244"/>
                  <a:pt x="683846" y="2308194"/>
                </a:cubicBezTo>
                <a:cubicBezTo>
                  <a:pt x="660943" y="2326933"/>
                  <a:pt x="636499" y="2343705"/>
                  <a:pt x="612825" y="2361460"/>
                </a:cubicBezTo>
                <a:cubicBezTo>
                  <a:pt x="600988" y="2370338"/>
                  <a:pt x="587776" y="2377631"/>
                  <a:pt x="577314" y="2388093"/>
                </a:cubicBezTo>
                <a:cubicBezTo>
                  <a:pt x="568436" y="2396971"/>
                  <a:pt x="560326" y="2406689"/>
                  <a:pt x="550681" y="2414726"/>
                </a:cubicBezTo>
                <a:cubicBezTo>
                  <a:pt x="534949" y="2427836"/>
                  <a:pt x="506411" y="2442577"/>
                  <a:pt x="488537" y="2450237"/>
                </a:cubicBezTo>
                <a:cubicBezTo>
                  <a:pt x="479936" y="2453923"/>
                  <a:pt x="470782" y="2456155"/>
                  <a:pt x="461904" y="2459114"/>
                </a:cubicBezTo>
                <a:cubicBezTo>
                  <a:pt x="417516" y="2456155"/>
                  <a:pt x="372016" y="2460541"/>
                  <a:pt x="328739" y="2450237"/>
                </a:cubicBezTo>
                <a:cubicBezTo>
                  <a:pt x="291044" y="2441262"/>
                  <a:pt x="275255" y="2410105"/>
                  <a:pt x="248840" y="2388093"/>
                </a:cubicBezTo>
                <a:cubicBezTo>
                  <a:pt x="240643" y="2381263"/>
                  <a:pt x="231085" y="2376256"/>
                  <a:pt x="222207" y="2370338"/>
                </a:cubicBezTo>
                <a:cubicBezTo>
                  <a:pt x="204849" y="2344301"/>
                  <a:pt x="202925" y="2346475"/>
                  <a:pt x="195574" y="2317072"/>
                </a:cubicBezTo>
                <a:cubicBezTo>
                  <a:pt x="194856" y="2314201"/>
                  <a:pt x="152665" y="2331867"/>
                  <a:pt x="151186" y="2325949"/>
                </a:cubicBezTo>
                <a:close/>
              </a:path>
            </a:pathLst>
          </a:custGeom>
          <a:noFill/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4222567" y="1985482"/>
            <a:ext cx="1064089" cy="2396971"/>
          </a:xfrm>
          <a:custGeom>
            <a:avLst/>
            <a:gdLst>
              <a:gd name="connsiteX0" fmla="*/ 1019701 w 1064089"/>
              <a:gd name="connsiteY0" fmla="*/ 479394 h 2396971"/>
              <a:gd name="connsiteX1" fmla="*/ 1046334 w 1064089"/>
              <a:gd name="connsiteY1" fmla="*/ 435006 h 2396971"/>
              <a:gd name="connsiteX2" fmla="*/ 1055211 w 1064089"/>
              <a:gd name="connsiteY2" fmla="*/ 372862 h 2396971"/>
              <a:gd name="connsiteX3" fmla="*/ 1064089 w 1064089"/>
              <a:gd name="connsiteY3" fmla="*/ 319596 h 2396971"/>
              <a:gd name="connsiteX4" fmla="*/ 1055211 w 1064089"/>
              <a:gd name="connsiteY4" fmla="*/ 159798 h 2396971"/>
              <a:gd name="connsiteX5" fmla="*/ 1028578 w 1064089"/>
              <a:gd name="connsiteY5" fmla="*/ 133165 h 2396971"/>
              <a:gd name="connsiteX6" fmla="*/ 984190 w 1064089"/>
              <a:gd name="connsiteY6" fmla="*/ 97655 h 2396971"/>
              <a:gd name="connsiteX7" fmla="*/ 966435 w 1064089"/>
              <a:gd name="connsiteY7" fmla="*/ 79899 h 2396971"/>
              <a:gd name="connsiteX8" fmla="*/ 797759 w 1064089"/>
              <a:gd name="connsiteY8" fmla="*/ 35511 h 2396971"/>
              <a:gd name="connsiteX9" fmla="*/ 646838 w 1064089"/>
              <a:gd name="connsiteY9" fmla="*/ 0 h 2396971"/>
              <a:gd name="connsiteX10" fmla="*/ 229588 w 1064089"/>
              <a:gd name="connsiteY10" fmla="*/ 8878 h 2396971"/>
              <a:gd name="connsiteX11" fmla="*/ 185200 w 1064089"/>
              <a:gd name="connsiteY11" fmla="*/ 26633 h 2396971"/>
              <a:gd name="connsiteX12" fmla="*/ 158567 w 1064089"/>
              <a:gd name="connsiteY12" fmla="*/ 35511 h 2396971"/>
              <a:gd name="connsiteX13" fmla="*/ 105301 w 1064089"/>
              <a:gd name="connsiteY13" fmla="*/ 88777 h 2396971"/>
              <a:gd name="connsiteX14" fmla="*/ 87545 w 1064089"/>
              <a:gd name="connsiteY14" fmla="*/ 133165 h 2396971"/>
              <a:gd name="connsiteX15" fmla="*/ 60912 w 1064089"/>
              <a:gd name="connsiteY15" fmla="*/ 195309 h 2396971"/>
              <a:gd name="connsiteX16" fmla="*/ 43157 w 1064089"/>
              <a:gd name="connsiteY16" fmla="*/ 292963 h 2396971"/>
              <a:gd name="connsiteX17" fmla="*/ 52035 w 1064089"/>
              <a:gd name="connsiteY17" fmla="*/ 497150 h 2396971"/>
              <a:gd name="connsiteX18" fmla="*/ 87545 w 1064089"/>
              <a:gd name="connsiteY18" fmla="*/ 630315 h 2396971"/>
              <a:gd name="connsiteX19" fmla="*/ 114178 w 1064089"/>
              <a:gd name="connsiteY19" fmla="*/ 692458 h 2396971"/>
              <a:gd name="connsiteX20" fmla="*/ 149689 w 1064089"/>
              <a:gd name="connsiteY20" fmla="*/ 736847 h 2396971"/>
              <a:gd name="connsiteX21" fmla="*/ 158567 w 1064089"/>
              <a:gd name="connsiteY21" fmla="*/ 763480 h 2396971"/>
              <a:gd name="connsiteX22" fmla="*/ 176322 w 1064089"/>
              <a:gd name="connsiteY22" fmla="*/ 790113 h 2396971"/>
              <a:gd name="connsiteX23" fmla="*/ 185200 w 1064089"/>
              <a:gd name="connsiteY23" fmla="*/ 816746 h 2396971"/>
              <a:gd name="connsiteX24" fmla="*/ 211833 w 1064089"/>
              <a:gd name="connsiteY24" fmla="*/ 834501 h 2396971"/>
              <a:gd name="connsiteX25" fmla="*/ 256221 w 1064089"/>
              <a:gd name="connsiteY25" fmla="*/ 896645 h 2396971"/>
              <a:gd name="connsiteX26" fmla="*/ 291732 w 1064089"/>
              <a:gd name="connsiteY26" fmla="*/ 949911 h 2396971"/>
              <a:gd name="connsiteX27" fmla="*/ 309487 w 1064089"/>
              <a:gd name="connsiteY27" fmla="*/ 976544 h 2396971"/>
              <a:gd name="connsiteX28" fmla="*/ 344998 w 1064089"/>
              <a:gd name="connsiteY28" fmla="*/ 1083076 h 2396971"/>
              <a:gd name="connsiteX29" fmla="*/ 362753 w 1064089"/>
              <a:gd name="connsiteY29" fmla="*/ 1136342 h 2396971"/>
              <a:gd name="connsiteX30" fmla="*/ 380508 w 1064089"/>
              <a:gd name="connsiteY30" fmla="*/ 1216241 h 2396971"/>
              <a:gd name="connsiteX31" fmla="*/ 371631 w 1064089"/>
              <a:gd name="connsiteY31" fmla="*/ 1384917 h 2396971"/>
              <a:gd name="connsiteX32" fmla="*/ 362753 w 1064089"/>
              <a:gd name="connsiteY32" fmla="*/ 1411550 h 2396971"/>
              <a:gd name="connsiteX33" fmla="*/ 300609 w 1064089"/>
              <a:gd name="connsiteY33" fmla="*/ 1464816 h 2396971"/>
              <a:gd name="connsiteX34" fmla="*/ 273976 w 1064089"/>
              <a:gd name="connsiteY34" fmla="*/ 1500326 h 2396971"/>
              <a:gd name="connsiteX35" fmla="*/ 220710 w 1064089"/>
              <a:gd name="connsiteY35" fmla="*/ 1535837 h 2396971"/>
              <a:gd name="connsiteX36" fmla="*/ 194077 w 1064089"/>
              <a:gd name="connsiteY36" fmla="*/ 1580225 h 2396971"/>
              <a:gd name="connsiteX37" fmla="*/ 176322 w 1064089"/>
              <a:gd name="connsiteY37" fmla="*/ 1597981 h 2396971"/>
              <a:gd name="connsiteX38" fmla="*/ 167444 w 1064089"/>
              <a:gd name="connsiteY38" fmla="*/ 1624614 h 2396971"/>
              <a:gd name="connsiteX39" fmla="*/ 140811 w 1064089"/>
              <a:gd name="connsiteY39" fmla="*/ 1677880 h 2396971"/>
              <a:gd name="connsiteX40" fmla="*/ 96423 w 1064089"/>
              <a:gd name="connsiteY40" fmla="*/ 1757779 h 2396971"/>
              <a:gd name="connsiteX41" fmla="*/ 87545 w 1064089"/>
              <a:gd name="connsiteY41" fmla="*/ 1802167 h 2396971"/>
              <a:gd name="connsiteX42" fmla="*/ 69790 w 1064089"/>
              <a:gd name="connsiteY42" fmla="*/ 1828800 h 2396971"/>
              <a:gd name="connsiteX43" fmla="*/ 43157 w 1064089"/>
              <a:gd name="connsiteY43" fmla="*/ 1882066 h 2396971"/>
              <a:gd name="connsiteX44" fmla="*/ 25402 w 1064089"/>
              <a:gd name="connsiteY44" fmla="*/ 1961965 h 2396971"/>
              <a:gd name="connsiteX45" fmla="*/ 52035 w 1064089"/>
              <a:gd name="connsiteY45" fmla="*/ 2325950 h 2396971"/>
              <a:gd name="connsiteX46" fmla="*/ 87545 w 1064089"/>
              <a:gd name="connsiteY46" fmla="*/ 2352583 h 2396971"/>
              <a:gd name="connsiteX47" fmla="*/ 114178 w 1064089"/>
              <a:gd name="connsiteY47" fmla="*/ 2361460 h 2396971"/>
              <a:gd name="connsiteX48" fmla="*/ 140811 w 1064089"/>
              <a:gd name="connsiteY48" fmla="*/ 2379216 h 2396971"/>
              <a:gd name="connsiteX49" fmla="*/ 256221 w 1064089"/>
              <a:gd name="connsiteY49" fmla="*/ 2396971 h 2396971"/>
              <a:gd name="connsiteX50" fmla="*/ 327242 w 1064089"/>
              <a:gd name="connsiteY50" fmla="*/ 2388093 h 2396971"/>
              <a:gd name="connsiteX51" fmla="*/ 344998 w 1064089"/>
              <a:gd name="connsiteY51" fmla="*/ 2370338 h 2396971"/>
              <a:gd name="connsiteX52" fmla="*/ 371631 w 1064089"/>
              <a:gd name="connsiteY52" fmla="*/ 2361460 h 2396971"/>
              <a:gd name="connsiteX53" fmla="*/ 424897 w 1064089"/>
              <a:gd name="connsiteY53" fmla="*/ 2325950 h 2396971"/>
              <a:gd name="connsiteX54" fmla="*/ 442652 w 1064089"/>
              <a:gd name="connsiteY54" fmla="*/ 2228295 h 2396971"/>
              <a:gd name="connsiteX55" fmla="*/ 451530 w 1064089"/>
              <a:gd name="connsiteY55" fmla="*/ 2201662 h 2396971"/>
              <a:gd name="connsiteX56" fmla="*/ 469285 w 1064089"/>
              <a:gd name="connsiteY56" fmla="*/ 2104008 h 2396971"/>
              <a:gd name="connsiteX57" fmla="*/ 487040 w 1064089"/>
              <a:gd name="connsiteY57" fmla="*/ 2068497 h 2396971"/>
              <a:gd name="connsiteX58" fmla="*/ 495918 w 1064089"/>
              <a:gd name="connsiteY58" fmla="*/ 2032987 h 2396971"/>
              <a:gd name="connsiteX59" fmla="*/ 513673 w 1064089"/>
              <a:gd name="connsiteY59" fmla="*/ 1970843 h 2396971"/>
              <a:gd name="connsiteX60" fmla="*/ 522551 w 1064089"/>
              <a:gd name="connsiteY60" fmla="*/ 1864311 h 2396971"/>
              <a:gd name="connsiteX61" fmla="*/ 531429 w 1064089"/>
              <a:gd name="connsiteY61" fmla="*/ 1837678 h 2396971"/>
              <a:gd name="connsiteX62" fmla="*/ 540306 w 1064089"/>
              <a:gd name="connsiteY62" fmla="*/ 1731146 h 2396971"/>
              <a:gd name="connsiteX63" fmla="*/ 549184 w 1064089"/>
              <a:gd name="connsiteY63" fmla="*/ 1686757 h 2396971"/>
              <a:gd name="connsiteX64" fmla="*/ 566939 w 1064089"/>
              <a:gd name="connsiteY64" fmla="*/ 1580225 h 2396971"/>
              <a:gd name="connsiteX65" fmla="*/ 575817 w 1064089"/>
              <a:gd name="connsiteY65" fmla="*/ 1544715 h 2396971"/>
              <a:gd name="connsiteX66" fmla="*/ 584695 w 1064089"/>
              <a:gd name="connsiteY66" fmla="*/ 1491449 h 2396971"/>
              <a:gd name="connsiteX67" fmla="*/ 584695 w 1064089"/>
              <a:gd name="connsiteY67" fmla="*/ 914400 h 2396971"/>
              <a:gd name="connsiteX68" fmla="*/ 575817 w 1064089"/>
              <a:gd name="connsiteY68" fmla="*/ 887767 h 2396971"/>
              <a:gd name="connsiteX69" fmla="*/ 513673 w 1064089"/>
              <a:gd name="connsiteY69" fmla="*/ 834501 h 2396971"/>
              <a:gd name="connsiteX70" fmla="*/ 442652 w 1064089"/>
              <a:gd name="connsiteY70" fmla="*/ 754602 h 2396971"/>
              <a:gd name="connsiteX71" fmla="*/ 416019 w 1064089"/>
              <a:gd name="connsiteY71" fmla="*/ 727969 h 2396971"/>
              <a:gd name="connsiteX72" fmla="*/ 362753 w 1064089"/>
              <a:gd name="connsiteY72" fmla="*/ 665825 h 2396971"/>
              <a:gd name="connsiteX73" fmla="*/ 344998 w 1064089"/>
              <a:gd name="connsiteY73" fmla="*/ 639192 h 2396971"/>
              <a:gd name="connsiteX74" fmla="*/ 318365 w 1064089"/>
              <a:gd name="connsiteY74" fmla="*/ 612559 h 2396971"/>
              <a:gd name="connsiteX75" fmla="*/ 291732 w 1064089"/>
              <a:gd name="connsiteY75" fmla="*/ 577049 h 2396971"/>
              <a:gd name="connsiteX76" fmla="*/ 256221 w 1064089"/>
              <a:gd name="connsiteY76" fmla="*/ 523783 h 2396971"/>
              <a:gd name="connsiteX77" fmla="*/ 220710 w 1064089"/>
              <a:gd name="connsiteY77" fmla="*/ 479394 h 2396971"/>
              <a:gd name="connsiteX78" fmla="*/ 202955 w 1064089"/>
              <a:gd name="connsiteY78" fmla="*/ 443884 h 2396971"/>
              <a:gd name="connsiteX79" fmla="*/ 185200 w 1064089"/>
              <a:gd name="connsiteY79" fmla="*/ 417251 h 2396971"/>
              <a:gd name="connsiteX80" fmla="*/ 158567 w 1064089"/>
              <a:gd name="connsiteY80" fmla="*/ 372862 h 2396971"/>
              <a:gd name="connsiteX81" fmla="*/ 131934 w 1064089"/>
              <a:gd name="connsiteY81" fmla="*/ 292963 h 2396971"/>
              <a:gd name="connsiteX82" fmla="*/ 123056 w 1064089"/>
              <a:gd name="connsiteY82" fmla="*/ 266330 h 2396971"/>
              <a:gd name="connsiteX83" fmla="*/ 149689 w 1064089"/>
              <a:gd name="connsiteY83" fmla="*/ 195309 h 2396971"/>
              <a:gd name="connsiteX84" fmla="*/ 176322 w 1064089"/>
              <a:gd name="connsiteY84" fmla="*/ 186431 h 2396971"/>
              <a:gd name="connsiteX85" fmla="*/ 273976 w 1064089"/>
              <a:gd name="connsiteY85" fmla="*/ 168676 h 2396971"/>
              <a:gd name="connsiteX86" fmla="*/ 611328 w 1064089"/>
              <a:gd name="connsiteY86" fmla="*/ 177554 h 2396971"/>
              <a:gd name="connsiteX87" fmla="*/ 700104 w 1064089"/>
              <a:gd name="connsiteY87" fmla="*/ 204187 h 2396971"/>
              <a:gd name="connsiteX88" fmla="*/ 726737 w 1064089"/>
              <a:gd name="connsiteY88" fmla="*/ 213064 h 2396971"/>
              <a:gd name="connsiteX89" fmla="*/ 762248 w 1064089"/>
              <a:gd name="connsiteY89" fmla="*/ 257453 h 2396971"/>
              <a:gd name="connsiteX90" fmla="*/ 771126 w 1064089"/>
              <a:gd name="connsiteY90" fmla="*/ 284086 h 2396971"/>
              <a:gd name="connsiteX91" fmla="*/ 762248 w 1064089"/>
              <a:gd name="connsiteY91" fmla="*/ 328474 h 2396971"/>
              <a:gd name="connsiteX92" fmla="*/ 753370 w 1064089"/>
              <a:gd name="connsiteY92" fmla="*/ 355107 h 2396971"/>
              <a:gd name="connsiteX93" fmla="*/ 762248 w 1064089"/>
              <a:gd name="connsiteY93" fmla="*/ 461639 h 2396971"/>
              <a:gd name="connsiteX94" fmla="*/ 771126 w 1064089"/>
              <a:gd name="connsiteY94" fmla="*/ 488272 h 2396971"/>
              <a:gd name="connsiteX95" fmla="*/ 833270 w 1064089"/>
              <a:gd name="connsiteY95" fmla="*/ 541538 h 2396971"/>
              <a:gd name="connsiteX96" fmla="*/ 886536 w 1064089"/>
              <a:gd name="connsiteY96" fmla="*/ 559293 h 2396971"/>
              <a:gd name="connsiteX97" fmla="*/ 984190 w 1064089"/>
              <a:gd name="connsiteY97" fmla="*/ 541538 h 2396971"/>
              <a:gd name="connsiteX98" fmla="*/ 1010823 w 1064089"/>
              <a:gd name="connsiteY98" fmla="*/ 523783 h 2396971"/>
              <a:gd name="connsiteX99" fmla="*/ 1037456 w 1064089"/>
              <a:gd name="connsiteY99" fmla="*/ 470517 h 2396971"/>
              <a:gd name="connsiteX100" fmla="*/ 1019701 w 1064089"/>
              <a:gd name="connsiteY100" fmla="*/ 479394 h 239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064089" h="2396971">
                <a:moveTo>
                  <a:pt x="1019701" y="479394"/>
                </a:moveTo>
                <a:cubicBezTo>
                  <a:pt x="1021181" y="473475"/>
                  <a:pt x="1040878" y="451376"/>
                  <a:pt x="1046334" y="435006"/>
                </a:cubicBezTo>
                <a:cubicBezTo>
                  <a:pt x="1052951" y="415155"/>
                  <a:pt x="1052029" y="393544"/>
                  <a:pt x="1055211" y="372862"/>
                </a:cubicBezTo>
                <a:cubicBezTo>
                  <a:pt x="1057948" y="355071"/>
                  <a:pt x="1061130" y="337351"/>
                  <a:pt x="1064089" y="319596"/>
                </a:cubicBezTo>
                <a:cubicBezTo>
                  <a:pt x="1061130" y="266330"/>
                  <a:pt x="1065193" y="212204"/>
                  <a:pt x="1055211" y="159798"/>
                </a:cubicBezTo>
                <a:cubicBezTo>
                  <a:pt x="1052862" y="147465"/>
                  <a:pt x="1038027" y="141432"/>
                  <a:pt x="1028578" y="133165"/>
                </a:cubicBezTo>
                <a:cubicBezTo>
                  <a:pt x="1014318" y="120688"/>
                  <a:pt x="998576" y="109986"/>
                  <a:pt x="984190" y="97655"/>
                </a:cubicBezTo>
                <a:cubicBezTo>
                  <a:pt x="977835" y="92208"/>
                  <a:pt x="974206" y="83008"/>
                  <a:pt x="966435" y="79899"/>
                </a:cubicBezTo>
                <a:cubicBezTo>
                  <a:pt x="769730" y="1217"/>
                  <a:pt x="919390" y="67946"/>
                  <a:pt x="797759" y="35511"/>
                </a:cubicBezTo>
                <a:cubicBezTo>
                  <a:pt x="646977" y="-4698"/>
                  <a:pt x="786721" y="17486"/>
                  <a:pt x="646838" y="0"/>
                </a:cubicBezTo>
                <a:cubicBezTo>
                  <a:pt x="507755" y="2959"/>
                  <a:pt x="368472" y="865"/>
                  <a:pt x="229588" y="8878"/>
                </a:cubicBezTo>
                <a:cubicBezTo>
                  <a:pt x="213679" y="9796"/>
                  <a:pt x="200121" y="21038"/>
                  <a:pt x="185200" y="26633"/>
                </a:cubicBezTo>
                <a:cubicBezTo>
                  <a:pt x="176438" y="29919"/>
                  <a:pt x="167445" y="32552"/>
                  <a:pt x="158567" y="35511"/>
                </a:cubicBezTo>
                <a:cubicBezTo>
                  <a:pt x="140812" y="53266"/>
                  <a:pt x="114627" y="65463"/>
                  <a:pt x="105301" y="88777"/>
                </a:cubicBezTo>
                <a:cubicBezTo>
                  <a:pt x="99382" y="103573"/>
                  <a:pt x="94017" y="118603"/>
                  <a:pt x="87545" y="133165"/>
                </a:cubicBezTo>
                <a:cubicBezTo>
                  <a:pt x="73030" y="165824"/>
                  <a:pt x="68725" y="164056"/>
                  <a:pt x="60912" y="195309"/>
                </a:cubicBezTo>
                <a:cubicBezTo>
                  <a:pt x="54711" y="220113"/>
                  <a:pt x="47112" y="269233"/>
                  <a:pt x="43157" y="292963"/>
                </a:cubicBezTo>
                <a:cubicBezTo>
                  <a:pt x="46116" y="361025"/>
                  <a:pt x="45867" y="429303"/>
                  <a:pt x="52035" y="497150"/>
                </a:cubicBezTo>
                <a:cubicBezTo>
                  <a:pt x="58978" y="573524"/>
                  <a:pt x="65942" y="572707"/>
                  <a:pt x="87545" y="630315"/>
                </a:cubicBezTo>
                <a:cubicBezTo>
                  <a:pt x="97690" y="657368"/>
                  <a:pt x="96365" y="665739"/>
                  <a:pt x="114178" y="692458"/>
                </a:cubicBezTo>
                <a:cubicBezTo>
                  <a:pt x="147208" y="742002"/>
                  <a:pt x="117438" y="672346"/>
                  <a:pt x="149689" y="736847"/>
                </a:cubicBezTo>
                <a:cubicBezTo>
                  <a:pt x="153874" y="745217"/>
                  <a:pt x="154382" y="755110"/>
                  <a:pt x="158567" y="763480"/>
                </a:cubicBezTo>
                <a:cubicBezTo>
                  <a:pt x="163339" y="773023"/>
                  <a:pt x="171550" y="780570"/>
                  <a:pt x="176322" y="790113"/>
                </a:cubicBezTo>
                <a:cubicBezTo>
                  <a:pt x="180507" y="798483"/>
                  <a:pt x="179354" y="809439"/>
                  <a:pt x="185200" y="816746"/>
                </a:cubicBezTo>
                <a:cubicBezTo>
                  <a:pt x="191865" y="825077"/>
                  <a:pt x="202955" y="828583"/>
                  <a:pt x="211833" y="834501"/>
                </a:cubicBezTo>
                <a:cubicBezTo>
                  <a:pt x="250376" y="911589"/>
                  <a:pt x="205835" y="831864"/>
                  <a:pt x="256221" y="896645"/>
                </a:cubicBezTo>
                <a:cubicBezTo>
                  <a:pt x="269322" y="913489"/>
                  <a:pt x="279895" y="932156"/>
                  <a:pt x="291732" y="949911"/>
                </a:cubicBezTo>
                <a:cubicBezTo>
                  <a:pt x="297650" y="958789"/>
                  <a:pt x="306113" y="966422"/>
                  <a:pt x="309487" y="976544"/>
                </a:cubicBezTo>
                <a:lnTo>
                  <a:pt x="344998" y="1083076"/>
                </a:lnTo>
                <a:cubicBezTo>
                  <a:pt x="350916" y="1100831"/>
                  <a:pt x="359676" y="1117881"/>
                  <a:pt x="362753" y="1136342"/>
                </a:cubicBezTo>
                <a:cubicBezTo>
                  <a:pt x="373169" y="1198838"/>
                  <a:pt x="365939" y="1172531"/>
                  <a:pt x="380508" y="1216241"/>
                </a:cubicBezTo>
                <a:cubicBezTo>
                  <a:pt x="377549" y="1272466"/>
                  <a:pt x="376728" y="1328845"/>
                  <a:pt x="371631" y="1384917"/>
                </a:cubicBezTo>
                <a:cubicBezTo>
                  <a:pt x="370784" y="1394236"/>
                  <a:pt x="367944" y="1403764"/>
                  <a:pt x="362753" y="1411550"/>
                </a:cubicBezTo>
                <a:cubicBezTo>
                  <a:pt x="343425" y="1440541"/>
                  <a:pt x="325224" y="1440201"/>
                  <a:pt x="300609" y="1464816"/>
                </a:cubicBezTo>
                <a:cubicBezTo>
                  <a:pt x="290147" y="1475278"/>
                  <a:pt x="285035" y="1490496"/>
                  <a:pt x="273976" y="1500326"/>
                </a:cubicBezTo>
                <a:cubicBezTo>
                  <a:pt x="258027" y="1514503"/>
                  <a:pt x="220710" y="1535837"/>
                  <a:pt x="220710" y="1535837"/>
                </a:cubicBezTo>
                <a:cubicBezTo>
                  <a:pt x="211832" y="1550633"/>
                  <a:pt x="204106" y="1566184"/>
                  <a:pt x="194077" y="1580225"/>
                </a:cubicBezTo>
                <a:cubicBezTo>
                  <a:pt x="189212" y="1587036"/>
                  <a:pt x="180628" y="1590804"/>
                  <a:pt x="176322" y="1597981"/>
                </a:cubicBezTo>
                <a:cubicBezTo>
                  <a:pt x="171507" y="1606005"/>
                  <a:pt x="171245" y="1616063"/>
                  <a:pt x="167444" y="1624614"/>
                </a:cubicBezTo>
                <a:cubicBezTo>
                  <a:pt x="159382" y="1642754"/>
                  <a:pt x="149130" y="1659856"/>
                  <a:pt x="140811" y="1677880"/>
                </a:cubicBezTo>
                <a:cubicBezTo>
                  <a:pt x="106605" y="1751992"/>
                  <a:pt x="131701" y="1722499"/>
                  <a:pt x="96423" y="1757779"/>
                </a:cubicBezTo>
                <a:cubicBezTo>
                  <a:pt x="93464" y="1772575"/>
                  <a:pt x="92843" y="1788039"/>
                  <a:pt x="87545" y="1802167"/>
                </a:cubicBezTo>
                <a:cubicBezTo>
                  <a:pt x="83799" y="1812157"/>
                  <a:pt x="74562" y="1819257"/>
                  <a:pt x="69790" y="1828800"/>
                </a:cubicBezTo>
                <a:cubicBezTo>
                  <a:pt x="33035" y="1902310"/>
                  <a:pt x="94040" y="1805740"/>
                  <a:pt x="43157" y="1882066"/>
                </a:cubicBezTo>
                <a:cubicBezTo>
                  <a:pt x="39732" y="1895765"/>
                  <a:pt x="25402" y="1950690"/>
                  <a:pt x="25402" y="1961965"/>
                </a:cubicBezTo>
                <a:cubicBezTo>
                  <a:pt x="25402" y="2080528"/>
                  <a:pt x="-46696" y="2243673"/>
                  <a:pt x="52035" y="2325950"/>
                </a:cubicBezTo>
                <a:cubicBezTo>
                  <a:pt x="63401" y="2335422"/>
                  <a:pt x="74699" y="2345242"/>
                  <a:pt x="87545" y="2352583"/>
                </a:cubicBezTo>
                <a:cubicBezTo>
                  <a:pt x="95670" y="2357226"/>
                  <a:pt x="105300" y="2358501"/>
                  <a:pt x="114178" y="2361460"/>
                </a:cubicBezTo>
                <a:cubicBezTo>
                  <a:pt x="123056" y="2367379"/>
                  <a:pt x="130689" y="2375842"/>
                  <a:pt x="140811" y="2379216"/>
                </a:cubicBezTo>
                <a:cubicBezTo>
                  <a:pt x="150043" y="2382293"/>
                  <a:pt x="251441" y="2396288"/>
                  <a:pt x="256221" y="2396971"/>
                </a:cubicBezTo>
                <a:cubicBezTo>
                  <a:pt x="279895" y="2394012"/>
                  <a:pt x="304390" y="2394948"/>
                  <a:pt x="327242" y="2388093"/>
                </a:cubicBezTo>
                <a:cubicBezTo>
                  <a:pt x="335259" y="2385688"/>
                  <a:pt x="337821" y="2374644"/>
                  <a:pt x="344998" y="2370338"/>
                </a:cubicBezTo>
                <a:cubicBezTo>
                  <a:pt x="353022" y="2365523"/>
                  <a:pt x="363451" y="2366005"/>
                  <a:pt x="371631" y="2361460"/>
                </a:cubicBezTo>
                <a:cubicBezTo>
                  <a:pt x="390285" y="2351097"/>
                  <a:pt x="424897" y="2325950"/>
                  <a:pt x="424897" y="2325950"/>
                </a:cubicBezTo>
                <a:cubicBezTo>
                  <a:pt x="428856" y="2302196"/>
                  <a:pt x="436446" y="2253118"/>
                  <a:pt x="442652" y="2228295"/>
                </a:cubicBezTo>
                <a:cubicBezTo>
                  <a:pt x="444922" y="2219217"/>
                  <a:pt x="448571" y="2210540"/>
                  <a:pt x="451530" y="2201662"/>
                </a:cubicBezTo>
                <a:cubicBezTo>
                  <a:pt x="453022" y="2192710"/>
                  <a:pt x="465147" y="2116423"/>
                  <a:pt x="469285" y="2104008"/>
                </a:cubicBezTo>
                <a:cubicBezTo>
                  <a:pt x="473470" y="2091453"/>
                  <a:pt x="482393" y="2080888"/>
                  <a:pt x="487040" y="2068497"/>
                </a:cubicBezTo>
                <a:cubicBezTo>
                  <a:pt x="491324" y="2057073"/>
                  <a:pt x="492566" y="2044719"/>
                  <a:pt x="495918" y="2032987"/>
                </a:cubicBezTo>
                <a:cubicBezTo>
                  <a:pt x="521377" y="1943886"/>
                  <a:pt x="485939" y="2081789"/>
                  <a:pt x="513673" y="1970843"/>
                </a:cubicBezTo>
                <a:cubicBezTo>
                  <a:pt x="516632" y="1935332"/>
                  <a:pt x="517841" y="1899632"/>
                  <a:pt x="522551" y="1864311"/>
                </a:cubicBezTo>
                <a:cubicBezTo>
                  <a:pt x="523788" y="1855035"/>
                  <a:pt x="530192" y="1846954"/>
                  <a:pt x="531429" y="1837678"/>
                </a:cubicBezTo>
                <a:cubicBezTo>
                  <a:pt x="536138" y="1802357"/>
                  <a:pt x="536143" y="1766536"/>
                  <a:pt x="540306" y="1731146"/>
                </a:cubicBezTo>
                <a:cubicBezTo>
                  <a:pt x="542069" y="1716160"/>
                  <a:pt x="546562" y="1701617"/>
                  <a:pt x="549184" y="1686757"/>
                </a:cubicBezTo>
                <a:cubicBezTo>
                  <a:pt x="555440" y="1651304"/>
                  <a:pt x="560304" y="1615609"/>
                  <a:pt x="566939" y="1580225"/>
                </a:cubicBezTo>
                <a:cubicBezTo>
                  <a:pt x="569188" y="1568233"/>
                  <a:pt x="573424" y="1556679"/>
                  <a:pt x="575817" y="1544715"/>
                </a:cubicBezTo>
                <a:cubicBezTo>
                  <a:pt x="579347" y="1527064"/>
                  <a:pt x="581736" y="1509204"/>
                  <a:pt x="584695" y="1491449"/>
                </a:cubicBezTo>
                <a:cubicBezTo>
                  <a:pt x="600050" y="1230394"/>
                  <a:pt x="599877" y="1301556"/>
                  <a:pt x="584695" y="914400"/>
                </a:cubicBezTo>
                <a:cubicBezTo>
                  <a:pt x="584328" y="905049"/>
                  <a:pt x="581663" y="895074"/>
                  <a:pt x="575817" y="887767"/>
                </a:cubicBezTo>
                <a:cubicBezTo>
                  <a:pt x="495508" y="787383"/>
                  <a:pt x="619090" y="992629"/>
                  <a:pt x="513673" y="834501"/>
                </a:cubicBezTo>
                <a:cubicBezTo>
                  <a:pt x="481990" y="786975"/>
                  <a:pt x="503463" y="815413"/>
                  <a:pt x="442652" y="754602"/>
                </a:cubicBezTo>
                <a:cubicBezTo>
                  <a:pt x="433774" y="745724"/>
                  <a:pt x="423552" y="738013"/>
                  <a:pt x="416019" y="727969"/>
                </a:cubicBezTo>
                <a:cubicBezTo>
                  <a:pt x="316275" y="594976"/>
                  <a:pt x="455493" y="777114"/>
                  <a:pt x="362753" y="665825"/>
                </a:cubicBezTo>
                <a:cubicBezTo>
                  <a:pt x="355923" y="657628"/>
                  <a:pt x="351828" y="647389"/>
                  <a:pt x="344998" y="639192"/>
                </a:cubicBezTo>
                <a:cubicBezTo>
                  <a:pt x="336961" y="629547"/>
                  <a:pt x="326536" y="622091"/>
                  <a:pt x="318365" y="612559"/>
                </a:cubicBezTo>
                <a:cubicBezTo>
                  <a:pt x="308736" y="601325"/>
                  <a:pt x="300217" y="589170"/>
                  <a:pt x="291732" y="577049"/>
                </a:cubicBezTo>
                <a:cubicBezTo>
                  <a:pt x="279495" y="559567"/>
                  <a:pt x="271310" y="538873"/>
                  <a:pt x="256221" y="523783"/>
                </a:cubicBezTo>
                <a:cubicBezTo>
                  <a:pt x="236780" y="504341"/>
                  <a:pt x="235641" y="505523"/>
                  <a:pt x="220710" y="479394"/>
                </a:cubicBezTo>
                <a:cubicBezTo>
                  <a:pt x="214144" y="467904"/>
                  <a:pt x="209521" y="455374"/>
                  <a:pt x="202955" y="443884"/>
                </a:cubicBezTo>
                <a:cubicBezTo>
                  <a:pt x="197661" y="434620"/>
                  <a:pt x="189972" y="426794"/>
                  <a:pt x="185200" y="417251"/>
                </a:cubicBezTo>
                <a:cubicBezTo>
                  <a:pt x="162151" y="371153"/>
                  <a:pt x="193247" y="407543"/>
                  <a:pt x="158567" y="372862"/>
                </a:cubicBezTo>
                <a:lnTo>
                  <a:pt x="131934" y="292963"/>
                </a:lnTo>
                <a:lnTo>
                  <a:pt x="123056" y="266330"/>
                </a:lnTo>
                <a:cubicBezTo>
                  <a:pt x="127868" y="242269"/>
                  <a:pt x="127919" y="212726"/>
                  <a:pt x="149689" y="195309"/>
                </a:cubicBezTo>
                <a:cubicBezTo>
                  <a:pt x="156996" y="189463"/>
                  <a:pt x="167243" y="188701"/>
                  <a:pt x="176322" y="186431"/>
                </a:cubicBezTo>
                <a:cubicBezTo>
                  <a:pt x="201126" y="180230"/>
                  <a:pt x="250246" y="172631"/>
                  <a:pt x="273976" y="168676"/>
                </a:cubicBezTo>
                <a:cubicBezTo>
                  <a:pt x="386427" y="171635"/>
                  <a:pt x="498966" y="172204"/>
                  <a:pt x="611328" y="177554"/>
                </a:cubicBezTo>
                <a:cubicBezTo>
                  <a:pt x="626985" y="178300"/>
                  <a:pt x="693569" y="202009"/>
                  <a:pt x="700104" y="204187"/>
                </a:cubicBezTo>
                <a:lnTo>
                  <a:pt x="726737" y="213064"/>
                </a:lnTo>
                <a:cubicBezTo>
                  <a:pt x="743252" y="229579"/>
                  <a:pt x="751048" y="235054"/>
                  <a:pt x="762248" y="257453"/>
                </a:cubicBezTo>
                <a:cubicBezTo>
                  <a:pt x="766433" y="265823"/>
                  <a:pt x="768167" y="275208"/>
                  <a:pt x="771126" y="284086"/>
                </a:cubicBezTo>
                <a:cubicBezTo>
                  <a:pt x="768167" y="298882"/>
                  <a:pt x="765908" y="313836"/>
                  <a:pt x="762248" y="328474"/>
                </a:cubicBezTo>
                <a:cubicBezTo>
                  <a:pt x="759978" y="337552"/>
                  <a:pt x="753370" y="345749"/>
                  <a:pt x="753370" y="355107"/>
                </a:cubicBezTo>
                <a:cubicBezTo>
                  <a:pt x="753370" y="390741"/>
                  <a:pt x="757538" y="426318"/>
                  <a:pt x="762248" y="461639"/>
                </a:cubicBezTo>
                <a:cubicBezTo>
                  <a:pt x="763485" y="470915"/>
                  <a:pt x="765687" y="480657"/>
                  <a:pt x="771126" y="488272"/>
                </a:cubicBezTo>
                <a:cubicBezTo>
                  <a:pt x="781359" y="502598"/>
                  <a:pt x="813628" y="532809"/>
                  <a:pt x="833270" y="541538"/>
                </a:cubicBezTo>
                <a:cubicBezTo>
                  <a:pt x="850373" y="549139"/>
                  <a:pt x="886536" y="559293"/>
                  <a:pt x="886536" y="559293"/>
                </a:cubicBezTo>
                <a:cubicBezTo>
                  <a:pt x="911024" y="556232"/>
                  <a:pt x="956818" y="555224"/>
                  <a:pt x="984190" y="541538"/>
                </a:cubicBezTo>
                <a:cubicBezTo>
                  <a:pt x="993733" y="536766"/>
                  <a:pt x="1001945" y="529701"/>
                  <a:pt x="1010823" y="523783"/>
                </a:cubicBezTo>
                <a:cubicBezTo>
                  <a:pt x="1023609" y="504604"/>
                  <a:pt x="1034115" y="493906"/>
                  <a:pt x="1037456" y="470517"/>
                </a:cubicBezTo>
                <a:cubicBezTo>
                  <a:pt x="1039130" y="458799"/>
                  <a:pt x="1018221" y="485313"/>
                  <a:pt x="1019701" y="479394"/>
                </a:cubicBezTo>
                <a:close/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cxnSp>
        <p:nvCxnSpPr>
          <p:cNvPr id="64" name="Straight Arrow Connector 63"/>
          <p:cNvCxnSpPr>
            <a:stCxn id="60" idx="51"/>
          </p:cNvCxnSpPr>
          <p:nvPr/>
        </p:nvCxnSpPr>
        <p:spPr bwMode="auto">
          <a:xfrm flipV="1">
            <a:off x="5153491" y="4430973"/>
            <a:ext cx="852996" cy="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61" idx="99"/>
          </p:cNvCxnSpPr>
          <p:nvPr/>
        </p:nvCxnSpPr>
        <p:spPr bwMode="auto">
          <a:xfrm>
            <a:off x="5260023" y="2455999"/>
            <a:ext cx="746464" cy="766214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Down Arrow 65"/>
          <p:cNvSpPr/>
          <p:nvPr/>
        </p:nvSpPr>
        <p:spPr bwMode="auto">
          <a:xfrm>
            <a:off x="1523702" y="1857684"/>
            <a:ext cx="152400" cy="27432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7314902" y="1837840"/>
            <a:ext cx="152400" cy="27432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68" name="Down Arrow 67"/>
          <p:cNvSpPr/>
          <p:nvPr/>
        </p:nvSpPr>
        <p:spPr bwMode="auto">
          <a:xfrm>
            <a:off x="1523702" y="2771482"/>
            <a:ext cx="152400" cy="27432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69" name="Down Arrow 68"/>
          <p:cNvSpPr/>
          <p:nvPr/>
        </p:nvSpPr>
        <p:spPr bwMode="auto">
          <a:xfrm>
            <a:off x="7314902" y="2751638"/>
            <a:ext cx="152400" cy="27432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70" name="Down Arrow 69"/>
          <p:cNvSpPr/>
          <p:nvPr/>
        </p:nvSpPr>
        <p:spPr bwMode="auto">
          <a:xfrm>
            <a:off x="1523702" y="3652782"/>
            <a:ext cx="152400" cy="27432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71" name="Down Arrow 70"/>
          <p:cNvSpPr/>
          <p:nvPr/>
        </p:nvSpPr>
        <p:spPr bwMode="auto">
          <a:xfrm>
            <a:off x="7314902" y="3652782"/>
            <a:ext cx="152400" cy="27432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72" name="Down Arrow 71"/>
          <p:cNvSpPr/>
          <p:nvPr/>
        </p:nvSpPr>
        <p:spPr bwMode="auto">
          <a:xfrm>
            <a:off x="1523702" y="4621175"/>
            <a:ext cx="152400" cy="27432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73" name="Down Arrow 72"/>
          <p:cNvSpPr/>
          <p:nvPr/>
        </p:nvSpPr>
        <p:spPr bwMode="auto">
          <a:xfrm>
            <a:off x="7314902" y="4601331"/>
            <a:ext cx="152400" cy="27432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1" grpId="0" animBg="1"/>
      <p:bldP spid="52" grpId="0" animBg="1"/>
      <p:bldP spid="53" grpId="0" animBg="1"/>
      <p:bldP spid="54" grpId="0" animBg="1"/>
      <p:bldP spid="60" grpId="0" animBg="1"/>
      <p:bldP spid="61" grpId="0" animBg="1"/>
      <p:bldP spid="67" grpId="0" animBg="1"/>
      <p:bldP spid="69" grpId="0" animBg="1"/>
      <p:bldP spid="71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</a:t>
            </a:r>
            <a:r>
              <a:rPr lang="de-DE" dirty="0" err="1"/>
              <a:t>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1" y="767239"/>
            <a:ext cx="5789039" cy="4297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648691" y="2721769"/>
            <a:ext cx="2209800" cy="534049"/>
          </a:xfrm>
          <a:prstGeom prst="rect">
            <a:avLst/>
          </a:prstGeom>
          <a:noFill/>
          <a:ln w="25400" cap="flat" cmpd="sng" algn="ctr">
            <a:solidFill>
              <a:srgbClr val="8CC6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078523" y="2540000"/>
            <a:ext cx="6189785" cy="25249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82462" y="913194"/>
            <a:ext cx="4724400" cy="381000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Type Decoder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24824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27872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30920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33968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37016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0064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3112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6160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49208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52256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55304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58352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61400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64448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67496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7054462" y="1303343"/>
            <a:ext cx="152400" cy="247061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482462" y="1550405"/>
            <a:ext cx="4724400" cy="2057400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3092062" y="2178302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4118768" y="3092702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34"/>
          <p:cNvSpPr>
            <a:spLocks noChangeArrowheads="1"/>
          </p:cNvSpPr>
          <p:nvPr/>
        </p:nvSpPr>
        <p:spPr bwMode="auto">
          <a:xfrm>
            <a:off x="4844662" y="2178302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38"/>
          <p:cNvSpPr>
            <a:spLocks noChangeArrowheads="1"/>
          </p:cNvSpPr>
          <p:nvPr/>
        </p:nvSpPr>
        <p:spPr bwMode="auto">
          <a:xfrm>
            <a:off x="4346839" y="2178302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42"/>
          <p:cNvSpPr>
            <a:spLocks noChangeArrowheads="1"/>
          </p:cNvSpPr>
          <p:nvPr/>
        </p:nvSpPr>
        <p:spPr bwMode="auto">
          <a:xfrm>
            <a:off x="3777862" y="2177316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AutoShape 32"/>
          <p:cNvCxnSpPr>
            <a:cxnSpLocks noChangeShapeType="1"/>
            <a:stCxn id="26" idx="4"/>
            <a:endCxn id="27" idx="0"/>
          </p:cNvCxnSpPr>
          <p:nvPr/>
        </p:nvCxnSpPr>
        <p:spPr bwMode="auto">
          <a:xfrm>
            <a:off x="3226409" y="2312405"/>
            <a:ext cx="1026706" cy="780297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" name="AutoShape 32"/>
          <p:cNvCxnSpPr>
            <a:cxnSpLocks noChangeShapeType="1"/>
            <a:stCxn id="30" idx="4"/>
            <a:endCxn id="27" idx="0"/>
          </p:cNvCxnSpPr>
          <p:nvPr/>
        </p:nvCxnSpPr>
        <p:spPr bwMode="auto">
          <a:xfrm>
            <a:off x="3912209" y="2311419"/>
            <a:ext cx="340906" cy="781283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" name="AutoShape 32"/>
          <p:cNvCxnSpPr>
            <a:cxnSpLocks noChangeShapeType="1"/>
            <a:stCxn id="29" idx="4"/>
            <a:endCxn id="27" idx="0"/>
          </p:cNvCxnSpPr>
          <p:nvPr/>
        </p:nvCxnSpPr>
        <p:spPr bwMode="auto">
          <a:xfrm flipH="1">
            <a:off x="4253115" y="2312405"/>
            <a:ext cx="228071" cy="780297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4" name="AutoShape 32"/>
          <p:cNvCxnSpPr>
            <a:cxnSpLocks noChangeShapeType="1"/>
            <a:stCxn id="28" idx="4"/>
            <a:endCxn id="27" idx="0"/>
          </p:cNvCxnSpPr>
          <p:nvPr/>
        </p:nvCxnSpPr>
        <p:spPr bwMode="auto">
          <a:xfrm flipH="1">
            <a:off x="4253115" y="2312405"/>
            <a:ext cx="725894" cy="780297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5" name="AutoShape 34"/>
          <p:cNvSpPr>
            <a:spLocks noChangeArrowheads="1"/>
          </p:cNvSpPr>
          <p:nvPr/>
        </p:nvSpPr>
        <p:spPr bwMode="auto">
          <a:xfrm>
            <a:off x="6099968" y="2160005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5489839" y="2160005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5835262" y="2635502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5073262" y="2635502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34"/>
          <p:cNvSpPr>
            <a:spLocks noChangeArrowheads="1"/>
          </p:cNvSpPr>
          <p:nvPr/>
        </p:nvSpPr>
        <p:spPr bwMode="auto">
          <a:xfrm>
            <a:off x="6252368" y="3092702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38"/>
          <p:cNvSpPr>
            <a:spLocks noChangeArrowheads="1"/>
          </p:cNvSpPr>
          <p:nvPr/>
        </p:nvSpPr>
        <p:spPr bwMode="auto">
          <a:xfrm>
            <a:off x="5225662" y="3092702"/>
            <a:ext cx="268694" cy="134103"/>
          </a:xfrm>
          <a:prstGeom prst="flowChartConnector">
            <a:avLst/>
          </a:prstGeom>
          <a:solidFill>
            <a:srgbClr val="00B0F0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" name="AutoShape 32"/>
          <p:cNvCxnSpPr>
            <a:cxnSpLocks noChangeShapeType="1"/>
            <a:endCxn id="26" idx="2"/>
          </p:cNvCxnSpPr>
          <p:nvPr/>
        </p:nvCxnSpPr>
        <p:spPr bwMode="auto">
          <a:xfrm>
            <a:off x="2558662" y="1550405"/>
            <a:ext cx="533400" cy="694949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2" name="AutoShape 32"/>
          <p:cNvCxnSpPr>
            <a:cxnSpLocks noChangeShapeType="1"/>
            <a:stCxn id="10" idx="2"/>
            <a:endCxn id="26" idx="1"/>
          </p:cNvCxnSpPr>
          <p:nvPr/>
        </p:nvCxnSpPr>
        <p:spPr bwMode="auto">
          <a:xfrm>
            <a:off x="2863462" y="1550404"/>
            <a:ext cx="267949" cy="647537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3" name="AutoShape 32"/>
          <p:cNvCxnSpPr>
            <a:cxnSpLocks noChangeShapeType="1"/>
            <a:endCxn id="26" idx="0"/>
          </p:cNvCxnSpPr>
          <p:nvPr/>
        </p:nvCxnSpPr>
        <p:spPr bwMode="auto">
          <a:xfrm>
            <a:off x="3168262" y="1550405"/>
            <a:ext cx="58147" cy="627897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4" name="AutoShape 32"/>
          <p:cNvCxnSpPr>
            <a:cxnSpLocks noChangeShapeType="1"/>
            <a:endCxn id="26" idx="7"/>
          </p:cNvCxnSpPr>
          <p:nvPr/>
        </p:nvCxnSpPr>
        <p:spPr bwMode="auto">
          <a:xfrm flipH="1">
            <a:off x="3321407" y="1550405"/>
            <a:ext cx="151655" cy="64753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5" name="AutoShape 32"/>
          <p:cNvCxnSpPr>
            <a:cxnSpLocks noChangeShapeType="1"/>
            <a:endCxn id="30" idx="2"/>
          </p:cNvCxnSpPr>
          <p:nvPr/>
        </p:nvCxnSpPr>
        <p:spPr bwMode="auto">
          <a:xfrm>
            <a:off x="3473063" y="1550405"/>
            <a:ext cx="304799" cy="693963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6" name="AutoShape 32"/>
          <p:cNvCxnSpPr>
            <a:cxnSpLocks noChangeShapeType="1"/>
            <a:endCxn id="30" idx="0"/>
          </p:cNvCxnSpPr>
          <p:nvPr/>
        </p:nvCxnSpPr>
        <p:spPr bwMode="auto">
          <a:xfrm>
            <a:off x="3777862" y="1550405"/>
            <a:ext cx="134347" cy="626911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7" name="AutoShape 32"/>
          <p:cNvCxnSpPr>
            <a:cxnSpLocks noChangeShapeType="1"/>
            <a:endCxn id="30" idx="6"/>
          </p:cNvCxnSpPr>
          <p:nvPr/>
        </p:nvCxnSpPr>
        <p:spPr bwMode="auto">
          <a:xfrm flipH="1">
            <a:off x="4046556" y="1550405"/>
            <a:ext cx="36107" cy="693963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8" name="AutoShape 32"/>
          <p:cNvCxnSpPr>
            <a:cxnSpLocks noChangeShapeType="1"/>
            <a:endCxn id="29" idx="1"/>
          </p:cNvCxnSpPr>
          <p:nvPr/>
        </p:nvCxnSpPr>
        <p:spPr bwMode="auto">
          <a:xfrm>
            <a:off x="4082662" y="1550405"/>
            <a:ext cx="303526" cy="64753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9" name="AutoShape 32"/>
          <p:cNvCxnSpPr>
            <a:cxnSpLocks noChangeShapeType="1"/>
            <a:endCxn id="29" idx="0"/>
          </p:cNvCxnSpPr>
          <p:nvPr/>
        </p:nvCxnSpPr>
        <p:spPr bwMode="auto">
          <a:xfrm>
            <a:off x="4387462" y="1550405"/>
            <a:ext cx="93724" cy="627897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0" name="AutoShape 32"/>
          <p:cNvCxnSpPr>
            <a:cxnSpLocks noChangeShapeType="1"/>
            <a:endCxn id="29" idx="7"/>
          </p:cNvCxnSpPr>
          <p:nvPr/>
        </p:nvCxnSpPr>
        <p:spPr bwMode="auto">
          <a:xfrm flipH="1">
            <a:off x="4576184" y="1550405"/>
            <a:ext cx="116078" cy="64753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1" name="AutoShape 32"/>
          <p:cNvCxnSpPr>
            <a:cxnSpLocks noChangeShapeType="1"/>
            <a:stCxn id="16" idx="2"/>
            <a:endCxn id="28" idx="1"/>
          </p:cNvCxnSpPr>
          <p:nvPr/>
        </p:nvCxnSpPr>
        <p:spPr bwMode="auto">
          <a:xfrm>
            <a:off x="4692262" y="1550404"/>
            <a:ext cx="191749" cy="647537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2" name="AutoShape 32"/>
          <p:cNvCxnSpPr>
            <a:cxnSpLocks noChangeShapeType="1"/>
            <a:endCxn id="36" idx="1"/>
          </p:cNvCxnSpPr>
          <p:nvPr/>
        </p:nvCxnSpPr>
        <p:spPr bwMode="auto">
          <a:xfrm>
            <a:off x="4692262" y="1550405"/>
            <a:ext cx="836926" cy="629239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3" name="AutoShape 32"/>
          <p:cNvCxnSpPr>
            <a:cxnSpLocks noChangeShapeType="1"/>
            <a:endCxn id="28" idx="7"/>
          </p:cNvCxnSpPr>
          <p:nvPr/>
        </p:nvCxnSpPr>
        <p:spPr bwMode="auto">
          <a:xfrm>
            <a:off x="4997062" y="1550405"/>
            <a:ext cx="76945" cy="64753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4" name="AutoShape 32"/>
          <p:cNvCxnSpPr>
            <a:cxnSpLocks noChangeShapeType="1"/>
            <a:endCxn id="36" idx="0"/>
          </p:cNvCxnSpPr>
          <p:nvPr/>
        </p:nvCxnSpPr>
        <p:spPr bwMode="auto">
          <a:xfrm>
            <a:off x="4997062" y="1550405"/>
            <a:ext cx="627124" cy="609600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5" name="AutoShape 32"/>
          <p:cNvCxnSpPr>
            <a:cxnSpLocks noChangeShapeType="1"/>
            <a:stCxn id="18" idx="2"/>
            <a:endCxn id="36" idx="7"/>
          </p:cNvCxnSpPr>
          <p:nvPr/>
        </p:nvCxnSpPr>
        <p:spPr bwMode="auto">
          <a:xfrm>
            <a:off x="5301862" y="1550404"/>
            <a:ext cx="417322" cy="629240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6" name="AutoShape 32"/>
          <p:cNvCxnSpPr>
            <a:cxnSpLocks noChangeShapeType="1"/>
            <a:endCxn id="35" idx="2"/>
          </p:cNvCxnSpPr>
          <p:nvPr/>
        </p:nvCxnSpPr>
        <p:spPr bwMode="auto">
          <a:xfrm>
            <a:off x="5606662" y="1550405"/>
            <a:ext cx="493306" cy="676652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7" name="AutoShape 32"/>
          <p:cNvCxnSpPr>
            <a:cxnSpLocks noChangeShapeType="1"/>
            <a:endCxn id="35" idx="1"/>
          </p:cNvCxnSpPr>
          <p:nvPr/>
        </p:nvCxnSpPr>
        <p:spPr bwMode="auto">
          <a:xfrm>
            <a:off x="5911462" y="1550405"/>
            <a:ext cx="227855" cy="629239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8" name="AutoShape 32"/>
          <p:cNvCxnSpPr>
            <a:cxnSpLocks noChangeShapeType="1"/>
            <a:endCxn id="35" idx="0"/>
          </p:cNvCxnSpPr>
          <p:nvPr/>
        </p:nvCxnSpPr>
        <p:spPr bwMode="auto">
          <a:xfrm>
            <a:off x="6216262" y="1550405"/>
            <a:ext cx="18053" cy="609600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9" name="AutoShape 32"/>
          <p:cNvCxnSpPr>
            <a:cxnSpLocks noChangeShapeType="1"/>
            <a:endCxn id="35" idx="7"/>
          </p:cNvCxnSpPr>
          <p:nvPr/>
        </p:nvCxnSpPr>
        <p:spPr bwMode="auto">
          <a:xfrm flipH="1">
            <a:off x="6329313" y="1550405"/>
            <a:ext cx="191750" cy="629239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0" name="AutoShape 32"/>
          <p:cNvCxnSpPr>
            <a:cxnSpLocks noChangeShapeType="1"/>
            <a:endCxn id="35" idx="6"/>
          </p:cNvCxnSpPr>
          <p:nvPr/>
        </p:nvCxnSpPr>
        <p:spPr bwMode="auto">
          <a:xfrm flipH="1">
            <a:off x="6368662" y="1550405"/>
            <a:ext cx="457201" cy="676652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" name="AutoShape 32"/>
          <p:cNvCxnSpPr>
            <a:cxnSpLocks noChangeShapeType="1"/>
            <a:endCxn id="39" idx="0"/>
          </p:cNvCxnSpPr>
          <p:nvPr/>
        </p:nvCxnSpPr>
        <p:spPr bwMode="auto">
          <a:xfrm flipH="1">
            <a:off x="6386715" y="1550405"/>
            <a:ext cx="399053" cy="1542297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2" name="AutoShape 32"/>
          <p:cNvCxnSpPr>
            <a:cxnSpLocks noChangeShapeType="1"/>
            <a:endCxn id="39" idx="7"/>
          </p:cNvCxnSpPr>
          <p:nvPr/>
        </p:nvCxnSpPr>
        <p:spPr bwMode="auto">
          <a:xfrm flipH="1">
            <a:off x="6481713" y="1550405"/>
            <a:ext cx="608855" cy="156193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3" name="AutoShape 32"/>
          <p:cNvCxnSpPr>
            <a:cxnSpLocks noChangeShapeType="1"/>
            <a:stCxn id="35" idx="4"/>
            <a:endCxn id="39" idx="1"/>
          </p:cNvCxnSpPr>
          <p:nvPr/>
        </p:nvCxnSpPr>
        <p:spPr bwMode="auto">
          <a:xfrm>
            <a:off x="6234315" y="2294108"/>
            <a:ext cx="57402" cy="818233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4" name="AutoShape 32"/>
          <p:cNvCxnSpPr>
            <a:cxnSpLocks noChangeShapeType="1"/>
            <a:stCxn id="37" idx="5"/>
            <a:endCxn id="39" idx="2"/>
          </p:cNvCxnSpPr>
          <p:nvPr/>
        </p:nvCxnSpPr>
        <p:spPr bwMode="auto">
          <a:xfrm>
            <a:off x="6064607" y="2749966"/>
            <a:ext cx="187761" cy="409788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59262" y="2243063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Scanner</a:t>
            </a:r>
            <a:br>
              <a:rPr lang="en-US" dirty="0"/>
            </a:br>
            <a:r>
              <a:rPr lang="en-US" dirty="0"/>
              <a:t>Cascade</a:t>
            </a:r>
          </a:p>
        </p:txBody>
      </p:sp>
      <p:cxnSp>
        <p:nvCxnSpPr>
          <p:cNvPr id="66" name="AutoShape 32"/>
          <p:cNvCxnSpPr>
            <a:cxnSpLocks noChangeShapeType="1"/>
            <a:stCxn id="37" idx="3"/>
            <a:endCxn id="40" idx="7"/>
          </p:cNvCxnSpPr>
          <p:nvPr/>
        </p:nvCxnSpPr>
        <p:spPr bwMode="auto">
          <a:xfrm flipH="1">
            <a:off x="5455007" y="2749966"/>
            <a:ext cx="419604" cy="362375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7" name="AutoShape 32"/>
          <p:cNvCxnSpPr>
            <a:cxnSpLocks noChangeShapeType="1"/>
            <a:stCxn id="35" idx="4"/>
            <a:endCxn id="37" idx="7"/>
          </p:cNvCxnSpPr>
          <p:nvPr/>
        </p:nvCxnSpPr>
        <p:spPr bwMode="auto">
          <a:xfrm flipH="1">
            <a:off x="6064607" y="2294108"/>
            <a:ext cx="169708" cy="361033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8" name="AutoShape 32"/>
          <p:cNvCxnSpPr>
            <a:cxnSpLocks noChangeShapeType="1"/>
            <a:stCxn id="36" idx="4"/>
            <a:endCxn id="37" idx="1"/>
          </p:cNvCxnSpPr>
          <p:nvPr/>
        </p:nvCxnSpPr>
        <p:spPr bwMode="auto">
          <a:xfrm>
            <a:off x="5624186" y="2294108"/>
            <a:ext cx="250425" cy="361033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9" name="AutoShape 32"/>
          <p:cNvCxnSpPr>
            <a:cxnSpLocks noChangeShapeType="1"/>
            <a:stCxn id="36" idx="4"/>
            <a:endCxn id="38" idx="7"/>
          </p:cNvCxnSpPr>
          <p:nvPr/>
        </p:nvCxnSpPr>
        <p:spPr bwMode="auto">
          <a:xfrm flipH="1">
            <a:off x="5302607" y="2294108"/>
            <a:ext cx="321579" cy="361033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0" name="AutoShape 32"/>
          <p:cNvCxnSpPr>
            <a:cxnSpLocks noChangeShapeType="1"/>
            <a:stCxn id="28" idx="4"/>
            <a:endCxn id="38" idx="1"/>
          </p:cNvCxnSpPr>
          <p:nvPr/>
        </p:nvCxnSpPr>
        <p:spPr bwMode="auto">
          <a:xfrm>
            <a:off x="4979009" y="2312405"/>
            <a:ext cx="133602" cy="34273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1" name="AutoShape 32"/>
          <p:cNvCxnSpPr>
            <a:cxnSpLocks noChangeShapeType="1"/>
            <a:stCxn id="38" idx="4"/>
            <a:endCxn id="40" idx="1"/>
          </p:cNvCxnSpPr>
          <p:nvPr/>
        </p:nvCxnSpPr>
        <p:spPr bwMode="auto">
          <a:xfrm>
            <a:off x="5207609" y="2769605"/>
            <a:ext cx="57402" cy="34273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2" name="AutoShape 32"/>
          <p:cNvCxnSpPr>
            <a:cxnSpLocks noChangeShapeType="1"/>
            <a:stCxn id="26" idx="4"/>
          </p:cNvCxnSpPr>
          <p:nvPr/>
        </p:nvCxnSpPr>
        <p:spPr bwMode="auto">
          <a:xfrm>
            <a:off x="3226409" y="2312405"/>
            <a:ext cx="18053" cy="1295400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3" name="AutoShape 32"/>
          <p:cNvCxnSpPr>
            <a:cxnSpLocks noChangeShapeType="1"/>
          </p:cNvCxnSpPr>
          <p:nvPr/>
        </p:nvCxnSpPr>
        <p:spPr bwMode="auto">
          <a:xfrm>
            <a:off x="4252880" y="3226805"/>
            <a:ext cx="0" cy="381000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4" name="AutoShape 32"/>
          <p:cNvCxnSpPr>
            <a:cxnSpLocks noChangeShapeType="1"/>
          </p:cNvCxnSpPr>
          <p:nvPr/>
        </p:nvCxnSpPr>
        <p:spPr bwMode="auto">
          <a:xfrm>
            <a:off x="5359774" y="3226805"/>
            <a:ext cx="0" cy="381000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5" name="AutoShape 32"/>
          <p:cNvCxnSpPr>
            <a:cxnSpLocks noChangeShapeType="1"/>
          </p:cNvCxnSpPr>
          <p:nvPr/>
        </p:nvCxnSpPr>
        <p:spPr bwMode="auto">
          <a:xfrm>
            <a:off x="6383902" y="3226805"/>
            <a:ext cx="0" cy="381000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6" name="Down Arrow 75"/>
          <p:cNvSpPr/>
          <p:nvPr/>
        </p:nvSpPr>
        <p:spPr bwMode="auto">
          <a:xfrm>
            <a:off x="3168262" y="3607805"/>
            <a:ext cx="151448" cy="24526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77" name="Down Arrow 76"/>
          <p:cNvSpPr/>
          <p:nvPr/>
        </p:nvSpPr>
        <p:spPr bwMode="auto">
          <a:xfrm>
            <a:off x="4176680" y="3607805"/>
            <a:ext cx="151448" cy="24526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78" name="Down Arrow 77"/>
          <p:cNvSpPr/>
          <p:nvPr/>
        </p:nvSpPr>
        <p:spPr bwMode="auto">
          <a:xfrm>
            <a:off x="5301862" y="3607805"/>
            <a:ext cx="151448" cy="24526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79" name="Down Arrow 78"/>
          <p:cNvSpPr/>
          <p:nvPr/>
        </p:nvSpPr>
        <p:spPr bwMode="auto">
          <a:xfrm>
            <a:off x="6310280" y="3607805"/>
            <a:ext cx="151448" cy="24526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482462" y="3854866"/>
            <a:ext cx="4724400" cy="381000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Type Multiplexer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27307" y="913195"/>
            <a:ext cx="1602986" cy="3322672"/>
          </a:xfrm>
          <a:prstGeom prst="rect">
            <a:avLst/>
          </a:prstGeom>
          <a:noFill/>
          <a:ln w="25400" cap="flat" cmpd="sng" algn="ctr">
            <a:solidFill>
              <a:srgbClr val="8CC6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aseline="0" dirty="0"/>
              <a:t>FPGA Interface</a:t>
            </a:r>
          </a:p>
          <a:p>
            <a:pPr algn="ctr"/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 Unicode MS" pitchFamily="32" charset="0"/>
              </a:rPr>
              <a:t>(PSL/AFU)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358464" y="1243893"/>
            <a:ext cx="137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Types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330027" y="3545773"/>
            <a:ext cx="155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Types</a:t>
            </a:r>
          </a:p>
        </p:txBody>
      </p:sp>
      <p:sp>
        <p:nvSpPr>
          <p:cNvPr id="88" name="Down Arrow 87"/>
          <p:cNvSpPr/>
          <p:nvPr/>
        </p:nvSpPr>
        <p:spPr bwMode="auto">
          <a:xfrm rot="16200000">
            <a:off x="2136937" y="926344"/>
            <a:ext cx="152400" cy="370747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89" name="Down Arrow 88"/>
          <p:cNvSpPr/>
          <p:nvPr/>
        </p:nvSpPr>
        <p:spPr bwMode="auto">
          <a:xfrm rot="5400000">
            <a:off x="2136937" y="3859993"/>
            <a:ext cx="152400" cy="370747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 – FST Cascade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4352459" y="1230868"/>
            <a:ext cx="152400" cy="381000"/>
          </a:xfrm>
          <a:prstGeom prst="downArrow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657259" y="1230868"/>
            <a:ext cx="152400" cy="381000"/>
          </a:xfrm>
          <a:prstGeom prst="downArrow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962059" y="1230868"/>
            <a:ext cx="152400" cy="381000"/>
          </a:xfrm>
          <a:prstGeom prst="downArrow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5266859" y="1230868"/>
            <a:ext cx="152400" cy="381000"/>
          </a:xfrm>
          <a:prstGeom prst="downArrow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5571659" y="1230868"/>
            <a:ext cx="152400" cy="381000"/>
          </a:xfrm>
          <a:prstGeom prst="downArrow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876459" y="1230868"/>
            <a:ext cx="152400" cy="381000"/>
          </a:xfrm>
          <a:prstGeom prst="downArrow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181259" y="1230868"/>
            <a:ext cx="152400" cy="381000"/>
          </a:xfrm>
          <a:prstGeom prst="downArrow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6486059" y="1230868"/>
            <a:ext cx="152400" cy="381000"/>
          </a:xfrm>
          <a:prstGeom prst="downArrow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6790859" y="1230868"/>
            <a:ext cx="152400" cy="381000"/>
          </a:xfrm>
          <a:prstGeom prst="downArrow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267200" y="1611868"/>
            <a:ext cx="2676058" cy="2057400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1800" dirty="0">
              <a:solidFill>
                <a:srgbClr val="000000"/>
              </a:solidFill>
              <a:latin typeface="Arial" charset="0"/>
              <a:cs typeface="Arial Unicode MS" pitchFamily="32" charset="0"/>
            </a:endParaRPr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4581059" y="2239765"/>
            <a:ext cx="268694" cy="134103"/>
          </a:xfrm>
          <a:prstGeom prst="flowChartConnector">
            <a:avLst/>
          </a:prstGeom>
          <a:solidFill>
            <a:srgbClr val="00CC9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5836365" y="2221468"/>
            <a:ext cx="268694" cy="134103"/>
          </a:xfrm>
          <a:prstGeom prst="flowChartConnector">
            <a:avLst/>
          </a:prstGeom>
          <a:solidFill>
            <a:srgbClr val="00CC9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auto">
          <a:xfrm>
            <a:off x="5226236" y="2221468"/>
            <a:ext cx="268694" cy="134103"/>
          </a:xfrm>
          <a:prstGeom prst="flowChartConnector">
            <a:avLst/>
          </a:prstGeom>
          <a:solidFill>
            <a:srgbClr val="00CC9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19" name="AutoShape 38"/>
          <p:cNvSpPr>
            <a:spLocks noChangeArrowheads="1"/>
          </p:cNvSpPr>
          <p:nvPr/>
        </p:nvSpPr>
        <p:spPr bwMode="auto">
          <a:xfrm>
            <a:off x="4809659" y="2696965"/>
            <a:ext cx="268694" cy="134103"/>
          </a:xfrm>
          <a:prstGeom prst="flowChartConnector">
            <a:avLst/>
          </a:prstGeom>
          <a:solidFill>
            <a:srgbClr val="00CC9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5988765" y="3154165"/>
            <a:ext cx="268694" cy="134103"/>
          </a:xfrm>
          <a:prstGeom prst="flowChartConnector">
            <a:avLst/>
          </a:prstGeom>
          <a:solidFill>
            <a:srgbClr val="00CC9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21" name="AutoShape 38"/>
          <p:cNvSpPr>
            <a:spLocks noChangeArrowheads="1"/>
          </p:cNvSpPr>
          <p:nvPr/>
        </p:nvSpPr>
        <p:spPr bwMode="auto">
          <a:xfrm>
            <a:off x="4962059" y="3154165"/>
            <a:ext cx="268694" cy="134103"/>
          </a:xfrm>
          <a:prstGeom prst="flowChartConnector">
            <a:avLst/>
          </a:prstGeom>
          <a:solidFill>
            <a:srgbClr val="00CC99"/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cxnSp>
        <p:nvCxnSpPr>
          <p:cNvPr id="22" name="AutoShape 32"/>
          <p:cNvCxnSpPr>
            <a:cxnSpLocks noChangeShapeType="1"/>
            <a:stCxn id="6" idx="2"/>
            <a:endCxn id="16" idx="1"/>
          </p:cNvCxnSpPr>
          <p:nvPr/>
        </p:nvCxnSpPr>
        <p:spPr bwMode="auto">
          <a:xfrm>
            <a:off x="4428659" y="1611868"/>
            <a:ext cx="191749" cy="64753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" name="AutoShape 32"/>
          <p:cNvCxnSpPr>
            <a:cxnSpLocks noChangeShapeType="1"/>
            <a:endCxn id="18" idx="1"/>
          </p:cNvCxnSpPr>
          <p:nvPr/>
        </p:nvCxnSpPr>
        <p:spPr bwMode="auto">
          <a:xfrm>
            <a:off x="4428659" y="1611868"/>
            <a:ext cx="836926" cy="629239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4" name="AutoShape 32"/>
          <p:cNvCxnSpPr>
            <a:cxnSpLocks noChangeShapeType="1"/>
            <a:endCxn id="18" idx="0"/>
          </p:cNvCxnSpPr>
          <p:nvPr/>
        </p:nvCxnSpPr>
        <p:spPr bwMode="auto">
          <a:xfrm>
            <a:off x="4733459" y="1611868"/>
            <a:ext cx="627124" cy="609600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" name="AutoShape 32"/>
          <p:cNvCxnSpPr>
            <a:cxnSpLocks noChangeShapeType="1"/>
            <a:stCxn id="8" idx="2"/>
            <a:endCxn id="18" idx="7"/>
          </p:cNvCxnSpPr>
          <p:nvPr/>
        </p:nvCxnSpPr>
        <p:spPr bwMode="auto">
          <a:xfrm>
            <a:off x="5038259" y="1611868"/>
            <a:ext cx="417322" cy="629239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6" name="AutoShape 32"/>
          <p:cNvCxnSpPr>
            <a:cxnSpLocks noChangeShapeType="1"/>
            <a:endCxn id="17" idx="2"/>
          </p:cNvCxnSpPr>
          <p:nvPr/>
        </p:nvCxnSpPr>
        <p:spPr bwMode="auto">
          <a:xfrm>
            <a:off x="5343059" y="1611868"/>
            <a:ext cx="493306" cy="676652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" name="AutoShape 32"/>
          <p:cNvCxnSpPr>
            <a:cxnSpLocks noChangeShapeType="1"/>
            <a:endCxn id="17" idx="1"/>
          </p:cNvCxnSpPr>
          <p:nvPr/>
        </p:nvCxnSpPr>
        <p:spPr bwMode="auto">
          <a:xfrm>
            <a:off x="5647859" y="1611868"/>
            <a:ext cx="227855" cy="629239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" name="AutoShape 32"/>
          <p:cNvCxnSpPr>
            <a:cxnSpLocks noChangeShapeType="1"/>
            <a:endCxn id="17" idx="0"/>
          </p:cNvCxnSpPr>
          <p:nvPr/>
        </p:nvCxnSpPr>
        <p:spPr bwMode="auto">
          <a:xfrm>
            <a:off x="5952659" y="1611868"/>
            <a:ext cx="18053" cy="609600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" name="AutoShape 32"/>
          <p:cNvCxnSpPr>
            <a:cxnSpLocks noChangeShapeType="1"/>
            <a:endCxn id="17" idx="7"/>
          </p:cNvCxnSpPr>
          <p:nvPr/>
        </p:nvCxnSpPr>
        <p:spPr bwMode="auto">
          <a:xfrm flipH="1">
            <a:off x="6065710" y="1611868"/>
            <a:ext cx="191750" cy="629239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0" name="AutoShape 32"/>
          <p:cNvCxnSpPr>
            <a:cxnSpLocks noChangeShapeType="1"/>
            <a:endCxn id="17" idx="6"/>
          </p:cNvCxnSpPr>
          <p:nvPr/>
        </p:nvCxnSpPr>
        <p:spPr bwMode="auto">
          <a:xfrm flipH="1">
            <a:off x="6105059" y="1611868"/>
            <a:ext cx="457201" cy="676652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" name="AutoShape 32"/>
          <p:cNvCxnSpPr>
            <a:cxnSpLocks noChangeShapeType="1"/>
            <a:endCxn id="20" idx="7"/>
          </p:cNvCxnSpPr>
          <p:nvPr/>
        </p:nvCxnSpPr>
        <p:spPr bwMode="auto">
          <a:xfrm flipH="1">
            <a:off x="6218110" y="1611868"/>
            <a:ext cx="608855" cy="156193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" name="AutoShape 32"/>
          <p:cNvCxnSpPr>
            <a:cxnSpLocks noChangeShapeType="1"/>
            <a:stCxn id="17" idx="4"/>
            <a:endCxn id="20" idx="0"/>
          </p:cNvCxnSpPr>
          <p:nvPr/>
        </p:nvCxnSpPr>
        <p:spPr bwMode="auto">
          <a:xfrm>
            <a:off x="5970712" y="2355571"/>
            <a:ext cx="152400" cy="798594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" name="AutoShape 32"/>
          <p:cNvCxnSpPr>
            <a:cxnSpLocks noChangeShapeType="1"/>
            <a:stCxn id="18" idx="4"/>
            <a:endCxn id="20" idx="2"/>
          </p:cNvCxnSpPr>
          <p:nvPr/>
        </p:nvCxnSpPr>
        <p:spPr bwMode="auto">
          <a:xfrm>
            <a:off x="5360583" y="2355571"/>
            <a:ext cx="628182" cy="86564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019459" y="2526268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FST Cascade</a:t>
            </a:r>
          </a:p>
        </p:txBody>
      </p:sp>
      <p:cxnSp>
        <p:nvCxnSpPr>
          <p:cNvPr id="35" name="AutoShape 32"/>
          <p:cNvCxnSpPr>
            <a:cxnSpLocks noChangeShapeType="1"/>
            <a:endCxn id="21" idx="7"/>
          </p:cNvCxnSpPr>
          <p:nvPr/>
        </p:nvCxnSpPr>
        <p:spPr bwMode="auto">
          <a:xfrm flipH="1">
            <a:off x="5191404" y="2373868"/>
            <a:ext cx="752196" cy="79993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6" name="AutoShape 32"/>
          <p:cNvCxnSpPr>
            <a:cxnSpLocks noChangeShapeType="1"/>
            <a:stCxn id="18" idx="4"/>
            <a:endCxn id="19" idx="7"/>
          </p:cNvCxnSpPr>
          <p:nvPr/>
        </p:nvCxnSpPr>
        <p:spPr bwMode="auto">
          <a:xfrm flipH="1">
            <a:off x="5039004" y="2355571"/>
            <a:ext cx="321579" cy="361033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" name="AutoShape 32"/>
          <p:cNvCxnSpPr>
            <a:cxnSpLocks noChangeShapeType="1"/>
            <a:stCxn id="16" idx="4"/>
            <a:endCxn id="19" idx="1"/>
          </p:cNvCxnSpPr>
          <p:nvPr/>
        </p:nvCxnSpPr>
        <p:spPr bwMode="auto">
          <a:xfrm>
            <a:off x="4715406" y="2373868"/>
            <a:ext cx="133602" cy="34273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8" name="AutoShape 32"/>
          <p:cNvCxnSpPr>
            <a:cxnSpLocks noChangeShapeType="1"/>
            <a:stCxn id="19" idx="4"/>
            <a:endCxn id="21" idx="1"/>
          </p:cNvCxnSpPr>
          <p:nvPr/>
        </p:nvCxnSpPr>
        <p:spPr bwMode="auto">
          <a:xfrm>
            <a:off x="4944006" y="2831068"/>
            <a:ext cx="57402" cy="342736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9" name="AutoShape 32"/>
          <p:cNvCxnSpPr>
            <a:cxnSpLocks noChangeShapeType="1"/>
          </p:cNvCxnSpPr>
          <p:nvPr/>
        </p:nvCxnSpPr>
        <p:spPr bwMode="auto">
          <a:xfrm>
            <a:off x="5096171" y="3288268"/>
            <a:ext cx="0" cy="381000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0" name="AutoShape 32"/>
          <p:cNvCxnSpPr>
            <a:cxnSpLocks noChangeShapeType="1"/>
          </p:cNvCxnSpPr>
          <p:nvPr/>
        </p:nvCxnSpPr>
        <p:spPr bwMode="auto">
          <a:xfrm>
            <a:off x="6120299" y="3288268"/>
            <a:ext cx="0" cy="381000"/>
          </a:xfrm>
          <a:prstGeom prst="straightConnector1">
            <a:avLst/>
          </a:prstGeom>
          <a:noFill/>
          <a:ln w="2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1" name="Down Arrow 40"/>
          <p:cNvSpPr/>
          <p:nvPr/>
        </p:nvSpPr>
        <p:spPr bwMode="auto">
          <a:xfrm>
            <a:off x="5038259" y="3669268"/>
            <a:ext cx="152400" cy="381000"/>
          </a:xfrm>
          <a:prstGeom prst="downArrow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>
            <a:off x="6046677" y="3669268"/>
            <a:ext cx="152400" cy="381000"/>
          </a:xfrm>
          <a:prstGeom prst="downArrow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82158" y="1230868"/>
            <a:ext cx="137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Input Types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85931" y="3669268"/>
            <a:ext cx="155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Output Types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457200" y="1611868"/>
            <a:ext cx="2362200" cy="2057400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1800" dirty="0">
              <a:solidFill>
                <a:srgbClr val="000000"/>
              </a:solidFill>
              <a:latin typeface="Arial" charset="0"/>
              <a:cs typeface="Arial Unicode MS" pitchFamily="32" charset="0"/>
            </a:endParaRPr>
          </a:p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1800" dirty="0">
              <a:solidFill>
                <a:srgbClr val="000000"/>
              </a:solidFill>
              <a:latin typeface="Arial" charset="0"/>
              <a:cs typeface="Arial Unicode MS" pitchFamily="32" charset="0"/>
            </a:endParaRPr>
          </a:p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Finite State Machine</a:t>
            </a:r>
          </a:p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Controller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2825496" y="2362200"/>
            <a:ext cx="143560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048000" y="1676400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Enable</a:t>
            </a:r>
          </a:p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Signals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2825496" y="2819400"/>
            <a:ext cx="143560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3333CC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2877110" y="2819400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Multiplexer</a:t>
            </a:r>
          </a:p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select</a:t>
            </a:r>
          </a:p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signals</a:t>
            </a:r>
          </a:p>
        </p:txBody>
      </p:sp>
      <p:cxnSp>
        <p:nvCxnSpPr>
          <p:cNvPr id="50" name="Shape 115"/>
          <p:cNvCxnSpPr>
            <a:stCxn id="21" idx="2"/>
            <a:endCxn id="16" idx="1"/>
          </p:cNvCxnSpPr>
          <p:nvPr/>
        </p:nvCxnSpPr>
        <p:spPr bwMode="auto">
          <a:xfrm rot="10800000">
            <a:off x="4620409" y="2259405"/>
            <a:ext cx="341651" cy="961813"/>
          </a:xfrm>
          <a:prstGeom prst="curvedConnector4">
            <a:avLst>
              <a:gd name="adj1" fmla="val 162423"/>
              <a:gd name="adj2" fmla="val 112768"/>
            </a:avLst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3702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1790700" y="990600"/>
            <a:ext cx="1752600" cy="533400"/>
          </a:xfrm>
          <a:prstGeom prst="flowChartConnector">
            <a:avLst/>
          </a:prstGeom>
          <a:solidFill>
            <a:srgbClr val="2D2DB9">
              <a:lumMod val="40000"/>
              <a:lumOff val="60000"/>
            </a:srgbClr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9144" rIns="9144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 Unicode MS" pitchFamily="32" charset="0"/>
              </a:rPr>
              <a:t>State 5</a:t>
            </a: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5219700" y="1066800"/>
            <a:ext cx="1752600" cy="533400"/>
          </a:xfrm>
          <a:prstGeom prst="flowChartConnector">
            <a:avLst/>
          </a:prstGeom>
          <a:solidFill>
            <a:srgbClr val="2D2DB9">
              <a:lumMod val="40000"/>
              <a:lumOff val="60000"/>
            </a:srgbClr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9144" rIns="9144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 Unicode MS" pitchFamily="32" charset="0"/>
              </a:rPr>
              <a:t>State 6</a:t>
            </a: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3238500" y="2514600"/>
            <a:ext cx="2286000" cy="533400"/>
          </a:xfrm>
          <a:prstGeom prst="flowChartConnector">
            <a:avLst/>
          </a:prstGeom>
          <a:solidFill>
            <a:srgbClr val="2D2DB9">
              <a:lumMod val="40000"/>
              <a:lumOff val="60000"/>
            </a:srgbClr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9144" rIns="9144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 Unicode MS" pitchFamily="32" charset="0"/>
              </a:rPr>
              <a:t>State 7</a:t>
            </a: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1714500" y="3962400"/>
            <a:ext cx="2057400" cy="533400"/>
          </a:xfrm>
          <a:prstGeom prst="flowChartConnector">
            <a:avLst/>
          </a:prstGeom>
          <a:solidFill>
            <a:srgbClr val="2D2DB9">
              <a:lumMod val="40000"/>
              <a:lumOff val="60000"/>
            </a:srgbClr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9144" rIns="9144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 Unicode MS" pitchFamily="32" charset="0"/>
              </a:rPr>
              <a:t>State 8</a:t>
            </a:r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auto">
          <a:xfrm>
            <a:off x="5143500" y="4038600"/>
            <a:ext cx="2057400" cy="533400"/>
          </a:xfrm>
          <a:prstGeom prst="flowChartConnector">
            <a:avLst/>
          </a:prstGeom>
          <a:solidFill>
            <a:srgbClr val="2D2DB9">
              <a:lumMod val="40000"/>
              <a:lumOff val="60000"/>
            </a:srgbClr>
          </a:solidFill>
          <a:ln w="216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9144" rIns="9144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 Unicode MS" pitchFamily="32" charset="0"/>
              </a:rPr>
              <a:t>State 9</a:t>
            </a:r>
          </a:p>
        </p:txBody>
      </p:sp>
      <p:cxnSp>
        <p:nvCxnSpPr>
          <p:cNvPr id="24" name="Straight Arrow Connector 23"/>
          <p:cNvCxnSpPr>
            <a:stCxn id="19" idx="4"/>
            <a:endCxn id="21" idx="1"/>
          </p:cNvCxnSpPr>
          <p:nvPr/>
        </p:nvCxnSpPr>
        <p:spPr bwMode="auto">
          <a:xfrm>
            <a:off x="2667000" y="1524000"/>
            <a:ext cx="906277" cy="106871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596180" y="1828800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Test Type1/</a:t>
            </a:r>
          </a:p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Set features</a:t>
            </a:r>
          </a:p>
        </p:txBody>
      </p:sp>
      <p:cxnSp>
        <p:nvCxnSpPr>
          <p:cNvPr id="26" name="Straight Arrow Connector 25"/>
          <p:cNvCxnSpPr>
            <a:stCxn id="20" idx="4"/>
            <a:endCxn id="21" idx="7"/>
          </p:cNvCxnSpPr>
          <p:nvPr/>
        </p:nvCxnSpPr>
        <p:spPr bwMode="auto">
          <a:xfrm flipH="1">
            <a:off x="5189723" y="1600200"/>
            <a:ext cx="906277" cy="99251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756749" y="1868269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Test Type2/</a:t>
            </a:r>
          </a:p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Set Features</a:t>
            </a:r>
          </a:p>
        </p:txBody>
      </p:sp>
      <p:cxnSp>
        <p:nvCxnSpPr>
          <p:cNvPr id="28" name="Straight Arrow Connector 27"/>
          <p:cNvCxnSpPr>
            <a:stCxn id="21" idx="3"/>
            <a:endCxn id="22" idx="0"/>
          </p:cNvCxnSpPr>
          <p:nvPr/>
        </p:nvCxnSpPr>
        <p:spPr bwMode="auto">
          <a:xfrm flipH="1">
            <a:off x="2743200" y="2969885"/>
            <a:ext cx="830077" cy="99251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790700" y="2971800"/>
            <a:ext cx="136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Test Type2/</a:t>
            </a:r>
          </a:p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Post Type4</a:t>
            </a:r>
          </a:p>
        </p:txBody>
      </p:sp>
      <p:cxnSp>
        <p:nvCxnSpPr>
          <p:cNvPr id="30" name="Straight Arrow Connector 29"/>
          <p:cNvCxnSpPr>
            <a:stCxn id="21" idx="5"/>
            <a:endCxn id="23" idx="0"/>
          </p:cNvCxnSpPr>
          <p:nvPr/>
        </p:nvCxnSpPr>
        <p:spPr bwMode="auto">
          <a:xfrm>
            <a:off x="5189723" y="2969885"/>
            <a:ext cx="982477" cy="106871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688063" y="2971800"/>
            <a:ext cx="136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Test Type1/</a:t>
            </a:r>
          </a:p>
          <a:p>
            <a:pPr algn="ctr"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Post Type3</a:t>
            </a:r>
          </a:p>
        </p:txBody>
      </p:sp>
    </p:spTree>
    <p:extLst>
      <p:ext uri="{BB962C8B-B14F-4D97-AF65-F5344CB8AC3E}">
        <p14:creationId xmlns:p14="http://schemas.microsoft.com/office/powerpoint/2010/main" val="381002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Transition Logic &amp; Storage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9288" y="1241259"/>
            <a:ext cx="3583909" cy="381000"/>
            <a:chOff x="330201" y="1752600"/>
            <a:chExt cx="4121923" cy="381000"/>
          </a:xfrm>
        </p:grpSpPr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330201" y="1752600"/>
              <a:ext cx="812799" cy="381000"/>
            </a:xfrm>
            <a:prstGeom prst="rect">
              <a:avLst/>
            </a:prstGeom>
            <a:solidFill>
              <a:srgbClr val="8CC64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Character start offset</a:t>
              </a: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1143000" y="1752600"/>
              <a:ext cx="757655" cy="381000"/>
            </a:xfrm>
            <a:prstGeom prst="rect">
              <a:avLst/>
            </a:prstGeom>
            <a:solidFill>
              <a:srgbClr val="8CC64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Character end offset</a:t>
              </a: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1905000" y="1752600"/>
              <a:ext cx="629845" cy="381000"/>
            </a:xfrm>
            <a:prstGeom prst="rect">
              <a:avLst/>
            </a:prstGeom>
            <a:solidFill>
              <a:srgbClr val="00B2E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Token start id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514601" y="1752600"/>
              <a:ext cx="533400" cy="381000"/>
            </a:xfrm>
            <a:prstGeom prst="rect">
              <a:avLst/>
            </a:prstGeom>
            <a:solidFill>
              <a:srgbClr val="00B2E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Token end id</a:t>
              </a: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3047013" y="1752600"/>
              <a:ext cx="719311" cy="381000"/>
            </a:xfrm>
            <a:prstGeom prst="rect">
              <a:avLst/>
            </a:prstGeom>
            <a:solidFill>
              <a:srgbClr val="FF99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Feature1</a:t>
              </a: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3766324" y="1752600"/>
              <a:ext cx="685800" cy="381000"/>
            </a:xfrm>
            <a:prstGeom prst="rect">
              <a:avLst/>
            </a:prstGeom>
            <a:solidFill>
              <a:srgbClr val="FF99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Feature2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73797" y="1241259"/>
            <a:ext cx="3583909" cy="381000"/>
            <a:chOff x="330201" y="1752600"/>
            <a:chExt cx="4121923" cy="381000"/>
          </a:xfrm>
        </p:grpSpPr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330201" y="1752600"/>
              <a:ext cx="812799" cy="381000"/>
            </a:xfrm>
            <a:prstGeom prst="rect">
              <a:avLst/>
            </a:prstGeom>
            <a:solidFill>
              <a:srgbClr val="8CC64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Character start offset</a:t>
              </a: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143000" y="1752600"/>
              <a:ext cx="757655" cy="381000"/>
            </a:xfrm>
            <a:prstGeom prst="rect">
              <a:avLst/>
            </a:prstGeom>
            <a:solidFill>
              <a:srgbClr val="8CC64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Character end offset</a:t>
              </a: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905000" y="1752600"/>
              <a:ext cx="629845" cy="381000"/>
            </a:xfrm>
            <a:prstGeom prst="rect">
              <a:avLst/>
            </a:prstGeom>
            <a:solidFill>
              <a:srgbClr val="00B2E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Token start id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2514601" y="1752600"/>
              <a:ext cx="533400" cy="381000"/>
            </a:xfrm>
            <a:prstGeom prst="rect">
              <a:avLst/>
            </a:prstGeom>
            <a:solidFill>
              <a:srgbClr val="00B2E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Token end id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047013" y="1752600"/>
              <a:ext cx="719311" cy="381000"/>
            </a:xfrm>
            <a:prstGeom prst="rect">
              <a:avLst/>
            </a:prstGeom>
            <a:solidFill>
              <a:srgbClr val="FF99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Feature3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766324" y="1752600"/>
              <a:ext cx="685800" cy="381000"/>
            </a:xfrm>
            <a:prstGeom prst="rect">
              <a:avLst/>
            </a:prstGeom>
            <a:solidFill>
              <a:srgbClr val="FF99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Feature4</a:t>
              </a:r>
            </a:p>
          </p:txBody>
        </p:sp>
      </p:grpSp>
      <p:sp>
        <p:nvSpPr>
          <p:cNvPr id="21" name="Right Brace 20"/>
          <p:cNvSpPr/>
          <p:nvPr/>
        </p:nvSpPr>
        <p:spPr bwMode="auto">
          <a:xfrm rot="16200000">
            <a:off x="2066544" y="-749085"/>
            <a:ext cx="228600" cy="3599688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22" name="Right Brace 21"/>
          <p:cNvSpPr/>
          <p:nvPr/>
        </p:nvSpPr>
        <p:spPr bwMode="auto">
          <a:xfrm rot="16200000">
            <a:off x="6650197" y="-739941"/>
            <a:ext cx="228600" cy="3581400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4797" y="631659"/>
            <a:ext cx="13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Type1_i_d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6797" y="631659"/>
            <a:ext cx="13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Type2_i_d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031" y="1839191"/>
            <a:ext cx="335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Valid if (Type1_i_v &amp; Active[5])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07197" y="183919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Valid if Type2_i_v &amp; Active[6] </a:t>
            </a:r>
          </a:p>
        </p:txBody>
      </p:sp>
      <p:sp>
        <p:nvSpPr>
          <p:cNvPr id="27" name="Right Brace 26"/>
          <p:cNvSpPr/>
          <p:nvPr/>
        </p:nvSpPr>
        <p:spPr bwMode="auto">
          <a:xfrm rot="5400000">
            <a:off x="4516597" y="467591"/>
            <a:ext cx="228600" cy="4495800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6797" y="2841459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Active[7] = 1 if one of these conditions holds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84714" y="3229555"/>
            <a:ext cx="4805618" cy="381000"/>
            <a:chOff x="2438400" y="3581400"/>
            <a:chExt cx="4805618" cy="381000"/>
          </a:xfrm>
        </p:grpSpPr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2438400" y="3581400"/>
              <a:ext cx="706709" cy="38100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Character start offset</a:t>
              </a: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3145109" y="3581400"/>
              <a:ext cx="658762" cy="38100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Character end offset</a:t>
              </a: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3807649" y="3581400"/>
              <a:ext cx="547635" cy="38100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Token start id</a:t>
              </a:r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4337682" y="3581400"/>
              <a:ext cx="463778" cy="38100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Token end id</a:t>
              </a:r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4800600" y="3581400"/>
              <a:ext cx="625423" cy="38100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Feature1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5410200" y="3581400"/>
              <a:ext cx="596286" cy="38100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Feature2</a:t>
              </a:r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6022309" y="3581400"/>
              <a:ext cx="625423" cy="38100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Feature3</a:t>
              </a: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6647732" y="3581400"/>
              <a:ext cx="596286" cy="38100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Feature4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11397" y="223185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Evaluate feature tests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88197" y="222019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Evaluate feature tests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01797" y="4086804"/>
            <a:ext cx="3583909" cy="381000"/>
            <a:chOff x="330201" y="1752600"/>
            <a:chExt cx="4121923" cy="381000"/>
          </a:xfrm>
        </p:grpSpPr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330201" y="1752600"/>
              <a:ext cx="812799" cy="381000"/>
            </a:xfrm>
            <a:prstGeom prst="rect">
              <a:avLst/>
            </a:prstGeom>
            <a:solidFill>
              <a:srgbClr val="8CC64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Character start offset</a:t>
              </a:r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1143000" y="1752600"/>
              <a:ext cx="757655" cy="381000"/>
            </a:xfrm>
            <a:prstGeom prst="rect">
              <a:avLst/>
            </a:prstGeom>
            <a:solidFill>
              <a:srgbClr val="8CC64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Character end offset</a:t>
              </a:r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1905000" y="1752600"/>
              <a:ext cx="629845" cy="381000"/>
            </a:xfrm>
            <a:prstGeom prst="rect">
              <a:avLst/>
            </a:prstGeom>
            <a:solidFill>
              <a:srgbClr val="00B2E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Token start id</a:t>
              </a: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2514601" y="1752600"/>
              <a:ext cx="533400" cy="381000"/>
            </a:xfrm>
            <a:prstGeom prst="rect">
              <a:avLst/>
            </a:prstGeom>
            <a:solidFill>
              <a:srgbClr val="00B2E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Token end id</a:t>
              </a: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3047013" y="1752600"/>
              <a:ext cx="719311" cy="381000"/>
            </a:xfrm>
            <a:prstGeom prst="rect">
              <a:avLst/>
            </a:prstGeom>
            <a:solidFill>
              <a:srgbClr val="FF99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Feature1</a:t>
              </a:r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3766324" y="1752600"/>
              <a:ext cx="685800" cy="381000"/>
            </a:xfrm>
            <a:prstGeom prst="rect">
              <a:avLst/>
            </a:prstGeom>
            <a:solidFill>
              <a:srgbClr val="FF99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Feature3</a:t>
              </a:r>
            </a:p>
          </p:txBody>
        </p:sp>
      </p:grpSp>
      <p:sp>
        <p:nvSpPr>
          <p:cNvPr id="48" name="Right Brace 47"/>
          <p:cNvSpPr/>
          <p:nvPr/>
        </p:nvSpPr>
        <p:spPr bwMode="auto">
          <a:xfrm rot="5400000">
            <a:off x="2078197" y="2867604"/>
            <a:ext cx="228600" cy="3581400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44797" y="4772604"/>
            <a:ext cx="13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Type3_i_d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973797" y="4086804"/>
            <a:ext cx="3583909" cy="381000"/>
            <a:chOff x="330201" y="1752600"/>
            <a:chExt cx="4121923" cy="381000"/>
          </a:xfrm>
        </p:grpSpPr>
        <p:sp>
          <p:nvSpPr>
            <p:cNvPr id="51" name="Rectangle 18"/>
            <p:cNvSpPr>
              <a:spLocks noChangeArrowheads="1"/>
            </p:cNvSpPr>
            <p:nvPr/>
          </p:nvSpPr>
          <p:spPr bwMode="auto">
            <a:xfrm>
              <a:off x="330201" y="1752600"/>
              <a:ext cx="812799" cy="381000"/>
            </a:xfrm>
            <a:prstGeom prst="rect">
              <a:avLst/>
            </a:prstGeom>
            <a:solidFill>
              <a:srgbClr val="8CC64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Character start offset</a:t>
              </a:r>
            </a:p>
          </p:txBody>
        </p:sp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1143000" y="1752600"/>
              <a:ext cx="757655" cy="381000"/>
            </a:xfrm>
            <a:prstGeom prst="rect">
              <a:avLst/>
            </a:prstGeom>
            <a:solidFill>
              <a:srgbClr val="8CC64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Character end offset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1905000" y="1752600"/>
              <a:ext cx="629845" cy="381000"/>
            </a:xfrm>
            <a:prstGeom prst="rect">
              <a:avLst/>
            </a:prstGeom>
            <a:solidFill>
              <a:srgbClr val="00B2E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Token start id</a:t>
              </a:r>
            </a:p>
          </p:txBody>
        </p:sp>
        <p:sp>
          <p:nvSpPr>
            <p:cNvPr id="54" name="Rectangle 21"/>
            <p:cNvSpPr>
              <a:spLocks noChangeArrowheads="1"/>
            </p:cNvSpPr>
            <p:nvPr/>
          </p:nvSpPr>
          <p:spPr bwMode="auto">
            <a:xfrm>
              <a:off x="2514601" y="1752600"/>
              <a:ext cx="533400" cy="381000"/>
            </a:xfrm>
            <a:prstGeom prst="rect">
              <a:avLst/>
            </a:prstGeom>
            <a:solidFill>
              <a:srgbClr val="00B2E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Token end id</a:t>
              </a:r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3047013" y="1752600"/>
              <a:ext cx="719311" cy="381000"/>
            </a:xfrm>
            <a:prstGeom prst="rect">
              <a:avLst/>
            </a:prstGeom>
            <a:solidFill>
              <a:srgbClr val="FF99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Feature2</a:t>
              </a:r>
            </a:p>
          </p:txBody>
        </p:sp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3766324" y="1752600"/>
              <a:ext cx="685800" cy="381000"/>
            </a:xfrm>
            <a:prstGeom prst="rect">
              <a:avLst/>
            </a:prstGeom>
            <a:solidFill>
              <a:srgbClr val="FF99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45720" tIns="46800" rIns="45720" bIns="46800"/>
            <a:lstStyle/>
            <a:p>
              <a:pPr algn="ctr"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 Unicode MS" pitchFamily="32" charset="0"/>
                </a:rPr>
                <a:t>Feature4</a:t>
              </a:r>
            </a:p>
          </p:txBody>
        </p:sp>
      </p:grpSp>
      <p:sp>
        <p:nvSpPr>
          <p:cNvPr id="57" name="Right Brace 56"/>
          <p:cNvSpPr/>
          <p:nvPr/>
        </p:nvSpPr>
        <p:spPr bwMode="auto">
          <a:xfrm rot="5400000">
            <a:off x="6650197" y="2867604"/>
            <a:ext cx="228600" cy="3581400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16797" y="4772604"/>
            <a:ext cx="13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Type4_i_d 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>
            <a:off x="2687797" y="3694136"/>
            <a:ext cx="1943100" cy="2286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4630897" y="3694136"/>
            <a:ext cx="1866900" cy="2286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18"/>
          <p:cNvSpPr>
            <a:spLocks noChangeArrowheads="1"/>
          </p:cNvSpPr>
          <p:nvPr/>
        </p:nvSpPr>
        <p:spPr bwMode="auto">
          <a:xfrm>
            <a:off x="1349405" y="3229555"/>
            <a:ext cx="706709" cy="381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45720" tIns="46800" rIns="45720" bIns="46800"/>
          <a:lstStyle/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Active[7]</a:t>
            </a:r>
          </a:p>
        </p:txBody>
      </p:sp>
      <p:sp>
        <p:nvSpPr>
          <p:cNvPr id="63" name="Right Brace 62"/>
          <p:cNvSpPr/>
          <p:nvPr/>
        </p:nvSpPr>
        <p:spPr bwMode="auto">
          <a:xfrm>
            <a:off x="7287031" y="3077155"/>
            <a:ext cx="152400" cy="685800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 Unicode MS" pitchFamily="3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42514" y="307715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Storage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for State7 </a:t>
            </a:r>
          </a:p>
        </p:txBody>
      </p:sp>
    </p:spTree>
    <p:extLst>
      <p:ext uri="{BB962C8B-B14F-4D97-AF65-F5344CB8AC3E}">
        <p14:creationId xmlns:p14="http://schemas.microsoft.com/office/powerpoint/2010/main" val="99737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9183" y="1371600"/>
            <a:ext cx="3568739" cy="3086100"/>
          </a:xfrm>
        </p:spPr>
        <p:txBody>
          <a:bodyPr/>
          <a:lstStyle/>
          <a:p>
            <a:r>
              <a:rPr lang="en-US" b="1" dirty="0">
                <a:solidFill>
                  <a:srgbClr val="00B0DA"/>
                </a:solidFill>
              </a:rPr>
              <a:t>Introduction</a:t>
            </a:r>
          </a:p>
          <a:p>
            <a:r>
              <a:rPr lang="en-US" dirty="0"/>
              <a:t>IBM Care Management Analytics</a:t>
            </a:r>
          </a:p>
          <a:p>
            <a:r>
              <a:rPr lang="en-US" dirty="0"/>
              <a:t>Accelerator Design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80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Transition Logic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73" y="871904"/>
            <a:ext cx="4754880" cy="40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9184" y="1371600"/>
            <a:ext cx="3486678" cy="3086100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en-US" dirty="0"/>
          </a:p>
          <a:p>
            <a:r>
              <a:rPr lang="en-US" dirty="0"/>
              <a:t>IBM Care Management Analytics</a:t>
            </a:r>
          </a:p>
          <a:p>
            <a:r>
              <a:rPr lang="en-US" dirty="0"/>
              <a:t>Accelerator Design</a:t>
            </a:r>
          </a:p>
          <a:p>
            <a:r>
              <a:rPr lang="en-US" b="1" dirty="0">
                <a:solidFill>
                  <a:srgbClr val="00B0DA"/>
                </a:solidFill>
              </a:rPr>
              <a:t>Results</a:t>
            </a:r>
            <a:endParaRPr lang="en-US" dirty="0"/>
          </a:p>
          <a:p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90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usage – </a:t>
            </a:r>
            <a:r>
              <a:rPr lang="en-US" dirty="0" err="1"/>
              <a:t>Stratix</a:t>
            </a:r>
            <a:r>
              <a:rPr lang="en-US" dirty="0"/>
              <a:t> V A7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025344"/>
              </p:ext>
            </p:extLst>
          </p:nvPr>
        </p:nvGraphicFramePr>
        <p:xfrm>
          <a:off x="1817542" y="1399309"/>
          <a:ext cx="5165148" cy="2954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84782" y="4532923"/>
            <a:ext cx="27744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Target f = 100 MHz</a:t>
            </a:r>
          </a:p>
        </p:txBody>
      </p:sp>
    </p:spTree>
    <p:extLst>
      <p:ext uri="{BB962C8B-B14F-4D97-AF65-F5344CB8AC3E}">
        <p14:creationId xmlns:p14="http://schemas.microsoft.com/office/powerpoint/2010/main" val="3065602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processing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91" y="872983"/>
            <a:ext cx="5145470" cy="3761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4782" y="4532923"/>
            <a:ext cx="27744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Target f = 100 MHz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7128861" y="984738"/>
            <a:ext cx="1371600" cy="1371600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Neue Light for IBM" pitchFamily="34" charset="0"/>
              </a:rPr>
              <a:t>31x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128861" y="2655598"/>
            <a:ext cx="1371600" cy="1371600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rgbClr val="C00000"/>
                </a:solidFill>
              </a:rPr>
              <a:t>5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Neue Light for IBM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1488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2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Analytics by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Snip Single Corner Rectangle 9"/>
          <p:cNvSpPr/>
          <p:nvPr/>
        </p:nvSpPr>
        <p:spPr>
          <a:xfrm>
            <a:off x="328613" y="948055"/>
            <a:ext cx="4038765" cy="2286000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lang="en-US" sz="1600" dirty="0">
                <a:solidFill>
                  <a:srgbClr val="666666"/>
                </a:solidFill>
                <a:ea typeface="MS PGothic" pitchFamily="34" charset="-128"/>
              </a:rPr>
              <a:t>(Reuters) - </a:t>
            </a:r>
            <a:r>
              <a:rPr lang="en-US" sz="1600" b="1" u="sng" dirty="0">
                <a:solidFill>
                  <a:srgbClr val="00B0DA"/>
                </a:solidFill>
                <a:ea typeface="MS PGothic" pitchFamily="34" charset="-128"/>
              </a:rPr>
              <a:t>International Business Machines Corp</a:t>
            </a:r>
            <a:r>
              <a:rPr lang="en-US" sz="1600" dirty="0">
                <a:solidFill>
                  <a:srgbClr val="666666"/>
                </a:solidFill>
                <a:ea typeface="MS PGothic" pitchFamily="34" charset="-128"/>
              </a:rPr>
              <a:t> said on Wednesday it had </a:t>
            </a:r>
            <a:r>
              <a:rPr lang="en-US" sz="1600" b="1" u="sng" dirty="0">
                <a:solidFill>
                  <a:srgbClr val="F04E37"/>
                </a:solidFill>
                <a:ea typeface="MS PGothic" pitchFamily="34" charset="-128"/>
              </a:rPr>
              <a:t>acquired</a:t>
            </a:r>
            <a:r>
              <a:rPr lang="en-US" sz="1600" dirty="0">
                <a:solidFill>
                  <a:srgbClr val="F04E37"/>
                </a:solidFill>
                <a:ea typeface="MS PGothic" pitchFamily="34" charset="-128"/>
              </a:rPr>
              <a:t> </a:t>
            </a:r>
            <a:r>
              <a:rPr lang="en-US" sz="1600" b="1" u="sng" dirty="0" err="1">
                <a:solidFill>
                  <a:srgbClr val="8CC63F"/>
                </a:solidFill>
                <a:ea typeface="MS PGothic" pitchFamily="34" charset="-128"/>
              </a:rPr>
              <a:t>AlchemyAPI</a:t>
            </a:r>
            <a:r>
              <a:rPr lang="en-US" sz="1600" dirty="0">
                <a:solidFill>
                  <a:srgbClr val="666666"/>
                </a:solidFill>
                <a:ea typeface="MS PGothic" pitchFamily="34" charset="-128"/>
              </a:rPr>
              <a:t>, a fast-growing startup selling software that collects and analyzes unstructured text and data in ways big enterprises, website publishers and advertisers find useful.</a:t>
            </a:r>
          </a:p>
          <a:p>
            <a:pPr lvl="0"/>
            <a:r>
              <a:rPr lang="en-US" sz="1600" dirty="0">
                <a:solidFill>
                  <a:srgbClr val="666666"/>
                </a:solidFill>
                <a:ea typeface="MS PGothic" pitchFamily="34" charset="-128"/>
              </a:rPr>
              <a:t>…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76514"/>
              </p:ext>
            </p:extLst>
          </p:nvPr>
        </p:nvGraphicFramePr>
        <p:xfrm>
          <a:off x="4367378" y="3569308"/>
          <a:ext cx="4397685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1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Alchemy</a:t>
                      </a:r>
                      <a:r>
                        <a:rPr lang="en-US" baseline="0" dirty="0" err="1"/>
                        <a:t>API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Bent Arrow 11"/>
          <p:cNvSpPr/>
          <p:nvPr/>
        </p:nvSpPr>
        <p:spPr bwMode="auto">
          <a:xfrm rot="5400000">
            <a:off x="5192319" y="1557934"/>
            <a:ext cx="1667510" cy="1885043"/>
          </a:xfrm>
          <a:prstGeom prst="ben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UIMA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UIMA is made of many th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614056"/>
            <a:ext cx="40957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3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UIMA by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An Aggregate Analysis Engine where an internal component uses output from previous engin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63" y="2141416"/>
            <a:ext cx="7274241" cy="17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3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Finite-State Transducers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12" y="1266490"/>
            <a:ext cx="4761026" cy="1325855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28613" y="3318164"/>
            <a:ext cx="8455025" cy="1246911"/>
          </a:xfrm>
        </p:spPr>
        <p:txBody>
          <a:bodyPr/>
          <a:lstStyle/>
          <a:p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np = Token[_</a:t>
            </a:r>
            <a:r>
              <a:rPr lang="en-US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unilex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="DT"]|&lt;E&gt; .</a:t>
            </a:r>
            <a:b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Token[_</a:t>
            </a:r>
            <a:r>
              <a:rPr lang="en-US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unilex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="JJ"]* .</a:t>
            </a:r>
            <a:b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</a:b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Token[_</a:t>
            </a:r>
            <a:r>
              <a:rPr lang="en-US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unilex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="NN"] | Token[_</a:t>
            </a:r>
            <a:r>
              <a:rPr lang="en-US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unilex</a:t>
            </a:r>
            <a:r>
              <a:rPr lang="en-US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="NNS"] ;</a:t>
            </a:r>
          </a:p>
        </p:txBody>
      </p:sp>
    </p:spTree>
    <p:extLst>
      <p:ext uri="{BB962C8B-B14F-4D97-AF65-F5344CB8AC3E}">
        <p14:creationId xmlns:p14="http://schemas.microsoft.com/office/powerpoint/2010/main" val="2840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parsing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61" y="1837636"/>
            <a:ext cx="5029200" cy="18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0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9184" y="1371600"/>
            <a:ext cx="3785616" cy="3086100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en-US" dirty="0"/>
          </a:p>
          <a:p>
            <a:r>
              <a:rPr lang="en-US" b="1" dirty="0">
                <a:solidFill>
                  <a:srgbClr val="00B0DA"/>
                </a:solidFill>
              </a:rPr>
              <a:t>IBM Care Management Analytics </a:t>
            </a:r>
            <a:endParaRPr lang="en-US" dirty="0"/>
          </a:p>
          <a:p>
            <a:r>
              <a:rPr lang="en-US" dirty="0"/>
              <a:t>Accelerator Design</a:t>
            </a:r>
          </a:p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5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Care Management Analytics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04" t="19197" r="-104" b="5510"/>
          <a:stretch/>
        </p:blipFill>
        <p:spPr>
          <a:xfrm>
            <a:off x="457200" y="675800"/>
            <a:ext cx="8229600" cy="43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61958"/>
      </p:ext>
    </p:extLst>
  </p:cSld>
  <p:clrMapOvr>
    <a:masterClrMapping/>
  </p:clrMapOvr>
</p:sld>
</file>

<file path=ppt/theme/theme1.xml><?xml version="1.0" encoding="utf-8"?>
<a:theme xmlns:a="http://schemas.openxmlformats.org/drawingml/2006/main" name="10 September 2009">
  <a:themeElements>
    <a:clrScheme name="10 September 2009 1">
      <a:dk1>
        <a:srgbClr val="6D6E70"/>
      </a:dk1>
      <a:lt1>
        <a:srgbClr val="FFFFFF"/>
      </a:lt1>
      <a:dk2>
        <a:srgbClr val="191919"/>
      </a:dk2>
      <a:lt2>
        <a:srgbClr val="B2B2B2"/>
      </a:lt2>
      <a:accent1>
        <a:srgbClr val="00B0DA"/>
      </a:accent1>
      <a:accent2>
        <a:srgbClr val="00B0DA"/>
      </a:accent2>
      <a:accent3>
        <a:srgbClr val="FFFFFF"/>
      </a:accent3>
      <a:accent4>
        <a:srgbClr val="5C5D5F"/>
      </a:accent4>
      <a:accent5>
        <a:srgbClr val="AAD4EA"/>
      </a:accent5>
      <a:accent6>
        <a:srgbClr val="009FC5"/>
      </a:accent6>
      <a:hlink>
        <a:srgbClr val="00B0DA"/>
      </a:hlink>
      <a:folHlink>
        <a:srgbClr val="AB1A86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9782</TotalTime>
  <Words>911</Words>
  <Application>Microsoft Office PowerPoint</Application>
  <PresentationFormat>On-screen Show (16:9)</PresentationFormat>
  <Paragraphs>251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MS PGothic</vt:lpstr>
      <vt:lpstr>MS PGothic</vt:lpstr>
      <vt:lpstr>Arial</vt:lpstr>
      <vt:lpstr>Arial Unicode MS</vt:lpstr>
      <vt:lpstr>DejaVu Sans Mono</vt:lpstr>
      <vt:lpstr>HelvNeue Light for IBM</vt:lpstr>
      <vt:lpstr>Times New Roman</vt:lpstr>
      <vt:lpstr>Wingdings</vt:lpstr>
      <vt:lpstr>10 September 2009</vt:lpstr>
      <vt:lpstr>Annotation-Based Finite-State Transducers on Reconfigurable Devices</vt:lpstr>
      <vt:lpstr>Agenda</vt:lpstr>
      <vt:lpstr>Text Analytics by example</vt:lpstr>
      <vt:lpstr>Apache UIMA</vt:lpstr>
      <vt:lpstr>Apache UIMA by example</vt:lpstr>
      <vt:lpstr>Finite-State Transducers</vt:lpstr>
      <vt:lpstr>Shallow parsing</vt:lpstr>
      <vt:lpstr>Agenda</vt:lpstr>
      <vt:lpstr>IBM Care Management Analytics</vt:lpstr>
      <vt:lpstr>UIMA Processing Pipeline</vt:lpstr>
      <vt:lpstr>Profiling results</vt:lpstr>
      <vt:lpstr>Agenda</vt:lpstr>
      <vt:lpstr>Concept</vt:lpstr>
      <vt:lpstr>Hierarchical partitioning</vt:lpstr>
      <vt:lpstr>Overall system</vt:lpstr>
      <vt:lpstr>Hardware layer</vt:lpstr>
      <vt:lpstr>Scanner – FST Cascade</vt:lpstr>
      <vt:lpstr>Example FST</vt:lpstr>
      <vt:lpstr>State Transition Logic &amp; Storage</vt:lpstr>
      <vt:lpstr>Hardware Transition Logic</vt:lpstr>
      <vt:lpstr>Agenda</vt:lpstr>
      <vt:lpstr>Resource usage – Stratix V A7</vt:lpstr>
      <vt:lpstr>Normalized processing time</vt:lpstr>
      <vt:lpstr>Thank you!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Presentations: Smart Planet Template</dc:title>
  <dc:creator>krisbiron</dc:creator>
  <cp:lastModifiedBy>Raphael Polig</cp:lastModifiedBy>
  <cp:revision>322</cp:revision>
  <dcterms:created xsi:type="dcterms:W3CDTF">2014-12-08T21:56:56Z</dcterms:created>
  <dcterms:modified xsi:type="dcterms:W3CDTF">2016-08-30T11:40:36Z</dcterms:modified>
</cp:coreProperties>
</file>