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9" r:id="rId3"/>
    <p:sldId id="290" r:id="rId4"/>
    <p:sldId id="298" r:id="rId5"/>
    <p:sldId id="291" r:id="rId6"/>
    <p:sldId id="292" r:id="rId7"/>
    <p:sldId id="293" r:id="rId8"/>
    <p:sldId id="294" r:id="rId9"/>
    <p:sldId id="297" r:id="rId10"/>
    <p:sldId id="295" r:id="rId11"/>
    <p:sldId id="296"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40" autoAdjust="0"/>
    <p:restoredTop sz="62366" autoAdjust="0"/>
  </p:normalViewPr>
  <p:slideViewPr>
    <p:cSldViewPr>
      <p:cViewPr varScale="1">
        <p:scale>
          <a:sx n="63" d="100"/>
          <a:sy n="63" d="100"/>
        </p:scale>
        <p:origin x="2792" y="176"/>
      </p:cViewPr>
      <p:guideLst>
        <p:guide orient="horz" pos="2160"/>
        <p:guide pos="3840"/>
      </p:guideLst>
    </p:cSldViewPr>
  </p:slideViewPr>
  <p:outlineViewPr>
    <p:cViewPr>
      <p:scale>
        <a:sx n="33" d="100"/>
        <a:sy n="33" d="100"/>
      </p:scale>
      <p:origin x="0" y="-105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AE184-0816-4ED4-98B3-D9A013969770}" type="datetimeFigureOut">
              <a:rPr lang="zh-CN" altLang="en-US" smtClean="0"/>
              <a:t>16/8/29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CC363-4738-44EC-8866-CF31D2E735A2}" type="slidenum">
              <a:rPr lang="zh-CN" altLang="en-US" smtClean="0"/>
              <a:t>‹#›</a:t>
            </a:fld>
            <a:endParaRPr lang="zh-CN" altLang="en-US"/>
          </a:p>
        </p:txBody>
      </p:sp>
    </p:spTree>
    <p:extLst>
      <p:ext uri="{BB962C8B-B14F-4D97-AF65-F5344CB8AC3E}">
        <p14:creationId xmlns:p14="http://schemas.microsoft.com/office/powerpoint/2010/main" val="128016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1</a:t>
            </a:fld>
            <a:endParaRPr lang="zh-CN" altLang="en-US"/>
          </a:p>
        </p:txBody>
      </p:sp>
    </p:spTree>
    <p:extLst>
      <p:ext uri="{BB962C8B-B14F-4D97-AF65-F5344CB8AC3E}">
        <p14:creationId xmlns:p14="http://schemas.microsoft.com/office/powerpoint/2010/main" val="2964281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smtClean="0"/>
              <a:t>后续</a:t>
            </a:r>
            <a:r>
              <a:rPr lang="zh-CN" altLang="en-US" smtClean="0"/>
              <a:t>工作主要探讨</a:t>
            </a:r>
            <a:r>
              <a:rPr lang="zh-CN" altLang="en-US" dirty="0" smtClean="0"/>
              <a:t>算法中的几个参量设置与算法准确度之间</a:t>
            </a:r>
            <a:r>
              <a:rPr lang="zh-CN" altLang="en-US" smtClean="0"/>
              <a:t>的关系，并体现在后续硬件加速系统中；</a:t>
            </a:r>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10</a:t>
            </a:fld>
            <a:endParaRPr lang="zh-CN" altLang="en-US"/>
          </a:p>
        </p:txBody>
      </p:sp>
    </p:spTree>
    <p:extLst>
      <p:ext uri="{BB962C8B-B14F-4D97-AF65-F5344CB8AC3E}">
        <p14:creationId xmlns:p14="http://schemas.microsoft.com/office/powerpoint/2010/main" val="2330327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11</a:t>
            </a:fld>
            <a:endParaRPr lang="zh-CN" altLang="en-US"/>
          </a:p>
        </p:txBody>
      </p:sp>
    </p:spTree>
    <p:extLst>
      <p:ext uri="{BB962C8B-B14F-4D97-AF65-F5344CB8AC3E}">
        <p14:creationId xmlns:p14="http://schemas.microsoft.com/office/powerpoint/2010/main" val="1641136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pPr marL="228600" indent="-228600">
              <a:buAutoNum type="arabicPeriod"/>
            </a:pPr>
            <a:r>
              <a:rPr lang="zh-CN" altLang="en-US" dirty="0" smtClean="0"/>
              <a:t>介绍</a:t>
            </a:r>
            <a:r>
              <a:rPr lang="en-US" altLang="zh-CN" dirty="0" smtClean="0"/>
              <a:t>FIM</a:t>
            </a:r>
            <a:r>
              <a:rPr lang="zh-CN" altLang="en-US" dirty="0" smtClean="0"/>
              <a:t>概念：找到输入集合中同时出现频率高的项组成的集合；</a:t>
            </a:r>
            <a:endParaRPr lang="en-US" altLang="zh-CN" dirty="0" smtClean="0"/>
          </a:p>
          <a:p>
            <a:pPr marL="228600" indent="-228600">
              <a:buAutoNum type="arabicPeriod"/>
            </a:pPr>
            <a:endParaRPr lang="en-US" altLang="zh-CN" dirty="0" smtClean="0"/>
          </a:p>
          <a:p>
            <a:pPr marL="228600" indent="-228600">
              <a:buAutoNum type="arabicPeriod"/>
            </a:pPr>
            <a:r>
              <a:rPr lang="zh-CN" altLang="en-US" dirty="0" smtClean="0"/>
              <a:t>说明主要难点： </a:t>
            </a:r>
            <a:r>
              <a:rPr lang="en-US" altLang="zh-CN" dirty="0" smtClean="0"/>
              <a:t>1</a:t>
            </a:r>
            <a:r>
              <a:rPr lang="zh-CN" altLang="en-US" dirty="0" smtClean="0"/>
              <a:t>）候选项集非常多，指数级；</a:t>
            </a:r>
            <a:r>
              <a:rPr lang="zh-CN" altLang="en-US" baseline="0" dirty="0" smtClean="0"/>
              <a:t> </a:t>
            </a:r>
            <a:r>
              <a:rPr lang="en-US" altLang="zh-CN" baseline="0" dirty="0" smtClean="0"/>
              <a:t>2</a:t>
            </a:r>
            <a:r>
              <a:rPr lang="zh-CN" altLang="en-US" baseline="0" dirty="0" smtClean="0"/>
              <a:t>）输入数据不一致，每个集合可能含有不定数量的项； </a:t>
            </a:r>
            <a:r>
              <a:rPr lang="en-US" altLang="zh-CN" baseline="0" dirty="0" smtClean="0"/>
              <a:t>3</a:t>
            </a:r>
            <a:r>
              <a:rPr lang="zh-CN" altLang="en-US" baseline="0" dirty="0" smtClean="0"/>
              <a:t>）  实时性的要求</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2</a:t>
            </a:fld>
            <a:endParaRPr lang="zh-CN" altLang="en-US"/>
          </a:p>
        </p:txBody>
      </p:sp>
    </p:spTree>
    <p:extLst>
      <p:ext uri="{BB962C8B-B14F-4D97-AF65-F5344CB8AC3E}">
        <p14:creationId xmlns:p14="http://schemas.microsoft.com/office/powerpoint/2010/main" val="424400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pPr marL="228600" indent="-228600">
              <a:buAutoNum type="arabicPeriod"/>
            </a:pPr>
            <a:r>
              <a:rPr lang="zh-CN" altLang="en-US" dirty="0" smtClean="0"/>
              <a:t>介绍现有工作，精确算法需要多次扫面原始数据，难以满足实时性的需求；</a:t>
            </a:r>
            <a:endParaRPr lang="en-US" altLang="zh-CN" dirty="0" smtClean="0"/>
          </a:p>
          <a:p>
            <a:pPr marL="228600" indent="-228600">
              <a:buAutoNum type="arabicPeriod"/>
            </a:pPr>
            <a:endParaRPr lang="en-US" altLang="zh-CN" dirty="0" smtClean="0"/>
          </a:p>
          <a:p>
            <a:pPr marL="228600" indent="-228600">
              <a:buAutoNum type="arabicPeriod"/>
            </a:pPr>
            <a:r>
              <a:rPr lang="zh-CN" altLang="en-US" dirty="0" smtClean="0"/>
              <a:t>介绍现有近似算法，主要分为两类，一类是采样算法，在候选项存储</a:t>
            </a:r>
            <a:r>
              <a:rPr lang="en-US" altLang="zh-CN" dirty="0" smtClean="0"/>
              <a:t>buffer</a:t>
            </a:r>
            <a:r>
              <a:rPr lang="zh-CN" altLang="en-US" dirty="0" smtClean="0"/>
              <a:t>满了之后，从输入集合生成的所有子集中选择部分进行统计 ； 另一类是删除算法， 将输入集合生成的所有子集进行频度统计，在候选项存储</a:t>
            </a:r>
            <a:r>
              <a:rPr lang="en-US" altLang="zh-CN" dirty="0" smtClean="0"/>
              <a:t>buffer</a:t>
            </a:r>
            <a:r>
              <a:rPr lang="zh-CN" altLang="en-US" dirty="0" smtClean="0"/>
              <a:t>满了之后，删除掉</a:t>
            </a:r>
            <a:r>
              <a:rPr lang="en-US" altLang="zh-CN" dirty="0" smtClean="0"/>
              <a:t>buffer</a:t>
            </a:r>
            <a:r>
              <a:rPr lang="zh-CN" altLang="en-US" dirty="0" smtClean="0"/>
              <a:t>中频度低的候选集；</a:t>
            </a:r>
            <a:endParaRPr lang="en-US" altLang="zh-CN" dirty="0" smtClean="0"/>
          </a:p>
          <a:p>
            <a:pPr marL="228600" indent="-228600">
              <a:buAutoNum type="arabicPeriod"/>
            </a:pPr>
            <a:endParaRPr lang="en-US" altLang="zh-CN" dirty="0" smtClean="0"/>
          </a:p>
          <a:p>
            <a:pPr marL="228600" indent="-228600">
              <a:buAutoNum type="arabicPeriod"/>
            </a:pPr>
            <a:r>
              <a:rPr lang="zh-CN" altLang="en-US" dirty="0" smtClean="0"/>
              <a:t>上述两类近似算法主要解决的指数级的候选集和有限的存储空间的矛盾，都需要将输入的每个集合产生它的所有或大部分子集，然后一一对每个子集进行处理 ； 我们工作是通过避免指数级子集的生成与比较过程，以每个输入的集合作为一个处理对象，加速</a:t>
            </a:r>
            <a:r>
              <a:rPr lang="en-US" altLang="zh-CN" dirty="0" smtClean="0"/>
              <a:t>FIM</a:t>
            </a:r>
            <a:r>
              <a:rPr lang="zh-CN" altLang="en-US" dirty="0" smtClean="0"/>
              <a:t>；（</a:t>
            </a:r>
            <a:r>
              <a:rPr lang="en-US" altLang="zh-CN" dirty="0" smtClean="0"/>
              <a:t>Motivation</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3</a:t>
            </a:fld>
            <a:endParaRPr lang="zh-CN" altLang="en-US"/>
          </a:p>
        </p:txBody>
      </p:sp>
    </p:spTree>
    <p:extLst>
      <p:ext uri="{BB962C8B-B14F-4D97-AF65-F5344CB8AC3E}">
        <p14:creationId xmlns:p14="http://schemas.microsoft.com/office/powerpoint/2010/main" val="54057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pPr marL="0" indent="0">
              <a:buNone/>
            </a:pPr>
            <a:r>
              <a:rPr lang="zh-CN" altLang="en-US" dirty="0" smtClean="0"/>
              <a:t>我们简单示例上述算法。</a:t>
            </a:r>
            <a:endParaRPr lang="en-US" altLang="zh-CN" dirty="0" smtClean="0"/>
          </a:p>
          <a:p>
            <a:pPr marL="0" indent="0">
              <a:buNone/>
            </a:pPr>
            <a:endParaRPr lang="en-US" altLang="zh-CN" dirty="0" smtClean="0"/>
          </a:p>
          <a:p>
            <a:pPr marL="0" indent="0">
              <a:buNone/>
            </a:pPr>
            <a:r>
              <a:rPr lang="zh-CN" altLang="en-US" dirty="0" smtClean="0"/>
              <a:t>假设一个候选项集的</a:t>
            </a:r>
            <a:r>
              <a:rPr lang="en-US" altLang="zh-CN" dirty="0" smtClean="0"/>
              <a:t>buffer</a:t>
            </a:r>
            <a:r>
              <a:rPr lang="zh-CN" altLang="en-US" dirty="0" smtClean="0"/>
              <a:t>内容如上表</a:t>
            </a:r>
            <a:r>
              <a:rPr lang="en-US" altLang="zh-CN" dirty="0" smtClean="0"/>
              <a:t>,</a:t>
            </a:r>
            <a:r>
              <a:rPr lang="zh-CN" altLang="en-US" dirty="0" smtClean="0"/>
              <a:t>每个地址的内容是候选项集和它的频度。 有一个新的输入</a:t>
            </a:r>
            <a:r>
              <a:rPr lang="en-US" altLang="zh-CN" dirty="0" smtClean="0"/>
              <a:t>{A,C,D,E}</a:t>
            </a:r>
            <a:r>
              <a:rPr lang="zh-CN" altLang="en-US" dirty="0" smtClean="0"/>
              <a:t>，首先产生它的子集，然后把每个子集作为独立个体与表中的候选项集一一比较，直到相等，表中该集合的频度加</a:t>
            </a:r>
            <a:r>
              <a:rPr lang="en-US" altLang="zh-CN" dirty="0" smtClean="0"/>
              <a:t>1</a:t>
            </a:r>
            <a:r>
              <a:rPr lang="zh-CN" altLang="en-US" dirty="0" smtClean="0"/>
              <a:t>； 图中示例了子集</a:t>
            </a:r>
            <a:r>
              <a:rPr lang="en-US" altLang="zh-CN" dirty="0" smtClean="0"/>
              <a:t>{A,C} {A,D}</a:t>
            </a:r>
            <a:r>
              <a:rPr lang="zh-CN" altLang="en-US" dirty="0" smtClean="0"/>
              <a:t>的操作； 上述算法会对所有子集或者部分子集完成上述过程，会消耗大量的时间</a:t>
            </a:r>
            <a:r>
              <a:rPr lang="zh-CN" altLang="en-US" smtClean="0"/>
              <a:t>和计算。</a:t>
            </a:r>
            <a:endParaRPr lang="en-US" altLang="zh-CN" dirty="0" smtClean="0"/>
          </a:p>
          <a:p>
            <a:pPr marL="0" indent="0">
              <a:buNone/>
            </a:pPr>
            <a:endParaRPr lang="en-US" altLang="zh-CN" dirty="0" smtClean="0"/>
          </a:p>
          <a:p>
            <a:pPr marL="0" indent="0">
              <a:buNone/>
            </a:pPr>
            <a:r>
              <a:rPr lang="zh-CN" altLang="en-US" dirty="0" smtClean="0"/>
              <a:t>然后总结现有方案的缺点，尤其是在硬件实现方面：</a:t>
            </a:r>
            <a:r>
              <a:rPr lang="en-US" altLang="zh-CN" dirty="0" smtClean="0"/>
              <a:t>1</a:t>
            </a:r>
            <a:r>
              <a:rPr lang="zh-CN" altLang="en-US" dirty="0" smtClean="0"/>
              <a:t>）指数级的子集产生与比较； </a:t>
            </a:r>
            <a:r>
              <a:rPr lang="en-US" altLang="zh-CN" dirty="0" smtClean="0"/>
              <a:t>2</a:t>
            </a:r>
            <a:r>
              <a:rPr lang="zh-CN" altLang="en-US" dirty="0" smtClean="0"/>
              <a:t>）输入位宽不等，限制了数据传输速度，增大了集合比较的复杂度，消耗更多的时间； </a:t>
            </a:r>
            <a:endParaRPr lang="en-US" altLang="zh-CN" dirty="0" smtClean="0"/>
          </a:p>
          <a:p>
            <a:pPr marL="0" indent="0">
              <a:buNone/>
            </a:pPr>
            <a:endParaRPr lang="en-US" altLang="zh-CN" dirty="0" smtClean="0"/>
          </a:p>
          <a:p>
            <a:pPr marL="0" indent="0">
              <a:buNone/>
            </a:pPr>
            <a:r>
              <a:rPr lang="zh-CN" altLang="en-US" dirty="0" smtClean="0"/>
              <a:t>我们想要达到的效果： </a:t>
            </a:r>
            <a:r>
              <a:rPr lang="en-US" altLang="zh-CN" dirty="0" smtClean="0"/>
              <a:t>1</a:t>
            </a:r>
            <a:r>
              <a:rPr lang="zh-CN" altLang="en-US" dirty="0" smtClean="0"/>
              <a:t>）输入集合作为单位数据进行处理，避免指数级子集的操作；</a:t>
            </a:r>
            <a:r>
              <a:rPr lang="en-US" altLang="zh-CN" dirty="0" smtClean="0"/>
              <a:t>2</a:t>
            </a:r>
            <a:r>
              <a:rPr lang="zh-CN" altLang="en-US" dirty="0" smtClean="0"/>
              <a:t>）使用特殊的数据格式表示输入，固定位宽，增加硬件中数据传输速度；</a:t>
            </a:r>
            <a:r>
              <a:rPr lang="en-US" altLang="zh-CN" dirty="0" smtClean="0"/>
              <a:t>3</a:t>
            </a:r>
            <a:r>
              <a:rPr lang="zh-CN" altLang="en-US" dirty="0" smtClean="0"/>
              <a:t>）使用更简单的“位与”操作替换集合中多个数据大小的比较；</a:t>
            </a:r>
            <a:r>
              <a:rPr lang="zh-CN" altLang="en-US" baseline="0" dirty="0" smtClean="0"/>
              <a:t> </a:t>
            </a:r>
            <a:r>
              <a:rPr lang="en-US" altLang="zh-CN" baseline="0" dirty="0" smtClean="0"/>
              <a:t>4</a:t>
            </a:r>
            <a:r>
              <a:rPr lang="zh-CN" altLang="en-US" baseline="0" dirty="0" smtClean="0"/>
              <a:t>）利用</a:t>
            </a:r>
            <a:r>
              <a:rPr lang="en-US" altLang="zh-CN" baseline="0" dirty="0" smtClean="0"/>
              <a:t>FPGA</a:t>
            </a:r>
            <a:r>
              <a:rPr lang="zh-CN" altLang="en-US" baseline="0" dirty="0" smtClean="0"/>
              <a:t>的高并行度加速</a:t>
            </a:r>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4</a:t>
            </a:fld>
            <a:endParaRPr lang="zh-CN" altLang="en-US"/>
          </a:p>
        </p:txBody>
      </p:sp>
    </p:spTree>
    <p:extLst>
      <p:ext uri="{BB962C8B-B14F-4D97-AF65-F5344CB8AC3E}">
        <p14:creationId xmlns:p14="http://schemas.microsoft.com/office/powerpoint/2010/main" val="3951479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smtClean="0"/>
              <a:t>开始介绍我们的算法，避免了指数级子集的生成与比较过程：</a:t>
            </a:r>
            <a:endParaRPr lang="en-US" altLang="zh-CN" dirty="0" smtClean="0"/>
          </a:p>
          <a:p>
            <a:r>
              <a:rPr lang="en-US" altLang="zh-CN" dirty="0" smtClean="0"/>
              <a:t>1.  </a:t>
            </a:r>
            <a:r>
              <a:rPr lang="zh-CN" altLang="en-US" dirty="0" smtClean="0"/>
              <a:t>采用等效横向比特向量表示一个输入集合， 好处：</a:t>
            </a:r>
            <a:r>
              <a:rPr lang="zh-CN" altLang="en-US" baseline="0" dirty="0" smtClean="0"/>
              <a:t> </a:t>
            </a:r>
            <a:r>
              <a:rPr lang="en-US" altLang="zh-CN" baseline="0" dirty="0" smtClean="0"/>
              <a:t>1</a:t>
            </a:r>
            <a:r>
              <a:rPr lang="zh-CN" altLang="en-US" baseline="0" dirty="0" smtClean="0"/>
              <a:t>）每个输入被处理成相同位宽，便于硬件系统的数据传输； </a:t>
            </a:r>
            <a:r>
              <a:rPr lang="en-US" altLang="zh-CN" baseline="0" dirty="0" smtClean="0"/>
              <a:t>2</a:t>
            </a:r>
            <a:r>
              <a:rPr lang="zh-CN" altLang="en-US" baseline="0" dirty="0" smtClean="0"/>
              <a:t>） 可以通过简单的“位与”操作获得输入集合与候选项集</a:t>
            </a:r>
            <a:r>
              <a:rPr lang="en-US" altLang="zh-CN" baseline="0" dirty="0" smtClean="0"/>
              <a:t>buffer</a:t>
            </a:r>
            <a:r>
              <a:rPr lang="zh-CN" altLang="en-US" baseline="0" dirty="0" smtClean="0"/>
              <a:t>中候选集之间的包含关系，避免了依次比较集合每一项的过程；</a:t>
            </a:r>
            <a:endParaRPr lang="en-US" altLang="zh-CN" baseline="0" dirty="0" smtClean="0"/>
          </a:p>
          <a:p>
            <a:pPr marL="228600" indent="-228600">
              <a:buAutoNum type="arabicPeriod"/>
            </a:pPr>
            <a:endParaRPr lang="en-US" altLang="zh-CN" baseline="0" dirty="0" smtClean="0"/>
          </a:p>
          <a:p>
            <a:pPr marL="0" indent="0">
              <a:buNone/>
            </a:pPr>
            <a:r>
              <a:rPr lang="en-US" altLang="zh-CN" baseline="0" dirty="0" smtClean="0"/>
              <a:t>2.  </a:t>
            </a:r>
            <a:r>
              <a:rPr lang="en-US" altLang="zh-CN" baseline="0" dirty="0" err="1" smtClean="0"/>
              <a:t>Ppt</a:t>
            </a:r>
            <a:r>
              <a:rPr lang="zh-CN" altLang="en-US" baseline="0" dirty="0" smtClean="0"/>
              <a:t>中的四个表：</a:t>
            </a:r>
            <a:r>
              <a:rPr lang="en-US" altLang="zh-CN" baseline="0" dirty="0" smtClean="0"/>
              <a:t>a</a:t>
            </a:r>
            <a:r>
              <a:rPr lang="zh-CN" altLang="en-US" baseline="0" dirty="0" smtClean="0"/>
              <a:t>）输入集合示例 （横向表示）  </a:t>
            </a:r>
            <a:r>
              <a:rPr lang="en-US" altLang="zh-CN" baseline="0" dirty="0" smtClean="0"/>
              <a:t>b</a:t>
            </a:r>
            <a:r>
              <a:rPr lang="zh-CN" altLang="en-US" baseline="0" dirty="0" smtClean="0"/>
              <a:t>）输入集合的纵向表示    </a:t>
            </a:r>
            <a:r>
              <a:rPr lang="en-US" altLang="zh-CN" baseline="0" dirty="0" smtClean="0"/>
              <a:t>c</a:t>
            </a:r>
            <a:r>
              <a:rPr lang="zh-CN" altLang="en-US" baseline="0" dirty="0" smtClean="0"/>
              <a:t>）输入集合的等效横向比特向量表示      </a:t>
            </a:r>
            <a:r>
              <a:rPr lang="en-US" altLang="zh-CN" baseline="0" dirty="0" smtClean="0"/>
              <a:t>d</a:t>
            </a:r>
            <a:r>
              <a:rPr lang="zh-CN" altLang="en-US" baseline="0" dirty="0" smtClean="0"/>
              <a:t>）输入集合的等效纵向比特向量表示</a:t>
            </a:r>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5</a:t>
            </a:fld>
            <a:endParaRPr lang="zh-CN" altLang="en-US"/>
          </a:p>
        </p:txBody>
      </p:sp>
    </p:spTree>
    <p:extLst>
      <p:ext uri="{BB962C8B-B14F-4D97-AF65-F5344CB8AC3E}">
        <p14:creationId xmlns:p14="http://schemas.microsoft.com/office/powerpoint/2010/main" val="4248022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smtClean="0"/>
              <a:t>说明上一页比特向量输入后的算法流程：</a:t>
            </a:r>
            <a:endParaRPr lang="en-US" altLang="zh-CN" dirty="0" smtClean="0"/>
          </a:p>
          <a:p>
            <a:pPr marL="228600" indent="-228600">
              <a:buAutoNum type="arabicPeriod"/>
            </a:pPr>
            <a:r>
              <a:rPr lang="zh-CN" altLang="en-US" dirty="0" smtClean="0"/>
              <a:t>初始化候选项集</a:t>
            </a:r>
            <a:r>
              <a:rPr lang="en-US" altLang="zh-CN" dirty="0" smtClean="0"/>
              <a:t>buffer</a:t>
            </a:r>
            <a:r>
              <a:rPr lang="zh-CN" altLang="en-US" dirty="0" smtClean="0"/>
              <a:t>， 可以使用感兴趣的集合 或者 最开始的输入的子集；</a:t>
            </a:r>
            <a:endParaRPr lang="en-US" altLang="zh-CN" dirty="0" smtClean="0"/>
          </a:p>
          <a:p>
            <a:pPr marL="228600" indent="-228600">
              <a:buAutoNum type="arabicPeriod"/>
            </a:pPr>
            <a:r>
              <a:rPr lang="zh-CN" altLang="en-US" dirty="0" smtClean="0"/>
              <a:t>候选项集频度统计过程：将输入的每一个集合的横向比特向量与候选项集</a:t>
            </a:r>
            <a:r>
              <a:rPr lang="en-US" altLang="zh-CN" dirty="0" smtClean="0"/>
              <a:t>buffer</a:t>
            </a:r>
            <a:r>
              <a:rPr lang="zh-CN" altLang="en-US" dirty="0" smtClean="0"/>
              <a:t>中的每个候选项集“位与”操作，并更新</a:t>
            </a:r>
            <a:r>
              <a:rPr lang="en-US" altLang="zh-CN" dirty="0" smtClean="0"/>
              <a:t>buffer</a:t>
            </a:r>
            <a:r>
              <a:rPr lang="zh-CN" altLang="en-US" dirty="0" smtClean="0"/>
              <a:t>中候选项集的频度；该过程不会更改</a:t>
            </a:r>
            <a:r>
              <a:rPr lang="en-US" altLang="zh-CN" dirty="0" smtClean="0"/>
              <a:t>buffer</a:t>
            </a:r>
            <a:r>
              <a:rPr lang="zh-CN" altLang="en-US" dirty="0" smtClean="0"/>
              <a:t>中的候选项集，只更新频度；</a:t>
            </a:r>
            <a:endParaRPr lang="en-US" altLang="zh-CN" dirty="0" smtClean="0"/>
          </a:p>
          <a:p>
            <a:pPr marL="228600" indent="-228600">
              <a:buAutoNum type="arabicPeriod"/>
            </a:pPr>
            <a:r>
              <a:rPr lang="zh-CN" altLang="en-US" dirty="0" smtClean="0"/>
              <a:t>候选项集更新过程： 当候选项集频度统计过程统计了一定量的输入之后，使用最近频度较高的项组成的集合输入，替换掉</a:t>
            </a:r>
            <a:r>
              <a:rPr lang="en-US" altLang="zh-CN" dirty="0" smtClean="0"/>
              <a:t>buffer</a:t>
            </a:r>
            <a:r>
              <a:rPr lang="zh-CN" altLang="en-US" dirty="0" smtClean="0"/>
              <a:t>中频度低的候选项集；</a:t>
            </a:r>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6</a:t>
            </a:fld>
            <a:endParaRPr lang="zh-CN" altLang="en-US"/>
          </a:p>
        </p:txBody>
      </p:sp>
    </p:spTree>
    <p:extLst>
      <p:ext uri="{BB962C8B-B14F-4D97-AF65-F5344CB8AC3E}">
        <p14:creationId xmlns:p14="http://schemas.microsoft.com/office/powerpoint/2010/main" val="426141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smtClean="0"/>
              <a:t>说明硬件系统：</a:t>
            </a:r>
            <a:endParaRPr lang="en-US" altLang="zh-CN" dirty="0" smtClean="0"/>
          </a:p>
          <a:p>
            <a:r>
              <a:rPr lang="en-US" altLang="zh-CN" dirty="0" smtClean="0"/>
              <a:t>1</a:t>
            </a:r>
            <a:r>
              <a:rPr lang="zh-CN" altLang="en-US" dirty="0" smtClean="0"/>
              <a:t>） </a:t>
            </a:r>
            <a:r>
              <a:rPr lang="en-US" altLang="zh-CN" dirty="0" smtClean="0"/>
              <a:t>translators</a:t>
            </a:r>
            <a:r>
              <a:rPr lang="zh-CN" altLang="en-US" dirty="0" smtClean="0"/>
              <a:t>： 负责将输入集合转换成横向比特向量，</a:t>
            </a:r>
            <a:r>
              <a:rPr lang="zh-CN" altLang="en-US" baseline="0" dirty="0" smtClean="0"/>
              <a:t> 并将输出比特向量转换成输出集合；</a:t>
            </a:r>
            <a:endParaRPr lang="en-US" altLang="zh-CN" baseline="0" dirty="0" smtClean="0"/>
          </a:p>
          <a:p>
            <a:r>
              <a:rPr lang="en-US" altLang="zh-CN" baseline="0" dirty="0" smtClean="0"/>
              <a:t>2</a:t>
            </a:r>
            <a:r>
              <a:rPr lang="zh-CN" altLang="en-US" baseline="0" dirty="0" smtClean="0"/>
              <a:t>）</a:t>
            </a:r>
            <a:r>
              <a:rPr lang="en-US" altLang="zh-CN" baseline="0" dirty="0" smtClean="0"/>
              <a:t>counter: </a:t>
            </a:r>
            <a:r>
              <a:rPr lang="zh-CN" altLang="en-US" baseline="0" dirty="0" smtClean="0"/>
              <a:t>统计每个循环周期中 候选项集频度统计过程 处理了多少输入， 当达到一定量之后 进入 候选项集更新过程； 同时 统计 输入中每一项的频度， 用来产生可能的频繁项集 在候选项集更新过程中 替换  </a:t>
            </a:r>
            <a:r>
              <a:rPr lang="en-US" altLang="zh-CN" baseline="0" dirty="0" smtClean="0"/>
              <a:t>buffer</a:t>
            </a:r>
            <a:r>
              <a:rPr lang="zh-CN" altLang="en-US" baseline="0" dirty="0" smtClean="0"/>
              <a:t>中的频度较低的候选项集；</a:t>
            </a:r>
            <a:endParaRPr lang="en-US" altLang="zh-CN" baseline="0" dirty="0" smtClean="0"/>
          </a:p>
          <a:p>
            <a:r>
              <a:rPr lang="en-US" altLang="zh-CN" baseline="0" dirty="0" smtClean="0"/>
              <a:t>3</a:t>
            </a:r>
            <a:r>
              <a:rPr lang="zh-CN" altLang="en-US" baseline="0" dirty="0" smtClean="0"/>
              <a:t>）</a:t>
            </a:r>
            <a:r>
              <a:rPr lang="en-US" altLang="zh-CN" baseline="0" dirty="0" smtClean="0"/>
              <a:t>PE-ring</a:t>
            </a:r>
            <a:r>
              <a:rPr lang="zh-CN" altLang="en-US" baseline="0" dirty="0" smtClean="0"/>
              <a:t>： 将处理单元连接成环状，尽可能增加硬件系统的流水并行度，提高比特向量处理的并行度；</a:t>
            </a:r>
            <a:endParaRPr lang="en-US" altLang="zh-CN" baseline="0" dirty="0" smtClean="0"/>
          </a:p>
          <a:p>
            <a:r>
              <a:rPr lang="en-US" altLang="zh-CN" baseline="0" dirty="0" smtClean="0"/>
              <a:t>4</a:t>
            </a:r>
            <a:r>
              <a:rPr lang="zh-CN" altLang="en-US" baseline="0" dirty="0" smtClean="0"/>
              <a:t>）压缩和解压缩：当比特向量位宽很大但比较稀疏时，可以使用针对二进制序列的压缩和解压算法对原始比特向量进行处理，减少硬件系统的数据传输带宽需求；</a:t>
            </a:r>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7</a:t>
            </a:fld>
            <a:endParaRPr lang="zh-CN" altLang="en-US"/>
          </a:p>
        </p:txBody>
      </p:sp>
    </p:spTree>
    <p:extLst>
      <p:ext uri="{BB962C8B-B14F-4D97-AF65-F5344CB8AC3E}">
        <p14:creationId xmlns:p14="http://schemas.microsoft.com/office/powerpoint/2010/main" val="3579943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smtClean="0"/>
              <a:t>简单说明我们的</a:t>
            </a:r>
            <a:r>
              <a:rPr lang="en-US" altLang="zh-CN" dirty="0" smtClean="0"/>
              <a:t>FIM</a:t>
            </a:r>
            <a:r>
              <a:rPr lang="zh-CN" altLang="en-US" dirty="0" smtClean="0"/>
              <a:t>的测试环境：</a:t>
            </a:r>
            <a:endParaRPr lang="en-US" altLang="zh-CN" dirty="0" smtClean="0"/>
          </a:p>
          <a:p>
            <a:pPr marL="228600" indent="-228600">
              <a:buAutoNum type="arabicPeriod"/>
            </a:pPr>
            <a:r>
              <a:rPr lang="zh-CN" altLang="en-US" baseline="0" dirty="0" smtClean="0"/>
              <a:t>软硬件</a:t>
            </a:r>
            <a:endParaRPr lang="en-US" altLang="zh-CN" baseline="0" dirty="0" smtClean="0"/>
          </a:p>
          <a:p>
            <a:pPr marL="228600" indent="-228600">
              <a:buAutoNum type="arabicPeriod"/>
            </a:pPr>
            <a:r>
              <a:rPr lang="zh-CN" altLang="en-US" baseline="0" dirty="0" smtClean="0"/>
              <a:t>测试集：项的数量和输入集合的数量变化很大，我们都有覆盖；</a:t>
            </a:r>
            <a:endParaRPr lang="zh-CN" altLang="en-US" dirty="0"/>
          </a:p>
        </p:txBody>
      </p:sp>
      <p:sp>
        <p:nvSpPr>
          <p:cNvPr id="4" name="灯片编号占位符 3"/>
          <p:cNvSpPr>
            <a:spLocks noGrp="1"/>
          </p:cNvSpPr>
          <p:nvPr>
            <p:ph type="sldNum" sz="quarter" idx="10"/>
          </p:nvPr>
        </p:nvSpPr>
        <p:spPr/>
        <p:txBody>
          <a:bodyPr/>
          <a:lstStyle/>
          <a:p>
            <a:fld id="{FBDCC363-4738-44EC-8866-CF31D2E735A2}" type="slidenum">
              <a:rPr lang="zh-CN" altLang="en-US" smtClean="0"/>
              <a:t>8</a:t>
            </a:fld>
            <a:endParaRPr lang="zh-CN" altLang="en-US"/>
          </a:p>
        </p:txBody>
      </p:sp>
    </p:spTree>
    <p:extLst>
      <p:ext uri="{BB962C8B-B14F-4D97-AF65-F5344CB8AC3E}">
        <p14:creationId xmlns:p14="http://schemas.microsoft.com/office/powerpoint/2010/main" val="292767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pPr marL="228600" indent="-228600">
              <a:buAutoNum type="arabicPeriod"/>
            </a:pPr>
            <a:r>
              <a:rPr lang="zh-CN" altLang="en-US" dirty="0" smtClean="0"/>
              <a:t>硬件资源使用情况，在系统上最大实现了</a:t>
            </a:r>
            <a:r>
              <a:rPr lang="en-US" altLang="zh-CN" dirty="0" smtClean="0"/>
              <a:t>512PE</a:t>
            </a:r>
            <a:r>
              <a:rPr lang="zh-CN" altLang="en-US" dirty="0" smtClean="0"/>
              <a:t>的加速电路，</a:t>
            </a:r>
            <a:r>
              <a:rPr lang="en-US" altLang="zh-CN" dirty="0" smtClean="0"/>
              <a:t>buffer</a:t>
            </a:r>
            <a:r>
              <a:rPr lang="zh-CN" altLang="en-US" dirty="0" smtClean="0"/>
              <a:t>大小为</a:t>
            </a:r>
            <a:r>
              <a:rPr lang="en-US" altLang="zh-CN" dirty="0" smtClean="0"/>
              <a:t>1024</a:t>
            </a:r>
            <a:r>
              <a:rPr lang="zh-CN" altLang="en-US" dirty="0" smtClean="0"/>
              <a:t>，每个地址可以存储</a:t>
            </a:r>
            <a:r>
              <a:rPr lang="en-US" altLang="zh-CN" dirty="0" smtClean="0"/>
              <a:t>128bit</a:t>
            </a:r>
            <a:r>
              <a:rPr lang="zh-CN" altLang="en-US" dirty="0" smtClean="0"/>
              <a:t>；</a:t>
            </a:r>
            <a:endParaRPr lang="en-US" altLang="zh-CN" dirty="0" smtClean="0"/>
          </a:p>
          <a:p>
            <a:pPr marL="228600" indent="-228600">
              <a:buAutoNum type="arabicPeriod"/>
            </a:pPr>
            <a:r>
              <a:rPr lang="zh-CN" altLang="en-US" dirty="0" smtClean="0"/>
              <a:t>速度比较：</a:t>
            </a:r>
            <a:r>
              <a:rPr lang="en-US" altLang="zh-CN" dirty="0" smtClean="0"/>
              <a:t>1</a:t>
            </a:r>
            <a:r>
              <a:rPr lang="zh-CN" altLang="en-US" dirty="0" smtClean="0"/>
              <a:t>）软件实现，对项数较小的测试集取得了更好的加速效果，但对于项数非常大的集合，没有获得较高的处理速度；</a:t>
            </a:r>
            <a:endParaRPr lang="en-US" altLang="zh-CN" dirty="0" smtClean="0"/>
          </a:p>
          <a:p>
            <a:pPr marL="0" indent="0">
              <a:buNone/>
            </a:pPr>
            <a:r>
              <a:rPr lang="en-US" altLang="zh-CN" baseline="0" dirty="0" smtClean="0"/>
              <a:t>                       2</a:t>
            </a:r>
            <a:r>
              <a:rPr lang="zh-CN" altLang="en-US" baseline="0" dirty="0" smtClean="0"/>
              <a:t>）硬件实现，对项数较小的测试集取得了四个数量级的加速比，在项数非常大的集合，也取得了优于现有方案的处理速度</a:t>
            </a:r>
            <a:r>
              <a:rPr lang="zh-CN" altLang="en-US" baseline="0" dirty="0" smtClean="0"/>
              <a:t>；</a:t>
            </a:r>
            <a:endParaRPr lang="en-US" altLang="zh-CN" baseline="0" dirty="0" smtClean="0"/>
          </a:p>
          <a:p>
            <a:pPr marL="0" indent="0">
              <a:buNone/>
            </a:pPr>
            <a:endParaRPr lang="en-US" altLang="zh-CN" baseline="0" dirty="0" smtClean="0"/>
          </a:p>
          <a:p>
            <a:pPr marL="0" indent="0">
              <a:buNone/>
            </a:pP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数据集</a:t>
            </a:r>
            <a:r>
              <a:rPr lang="en-US" altLang="zh-CN" sz="1200" i="1" kern="1200" dirty="0" smtClean="0">
                <a:solidFill>
                  <a:schemeClr val="tx1"/>
                </a:solidFill>
                <a:effectLst/>
                <a:latin typeface="+mn-lt"/>
                <a:ea typeface="+mn-ea"/>
                <a:cs typeface="+mn-cs"/>
              </a:rPr>
              <a:t>T10.I4.1000K</a:t>
            </a:r>
            <a:r>
              <a:rPr lang="zh-CN" altLang="en-US" sz="1200" kern="1200" dirty="0" smtClean="0">
                <a:solidFill>
                  <a:schemeClr val="tx1"/>
                </a:solidFill>
                <a:effectLst/>
                <a:latin typeface="+mn-lt"/>
                <a:ea typeface="+mn-ea"/>
                <a:cs typeface="+mn-cs"/>
              </a:rPr>
              <a:t>的事务平均长度为</a:t>
            </a:r>
            <a:r>
              <a:rPr lang="en-US" altLang="zh-CN" sz="1200" kern="1200" dirty="0" smtClean="0">
                <a:solidFill>
                  <a:schemeClr val="tx1"/>
                </a:solidFill>
                <a:effectLst/>
                <a:latin typeface="+mn-lt"/>
                <a:ea typeface="+mn-ea"/>
                <a:cs typeface="+mn-cs"/>
              </a:rPr>
              <a:t>10,</a:t>
            </a:r>
            <a:r>
              <a:rPr lang="zh-CN" altLang="en-US" sz="1200" kern="1200" dirty="0" smtClean="0">
                <a:solidFill>
                  <a:schemeClr val="tx1"/>
                </a:solidFill>
                <a:effectLst/>
                <a:latin typeface="+mn-lt"/>
                <a:ea typeface="+mn-ea"/>
                <a:cs typeface="+mn-cs"/>
              </a:rPr>
              <a:t>但是它的项数据库大小为</a:t>
            </a:r>
            <a:r>
              <a:rPr lang="en-US" altLang="zh-CN" sz="1200" kern="1200" dirty="0" smtClean="0">
                <a:solidFill>
                  <a:schemeClr val="tx1"/>
                </a:solidFill>
                <a:effectLst/>
                <a:latin typeface="+mn-lt"/>
                <a:ea typeface="+mn-ea"/>
                <a:cs typeface="+mn-cs"/>
              </a:rPr>
              <a:t>10k</a:t>
            </a:r>
            <a:r>
              <a:rPr lang="zh-CN" altLang="en-US" sz="1200" kern="1200" dirty="0" smtClean="0">
                <a:solidFill>
                  <a:schemeClr val="tx1"/>
                </a:solidFill>
                <a:effectLst/>
                <a:latin typeface="+mn-lt"/>
                <a:ea typeface="+mn-ea"/>
                <a:cs typeface="+mn-cs"/>
              </a:rPr>
              <a:t>。这 意味着我们需要用一个</a:t>
            </a:r>
            <a:r>
              <a:rPr lang="en-US" altLang="zh-CN" sz="1200" kern="1200" dirty="0" smtClean="0">
                <a:solidFill>
                  <a:schemeClr val="tx1"/>
                </a:solidFill>
                <a:effectLst/>
                <a:latin typeface="+mn-lt"/>
                <a:ea typeface="+mn-ea"/>
                <a:cs typeface="+mn-cs"/>
              </a:rPr>
              <a:t>10000-bit</a:t>
            </a:r>
            <a:r>
              <a:rPr lang="zh-CN" altLang="en-US" sz="1200" kern="1200" dirty="0" smtClean="0">
                <a:solidFill>
                  <a:schemeClr val="tx1"/>
                </a:solidFill>
                <a:effectLst/>
                <a:latin typeface="+mn-lt"/>
                <a:ea typeface="+mn-ea"/>
                <a:cs typeface="+mn-cs"/>
              </a:rPr>
              <a:t>位宽的数值描述一个事务</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而一个</a:t>
            </a:r>
            <a:r>
              <a:rPr lang="en-US" altLang="zh-CN" sz="1200" kern="1200" dirty="0" smtClean="0">
                <a:solidFill>
                  <a:schemeClr val="tx1"/>
                </a:solidFill>
                <a:effectLst/>
                <a:latin typeface="+mn-lt"/>
                <a:ea typeface="+mn-ea"/>
                <a:cs typeface="+mn-cs"/>
              </a:rPr>
              <a:t>10</a:t>
            </a:r>
            <a:r>
              <a:rPr lang="zh-CN" altLang="en-US" sz="1200" kern="1200" dirty="0" smtClean="0">
                <a:solidFill>
                  <a:schemeClr val="tx1"/>
                </a:solidFill>
                <a:effectLst/>
                <a:latin typeface="+mn-lt"/>
                <a:ea typeface="+mn-ea"/>
                <a:cs typeface="+mn-cs"/>
              </a:rPr>
              <a:t>项的事务 本身只需要</a:t>
            </a:r>
            <a:r>
              <a:rPr lang="en-US" altLang="zh-CN" sz="1200" kern="1200" dirty="0" smtClean="0">
                <a:solidFill>
                  <a:schemeClr val="tx1"/>
                </a:solidFill>
                <a:effectLst/>
                <a:latin typeface="+mn-lt"/>
                <a:ea typeface="+mn-ea"/>
                <a:cs typeface="+mn-cs"/>
              </a:rPr>
              <a:t>10</a:t>
            </a:r>
            <a:r>
              <a:rPr lang="zh-CN" altLang="en-US" sz="1200" kern="1200" dirty="0" smtClean="0">
                <a:solidFill>
                  <a:schemeClr val="tx1"/>
                </a:solidFill>
                <a:effectLst/>
                <a:latin typeface="+mn-lt"/>
                <a:ea typeface="+mn-ea"/>
                <a:cs typeface="+mn-cs"/>
              </a:rPr>
              <a:t>个</a:t>
            </a:r>
            <a:r>
              <a:rPr lang="en-US" altLang="zh-CN" sz="1200" kern="1200" dirty="0" smtClean="0">
                <a:solidFill>
                  <a:schemeClr val="tx1"/>
                </a:solidFill>
                <a:effectLst/>
                <a:latin typeface="+mn-lt"/>
                <a:ea typeface="+mn-ea"/>
                <a:cs typeface="+mn-cs"/>
              </a:rPr>
              <a:t>32-bit(</a:t>
            </a:r>
            <a:r>
              <a:rPr lang="zh-CN" altLang="en-US" sz="1200" kern="1200" dirty="0" smtClean="0">
                <a:solidFill>
                  <a:schemeClr val="tx1"/>
                </a:solidFill>
                <a:effectLst/>
                <a:latin typeface="+mn-lt"/>
                <a:ea typeface="+mn-ea"/>
                <a:cs typeface="+mn-cs"/>
              </a:rPr>
              <a:t>或</a:t>
            </a:r>
            <a:r>
              <a:rPr lang="en-US" altLang="zh-CN" sz="1200" kern="1200" dirty="0" smtClean="0">
                <a:solidFill>
                  <a:schemeClr val="tx1"/>
                </a:solidFill>
                <a:effectLst/>
                <a:latin typeface="+mn-lt"/>
                <a:ea typeface="+mn-ea"/>
                <a:cs typeface="+mn-cs"/>
              </a:rPr>
              <a:t>16-bit)</a:t>
            </a:r>
            <a:r>
              <a:rPr lang="zh-CN" altLang="en-US" sz="1200" kern="1200" dirty="0" smtClean="0">
                <a:solidFill>
                  <a:schemeClr val="tx1"/>
                </a:solidFill>
                <a:effectLst/>
                <a:latin typeface="+mn-lt"/>
                <a:ea typeface="+mn-ea"/>
                <a:cs typeface="+mn-cs"/>
              </a:rPr>
              <a:t>就可以。在软件方案的实现中</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每次只处理一 个</a:t>
            </a:r>
            <a:r>
              <a:rPr lang="en-US" altLang="zh-CN" sz="1200" kern="1200" dirty="0" smtClean="0">
                <a:solidFill>
                  <a:schemeClr val="tx1"/>
                </a:solidFill>
                <a:effectLst/>
                <a:latin typeface="+mn-lt"/>
                <a:ea typeface="+mn-ea"/>
                <a:cs typeface="+mn-cs"/>
              </a:rPr>
              <a:t>32-bit,</a:t>
            </a:r>
            <a:r>
              <a:rPr lang="zh-CN" altLang="en-US" sz="1200" kern="1200" dirty="0" smtClean="0">
                <a:solidFill>
                  <a:schemeClr val="tx1"/>
                </a:solidFill>
                <a:effectLst/>
                <a:latin typeface="+mn-lt"/>
                <a:ea typeface="+mn-ea"/>
                <a:cs typeface="+mn-cs"/>
              </a:rPr>
              <a:t>所以在数据集</a:t>
            </a:r>
            <a:r>
              <a:rPr lang="en-US" altLang="zh-CN" sz="1200" i="1" kern="1200" dirty="0" smtClean="0">
                <a:solidFill>
                  <a:schemeClr val="tx1"/>
                </a:solidFill>
                <a:effectLst/>
                <a:latin typeface="+mn-lt"/>
                <a:ea typeface="+mn-ea"/>
                <a:cs typeface="+mn-cs"/>
              </a:rPr>
              <a:t>T10.I4.1000K</a:t>
            </a:r>
            <a:r>
              <a:rPr lang="zh-CN" altLang="en-US" sz="1200" kern="1200" dirty="0" smtClean="0">
                <a:solidFill>
                  <a:schemeClr val="tx1"/>
                </a:solidFill>
                <a:effectLst/>
                <a:latin typeface="+mn-lt"/>
                <a:ea typeface="+mn-ea"/>
                <a:cs typeface="+mn-cs"/>
              </a:rPr>
              <a:t>上</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软件方案速度有限</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大于</a:t>
            </a:r>
            <a:r>
              <a:rPr lang="en-US" altLang="zh-CN" sz="1200" kern="1200" dirty="0" smtClean="0">
                <a:solidFill>
                  <a:schemeClr val="tx1"/>
                </a:solidFill>
                <a:effectLst/>
                <a:latin typeface="+mn-lt"/>
                <a:ea typeface="+mn-ea"/>
                <a:cs typeface="+mn-cs"/>
              </a:rPr>
              <a:t>6</a:t>
            </a:r>
            <a:r>
              <a:rPr lang="zh-CN" altLang="en-US" sz="1200" kern="1200" dirty="0" smtClean="0">
                <a:solidFill>
                  <a:schemeClr val="tx1"/>
                </a:solidFill>
                <a:effectLst/>
                <a:latin typeface="+mn-lt"/>
                <a:ea typeface="+mn-ea"/>
                <a:cs typeface="+mn-cs"/>
              </a:rPr>
              <a:t>分钟。另一方 面</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因为一个事务的平均长度为</a:t>
            </a:r>
            <a:r>
              <a:rPr lang="en-US" altLang="zh-CN" sz="1200" kern="1200" dirty="0" smtClean="0">
                <a:solidFill>
                  <a:schemeClr val="tx1"/>
                </a:solidFill>
                <a:effectLst/>
                <a:latin typeface="+mn-lt"/>
                <a:ea typeface="+mn-ea"/>
                <a:cs typeface="+mn-cs"/>
              </a:rPr>
              <a:t>10,</a:t>
            </a:r>
            <a:r>
              <a:rPr lang="zh-CN" altLang="en-US" sz="1200" kern="1200" dirty="0" smtClean="0">
                <a:solidFill>
                  <a:schemeClr val="tx1"/>
                </a:solidFill>
                <a:effectLst/>
                <a:latin typeface="+mn-lt"/>
                <a:ea typeface="+mn-ea"/>
                <a:cs typeface="+mn-cs"/>
              </a:rPr>
              <a:t>即使生成全部的子集</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也可以较快的实现</a:t>
            </a:r>
            <a:r>
              <a:rPr lang="en-US" altLang="zh-CN" sz="1200" kern="1200" dirty="0" smtClean="0">
                <a:solidFill>
                  <a:schemeClr val="tx1"/>
                </a:solidFill>
                <a:effectLst/>
                <a:latin typeface="+mn-lt"/>
                <a:ea typeface="+mn-ea"/>
                <a:cs typeface="+mn-cs"/>
              </a:rPr>
              <a:t>, </a:t>
            </a:r>
            <a:r>
              <a:rPr lang="zh-CN" altLang="en-US" sz="1200" kern="1200" dirty="0" smtClean="0">
                <a:solidFill>
                  <a:schemeClr val="tx1"/>
                </a:solidFill>
                <a:effectLst/>
                <a:latin typeface="+mn-lt"/>
                <a:ea typeface="+mn-ea"/>
                <a:cs typeface="+mn-cs"/>
              </a:rPr>
              <a:t>因此</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性能相对较好。数据集</a:t>
            </a:r>
            <a:r>
              <a:rPr lang="en-US" altLang="zh-CN" sz="1200" i="1" kern="1200" dirty="0" smtClean="0">
                <a:solidFill>
                  <a:schemeClr val="tx1"/>
                </a:solidFill>
                <a:effectLst/>
                <a:latin typeface="+mn-lt"/>
                <a:ea typeface="+mn-ea"/>
                <a:cs typeface="+mn-cs"/>
              </a:rPr>
              <a:t>T40I10D0 3N500K</a:t>
            </a:r>
            <a:r>
              <a:rPr lang="zh-CN" altLang="en-US" sz="1200" kern="1200" dirty="0" smtClean="0">
                <a:solidFill>
                  <a:schemeClr val="tx1"/>
                </a:solidFill>
                <a:effectLst/>
                <a:latin typeface="+mn-lt"/>
                <a:ea typeface="+mn-ea"/>
                <a:cs typeface="+mn-cs"/>
              </a:rPr>
              <a:t>具有一个相对小一些的项数据库</a:t>
            </a:r>
            <a:r>
              <a:rPr lang="en-US" altLang="zh-CN" sz="1200" kern="1200" dirty="0" smtClean="0">
                <a:solidFill>
                  <a:schemeClr val="tx1"/>
                </a:solidFill>
                <a:effectLst/>
                <a:latin typeface="+mn-lt"/>
                <a:ea typeface="+mn-ea"/>
                <a:cs typeface="+mn-cs"/>
              </a:rPr>
              <a:t>, </a:t>
            </a:r>
            <a:r>
              <a:rPr lang="zh-CN" altLang="en-US" sz="1200" kern="1200" dirty="0" smtClean="0">
                <a:solidFill>
                  <a:schemeClr val="tx1"/>
                </a:solidFill>
                <a:effectLst/>
                <a:latin typeface="+mn-lt"/>
                <a:ea typeface="+mn-ea"/>
                <a:cs typeface="+mn-cs"/>
              </a:rPr>
              <a:t>平均一个事务含有更多的项。我们软件方案的性能相对就好一些。 </a:t>
            </a:r>
            <a:endParaRPr lang="en-US" altLang="zh-CN" dirty="0" smtClean="0"/>
          </a:p>
          <a:p>
            <a:pPr marL="0" indent="0">
              <a:buNone/>
            </a:pPr>
            <a:endParaRPr lang="en-US" altLang="zh-CN" dirty="0" smtClean="0"/>
          </a:p>
          <a:p>
            <a:pPr marL="0" indent="0">
              <a:buNone/>
            </a:pPr>
            <a:r>
              <a:rPr lang="en-US" altLang="zh-CN" dirty="0" smtClean="0"/>
              <a:t>1-2</a:t>
            </a:r>
            <a:r>
              <a:rPr lang="zh-CN" altLang="en-US" baseline="0" dirty="0" smtClean="0"/>
              <a:t> </a:t>
            </a:r>
            <a:r>
              <a:rPr lang="en-US" altLang="zh-CN" baseline="0" dirty="0" smtClean="0"/>
              <a:t>FPGA</a:t>
            </a:r>
          </a:p>
          <a:p>
            <a:pPr marL="0" indent="0">
              <a:buNone/>
            </a:pPr>
            <a:r>
              <a:rPr lang="en-US" altLang="zh-CN" baseline="0" dirty="0" smtClean="0"/>
              <a:t>3-4</a:t>
            </a:r>
            <a:r>
              <a:rPr lang="zh-CN" altLang="en-US" baseline="0" dirty="0" smtClean="0"/>
              <a:t> </a:t>
            </a:r>
            <a:r>
              <a:rPr lang="en-US" altLang="zh-CN" baseline="0" dirty="0" smtClean="0"/>
              <a:t>CPU</a:t>
            </a:r>
            <a:endParaRPr lang="en-US" altLang="zh-CN" dirty="0" smtClean="0"/>
          </a:p>
        </p:txBody>
      </p:sp>
      <p:sp>
        <p:nvSpPr>
          <p:cNvPr id="4" name="灯片编号占位符 3"/>
          <p:cNvSpPr>
            <a:spLocks noGrp="1"/>
          </p:cNvSpPr>
          <p:nvPr>
            <p:ph type="sldNum" sz="quarter" idx="10"/>
          </p:nvPr>
        </p:nvSpPr>
        <p:spPr/>
        <p:txBody>
          <a:bodyPr/>
          <a:lstStyle/>
          <a:p>
            <a:fld id="{FBDCC363-4738-44EC-8866-CF31D2E735A2}" type="slidenum">
              <a:rPr lang="zh-CN" altLang="en-US" smtClean="0"/>
              <a:t>9</a:t>
            </a:fld>
            <a:endParaRPr lang="zh-CN" altLang="en-US"/>
          </a:p>
        </p:txBody>
      </p:sp>
    </p:spTree>
    <p:extLst>
      <p:ext uri="{BB962C8B-B14F-4D97-AF65-F5344CB8AC3E}">
        <p14:creationId xmlns:p14="http://schemas.microsoft.com/office/powerpoint/2010/main" val="1301505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FF3FF30-2F1B-4C2F-81D4-EC880453DBE5}" type="datetime1">
              <a:rPr lang="zh-CN" altLang="en-US" smtClean="0"/>
              <a:t>16/8/29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301765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B88B6D6-EF20-427B-BDD4-923B2DADBD58}" type="datetime1">
              <a:rPr lang="zh-CN" altLang="en-US" smtClean="0"/>
              <a:t>16/8/29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2806404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2DF31BD-B66B-4105-BE77-55A466CE5C1F}" type="datetime1">
              <a:rPr lang="zh-CN" altLang="en-US" smtClean="0"/>
              <a:t>16/8/29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407300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lgn="l">
              <a:defRPr sz="3200"/>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normAutofit/>
          </a:bodyPr>
          <a:lstStyle>
            <a:lvl1pPr>
              <a:defRPr sz="2800"/>
            </a:lvl1pPr>
            <a:lvl2pPr>
              <a:defRPr sz="2400"/>
            </a:lvl2pPr>
            <a:lvl3pPr>
              <a:defRPr sz="2200"/>
            </a:lvl3pPr>
            <a:lvl4pPr>
              <a:defRPr sz="2000"/>
            </a:lvl4pPr>
            <a:lvl5pP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B91635D8-296F-4528-85BB-A49146C749E2}" type="datetime1">
              <a:rPr lang="zh-CN" altLang="en-US" smtClean="0"/>
              <a:t>16/8/29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422021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CAA6B95-3743-49F6-B8F1-D0719CB0D29E}" type="datetime1">
              <a:rPr lang="zh-CN" altLang="en-US" smtClean="0"/>
              <a:t>16/8/29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213488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FD19CB4-DE0B-408E-8F5F-EBC6568D089F}" type="datetime1">
              <a:rPr lang="zh-CN" altLang="en-US" smtClean="0"/>
              <a:t>16/8/29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165781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6C8C13E-6D56-452F-9F13-34958F390632}" type="datetime1">
              <a:rPr lang="zh-CN" altLang="en-US" smtClean="0"/>
              <a:t>16/8/29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396184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BA61EC0-4B27-4DDA-B6A8-F4F7868C348B}" type="datetime1">
              <a:rPr lang="zh-CN" altLang="en-US" smtClean="0"/>
              <a:t>16/8/29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336210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FB9FB07-42CF-412D-964D-ADB976587F56}" type="datetime1">
              <a:rPr lang="zh-CN" altLang="en-US" smtClean="0"/>
              <a:t>16/8/29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245369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874E18D-4723-4C30-BBCF-28D61229D93B}" type="datetime1">
              <a:rPr lang="zh-CN" altLang="en-US" smtClean="0"/>
              <a:t>16/8/29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3795309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38F1F79-29DE-41A6-9926-F6E58D390ADC}" type="datetime1">
              <a:rPr lang="zh-CN" altLang="en-US" smtClean="0"/>
              <a:t>16/8/29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13157106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51122-728E-4D00-8845-795B741568DA}" type="datetime1">
              <a:rPr lang="zh-CN" altLang="en-US" smtClean="0"/>
              <a:t>16/8/29</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0DBF8-466B-47B2-B9D8-A94FE078DDE8}" type="slidenum">
              <a:rPr lang="zh-CN" altLang="en-US" smtClean="0"/>
              <a:t>‹#›</a:t>
            </a:fld>
            <a:endParaRPr lang="zh-CN" altLang="en-US"/>
          </a:p>
        </p:txBody>
      </p:sp>
    </p:spTree>
    <p:extLst>
      <p:ext uri="{BB962C8B-B14F-4D97-AF65-F5344CB8AC3E}">
        <p14:creationId xmlns:p14="http://schemas.microsoft.com/office/powerpoint/2010/main" val="578522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83432" y="1241465"/>
            <a:ext cx="10225135" cy="1323439"/>
          </a:xfrm>
          <a:prstGeom prst="rect">
            <a:avLst/>
          </a:prstGeom>
          <a:noFill/>
        </p:spPr>
        <p:txBody>
          <a:bodyPr wrap="square" rtlCol="0">
            <a:spAutoFit/>
          </a:bodyPr>
          <a:lstStyle/>
          <a:p>
            <a:pPr algn="ctr"/>
            <a:r>
              <a:rPr lang="en-US" altLang="zh-CN" sz="4000" dirty="0">
                <a:latin typeface="Arial" panose="020B0604020202020204" pitchFamily="34" charset="0"/>
                <a:cs typeface="Arial" panose="020B0604020202020204" pitchFamily="34" charset="0"/>
              </a:rPr>
              <a:t>Approximate Frequent </a:t>
            </a:r>
            <a:r>
              <a:rPr lang="en-US" altLang="zh-CN" sz="4000" dirty="0" err="1">
                <a:latin typeface="Arial" panose="020B0604020202020204" pitchFamily="34" charset="0"/>
                <a:cs typeface="Arial" panose="020B0604020202020204" pitchFamily="34" charset="0"/>
              </a:rPr>
              <a:t>Itemset</a:t>
            </a:r>
            <a:r>
              <a:rPr lang="en-US" altLang="zh-CN" sz="4000" dirty="0">
                <a:latin typeface="Arial" panose="020B0604020202020204" pitchFamily="34" charset="0"/>
                <a:cs typeface="Arial" panose="020B0604020202020204" pitchFamily="34" charset="0"/>
              </a:rPr>
              <a:t> Mining </a:t>
            </a:r>
            <a:br>
              <a:rPr lang="en-US" altLang="zh-CN" sz="4000" dirty="0">
                <a:latin typeface="Arial" panose="020B0604020202020204" pitchFamily="34" charset="0"/>
                <a:cs typeface="Arial" panose="020B0604020202020204" pitchFamily="34" charset="0"/>
              </a:rPr>
            </a:br>
            <a:r>
              <a:rPr lang="en-US" altLang="zh-CN" sz="4000" dirty="0">
                <a:latin typeface="Arial" panose="020B0604020202020204" pitchFamily="34" charset="0"/>
                <a:cs typeface="Arial" panose="020B0604020202020204" pitchFamily="34" charset="0"/>
              </a:rPr>
              <a:t>for Streaming Data on FPGA</a:t>
            </a:r>
            <a:endParaRPr lang="zh-CN" altLang="en-US" sz="4000" b="1" dirty="0">
              <a:latin typeface="Arial" panose="020B0604020202020204" pitchFamily="34" charset="0"/>
              <a:ea typeface="黑体" panose="02010609060101010101" pitchFamily="49" charset="-122"/>
              <a:cs typeface="Arial" panose="020B0604020202020204" pitchFamily="34" charset="0"/>
            </a:endParaRPr>
          </a:p>
        </p:txBody>
      </p:sp>
      <p:sp>
        <p:nvSpPr>
          <p:cNvPr id="7" name="矩形 6"/>
          <p:cNvSpPr/>
          <p:nvPr/>
        </p:nvSpPr>
        <p:spPr>
          <a:xfrm>
            <a:off x="983432" y="2723563"/>
            <a:ext cx="10297143" cy="12937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8" name="TextBox 7"/>
          <p:cNvSpPr txBox="1"/>
          <p:nvPr/>
        </p:nvSpPr>
        <p:spPr>
          <a:xfrm>
            <a:off x="1595499" y="3188707"/>
            <a:ext cx="9000999" cy="1815882"/>
          </a:xfrm>
          <a:prstGeom prst="rect">
            <a:avLst/>
          </a:prstGeom>
          <a:noFill/>
          <a:ln w="19050" cap="rnd" cmpd="dbl">
            <a:noFill/>
          </a:ln>
        </p:spPr>
        <p:txBody>
          <a:bodyPr wrap="square" rtlCol="0">
            <a:spAutoFit/>
          </a:bodyPr>
          <a:lstStyle/>
          <a:p>
            <a:pPr algn="ctr"/>
            <a:r>
              <a:rPr lang="en-US" altLang="zh-CN" sz="2400" dirty="0" err="1">
                <a:latin typeface="Calibri" panose="020F0502020204030204" pitchFamily="34" charset="0"/>
                <a:cs typeface="Calibri" panose="020F0502020204030204" pitchFamily="34" charset="0"/>
              </a:rPr>
              <a:t>Yubin</a:t>
            </a:r>
            <a:r>
              <a:rPr lang="en-US" altLang="zh-CN" sz="2400" dirty="0">
                <a:latin typeface="Calibri" panose="020F0502020204030204" pitchFamily="34" charset="0"/>
                <a:cs typeface="Calibri" panose="020F0502020204030204" pitchFamily="34" charset="0"/>
              </a:rPr>
              <a:t> Li</a:t>
            </a:r>
            <a:r>
              <a:rPr lang="en-US" altLang="zh-CN" sz="2400" baseline="30000" dirty="0">
                <a:latin typeface="Calibri" panose="020F0502020204030204" pitchFamily="34" charset="0"/>
                <a:cs typeface="Calibri" panose="020F0502020204030204" pitchFamily="34" charset="0"/>
              </a:rPr>
              <a:t>1</a:t>
            </a:r>
            <a:r>
              <a:rPr lang="en-US" altLang="zh-CN" sz="2400" dirty="0">
                <a:latin typeface="Calibri" panose="020F0502020204030204" pitchFamily="34" charset="0"/>
                <a:cs typeface="Calibri" panose="020F0502020204030204" pitchFamily="34" charset="0"/>
              </a:rPr>
              <a:t>, </a:t>
            </a:r>
            <a:r>
              <a:rPr lang="en-US" altLang="zh-CN" sz="2400" dirty="0" err="1">
                <a:latin typeface="Calibri" panose="020F0502020204030204" pitchFamily="34" charset="0"/>
                <a:cs typeface="Calibri" panose="020F0502020204030204" pitchFamily="34" charset="0"/>
              </a:rPr>
              <a:t>Yuliang</a:t>
            </a:r>
            <a:r>
              <a:rPr lang="en-US" altLang="zh-CN" sz="2400" dirty="0">
                <a:latin typeface="Calibri" panose="020F0502020204030204" pitchFamily="34" charset="0"/>
                <a:cs typeface="Calibri" panose="020F0502020204030204" pitchFamily="34" charset="0"/>
              </a:rPr>
              <a:t> Sun</a:t>
            </a:r>
            <a:r>
              <a:rPr lang="en-US" altLang="zh-CN" sz="2400" baseline="30000" dirty="0">
                <a:latin typeface="Calibri" panose="020F0502020204030204" pitchFamily="34" charset="0"/>
                <a:cs typeface="Calibri" panose="020F0502020204030204" pitchFamily="34" charset="0"/>
              </a:rPr>
              <a:t>1</a:t>
            </a:r>
            <a:r>
              <a:rPr lang="en-US" altLang="zh-CN" sz="2400" dirty="0">
                <a:latin typeface="Calibri" panose="020F0502020204030204" pitchFamily="34" charset="0"/>
                <a:cs typeface="Calibri" panose="020F0502020204030204" pitchFamily="34" charset="0"/>
              </a:rPr>
              <a:t>, </a:t>
            </a:r>
            <a:r>
              <a:rPr lang="en-US" altLang="zh-CN" sz="2400" dirty="0" err="1">
                <a:latin typeface="Calibri" panose="020F0502020204030204" pitchFamily="34" charset="0"/>
                <a:cs typeface="Calibri" panose="020F0502020204030204" pitchFamily="34" charset="0"/>
              </a:rPr>
              <a:t>Guohao</a:t>
            </a:r>
            <a:r>
              <a:rPr lang="en-US" altLang="zh-CN" sz="2400" dirty="0">
                <a:latin typeface="Calibri" panose="020F0502020204030204" pitchFamily="34" charset="0"/>
                <a:cs typeface="Calibri" panose="020F0502020204030204" pitchFamily="34" charset="0"/>
              </a:rPr>
              <a:t> Dai</a:t>
            </a:r>
            <a:r>
              <a:rPr lang="en-US" altLang="zh-CN" sz="2400" baseline="30000" dirty="0">
                <a:latin typeface="Calibri" panose="020F0502020204030204" pitchFamily="34" charset="0"/>
                <a:cs typeface="Calibri" panose="020F0502020204030204" pitchFamily="34" charset="0"/>
              </a:rPr>
              <a:t>1</a:t>
            </a:r>
            <a:r>
              <a:rPr lang="en-US" altLang="zh-CN" sz="2400" dirty="0">
                <a:latin typeface="Calibri" panose="020F0502020204030204" pitchFamily="34" charset="0"/>
                <a:cs typeface="Calibri" panose="020F0502020204030204" pitchFamily="34" charset="0"/>
              </a:rPr>
              <a:t>, </a:t>
            </a:r>
            <a:r>
              <a:rPr lang="en-US" altLang="zh-CN" sz="2400" dirty="0" err="1">
                <a:latin typeface="Calibri" panose="020F0502020204030204" pitchFamily="34" charset="0"/>
                <a:cs typeface="Calibri" panose="020F0502020204030204" pitchFamily="34" charset="0"/>
              </a:rPr>
              <a:t>Qiang</a:t>
            </a:r>
            <a:r>
              <a:rPr lang="en-US" altLang="zh-CN" sz="2400" dirty="0">
                <a:latin typeface="Calibri" panose="020F0502020204030204" pitchFamily="34" charset="0"/>
                <a:cs typeface="Calibri" panose="020F0502020204030204" pitchFamily="34" charset="0"/>
              </a:rPr>
              <a:t> Xu</a:t>
            </a:r>
            <a:r>
              <a:rPr lang="en-US" altLang="zh-CN" sz="2400" baseline="30000" dirty="0">
                <a:latin typeface="Calibri" panose="020F0502020204030204" pitchFamily="34" charset="0"/>
                <a:cs typeface="Calibri" panose="020F0502020204030204" pitchFamily="34" charset="0"/>
              </a:rPr>
              <a:t>2</a:t>
            </a:r>
            <a:r>
              <a:rPr lang="en-US" altLang="zh-CN" sz="2400" dirty="0" smtClean="0">
                <a:latin typeface="Calibri" panose="020F0502020204030204" pitchFamily="34" charset="0"/>
                <a:cs typeface="Calibri" panose="020F0502020204030204" pitchFamily="34" charset="0"/>
              </a:rPr>
              <a:t>, </a:t>
            </a:r>
            <a:endParaRPr lang="en-US" altLang="zh-CN" sz="2400" dirty="0">
              <a:latin typeface="Calibri" panose="020F0502020204030204" pitchFamily="34" charset="0"/>
              <a:cs typeface="Calibri" panose="020F0502020204030204" pitchFamily="34" charset="0"/>
            </a:endParaRPr>
          </a:p>
          <a:p>
            <a:pPr algn="ctr"/>
            <a:r>
              <a:rPr lang="en-US" altLang="zh-CN" sz="2400" b="1" u="sng" dirty="0">
                <a:latin typeface="Calibri" panose="020F0502020204030204" pitchFamily="34" charset="0"/>
                <a:cs typeface="Calibri" panose="020F0502020204030204" pitchFamily="34" charset="0"/>
              </a:rPr>
              <a:t>Yu Wang</a:t>
            </a:r>
            <a:r>
              <a:rPr lang="en-US" altLang="zh-CN" sz="2400" b="1" u="sng" baseline="30000" dirty="0">
                <a:latin typeface="Calibri" panose="020F0502020204030204" pitchFamily="34" charset="0"/>
                <a:cs typeface="Calibri" panose="020F0502020204030204" pitchFamily="34" charset="0"/>
              </a:rPr>
              <a:t>1</a:t>
            </a:r>
            <a:r>
              <a:rPr lang="en-US" altLang="zh-CN" sz="2400" dirty="0">
                <a:latin typeface="Calibri" panose="020F0502020204030204" pitchFamily="34" charset="0"/>
                <a:cs typeface="Calibri" panose="020F0502020204030204" pitchFamily="34" charset="0"/>
              </a:rPr>
              <a:t>, </a:t>
            </a:r>
            <a:r>
              <a:rPr lang="en-US" altLang="zh-CN" sz="2400" dirty="0" err="1">
                <a:latin typeface="Calibri" panose="020F0502020204030204" pitchFamily="34" charset="0"/>
                <a:cs typeface="Calibri" panose="020F0502020204030204" pitchFamily="34" charset="0"/>
              </a:rPr>
              <a:t>Huazhong</a:t>
            </a:r>
            <a:r>
              <a:rPr lang="en-US" altLang="zh-CN" sz="2400" dirty="0">
                <a:latin typeface="Calibri" panose="020F0502020204030204" pitchFamily="34" charset="0"/>
                <a:cs typeface="Calibri" panose="020F0502020204030204" pitchFamily="34" charset="0"/>
              </a:rPr>
              <a:t> Yang</a:t>
            </a:r>
            <a:r>
              <a:rPr lang="en-US" altLang="zh-CN" sz="2400" baseline="30000" dirty="0">
                <a:latin typeface="Calibri" panose="020F0502020204030204" pitchFamily="34" charset="0"/>
                <a:cs typeface="Calibri" panose="020F0502020204030204" pitchFamily="34" charset="0"/>
              </a:rPr>
              <a:t>1</a:t>
            </a:r>
          </a:p>
          <a:p>
            <a:pPr algn="ctr"/>
            <a:endParaRPr lang="en-US" altLang="zh-CN" sz="2400" baseline="30000" dirty="0">
              <a:latin typeface="Calibri" panose="020F0502020204030204" pitchFamily="34" charset="0"/>
              <a:cs typeface="Calibri" panose="020F0502020204030204" pitchFamily="34" charset="0"/>
            </a:endParaRPr>
          </a:p>
          <a:p>
            <a:pPr algn="ctr"/>
            <a:r>
              <a:rPr lang="en-US" altLang="zh-CN" sz="2400" baseline="30000" dirty="0">
                <a:latin typeface="Calibri" panose="020F0502020204030204" pitchFamily="34" charset="0"/>
                <a:cs typeface="Calibri" panose="020F0502020204030204" pitchFamily="34" charset="0"/>
              </a:rPr>
              <a:t>1</a:t>
            </a:r>
            <a:r>
              <a:rPr lang="en-US" altLang="zh-CN" sz="2400" dirty="0">
                <a:latin typeface="Calibri" panose="020F0502020204030204" pitchFamily="34" charset="0"/>
                <a:cs typeface="Calibri" panose="020F0502020204030204" pitchFamily="34" charset="0"/>
              </a:rPr>
              <a:t>Dept. of E.E., Tsinghua University, Beijing, China</a:t>
            </a:r>
          </a:p>
          <a:p>
            <a:pPr algn="ctr"/>
            <a:r>
              <a:rPr lang="en-US" altLang="zh-CN" sz="2400" baseline="30000" dirty="0">
                <a:latin typeface="Calibri" panose="020F0502020204030204" pitchFamily="34" charset="0"/>
                <a:cs typeface="Calibri" panose="020F0502020204030204" pitchFamily="34" charset="0"/>
              </a:rPr>
              <a:t>2</a:t>
            </a:r>
            <a:r>
              <a:rPr lang="en-US" altLang="zh-CN" sz="2400" dirty="0">
                <a:latin typeface="Calibri" panose="020F0502020204030204" pitchFamily="34" charset="0"/>
                <a:cs typeface="Calibri" panose="020F0502020204030204" pitchFamily="34" charset="0"/>
              </a:rPr>
              <a:t>Dept. of C.S., The Chinese University of Hong Kong, Hong Kong, China</a:t>
            </a:r>
            <a:endParaRPr lang="zh-CN" altLang="en-US" sz="2400" dirty="0">
              <a:latin typeface="Calibri" panose="020F0502020204030204" pitchFamily="34" charset="0"/>
              <a:cs typeface="Calibri" panose="020F0502020204030204" pitchFamily="34" charset="0"/>
            </a:endParaRPr>
          </a:p>
        </p:txBody>
      </p:sp>
      <p:sp>
        <p:nvSpPr>
          <p:cNvPr id="10" name="灯片编号占位符 9"/>
          <p:cNvSpPr>
            <a:spLocks noGrp="1"/>
          </p:cNvSpPr>
          <p:nvPr>
            <p:ph type="sldNum" sz="quarter" idx="12"/>
          </p:nvPr>
        </p:nvSpPr>
        <p:spPr/>
        <p:txBody>
          <a:bodyPr/>
          <a:lstStyle/>
          <a:p>
            <a:fld id="{01B0DBF8-466B-47B2-B9D8-A94FE078DDE8}" type="slidenum">
              <a:rPr lang="zh-CN" altLang="en-US" smtClean="0">
                <a:latin typeface="Arial" panose="020B0604020202020204" pitchFamily="34" charset="0"/>
                <a:cs typeface="Arial" panose="020B0604020202020204" pitchFamily="34" charset="0"/>
              </a:rPr>
              <a:t>1</a:t>
            </a:fld>
            <a:endParaRPr lang="zh-CN"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2726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1424" y="840791"/>
            <a:ext cx="10513168" cy="1759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10</a:t>
            </a:fld>
            <a:endParaRPr lang="zh-CN" altLang="en-US" dirty="0"/>
          </a:p>
        </p:txBody>
      </p:sp>
      <p:sp>
        <p:nvSpPr>
          <p:cNvPr id="22" name="TextBox 21"/>
          <p:cNvSpPr txBox="1"/>
          <p:nvPr/>
        </p:nvSpPr>
        <p:spPr>
          <a:xfrm>
            <a:off x="911424" y="313493"/>
            <a:ext cx="10513168" cy="646331"/>
          </a:xfrm>
          <a:prstGeom prst="rect">
            <a:avLst/>
          </a:prstGeom>
          <a:noFill/>
        </p:spPr>
        <p:txBody>
          <a:bodyPr wrap="square" rtlCol="0">
            <a:spAutoFit/>
          </a:bodyPr>
          <a:lstStyle/>
          <a:p>
            <a:r>
              <a:rPr lang="en-US" altLang="zh-CN" sz="3600" dirty="0" smtClean="0">
                <a:latin typeface="Arial" panose="020B0604020202020204" pitchFamily="34" charset="0"/>
                <a:cs typeface="Arial" panose="020B0604020202020204" pitchFamily="34" charset="0"/>
              </a:rPr>
              <a:t>To Do…</a:t>
            </a:r>
            <a:endParaRPr lang="zh-CN" altLang="en-US" sz="3600" dirty="0">
              <a:solidFill>
                <a:schemeClr val="accent6">
                  <a:lumMod val="7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5" name="TextBox 4"/>
          <p:cNvSpPr txBox="1"/>
          <p:nvPr/>
        </p:nvSpPr>
        <p:spPr>
          <a:xfrm>
            <a:off x="911424" y="1196752"/>
            <a:ext cx="10873208" cy="3539430"/>
          </a:xfrm>
          <a:prstGeom prst="rect">
            <a:avLst/>
          </a:prstGeom>
          <a:noFill/>
        </p:spPr>
        <p:txBody>
          <a:bodyPr wrap="square" rtlCol="0">
            <a:spAutoFit/>
          </a:bodyPr>
          <a:lstStyle/>
          <a:p>
            <a:pPr>
              <a:buFont typeface="Wingdings" panose="05000000000000000000" pitchFamily="2" charset="2"/>
              <a:buChar char="Ø"/>
            </a:pPr>
            <a:r>
              <a:rPr lang="en-US" altLang="zh-CN" sz="2800" dirty="0" smtClean="0">
                <a:latin typeface="Calibri" panose="020F0502020204030204" pitchFamily="34" charset="0"/>
                <a:cs typeface="Calibri" panose="020F0502020204030204" pitchFamily="34" charset="0"/>
              </a:rPr>
              <a:t>Further Investigate the relationship between </a:t>
            </a:r>
            <a:r>
              <a:rPr lang="en-US" altLang="zh-CN" sz="2800" i="1" dirty="0" smtClean="0">
                <a:solidFill>
                  <a:srgbClr val="00B050"/>
                </a:solidFill>
                <a:latin typeface="Calibri" panose="020F0502020204030204" pitchFamily="34" charset="0"/>
                <a:cs typeface="Calibri" panose="020F0502020204030204" pitchFamily="34" charset="0"/>
              </a:rPr>
              <a:t>accuracy rate </a:t>
            </a:r>
            <a:r>
              <a:rPr lang="en-US" altLang="zh-CN" sz="2800" dirty="0" smtClean="0">
                <a:latin typeface="Calibri" panose="020F0502020204030204" pitchFamily="34" charset="0"/>
                <a:cs typeface="Calibri" panose="020F0502020204030204" pitchFamily="34" charset="0"/>
              </a:rPr>
              <a:t>and </a:t>
            </a:r>
          </a:p>
          <a:p>
            <a:r>
              <a:rPr lang="en-US" altLang="zh-CN" sz="2800" dirty="0">
                <a:latin typeface="Calibri" panose="020F0502020204030204" pitchFamily="34" charset="0"/>
                <a:cs typeface="Calibri" panose="020F0502020204030204" pitchFamily="34" charset="0"/>
              </a:rPr>
              <a:t> </a:t>
            </a:r>
            <a:r>
              <a:rPr lang="en-US" altLang="zh-CN" sz="2800" dirty="0" smtClean="0">
                <a:latin typeface="Calibri" panose="020F0502020204030204" pitchFamily="34" charset="0"/>
                <a:cs typeface="Calibri" panose="020F0502020204030204" pitchFamily="34" charset="0"/>
              </a:rPr>
              <a:t>  different parameters in the proposed algorithm:</a:t>
            </a:r>
          </a:p>
          <a:p>
            <a:pPr marL="914400" lvl="1" indent="-457200">
              <a:buFont typeface="Arial" panose="020B0604020202020204" pitchFamily="34" charset="0"/>
              <a:buChar char="•"/>
            </a:pPr>
            <a:r>
              <a:rPr lang="en-US" altLang="zh-CN" sz="2400" b="1" i="1" dirty="0" err="1" smtClean="0">
                <a:latin typeface="Calibri" panose="020F0502020204030204" pitchFamily="34" charset="0"/>
                <a:cs typeface="Calibri" panose="020F0502020204030204" pitchFamily="34" charset="0"/>
              </a:rPr>
              <a:t>threshold_trans</a:t>
            </a:r>
            <a:r>
              <a:rPr lang="en-US" altLang="zh-CN" sz="2400" dirty="0" smtClean="0">
                <a:latin typeface="Calibri" panose="020F0502020204030204" pitchFamily="34" charset="0"/>
                <a:cs typeface="Calibri" panose="020F0502020204030204" pitchFamily="34" charset="0"/>
              </a:rPr>
              <a:t> : the number of transactions to process in one </a:t>
            </a:r>
            <a:r>
              <a:rPr lang="en-US" altLang="zh-CN" sz="2400" i="1" dirty="0" smtClean="0">
                <a:solidFill>
                  <a:srgbClr val="00B050"/>
                </a:solidFill>
                <a:latin typeface="Calibri" panose="020F0502020204030204" pitchFamily="34" charset="0"/>
                <a:cs typeface="Calibri" panose="020F0502020204030204" pitchFamily="34" charset="0"/>
              </a:rPr>
              <a:t>frequency counting phase</a:t>
            </a:r>
            <a:r>
              <a:rPr lang="en-US" altLang="zh-CN" sz="2400" i="1" dirty="0" smtClean="0">
                <a:latin typeface="Calibri" panose="020F0502020204030204" pitchFamily="34" charset="0"/>
                <a:cs typeface="Calibri" panose="020F0502020204030204" pitchFamily="34" charset="0"/>
              </a:rPr>
              <a:t>;</a:t>
            </a:r>
          </a:p>
          <a:p>
            <a:pPr marL="914400" lvl="1" indent="-457200">
              <a:buFont typeface="Arial" panose="020B0604020202020204" pitchFamily="34" charset="0"/>
              <a:buChar char="•"/>
            </a:pPr>
            <a:r>
              <a:rPr lang="en-US" altLang="zh-CN" sz="2400" b="1" i="1" dirty="0" err="1" smtClean="0">
                <a:latin typeface="Calibri" panose="020F0502020204030204" pitchFamily="34" charset="0"/>
                <a:cs typeface="Calibri" panose="020F0502020204030204" pitchFamily="34" charset="0"/>
              </a:rPr>
              <a:t>threshold_item</a:t>
            </a:r>
            <a:r>
              <a:rPr lang="en-US" altLang="zh-CN" sz="2400" dirty="0" smtClean="0">
                <a:latin typeface="Calibri" panose="020F0502020204030204" pitchFamily="34" charset="0"/>
                <a:cs typeface="Calibri" panose="020F0502020204030204" pitchFamily="34" charset="0"/>
              </a:rPr>
              <a:t> : item whose support is not less than the threshold can be one element of the input subset in </a:t>
            </a:r>
            <a:r>
              <a:rPr lang="en-US" altLang="zh-CN" sz="2400" i="1" dirty="0" smtClean="0">
                <a:solidFill>
                  <a:srgbClr val="00B050"/>
                </a:solidFill>
                <a:latin typeface="Calibri" panose="020F0502020204030204" pitchFamily="34" charset="0"/>
                <a:cs typeface="Calibri" panose="020F0502020204030204" pitchFamily="34" charset="0"/>
              </a:rPr>
              <a:t>replacement phase</a:t>
            </a:r>
            <a:r>
              <a:rPr lang="en-US" altLang="zh-CN" sz="2400" dirty="0" smtClean="0">
                <a:latin typeface="Calibri" panose="020F0502020204030204" pitchFamily="34" charset="0"/>
                <a:cs typeface="Calibri" panose="020F0502020204030204" pitchFamily="34" charset="0"/>
              </a:rPr>
              <a:t>;</a:t>
            </a:r>
          </a:p>
          <a:p>
            <a:pPr marL="914400" lvl="1" indent="-457200">
              <a:buFont typeface="Arial" panose="020B0604020202020204" pitchFamily="34" charset="0"/>
              <a:buChar char="•"/>
            </a:pPr>
            <a:r>
              <a:rPr lang="en-US" altLang="zh-CN" sz="2400" b="1" i="1" dirty="0" err="1" smtClean="0">
                <a:latin typeface="Calibri" panose="020F0502020204030204" pitchFamily="34" charset="0"/>
                <a:cs typeface="Calibri" panose="020F0502020204030204" pitchFamily="34" charset="0"/>
              </a:rPr>
              <a:t>threshold_replacement</a:t>
            </a:r>
            <a:r>
              <a:rPr lang="en-US" altLang="zh-CN" sz="2400" dirty="0" smtClean="0">
                <a:latin typeface="Calibri" panose="020F0502020204030204" pitchFamily="34" charset="0"/>
                <a:cs typeface="Calibri" panose="020F0502020204030204" pitchFamily="34" charset="0"/>
              </a:rPr>
              <a:t> : the maximal number of replacement can occurs in one </a:t>
            </a:r>
            <a:r>
              <a:rPr lang="en-US" altLang="zh-CN" sz="2400" i="1" dirty="0" smtClean="0">
                <a:solidFill>
                  <a:srgbClr val="00B050"/>
                </a:solidFill>
                <a:latin typeface="Calibri" panose="020F0502020204030204" pitchFamily="34" charset="0"/>
                <a:cs typeface="Calibri" panose="020F0502020204030204" pitchFamily="34" charset="0"/>
              </a:rPr>
              <a:t>replacement </a:t>
            </a:r>
            <a:r>
              <a:rPr lang="en-US" altLang="zh-CN" sz="2400" i="1" dirty="0" smtClean="0">
                <a:solidFill>
                  <a:srgbClr val="00B050"/>
                </a:solidFill>
                <a:latin typeface="Calibri" panose="020F0502020204030204" pitchFamily="34" charset="0"/>
                <a:cs typeface="Calibri" panose="020F0502020204030204" pitchFamily="34" charset="0"/>
              </a:rPr>
              <a:t>phase</a:t>
            </a:r>
            <a:r>
              <a:rPr lang="en-US" altLang="zh-CN" sz="2400" dirty="0" smtClean="0">
                <a:latin typeface="Calibri" panose="020F0502020204030204" pitchFamily="34" charset="0"/>
                <a:cs typeface="Calibri" panose="020F0502020204030204" pitchFamily="34" charset="0"/>
              </a:rPr>
              <a:t>;  </a:t>
            </a:r>
          </a:p>
          <a:p>
            <a:pPr marL="914400" lvl="1" indent="-457200">
              <a:buFont typeface="Arial" panose="020B0604020202020204" pitchFamily="34" charset="0"/>
              <a:buChar char="•"/>
            </a:pPr>
            <a:r>
              <a:rPr lang="en-US" altLang="zh-CN" sz="2400" dirty="0" smtClean="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619783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11</a:t>
            </a:fld>
            <a:endParaRPr lang="zh-CN" altLang="en-US" dirty="0"/>
          </a:p>
        </p:txBody>
      </p:sp>
      <p:sp>
        <p:nvSpPr>
          <p:cNvPr id="2" name="文本框 1"/>
          <p:cNvSpPr txBox="1"/>
          <p:nvPr/>
        </p:nvSpPr>
        <p:spPr>
          <a:xfrm>
            <a:off x="1307468" y="2564904"/>
            <a:ext cx="9721080" cy="1384995"/>
          </a:xfrm>
          <a:prstGeom prst="rect">
            <a:avLst/>
          </a:prstGeom>
          <a:noFill/>
        </p:spPr>
        <p:txBody>
          <a:bodyPr wrap="square" rtlCol="0">
            <a:spAutoFit/>
          </a:bodyPr>
          <a:lstStyle/>
          <a:p>
            <a:pPr algn="ctr"/>
            <a:r>
              <a:rPr lang="en-US" altLang="zh-CN" sz="4400" b="1" i="1" dirty="0" smtClean="0">
                <a:latin typeface="Calibri" panose="020F0502020204030204" pitchFamily="34" charset="0"/>
                <a:cs typeface="Calibri" panose="020F0502020204030204" pitchFamily="34" charset="0"/>
              </a:rPr>
              <a:t>Thanks for your listening! </a:t>
            </a:r>
          </a:p>
          <a:p>
            <a:pPr algn="ctr"/>
            <a:endParaRPr lang="zh-CN" altLang="en-US" sz="4000"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6740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1424" y="840791"/>
            <a:ext cx="10513168" cy="1759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2</a:t>
            </a:fld>
            <a:endParaRPr lang="zh-CN" altLang="en-US" dirty="0"/>
          </a:p>
        </p:txBody>
      </p:sp>
      <p:sp>
        <p:nvSpPr>
          <p:cNvPr id="22" name="TextBox 21"/>
          <p:cNvSpPr txBox="1"/>
          <p:nvPr/>
        </p:nvSpPr>
        <p:spPr>
          <a:xfrm>
            <a:off x="911424" y="313493"/>
            <a:ext cx="10513168" cy="646331"/>
          </a:xfrm>
          <a:prstGeom prst="rect">
            <a:avLst/>
          </a:prstGeom>
          <a:noFill/>
        </p:spPr>
        <p:txBody>
          <a:bodyPr wrap="square" rtlCol="0">
            <a:spAutoFit/>
          </a:bodyPr>
          <a:lstStyle/>
          <a:p>
            <a:r>
              <a:rPr lang="en-US" altLang="zh-CN" sz="3600" dirty="0">
                <a:latin typeface="Arial" panose="020B0604020202020204" pitchFamily="34" charset="0"/>
                <a:cs typeface="Arial" panose="020B0604020202020204" pitchFamily="34" charset="0"/>
              </a:rPr>
              <a:t>Introduction to FIM</a:t>
            </a:r>
            <a:endParaRPr lang="zh-CN" altLang="en-US" sz="3600" dirty="0">
              <a:solidFill>
                <a:schemeClr val="accent6">
                  <a:lumMod val="7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5" name="TextBox 4"/>
          <p:cNvSpPr txBox="1"/>
          <p:nvPr/>
        </p:nvSpPr>
        <p:spPr>
          <a:xfrm>
            <a:off x="911424" y="1196752"/>
            <a:ext cx="10513168" cy="4832092"/>
          </a:xfrm>
          <a:prstGeom prst="rect">
            <a:avLst/>
          </a:prstGeom>
          <a:noFill/>
        </p:spPr>
        <p:txBody>
          <a:bodyPr wrap="square" rtlCol="0">
            <a:spAutoFit/>
          </a:bodyPr>
          <a:lstStyle/>
          <a:p>
            <a:pPr>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FIM: </a:t>
            </a:r>
            <a:r>
              <a:rPr lang="en-US" altLang="zh-CN" sz="2400" b="1" dirty="0">
                <a:solidFill>
                  <a:srgbClr val="00B050"/>
                </a:solidFill>
                <a:latin typeface="Calibri" panose="020F0502020204030204" pitchFamily="34" charset="0"/>
                <a:cs typeface="Calibri" panose="020F0502020204030204" pitchFamily="34" charset="0"/>
              </a:rPr>
              <a:t>F</a:t>
            </a:r>
            <a:r>
              <a:rPr lang="en-US" altLang="zh-CN" sz="2400" dirty="0">
                <a:latin typeface="Calibri" panose="020F0502020204030204" pitchFamily="34" charset="0"/>
                <a:cs typeface="Calibri" panose="020F0502020204030204" pitchFamily="34" charset="0"/>
              </a:rPr>
              <a:t>requent </a:t>
            </a:r>
            <a:r>
              <a:rPr lang="en-US" altLang="zh-CN" sz="2400" b="1" dirty="0" err="1">
                <a:solidFill>
                  <a:srgbClr val="00B050"/>
                </a:solidFill>
                <a:latin typeface="Calibri" panose="020F0502020204030204" pitchFamily="34" charset="0"/>
                <a:cs typeface="Calibri" panose="020F0502020204030204" pitchFamily="34" charset="0"/>
              </a:rPr>
              <a:t>I</a:t>
            </a:r>
            <a:r>
              <a:rPr lang="en-US" altLang="zh-CN" sz="2400" dirty="0" err="1">
                <a:latin typeface="Calibri" panose="020F0502020204030204" pitchFamily="34" charset="0"/>
                <a:cs typeface="Calibri" panose="020F0502020204030204" pitchFamily="34" charset="0"/>
              </a:rPr>
              <a:t>temset</a:t>
            </a:r>
            <a:r>
              <a:rPr lang="en-US" altLang="zh-CN" sz="2400" dirty="0">
                <a:latin typeface="Calibri" panose="020F0502020204030204" pitchFamily="34" charset="0"/>
                <a:cs typeface="Calibri" panose="020F0502020204030204" pitchFamily="34" charset="0"/>
              </a:rPr>
              <a:t> </a:t>
            </a:r>
            <a:r>
              <a:rPr lang="en-US" altLang="zh-CN" sz="2400" b="1" dirty="0">
                <a:solidFill>
                  <a:srgbClr val="00B050"/>
                </a:solidFill>
                <a:latin typeface="Calibri" panose="020F0502020204030204" pitchFamily="34" charset="0"/>
                <a:cs typeface="Calibri" panose="020F0502020204030204" pitchFamily="34" charset="0"/>
              </a:rPr>
              <a:t>M</a:t>
            </a:r>
            <a:r>
              <a:rPr lang="en-US" altLang="zh-CN" sz="2400" dirty="0">
                <a:latin typeface="Calibri" panose="020F0502020204030204" pitchFamily="34" charset="0"/>
                <a:cs typeface="Calibri" panose="020F0502020204030204" pitchFamily="34" charset="0"/>
              </a:rPr>
              <a:t>ining is designed to find frequently occurring </a:t>
            </a:r>
            <a:r>
              <a:rPr lang="en-US" altLang="zh-CN" sz="2400" dirty="0" err="1">
                <a:latin typeface="Calibri" panose="020F0502020204030204" pitchFamily="34" charset="0"/>
                <a:cs typeface="Calibri" panose="020F0502020204030204" pitchFamily="34" charset="0"/>
              </a:rPr>
              <a:t>itemsets</a:t>
            </a:r>
            <a:r>
              <a:rPr lang="en-US" altLang="zh-CN" sz="2400" dirty="0">
                <a:latin typeface="Calibri" panose="020F0502020204030204" pitchFamily="34" charset="0"/>
                <a:cs typeface="Calibri" panose="020F0502020204030204" pitchFamily="34" charset="0"/>
              </a:rPr>
              <a:t> </a:t>
            </a:r>
            <a:endParaRPr lang="en-US" altLang="zh-CN" sz="2400" dirty="0" smtClean="0">
              <a:latin typeface="Calibri" panose="020F0502020204030204" pitchFamily="34" charset="0"/>
              <a:cs typeface="Calibri" panose="020F0502020204030204" pitchFamily="34" charset="0"/>
            </a:endParaRPr>
          </a:p>
          <a:p>
            <a:r>
              <a:rPr lang="en-US" altLang="zh-CN" sz="2400" dirty="0">
                <a:latin typeface="Calibri" panose="020F0502020204030204" pitchFamily="34" charset="0"/>
                <a:cs typeface="Calibri" panose="020F0502020204030204" pitchFamily="34" charset="0"/>
              </a:rPr>
              <a:t> </a:t>
            </a:r>
            <a:r>
              <a:rPr lang="en-US" altLang="zh-CN" sz="2400" dirty="0" smtClean="0">
                <a:latin typeface="Calibri" panose="020F0502020204030204" pitchFamily="34" charset="0"/>
                <a:cs typeface="Calibri" panose="020F0502020204030204" pitchFamily="34" charset="0"/>
              </a:rPr>
              <a:t>   among </a:t>
            </a:r>
            <a:r>
              <a:rPr lang="en-US" altLang="zh-CN" sz="2400" dirty="0">
                <a:latin typeface="Calibri" panose="020F0502020204030204" pitchFamily="34" charset="0"/>
                <a:cs typeface="Calibri" panose="020F0502020204030204" pitchFamily="34" charset="0"/>
              </a:rPr>
              <a:t>a series of transactions. It is a fundamental problem of </a:t>
            </a:r>
            <a:r>
              <a:rPr lang="en-US" altLang="zh-CN" sz="2400" dirty="0">
                <a:solidFill>
                  <a:srgbClr val="00B050"/>
                </a:solidFill>
                <a:latin typeface="Calibri" panose="020F0502020204030204" pitchFamily="34" charset="0"/>
                <a:cs typeface="Calibri" panose="020F0502020204030204" pitchFamily="34" charset="0"/>
              </a:rPr>
              <a:t>mining </a:t>
            </a:r>
            <a:endParaRPr lang="en-US" altLang="zh-CN" sz="2400" dirty="0" smtClean="0">
              <a:solidFill>
                <a:srgbClr val="00B050"/>
              </a:solidFill>
              <a:latin typeface="Calibri" panose="020F0502020204030204" pitchFamily="34" charset="0"/>
              <a:cs typeface="Calibri" panose="020F0502020204030204" pitchFamily="34" charset="0"/>
            </a:endParaRPr>
          </a:p>
          <a:p>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smtClean="0">
                <a:solidFill>
                  <a:srgbClr val="00B050"/>
                </a:solidFill>
                <a:latin typeface="Calibri" panose="020F0502020204030204" pitchFamily="34" charset="0"/>
                <a:cs typeface="Calibri" panose="020F0502020204030204" pitchFamily="34" charset="0"/>
              </a:rPr>
              <a:t>   association </a:t>
            </a:r>
            <a:r>
              <a:rPr lang="en-US" altLang="zh-CN" sz="2400" dirty="0">
                <a:solidFill>
                  <a:srgbClr val="00B050"/>
                </a:solidFill>
                <a:latin typeface="Calibri" panose="020F0502020204030204" pitchFamily="34" charset="0"/>
                <a:cs typeface="Calibri" panose="020F0502020204030204" pitchFamily="34" charset="0"/>
              </a:rPr>
              <a:t>rules</a:t>
            </a:r>
            <a:r>
              <a:rPr lang="en-US" altLang="zh-CN" sz="2400" dirty="0">
                <a:latin typeface="Calibri" panose="020F0502020204030204" pitchFamily="34" charset="0"/>
                <a:cs typeface="Calibri" panose="020F0502020204030204" pitchFamily="34" charset="0"/>
              </a:rPr>
              <a:t>.</a:t>
            </a:r>
          </a:p>
          <a:p>
            <a:pPr>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FIM-DS:</a:t>
            </a:r>
            <a:r>
              <a:rPr lang="en-US" altLang="zh-CN" sz="3600" b="1"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Frequent </a:t>
            </a:r>
            <a:r>
              <a:rPr lang="en-US" altLang="zh-CN" sz="2400" dirty="0" err="1">
                <a:latin typeface="Calibri" panose="020F0502020204030204" pitchFamily="34" charset="0"/>
                <a:cs typeface="Calibri" panose="020F0502020204030204" pitchFamily="34" charset="0"/>
              </a:rPr>
              <a:t>Itemset</a:t>
            </a:r>
            <a:r>
              <a:rPr lang="en-US" altLang="zh-CN" sz="2400" dirty="0">
                <a:latin typeface="Calibri" panose="020F0502020204030204" pitchFamily="34" charset="0"/>
                <a:cs typeface="Calibri" panose="020F0502020204030204" pitchFamily="34" charset="0"/>
              </a:rPr>
              <a:t> Mining from a Data Stream (</a:t>
            </a:r>
            <a:r>
              <a:rPr lang="en-US" altLang="zh-CN" sz="2400" dirty="0">
                <a:solidFill>
                  <a:srgbClr val="00B050"/>
                </a:solidFill>
                <a:latin typeface="Calibri" panose="020F0502020204030204" pitchFamily="34" charset="0"/>
                <a:cs typeface="Calibri" panose="020F0502020204030204" pitchFamily="34" charset="0"/>
              </a:rPr>
              <a:t>real time</a:t>
            </a:r>
            <a:r>
              <a:rPr lang="en-US" altLang="zh-CN" sz="2400" dirty="0" smtClean="0">
                <a:latin typeface="Calibri" panose="020F0502020204030204" pitchFamily="34" charset="0"/>
                <a:cs typeface="Calibri" panose="020F0502020204030204" pitchFamily="34" charset="0"/>
              </a:rPr>
              <a:t>)</a:t>
            </a:r>
          </a:p>
          <a:p>
            <a:pPr>
              <a:buFont typeface="Wingdings" panose="05000000000000000000" pitchFamily="2" charset="2"/>
              <a:buChar char="Ø"/>
            </a:pPr>
            <a:endParaRPr lang="en-US" altLang="zh-CN" sz="24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Challenges: </a:t>
            </a:r>
          </a:p>
          <a:p>
            <a:pPr lvl="1">
              <a:buFont typeface="Wingdings" panose="05000000000000000000" pitchFamily="2" charset="2"/>
              <a:buChar char="Ø"/>
            </a:pPr>
            <a:r>
              <a:rPr lang="en-US" altLang="zh-CN" sz="2400" dirty="0">
                <a:latin typeface="Calibri" panose="020F0502020204030204" pitchFamily="34" charset="0"/>
                <a:cs typeface="Calibri" panose="020F0502020204030204" pitchFamily="34" charset="0"/>
              </a:rPr>
              <a:t>Exponential candidate space</a:t>
            </a:r>
          </a:p>
          <a:p>
            <a:pPr lvl="1"/>
            <a:r>
              <a:rPr lang="en-US" altLang="zh-CN" sz="2400" dirty="0">
                <a:latin typeface="Calibri" panose="020F0502020204030204" pitchFamily="34" charset="0"/>
                <a:cs typeface="Calibri" panose="020F0502020204030204" pitchFamily="34" charset="0"/>
              </a:rPr>
              <a:t>    </a:t>
            </a:r>
            <a:r>
              <a:rPr lang="en-US" altLang="zh-CN" sz="2400" dirty="0" smtClean="0">
                <a:solidFill>
                  <a:prstClr val="black"/>
                </a:solidFill>
                <a:latin typeface="Calibri" panose="020F0502020204030204" pitchFamily="34" charset="0"/>
                <a:ea typeface="宋体" charset="-122"/>
                <a:cs typeface="Calibri" panose="020F0502020204030204" pitchFamily="34" charset="0"/>
              </a:rPr>
              <a:t>an </a:t>
            </a:r>
            <a:r>
              <a:rPr lang="en-US" altLang="zh-CN" sz="2400" i="1" dirty="0">
                <a:solidFill>
                  <a:prstClr val="black"/>
                </a:solidFill>
                <a:latin typeface="Calibri" panose="020F0502020204030204" pitchFamily="34" charset="0"/>
                <a:ea typeface="宋体" charset="-122"/>
                <a:cs typeface="Calibri" panose="020F0502020204030204" pitchFamily="34" charset="0"/>
              </a:rPr>
              <a:t>L</a:t>
            </a:r>
            <a:r>
              <a:rPr lang="en-US" altLang="zh-CN" sz="2400" dirty="0">
                <a:solidFill>
                  <a:prstClr val="black"/>
                </a:solidFill>
                <a:latin typeface="Calibri" panose="020F0502020204030204" pitchFamily="34" charset="0"/>
                <a:ea typeface="宋体" charset="-122"/>
                <a:cs typeface="Calibri" panose="020F0502020204030204" pitchFamily="34" charset="0"/>
              </a:rPr>
              <a:t>-length transaction generates </a:t>
            </a:r>
            <a:r>
              <a:rPr lang="en-US" altLang="zh-CN" sz="2400" i="1" dirty="0">
                <a:solidFill>
                  <a:prstClr val="black"/>
                </a:solidFill>
                <a:latin typeface="Calibri" panose="020F0502020204030204" pitchFamily="34" charset="0"/>
                <a:ea typeface="宋体" charset="-122"/>
                <a:cs typeface="Calibri" panose="020F0502020204030204" pitchFamily="34" charset="0"/>
              </a:rPr>
              <a:t>2</a:t>
            </a:r>
            <a:r>
              <a:rPr lang="en-US" altLang="zh-CN" sz="2400" i="1" baseline="30000" dirty="0">
                <a:solidFill>
                  <a:prstClr val="black"/>
                </a:solidFill>
                <a:latin typeface="Calibri" panose="020F0502020204030204" pitchFamily="34" charset="0"/>
                <a:ea typeface="宋体" charset="-122"/>
                <a:cs typeface="Calibri" panose="020F0502020204030204" pitchFamily="34" charset="0"/>
              </a:rPr>
              <a:t>L</a:t>
            </a:r>
            <a:r>
              <a:rPr lang="en-US" altLang="zh-CN" sz="2400" dirty="0">
                <a:solidFill>
                  <a:prstClr val="black"/>
                </a:solidFill>
                <a:latin typeface="Calibri" panose="020F0502020204030204" pitchFamily="34" charset="0"/>
                <a:ea typeface="宋体" charset="-122"/>
                <a:cs typeface="Calibri" panose="020F0502020204030204" pitchFamily="34" charset="0"/>
              </a:rPr>
              <a:t> subsets</a:t>
            </a:r>
            <a:endParaRPr lang="en-US" altLang="zh-CN" sz="2400"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altLang="zh-CN" sz="2400" dirty="0">
                <a:latin typeface="Calibri" panose="020F0502020204030204" pitchFamily="34" charset="0"/>
                <a:cs typeface="Calibri" panose="020F0502020204030204" pitchFamily="34" charset="0"/>
              </a:rPr>
              <a:t>Complexity in data itself</a:t>
            </a:r>
          </a:p>
          <a:p>
            <a:pPr lvl="1"/>
            <a:r>
              <a:rPr lang="en-US" altLang="zh-CN" sz="2400" dirty="0">
                <a:latin typeface="Calibri" panose="020F0502020204030204" pitchFamily="34" charset="0"/>
                <a:cs typeface="Calibri" panose="020F0502020204030204" pitchFamily="34" charset="0"/>
              </a:rPr>
              <a:t>    </a:t>
            </a:r>
            <a:r>
              <a:rPr lang="en-US" altLang="zh-CN" sz="2400" dirty="0" err="1">
                <a:latin typeface="Calibri" panose="020F0502020204030204" pitchFamily="34" charset="0"/>
                <a:cs typeface="Calibri" panose="020F0502020204030204" pitchFamily="34" charset="0"/>
              </a:rPr>
              <a:t>itemsets</a:t>
            </a:r>
            <a:r>
              <a:rPr lang="en-US" altLang="zh-CN" sz="2400" dirty="0">
                <a:latin typeface="Calibri" panose="020F0502020204030204" pitchFamily="34" charset="0"/>
                <a:cs typeface="Calibri" panose="020F0502020204030204" pitchFamily="34" charset="0"/>
              </a:rPr>
              <a:t> have different number of </a:t>
            </a:r>
            <a:r>
              <a:rPr lang="en-US" altLang="zh-CN" sz="2400" dirty="0" smtClean="0">
                <a:latin typeface="Calibri" panose="020F0502020204030204" pitchFamily="34" charset="0"/>
                <a:cs typeface="Calibri" panose="020F0502020204030204" pitchFamily="34" charset="0"/>
              </a:rPr>
              <a:t>items (input with different width)</a:t>
            </a:r>
            <a:endParaRPr lang="en-US" altLang="zh-CN" sz="2400"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altLang="zh-CN" sz="2400" dirty="0">
                <a:latin typeface="Calibri" panose="020F0502020204030204" pitchFamily="34" charset="0"/>
                <a:cs typeface="Calibri" panose="020F0502020204030204" pitchFamily="34" charset="0"/>
              </a:rPr>
              <a:t>Real-time requirements</a:t>
            </a:r>
          </a:p>
          <a:p>
            <a:pPr lvl="1"/>
            <a:r>
              <a:rPr lang="en-US" altLang="zh-CN" sz="2400" dirty="0">
                <a:latin typeface="Arial" panose="020B0604020202020204" pitchFamily="34" charset="0"/>
                <a:cs typeface="Arial" panose="020B0604020202020204" pitchFamily="34" charset="0"/>
              </a:rPr>
              <a:t>   </a:t>
            </a:r>
            <a:r>
              <a:rPr lang="en-US" altLang="zh-CN" sz="2400" dirty="0">
                <a:latin typeface="Calibri" panose="020F0502020204030204" pitchFamily="34" charset="0"/>
                <a:cs typeface="Calibri" panose="020F0502020204030204" pitchFamily="34" charset="0"/>
              </a:rPr>
              <a:t>storing the infinite data into memory is infeasible</a:t>
            </a:r>
            <a:endParaRPr lang="zh-CN" alt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46757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1424" y="840791"/>
            <a:ext cx="10513168" cy="1759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3</a:t>
            </a:fld>
            <a:endParaRPr lang="zh-CN" altLang="en-US" dirty="0"/>
          </a:p>
        </p:txBody>
      </p:sp>
      <p:sp>
        <p:nvSpPr>
          <p:cNvPr id="22" name="TextBox 21"/>
          <p:cNvSpPr txBox="1"/>
          <p:nvPr/>
        </p:nvSpPr>
        <p:spPr>
          <a:xfrm>
            <a:off x="911424" y="313493"/>
            <a:ext cx="10513168" cy="646331"/>
          </a:xfrm>
          <a:prstGeom prst="rect">
            <a:avLst/>
          </a:prstGeom>
          <a:noFill/>
        </p:spPr>
        <p:txBody>
          <a:bodyPr wrap="square" rtlCol="0">
            <a:spAutoFit/>
          </a:bodyPr>
          <a:lstStyle/>
          <a:p>
            <a:r>
              <a:rPr lang="en-US" altLang="zh-CN" sz="3600" dirty="0" smtClean="0">
                <a:latin typeface="Arial" panose="020B0604020202020204" pitchFamily="34" charset="0"/>
                <a:cs typeface="Arial" panose="020B0604020202020204" pitchFamily="34" charset="0"/>
              </a:rPr>
              <a:t>Related Work</a:t>
            </a:r>
            <a:endParaRPr lang="zh-CN" altLang="en-US" sz="3600" dirty="0">
              <a:solidFill>
                <a:schemeClr val="accent6">
                  <a:lumMod val="7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5" name="TextBox 4"/>
          <p:cNvSpPr txBox="1"/>
          <p:nvPr/>
        </p:nvSpPr>
        <p:spPr>
          <a:xfrm>
            <a:off x="911424" y="1196752"/>
            <a:ext cx="10513168" cy="3170099"/>
          </a:xfrm>
          <a:prstGeom prst="rect">
            <a:avLst/>
          </a:prstGeom>
          <a:noFill/>
        </p:spPr>
        <p:txBody>
          <a:bodyPr wrap="square" rtlCol="0">
            <a:spAutoFit/>
          </a:bodyPr>
          <a:lstStyle/>
          <a:p>
            <a:pPr>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Multi-scan </a:t>
            </a:r>
            <a:r>
              <a:rPr lang="en-US" altLang="zh-CN" sz="2800" b="1" dirty="0" smtClean="0">
                <a:latin typeface="Calibri" panose="020F0502020204030204" pitchFamily="34" charset="0"/>
                <a:cs typeface="Calibri" panose="020F0502020204030204" pitchFamily="34" charset="0"/>
              </a:rPr>
              <a:t>approaches</a:t>
            </a:r>
            <a:r>
              <a:rPr lang="zh-CN" altLang="en-US" sz="2800" b="1" dirty="0" smtClean="0">
                <a:latin typeface="Calibri" panose="020F0502020204030204" pitchFamily="34" charset="0"/>
                <a:cs typeface="Calibri" panose="020F0502020204030204" pitchFamily="34" charset="0"/>
              </a:rPr>
              <a:t> </a:t>
            </a:r>
            <a:r>
              <a:rPr lang="en-US" altLang="zh-CN" sz="2800" b="1" dirty="0" smtClean="0">
                <a:latin typeface="Calibri" panose="020F0502020204030204" pitchFamily="34" charset="0"/>
                <a:cs typeface="Calibri" panose="020F0502020204030204" pitchFamily="34" charset="0"/>
              </a:rPr>
              <a:t>(Exact</a:t>
            </a:r>
            <a:r>
              <a:rPr lang="zh-CN" altLang="en-US" sz="2800" b="1" dirty="0" smtClean="0">
                <a:latin typeface="Calibri" panose="020F0502020204030204" pitchFamily="34" charset="0"/>
                <a:cs typeface="Calibri" panose="020F0502020204030204" pitchFamily="34" charset="0"/>
              </a:rPr>
              <a:t> </a:t>
            </a:r>
            <a:r>
              <a:rPr lang="en-US" altLang="zh-CN" sz="2800" b="1" dirty="0" smtClean="0">
                <a:latin typeface="Calibri" panose="020F0502020204030204" pitchFamily="34" charset="0"/>
                <a:cs typeface="Calibri" panose="020F0502020204030204" pitchFamily="34" charset="0"/>
              </a:rPr>
              <a:t>Method)</a:t>
            </a:r>
            <a:endParaRPr lang="en-US" altLang="zh-CN" sz="2800" b="1"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altLang="zh-CN" sz="2400" dirty="0">
                <a:latin typeface="Calibri" panose="020F0502020204030204" pitchFamily="34" charset="0"/>
                <a:cs typeface="Calibri" panose="020F0502020204030204" pitchFamily="34" charset="0"/>
              </a:rPr>
              <a:t>Algorithms: </a:t>
            </a:r>
            <a:r>
              <a:rPr lang="en-US" altLang="zh-CN" sz="2400" dirty="0" err="1" smtClean="0">
                <a:latin typeface="Calibri" panose="020F0502020204030204" pitchFamily="34" charset="0"/>
                <a:cs typeface="Calibri" panose="020F0502020204030204" pitchFamily="34" charset="0"/>
              </a:rPr>
              <a:t>Aprior</a:t>
            </a:r>
            <a:r>
              <a:rPr lang="en-US" altLang="zh-CN" dirty="0" smtClean="0">
                <a:latin typeface="Calibri" panose="020F0502020204030204" pitchFamily="34" charset="0"/>
                <a:cs typeface="Calibri" panose="020F0502020204030204" pitchFamily="34" charset="0"/>
              </a:rPr>
              <a:t>[1]</a:t>
            </a:r>
            <a:r>
              <a:rPr lang="en-US" altLang="zh-CN" sz="2400" dirty="0" smtClean="0">
                <a:latin typeface="Calibri" panose="020F0502020204030204" pitchFamily="34" charset="0"/>
                <a:cs typeface="Calibri" panose="020F0502020204030204" pitchFamily="34" charset="0"/>
              </a:rPr>
              <a:t>, FP-growth</a:t>
            </a:r>
            <a:r>
              <a:rPr lang="en-US" altLang="zh-CN" dirty="0" smtClean="0">
                <a:latin typeface="Calibri" panose="020F0502020204030204" pitchFamily="34" charset="0"/>
                <a:cs typeface="Calibri" panose="020F0502020204030204" pitchFamily="34" charset="0"/>
              </a:rPr>
              <a:t>[2]</a:t>
            </a:r>
            <a:r>
              <a:rPr lang="en-US" altLang="zh-CN" sz="2400" dirty="0" smtClean="0">
                <a:latin typeface="Calibri" panose="020F0502020204030204" pitchFamily="34" charset="0"/>
                <a:cs typeface="Calibri" panose="020F0502020204030204" pitchFamily="34" charset="0"/>
              </a:rPr>
              <a:t>, </a:t>
            </a:r>
            <a:r>
              <a:rPr lang="en-US" altLang="zh-CN" sz="2400" dirty="0" err="1" smtClean="0">
                <a:latin typeface="Calibri" panose="020F0502020204030204" pitchFamily="34" charset="0"/>
                <a:cs typeface="Calibri" panose="020F0502020204030204" pitchFamily="34" charset="0"/>
              </a:rPr>
              <a:t>Eclat</a:t>
            </a:r>
            <a:r>
              <a:rPr lang="en-US" altLang="zh-CN" dirty="0" smtClean="0">
                <a:latin typeface="Calibri" panose="020F0502020204030204" pitchFamily="34" charset="0"/>
                <a:cs typeface="Calibri" panose="020F0502020204030204" pitchFamily="34" charset="0"/>
              </a:rPr>
              <a:t>[3]</a:t>
            </a:r>
            <a:endParaRPr lang="en-US" altLang="zh-CN"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altLang="zh-CN" sz="2400" dirty="0">
                <a:latin typeface="Calibri" panose="020F0502020204030204" pitchFamily="34" charset="0"/>
                <a:cs typeface="Calibri" panose="020F0502020204030204" pitchFamily="34" charset="0"/>
              </a:rPr>
              <a:t>Require to scan original data more than one time </a:t>
            </a:r>
            <a:r>
              <a:rPr lang="en-US" altLang="zh-CN" sz="2400" dirty="0" smtClean="0">
                <a:latin typeface="Calibri" panose="020F0502020204030204" pitchFamily="34" charset="0"/>
                <a:cs typeface="Calibri" panose="020F0502020204030204" pitchFamily="34" charset="0"/>
              </a:rPr>
              <a:t>(</a:t>
            </a:r>
            <a:r>
              <a:rPr lang="en-US" altLang="zh-CN" sz="2400" dirty="0" smtClean="0">
                <a:solidFill>
                  <a:srgbClr val="00B050"/>
                </a:solidFill>
                <a:latin typeface="Calibri" panose="020F0502020204030204" pitchFamily="34" charset="0"/>
                <a:cs typeface="Calibri" panose="020F0502020204030204" pitchFamily="34" charset="0"/>
              </a:rPr>
              <a:t>real-time violation</a:t>
            </a:r>
            <a:r>
              <a:rPr lang="en-US" altLang="zh-CN" sz="2400" dirty="0" smtClean="0">
                <a:latin typeface="Calibri" panose="020F0502020204030204" pitchFamily="34" charset="0"/>
                <a:cs typeface="Calibri" panose="020F0502020204030204" pitchFamily="34" charset="0"/>
              </a:rPr>
              <a:t>) </a:t>
            </a:r>
            <a:endParaRPr lang="en-US" altLang="zh-CN" sz="24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Approximate </a:t>
            </a:r>
            <a:r>
              <a:rPr lang="en-US" altLang="zh-CN" sz="2800" b="1" dirty="0" smtClean="0">
                <a:latin typeface="Calibri" panose="020F0502020204030204" pitchFamily="34" charset="0"/>
                <a:cs typeface="Calibri" panose="020F0502020204030204" pitchFamily="34" charset="0"/>
              </a:rPr>
              <a:t>approaches</a:t>
            </a:r>
            <a:endParaRPr lang="en-US" altLang="zh-CN" sz="2800" b="1"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altLang="zh-CN" sz="2400" b="1" dirty="0">
                <a:latin typeface="Calibri" panose="020F0502020204030204" pitchFamily="34" charset="0"/>
                <a:cs typeface="Calibri" panose="020F0502020204030204" pitchFamily="34" charset="0"/>
              </a:rPr>
              <a:t>Sample algorithms</a:t>
            </a:r>
            <a:r>
              <a:rPr lang="en-US" altLang="zh-CN" sz="2400" dirty="0">
                <a:latin typeface="Calibri" panose="020F0502020204030204" pitchFamily="34" charset="0"/>
                <a:cs typeface="Calibri" panose="020F0502020204030204" pitchFamily="34" charset="0"/>
              </a:rPr>
              <a:t>: take parts of the new candidates into consideration when the candidate table is full  </a:t>
            </a:r>
            <a:r>
              <a:rPr lang="en-US" altLang="zh-CN" sz="2000" dirty="0">
                <a:latin typeface="Calibri" panose="020F0502020204030204" pitchFamily="34" charset="0"/>
                <a:cs typeface="Calibri" panose="020F0502020204030204" pitchFamily="34" charset="0"/>
              </a:rPr>
              <a:t>(Sticky </a:t>
            </a:r>
            <a:r>
              <a:rPr lang="en-US" altLang="zh-CN" sz="2000" dirty="0" smtClean="0">
                <a:latin typeface="Calibri" panose="020F0502020204030204" pitchFamily="34" charset="0"/>
                <a:cs typeface="Calibri" panose="020F0502020204030204" pitchFamily="34" charset="0"/>
              </a:rPr>
              <a:t>Sampling</a:t>
            </a:r>
            <a:r>
              <a:rPr lang="en-US" altLang="zh-CN" sz="1600" dirty="0" smtClean="0">
                <a:latin typeface="Calibri" panose="020F0502020204030204" pitchFamily="34" charset="0"/>
                <a:cs typeface="Calibri" panose="020F0502020204030204" pitchFamily="34" charset="0"/>
              </a:rPr>
              <a:t>[4]</a:t>
            </a:r>
            <a:r>
              <a:rPr lang="en-US" altLang="zh-CN" sz="2000" dirty="0" smtClean="0">
                <a:latin typeface="Calibri" panose="020F0502020204030204" pitchFamily="34" charset="0"/>
                <a:cs typeface="Calibri" panose="020F0502020204030204" pitchFamily="34" charset="0"/>
              </a:rPr>
              <a:t>, </a:t>
            </a:r>
            <a:r>
              <a:rPr lang="en-US" altLang="zh-CN" sz="2000" dirty="0" err="1">
                <a:latin typeface="Calibri" panose="020F0502020204030204" pitchFamily="34" charset="0"/>
                <a:cs typeface="Calibri" panose="020F0502020204030204" pitchFamily="34" charset="0"/>
              </a:rPr>
              <a:t>Chernoff</a:t>
            </a:r>
            <a:r>
              <a:rPr lang="en-US" altLang="zh-CN" sz="2000" dirty="0">
                <a:latin typeface="Calibri" panose="020F0502020204030204" pitchFamily="34" charset="0"/>
                <a:cs typeface="Calibri" panose="020F0502020204030204" pitchFamily="34" charset="0"/>
              </a:rPr>
              <a:t>-based </a:t>
            </a:r>
            <a:r>
              <a:rPr lang="en-US" altLang="zh-CN" sz="2000" dirty="0" smtClean="0">
                <a:latin typeface="Calibri" panose="020F0502020204030204" pitchFamily="34" charset="0"/>
                <a:cs typeface="Calibri" panose="020F0502020204030204" pitchFamily="34" charset="0"/>
              </a:rPr>
              <a:t>algorithm</a:t>
            </a:r>
            <a:r>
              <a:rPr lang="en-US" altLang="zh-CN" sz="1600" dirty="0" smtClean="0">
                <a:latin typeface="Calibri" panose="020F0502020204030204" pitchFamily="34" charset="0"/>
                <a:cs typeface="Calibri" panose="020F0502020204030204" pitchFamily="34" charset="0"/>
              </a:rPr>
              <a:t>[5]</a:t>
            </a:r>
            <a:r>
              <a:rPr lang="en-US" altLang="zh-CN" sz="2000" dirty="0" smtClean="0">
                <a:latin typeface="Calibri" panose="020F0502020204030204" pitchFamily="34" charset="0"/>
                <a:cs typeface="Calibri" panose="020F0502020204030204" pitchFamily="34" charset="0"/>
              </a:rPr>
              <a:t>)</a:t>
            </a:r>
            <a:endParaRPr lang="en-US" altLang="zh-CN" sz="2000"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altLang="zh-CN" sz="2400" b="1" dirty="0">
                <a:latin typeface="Calibri" panose="020F0502020204030204" pitchFamily="34" charset="0"/>
                <a:cs typeface="Calibri" panose="020F0502020204030204" pitchFamily="34" charset="0"/>
              </a:rPr>
              <a:t>Delete algorithms</a:t>
            </a:r>
            <a:r>
              <a:rPr lang="en-US" altLang="zh-CN" sz="2400" dirty="0">
                <a:latin typeface="Calibri" panose="020F0502020204030204" pitchFamily="34" charset="0"/>
                <a:cs typeface="Calibri" panose="020F0502020204030204" pitchFamily="34" charset="0"/>
              </a:rPr>
              <a:t>: count all candidates but delete lower-support candidates from current memory  </a:t>
            </a:r>
            <a:r>
              <a:rPr lang="en-US" altLang="zh-CN" sz="2000" dirty="0">
                <a:latin typeface="Calibri" panose="020F0502020204030204" pitchFamily="34" charset="0"/>
                <a:cs typeface="Calibri" panose="020F0502020204030204" pitchFamily="34" charset="0"/>
              </a:rPr>
              <a:t>(</a:t>
            </a:r>
            <a:r>
              <a:rPr lang="en-US" altLang="zh-CN" sz="2000" dirty="0" err="1">
                <a:latin typeface="Calibri" panose="020F0502020204030204" pitchFamily="34" charset="0"/>
                <a:cs typeface="Calibri" panose="020F0502020204030204" pitchFamily="34" charset="0"/>
              </a:rPr>
              <a:t>Lossy</a:t>
            </a:r>
            <a:r>
              <a:rPr lang="en-US" altLang="zh-CN" sz="2000" dirty="0">
                <a:latin typeface="Calibri" panose="020F0502020204030204" pitchFamily="34" charset="0"/>
                <a:cs typeface="Calibri" panose="020F0502020204030204" pitchFamily="34" charset="0"/>
              </a:rPr>
              <a:t> </a:t>
            </a:r>
            <a:r>
              <a:rPr lang="en-US" altLang="zh-CN" sz="2000" dirty="0" smtClean="0">
                <a:latin typeface="Calibri" panose="020F0502020204030204" pitchFamily="34" charset="0"/>
                <a:cs typeface="Calibri" panose="020F0502020204030204" pitchFamily="34" charset="0"/>
              </a:rPr>
              <a:t>Counting</a:t>
            </a:r>
            <a:r>
              <a:rPr lang="en-US" altLang="zh-CN" sz="1600" dirty="0" smtClean="0">
                <a:latin typeface="Calibri" panose="020F0502020204030204" pitchFamily="34" charset="0"/>
                <a:cs typeface="Calibri" panose="020F0502020204030204" pitchFamily="34" charset="0"/>
              </a:rPr>
              <a:t>[4]</a:t>
            </a:r>
            <a:r>
              <a:rPr lang="en-US" altLang="zh-CN" sz="2000" dirty="0" smtClean="0">
                <a:latin typeface="Calibri" panose="020F0502020204030204" pitchFamily="34" charset="0"/>
                <a:cs typeface="Calibri" panose="020F0502020204030204" pitchFamily="34" charset="0"/>
              </a:rPr>
              <a:t>, </a:t>
            </a:r>
            <a:r>
              <a:rPr lang="en-US" altLang="zh-CN" sz="2000" dirty="0" err="1">
                <a:latin typeface="Calibri" panose="020F0502020204030204" pitchFamily="34" charset="0"/>
                <a:cs typeface="Calibri" panose="020F0502020204030204" pitchFamily="34" charset="0"/>
              </a:rPr>
              <a:t>StreamMining</a:t>
            </a:r>
            <a:r>
              <a:rPr lang="en-US" altLang="zh-CN" sz="2000" dirty="0">
                <a:latin typeface="Calibri" panose="020F0502020204030204" pitchFamily="34" charset="0"/>
                <a:cs typeface="Calibri" panose="020F0502020204030204" pitchFamily="34" charset="0"/>
              </a:rPr>
              <a:t> </a:t>
            </a:r>
            <a:r>
              <a:rPr lang="en-US" altLang="zh-CN" sz="2000" dirty="0" smtClean="0">
                <a:latin typeface="Calibri" panose="020F0502020204030204" pitchFamily="34" charset="0"/>
                <a:cs typeface="Calibri" panose="020F0502020204030204" pitchFamily="34" charset="0"/>
              </a:rPr>
              <a:t>algorithm</a:t>
            </a:r>
            <a:r>
              <a:rPr lang="en-US" altLang="zh-CN" sz="1600" dirty="0" smtClean="0">
                <a:latin typeface="Calibri" panose="020F0502020204030204" pitchFamily="34" charset="0"/>
                <a:cs typeface="Calibri" panose="020F0502020204030204" pitchFamily="34" charset="0"/>
              </a:rPr>
              <a:t>[6]</a:t>
            </a:r>
            <a:r>
              <a:rPr lang="en-US" altLang="zh-CN" sz="2000" dirty="0" smtClean="0">
                <a:latin typeface="Calibri" panose="020F0502020204030204" pitchFamily="34" charset="0"/>
                <a:cs typeface="Calibri" panose="020F0502020204030204" pitchFamily="34" charset="0"/>
              </a:rPr>
              <a:t>)</a:t>
            </a:r>
            <a:endParaRPr lang="en-US" altLang="zh-CN" sz="2000" dirty="0">
              <a:latin typeface="Calibri" panose="020F0502020204030204" pitchFamily="34" charset="0"/>
              <a:cs typeface="Calibri" panose="020F0502020204030204" pitchFamily="34" charset="0"/>
            </a:endParaRPr>
          </a:p>
        </p:txBody>
      </p:sp>
      <p:pic>
        <p:nvPicPr>
          <p:cNvPr id="8" name="图片 7"/>
          <p:cNvPicPr>
            <a:picLocks noChangeAspect="1"/>
          </p:cNvPicPr>
          <p:nvPr/>
        </p:nvPicPr>
        <p:blipFill>
          <a:blip r:embed="rId3"/>
          <a:stretch>
            <a:fillRect/>
          </a:stretch>
        </p:blipFill>
        <p:spPr>
          <a:xfrm>
            <a:off x="1559496" y="4366851"/>
            <a:ext cx="4123506" cy="1819809"/>
          </a:xfrm>
          <a:prstGeom prst="rect">
            <a:avLst/>
          </a:prstGeom>
        </p:spPr>
      </p:pic>
      <p:sp>
        <p:nvSpPr>
          <p:cNvPr id="9" name="文本框 8"/>
          <p:cNvSpPr txBox="1"/>
          <p:nvPr/>
        </p:nvSpPr>
        <p:spPr>
          <a:xfrm>
            <a:off x="6095751" y="4676590"/>
            <a:ext cx="4924425" cy="1200329"/>
          </a:xfrm>
          <a:prstGeom prst="rect">
            <a:avLst/>
          </a:prstGeom>
          <a:solidFill>
            <a:schemeClr val="bg1">
              <a:lumMod val="85000"/>
            </a:schemeClr>
          </a:solidFill>
        </p:spPr>
        <p:txBody>
          <a:bodyPr wrap="square" rtlCol="0">
            <a:spAutoFit/>
          </a:bodyPr>
          <a:lstStyle/>
          <a:p>
            <a:r>
              <a:rPr lang="en-US" altLang="zh-CN" dirty="0" smtClean="0">
                <a:solidFill>
                  <a:srgbClr val="00B050"/>
                </a:solidFill>
                <a:latin typeface="Calibri" panose="020F0502020204030204" pitchFamily="34" charset="0"/>
                <a:cs typeface="Calibri" panose="020F0502020204030204" pitchFamily="34" charset="0"/>
              </a:rPr>
              <a:t>Exponential candidates </a:t>
            </a:r>
            <a:r>
              <a:rPr lang="en-US" altLang="zh-CN" dirty="0">
                <a:latin typeface="Calibri" panose="020F0502020204030204" pitchFamily="34" charset="0"/>
                <a:cs typeface="Calibri" panose="020F0502020204030204" pitchFamily="34" charset="0"/>
              </a:rPr>
              <a:t>are generated from each received </a:t>
            </a:r>
            <a:r>
              <a:rPr lang="en-US" altLang="zh-CN" dirty="0" smtClean="0">
                <a:latin typeface="Calibri" panose="020F0502020204030204" pitchFamily="34" charset="0"/>
                <a:cs typeface="Calibri" panose="020F0502020204030204" pitchFamily="34" charset="0"/>
              </a:rPr>
              <a:t>transaction. Then they treat each candidate as an element and compare it with candidates in the candidate table.</a:t>
            </a:r>
            <a:endParaRPr lang="zh-CN" altLang="en-US" dirty="0">
              <a:latin typeface="Calibri" panose="020F0502020204030204" pitchFamily="34" charset="0"/>
              <a:cs typeface="Calibri" panose="020F0502020204030204" pitchFamily="34" charset="0"/>
            </a:endParaRPr>
          </a:p>
        </p:txBody>
      </p:sp>
      <p:sp>
        <p:nvSpPr>
          <p:cNvPr id="2" name="矩形 1"/>
          <p:cNvSpPr/>
          <p:nvPr/>
        </p:nvSpPr>
        <p:spPr>
          <a:xfrm>
            <a:off x="767408" y="6309320"/>
            <a:ext cx="10585176" cy="577081"/>
          </a:xfrm>
          <a:prstGeom prst="rect">
            <a:avLst/>
          </a:prstGeom>
        </p:spPr>
        <p:txBody>
          <a:bodyPr wrap="square">
            <a:spAutoFit/>
          </a:bodyPr>
          <a:lstStyle/>
          <a:p>
            <a:r>
              <a:rPr lang="en-US" altLang="zh-CN" sz="1050" dirty="0" smtClean="0">
                <a:latin typeface="Arial" panose="020B0604020202020204" pitchFamily="34" charset="0"/>
                <a:cs typeface="Arial" panose="020B0604020202020204" pitchFamily="34" charset="0"/>
              </a:rPr>
              <a:t>[1] R</a:t>
            </a:r>
            <a:r>
              <a:rPr lang="en-US" altLang="zh-CN" sz="1050" dirty="0">
                <a:latin typeface="Arial" panose="020B0604020202020204" pitchFamily="34" charset="0"/>
                <a:cs typeface="Arial" panose="020B0604020202020204" pitchFamily="34" charset="0"/>
              </a:rPr>
              <a:t>. Agrawal, </a:t>
            </a:r>
            <a:r>
              <a:rPr lang="en-US" altLang="zh-CN" sz="1050" dirty="0" smtClean="0">
                <a:latin typeface="Arial" panose="020B0604020202020204" pitchFamily="34" charset="0"/>
                <a:cs typeface="Arial" panose="020B0604020202020204" pitchFamily="34" charset="0"/>
              </a:rPr>
              <a:t>et </a:t>
            </a:r>
            <a:r>
              <a:rPr lang="en-US" altLang="zh-CN" sz="1050" dirty="0">
                <a:latin typeface="Arial" panose="020B0604020202020204" pitchFamily="34" charset="0"/>
                <a:cs typeface="Arial" panose="020B0604020202020204" pitchFamily="34" charset="0"/>
              </a:rPr>
              <a:t>al., “Fast algorithms for </a:t>
            </a:r>
            <a:r>
              <a:rPr lang="en-US" altLang="zh-CN" sz="1050" dirty="0" smtClean="0">
                <a:latin typeface="Arial" panose="020B0604020202020204" pitchFamily="34" charset="0"/>
                <a:cs typeface="Arial" panose="020B0604020202020204" pitchFamily="34" charset="0"/>
              </a:rPr>
              <a:t>mining association </a:t>
            </a:r>
            <a:r>
              <a:rPr lang="en-US" altLang="zh-CN" sz="1050" dirty="0">
                <a:latin typeface="Arial" panose="020B0604020202020204" pitchFamily="34" charset="0"/>
                <a:cs typeface="Arial" panose="020B0604020202020204" pitchFamily="34" charset="0"/>
              </a:rPr>
              <a:t>rules,” </a:t>
            </a:r>
            <a:r>
              <a:rPr lang="nl-NL" altLang="zh-CN" sz="1050" dirty="0" smtClean="0">
                <a:latin typeface="Arial" panose="020B0604020202020204" pitchFamily="34" charset="0"/>
                <a:cs typeface="Arial" panose="020B0604020202020204" pitchFamily="34" charset="0"/>
              </a:rPr>
              <a:t>VLDB1994.              [2</a:t>
            </a:r>
            <a:r>
              <a:rPr lang="nl-NL" altLang="zh-CN" sz="1050" dirty="0">
                <a:latin typeface="Arial" panose="020B0604020202020204" pitchFamily="34" charset="0"/>
                <a:cs typeface="Arial" panose="020B0604020202020204" pitchFamily="34" charset="0"/>
              </a:rPr>
              <a:t>] </a:t>
            </a:r>
            <a:r>
              <a:rPr lang="en-US" altLang="zh-CN" sz="1050" dirty="0">
                <a:latin typeface="Arial" panose="020B0604020202020204" pitchFamily="34" charset="0"/>
                <a:cs typeface="Arial" panose="020B0604020202020204" pitchFamily="34" charset="0"/>
              </a:rPr>
              <a:t>J. </a:t>
            </a:r>
            <a:r>
              <a:rPr lang="en-US" altLang="zh-CN" sz="1050" dirty="0" smtClean="0">
                <a:latin typeface="Arial" panose="020B0604020202020204" pitchFamily="34" charset="0"/>
                <a:cs typeface="Arial" panose="020B0604020202020204" pitchFamily="34" charset="0"/>
              </a:rPr>
              <a:t>Han, et al, </a:t>
            </a:r>
            <a:r>
              <a:rPr lang="en-US" altLang="zh-CN" sz="1050" dirty="0">
                <a:latin typeface="Arial" panose="020B0604020202020204" pitchFamily="34" charset="0"/>
                <a:cs typeface="Arial" panose="020B0604020202020204" pitchFamily="34" charset="0"/>
              </a:rPr>
              <a:t>“Frequent </a:t>
            </a:r>
            <a:r>
              <a:rPr lang="en-US" altLang="zh-CN" sz="1050" dirty="0" smtClean="0">
                <a:latin typeface="Arial" panose="020B0604020202020204" pitchFamily="34" charset="0"/>
                <a:cs typeface="Arial" panose="020B0604020202020204" pitchFamily="34" charset="0"/>
              </a:rPr>
              <a:t>pattern mining</a:t>
            </a:r>
            <a:r>
              <a:rPr lang="en-US" altLang="zh-CN" sz="1050" dirty="0">
                <a:latin typeface="Arial" panose="020B0604020202020204" pitchFamily="34" charset="0"/>
                <a:cs typeface="Arial" panose="020B0604020202020204" pitchFamily="34" charset="0"/>
              </a:rPr>
              <a:t>: current status and future directions</a:t>
            </a:r>
            <a:r>
              <a:rPr lang="en-US" altLang="zh-CN" sz="1050" dirty="0" smtClean="0">
                <a:latin typeface="Arial" panose="020B0604020202020204" pitchFamily="34" charset="0"/>
                <a:cs typeface="Arial" panose="020B0604020202020204" pitchFamily="34" charset="0"/>
              </a:rPr>
              <a:t>,” 2007</a:t>
            </a:r>
          </a:p>
          <a:p>
            <a:r>
              <a:rPr lang="en-US" altLang="zh-CN" sz="1050" dirty="0" smtClean="0">
                <a:latin typeface="Arial" panose="020B0604020202020204" pitchFamily="34" charset="0"/>
                <a:cs typeface="Arial" panose="020B0604020202020204" pitchFamily="34" charset="0"/>
              </a:rPr>
              <a:t>[3] Y. Zhang et al, An </a:t>
            </a:r>
            <a:r>
              <a:rPr lang="en-US" altLang="zh-CN" sz="1050" dirty="0" err="1" smtClean="0">
                <a:latin typeface="Arial" panose="020B0604020202020204" pitchFamily="34" charset="0"/>
                <a:cs typeface="Arial" panose="020B0604020202020204" pitchFamily="34" charset="0"/>
              </a:rPr>
              <a:t>fpga</a:t>
            </a:r>
            <a:r>
              <a:rPr lang="en-US" altLang="zh-CN" sz="1050" dirty="0" smtClean="0">
                <a:latin typeface="Arial" panose="020B0604020202020204" pitchFamily="34" charset="0"/>
                <a:cs typeface="Arial" panose="020B0604020202020204" pitchFamily="34" charset="0"/>
              </a:rPr>
              <a:t>-based accelerator for frequent item-set mining, TRETS2013. [4]  G. S. </a:t>
            </a:r>
            <a:r>
              <a:rPr lang="en-US" altLang="zh-CN" sz="1050" dirty="0" err="1" smtClean="0">
                <a:latin typeface="Arial" panose="020B0604020202020204" pitchFamily="34" charset="0"/>
                <a:cs typeface="Arial" panose="020B0604020202020204" pitchFamily="34" charset="0"/>
              </a:rPr>
              <a:t>Manku</a:t>
            </a:r>
            <a:r>
              <a:rPr lang="en-US" altLang="zh-CN" sz="1050" dirty="0" smtClean="0">
                <a:latin typeface="Arial" panose="020B0604020202020204" pitchFamily="34" charset="0"/>
                <a:cs typeface="Arial" panose="020B0604020202020204" pitchFamily="34" charset="0"/>
              </a:rPr>
              <a:t> et al, Approximate frequency counts over data streams, VLDB2002.</a:t>
            </a:r>
          </a:p>
          <a:p>
            <a:r>
              <a:rPr lang="en-US" altLang="zh-CN" sz="1050" dirty="0" smtClean="0">
                <a:latin typeface="Arial" panose="020B0604020202020204" pitchFamily="34" charset="0"/>
                <a:cs typeface="Arial" panose="020B0604020202020204" pitchFamily="34" charset="0"/>
              </a:rPr>
              <a:t>[5] R.C.-W. et al, Mining top-k frequent </a:t>
            </a:r>
            <a:r>
              <a:rPr lang="en-US" altLang="zh-CN" sz="1050" dirty="0" err="1" smtClean="0">
                <a:latin typeface="Arial" panose="020B0604020202020204" pitchFamily="34" charset="0"/>
                <a:cs typeface="Arial" panose="020B0604020202020204" pitchFamily="34" charset="0"/>
              </a:rPr>
              <a:t>itemsets</a:t>
            </a:r>
            <a:r>
              <a:rPr lang="en-US" altLang="zh-CN" sz="1050" dirty="0" smtClean="0">
                <a:latin typeface="Arial" panose="020B0604020202020204" pitchFamily="34" charset="0"/>
                <a:cs typeface="Arial" panose="020B0604020202020204" pitchFamily="34" charset="0"/>
              </a:rPr>
              <a:t> from data streams, 2006.                        [6] R. </a:t>
            </a:r>
            <a:r>
              <a:rPr lang="en-US" altLang="zh-CN" sz="1050" dirty="0" err="1" smtClean="0">
                <a:latin typeface="Arial" panose="020B0604020202020204" pitchFamily="34" charset="0"/>
                <a:cs typeface="Arial" panose="020B0604020202020204" pitchFamily="34" charset="0"/>
              </a:rPr>
              <a:t>Jin</a:t>
            </a:r>
            <a:r>
              <a:rPr lang="en-US" altLang="zh-CN" sz="1050" dirty="0" smtClean="0">
                <a:latin typeface="Arial" panose="020B0604020202020204" pitchFamily="34" charset="0"/>
                <a:cs typeface="Arial" panose="020B0604020202020204" pitchFamily="34" charset="0"/>
              </a:rPr>
              <a:t> et al, An algorithm for in-core frequent </a:t>
            </a:r>
            <a:r>
              <a:rPr lang="en-US" altLang="zh-CN" sz="1050" dirty="0" err="1" smtClean="0">
                <a:latin typeface="Arial" panose="020B0604020202020204" pitchFamily="34" charset="0"/>
                <a:cs typeface="Arial" panose="020B0604020202020204" pitchFamily="34" charset="0"/>
              </a:rPr>
              <a:t>itemset</a:t>
            </a:r>
            <a:r>
              <a:rPr lang="en-US" altLang="zh-CN" sz="1050" dirty="0" smtClean="0">
                <a:latin typeface="Arial" panose="020B0604020202020204" pitchFamily="34" charset="0"/>
                <a:cs typeface="Arial" panose="020B0604020202020204" pitchFamily="34" charset="0"/>
              </a:rPr>
              <a:t> mining on streaming data, 2005</a:t>
            </a:r>
            <a:endParaRPr lang="zh-CN" alt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654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1424" y="840791"/>
            <a:ext cx="10513168" cy="1759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4</a:t>
            </a:fld>
            <a:endParaRPr lang="zh-CN" altLang="en-US" dirty="0"/>
          </a:p>
        </p:txBody>
      </p:sp>
      <p:sp>
        <p:nvSpPr>
          <p:cNvPr id="22" name="TextBox 21"/>
          <p:cNvSpPr txBox="1"/>
          <p:nvPr/>
        </p:nvSpPr>
        <p:spPr>
          <a:xfrm>
            <a:off x="911424" y="313493"/>
            <a:ext cx="10513168" cy="646331"/>
          </a:xfrm>
          <a:prstGeom prst="rect">
            <a:avLst/>
          </a:prstGeom>
          <a:noFill/>
        </p:spPr>
        <p:txBody>
          <a:bodyPr wrap="square" rtlCol="0">
            <a:spAutoFit/>
          </a:bodyPr>
          <a:lstStyle/>
          <a:p>
            <a:r>
              <a:rPr lang="en-US" altLang="zh-CN" sz="3600" dirty="0" smtClean="0">
                <a:latin typeface="Arial" panose="020B0604020202020204" pitchFamily="34" charset="0"/>
                <a:ea typeface="黑体" panose="02010609060101010101" pitchFamily="49" charset="-122"/>
                <a:cs typeface="Arial" panose="020B0604020202020204" pitchFamily="34" charset="0"/>
              </a:rPr>
              <a:t>Motivation</a:t>
            </a:r>
            <a:endParaRPr lang="zh-CN" altLang="en-US" sz="3600" dirty="0">
              <a:latin typeface="Arial" panose="020B0604020202020204" pitchFamily="34" charset="0"/>
              <a:ea typeface="黑体" panose="02010609060101010101" pitchFamily="49" charset="-122"/>
              <a:cs typeface="Arial" panose="020B0604020202020204" pitchFamily="34" charset="0"/>
            </a:endParaRPr>
          </a:p>
        </p:txBody>
      </p:sp>
      <p:sp>
        <p:nvSpPr>
          <p:cNvPr id="9" name="文本框 8"/>
          <p:cNvSpPr txBox="1"/>
          <p:nvPr/>
        </p:nvSpPr>
        <p:spPr>
          <a:xfrm>
            <a:off x="4151784" y="2583757"/>
            <a:ext cx="6958763" cy="369332"/>
          </a:xfrm>
          <a:prstGeom prst="rect">
            <a:avLst/>
          </a:prstGeom>
          <a:solidFill>
            <a:schemeClr val="bg1">
              <a:lumMod val="85000"/>
            </a:schemeClr>
          </a:solidFill>
        </p:spPr>
        <p:txBody>
          <a:bodyPr wrap="square" rtlCol="0">
            <a:spAutoFit/>
          </a:bodyPr>
          <a:lstStyle/>
          <a:p>
            <a:r>
              <a:rPr lang="en-US" altLang="zh-CN" dirty="0" smtClean="0">
                <a:latin typeface="Calibri" panose="020F0502020204030204" pitchFamily="34" charset="0"/>
                <a:cs typeface="Calibri" panose="020F0502020204030204" pitchFamily="34" charset="0"/>
              </a:rPr>
              <a:t>Subsets: {A,C} {A,D} {A,E} {C,D} {C,E} {D,E} {A,C,D} {A,C,E} {C,D,E} {A,C,D,E}</a:t>
            </a:r>
            <a:endParaRPr lang="zh-CN" altLang="en-US" dirty="0">
              <a:latin typeface="Calibri" panose="020F0502020204030204" pitchFamily="34" charset="0"/>
              <a:cs typeface="Calibri" panose="020F0502020204030204" pitchFamily="34" charset="0"/>
            </a:endParaRPr>
          </a:p>
        </p:txBody>
      </p:sp>
      <p:grpSp>
        <p:nvGrpSpPr>
          <p:cNvPr id="32" name="组合 31"/>
          <p:cNvGrpSpPr/>
          <p:nvPr/>
        </p:nvGrpSpPr>
        <p:grpSpPr>
          <a:xfrm>
            <a:off x="646390" y="1205469"/>
            <a:ext cx="10418163" cy="371422"/>
            <a:chOff x="646390" y="1205469"/>
            <a:chExt cx="10418163" cy="371422"/>
          </a:xfrm>
        </p:grpSpPr>
        <p:sp>
          <p:nvSpPr>
            <p:cNvPr id="3" name="文本框 2"/>
            <p:cNvSpPr txBox="1"/>
            <p:nvPr/>
          </p:nvSpPr>
          <p:spPr>
            <a:xfrm>
              <a:off x="646390" y="1205469"/>
              <a:ext cx="1800200" cy="369332"/>
            </a:xfrm>
            <a:prstGeom prst="rect">
              <a:avLst/>
            </a:prstGeom>
            <a:noFill/>
            <a:ln>
              <a:noFill/>
            </a:ln>
          </p:spPr>
          <p:txBody>
            <a:bodyPr wrap="square" rtlCol="0">
              <a:spAutoFit/>
            </a:bodyPr>
            <a:lstStyle/>
            <a:p>
              <a:pPr algn="ctr"/>
              <a:r>
                <a:rPr lang="en-US" altLang="zh-CN" dirty="0" smtClean="0">
                  <a:latin typeface="Calibri" panose="020F0502020204030204" pitchFamily="34" charset="0"/>
                </a:rPr>
                <a:t>Candidate table</a:t>
              </a:r>
              <a:endParaRPr lang="zh-CN" altLang="en-US" dirty="0">
                <a:latin typeface="Calibri" panose="020F0502020204030204" pitchFamily="34" charset="0"/>
              </a:endParaRPr>
            </a:p>
          </p:txBody>
        </p:sp>
        <p:sp>
          <p:nvSpPr>
            <p:cNvPr id="12" name="文本框 11"/>
            <p:cNvSpPr txBox="1"/>
            <p:nvPr/>
          </p:nvSpPr>
          <p:spPr>
            <a:xfrm>
              <a:off x="2423592" y="1207559"/>
              <a:ext cx="1126115"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{A,B}:12	</a:t>
              </a:r>
              <a:endParaRPr lang="zh-CN" altLang="en-US" dirty="0">
                <a:latin typeface="Calibri" panose="020F0502020204030204" pitchFamily="34" charset="0"/>
              </a:endParaRPr>
            </a:p>
          </p:txBody>
        </p:sp>
        <p:sp>
          <p:nvSpPr>
            <p:cNvPr id="13" name="文本框 12"/>
            <p:cNvSpPr txBox="1"/>
            <p:nvPr/>
          </p:nvSpPr>
          <p:spPr>
            <a:xfrm>
              <a:off x="3503713" y="1207559"/>
              <a:ext cx="1080120"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{A,C}:10</a:t>
              </a:r>
              <a:endParaRPr lang="zh-CN" altLang="en-US" dirty="0">
                <a:latin typeface="Calibri" panose="020F0502020204030204" pitchFamily="34" charset="0"/>
              </a:endParaRPr>
            </a:p>
          </p:txBody>
        </p:sp>
        <p:sp>
          <p:nvSpPr>
            <p:cNvPr id="15" name="文本框 14"/>
            <p:cNvSpPr txBox="1"/>
            <p:nvPr/>
          </p:nvSpPr>
          <p:spPr>
            <a:xfrm>
              <a:off x="4583832" y="1207559"/>
              <a:ext cx="1126115"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{B,D}</a:t>
              </a:r>
              <a:r>
                <a:rPr lang="en-US" altLang="zh-CN" dirty="0">
                  <a:latin typeface="Calibri" panose="020F0502020204030204" pitchFamily="34" charset="0"/>
                </a:rPr>
                <a:t>:</a:t>
              </a:r>
              <a:r>
                <a:rPr lang="en-US" altLang="zh-CN" dirty="0" smtClean="0">
                  <a:latin typeface="Calibri" panose="020F0502020204030204" pitchFamily="34" charset="0"/>
                </a:rPr>
                <a:t>9</a:t>
              </a:r>
              <a:endParaRPr lang="zh-CN" altLang="en-US" dirty="0">
                <a:latin typeface="Calibri" panose="020F0502020204030204" pitchFamily="34" charset="0"/>
              </a:endParaRPr>
            </a:p>
          </p:txBody>
        </p:sp>
        <p:sp>
          <p:nvSpPr>
            <p:cNvPr id="16" name="文本框 15"/>
            <p:cNvSpPr txBox="1"/>
            <p:nvPr/>
          </p:nvSpPr>
          <p:spPr>
            <a:xfrm>
              <a:off x="5663952" y="1205469"/>
              <a:ext cx="1126115"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{A,B,D}:9</a:t>
              </a:r>
              <a:endParaRPr lang="zh-CN" altLang="en-US" dirty="0">
                <a:latin typeface="Calibri" panose="020F0502020204030204" pitchFamily="34" charset="0"/>
              </a:endParaRPr>
            </a:p>
          </p:txBody>
        </p:sp>
        <p:sp>
          <p:nvSpPr>
            <p:cNvPr id="17" name="文本框 16"/>
            <p:cNvSpPr txBox="1"/>
            <p:nvPr/>
          </p:nvSpPr>
          <p:spPr>
            <a:xfrm>
              <a:off x="6744072" y="1206514"/>
              <a:ext cx="1126115"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{A,D}:9</a:t>
              </a:r>
              <a:endParaRPr lang="zh-CN" altLang="en-US" dirty="0">
                <a:latin typeface="Calibri" panose="020F0502020204030204" pitchFamily="34" charset="0"/>
              </a:endParaRPr>
            </a:p>
          </p:txBody>
        </p:sp>
        <p:sp>
          <p:nvSpPr>
            <p:cNvPr id="18" name="文本框 17"/>
            <p:cNvSpPr txBox="1"/>
            <p:nvPr/>
          </p:nvSpPr>
          <p:spPr>
            <a:xfrm>
              <a:off x="7824192" y="1205469"/>
              <a:ext cx="1126115"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{A,E}:</a:t>
              </a:r>
              <a:r>
                <a:rPr lang="en-US" altLang="zh-CN" dirty="0">
                  <a:latin typeface="Calibri" panose="020F0502020204030204" pitchFamily="34" charset="0"/>
                </a:rPr>
                <a:t>7</a:t>
              </a:r>
              <a:endParaRPr lang="zh-CN" altLang="en-US" dirty="0">
                <a:latin typeface="Calibri" panose="020F0502020204030204" pitchFamily="34" charset="0"/>
              </a:endParaRPr>
            </a:p>
          </p:txBody>
        </p:sp>
        <p:sp>
          <p:nvSpPr>
            <p:cNvPr id="19" name="文本框 18"/>
            <p:cNvSpPr txBox="1"/>
            <p:nvPr/>
          </p:nvSpPr>
          <p:spPr>
            <a:xfrm>
              <a:off x="8904312" y="1205469"/>
              <a:ext cx="1126115"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{B,E}:4</a:t>
              </a:r>
              <a:endParaRPr lang="zh-CN" altLang="en-US" dirty="0">
                <a:latin typeface="Calibri" panose="020F0502020204030204" pitchFamily="34" charset="0"/>
              </a:endParaRPr>
            </a:p>
          </p:txBody>
        </p:sp>
        <p:sp>
          <p:nvSpPr>
            <p:cNvPr id="20" name="文本框 19"/>
            <p:cNvSpPr txBox="1"/>
            <p:nvPr/>
          </p:nvSpPr>
          <p:spPr>
            <a:xfrm>
              <a:off x="9984433" y="1205469"/>
              <a:ext cx="1080120"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{A,B,E}:3</a:t>
              </a:r>
              <a:endParaRPr lang="zh-CN" altLang="en-US" dirty="0">
                <a:latin typeface="Calibri" panose="020F0502020204030204" pitchFamily="34" charset="0"/>
              </a:endParaRPr>
            </a:p>
          </p:txBody>
        </p:sp>
      </p:grpSp>
      <p:sp>
        <p:nvSpPr>
          <p:cNvPr id="21" name="文本框 20"/>
          <p:cNvSpPr txBox="1"/>
          <p:nvPr/>
        </p:nvSpPr>
        <p:spPr>
          <a:xfrm>
            <a:off x="479376" y="2564904"/>
            <a:ext cx="3024336" cy="369332"/>
          </a:xfrm>
          <a:prstGeom prst="rect">
            <a:avLst/>
          </a:prstGeom>
          <a:noFill/>
          <a:ln>
            <a:noFill/>
          </a:ln>
        </p:spPr>
        <p:txBody>
          <a:bodyPr wrap="square" rtlCol="0">
            <a:spAutoFit/>
          </a:bodyPr>
          <a:lstStyle/>
          <a:p>
            <a:pPr algn="ctr"/>
            <a:r>
              <a:rPr lang="en-US" altLang="zh-CN" dirty="0" smtClean="0">
                <a:latin typeface="Calibri" panose="020F0502020204030204" pitchFamily="34" charset="0"/>
              </a:rPr>
              <a:t>Assume a new input {A,C,D,E}</a:t>
            </a:r>
            <a:endParaRPr lang="zh-CN" altLang="en-US" dirty="0">
              <a:latin typeface="Calibri" panose="020F0502020204030204" pitchFamily="34" charset="0"/>
            </a:endParaRPr>
          </a:p>
        </p:txBody>
      </p:sp>
      <p:sp>
        <p:nvSpPr>
          <p:cNvPr id="4" name="右箭头 3"/>
          <p:cNvSpPr/>
          <p:nvPr/>
        </p:nvSpPr>
        <p:spPr>
          <a:xfrm>
            <a:off x="3621715" y="2647004"/>
            <a:ext cx="314045" cy="205932"/>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a:off x="5087888" y="2996952"/>
            <a:ext cx="432048" cy="0"/>
          </a:xfrm>
          <a:prstGeom prst="line">
            <a:avLst/>
          </a:prstGeom>
          <a:ln w="19050">
            <a:solidFill>
              <a:srgbClr val="00B050"/>
            </a:solidFill>
          </a:ln>
        </p:spPr>
        <p:style>
          <a:lnRef idx="1">
            <a:schemeClr val="accent2"/>
          </a:lnRef>
          <a:fillRef idx="0">
            <a:schemeClr val="accent2"/>
          </a:fillRef>
          <a:effectRef idx="0">
            <a:schemeClr val="accent2"/>
          </a:effectRef>
          <a:fontRef idx="minor">
            <a:schemeClr val="tx1"/>
          </a:fontRef>
        </p:style>
      </p:cxnSp>
      <p:sp>
        <p:nvSpPr>
          <p:cNvPr id="34" name="文本框 33"/>
          <p:cNvSpPr txBox="1"/>
          <p:nvPr/>
        </p:nvSpPr>
        <p:spPr>
          <a:xfrm>
            <a:off x="3503711" y="1205469"/>
            <a:ext cx="1080120"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{A,C}:</a:t>
            </a:r>
            <a:r>
              <a:rPr lang="en-US" altLang="zh-CN" dirty="0" smtClean="0">
                <a:solidFill>
                  <a:srgbClr val="00B050"/>
                </a:solidFill>
                <a:latin typeface="Calibri" panose="020F0502020204030204" pitchFamily="34" charset="0"/>
              </a:rPr>
              <a:t>11</a:t>
            </a:r>
            <a:endParaRPr lang="zh-CN" altLang="en-US" dirty="0">
              <a:solidFill>
                <a:srgbClr val="00B050"/>
              </a:solidFill>
              <a:latin typeface="Calibri" panose="020F0502020204030204" pitchFamily="34" charset="0"/>
            </a:endParaRPr>
          </a:p>
        </p:txBody>
      </p:sp>
      <p:grpSp>
        <p:nvGrpSpPr>
          <p:cNvPr id="39" name="组合 38"/>
          <p:cNvGrpSpPr/>
          <p:nvPr/>
        </p:nvGrpSpPr>
        <p:grpSpPr>
          <a:xfrm>
            <a:off x="2654961" y="1634538"/>
            <a:ext cx="663375" cy="651626"/>
            <a:chOff x="2654961" y="1612185"/>
            <a:chExt cx="663375" cy="651626"/>
          </a:xfrm>
        </p:grpSpPr>
        <p:sp>
          <p:nvSpPr>
            <p:cNvPr id="35" name="文本框 34"/>
            <p:cNvSpPr txBox="1"/>
            <p:nvPr/>
          </p:nvSpPr>
          <p:spPr>
            <a:xfrm>
              <a:off x="2654961" y="1894479"/>
              <a:ext cx="663375" cy="369332"/>
            </a:xfrm>
            <a:prstGeom prst="rect">
              <a:avLst/>
            </a:prstGeom>
            <a:solidFill>
              <a:schemeClr val="bg1"/>
            </a:solidFill>
            <a:ln>
              <a:solidFill>
                <a:schemeClr val="tx1"/>
              </a:solidFill>
            </a:ln>
          </p:spPr>
          <p:txBody>
            <a:bodyPr wrap="square" rtlCol="0">
              <a:spAutoFit/>
            </a:bodyPr>
            <a:lstStyle/>
            <a:p>
              <a:r>
                <a:rPr lang="en-US" altLang="zh-CN" dirty="0" smtClean="0">
                  <a:latin typeface="Calibri" panose="020F0502020204030204" pitchFamily="34" charset="0"/>
                </a:rPr>
                <a:t>{A,C}</a:t>
              </a:r>
              <a:endParaRPr lang="zh-CN" altLang="en-US" dirty="0">
                <a:solidFill>
                  <a:srgbClr val="C00000"/>
                </a:solidFill>
                <a:latin typeface="Calibri" panose="020F0502020204030204" pitchFamily="34" charset="0"/>
              </a:endParaRPr>
            </a:p>
          </p:txBody>
        </p:sp>
        <p:cxnSp>
          <p:nvCxnSpPr>
            <p:cNvPr id="37" name="直接箭头连接符 36"/>
            <p:cNvCxnSpPr/>
            <p:nvPr/>
          </p:nvCxnSpPr>
          <p:spPr>
            <a:xfrm flipV="1">
              <a:off x="2986648" y="1612185"/>
              <a:ext cx="1" cy="282294"/>
            </a:xfrm>
            <a:prstGeom prst="straightConnector1">
              <a:avLst/>
            </a:prstGeom>
            <a:ln w="158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42" name="组合 41"/>
          <p:cNvGrpSpPr/>
          <p:nvPr/>
        </p:nvGrpSpPr>
        <p:grpSpPr>
          <a:xfrm>
            <a:off x="3712085" y="1628601"/>
            <a:ext cx="663375" cy="651626"/>
            <a:chOff x="2654961" y="1612185"/>
            <a:chExt cx="663375" cy="651626"/>
          </a:xfrm>
        </p:grpSpPr>
        <p:sp>
          <p:nvSpPr>
            <p:cNvPr id="43" name="文本框 42"/>
            <p:cNvSpPr txBox="1"/>
            <p:nvPr/>
          </p:nvSpPr>
          <p:spPr>
            <a:xfrm>
              <a:off x="2654961" y="1894479"/>
              <a:ext cx="663375" cy="369332"/>
            </a:xfrm>
            <a:prstGeom prst="rect">
              <a:avLst/>
            </a:prstGeom>
            <a:solidFill>
              <a:schemeClr val="bg1"/>
            </a:solidFill>
            <a:ln>
              <a:solidFill>
                <a:schemeClr val="tx1"/>
              </a:solidFill>
            </a:ln>
          </p:spPr>
          <p:txBody>
            <a:bodyPr wrap="square" rtlCol="0">
              <a:spAutoFit/>
            </a:bodyPr>
            <a:lstStyle/>
            <a:p>
              <a:r>
                <a:rPr lang="en-US" altLang="zh-CN" dirty="0" smtClean="0">
                  <a:latin typeface="Calibri" panose="020F0502020204030204" pitchFamily="34" charset="0"/>
                </a:rPr>
                <a:t>{A,C}</a:t>
              </a:r>
              <a:endParaRPr lang="zh-CN" altLang="en-US" dirty="0">
                <a:solidFill>
                  <a:srgbClr val="C00000"/>
                </a:solidFill>
                <a:latin typeface="Calibri" panose="020F0502020204030204" pitchFamily="34" charset="0"/>
              </a:endParaRPr>
            </a:p>
          </p:txBody>
        </p:sp>
        <p:cxnSp>
          <p:nvCxnSpPr>
            <p:cNvPr id="44" name="直接箭头连接符 43"/>
            <p:cNvCxnSpPr/>
            <p:nvPr/>
          </p:nvCxnSpPr>
          <p:spPr>
            <a:xfrm flipV="1">
              <a:off x="2986648" y="1612185"/>
              <a:ext cx="1" cy="282294"/>
            </a:xfrm>
            <a:prstGeom prst="straightConnector1">
              <a:avLst/>
            </a:prstGeom>
            <a:ln w="158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6" name="文本框 45"/>
          <p:cNvSpPr txBox="1"/>
          <p:nvPr/>
        </p:nvSpPr>
        <p:spPr>
          <a:xfrm>
            <a:off x="2473773" y="1628601"/>
            <a:ext cx="936104" cy="864096"/>
          </a:xfrm>
          <a:prstGeom prst="rect">
            <a:avLst/>
          </a:prstGeom>
          <a:solidFill>
            <a:schemeClr val="bg1"/>
          </a:solidFill>
          <a:ln>
            <a:noFill/>
          </a:ln>
        </p:spPr>
        <p:txBody>
          <a:bodyPr wrap="square" rtlCol="0">
            <a:spAutoFit/>
          </a:bodyPr>
          <a:lstStyle/>
          <a:p>
            <a:endParaRPr lang="zh-CN" altLang="en-US" dirty="0"/>
          </a:p>
        </p:txBody>
      </p:sp>
      <p:sp>
        <p:nvSpPr>
          <p:cNvPr id="49" name="文本框 48"/>
          <p:cNvSpPr txBox="1"/>
          <p:nvPr/>
        </p:nvSpPr>
        <p:spPr>
          <a:xfrm>
            <a:off x="5035018" y="2953089"/>
            <a:ext cx="556926" cy="864096"/>
          </a:xfrm>
          <a:prstGeom prst="rect">
            <a:avLst/>
          </a:prstGeom>
          <a:solidFill>
            <a:schemeClr val="bg1"/>
          </a:solidFill>
          <a:ln>
            <a:noFill/>
          </a:ln>
        </p:spPr>
        <p:txBody>
          <a:bodyPr wrap="square" rtlCol="0">
            <a:spAutoFit/>
          </a:bodyPr>
          <a:lstStyle/>
          <a:p>
            <a:endParaRPr lang="zh-CN" altLang="en-US" dirty="0"/>
          </a:p>
        </p:txBody>
      </p:sp>
      <p:cxnSp>
        <p:nvCxnSpPr>
          <p:cNvPr id="51" name="直接连接符 50"/>
          <p:cNvCxnSpPr/>
          <p:nvPr/>
        </p:nvCxnSpPr>
        <p:spPr>
          <a:xfrm>
            <a:off x="5591944" y="2996952"/>
            <a:ext cx="432048" cy="0"/>
          </a:xfrm>
          <a:prstGeom prst="line">
            <a:avLst/>
          </a:prstGeom>
          <a:ln w="19050">
            <a:solidFill>
              <a:srgbClr val="00B050"/>
            </a:solidFill>
          </a:ln>
        </p:spPr>
        <p:style>
          <a:lnRef idx="1">
            <a:schemeClr val="accent2"/>
          </a:lnRef>
          <a:fillRef idx="0">
            <a:schemeClr val="accent2"/>
          </a:fillRef>
          <a:effectRef idx="0">
            <a:schemeClr val="accent2"/>
          </a:effectRef>
          <a:fontRef idx="minor">
            <a:schemeClr val="tx1"/>
          </a:fontRef>
        </p:style>
      </p:cxnSp>
      <p:sp>
        <p:nvSpPr>
          <p:cNvPr id="52" name="文本框 51"/>
          <p:cNvSpPr txBox="1"/>
          <p:nvPr/>
        </p:nvSpPr>
        <p:spPr>
          <a:xfrm>
            <a:off x="3598717" y="1581313"/>
            <a:ext cx="936104" cy="864096"/>
          </a:xfrm>
          <a:prstGeom prst="rect">
            <a:avLst/>
          </a:prstGeom>
          <a:solidFill>
            <a:schemeClr val="bg1"/>
          </a:solidFill>
          <a:ln>
            <a:noFill/>
          </a:ln>
        </p:spPr>
        <p:txBody>
          <a:bodyPr wrap="square" rtlCol="0">
            <a:spAutoFit/>
          </a:bodyPr>
          <a:lstStyle/>
          <a:p>
            <a:endParaRPr lang="zh-CN" altLang="en-US" dirty="0"/>
          </a:p>
        </p:txBody>
      </p:sp>
      <p:grpSp>
        <p:nvGrpSpPr>
          <p:cNvPr id="57" name="组合 56"/>
          <p:cNvGrpSpPr/>
          <p:nvPr/>
        </p:nvGrpSpPr>
        <p:grpSpPr>
          <a:xfrm>
            <a:off x="2615669" y="1622024"/>
            <a:ext cx="663375" cy="651626"/>
            <a:chOff x="2654961" y="1612185"/>
            <a:chExt cx="663375" cy="651626"/>
          </a:xfrm>
        </p:grpSpPr>
        <p:sp>
          <p:nvSpPr>
            <p:cNvPr id="58" name="文本框 57"/>
            <p:cNvSpPr txBox="1"/>
            <p:nvPr/>
          </p:nvSpPr>
          <p:spPr>
            <a:xfrm>
              <a:off x="2654961" y="1894479"/>
              <a:ext cx="663375" cy="369332"/>
            </a:xfrm>
            <a:prstGeom prst="rect">
              <a:avLst/>
            </a:prstGeom>
            <a:solidFill>
              <a:schemeClr val="bg1"/>
            </a:solidFill>
            <a:ln>
              <a:solidFill>
                <a:schemeClr val="tx1"/>
              </a:solidFill>
            </a:ln>
          </p:spPr>
          <p:txBody>
            <a:bodyPr wrap="square" rtlCol="0">
              <a:spAutoFit/>
            </a:bodyPr>
            <a:lstStyle/>
            <a:p>
              <a:r>
                <a:rPr lang="en-US" altLang="zh-CN" dirty="0" smtClean="0">
                  <a:latin typeface="Calibri" panose="020F0502020204030204" pitchFamily="34" charset="0"/>
                </a:rPr>
                <a:t>{A,D}</a:t>
              </a:r>
              <a:endParaRPr lang="zh-CN" altLang="en-US" dirty="0">
                <a:solidFill>
                  <a:srgbClr val="C00000"/>
                </a:solidFill>
                <a:latin typeface="Calibri" panose="020F0502020204030204" pitchFamily="34" charset="0"/>
              </a:endParaRPr>
            </a:p>
          </p:txBody>
        </p:sp>
        <p:cxnSp>
          <p:nvCxnSpPr>
            <p:cNvPr id="59" name="直接箭头连接符 58"/>
            <p:cNvCxnSpPr/>
            <p:nvPr/>
          </p:nvCxnSpPr>
          <p:spPr>
            <a:xfrm flipV="1">
              <a:off x="2986648" y="1612185"/>
              <a:ext cx="1" cy="282294"/>
            </a:xfrm>
            <a:prstGeom prst="straightConnector1">
              <a:avLst/>
            </a:prstGeom>
            <a:ln w="158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60" name="文本框 59"/>
          <p:cNvSpPr txBox="1"/>
          <p:nvPr/>
        </p:nvSpPr>
        <p:spPr>
          <a:xfrm>
            <a:off x="2417685" y="1615076"/>
            <a:ext cx="936104" cy="864096"/>
          </a:xfrm>
          <a:prstGeom prst="rect">
            <a:avLst/>
          </a:prstGeom>
          <a:solidFill>
            <a:schemeClr val="bg1"/>
          </a:solidFill>
          <a:ln>
            <a:noFill/>
          </a:ln>
        </p:spPr>
        <p:txBody>
          <a:bodyPr wrap="square" rtlCol="0">
            <a:spAutoFit/>
          </a:bodyPr>
          <a:lstStyle/>
          <a:p>
            <a:endParaRPr lang="zh-CN" altLang="en-US" dirty="0"/>
          </a:p>
        </p:txBody>
      </p:sp>
      <p:grpSp>
        <p:nvGrpSpPr>
          <p:cNvPr id="61" name="组合 60"/>
          <p:cNvGrpSpPr/>
          <p:nvPr/>
        </p:nvGrpSpPr>
        <p:grpSpPr>
          <a:xfrm>
            <a:off x="3735081" y="1622024"/>
            <a:ext cx="663375" cy="651626"/>
            <a:chOff x="2654961" y="1612185"/>
            <a:chExt cx="663375" cy="651626"/>
          </a:xfrm>
        </p:grpSpPr>
        <p:sp>
          <p:nvSpPr>
            <p:cNvPr id="62" name="文本框 61"/>
            <p:cNvSpPr txBox="1"/>
            <p:nvPr/>
          </p:nvSpPr>
          <p:spPr>
            <a:xfrm>
              <a:off x="2654961" y="1894479"/>
              <a:ext cx="663375" cy="369332"/>
            </a:xfrm>
            <a:prstGeom prst="rect">
              <a:avLst/>
            </a:prstGeom>
            <a:solidFill>
              <a:schemeClr val="bg1"/>
            </a:solidFill>
            <a:ln>
              <a:solidFill>
                <a:schemeClr val="tx1"/>
              </a:solidFill>
            </a:ln>
          </p:spPr>
          <p:txBody>
            <a:bodyPr wrap="square" rtlCol="0">
              <a:spAutoFit/>
            </a:bodyPr>
            <a:lstStyle/>
            <a:p>
              <a:r>
                <a:rPr lang="en-US" altLang="zh-CN" dirty="0" smtClean="0">
                  <a:latin typeface="Calibri" panose="020F0502020204030204" pitchFamily="34" charset="0"/>
                </a:rPr>
                <a:t>{A,D}</a:t>
              </a:r>
              <a:endParaRPr lang="zh-CN" altLang="en-US" dirty="0">
                <a:solidFill>
                  <a:srgbClr val="C00000"/>
                </a:solidFill>
                <a:latin typeface="Calibri" panose="020F0502020204030204" pitchFamily="34" charset="0"/>
              </a:endParaRPr>
            </a:p>
          </p:txBody>
        </p:sp>
        <p:cxnSp>
          <p:nvCxnSpPr>
            <p:cNvPr id="63" name="直接箭头连接符 62"/>
            <p:cNvCxnSpPr/>
            <p:nvPr/>
          </p:nvCxnSpPr>
          <p:spPr>
            <a:xfrm flipV="1">
              <a:off x="2986648" y="1612185"/>
              <a:ext cx="1" cy="282294"/>
            </a:xfrm>
            <a:prstGeom prst="straightConnector1">
              <a:avLst/>
            </a:prstGeom>
            <a:ln w="158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65" name="文本框 64"/>
          <p:cNvSpPr txBox="1"/>
          <p:nvPr/>
        </p:nvSpPr>
        <p:spPr>
          <a:xfrm>
            <a:off x="3574412" y="1591551"/>
            <a:ext cx="936104" cy="864096"/>
          </a:xfrm>
          <a:prstGeom prst="rect">
            <a:avLst/>
          </a:prstGeom>
          <a:solidFill>
            <a:schemeClr val="bg1"/>
          </a:solidFill>
          <a:ln>
            <a:noFill/>
          </a:ln>
        </p:spPr>
        <p:txBody>
          <a:bodyPr wrap="square" rtlCol="0">
            <a:spAutoFit/>
          </a:bodyPr>
          <a:lstStyle/>
          <a:p>
            <a:endParaRPr lang="zh-CN" altLang="en-US" dirty="0"/>
          </a:p>
        </p:txBody>
      </p:sp>
      <p:grpSp>
        <p:nvGrpSpPr>
          <p:cNvPr id="67" name="组合 66"/>
          <p:cNvGrpSpPr/>
          <p:nvPr/>
        </p:nvGrpSpPr>
        <p:grpSpPr>
          <a:xfrm>
            <a:off x="6975441" y="1628601"/>
            <a:ext cx="663375" cy="647745"/>
            <a:chOff x="6896472" y="3810046"/>
            <a:chExt cx="663375" cy="647745"/>
          </a:xfrm>
        </p:grpSpPr>
        <p:sp>
          <p:nvSpPr>
            <p:cNvPr id="64" name="文本框 63"/>
            <p:cNvSpPr txBox="1"/>
            <p:nvPr/>
          </p:nvSpPr>
          <p:spPr>
            <a:xfrm>
              <a:off x="6896472" y="4088459"/>
              <a:ext cx="663375" cy="369332"/>
            </a:xfrm>
            <a:prstGeom prst="rect">
              <a:avLst/>
            </a:prstGeom>
            <a:solidFill>
              <a:schemeClr val="bg1"/>
            </a:solidFill>
            <a:ln>
              <a:solidFill>
                <a:schemeClr val="tx1"/>
              </a:solidFill>
            </a:ln>
          </p:spPr>
          <p:txBody>
            <a:bodyPr wrap="square" rtlCol="0">
              <a:spAutoFit/>
            </a:bodyPr>
            <a:lstStyle/>
            <a:p>
              <a:r>
                <a:rPr lang="en-US" altLang="zh-CN" dirty="0" smtClean="0">
                  <a:latin typeface="Calibri" panose="020F0502020204030204" pitchFamily="34" charset="0"/>
                </a:rPr>
                <a:t>{A,D}</a:t>
              </a:r>
              <a:endParaRPr lang="zh-CN" altLang="en-US" dirty="0">
                <a:solidFill>
                  <a:srgbClr val="C00000"/>
                </a:solidFill>
                <a:latin typeface="Calibri" panose="020F0502020204030204" pitchFamily="34" charset="0"/>
              </a:endParaRPr>
            </a:p>
          </p:txBody>
        </p:sp>
        <p:cxnSp>
          <p:nvCxnSpPr>
            <p:cNvPr id="66" name="直接箭头连接符 65"/>
            <p:cNvCxnSpPr/>
            <p:nvPr/>
          </p:nvCxnSpPr>
          <p:spPr>
            <a:xfrm flipV="1">
              <a:off x="7230790" y="3810046"/>
              <a:ext cx="1" cy="282294"/>
            </a:xfrm>
            <a:prstGeom prst="straightConnector1">
              <a:avLst/>
            </a:prstGeom>
            <a:ln w="158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68" name="组合 67"/>
          <p:cNvGrpSpPr/>
          <p:nvPr/>
        </p:nvGrpSpPr>
        <p:grpSpPr>
          <a:xfrm>
            <a:off x="4815201" y="1613229"/>
            <a:ext cx="663375" cy="647745"/>
            <a:chOff x="6896472" y="3810046"/>
            <a:chExt cx="663375" cy="647745"/>
          </a:xfrm>
        </p:grpSpPr>
        <p:sp>
          <p:nvSpPr>
            <p:cNvPr id="69" name="文本框 68"/>
            <p:cNvSpPr txBox="1"/>
            <p:nvPr/>
          </p:nvSpPr>
          <p:spPr>
            <a:xfrm>
              <a:off x="6896472" y="4088459"/>
              <a:ext cx="663375" cy="369332"/>
            </a:xfrm>
            <a:prstGeom prst="rect">
              <a:avLst/>
            </a:prstGeom>
            <a:solidFill>
              <a:schemeClr val="bg1"/>
            </a:solidFill>
            <a:ln>
              <a:solidFill>
                <a:schemeClr val="tx1"/>
              </a:solidFill>
            </a:ln>
          </p:spPr>
          <p:txBody>
            <a:bodyPr wrap="square" rtlCol="0">
              <a:spAutoFit/>
            </a:bodyPr>
            <a:lstStyle/>
            <a:p>
              <a:r>
                <a:rPr lang="en-US" altLang="zh-CN" dirty="0" smtClean="0">
                  <a:latin typeface="Calibri" panose="020F0502020204030204" pitchFamily="34" charset="0"/>
                </a:rPr>
                <a:t>{A,D}</a:t>
              </a:r>
              <a:endParaRPr lang="zh-CN" altLang="en-US" dirty="0">
                <a:solidFill>
                  <a:srgbClr val="C00000"/>
                </a:solidFill>
                <a:latin typeface="Calibri" panose="020F0502020204030204" pitchFamily="34" charset="0"/>
              </a:endParaRPr>
            </a:p>
          </p:txBody>
        </p:sp>
        <p:cxnSp>
          <p:nvCxnSpPr>
            <p:cNvPr id="70" name="直接箭头连接符 69"/>
            <p:cNvCxnSpPr/>
            <p:nvPr/>
          </p:nvCxnSpPr>
          <p:spPr>
            <a:xfrm flipV="1">
              <a:off x="7230790" y="3810046"/>
              <a:ext cx="1" cy="282294"/>
            </a:xfrm>
            <a:prstGeom prst="straightConnector1">
              <a:avLst/>
            </a:prstGeom>
            <a:ln w="158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71" name="文本框 70"/>
          <p:cNvSpPr txBox="1"/>
          <p:nvPr/>
        </p:nvSpPr>
        <p:spPr>
          <a:xfrm>
            <a:off x="4672685" y="1628800"/>
            <a:ext cx="936104" cy="864096"/>
          </a:xfrm>
          <a:prstGeom prst="rect">
            <a:avLst/>
          </a:prstGeom>
          <a:solidFill>
            <a:schemeClr val="bg1"/>
          </a:solidFill>
          <a:ln>
            <a:noFill/>
          </a:ln>
        </p:spPr>
        <p:txBody>
          <a:bodyPr wrap="square" rtlCol="0">
            <a:spAutoFit/>
          </a:bodyPr>
          <a:lstStyle/>
          <a:p>
            <a:endParaRPr lang="zh-CN" altLang="en-US" dirty="0"/>
          </a:p>
        </p:txBody>
      </p:sp>
      <p:grpSp>
        <p:nvGrpSpPr>
          <p:cNvPr id="72" name="组合 71"/>
          <p:cNvGrpSpPr/>
          <p:nvPr/>
        </p:nvGrpSpPr>
        <p:grpSpPr>
          <a:xfrm>
            <a:off x="5891799" y="1620951"/>
            <a:ext cx="663375" cy="647745"/>
            <a:chOff x="6896472" y="3810046"/>
            <a:chExt cx="663375" cy="647745"/>
          </a:xfrm>
        </p:grpSpPr>
        <p:sp>
          <p:nvSpPr>
            <p:cNvPr id="73" name="文本框 72"/>
            <p:cNvSpPr txBox="1"/>
            <p:nvPr/>
          </p:nvSpPr>
          <p:spPr>
            <a:xfrm>
              <a:off x="6896472" y="4088459"/>
              <a:ext cx="663375" cy="369332"/>
            </a:xfrm>
            <a:prstGeom prst="rect">
              <a:avLst/>
            </a:prstGeom>
            <a:solidFill>
              <a:schemeClr val="bg1"/>
            </a:solidFill>
            <a:ln>
              <a:solidFill>
                <a:schemeClr val="tx1"/>
              </a:solidFill>
            </a:ln>
          </p:spPr>
          <p:txBody>
            <a:bodyPr wrap="square" rtlCol="0">
              <a:spAutoFit/>
            </a:bodyPr>
            <a:lstStyle/>
            <a:p>
              <a:r>
                <a:rPr lang="en-US" altLang="zh-CN" dirty="0" smtClean="0">
                  <a:latin typeface="Calibri" panose="020F0502020204030204" pitchFamily="34" charset="0"/>
                </a:rPr>
                <a:t>{A,D}</a:t>
              </a:r>
              <a:endParaRPr lang="zh-CN" altLang="en-US" dirty="0">
                <a:solidFill>
                  <a:srgbClr val="C00000"/>
                </a:solidFill>
                <a:latin typeface="Calibri" panose="020F0502020204030204" pitchFamily="34" charset="0"/>
              </a:endParaRPr>
            </a:p>
          </p:txBody>
        </p:sp>
        <p:cxnSp>
          <p:nvCxnSpPr>
            <p:cNvPr id="74" name="直接箭头连接符 73"/>
            <p:cNvCxnSpPr/>
            <p:nvPr/>
          </p:nvCxnSpPr>
          <p:spPr>
            <a:xfrm flipV="1">
              <a:off x="7230790" y="3810046"/>
              <a:ext cx="1" cy="282294"/>
            </a:xfrm>
            <a:prstGeom prst="straightConnector1">
              <a:avLst/>
            </a:prstGeom>
            <a:ln w="158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75" name="文本框 74"/>
          <p:cNvSpPr txBox="1"/>
          <p:nvPr/>
        </p:nvSpPr>
        <p:spPr>
          <a:xfrm>
            <a:off x="5764218" y="1613229"/>
            <a:ext cx="936104" cy="864096"/>
          </a:xfrm>
          <a:prstGeom prst="rect">
            <a:avLst/>
          </a:prstGeom>
          <a:solidFill>
            <a:schemeClr val="bg1"/>
          </a:solidFill>
          <a:ln>
            <a:noFill/>
          </a:ln>
        </p:spPr>
        <p:txBody>
          <a:bodyPr wrap="square" rtlCol="0">
            <a:spAutoFit/>
          </a:bodyPr>
          <a:lstStyle/>
          <a:p>
            <a:endParaRPr lang="zh-CN" altLang="en-US" dirty="0"/>
          </a:p>
        </p:txBody>
      </p:sp>
      <p:sp>
        <p:nvSpPr>
          <p:cNvPr id="76" name="文本框 75"/>
          <p:cNvSpPr txBox="1"/>
          <p:nvPr/>
        </p:nvSpPr>
        <p:spPr>
          <a:xfrm>
            <a:off x="6744072" y="1203379"/>
            <a:ext cx="1080120" cy="369332"/>
          </a:xfrm>
          <a:prstGeom prst="rect">
            <a:avLst/>
          </a:prstGeom>
          <a:solidFill>
            <a:schemeClr val="bg1">
              <a:lumMod val="95000"/>
            </a:schemeClr>
          </a:solidFill>
          <a:ln>
            <a:solidFill>
              <a:schemeClr val="tx1"/>
            </a:solidFill>
          </a:ln>
        </p:spPr>
        <p:txBody>
          <a:bodyPr wrap="square" rtlCol="0">
            <a:spAutoFit/>
          </a:bodyPr>
          <a:lstStyle/>
          <a:p>
            <a:r>
              <a:rPr lang="en-US" altLang="zh-CN" dirty="0" smtClean="0">
                <a:latin typeface="Calibri" panose="020F0502020204030204" pitchFamily="34" charset="0"/>
              </a:rPr>
              <a:t>{A,D}:</a:t>
            </a:r>
            <a:r>
              <a:rPr lang="en-US" altLang="zh-CN" dirty="0" smtClean="0">
                <a:solidFill>
                  <a:srgbClr val="00B050"/>
                </a:solidFill>
                <a:latin typeface="Calibri" panose="020F0502020204030204" pitchFamily="34" charset="0"/>
              </a:rPr>
              <a:t>10</a:t>
            </a:r>
            <a:endParaRPr lang="zh-CN" altLang="en-US" dirty="0">
              <a:solidFill>
                <a:srgbClr val="00B050"/>
              </a:solidFill>
              <a:latin typeface="Calibri" panose="020F0502020204030204" pitchFamily="34" charset="0"/>
            </a:endParaRPr>
          </a:p>
        </p:txBody>
      </p:sp>
      <p:sp>
        <p:nvSpPr>
          <p:cNvPr id="77" name="文本框 76"/>
          <p:cNvSpPr txBox="1"/>
          <p:nvPr/>
        </p:nvSpPr>
        <p:spPr>
          <a:xfrm>
            <a:off x="6740070" y="1613229"/>
            <a:ext cx="936104" cy="864096"/>
          </a:xfrm>
          <a:prstGeom prst="rect">
            <a:avLst/>
          </a:prstGeom>
          <a:solidFill>
            <a:schemeClr val="bg1"/>
          </a:solidFill>
          <a:ln>
            <a:noFill/>
          </a:ln>
        </p:spPr>
        <p:txBody>
          <a:bodyPr wrap="square" rtlCol="0">
            <a:spAutoFit/>
          </a:bodyPr>
          <a:lstStyle/>
          <a:p>
            <a:endParaRPr lang="zh-CN" altLang="en-US" dirty="0"/>
          </a:p>
        </p:txBody>
      </p:sp>
      <p:cxnSp>
        <p:nvCxnSpPr>
          <p:cNvPr id="78" name="直接连接符 77"/>
          <p:cNvCxnSpPr/>
          <p:nvPr/>
        </p:nvCxnSpPr>
        <p:spPr>
          <a:xfrm>
            <a:off x="6123126" y="2996952"/>
            <a:ext cx="432048" cy="0"/>
          </a:xfrm>
          <a:prstGeom prst="line">
            <a:avLst/>
          </a:prstGeom>
          <a:ln w="19050">
            <a:solidFill>
              <a:srgbClr val="00B050"/>
            </a:solidFill>
          </a:ln>
        </p:spPr>
        <p:style>
          <a:lnRef idx="1">
            <a:schemeClr val="accent2"/>
          </a:lnRef>
          <a:fillRef idx="0">
            <a:schemeClr val="accent2"/>
          </a:fillRef>
          <a:effectRef idx="0">
            <a:schemeClr val="accent2"/>
          </a:effectRef>
          <a:fontRef idx="minor">
            <a:schemeClr val="tx1"/>
          </a:fontRef>
        </p:style>
      </p:cxnSp>
      <p:sp>
        <p:nvSpPr>
          <p:cNvPr id="79" name="文本框 78"/>
          <p:cNvSpPr txBox="1"/>
          <p:nvPr/>
        </p:nvSpPr>
        <p:spPr>
          <a:xfrm>
            <a:off x="5478576" y="2976604"/>
            <a:ext cx="556926" cy="864096"/>
          </a:xfrm>
          <a:prstGeom prst="rect">
            <a:avLst/>
          </a:prstGeom>
          <a:solidFill>
            <a:schemeClr val="bg1"/>
          </a:solidFill>
          <a:ln>
            <a:noFill/>
          </a:ln>
        </p:spPr>
        <p:txBody>
          <a:bodyPr wrap="square" rtlCol="0">
            <a:spAutoFit/>
          </a:bodyPr>
          <a:lstStyle/>
          <a:p>
            <a:endParaRPr lang="zh-CN" altLang="en-US" dirty="0"/>
          </a:p>
        </p:txBody>
      </p:sp>
      <p:sp>
        <p:nvSpPr>
          <p:cNvPr id="80" name="文本框 79"/>
          <p:cNvSpPr txBox="1"/>
          <p:nvPr/>
        </p:nvSpPr>
        <p:spPr>
          <a:xfrm>
            <a:off x="1209308" y="3329790"/>
            <a:ext cx="10071268" cy="2862322"/>
          </a:xfrm>
          <a:prstGeom prst="rect">
            <a:avLst/>
          </a:prstGeom>
          <a:solidFill>
            <a:schemeClr val="bg1"/>
          </a:solidFill>
          <a:ln>
            <a:solidFill>
              <a:srgbClr val="00B050"/>
            </a:solidFill>
          </a:ln>
        </p:spPr>
        <p:txBody>
          <a:bodyPr wrap="square" rtlCol="0">
            <a:spAutoFit/>
          </a:bodyPr>
          <a:lstStyle/>
          <a:p>
            <a:r>
              <a:rPr lang="en-US" altLang="zh-CN" dirty="0" err="1" smtClean="0"/>
              <a:t>Weaks</a:t>
            </a:r>
            <a:r>
              <a:rPr lang="en-US" altLang="zh-CN" dirty="0" smtClean="0"/>
              <a:t>:</a:t>
            </a:r>
          </a:p>
          <a:p>
            <a:pPr marL="342900" indent="-342900">
              <a:buAutoNum type="arabicPeriod"/>
            </a:pPr>
            <a:r>
              <a:rPr lang="en-US" altLang="zh-CN" b="1" dirty="0" smtClean="0">
                <a:solidFill>
                  <a:srgbClr val="FF0000"/>
                </a:solidFill>
              </a:rPr>
              <a:t>Exponential</a:t>
            </a:r>
            <a:r>
              <a:rPr lang="en-US" altLang="zh-CN" dirty="0" smtClean="0"/>
              <a:t> subsets generation and comparisons</a:t>
            </a:r>
          </a:p>
          <a:p>
            <a:pPr marL="342900" indent="-342900">
              <a:buAutoNum type="arabicPeriod"/>
            </a:pPr>
            <a:r>
              <a:rPr lang="en-US" altLang="zh-CN" dirty="0" smtClean="0"/>
              <a:t>The width of </a:t>
            </a:r>
            <a:r>
              <a:rPr lang="en-US" altLang="zh-CN" b="1" dirty="0" smtClean="0">
                <a:solidFill>
                  <a:srgbClr val="FF0000"/>
                </a:solidFill>
              </a:rPr>
              <a:t>input is variable </a:t>
            </a:r>
            <a:r>
              <a:rPr lang="en-US" altLang="zh-CN" dirty="0" smtClean="0"/>
              <a:t>because of the different number of items</a:t>
            </a:r>
          </a:p>
          <a:p>
            <a:pPr marL="342900" indent="-342900">
              <a:buAutoNum type="arabicPeriod"/>
            </a:pPr>
            <a:r>
              <a:rPr lang="en-US" altLang="zh-CN" dirty="0" err="1" smtClean="0"/>
              <a:t>Itemset</a:t>
            </a:r>
            <a:r>
              <a:rPr lang="en-US" altLang="zh-CN" dirty="0" smtClean="0"/>
              <a:t> comparisons may need to compare </a:t>
            </a:r>
            <a:r>
              <a:rPr lang="en-US" altLang="zh-CN" b="1" dirty="0" smtClean="0">
                <a:solidFill>
                  <a:srgbClr val="FF0000"/>
                </a:solidFill>
              </a:rPr>
              <a:t>one item each cycle </a:t>
            </a:r>
            <a:r>
              <a:rPr lang="en-US" altLang="zh-CN" dirty="0" smtClean="0"/>
              <a:t>and consumes different cycles for different input</a:t>
            </a:r>
          </a:p>
          <a:p>
            <a:r>
              <a:rPr lang="en-US" altLang="zh-CN" dirty="0" smtClean="0"/>
              <a:t>We try to:</a:t>
            </a:r>
          </a:p>
          <a:p>
            <a:pPr marL="342900" indent="-342900">
              <a:buAutoNum type="arabicPeriod"/>
            </a:pPr>
            <a:r>
              <a:rPr lang="en-US" altLang="zh-CN" dirty="0" smtClean="0"/>
              <a:t>Regard one input as one unit and avoid exponential subsets </a:t>
            </a:r>
            <a:r>
              <a:rPr lang="en-US" altLang="zh-CN" dirty="0" smtClean="0"/>
              <a:t>generation</a:t>
            </a:r>
            <a:r>
              <a:rPr lang="zh-CN" altLang="en-US" dirty="0"/>
              <a:t> </a:t>
            </a:r>
            <a:endParaRPr lang="en-US" altLang="zh-CN" dirty="0" smtClean="0"/>
          </a:p>
          <a:p>
            <a:pPr marL="342900" indent="-342900">
              <a:buAutoNum type="arabicPeriod"/>
            </a:pPr>
            <a:r>
              <a:rPr lang="en-US" altLang="zh-CN" dirty="0" smtClean="0"/>
              <a:t>Adopt special data representation to fix the data width and decrease the bandwidth requirement</a:t>
            </a:r>
          </a:p>
          <a:p>
            <a:pPr marL="342900" indent="-342900">
              <a:buAutoNum type="arabicPeriod"/>
            </a:pPr>
            <a:r>
              <a:rPr lang="en-US" altLang="zh-CN" dirty="0" smtClean="0"/>
              <a:t>Use simple operation to replace multiple item </a:t>
            </a:r>
            <a:r>
              <a:rPr lang="en-US" altLang="zh-CN" dirty="0" smtClean="0"/>
              <a:t>comparisons</a:t>
            </a:r>
            <a:endParaRPr lang="en-US" altLang="zh-CN" dirty="0" smtClean="0"/>
          </a:p>
          <a:p>
            <a:pPr marL="342900" indent="-342900">
              <a:buAutoNum type="arabicPeriod"/>
            </a:pPr>
            <a:r>
              <a:rPr lang="en-US" altLang="zh-CN" dirty="0" smtClean="0"/>
              <a:t>Accelerate it with high parallelism of FPGA</a:t>
            </a:r>
            <a:endParaRPr lang="zh-CN" altLang="en-US" dirty="0"/>
          </a:p>
        </p:txBody>
      </p:sp>
    </p:spTree>
    <p:extLst>
      <p:ext uri="{BB962C8B-B14F-4D97-AF65-F5344CB8AC3E}">
        <p14:creationId xmlns:p14="http://schemas.microsoft.com/office/powerpoint/2010/main" val="161650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6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7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7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6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78"/>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p:bldP spid="4" grpId="0" animBg="1"/>
      <p:bldP spid="34" grpId="0" animBg="1"/>
      <p:bldP spid="46" grpId="0" animBg="1"/>
      <p:bldP spid="49" grpId="0" animBg="1"/>
      <p:bldP spid="52" grpId="0" animBg="1"/>
      <p:bldP spid="60" grpId="0" animBg="1"/>
      <p:bldP spid="65" grpId="0" animBg="1"/>
      <p:bldP spid="71" grpId="0" animBg="1"/>
      <p:bldP spid="75" grpId="0" animBg="1"/>
      <p:bldP spid="76" grpId="0" animBg="1"/>
      <p:bldP spid="77" grpId="0" animBg="1"/>
      <p:bldP spid="79" grpId="0" animBg="1"/>
      <p:bldP spid="8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1424" y="840791"/>
            <a:ext cx="10513168" cy="1759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5</a:t>
            </a:fld>
            <a:endParaRPr lang="zh-CN" altLang="en-US" dirty="0"/>
          </a:p>
        </p:txBody>
      </p:sp>
      <p:sp>
        <p:nvSpPr>
          <p:cNvPr id="22" name="TextBox 21"/>
          <p:cNvSpPr txBox="1"/>
          <p:nvPr/>
        </p:nvSpPr>
        <p:spPr>
          <a:xfrm>
            <a:off x="911424" y="313493"/>
            <a:ext cx="10513168" cy="646331"/>
          </a:xfrm>
          <a:prstGeom prst="rect">
            <a:avLst/>
          </a:prstGeom>
          <a:noFill/>
        </p:spPr>
        <p:txBody>
          <a:bodyPr wrap="square" rtlCol="0">
            <a:spAutoFit/>
          </a:bodyPr>
          <a:lstStyle/>
          <a:p>
            <a:r>
              <a:rPr lang="en-US" altLang="zh-CN" sz="3600" dirty="0" smtClean="0">
                <a:latin typeface="Arial" panose="020B0604020202020204" pitchFamily="34" charset="0"/>
                <a:cs typeface="Arial" panose="020B0604020202020204" pitchFamily="34" charset="0"/>
              </a:rPr>
              <a:t>Our Work</a:t>
            </a:r>
            <a:endParaRPr lang="zh-CN" altLang="en-US" sz="3600" dirty="0">
              <a:solidFill>
                <a:schemeClr val="accent6">
                  <a:lumMod val="7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5" name="TextBox 4"/>
          <p:cNvSpPr txBox="1"/>
          <p:nvPr/>
        </p:nvSpPr>
        <p:spPr>
          <a:xfrm>
            <a:off x="911424" y="1196752"/>
            <a:ext cx="10801200" cy="2185214"/>
          </a:xfrm>
          <a:prstGeom prst="rect">
            <a:avLst/>
          </a:prstGeom>
          <a:noFill/>
        </p:spPr>
        <p:txBody>
          <a:bodyPr wrap="square" rtlCol="0">
            <a:spAutoFit/>
          </a:bodyPr>
          <a:lstStyle/>
          <a:p>
            <a:pPr>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Propose the Space-Saving based FIM-DS algorithm</a:t>
            </a:r>
          </a:p>
          <a:p>
            <a:pPr lvl="1">
              <a:buFont typeface="Wingdings" panose="05000000000000000000" pitchFamily="2" charset="2"/>
              <a:buChar char="Ø"/>
            </a:pPr>
            <a:r>
              <a:rPr lang="en-US" altLang="zh-CN" sz="2000" b="1" dirty="0" smtClean="0">
                <a:latin typeface="Calibri" panose="020F0502020204030204" pitchFamily="34" charset="0"/>
                <a:cs typeface="Calibri" panose="020F0502020204030204" pitchFamily="34" charset="0"/>
              </a:rPr>
              <a:t>EHBR </a:t>
            </a:r>
            <a:r>
              <a:rPr lang="en-US" altLang="zh-CN" sz="2000" b="1" dirty="0">
                <a:latin typeface="Calibri" panose="020F0502020204030204" pitchFamily="34" charset="0"/>
                <a:cs typeface="Calibri" panose="020F0502020204030204" pitchFamily="34" charset="0"/>
              </a:rPr>
              <a:t>data representation</a:t>
            </a:r>
            <a:r>
              <a:rPr lang="en-US" altLang="zh-CN" sz="2000" dirty="0">
                <a:latin typeface="Calibri" panose="020F0502020204030204" pitchFamily="34" charset="0"/>
                <a:cs typeface="Calibri" panose="020F0502020204030204" pitchFamily="34" charset="0"/>
              </a:rPr>
              <a:t>:  adopt the </a:t>
            </a:r>
            <a:r>
              <a:rPr lang="en-US" altLang="zh-CN" sz="2000" dirty="0">
                <a:solidFill>
                  <a:srgbClr val="00B050"/>
                </a:solidFill>
                <a:latin typeface="Calibri" panose="020F0502020204030204" pitchFamily="34" charset="0"/>
                <a:cs typeface="Calibri" panose="020F0502020204030204" pitchFamily="34" charset="0"/>
              </a:rPr>
              <a:t>Equivalent Horizontal </a:t>
            </a:r>
            <a:r>
              <a:rPr lang="en-US" altLang="zh-CN" sz="2000" dirty="0" err="1">
                <a:solidFill>
                  <a:srgbClr val="00B050"/>
                </a:solidFill>
                <a:latin typeface="Calibri" panose="020F0502020204030204" pitchFamily="34" charset="0"/>
                <a:cs typeface="Calibri" panose="020F0502020204030204" pitchFamily="34" charset="0"/>
              </a:rPr>
              <a:t>Bitvector</a:t>
            </a:r>
            <a:r>
              <a:rPr lang="en-US" altLang="zh-CN" sz="2000" dirty="0">
                <a:latin typeface="Calibri" panose="020F0502020204030204" pitchFamily="34" charset="0"/>
                <a:cs typeface="Calibri" panose="020F0502020204030204" pitchFamily="34" charset="0"/>
              </a:rPr>
              <a:t> </a:t>
            </a:r>
            <a:r>
              <a:rPr lang="en-US" altLang="zh-CN" sz="2000" dirty="0" smtClean="0">
                <a:solidFill>
                  <a:srgbClr val="00B050"/>
                </a:solidFill>
                <a:latin typeface="Calibri" panose="020F0502020204030204" pitchFamily="34" charset="0"/>
                <a:cs typeface="Calibri" panose="020F0502020204030204" pitchFamily="34" charset="0"/>
              </a:rPr>
              <a:t>Representation</a:t>
            </a:r>
            <a:r>
              <a:rPr lang="en-US" altLang="zh-CN" sz="2000" dirty="0" smtClean="0">
                <a:latin typeface="Calibri" panose="020F0502020204030204" pitchFamily="34" charset="0"/>
                <a:cs typeface="Calibri" panose="020F0502020204030204" pitchFamily="34" charset="0"/>
              </a:rPr>
              <a:t> to </a:t>
            </a:r>
          </a:p>
          <a:p>
            <a:pPr lvl="1"/>
            <a:r>
              <a:rPr lang="en-US" altLang="zh-CN" sz="2000" dirty="0">
                <a:latin typeface="Calibri" panose="020F0502020204030204" pitchFamily="34" charset="0"/>
                <a:cs typeface="Calibri" panose="020F0502020204030204" pitchFamily="34" charset="0"/>
              </a:rPr>
              <a:t> </a:t>
            </a:r>
            <a:r>
              <a:rPr lang="en-US" altLang="zh-CN" sz="2000" dirty="0" smtClean="0">
                <a:latin typeface="Calibri" panose="020F0502020204030204" pitchFamily="34" charset="0"/>
                <a:cs typeface="Calibri" panose="020F0502020204030204" pitchFamily="34" charset="0"/>
              </a:rPr>
              <a:t>   represent </a:t>
            </a:r>
            <a:r>
              <a:rPr lang="en-US" altLang="zh-CN" sz="2000" dirty="0">
                <a:latin typeface="Calibri" panose="020F0502020204030204" pitchFamily="34" charset="0"/>
                <a:cs typeface="Calibri" panose="020F0502020204030204" pitchFamily="34" charset="0"/>
              </a:rPr>
              <a:t>every </a:t>
            </a:r>
            <a:r>
              <a:rPr lang="en-US" altLang="zh-CN" sz="2000" dirty="0" smtClean="0">
                <a:latin typeface="Calibri" panose="020F0502020204030204" pitchFamily="34" charset="0"/>
                <a:cs typeface="Calibri" panose="020F0502020204030204" pitchFamily="34" charset="0"/>
              </a:rPr>
              <a:t>transaction </a:t>
            </a:r>
            <a:r>
              <a:rPr lang="en-US" altLang="zh-CN" sz="2000" dirty="0">
                <a:latin typeface="Calibri" panose="020F0502020204030204" pitchFamily="34" charset="0"/>
                <a:cs typeface="Calibri" panose="020F0502020204030204" pitchFamily="34" charset="0"/>
              </a:rPr>
              <a:t>(</a:t>
            </a:r>
            <a:r>
              <a:rPr lang="en-US" altLang="zh-CN" sz="2000" dirty="0" err="1">
                <a:latin typeface="Calibri" panose="020F0502020204030204" pitchFamily="34" charset="0"/>
                <a:cs typeface="Calibri" panose="020F0502020204030204" pitchFamily="34" charset="0"/>
              </a:rPr>
              <a:t>itemset</a:t>
            </a:r>
            <a:r>
              <a:rPr lang="en-US" altLang="zh-CN" sz="2000" dirty="0">
                <a:latin typeface="Calibri" panose="020F0502020204030204" pitchFamily="34" charset="0"/>
                <a:cs typeface="Calibri" panose="020F0502020204030204" pitchFamily="34" charset="0"/>
              </a:rPr>
              <a:t>). </a:t>
            </a:r>
          </a:p>
          <a:p>
            <a:pPr lvl="2">
              <a:buFont typeface="Calibri" panose="020F0502020204030204" pitchFamily="34" charset="0"/>
              <a:buChar char="―"/>
            </a:pPr>
            <a:r>
              <a:rPr lang="en-US" altLang="zh-CN" sz="1600" dirty="0">
                <a:solidFill>
                  <a:srgbClr val="00B050"/>
                </a:solidFill>
                <a:latin typeface="Calibri" panose="020F0502020204030204" pitchFamily="34" charset="0"/>
                <a:cs typeface="Calibri" panose="020F0502020204030204" pitchFamily="34" charset="0"/>
              </a:rPr>
              <a:t>Transaction independent (real time)</a:t>
            </a:r>
            <a:r>
              <a:rPr lang="en-US" altLang="zh-CN" sz="1600" dirty="0">
                <a:latin typeface="Calibri" panose="020F0502020204030204" pitchFamily="34" charset="0"/>
                <a:cs typeface="Calibri" panose="020F0502020204030204" pitchFamily="34" charset="0"/>
              </a:rPr>
              <a:t>, while </a:t>
            </a:r>
            <a:r>
              <a:rPr lang="en-US" altLang="zh-CN" sz="1600" dirty="0" smtClean="0">
                <a:latin typeface="Calibri" panose="020F0502020204030204" pitchFamily="34" charset="0"/>
                <a:cs typeface="Calibri" panose="020F0502020204030204" pitchFamily="34" charset="0"/>
              </a:rPr>
              <a:t>EVBR </a:t>
            </a:r>
            <a:r>
              <a:rPr lang="en-US" altLang="zh-CN" sz="1600" dirty="0">
                <a:latin typeface="Calibri" panose="020F0502020204030204" pitchFamily="34" charset="0"/>
                <a:cs typeface="Calibri" panose="020F0502020204030204" pitchFamily="34" charset="0"/>
              </a:rPr>
              <a:t>(</a:t>
            </a:r>
            <a:r>
              <a:rPr lang="en-US" altLang="zh-CN" sz="1600" dirty="0" err="1">
                <a:latin typeface="Calibri" panose="020F0502020204030204" pitchFamily="34" charset="0"/>
                <a:cs typeface="Calibri" panose="020F0502020204030204" pitchFamily="34" charset="0"/>
              </a:rPr>
              <a:t>Eclat</a:t>
            </a:r>
            <a:r>
              <a:rPr lang="en-US" altLang="zh-CN" sz="1600" dirty="0">
                <a:latin typeface="Calibri" panose="020F0502020204030204" pitchFamily="34" charset="0"/>
                <a:cs typeface="Calibri" panose="020F0502020204030204" pitchFamily="34" charset="0"/>
              </a:rPr>
              <a:t> algorithm) depend on all the input transaction     </a:t>
            </a:r>
          </a:p>
          <a:p>
            <a:pPr lvl="2">
              <a:buFont typeface="Calibri" panose="020F0502020204030204" pitchFamily="34" charset="0"/>
              <a:buChar char="―"/>
            </a:pPr>
            <a:r>
              <a:rPr lang="en-US" altLang="zh-CN" sz="1600" dirty="0">
                <a:latin typeface="Calibri" panose="020F0502020204030204" pitchFamily="34" charset="0"/>
                <a:cs typeface="Calibri" panose="020F0502020204030204" pitchFamily="34" charset="0"/>
              </a:rPr>
              <a:t>Avoids exponential candidates generation</a:t>
            </a:r>
          </a:p>
          <a:p>
            <a:pPr lvl="1">
              <a:buFont typeface="Wingdings" panose="05000000000000000000" pitchFamily="2" charset="2"/>
              <a:buChar char="Ø"/>
            </a:pPr>
            <a:r>
              <a:rPr lang="en-US" altLang="zh-CN" sz="2000" dirty="0">
                <a:latin typeface="Calibri" panose="020F0502020204030204" pitchFamily="34" charset="0"/>
                <a:cs typeface="Calibri" panose="020F0502020204030204" pitchFamily="34" charset="0"/>
              </a:rPr>
              <a:t>Take</a:t>
            </a:r>
            <a:r>
              <a:rPr lang="en-US" altLang="zh-CN" sz="2000" dirty="0">
                <a:solidFill>
                  <a:srgbClr val="00B050"/>
                </a:solidFill>
                <a:latin typeface="Calibri" panose="020F0502020204030204" pitchFamily="34" charset="0"/>
                <a:cs typeface="Calibri" panose="020F0502020204030204" pitchFamily="34" charset="0"/>
              </a:rPr>
              <a:t> “Bitwise-AND” </a:t>
            </a:r>
            <a:r>
              <a:rPr lang="en-US" altLang="zh-CN" sz="2000" dirty="0">
                <a:latin typeface="Calibri" panose="020F0502020204030204" pitchFamily="34" charset="0"/>
                <a:cs typeface="Calibri" panose="020F0502020204030204" pitchFamily="34" charset="0"/>
              </a:rPr>
              <a:t>operation</a:t>
            </a:r>
            <a:r>
              <a:rPr lang="en-US" altLang="zh-CN" sz="2000" dirty="0">
                <a:solidFill>
                  <a:srgbClr val="00B050"/>
                </a:solidFill>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between </a:t>
            </a:r>
            <a:r>
              <a:rPr lang="en-US" altLang="zh-CN" sz="2000" dirty="0" err="1">
                <a:latin typeface="Calibri" panose="020F0502020204030204" pitchFamily="34" charset="0"/>
                <a:cs typeface="Calibri" panose="020F0502020204030204" pitchFamily="34" charset="0"/>
              </a:rPr>
              <a:t>bitvectors</a:t>
            </a:r>
            <a:r>
              <a:rPr lang="en-US" altLang="zh-CN" sz="2000" dirty="0">
                <a:latin typeface="Calibri" panose="020F0502020204030204" pitchFamily="34" charset="0"/>
                <a:cs typeface="Calibri" panose="020F0502020204030204" pitchFamily="34" charset="0"/>
              </a:rPr>
              <a:t> to find their complex set relationships</a:t>
            </a:r>
          </a:p>
          <a:p>
            <a:pPr lvl="2">
              <a:buFont typeface="Wingdings" panose="05000000000000000000" pitchFamily="2" charset="2"/>
              <a:buChar char="Ø"/>
            </a:pPr>
            <a:r>
              <a:rPr lang="en-US" altLang="zh-CN" sz="1600" dirty="0">
                <a:latin typeface="Calibri" panose="020F0502020204030204" pitchFamily="34" charset="0"/>
                <a:cs typeface="Calibri" panose="020F0502020204030204" pitchFamily="34" charset="0"/>
              </a:rPr>
              <a:t>Avoids exponential candidates comparisons</a:t>
            </a:r>
          </a:p>
        </p:txBody>
      </p:sp>
      <p:pic>
        <p:nvPicPr>
          <p:cNvPr id="10" name="图片 9"/>
          <p:cNvPicPr>
            <a:picLocks noChangeAspect="1"/>
          </p:cNvPicPr>
          <p:nvPr/>
        </p:nvPicPr>
        <p:blipFill>
          <a:blip r:embed="rId3"/>
          <a:stretch>
            <a:fillRect/>
          </a:stretch>
        </p:blipFill>
        <p:spPr>
          <a:xfrm>
            <a:off x="1631504" y="3356992"/>
            <a:ext cx="4738092" cy="2804195"/>
          </a:xfrm>
          <a:prstGeom prst="rect">
            <a:avLst/>
          </a:prstGeom>
        </p:spPr>
      </p:pic>
      <p:sp>
        <p:nvSpPr>
          <p:cNvPr id="11" name="文本框 10"/>
          <p:cNvSpPr txBox="1"/>
          <p:nvPr/>
        </p:nvSpPr>
        <p:spPr>
          <a:xfrm>
            <a:off x="1199456" y="4494576"/>
            <a:ext cx="5533360" cy="307777"/>
          </a:xfrm>
          <a:prstGeom prst="rect">
            <a:avLst/>
          </a:prstGeom>
          <a:noFill/>
        </p:spPr>
        <p:txBody>
          <a:bodyPr wrap="square" rtlCol="0">
            <a:spAutoFit/>
          </a:bodyPr>
          <a:lstStyle/>
          <a:p>
            <a:r>
              <a:rPr lang="en-US" altLang="zh-CN" sz="1400" dirty="0" smtClean="0">
                <a:latin typeface="Calibri" panose="020F0502020204030204" pitchFamily="34" charset="0"/>
                <a:cs typeface="Calibri" panose="020F0502020204030204" pitchFamily="34" charset="0"/>
              </a:rPr>
              <a:t>(a) Example input transactions    (b) Corresponding vertical representation</a:t>
            </a:r>
            <a:endParaRPr lang="zh-CN" altLang="en-US" sz="1400" dirty="0">
              <a:latin typeface="Calibri" panose="020F0502020204030204" pitchFamily="34" charset="0"/>
              <a:cs typeface="Calibri" panose="020F0502020204030204" pitchFamily="34" charset="0"/>
            </a:endParaRPr>
          </a:p>
        </p:txBody>
      </p:sp>
      <p:sp>
        <p:nvSpPr>
          <p:cNvPr id="12" name="文本框 11"/>
          <p:cNvSpPr txBox="1"/>
          <p:nvPr/>
        </p:nvSpPr>
        <p:spPr>
          <a:xfrm>
            <a:off x="1703512" y="6073551"/>
            <a:ext cx="4968552" cy="307777"/>
          </a:xfrm>
          <a:prstGeom prst="rect">
            <a:avLst/>
          </a:prstGeom>
          <a:noFill/>
        </p:spPr>
        <p:txBody>
          <a:bodyPr wrap="square" rtlCol="0">
            <a:spAutoFit/>
          </a:bodyPr>
          <a:lstStyle/>
          <a:p>
            <a:r>
              <a:rPr lang="en-US" altLang="zh-CN" sz="1400" dirty="0" smtClean="0">
                <a:latin typeface="Calibri" panose="020F0502020204030204" pitchFamily="34" charset="0"/>
                <a:cs typeface="Calibri" panose="020F0502020204030204" pitchFamily="34" charset="0"/>
              </a:rPr>
              <a:t>(c) EVBR data representation        (d) EHBR </a:t>
            </a:r>
            <a:r>
              <a:rPr lang="en-US" altLang="zh-CN" sz="1400" smtClean="0">
                <a:latin typeface="Calibri" panose="020F0502020204030204" pitchFamily="34" charset="0"/>
                <a:cs typeface="Calibri" panose="020F0502020204030204" pitchFamily="34" charset="0"/>
              </a:rPr>
              <a:t>data </a:t>
            </a:r>
            <a:r>
              <a:rPr lang="en-US" altLang="zh-CN" sz="1400" smtClean="0">
                <a:latin typeface="Calibri" panose="020F0502020204030204" pitchFamily="34" charset="0"/>
                <a:cs typeface="Calibri" panose="020F0502020204030204" pitchFamily="34" charset="0"/>
              </a:rPr>
              <a:t>representation</a:t>
            </a:r>
            <a:endParaRPr lang="zh-CN" altLang="en-US" sz="1400" dirty="0">
              <a:latin typeface="Calibri" panose="020F0502020204030204" pitchFamily="34" charset="0"/>
              <a:cs typeface="Calibri" panose="020F0502020204030204" pitchFamily="34" charset="0"/>
            </a:endParaRPr>
          </a:p>
        </p:txBody>
      </p:sp>
      <p:sp>
        <p:nvSpPr>
          <p:cNvPr id="13" name="文本框 12"/>
          <p:cNvSpPr txBox="1"/>
          <p:nvPr/>
        </p:nvSpPr>
        <p:spPr>
          <a:xfrm>
            <a:off x="6672064" y="3632801"/>
            <a:ext cx="4982240" cy="2031325"/>
          </a:xfrm>
          <a:prstGeom prst="rect">
            <a:avLst/>
          </a:prstGeom>
          <a:solidFill>
            <a:schemeClr val="bg1">
              <a:lumMod val="85000"/>
            </a:schemeClr>
          </a:solidFill>
        </p:spPr>
        <p:txBody>
          <a:bodyPr wrap="square" rtlCol="0">
            <a:spAutoFit/>
          </a:bodyPr>
          <a:lstStyle/>
          <a:p>
            <a:r>
              <a:rPr lang="en-US" altLang="zh-CN" b="1" dirty="0" smtClean="0"/>
              <a:t>Bitwise-AND operation</a:t>
            </a:r>
            <a:r>
              <a:rPr lang="en-US" altLang="zh-CN" dirty="0" smtClean="0"/>
              <a:t>:</a:t>
            </a:r>
          </a:p>
          <a:p>
            <a:endParaRPr lang="en-US" altLang="zh-CN" dirty="0" smtClean="0"/>
          </a:p>
          <a:p>
            <a:pPr marL="285750" indent="-285750">
              <a:buFontTx/>
              <a:buChar char="-"/>
            </a:pPr>
            <a:r>
              <a:rPr lang="en-US" altLang="zh-CN" dirty="0" err="1" smtClean="0"/>
              <a:t>bitvector</a:t>
            </a:r>
            <a:r>
              <a:rPr lang="en-US" altLang="zh-CN" dirty="0" smtClean="0"/>
              <a:t> </a:t>
            </a:r>
            <a:r>
              <a:rPr lang="en-US" altLang="zh-CN" b="1" i="1" dirty="0" smtClean="0"/>
              <a:t>a</a:t>
            </a:r>
            <a:r>
              <a:rPr lang="en-US" altLang="zh-CN" b="1" dirty="0" smtClean="0"/>
              <a:t> </a:t>
            </a:r>
            <a:r>
              <a:rPr lang="en-US" altLang="zh-CN" dirty="0" smtClean="0"/>
              <a:t>represent one input transaction</a:t>
            </a:r>
          </a:p>
          <a:p>
            <a:pPr marL="285750" indent="-285750">
              <a:buFontTx/>
              <a:buChar char="-"/>
            </a:pPr>
            <a:r>
              <a:rPr lang="en-US" altLang="zh-CN" dirty="0" err="1" smtClean="0"/>
              <a:t>bitvector</a:t>
            </a:r>
            <a:r>
              <a:rPr lang="en-US" altLang="zh-CN" dirty="0" smtClean="0"/>
              <a:t> </a:t>
            </a:r>
            <a:r>
              <a:rPr lang="en-US" altLang="zh-CN" b="1" i="1" dirty="0" smtClean="0"/>
              <a:t>b</a:t>
            </a:r>
            <a:r>
              <a:rPr lang="en-US" altLang="zh-CN" dirty="0" smtClean="0"/>
              <a:t> represent one frequent candidate</a:t>
            </a:r>
          </a:p>
          <a:p>
            <a:pPr marL="285750" indent="-285750">
              <a:buFontTx/>
              <a:buChar char="-"/>
            </a:pPr>
            <a:endParaRPr lang="en-US" altLang="zh-CN" dirty="0" smtClean="0"/>
          </a:p>
          <a:p>
            <a:pPr marL="285750" indent="-285750">
              <a:buFont typeface="Wingdings" panose="05000000000000000000" pitchFamily="2" charset="2"/>
              <a:buChar char="è"/>
            </a:pPr>
            <a:r>
              <a:rPr lang="en-US" altLang="zh-CN" dirty="0" smtClean="0">
                <a:sym typeface="Wingdings" panose="05000000000000000000" pitchFamily="2" charset="2"/>
              </a:rPr>
              <a:t>if (</a:t>
            </a:r>
            <a:r>
              <a:rPr lang="en-US" altLang="zh-CN" b="1" i="1" dirty="0" smtClean="0">
                <a:sym typeface="Wingdings" panose="05000000000000000000" pitchFamily="2" charset="2"/>
              </a:rPr>
              <a:t>a</a:t>
            </a:r>
            <a:r>
              <a:rPr lang="en-US" altLang="zh-CN" dirty="0" smtClean="0">
                <a:sym typeface="Wingdings" panose="05000000000000000000" pitchFamily="2" charset="2"/>
              </a:rPr>
              <a:t> </a:t>
            </a:r>
            <a:r>
              <a:rPr lang="en-US" altLang="zh-CN" i="1" dirty="0" smtClean="0">
                <a:sym typeface="Wingdings" panose="05000000000000000000" pitchFamily="2" charset="2"/>
              </a:rPr>
              <a:t>&amp;</a:t>
            </a:r>
            <a:r>
              <a:rPr lang="en-US" altLang="zh-CN" dirty="0" smtClean="0">
                <a:sym typeface="Wingdings" panose="05000000000000000000" pitchFamily="2" charset="2"/>
              </a:rPr>
              <a:t> </a:t>
            </a:r>
            <a:r>
              <a:rPr lang="en-US" altLang="zh-CN" b="1" i="1" dirty="0" smtClean="0">
                <a:sym typeface="Wingdings" panose="05000000000000000000" pitchFamily="2" charset="2"/>
              </a:rPr>
              <a:t>b</a:t>
            </a:r>
            <a:r>
              <a:rPr lang="en-US" altLang="zh-CN" dirty="0" smtClean="0">
                <a:sym typeface="Wingdings" panose="05000000000000000000" pitchFamily="2" charset="2"/>
              </a:rPr>
              <a:t> </a:t>
            </a:r>
            <a:r>
              <a:rPr lang="en-US" altLang="zh-CN" i="1" dirty="0" smtClean="0">
                <a:sym typeface="Wingdings" panose="05000000000000000000" pitchFamily="2" charset="2"/>
              </a:rPr>
              <a:t>==</a:t>
            </a:r>
            <a:r>
              <a:rPr lang="en-US" altLang="zh-CN" dirty="0" smtClean="0">
                <a:sym typeface="Wingdings" panose="05000000000000000000" pitchFamily="2" charset="2"/>
              </a:rPr>
              <a:t> </a:t>
            </a:r>
            <a:r>
              <a:rPr lang="en-US" altLang="zh-CN" b="1" i="1" dirty="0" smtClean="0">
                <a:sym typeface="Wingdings" panose="05000000000000000000" pitchFamily="2" charset="2"/>
              </a:rPr>
              <a:t>b</a:t>
            </a:r>
            <a:r>
              <a:rPr lang="en-US" altLang="zh-CN" dirty="0" smtClean="0">
                <a:sym typeface="Wingdings" panose="05000000000000000000" pitchFamily="2" charset="2"/>
              </a:rPr>
              <a:t>)</a:t>
            </a:r>
          </a:p>
          <a:p>
            <a:r>
              <a:rPr lang="en-US" altLang="zh-CN" dirty="0">
                <a:sym typeface="Wingdings" panose="05000000000000000000" pitchFamily="2" charset="2"/>
              </a:rPr>
              <a:t> </a:t>
            </a:r>
            <a:r>
              <a:rPr lang="en-US" altLang="zh-CN" dirty="0" smtClean="0">
                <a:sym typeface="Wingdings" panose="05000000000000000000" pitchFamily="2" charset="2"/>
              </a:rPr>
              <a:t>        </a:t>
            </a:r>
            <a:r>
              <a:rPr lang="en-US" altLang="zh-CN" b="1" i="1" dirty="0" smtClean="0">
                <a:sym typeface="Wingdings" panose="05000000000000000000" pitchFamily="2" charset="2"/>
              </a:rPr>
              <a:t>b</a:t>
            </a:r>
            <a:r>
              <a:rPr lang="en-US" altLang="zh-CN" dirty="0" smtClean="0">
                <a:sym typeface="Wingdings" panose="05000000000000000000" pitchFamily="2" charset="2"/>
              </a:rPr>
              <a:t> is subset of </a:t>
            </a:r>
            <a:r>
              <a:rPr lang="en-US" altLang="zh-CN" b="1" i="1" dirty="0" smtClean="0">
                <a:sym typeface="Wingdings" panose="05000000000000000000" pitchFamily="2" charset="2"/>
              </a:rPr>
              <a:t>a</a:t>
            </a:r>
            <a:r>
              <a:rPr lang="en-US" altLang="zh-CN" dirty="0" smtClean="0">
                <a:sym typeface="Wingdings" panose="05000000000000000000" pitchFamily="2" charset="2"/>
              </a:rPr>
              <a:t>, and increase its support</a:t>
            </a:r>
            <a:endParaRPr lang="zh-CN" altLang="en-US" dirty="0"/>
          </a:p>
        </p:txBody>
      </p:sp>
    </p:spTree>
    <p:extLst>
      <p:ext uri="{BB962C8B-B14F-4D97-AF65-F5344CB8AC3E}">
        <p14:creationId xmlns:p14="http://schemas.microsoft.com/office/powerpoint/2010/main" val="635589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1424" y="840791"/>
            <a:ext cx="10513168" cy="1759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6</a:t>
            </a:fld>
            <a:endParaRPr lang="zh-CN" altLang="en-US" dirty="0"/>
          </a:p>
        </p:txBody>
      </p:sp>
      <p:sp>
        <p:nvSpPr>
          <p:cNvPr id="22" name="TextBox 21"/>
          <p:cNvSpPr txBox="1"/>
          <p:nvPr/>
        </p:nvSpPr>
        <p:spPr>
          <a:xfrm>
            <a:off x="911424" y="313493"/>
            <a:ext cx="10513168" cy="646331"/>
          </a:xfrm>
          <a:prstGeom prst="rect">
            <a:avLst/>
          </a:prstGeom>
          <a:noFill/>
        </p:spPr>
        <p:txBody>
          <a:bodyPr wrap="square" rtlCol="0">
            <a:spAutoFit/>
          </a:bodyPr>
          <a:lstStyle/>
          <a:p>
            <a:r>
              <a:rPr lang="en-US" altLang="zh-CN" sz="3600" dirty="0" smtClean="0">
                <a:latin typeface="Arial" panose="020B0604020202020204" pitchFamily="34" charset="0"/>
                <a:cs typeface="Arial" panose="020B0604020202020204" pitchFamily="34" charset="0"/>
              </a:rPr>
              <a:t>Our Work</a:t>
            </a:r>
            <a:endParaRPr lang="zh-CN" altLang="en-US" sz="3600" dirty="0">
              <a:solidFill>
                <a:schemeClr val="accent6">
                  <a:lumMod val="7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5" name="TextBox 4"/>
          <p:cNvSpPr txBox="1"/>
          <p:nvPr/>
        </p:nvSpPr>
        <p:spPr>
          <a:xfrm>
            <a:off x="911424" y="1196752"/>
            <a:ext cx="10801200" cy="4678204"/>
          </a:xfrm>
          <a:prstGeom prst="rect">
            <a:avLst/>
          </a:prstGeom>
          <a:noFill/>
        </p:spPr>
        <p:txBody>
          <a:bodyPr wrap="square" rtlCol="0">
            <a:spAutoFit/>
          </a:bodyPr>
          <a:lstStyle/>
          <a:p>
            <a:pPr>
              <a:buFont typeface="Wingdings" panose="05000000000000000000" pitchFamily="2" charset="2"/>
              <a:buChar char="Ø"/>
            </a:pPr>
            <a:r>
              <a:rPr lang="en-US" altLang="zh-CN" sz="2800" b="1" dirty="0" smtClean="0">
                <a:latin typeface="Calibri" panose="020F0502020204030204" pitchFamily="34" charset="0"/>
                <a:cs typeface="Calibri" panose="020F0502020204030204" pitchFamily="34" charset="0"/>
              </a:rPr>
              <a:t>Space-Saving </a:t>
            </a:r>
            <a:r>
              <a:rPr lang="en-US" altLang="zh-CN" sz="2800" b="1" dirty="0">
                <a:latin typeface="Calibri" panose="020F0502020204030204" pitchFamily="34" charset="0"/>
                <a:cs typeface="Calibri" panose="020F0502020204030204" pitchFamily="34" charset="0"/>
              </a:rPr>
              <a:t>based FIM-DS algorithm</a:t>
            </a:r>
          </a:p>
          <a:p>
            <a:pPr lvl="1">
              <a:buFont typeface="Wingdings" panose="05000000000000000000" pitchFamily="2" charset="2"/>
              <a:buChar char="Ø"/>
            </a:pPr>
            <a:r>
              <a:rPr lang="en-US" altLang="zh-CN" sz="2000" b="1" dirty="0">
                <a:latin typeface="Calibri" panose="020F0502020204030204" pitchFamily="34" charset="0"/>
                <a:cs typeface="Calibri" panose="020F0502020204030204" pitchFamily="34" charset="0"/>
              </a:rPr>
              <a:t>Initialization Phase</a:t>
            </a:r>
          </a:p>
          <a:p>
            <a:pPr marL="1200150" lvl="2"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Initialize the candidate table with interested </a:t>
            </a:r>
          </a:p>
          <a:p>
            <a:pPr lvl="2"/>
            <a:r>
              <a:rPr lang="en-US" altLang="zh-CN" dirty="0">
                <a:latin typeface="Calibri" panose="020F0502020204030204" pitchFamily="34" charset="0"/>
                <a:cs typeface="Calibri" panose="020F0502020204030204" pitchFamily="34" charset="0"/>
              </a:rPr>
              <a:t>    </a:t>
            </a:r>
            <a:r>
              <a:rPr lang="en-US" altLang="zh-CN" dirty="0" smtClean="0">
                <a:latin typeface="Calibri" panose="020F0502020204030204" pitchFamily="34" charset="0"/>
                <a:cs typeface="Calibri" panose="020F0502020204030204" pitchFamily="34" charset="0"/>
              </a:rPr>
              <a:t>  </a:t>
            </a:r>
            <a:r>
              <a:rPr lang="en-US" altLang="zh-CN" dirty="0" err="1" smtClean="0">
                <a:latin typeface="Calibri" panose="020F0502020204030204" pitchFamily="34" charset="0"/>
                <a:cs typeface="Calibri" panose="020F0502020204030204" pitchFamily="34" charset="0"/>
              </a:rPr>
              <a:t>itemsets</a:t>
            </a:r>
            <a:r>
              <a:rPr lang="en-US" altLang="zh-CN" dirty="0" smtClean="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or subsets of the first few input </a:t>
            </a:r>
            <a:endParaRPr lang="en-US" altLang="zh-CN" sz="2000" dirty="0" smtClean="0">
              <a:latin typeface="Calibri" panose="020F0502020204030204" pitchFamily="34" charset="0"/>
              <a:cs typeface="Calibri" panose="020F0502020204030204" pitchFamily="34" charset="0"/>
            </a:endParaRPr>
          </a:p>
          <a:p>
            <a:pPr lvl="2"/>
            <a:r>
              <a:rPr lang="en-US" altLang="zh-CN" sz="2000" dirty="0">
                <a:latin typeface="Calibri" panose="020F0502020204030204" pitchFamily="34" charset="0"/>
                <a:cs typeface="Calibri" panose="020F0502020204030204" pitchFamily="34" charset="0"/>
              </a:rPr>
              <a:t> </a:t>
            </a:r>
            <a:r>
              <a:rPr lang="en-US" altLang="zh-CN" sz="2000" dirty="0" smtClean="0">
                <a:latin typeface="Calibri" panose="020F0502020204030204" pitchFamily="34" charset="0"/>
                <a:cs typeface="Calibri" panose="020F0502020204030204" pitchFamily="34" charset="0"/>
              </a:rPr>
              <a:t>     transactions</a:t>
            </a:r>
            <a:r>
              <a:rPr lang="en-US" altLang="zh-CN" sz="2000" dirty="0">
                <a:latin typeface="Calibri" panose="020F0502020204030204" pitchFamily="34" charset="0"/>
                <a:cs typeface="Calibri" panose="020F0502020204030204" pitchFamily="34" charset="0"/>
              </a:rPr>
              <a:t>.</a:t>
            </a:r>
          </a:p>
          <a:p>
            <a:pPr lvl="1">
              <a:buFont typeface="Wingdings" panose="05000000000000000000" pitchFamily="2" charset="2"/>
              <a:buChar char="Ø"/>
            </a:pPr>
            <a:r>
              <a:rPr lang="en-US" altLang="zh-CN" sz="2000" b="1" dirty="0">
                <a:latin typeface="Calibri" panose="020F0502020204030204" pitchFamily="34" charset="0"/>
                <a:cs typeface="Calibri" panose="020F0502020204030204" pitchFamily="34" charset="0"/>
              </a:rPr>
              <a:t>Frequency Counting Phase </a:t>
            </a:r>
            <a:r>
              <a:rPr lang="en-US" altLang="zh-CN" sz="2000" dirty="0">
                <a:latin typeface="Calibri" panose="020F0502020204030204" pitchFamily="34" charset="0"/>
                <a:cs typeface="Calibri" panose="020F0502020204030204" pitchFamily="34" charset="0"/>
              </a:rPr>
              <a:t>(</a:t>
            </a:r>
            <a:r>
              <a:rPr lang="en-US" altLang="zh-CN" sz="2000" dirty="0">
                <a:solidFill>
                  <a:srgbClr val="00B050"/>
                </a:solidFill>
                <a:latin typeface="Calibri" panose="020F0502020204030204" pitchFamily="34" charset="0"/>
                <a:cs typeface="Calibri" panose="020F0502020204030204" pitchFamily="34" charset="0"/>
              </a:rPr>
              <a:t>support update</a:t>
            </a:r>
            <a:r>
              <a:rPr lang="en-US" altLang="zh-CN" sz="2000" dirty="0">
                <a:latin typeface="Calibri" panose="020F0502020204030204" pitchFamily="34" charset="0"/>
                <a:cs typeface="Calibri" panose="020F0502020204030204" pitchFamily="34" charset="0"/>
              </a:rPr>
              <a:t>)</a:t>
            </a:r>
          </a:p>
          <a:p>
            <a:pPr marL="1200150" lvl="2"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Take “bitwise-and” operation between input and </a:t>
            </a:r>
          </a:p>
          <a:p>
            <a:pPr lvl="1"/>
            <a:r>
              <a:rPr lang="en-US" altLang="zh-CN" sz="2000" dirty="0">
                <a:latin typeface="Calibri" panose="020F0502020204030204" pitchFamily="34" charset="0"/>
                <a:cs typeface="Calibri" panose="020F0502020204030204" pitchFamily="34" charset="0"/>
              </a:rPr>
              <a:t>            </a:t>
            </a:r>
            <a:r>
              <a:rPr lang="en-US" altLang="zh-CN" sz="2000" dirty="0" smtClean="0">
                <a:latin typeface="Calibri" panose="020F0502020204030204" pitchFamily="34" charset="0"/>
                <a:cs typeface="Calibri" panose="020F0502020204030204" pitchFamily="34" charset="0"/>
              </a:rPr>
              <a:t>  candidates </a:t>
            </a:r>
            <a:r>
              <a:rPr lang="en-US" altLang="zh-CN" sz="2000" dirty="0">
                <a:latin typeface="Calibri" panose="020F0502020204030204" pitchFamily="34" charset="0"/>
                <a:cs typeface="Calibri" panose="020F0502020204030204" pitchFamily="34" charset="0"/>
              </a:rPr>
              <a:t>in table, and update their supports.</a:t>
            </a:r>
          </a:p>
          <a:p>
            <a:pPr lvl="1">
              <a:buFont typeface="Wingdings" panose="05000000000000000000" pitchFamily="2" charset="2"/>
              <a:buChar char="Ø"/>
            </a:pPr>
            <a:r>
              <a:rPr lang="en-US" altLang="zh-CN" sz="2000" b="1" dirty="0">
                <a:latin typeface="Calibri" panose="020F0502020204030204" pitchFamily="34" charset="0"/>
                <a:cs typeface="Calibri" panose="020F0502020204030204" pitchFamily="34" charset="0"/>
              </a:rPr>
              <a:t>Replacement Phase </a:t>
            </a:r>
            <a:r>
              <a:rPr lang="en-US" altLang="zh-CN" sz="2000" dirty="0">
                <a:latin typeface="Calibri" panose="020F0502020204030204" pitchFamily="34" charset="0"/>
                <a:cs typeface="Calibri" panose="020F0502020204030204" pitchFamily="34" charset="0"/>
              </a:rPr>
              <a:t>(</a:t>
            </a:r>
            <a:r>
              <a:rPr lang="en-US" altLang="zh-CN" sz="2000" dirty="0">
                <a:solidFill>
                  <a:srgbClr val="00B050"/>
                </a:solidFill>
                <a:latin typeface="Calibri" panose="020F0502020204030204" pitchFamily="34" charset="0"/>
                <a:cs typeface="Calibri" panose="020F0502020204030204" pitchFamily="34" charset="0"/>
              </a:rPr>
              <a:t>candidate update</a:t>
            </a:r>
            <a:r>
              <a:rPr lang="en-US" altLang="zh-CN" sz="2000" dirty="0">
                <a:latin typeface="Calibri" panose="020F0502020204030204" pitchFamily="34" charset="0"/>
                <a:cs typeface="Calibri" panose="020F0502020204030204" pitchFamily="34" charset="0"/>
              </a:rPr>
              <a:t>)</a:t>
            </a:r>
          </a:p>
          <a:p>
            <a:pPr marL="1200150" lvl="2"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Replace small support candidates in table with some</a:t>
            </a:r>
          </a:p>
          <a:p>
            <a:pPr lvl="2"/>
            <a:r>
              <a:rPr lang="en-US" altLang="zh-CN" dirty="0">
                <a:latin typeface="Calibri" panose="020F0502020204030204" pitchFamily="34" charset="0"/>
                <a:cs typeface="Calibri" panose="020F0502020204030204" pitchFamily="34" charset="0"/>
              </a:rPr>
              <a:t>    </a:t>
            </a:r>
            <a:r>
              <a:rPr lang="en-US" altLang="zh-CN" dirty="0" smtClean="0">
                <a:latin typeface="Calibri" panose="020F0502020204030204" pitchFamily="34" charset="0"/>
                <a:cs typeface="Calibri" panose="020F0502020204030204" pitchFamily="34" charset="0"/>
              </a:rPr>
              <a:t>  subsets </a:t>
            </a:r>
            <a:r>
              <a:rPr lang="en-US" altLang="zh-CN" dirty="0">
                <a:latin typeface="Calibri" panose="020F0502020204030204" pitchFamily="34" charset="0"/>
                <a:cs typeface="Calibri" panose="020F0502020204030204" pitchFamily="34" charset="0"/>
              </a:rPr>
              <a:t>frequently occurring in recent period</a:t>
            </a:r>
          </a:p>
          <a:p>
            <a:pPr lvl="2"/>
            <a:endParaRPr lang="en-US" altLang="zh-CN" dirty="0">
              <a:latin typeface="Calibri" panose="020F0502020204030204" pitchFamily="34" charset="0"/>
              <a:cs typeface="Calibri" panose="020F0502020204030204" pitchFamily="34" charset="0"/>
            </a:endParaRPr>
          </a:p>
          <a:p>
            <a:pPr lvl="1"/>
            <a:r>
              <a:rPr lang="en-US" altLang="zh-CN" sz="2000" dirty="0">
                <a:latin typeface="Calibri" panose="020F0502020204030204" pitchFamily="34" charset="0"/>
                <a:cs typeface="Calibri" panose="020F0502020204030204" pitchFamily="34" charset="0"/>
              </a:rPr>
              <a:t>Frequency counting phase and replacement phase runs </a:t>
            </a:r>
          </a:p>
          <a:p>
            <a:pPr lvl="1"/>
            <a:r>
              <a:rPr lang="en-US" altLang="zh-CN" sz="2000" dirty="0">
                <a:latin typeface="Calibri" panose="020F0502020204030204" pitchFamily="34" charset="0"/>
                <a:cs typeface="Calibri" panose="020F0502020204030204" pitchFamily="34" charset="0"/>
              </a:rPr>
              <a:t>alternately. The number of operations in either phase can</a:t>
            </a:r>
          </a:p>
          <a:p>
            <a:pPr lvl="1"/>
            <a:r>
              <a:rPr lang="en-US" altLang="zh-CN" sz="2000" dirty="0">
                <a:latin typeface="Calibri" panose="020F0502020204030204" pitchFamily="34" charset="0"/>
                <a:cs typeface="Calibri" panose="020F0502020204030204" pitchFamily="34" charset="0"/>
              </a:rPr>
              <a:t>be adjusted.</a:t>
            </a:r>
          </a:p>
        </p:txBody>
      </p:sp>
      <p:pic>
        <p:nvPicPr>
          <p:cNvPr id="15" name="图片 14"/>
          <p:cNvPicPr>
            <a:picLocks noChangeAspect="1"/>
          </p:cNvPicPr>
          <p:nvPr/>
        </p:nvPicPr>
        <p:blipFill>
          <a:blip r:embed="rId3"/>
          <a:stretch>
            <a:fillRect/>
          </a:stretch>
        </p:blipFill>
        <p:spPr>
          <a:xfrm>
            <a:off x="7608168" y="959372"/>
            <a:ext cx="3591318" cy="5280025"/>
          </a:xfrm>
          <a:prstGeom prst="rect">
            <a:avLst/>
          </a:prstGeom>
        </p:spPr>
      </p:pic>
    </p:spTree>
    <p:extLst>
      <p:ext uri="{BB962C8B-B14F-4D97-AF65-F5344CB8AC3E}">
        <p14:creationId xmlns:p14="http://schemas.microsoft.com/office/powerpoint/2010/main" val="2164873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1424" y="840791"/>
            <a:ext cx="10513168" cy="1759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7</a:t>
            </a:fld>
            <a:endParaRPr lang="zh-CN" altLang="en-US" dirty="0"/>
          </a:p>
        </p:txBody>
      </p:sp>
      <p:sp>
        <p:nvSpPr>
          <p:cNvPr id="22" name="TextBox 21"/>
          <p:cNvSpPr txBox="1"/>
          <p:nvPr/>
        </p:nvSpPr>
        <p:spPr>
          <a:xfrm>
            <a:off x="911424" y="313493"/>
            <a:ext cx="10513168" cy="646331"/>
          </a:xfrm>
          <a:prstGeom prst="rect">
            <a:avLst/>
          </a:prstGeom>
          <a:noFill/>
        </p:spPr>
        <p:txBody>
          <a:bodyPr wrap="square" rtlCol="0">
            <a:spAutoFit/>
          </a:bodyPr>
          <a:lstStyle/>
          <a:p>
            <a:r>
              <a:rPr lang="en-US" altLang="zh-CN" sz="3600" dirty="0" smtClean="0">
                <a:latin typeface="Arial" panose="020B0604020202020204" pitchFamily="34" charset="0"/>
                <a:cs typeface="Arial" panose="020B0604020202020204" pitchFamily="34" charset="0"/>
              </a:rPr>
              <a:t>Our Work</a:t>
            </a:r>
            <a:endParaRPr lang="zh-CN" altLang="en-US" sz="3600" dirty="0">
              <a:solidFill>
                <a:schemeClr val="accent6">
                  <a:lumMod val="7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5" name="TextBox 4"/>
          <p:cNvSpPr txBox="1"/>
          <p:nvPr/>
        </p:nvSpPr>
        <p:spPr>
          <a:xfrm>
            <a:off x="911424" y="1196752"/>
            <a:ext cx="10801200" cy="2985433"/>
          </a:xfrm>
          <a:prstGeom prst="rect">
            <a:avLst/>
          </a:prstGeom>
          <a:noFill/>
        </p:spPr>
        <p:txBody>
          <a:bodyPr wrap="square" rtlCol="0">
            <a:spAutoFit/>
          </a:bodyPr>
          <a:lstStyle/>
          <a:p>
            <a:pPr>
              <a:buFont typeface="Wingdings" panose="05000000000000000000" pitchFamily="2" charset="2"/>
              <a:buChar char="Ø"/>
            </a:pPr>
            <a:r>
              <a:rPr lang="en-US" altLang="zh-CN" sz="2800" b="1" dirty="0" smtClean="0">
                <a:latin typeface="Calibri" panose="020F0502020204030204" pitchFamily="34" charset="0"/>
                <a:cs typeface="Calibri" panose="020F0502020204030204" pitchFamily="34" charset="0"/>
              </a:rPr>
              <a:t>Hardware Accelerator</a:t>
            </a:r>
            <a:endParaRPr lang="en-US" altLang="zh-CN" sz="2800" b="1"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altLang="zh-CN" sz="2000" b="1" dirty="0" smtClean="0">
                <a:latin typeface="Calibri" panose="020F0502020204030204" pitchFamily="34" charset="0"/>
                <a:cs typeface="Calibri" panose="020F0502020204030204" pitchFamily="34" charset="0"/>
              </a:rPr>
              <a:t>Translators : </a:t>
            </a:r>
            <a:r>
              <a:rPr lang="en-US" altLang="zh-CN" sz="2000" dirty="0" smtClean="0">
                <a:latin typeface="Calibri" panose="020F0502020204030204" pitchFamily="34" charset="0"/>
                <a:cs typeface="Calibri" panose="020F0502020204030204" pitchFamily="34" charset="0"/>
              </a:rPr>
              <a:t>translate input transactions to </a:t>
            </a:r>
            <a:r>
              <a:rPr lang="en-US" altLang="zh-CN" sz="2000" dirty="0" err="1" smtClean="0">
                <a:latin typeface="Calibri" panose="020F0502020204030204" pitchFamily="34" charset="0"/>
                <a:cs typeface="Calibri" panose="020F0502020204030204" pitchFamily="34" charset="0"/>
              </a:rPr>
              <a:t>bitvectors</a:t>
            </a:r>
            <a:r>
              <a:rPr lang="en-US" altLang="zh-CN" sz="2000" dirty="0" smtClean="0">
                <a:latin typeface="Calibri" panose="020F0502020204030204" pitchFamily="34" charset="0"/>
                <a:cs typeface="Calibri" panose="020F0502020204030204" pitchFamily="34" charset="0"/>
              </a:rPr>
              <a:t>, and vice versa.</a:t>
            </a:r>
          </a:p>
          <a:p>
            <a:pPr lvl="1">
              <a:buFont typeface="Wingdings" panose="05000000000000000000" pitchFamily="2" charset="2"/>
              <a:buChar char="Ø"/>
            </a:pPr>
            <a:r>
              <a:rPr lang="en-US" altLang="zh-CN" sz="2000" b="1" dirty="0" smtClean="0">
                <a:latin typeface="Calibri" panose="020F0502020204030204" pitchFamily="34" charset="0"/>
                <a:cs typeface="Calibri" panose="020F0502020204030204" pitchFamily="34" charset="0"/>
              </a:rPr>
              <a:t>Counter: </a:t>
            </a:r>
            <a:r>
              <a:rPr lang="en-US" altLang="zh-CN" sz="2000" dirty="0" smtClean="0">
                <a:latin typeface="Calibri" panose="020F0502020204030204" pitchFamily="34" charset="0"/>
                <a:cs typeface="Calibri" panose="020F0502020204030204" pitchFamily="34" charset="0"/>
              </a:rPr>
              <a:t>count the number of input transactions processed in one frequent counting phase. </a:t>
            </a:r>
          </a:p>
          <a:p>
            <a:pPr lvl="1"/>
            <a:r>
              <a:rPr lang="en-US" altLang="zh-CN" sz="2000" dirty="0" smtClean="0">
                <a:latin typeface="Calibri" panose="020F0502020204030204" pitchFamily="34" charset="0"/>
                <a:cs typeface="Calibri" panose="020F0502020204030204" pitchFamily="34" charset="0"/>
              </a:rPr>
              <a:t>    When it reaches the user-defined threshold, the system steps into replacement phase.</a:t>
            </a:r>
          </a:p>
          <a:p>
            <a:pPr lvl="1">
              <a:buFont typeface="Wingdings" panose="05000000000000000000" pitchFamily="2" charset="2"/>
              <a:buChar char="Ø"/>
            </a:pPr>
            <a:r>
              <a:rPr lang="en-US" altLang="zh-CN" sz="2000" b="1" dirty="0" smtClean="0">
                <a:latin typeface="Calibri" panose="020F0502020204030204" pitchFamily="34" charset="0"/>
                <a:cs typeface="Calibri" panose="020F0502020204030204" pitchFamily="34" charset="0"/>
              </a:rPr>
              <a:t>PEs-pipeline </a:t>
            </a:r>
            <a:r>
              <a:rPr lang="en-US" altLang="zh-CN" sz="2000" b="1" dirty="0" smtClean="0">
                <a:latin typeface="Calibri" panose="020F0502020204030204" pitchFamily="34" charset="0"/>
                <a:cs typeface="Calibri" panose="020F0502020204030204" pitchFamily="34" charset="0"/>
              </a:rPr>
              <a:t>accelerator</a:t>
            </a:r>
            <a:r>
              <a:rPr lang="en-US" altLang="zh-CN" sz="2000" dirty="0" smtClean="0">
                <a:latin typeface="Calibri" panose="020F0502020204030204" pitchFamily="34" charset="0"/>
                <a:cs typeface="Calibri" panose="020F0502020204030204" pitchFamily="34" charset="0"/>
              </a:rPr>
              <a:t>: PEs are arranged in a ring-pipeline. It implements the </a:t>
            </a:r>
            <a:r>
              <a:rPr lang="en-US" altLang="zh-CN" sz="2000" dirty="0" smtClean="0">
                <a:solidFill>
                  <a:srgbClr val="00B050"/>
                </a:solidFill>
                <a:latin typeface="Calibri" panose="020F0502020204030204" pitchFamily="34" charset="0"/>
                <a:cs typeface="Calibri" panose="020F0502020204030204" pitchFamily="34" charset="0"/>
              </a:rPr>
              <a:t>frequency </a:t>
            </a:r>
          </a:p>
          <a:p>
            <a:pPr lvl="1"/>
            <a:r>
              <a:rPr lang="en-US" altLang="zh-CN" sz="2000" dirty="0">
                <a:solidFill>
                  <a:srgbClr val="00B050"/>
                </a:solidFill>
                <a:latin typeface="Calibri" panose="020F0502020204030204" pitchFamily="34" charset="0"/>
                <a:cs typeface="Calibri" panose="020F0502020204030204" pitchFamily="34" charset="0"/>
              </a:rPr>
              <a:t> </a:t>
            </a:r>
            <a:r>
              <a:rPr lang="en-US" altLang="zh-CN" sz="2000" dirty="0" smtClean="0">
                <a:solidFill>
                  <a:srgbClr val="00B050"/>
                </a:solidFill>
                <a:latin typeface="Calibri" panose="020F0502020204030204" pitchFamily="34" charset="0"/>
                <a:cs typeface="Calibri" panose="020F0502020204030204" pitchFamily="34" charset="0"/>
              </a:rPr>
              <a:t>   counting phase</a:t>
            </a:r>
            <a:r>
              <a:rPr lang="en-US" altLang="zh-CN" sz="2000" dirty="0" smtClean="0">
                <a:latin typeface="Calibri" panose="020F0502020204030204" pitchFamily="34" charset="0"/>
                <a:cs typeface="Calibri" panose="020F0502020204030204" pitchFamily="34" charset="0"/>
              </a:rPr>
              <a:t> and </a:t>
            </a:r>
            <a:r>
              <a:rPr lang="en-US" altLang="zh-CN" sz="2000" dirty="0" smtClean="0">
                <a:solidFill>
                  <a:srgbClr val="00B050"/>
                </a:solidFill>
                <a:latin typeface="Calibri" panose="020F0502020204030204" pitchFamily="34" charset="0"/>
                <a:cs typeface="Calibri" panose="020F0502020204030204" pitchFamily="34" charset="0"/>
              </a:rPr>
              <a:t>replacement phase </a:t>
            </a:r>
            <a:r>
              <a:rPr lang="en-US" altLang="zh-CN" sz="2000" dirty="0" smtClean="0">
                <a:latin typeface="Calibri" panose="020F0502020204030204" pitchFamily="34" charset="0"/>
                <a:cs typeface="Calibri" panose="020F0502020204030204" pitchFamily="34" charset="0"/>
              </a:rPr>
              <a:t>alternately.</a:t>
            </a:r>
          </a:p>
          <a:p>
            <a:pPr lvl="1">
              <a:buFont typeface="Wingdings" panose="05000000000000000000" pitchFamily="2" charset="2"/>
              <a:buChar char="Ø"/>
            </a:pPr>
            <a:r>
              <a:rPr lang="en-US" altLang="zh-CN" sz="2000" dirty="0">
                <a:latin typeface="Calibri" panose="020F0502020204030204" pitchFamily="34" charset="0"/>
                <a:cs typeface="Calibri" panose="020F0502020204030204" pitchFamily="34" charset="0"/>
              </a:rPr>
              <a:t>Encoder/Decoder: compress the </a:t>
            </a:r>
            <a:r>
              <a:rPr lang="en-US" altLang="zh-CN" sz="2000" dirty="0" err="1">
                <a:latin typeface="Calibri" panose="020F0502020204030204" pitchFamily="34" charset="0"/>
                <a:cs typeface="Calibri" panose="020F0502020204030204" pitchFamily="34" charset="0"/>
              </a:rPr>
              <a:t>bitvector</a:t>
            </a:r>
            <a:r>
              <a:rPr lang="en-US" altLang="zh-CN" sz="2000" dirty="0">
                <a:latin typeface="Calibri" panose="020F0502020204030204" pitchFamily="34" charset="0"/>
                <a:cs typeface="Calibri" panose="020F0502020204030204" pitchFamily="34" charset="0"/>
              </a:rPr>
              <a:t> (binary </a:t>
            </a:r>
            <a:r>
              <a:rPr lang="en-US" altLang="zh-CN" sz="2000" dirty="0" err="1">
                <a:latin typeface="Calibri" panose="020F0502020204030204" pitchFamily="34" charset="0"/>
                <a:cs typeface="Calibri" panose="020F0502020204030204" pitchFamily="34" charset="0"/>
              </a:rPr>
              <a:t>sequece</a:t>
            </a:r>
            <a:r>
              <a:rPr lang="en-US" altLang="zh-CN" sz="2000" dirty="0">
                <a:latin typeface="Calibri" panose="020F0502020204030204" pitchFamily="34" charset="0"/>
                <a:cs typeface="Calibri" panose="020F0502020204030204" pitchFamily="34" charset="0"/>
              </a:rPr>
              <a:t>) to decrease the bandwidth </a:t>
            </a:r>
          </a:p>
          <a:p>
            <a:pPr lvl="1"/>
            <a:r>
              <a:rPr lang="en-US" altLang="zh-CN" sz="2000" dirty="0">
                <a:latin typeface="Calibri" panose="020F0502020204030204" pitchFamily="34" charset="0"/>
                <a:cs typeface="Calibri" panose="020F0502020204030204" pitchFamily="34" charset="0"/>
              </a:rPr>
              <a:t>    </a:t>
            </a:r>
            <a:r>
              <a:rPr lang="en-US" altLang="zh-CN" sz="2000" dirty="0" smtClean="0">
                <a:latin typeface="Calibri" panose="020F0502020204030204" pitchFamily="34" charset="0"/>
                <a:cs typeface="Calibri" panose="020F0502020204030204" pitchFamily="34" charset="0"/>
              </a:rPr>
              <a:t>requirement (applied when item database is very large).</a:t>
            </a:r>
            <a:endParaRPr lang="en-US" altLang="zh-CN" sz="2000" dirty="0">
              <a:latin typeface="Calibri" panose="020F0502020204030204" pitchFamily="34" charset="0"/>
              <a:cs typeface="Calibri" panose="020F0502020204030204" pitchFamily="34" charset="0"/>
            </a:endParaRPr>
          </a:p>
          <a:p>
            <a:pPr lvl="1"/>
            <a:endParaRPr lang="en-US" altLang="zh-CN" sz="2000" dirty="0">
              <a:latin typeface="Calibri" panose="020F0502020204030204" pitchFamily="34" charset="0"/>
              <a:cs typeface="Calibri" panose="020F0502020204030204" pitchFamily="34" charset="0"/>
            </a:endParaRPr>
          </a:p>
        </p:txBody>
      </p:sp>
      <p:pic>
        <p:nvPicPr>
          <p:cNvPr id="8" name="图片 7"/>
          <p:cNvPicPr>
            <a:picLocks noChangeAspect="1"/>
          </p:cNvPicPr>
          <p:nvPr/>
        </p:nvPicPr>
        <p:blipFill>
          <a:blip r:embed="rId3"/>
          <a:stretch>
            <a:fillRect/>
          </a:stretch>
        </p:blipFill>
        <p:spPr>
          <a:xfrm>
            <a:off x="971549" y="3861048"/>
            <a:ext cx="3300573" cy="2184400"/>
          </a:xfrm>
          <a:prstGeom prst="rect">
            <a:avLst/>
          </a:prstGeom>
        </p:spPr>
      </p:pic>
      <p:pic>
        <p:nvPicPr>
          <p:cNvPr id="9" name="图片 8"/>
          <p:cNvPicPr>
            <a:picLocks noChangeAspect="1"/>
          </p:cNvPicPr>
          <p:nvPr/>
        </p:nvPicPr>
        <p:blipFill>
          <a:blip r:embed="rId4"/>
          <a:stretch>
            <a:fillRect/>
          </a:stretch>
        </p:blipFill>
        <p:spPr>
          <a:xfrm>
            <a:off x="4706952" y="3861048"/>
            <a:ext cx="6511895" cy="2184400"/>
          </a:xfrm>
          <a:prstGeom prst="rect">
            <a:avLst/>
          </a:prstGeom>
        </p:spPr>
      </p:pic>
      <p:sp>
        <p:nvSpPr>
          <p:cNvPr id="10" name="文本框 9"/>
          <p:cNvSpPr txBox="1"/>
          <p:nvPr/>
        </p:nvSpPr>
        <p:spPr>
          <a:xfrm>
            <a:off x="1038225" y="5939988"/>
            <a:ext cx="10058400" cy="369332"/>
          </a:xfrm>
          <a:prstGeom prst="rect">
            <a:avLst/>
          </a:prstGeom>
          <a:noFill/>
        </p:spPr>
        <p:txBody>
          <a:bodyPr wrap="square" rtlCol="0">
            <a:spAutoFit/>
          </a:bodyPr>
          <a:lstStyle/>
          <a:p>
            <a:r>
              <a:rPr lang="en-US" altLang="zh-CN" dirty="0" smtClean="0">
                <a:latin typeface="Calibri" panose="020F0502020204030204" pitchFamily="34" charset="0"/>
                <a:cs typeface="Calibri" panose="020F0502020204030204" pitchFamily="34" charset="0"/>
              </a:rPr>
              <a:t> hardware system overview                           </a:t>
            </a:r>
            <a:r>
              <a:rPr lang="en-US" altLang="zh-CN" dirty="0" smtClean="0">
                <a:latin typeface="Calibri" panose="020F0502020204030204" pitchFamily="34" charset="0"/>
                <a:cs typeface="Calibri" panose="020F0502020204030204" pitchFamily="34" charset="0"/>
              </a:rPr>
              <a:t>PEs </a:t>
            </a:r>
            <a:r>
              <a:rPr lang="en-US" altLang="zh-CN" dirty="0" smtClean="0">
                <a:latin typeface="Calibri" panose="020F0502020204030204" pitchFamily="34" charset="0"/>
                <a:cs typeface="Calibri" panose="020F0502020204030204" pitchFamily="34" charset="0"/>
              </a:rPr>
              <a:t>pipeline accelerator                      processing element (PE)</a:t>
            </a:r>
            <a:endParaRPr lang="zh-CN"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9623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1424" y="840791"/>
            <a:ext cx="10513168" cy="1759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8</a:t>
            </a:fld>
            <a:endParaRPr lang="zh-CN" altLang="en-US" dirty="0"/>
          </a:p>
        </p:txBody>
      </p:sp>
      <p:sp>
        <p:nvSpPr>
          <p:cNvPr id="22" name="TextBox 21"/>
          <p:cNvSpPr txBox="1"/>
          <p:nvPr/>
        </p:nvSpPr>
        <p:spPr>
          <a:xfrm>
            <a:off x="911424" y="313493"/>
            <a:ext cx="10513168" cy="646331"/>
          </a:xfrm>
          <a:prstGeom prst="rect">
            <a:avLst/>
          </a:prstGeom>
          <a:noFill/>
        </p:spPr>
        <p:txBody>
          <a:bodyPr wrap="square" rtlCol="0">
            <a:spAutoFit/>
          </a:bodyPr>
          <a:lstStyle/>
          <a:p>
            <a:r>
              <a:rPr lang="en-US" altLang="zh-CN" sz="3600" dirty="0" smtClean="0">
                <a:latin typeface="Arial" panose="020B0604020202020204" pitchFamily="34" charset="0"/>
                <a:cs typeface="Arial" panose="020B0604020202020204" pitchFamily="34" charset="0"/>
              </a:rPr>
              <a:t>Evaluation</a:t>
            </a:r>
            <a:endParaRPr lang="zh-CN" altLang="en-US" sz="3600" dirty="0">
              <a:solidFill>
                <a:schemeClr val="accent6">
                  <a:lumMod val="7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5" name="TextBox 4"/>
          <p:cNvSpPr txBox="1"/>
          <p:nvPr/>
        </p:nvSpPr>
        <p:spPr>
          <a:xfrm>
            <a:off x="911424" y="1196752"/>
            <a:ext cx="10801200" cy="2246769"/>
          </a:xfrm>
          <a:prstGeom prst="rect">
            <a:avLst/>
          </a:prstGeom>
          <a:noFill/>
        </p:spPr>
        <p:txBody>
          <a:bodyPr wrap="square" rtlCol="0">
            <a:spAutoFit/>
          </a:bodyPr>
          <a:lstStyle/>
          <a:p>
            <a:pPr>
              <a:buFont typeface="Wingdings" panose="05000000000000000000" pitchFamily="2" charset="2"/>
              <a:buChar char="Ø"/>
            </a:pPr>
            <a:r>
              <a:rPr lang="en-US" altLang="zh-CN" sz="2800" dirty="0" smtClean="0">
                <a:latin typeface="Calibri" panose="020F0502020204030204" pitchFamily="34" charset="0"/>
                <a:cs typeface="Calibri" panose="020F0502020204030204" pitchFamily="34" charset="0"/>
              </a:rPr>
              <a:t>Experimental Setup</a:t>
            </a:r>
          </a:p>
          <a:p>
            <a:pPr marL="800100" lvl="1" indent="-342900">
              <a:buFont typeface="Wingdings" panose="05000000000000000000" pitchFamily="2" charset="2"/>
              <a:buChar char="Ø"/>
            </a:pPr>
            <a:r>
              <a:rPr lang="en-US" altLang="zh-CN" sz="2400" b="1" dirty="0" smtClean="0">
                <a:latin typeface="Calibri" panose="020F0502020204030204" pitchFamily="34" charset="0"/>
                <a:cs typeface="Calibri" panose="020F0502020204030204" pitchFamily="34" charset="0"/>
              </a:rPr>
              <a:t>Software: </a:t>
            </a:r>
          </a:p>
          <a:p>
            <a:pPr marL="1257300" lvl="2" indent="-342900">
              <a:buFont typeface="Arial" panose="020B0604020202020204" pitchFamily="34" charset="0"/>
              <a:buChar char="•"/>
            </a:pPr>
            <a:r>
              <a:rPr lang="en-US" altLang="zh-CN" sz="2000" dirty="0" smtClean="0">
                <a:latin typeface="Calibri" panose="020F0502020204030204" pitchFamily="34" charset="0"/>
                <a:cs typeface="Calibri" panose="020F0502020204030204" pitchFamily="34" charset="0"/>
              </a:rPr>
              <a:t>Intel(R) Core(TM) i7-4790 CPU (@3.60GHz)</a:t>
            </a:r>
          </a:p>
          <a:p>
            <a:pPr marL="914400" lvl="1" indent="-457200">
              <a:buFont typeface="Wingdings" panose="05000000000000000000" pitchFamily="2" charset="2"/>
              <a:buChar char="Ø"/>
            </a:pPr>
            <a:r>
              <a:rPr lang="en-US" altLang="zh-CN" sz="2400" b="1" dirty="0" smtClean="0">
                <a:latin typeface="Calibri" panose="020F0502020204030204" pitchFamily="34" charset="0"/>
                <a:cs typeface="Calibri" panose="020F0502020204030204" pitchFamily="34" charset="0"/>
              </a:rPr>
              <a:t>Hardware: </a:t>
            </a:r>
          </a:p>
          <a:p>
            <a:pPr marL="1257300" lvl="2" indent="-342900">
              <a:buFont typeface="Arial" panose="020B0604020202020204" pitchFamily="34" charset="0"/>
              <a:buChar char="•"/>
            </a:pPr>
            <a:r>
              <a:rPr lang="en-US" altLang="zh-CN" sz="2000" dirty="0" smtClean="0">
                <a:latin typeface="Calibri" panose="020F0502020204030204" pitchFamily="34" charset="0"/>
                <a:cs typeface="Calibri" panose="020F0502020204030204" pitchFamily="34" charset="0"/>
              </a:rPr>
              <a:t>VC707 board with an Virtex7 485t chip working at 150MHz</a:t>
            </a:r>
          </a:p>
          <a:p>
            <a:pPr marL="914400" lvl="1" indent="-457200">
              <a:buFont typeface="Wingdings" panose="05000000000000000000" pitchFamily="2" charset="2"/>
              <a:buChar char="Ø"/>
            </a:pPr>
            <a:r>
              <a:rPr lang="en-US" altLang="zh-CN" sz="2400" b="1" dirty="0" smtClean="0">
                <a:latin typeface="Calibri" panose="020F0502020204030204" pitchFamily="34" charset="0"/>
                <a:cs typeface="Calibri" panose="020F0502020204030204" pitchFamily="34" charset="0"/>
              </a:rPr>
              <a:t>Datasets</a:t>
            </a:r>
            <a:r>
              <a:rPr lang="en-US" altLang="zh-CN" sz="2400" dirty="0" smtClean="0">
                <a:latin typeface="Calibri" panose="020F0502020204030204" pitchFamily="34" charset="0"/>
                <a:cs typeface="Calibri" panose="020F0502020204030204" pitchFamily="34" charset="0"/>
              </a:rPr>
              <a:t>: </a:t>
            </a:r>
          </a:p>
        </p:txBody>
      </p:sp>
      <p:graphicFrame>
        <p:nvGraphicFramePr>
          <p:cNvPr id="2" name="表格 1"/>
          <p:cNvGraphicFramePr>
            <a:graphicFrameLocks noGrp="1"/>
          </p:cNvGraphicFramePr>
          <p:nvPr>
            <p:extLst>
              <p:ext uri="{D42A27DB-BD31-4B8C-83A1-F6EECF244321}">
                <p14:modId xmlns:p14="http://schemas.microsoft.com/office/powerpoint/2010/main" val="1335109268"/>
              </p:ext>
            </p:extLst>
          </p:nvPr>
        </p:nvGraphicFramePr>
        <p:xfrm>
          <a:off x="2063552" y="3644122"/>
          <a:ext cx="8208912" cy="18542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xmlns="" val="283350517"/>
                    </a:ext>
                  </a:extLst>
                </a:gridCol>
                <a:gridCol w="1368152">
                  <a:extLst>
                    <a:ext uri="{9D8B030D-6E8A-4147-A177-3AD203B41FA5}">
                      <a16:colId xmlns:a16="http://schemas.microsoft.com/office/drawing/2014/main" xmlns="" val="361444556"/>
                    </a:ext>
                  </a:extLst>
                </a:gridCol>
                <a:gridCol w="1440160">
                  <a:extLst>
                    <a:ext uri="{9D8B030D-6E8A-4147-A177-3AD203B41FA5}">
                      <a16:colId xmlns:a16="http://schemas.microsoft.com/office/drawing/2014/main" xmlns="" val="2172614791"/>
                    </a:ext>
                  </a:extLst>
                </a:gridCol>
                <a:gridCol w="1944216">
                  <a:extLst>
                    <a:ext uri="{9D8B030D-6E8A-4147-A177-3AD203B41FA5}">
                      <a16:colId xmlns:a16="http://schemas.microsoft.com/office/drawing/2014/main" xmlns="" val="795883918"/>
                    </a:ext>
                  </a:extLst>
                </a:gridCol>
                <a:gridCol w="1368152">
                  <a:extLst>
                    <a:ext uri="{9D8B030D-6E8A-4147-A177-3AD203B41FA5}">
                      <a16:colId xmlns:a16="http://schemas.microsoft.com/office/drawing/2014/main" xmlns="" val="3786072625"/>
                    </a:ext>
                  </a:extLst>
                </a:gridCol>
              </a:tblGrid>
              <a:tr h="370840">
                <a:tc>
                  <a:txBody>
                    <a:bodyPr/>
                    <a:lstStyle/>
                    <a:p>
                      <a:pPr algn="ctr"/>
                      <a:r>
                        <a:rPr lang="en-US" altLang="zh-CN" b="1" dirty="0" smtClean="0"/>
                        <a:t>Dataset</a:t>
                      </a:r>
                      <a:endParaRPr lang="zh-CN" altLang="en-US" b="1" dirty="0"/>
                    </a:p>
                  </a:txBody>
                  <a:tcPr/>
                </a:tc>
                <a:tc>
                  <a:txBody>
                    <a:bodyPr/>
                    <a:lstStyle/>
                    <a:p>
                      <a:pPr algn="ctr"/>
                      <a:r>
                        <a:rPr lang="en-US" altLang="zh-CN" b="1" dirty="0" err="1" smtClean="0"/>
                        <a:t>Num.Items</a:t>
                      </a:r>
                      <a:endParaRPr lang="zh-CN" altLang="en-US" b="1" dirty="0"/>
                    </a:p>
                  </a:txBody>
                  <a:tcPr/>
                </a:tc>
                <a:tc>
                  <a:txBody>
                    <a:bodyPr/>
                    <a:lstStyle/>
                    <a:p>
                      <a:pPr algn="ctr"/>
                      <a:r>
                        <a:rPr lang="en-US" altLang="zh-CN" b="1" dirty="0" err="1" smtClean="0"/>
                        <a:t>Num.Trans</a:t>
                      </a:r>
                      <a:r>
                        <a:rPr lang="en-US" altLang="zh-CN" b="1" dirty="0" smtClean="0"/>
                        <a:t>.</a:t>
                      </a:r>
                      <a:endParaRPr lang="zh-CN" altLang="en-US" b="1" dirty="0"/>
                    </a:p>
                  </a:txBody>
                  <a:tcPr/>
                </a:tc>
                <a:tc>
                  <a:txBody>
                    <a:bodyPr/>
                    <a:lstStyle/>
                    <a:p>
                      <a:pPr algn="ctr"/>
                      <a:r>
                        <a:rPr lang="en-US" altLang="zh-CN" b="1" dirty="0" smtClean="0"/>
                        <a:t>Average Length</a:t>
                      </a:r>
                      <a:endParaRPr lang="zh-CN" altLang="en-US" b="1" dirty="0"/>
                    </a:p>
                  </a:txBody>
                  <a:tcPr/>
                </a:tc>
                <a:tc>
                  <a:txBody>
                    <a:bodyPr/>
                    <a:lstStyle/>
                    <a:p>
                      <a:pPr algn="ctr"/>
                      <a:r>
                        <a:rPr lang="en-US" altLang="zh-CN" b="1" dirty="0" smtClean="0"/>
                        <a:t>Size (MB)</a:t>
                      </a:r>
                      <a:endParaRPr lang="zh-CN" altLang="en-US" b="1" dirty="0"/>
                    </a:p>
                  </a:txBody>
                  <a:tcPr/>
                </a:tc>
                <a:extLst>
                  <a:ext uri="{0D108BD9-81ED-4DB2-BD59-A6C34878D82A}">
                    <a16:rowId xmlns:a16="http://schemas.microsoft.com/office/drawing/2014/main" xmlns="" val="3197840994"/>
                  </a:ext>
                </a:extLst>
              </a:tr>
              <a:tr h="370840">
                <a:tc>
                  <a:txBody>
                    <a:bodyPr/>
                    <a:lstStyle/>
                    <a:p>
                      <a:pPr algn="ctr"/>
                      <a:r>
                        <a:rPr lang="en-US" altLang="zh-CN" dirty="0" smtClean="0"/>
                        <a:t>chess</a:t>
                      </a:r>
                      <a:endParaRPr lang="zh-CN" altLang="en-US" dirty="0"/>
                    </a:p>
                  </a:txBody>
                  <a:tcPr/>
                </a:tc>
                <a:tc>
                  <a:txBody>
                    <a:bodyPr/>
                    <a:lstStyle/>
                    <a:p>
                      <a:pPr algn="ctr"/>
                      <a:r>
                        <a:rPr lang="en-US" altLang="zh-CN" dirty="0" smtClean="0"/>
                        <a:t>75</a:t>
                      </a:r>
                      <a:endParaRPr lang="zh-CN" altLang="en-US" dirty="0"/>
                    </a:p>
                  </a:txBody>
                  <a:tcPr/>
                </a:tc>
                <a:tc>
                  <a:txBody>
                    <a:bodyPr/>
                    <a:lstStyle/>
                    <a:p>
                      <a:pPr algn="ctr"/>
                      <a:r>
                        <a:rPr lang="en-US" altLang="zh-CN" dirty="0" smtClean="0"/>
                        <a:t>3196</a:t>
                      </a:r>
                      <a:endParaRPr lang="zh-CN" altLang="en-US" dirty="0"/>
                    </a:p>
                  </a:txBody>
                  <a:tcPr/>
                </a:tc>
                <a:tc>
                  <a:txBody>
                    <a:bodyPr/>
                    <a:lstStyle/>
                    <a:p>
                      <a:pPr algn="ctr"/>
                      <a:r>
                        <a:rPr lang="en-US" altLang="zh-CN" dirty="0" smtClean="0"/>
                        <a:t>37</a:t>
                      </a:r>
                      <a:endParaRPr lang="zh-CN" altLang="en-US" dirty="0"/>
                    </a:p>
                  </a:txBody>
                  <a:tcPr/>
                </a:tc>
                <a:tc>
                  <a:txBody>
                    <a:bodyPr/>
                    <a:lstStyle/>
                    <a:p>
                      <a:pPr algn="ctr"/>
                      <a:r>
                        <a:rPr lang="en-US" altLang="zh-CN" dirty="0" smtClean="0"/>
                        <a:t>0.342</a:t>
                      </a:r>
                      <a:endParaRPr lang="zh-CN" altLang="en-US" dirty="0"/>
                    </a:p>
                  </a:txBody>
                  <a:tcPr/>
                </a:tc>
                <a:extLst>
                  <a:ext uri="{0D108BD9-81ED-4DB2-BD59-A6C34878D82A}">
                    <a16:rowId xmlns:a16="http://schemas.microsoft.com/office/drawing/2014/main" xmlns="" val="2382772841"/>
                  </a:ext>
                </a:extLst>
              </a:tr>
              <a:tr h="370840">
                <a:tc>
                  <a:txBody>
                    <a:bodyPr/>
                    <a:lstStyle/>
                    <a:p>
                      <a:pPr algn="ctr"/>
                      <a:r>
                        <a:rPr lang="en-US" altLang="zh-CN" dirty="0" smtClean="0"/>
                        <a:t>connect</a:t>
                      </a:r>
                      <a:endParaRPr lang="zh-CN" altLang="en-US" dirty="0"/>
                    </a:p>
                  </a:txBody>
                  <a:tcPr/>
                </a:tc>
                <a:tc>
                  <a:txBody>
                    <a:bodyPr/>
                    <a:lstStyle/>
                    <a:p>
                      <a:pPr algn="ctr"/>
                      <a:r>
                        <a:rPr lang="en-US" altLang="zh-CN" dirty="0" smtClean="0"/>
                        <a:t>129</a:t>
                      </a:r>
                      <a:endParaRPr lang="zh-CN" altLang="en-US" dirty="0"/>
                    </a:p>
                  </a:txBody>
                  <a:tcPr/>
                </a:tc>
                <a:tc>
                  <a:txBody>
                    <a:bodyPr/>
                    <a:lstStyle/>
                    <a:p>
                      <a:pPr algn="ctr"/>
                      <a:r>
                        <a:rPr lang="en-US" altLang="zh-CN" dirty="0" smtClean="0"/>
                        <a:t>67557</a:t>
                      </a:r>
                      <a:endParaRPr lang="zh-CN" altLang="en-US" dirty="0"/>
                    </a:p>
                  </a:txBody>
                  <a:tcPr/>
                </a:tc>
                <a:tc>
                  <a:txBody>
                    <a:bodyPr/>
                    <a:lstStyle/>
                    <a:p>
                      <a:pPr algn="ctr"/>
                      <a:r>
                        <a:rPr lang="en-US" altLang="zh-CN" dirty="0" smtClean="0"/>
                        <a:t>43</a:t>
                      </a:r>
                      <a:endParaRPr lang="zh-CN" altLang="en-US" dirty="0"/>
                    </a:p>
                  </a:txBody>
                  <a:tcPr/>
                </a:tc>
                <a:tc>
                  <a:txBody>
                    <a:bodyPr/>
                    <a:lstStyle/>
                    <a:p>
                      <a:pPr algn="ctr"/>
                      <a:r>
                        <a:rPr lang="en-US" altLang="zh-CN" dirty="0" smtClean="0"/>
                        <a:t>9.300</a:t>
                      </a:r>
                      <a:endParaRPr lang="zh-CN" altLang="en-US" dirty="0"/>
                    </a:p>
                  </a:txBody>
                  <a:tcPr/>
                </a:tc>
                <a:extLst>
                  <a:ext uri="{0D108BD9-81ED-4DB2-BD59-A6C34878D82A}">
                    <a16:rowId xmlns:a16="http://schemas.microsoft.com/office/drawing/2014/main" xmlns="" val="1493002932"/>
                  </a:ext>
                </a:extLst>
              </a:tr>
              <a:tr h="370840">
                <a:tc>
                  <a:txBody>
                    <a:bodyPr/>
                    <a:lstStyle/>
                    <a:p>
                      <a:pPr algn="ctr"/>
                      <a:r>
                        <a:rPr lang="en-US" altLang="zh-CN" sz="1800" u="none" strike="noStrike" kern="1200" baseline="0" dirty="0" smtClean="0"/>
                        <a:t>T40I10D0 3N500K</a:t>
                      </a:r>
                      <a:endParaRPr lang="zh-CN" altLang="en-US" dirty="0"/>
                    </a:p>
                  </a:txBody>
                  <a:tcPr/>
                </a:tc>
                <a:tc>
                  <a:txBody>
                    <a:bodyPr/>
                    <a:lstStyle/>
                    <a:p>
                      <a:pPr algn="ctr"/>
                      <a:r>
                        <a:rPr lang="en-US" altLang="zh-CN" dirty="0" smtClean="0"/>
                        <a:t>299</a:t>
                      </a:r>
                      <a:endParaRPr lang="zh-CN" altLang="en-US" dirty="0"/>
                    </a:p>
                  </a:txBody>
                  <a:tcPr/>
                </a:tc>
                <a:tc>
                  <a:txBody>
                    <a:bodyPr/>
                    <a:lstStyle/>
                    <a:p>
                      <a:pPr algn="ctr"/>
                      <a:r>
                        <a:rPr lang="en-US" altLang="zh-CN" dirty="0" smtClean="0"/>
                        <a:t>500k</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214.000</a:t>
                      </a:r>
                      <a:endParaRPr lang="zh-CN" altLang="en-US" dirty="0"/>
                    </a:p>
                  </a:txBody>
                  <a:tcPr/>
                </a:tc>
                <a:extLst>
                  <a:ext uri="{0D108BD9-81ED-4DB2-BD59-A6C34878D82A}">
                    <a16:rowId xmlns:a16="http://schemas.microsoft.com/office/drawing/2014/main" xmlns="" val="813363763"/>
                  </a:ext>
                </a:extLst>
              </a:tr>
              <a:tr h="370840">
                <a:tc>
                  <a:txBody>
                    <a:bodyPr/>
                    <a:lstStyle/>
                    <a:p>
                      <a:pPr algn="ctr"/>
                      <a:r>
                        <a:rPr lang="en-US" altLang="zh-CN" sz="1800" u="none" strike="noStrike" kern="1200" baseline="0" dirty="0" smtClean="0"/>
                        <a:t>T10.I4.1000K</a:t>
                      </a:r>
                      <a:endParaRPr lang="zh-CN" altLang="en-US" dirty="0"/>
                    </a:p>
                  </a:txBody>
                  <a:tcPr/>
                </a:tc>
                <a:tc>
                  <a:txBody>
                    <a:bodyPr/>
                    <a:lstStyle/>
                    <a:p>
                      <a:pPr algn="ctr"/>
                      <a:r>
                        <a:rPr lang="en-US" altLang="zh-CN" dirty="0" smtClean="0"/>
                        <a:t>10k</a:t>
                      </a:r>
                      <a:endParaRPr lang="zh-CN" altLang="en-US" dirty="0"/>
                    </a:p>
                  </a:txBody>
                  <a:tcPr/>
                </a:tc>
                <a:tc>
                  <a:txBody>
                    <a:bodyPr/>
                    <a:lstStyle/>
                    <a:p>
                      <a:pPr algn="ctr"/>
                      <a:r>
                        <a:rPr lang="en-US" altLang="zh-CN" dirty="0" smtClean="0"/>
                        <a:t>1000k</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121.000</a:t>
                      </a:r>
                      <a:endParaRPr lang="zh-CN" altLang="en-US" dirty="0"/>
                    </a:p>
                  </a:txBody>
                  <a:tcPr/>
                </a:tc>
                <a:extLst>
                  <a:ext uri="{0D108BD9-81ED-4DB2-BD59-A6C34878D82A}">
                    <a16:rowId xmlns:a16="http://schemas.microsoft.com/office/drawing/2014/main" xmlns="" val="488322209"/>
                  </a:ext>
                </a:extLst>
              </a:tr>
            </a:tbl>
          </a:graphicData>
        </a:graphic>
      </p:graphicFrame>
    </p:spTree>
    <p:extLst>
      <p:ext uri="{BB962C8B-B14F-4D97-AF65-F5344CB8AC3E}">
        <p14:creationId xmlns:p14="http://schemas.microsoft.com/office/powerpoint/2010/main" val="3574790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1424" y="840791"/>
            <a:ext cx="10513168" cy="1759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911424" y="6309320"/>
            <a:ext cx="1051316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灯片编号占位符 13"/>
          <p:cNvSpPr>
            <a:spLocks noGrp="1"/>
          </p:cNvSpPr>
          <p:nvPr>
            <p:ph type="sldNum" sz="quarter" idx="12"/>
          </p:nvPr>
        </p:nvSpPr>
        <p:spPr/>
        <p:txBody>
          <a:bodyPr/>
          <a:lstStyle/>
          <a:p>
            <a:fld id="{01B0DBF8-466B-47B2-B9D8-A94FE078DDE8}" type="slidenum">
              <a:rPr lang="zh-CN" altLang="en-US" smtClean="0"/>
              <a:t>9</a:t>
            </a:fld>
            <a:endParaRPr lang="zh-CN" altLang="en-US" dirty="0"/>
          </a:p>
        </p:txBody>
      </p:sp>
      <p:sp>
        <p:nvSpPr>
          <p:cNvPr id="22" name="TextBox 21"/>
          <p:cNvSpPr txBox="1"/>
          <p:nvPr/>
        </p:nvSpPr>
        <p:spPr>
          <a:xfrm>
            <a:off x="911424" y="313493"/>
            <a:ext cx="10513168" cy="646331"/>
          </a:xfrm>
          <a:prstGeom prst="rect">
            <a:avLst/>
          </a:prstGeom>
          <a:noFill/>
        </p:spPr>
        <p:txBody>
          <a:bodyPr wrap="square" rtlCol="0">
            <a:spAutoFit/>
          </a:bodyPr>
          <a:lstStyle/>
          <a:p>
            <a:r>
              <a:rPr lang="en-US" altLang="zh-CN" sz="3600" dirty="0" smtClean="0">
                <a:latin typeface="Arial" panose="020B0604020202020204" pitchFamily="34" charset="0"/>
                <a:cs typeface="Arial" panose="020B0604020202020204" pitchFamily="34" charset="0"/>
              </a:rPr>
              <a:t>Evaluation</a:t>
            </a:r>
            <a:endParaRPr lang="zh-CN" altLang="en-US" sz="3600" dirty="0">
              <a:solidFill>
                <a:schemeClr val="accent6">
                  <a:lumMod val="7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5" name="TextBox 4"/>
          <p:cNvSpPr txBox="1"/>
          <p:nvPr/>
        </p:nvSpPr>
        <p:spPr>
          <a:xfrm>
            <a:off x="911449" y="1022506"/>
            <a:ext cx="10801200" cy="523220"/>
          </a:xfrm>
          <a:prstGeom prst="rect">
            <a:avLst/>
          </a:prstGeom>
          <a:noFill/>
        </p:spPr>
        <p:txBody>
          <a:bodyPr wrap="square" rtlCol="0">
            <a:spAutoFit/>
          </a:bodyPr>
          <a:lstStyle/>
          <a:p>
            <a:pPr>
              <a:buFont typeface="Wingdings" panose="05000000000000000000" pitchFamily="2" charset="2"/>
              <a:buChar char="Ø"/>
            </a:pPr>
            <a:r>
              <a:rPr lang="en-US" altLang="zh-CN" sz="2800" dirty="0" smtClean="0">
                <a:latin typeface="Calibri" panose="020F0502020204030204" pitchFamily="34" charset="0"/>
                <a:cs typeface="Calibri" panose="020F0502020204030204" pitchFamily="34" charset="0"/>
              </a:rPr>
              <a:t>Resource Utilization</a:t>
            </a:r>
          </a:p>
        </p:txBody>
      </p:sp>
      <p:graphicFrame>
        <p:nvGraphicFramePr>
          <p:cNvPr id="3" name="表格 2"/>
          <p:cNvGraphicFramePr>
            <a:graphicFrameLocks noGrp="1"/>
          </p:cNvGraphicFramePr>
          <p:nvPr>
            <p:extLst>
              <p:ext uri="{D42A27DB-BD31-4B8C-83A1-F6EECF244321}">
                <p14:modId xmlns:p14="http://schemas.microsoft.com/office/powerpoint/2010/main" val="2308077889"/>
              </p:ext>
            </p:extLst>
          </p:nvPr>
        </p:nvGraphicFramePr>
        <p:xfrm>
          <a:off x="2351584" y="1487122"/>
          <a:ext cx="7232352" cy="1097280"/>
        </p:xfrm>
        <a:graphic>
          <a:graphicData uri="http://schemas.openxmlformats.org/drawingml/2006/table">
            <a:tbl>
              <a:tblPr firstRow="1" bandRow="1">
                <a:tableStyleId>{5940675A-B579-460E-94D1-54222C63F5DA}</a:tableStyleId>
              </a:tblPr>
              <a:tblGrid>
                <a:gridCol w="904044">
                  <a:extLst>
                    <a:ext uri="{9D8B030D-6E8A-4147-A177-3AD203B41FA5}">
                      <a16:colId xmlns:a16="http://schemas.microsoft.com/office/drawing/2014/main" xmlns="" val="912241044"/>
                    </a:ext>
                  </a:extLst>
                </a:gridCol>
                <a:gridCol w="904044">
                  <a:extLst>
                    <a:ext uri="{9D8B030D-6E8A-4147-A177-3AD203B41FA5}">
                      <a16:colId xmlns:a16="http://schemas.microsoft.com/office/drawing/2014/main" xmlns="" val="863756166"/>
                    </a:ext>
                  </a:extLst>
                </a:gridCol>
                <a:gridCol w="754841">
                  <a:extLst>
                    <a:ext uri="{9D8B030D-6E8A-4147-A177-3AD203B41FA5}">
                      <a16:colId xmlns:a16="http://schemas.microsoft.com/office/drawing/2014/main" xmlns="" val="3124427356"/>
                    </a:ext>
                  </a:extLst>
                </a:gridCol>
                <a:gridCol w="1025172">
                  <a:extLst>
                    <a:ext uri="{9D8B030D-6E8A-4147-A177-3AD203B41FA5}">
                      <a16:colId xmlns:a16="http://schemas.microsoft.com/office/drawing/2014/main" xmlns="" val="3193381304"/>
                    </a:ext>
                  </a:extLst>
                </a:gridCol>
                <a:gridCol w="832952">
                  <a:extLst>
                    <a:ext uri="{9D8B030D-6E8A-4147-A177-3AD203B41FA5}">
                      <a16:colId xmlns:a16="http://schemas.microsoft.com/office/drawing/2014/main" xmlns="" val="3878226758"/>
                    </a:ext>
                  </a:extLst>
                </a:gridCol>
                <a:gridCol w="1003211">
                  <a:extLst>
                    <a:ext uri="{9D8B030D-6E8A-4147-A177-3AD203B41FA5}">
                      <a16:colId xmlns:a16="http://schemas.microsoft.com/office/drawing/2014/main" xmlns="" val="3415217000"/>
                    </a:ext>
                  </a:extLst>
                </a:gridCol>
                <a:gridCol w="790839">
                  <a:extLst>
                    <a:ext uri="{9D8B030D-6E8A-4147-A177-3AD203B41FA5}">
                      <a16:colId xmlns:a16="http://schemas.microsoft.com/office/drawing/2014/main" xmlns="" val="480803472"/>
                    </a:ext>
                  </a:extLst>
                </a:gridCol>
                <a:gridCol w="1017249">
                  <a:extLst>
                    <a:ext uri="{9D8B030D-6E8A-4147-A177-3AD203B41FA5}">
                      <a16:colId xmlns:a16="http://schemas.microsoft.com/office/drawing/2014/main" xmlns="" val="331624445"/>
                    </a:ext>
                  </a:extLst>
                </a:gridCol>
              </a:tblGrid>
              <a:tr h="187570">
                <a:tc rowSpan="2">
                  <a:txBody>
                    <a:bodyPr/>
                    <a:lstStyle/>
                    <a:p>
                      <a:pPr algn="ctr"/>
                      <a:endParaRPr lang="en-US" altLang="zh-CN" sz="1200" dirty="0" smtClean="0"/>
                    </a:p>
                    <a:p>
                      <a:pPr algn="ctr"/>
                      <a:r>
                        <a:rPr lang="en-US" altLang="zh-CN" sz="1200" dirty="0" smtClean="0"/>
                        <a:t>Resource</a:t>
                      </a:r>
                      <a:endParaRPr lang="zh-CN" altLang="en-US" sz="1200" dirty="0"/>
                    </a:p>
                  </a:txBody>
                  <a:tcPr/>
                </a:tc>
                <a:tc rowSpan="2">
                  <a:txBody>
                    <a:bodyPr/>
                    <a:lstStyle/>
                    <a:p>
                      <a:pPr algn="ctr"/>
                      <a:endParaRPr lang="en-US" altLang="zh-CN" sz="1200" dirty="0" smtClean="0"/>
                    </a:p>
                    <a:p>
                      <a:pPr algn="ctr"/>
                      <a:r>
                        <a:rPr lang="en-US" altLang="zh-CN" sz="1200" dirty="0" smtClean="0"/>
                        <a:t>Available</a:t>
                      </a:r>
                      <a:endParaRPr lang="zh-CN" altLang="en-US" sz="1200" dirty="0"/>
                    </a:p>
                  </a:txBody>
                  <a:tcPr/>
                </a:tc>
                <a:tc gridSpan="2">
                  <a:txBody>
                    <a:bodyPr/>
                    <a:lstStyle/>
                    <a:p>
                      <a:pPr algn="ctr"/>
                      <a:r>
                        <a:rPr lang="en-US" altLang="zh-CN" sz="1200" dirty="0" smtClean="0"/>
                        <a:t>Acc.128</a:t>
                      </a:r>
                      <a:endParaRPr lang="zh-CN" altLang="en-US" sz="1200" dirty="0"/>
                    </a:p>
                  </a:txBody>
                  <a:tcPr/>
                </a:tc>
                <a:tc hMerge="1">
                  <a:txBody>
                    <a:bodyPr/>
                    <a:lstStyle/>
                    <a:p>
                      <a:endParaRPr lang="zh-CN" altLang="en-US" dirty="0"/>
                    </a:p>
                  </a:txBody>
                  <a:tcPr/>
                </a:tc>
                <a:tc gridSpan="2">
                  <a:txBody>
                    <a:bodyPr/>
                    <a:lstStyle/>
                    <a:p>
                      <a:pPr algn="ctr"/>
                      <a:r>
                        <a:rPr lang="en-US" altLang="zh-CN" sz="1200" dirty="0" smtClean="0"/>
                        <a:t>Acc.256</a:t>
                      </a:r>
                      <a:endParaRPr lang="zh-CN" altLang="en-US" sz="1200" dirty="0"/>
                    </a:p>
                  </a:txBody>
                  <a:tcPr/>
                </a:tc>
                <a:tc hMerge="1">
                  <a:txBody>
                    <a:bodyPr/>
                    <a:lstStyle/>
                    <a:p>
                      <a:endParaRPr lang="zh-CN" altLang="en-US" dirty="0"/>
                    </a:p>
                  </a:txBody>
                  <a:tcPr/>
                </a:tc>
                <a:tc gridSpan="2">
                  <a:txBody>
                    <a:bodyPr/>
                    <a:lstStyle/>
                    <a:p>
                      <a:pPr algn="ctr"/>
                      <a:r>
                        <a:rPr lang="en-US" altLang="zh-CN" sz="1200" dirty="0" smtClean="0"/>
                        <a:t>Acc.512</a:t>
                      </a:r>
                      <a:endParaRPr lang="zh-CN" altLang="en-US" sz="1200" dirty="0"/>
                    </a:p>
                  </a:txBody>
                  <a:tcPr/>
                </a:tc>
                <a:tc hMerge="1">
                  <a:txBody>
                    <a:bodyPr/>
                    <a:lstStyle/>
                    <a:p>
                      <a:endParaRPr lang="zh-CN" altLang="en-US" dirty="0"/>
                    </a:p>
                  </a:txBody>
                  <a:tcPr/>
                </a:tc>
                <a:extLst>
                  <a:ext uri="{0D108BD9-81ED-4DB2-BD59-A6C34878D82A}">
                    <a16:rowId xmlns:a16="http://schemas.microsoft.com/office/drawing/2014/main" xmlns="" val="2755211101"/>
                  </a:ext>
                </a:extLst>
              </a:tr>
              <a:tr h="187570">
                <a:tc vMerge="1">
                  <a:txBody>
                    <a:bodyPr/>
                    <a:lstStyle/>
                    <a:p>
                      <a:endParaRPr lang="zh-CN" altLang="en-US" dirty="0"/>
                    </a:p>
                  </a:txBody>
                  <a:tcPr/>
                </a:tc>
                <a:tc vMerge="1">
                  <a:txBody>
                    <a:bodyPr/>
                    <a:lstStyle/>
                    <a:p>
                      <a:endParaRPr lang="zh-CN" altLang="en-US" dirty="0"/>
                    </a:p>
                  </a:txBody>
                  <a:tcPr/>
                </a:tc>
                <a:tc>
                  <a:txBody>
                    <a:bodyPr/>
                    <a:lstStyle/>
                    <a:p>
                      <a:pPr algn="ctr"/>
                      <a:r>
                        <a:rPr lang="en-US" altLang="zh-CN" sz="1200" dirty="0" smtClean="0"/>
                        <a:t>Used </a:t>
                      </a:r>
                      <a:endParaRPr lang="zh-CN" altLang="en-US" sz="1200" dirty="0"/>
                    </a:p>
                  </a:txBody>
                  <a:tcPr/>
                </a:tc>
                <a:tc>
                  <a:txBody>
                    <a:bodyPr/>
                    <a:lstStyle/>
                    <a:p>
                      <a:pPr algn="ctr"/>
                      <a:r>
                        <a:rPr lang="en-US" altLang="zh-CN" sz="1200" dirty="0" smtClean="0"/>
                        <a:t>Utilization</a:t>
                      </a:r>
                      <a:endParaRPr lang="zh-CN" altLang="en-US" sz="1200" dirty="0"/>
                    </a:p>
                  </a:txBody>
                  <a:tcPr/>
                </a:tc>
                <a:tc>
                  <a:txBody>
                    <a:bodyPr/>
                    <a:lstStyle/>
                    <a:p>
                      <a:pPr algn="ctr"/>
                      <a:r>
                        <a:rPr lang="en-US" altLang="zh-CN" sz="1200" dirty="0" smtClean="0"/>
                        <a:t>Used</a:t>
                      </a:r>
                      <a:endParaRPr lang="zh-CN" altLang="en-US" sz="1200" dirty="0"/>
                    </a:p>
                  </a:txBody>
                  <a:tcPr/>
                </a:tc>
                <a:tc>
                  <a:txBody>
                    <a:bodyPr/>
                    <a:lstStyle/>
                    <a:p>
                      <a:pPr algn="ctr"/>
                      <a:r>
                        <a:rPr lang="en-US" altLang="zh-CN" sz="1200" dirty="0" smtClean="0"/>
                        <a:t>Utilization</a:t>
                      </a:r>
                      <a:endParaRPr lang="zh-CN" altLang="en-US" sz="1200" dirty="0"/>
                    </a:p>
                  </a:txBody>
                  <a:tcPr/>
                </a:tc>
                <a:tc>
                  <a:txBody>
                    <a:bodyPr/>
                    <a:lstStyle/>
                    <a:p>
                      <a:pPr algn="ctr"/>
                      <a:r>
                        <a:rPr lang="en-US" altLang="zh-CN" sz="1200" dirty="0" smtClean="0"/>
                        <a:t>Used</a:t>
                      </a:r>
                      <a:endParaRPr lang="zh-CN" altLang="en-US" sz="1200" dirty="0"/>
                    </a:p>
                  </a:txBody>
                  <a:tcPr/>
                </a:tc>
                <a:tc>
                  <a:txBody>
                    <a:bodyPr/>
                    <a:lstStyle/>
                    <a:p>
                      <a:pPr algn="ctr"/>
                      <a:r>
                        <a:rPr lang="en-US" altLang="zh-CN" sz="1200" dirty="0" smtClean="0"/>
                        <a:t>Utilization</a:t>
                      </a:r>
                      <a:endParaRPr lang="zh-CN" altLang="en-US" sz="1200" dirty="0"/>
                    </a:p>
                  </a:txBody>
                  <a:tcPr/>
                </a:tc>
                <a:extLst>
                  <a:ext uri="{0D108BD9-81ED-4DB2-BD59-A6C34878D82A}">
                    <a16:rowId xmlns:a16="http://schemas.microsoft.com/office/drawing/2014/main" xmlns="" val="3580570348"/>
                  </a:ext>
                </a:extLst>
              </a:tr>
              <a:tr h="187570">
                <a:tc>
                  <a:txBody>
                    <a:bodyPr/>
                    <a:lstStyle/>
                    <a:p>
                      <a:pPr algn="ctr"/>
                      <a:r>
                        <a:rPr lang="en-US" altLang="zh-CN" sz="1200" dirty="0" smtClean="0"/>
                        <a:t>LUTs</a:t>
                      </a:r>
                      <a:endParaRPr lang="zh-CN" altLang="en-US" sz="1200" dirty="0"/>
                    </a:p>
                  </a:txBody>
                  <a:tcPr/>
                </a:tc>
                <a:tc>
                  <a:txBody>
                    <a:bodyPr/>
                    <a:lstStyle/>
                    <a:p>
                      <a:pPr algn="ctr"/>
                      <a:r>
                        <a:rPr lang="en-US" altLang="zh-CN" sz="1200" dirty="0" smtClean="0"/>
                        <a:t>303600</a:t>
                      </a:r>
                      <a:endParaRPr lang="zh-CN" altLang="en-US" sz="1200" dirty="0"/>
                    </a:p>
                  </a:txBody>
                  <a:tcPr/>
                </a:tc>
                <a:tc>
                  <a:txBody>
                    <a:bodyPr/>
                    <a:lstStyle/>
                    <a:p>
                      <a:pPr algn="ctr"/>
                      <a:r>
                        <a:rPr lang="en-US" altLang="zh-CN" sz="1200" dirty="0" smtClean="0"/>
                        <a:t>60903</a:t>
                      </a:r>
                      <a:endParaRPr lang="zh-CN" altLang="en-US" sz="1200" dirty="0"/>
                    </a:p>
                  </a:txBody>
                  <a:tcPr/>
                </a:tc>
                <a:tc>
                  <a:txBody>
                    <a:bodyPr/>
                    <a:lstStyle/>
                    <a:p>
                      <a:pPr algn="ctr"/>
                      <a:r>
                        <a:rPr lang="en-US" altLang="zh-CN" sz="1200" dirty="0" smtClean="0"/>
                        <a:t>20.06%</a:t>
                      </a:r>
                      <a:endParaRPr lang="zh-CN" altLang="en-US" sz="1200" dirty="0"/>
                    </a:p>
                  </a:txBody>
                  <a:tcPr/>
                </a:tc>
                <a:tc>
                  <a:txBody>
                    <a:bodyPr/>
                    <a:lstStyle/>
                    <a:p>
                      <a:pPr algn="ctr"/>
                      <a:r>
                        <a:rPr lang="en-US" altLang="zh-CN" sz="1200" dirty="0" smtClean="0"/>
                        <a:t>121957</a:t>
                      </a:r>
                      <a:endParaRPr lang="zh-CN" altLang="en-US" sz="1200" dirty="0"/>
                    </a:p>
                  </a:txBody>
                  <a:tcPr/>
                </a:tc>
                <a:tc>
                  <a:txBody>
                    <a:bodyPr/>
                    <a:lstStyle/>
                    <a:p>
                      <a:pPr algn="ctr"/>
                      <a:r>
                        <a:rPr lang="en-US" altLang="zh-CN" sz="1200" dirty="0" smtClean="0"/>
                        <a:t>40.17%</a:t>
                      </a:r>
                      <a:endParaRPr lang="zh-CN" altLang="en-US" sz="1200" dirty="0"/>
                    </a:p>
                  </a:txBody>
                  <a:tcPr/>
                </a:tc>
                <a:tc>
                  <a:txBody>
                    <a:bodyPr/>
                    <a:lstStyle/>
                    <a:p>
                      <a:pPr algn="ctr"/>
                      <a:r>
                        <a:rPr lang="en-US" altLang="zh-CN" sz="1200" dirty="0" smtClean="0"/>
                        <a:t>270508</a:t>
                      </a:r>
                      <a:endParaRPr lang="zh-CN" altLang="en-US" sz="1200" dirty="0"/>
                    </a:p>
                  </a:txBody>
                  <a:tcPr/>
                </a:tc>
                <a:tc>
                  <a:txBody>
                    <a:bodyPr/>
                    <a:lstStyle/>
                    <a:p>
                      <a:pPr algn="ctr"/>
                      <a:r>
                        <a:rPr lang="en-US" altLang="zh-CN" sz="1200" dirty="0" smtClean="0"/>
                        <a:t>89.10%</a:t>
                      </a:r>
                      <a:endParaRPr lang="zh-CN" altLang="en-US" sz="1200" dirty="0"/>
                    </a:p>
                  </a:txBody>
                  <a:tcPr/>
                </a:tc>
                <a:extLst>
                  <a:ext uri="{0D108BD9-81ED-4DB2-BD59-A6C34878D82A}">
                    <a16:rowId xmlns:a16="http://schemas.microsoft.com/office/drawing/2014/main" xmlns="" val="3953567237"/>
                  </a:ext>
                </a:extLst>
              </a:tr>
              <a:tr h="187570">
                <a:tc>
                  <a:txBody>
                    <a:bodyPr/>
                    <a:lstStyle/>
                    <a:p>
                      <a:pPr algn="ctr"/>
                      <a:r>
                        <a:rPr lang="en-US" altLang="zh-CN" sz="1200" dirty="0" smtClean="0"/>
                        <a:t>REGs</a:t>
                      </a:r>
                      <a:endParaRPr lang="zh-CN" altLang="en-US" sz="1200" dirty="0"/>
                    </a:p>
                  </a:txBody>
                  <a:tcPr/>
                </a:tc>
                <a:tc>
                  <a:txBody>
                    <a:bodyPr/>
                    <a:lstStyle/>
                    <a:p>
                      <a:pPr algn="ctr"/>
                      <a:r>
                        <a:rPr lang="en-US" altLang="zh-CN" sz="1200" dirty="0" smtClean="0"/>
                        <a:t>607200</a:t>
                      </a:r>
                      <a:endParaRPr lang="zh-CN" altLang="en-US" sz="1200" dirty="0"/>
                    </a:p>
                  </a:txBody>
                  <a:tcPr/>
                </a:tc>
                <a:tc>
                  <a:txBody>
                    <a:bodyPr/>
                    <a:lstStyle/>
                    <a:p>
                      <a:pPr algn="ctr"/>
                      <a:r>
                        <a:rPr lang="en-US" altLang="zh-CN" sz="1200" dirty="0" smtClean="0"/>
                        <a:t>48698</a:t>
                      </a:r>
                      <a:endParaRPr lang="zh-CN" altLang="en-US" sz="1200" dirty="0"/>
                    </a:p>
                  </a:txBody>
                  <a:tcPr/>
                </a:tc>
                <a:tc>
                  <a:txBody>
                    <a:bodyPr/>
                    <a:lstStyle/>
                    <a:p>
                      <a:pPr algn="ctr"/>
                      <a:r>
                        <a:rPr lang="en-US" altLang="zh-CN" sz="1200" dirty="0" smtClean="0"/>
                        <a:t>8.02%</a:t>
                      </a:r>
                      <a:endParaRPr lang="zh-CN" altLang="en-US" sz="1200" dirty="0"/>
                    </a:p>
                  </a:txBody>
                  <a:tcPr/>
                </a:tc>
                <a:tc>
                  <a:txBody>
                    <a:bodyPr/>
                    <a:lstStyle/>
                    <a:p>
                      <a:pPr algn="ctr"/>
                      <a:r>
                        <a:rPr lang="en-US" altLang="zh-CN" sz="1200" dirty="0" smtClean="0"/>
                        <a:t>104500</a:t>
                      </a:r>
                      <a:endParaRPr lang="zh-CN" altLang="en-US" sz="1200" dirty="0"/>
                    </a:p>
                  </a:txBody>
                  <a:tcPr/>
                </a:tc>
                <a:tc>
                  <a:txBody>
                    <a:bodyPr/>
                    <a:lstStyle/>
                    <a:p>
                      <a:pPr algn="ctr"/>
                      <a:r>
                        <a:rPr lang="en-US" altLang="zh-CN" sz="1200" dirty="0" smtClean="0"/>
                        <a:t>17.21%</a:t>
                      </a:r>
                      <a:endParaRPr lang="zh-CN" altLang="en-US" sz="1200" dirty="0"/>
                    </a:p>
                  </a:txBody>
                  <a:tcPr/>
                </a:tc>
                <a:tc>
                  <a:txBody>
                    <a:bodyPr/>
                    <a:lstStyle/>
                    <a:p>
                      <a:pPr algn="ctr"/>
                      <a:r>
                        <a:rPr lang="en-US" altLang="zh-CN" sz="1200" dirty="0" smtClean="0"/>
                        <a:t>231647</a:t>
                      </a:r>
                      <a:endParaRPr lang="zh-CN" altLang="en-US" sz="1200" dirty="0"/>
                    </a:p>
                  </a:txBody>
                  <a:tcPr/>
                </a:tc>
                <a:tc>
                  <a:txBody>
                    <a:bodyPr/>
                    <a:lstStyle/>
                    <a:p>
                      <a:pPr algn="ctr"/>
                      <a:r>
                        <a:rPr lang="en-US" altLang="zh-CN" sz="1200" dirty="0" smtClean="0"/>
                        <a:t>38.15%</a:t>
                      </a:r>
                      <a:endParaRPr lang="zh-CN" altLang="en-US" sz="1200" dirty="0"/>
                    </a:p>
                  </a:txBody>
                  <a:tcPr/>
                </a:tc>
                <a:extLst>
                  <a:ext uri="{0D108BD9-81ED-4DB2-BD59-A6C34878D82A}">
                    <a16:rowId xmlns:a16="http://schemas.microsoft.com/office/drawing/2014/main" xmlns="" val="3049726429"/>
                  </a:ext>
                </a:extLst>
              </a:tr>
            </a:tbl>
          </a:graphicData>
        </a:graphic>
      </p:graphicFrame>
      <p:sp>
        <p:nvSpPr>
          <p:cNvPr id="9" name="TextBox 4"/>
          <p:cNvSpPr txBox="1"/>
          <p:nvPr/>
        </p:nvSpPr>
        <p:spPr>
          <a:xfrm>
            <a:off x="911424" y="2473732"/>
            <a:ext cx="10801200" cy="523220"/>
          </a:xfrm>
          <a:prstGeom prst="rect">
            <a:avLst/>
          </a:prstGeom>
          <a:noFill/>
        </p:spPr>
        <p:txBody>
          <a:bodyPr wrap="square" rtlCol="0">
            <a:spAutoFit/>
          </a:bodyPr>
          <a:lstStyle/>
          <a:p>
            <a:pPr>
              <a:buFont typeface="Wingdings" panose="05000000000000000000" pitchFamily="2" charset="2"/>
              <a:buChar char="Ø"/>
            </a:pPr>
            <a:r>
              <a:rPr lang="en-US" altLang="zh-CN" sz="2800" dirty="0" smtClean="0">
                <a:latin typeface="Calibri" panose="020F0502020204030204" pitchFamily="34" charset="0"/>
                <a:cs typeface="Calibri" panose="020F0502020204030204" pitchFamily="34" charset="0"/>
              </a:rPr>
              <a:t>Performance</a:t>
            </a:r>
          </a:p>
        </p:txBody>
      </p:sp>
      <p:graphicFrame>
        <p:nvGraphicFramePr>
          <p:cNvPr id="4" name="表格 3"/>
          <p:cNvGraphicFramePr>
            <a:graphicFrameLocks noGrp="1"/>
          </p:cNvGraphicFramePr>
          <p:nvPr>
            <p:extLst>
              <p:ext uri="{D42A27DB-BD31-4B8C-83A1-F6EECF244321}">
                <p14:modId xmlns:p14="http://schemas.microsoft.com/office/powerpoint/2010/main" val="3436593608"/>
              </p:ext>
            </p:extLst>
          </p:nvPr>
        </p:nvGraphicFramePr>
        <p:xfrm>
          <a:off x="1539268" y="2996952"/>
          <a:ext cx="8856983" cy="2103120"/>
        </p:xfrm>
        <a:graphic>
          <a:graphicData uri="http://schemas.openxmlformats.org/drawingml/2006/table">
            <a:tbl>
              <a:tblPr firstRow="1" bandRow="1">
                <a:tableStyleId>{5940675A-B579-460E-94D1-54222C63F5DA}</a:tableStyleId>
              </a:tblPr>
              <a:tblGrid>
                <a:gridCol w="1442422">
                  <a:extLst>
                    <a:ext uri="{9D8B030D-6E8A-4147-A177-3AD203B41FA5}">
                      <a16:colId xmlns:a16="http://schemas.microsoft.com/office/drawing/2014/main" xmlns="" val="2490802717"/>
                    </a:ext>
                  </a:extLst>
                </a:gridCol>
                <a:gridCol w="961608">
                  <a:extLst>
                    <a:ext uri="{9D8B030D-6E8A-4147-A177-3AD203B41FA5}">
                      <a16:colId xmlns:a16="http://schemas.microsoft.com/office/drawing/2014/main" xmlns="" val="1126134009"/>
                    </a:ext>
                  </a:extLst>
                </a:gridCol>
                <a:gridCol w="781310">
                  <a:extLst>
                    <a:ext uri="{9D8B030D-6E8A-4147-A177-3AD203B41FA5}">
                      <a16:colId xmlns:a16="http://schemas.microsoft.com/office/drawing/2014/main" xmlns="" val="1503233831"/>
                    </a:ext>
                  </a:extLst>
                </a:gridCol>
                <a:gridCol w="841411">
                  <a:extLst>
                    <a:ext uri="{9D8B030D-6E8A-4147-A177-3AD203B41FA5}">
                      <a16:colId xmlns:a16="http://schemas.microsoft.com/office/drawing/2014/main" xmlns="" val="2082799534"/>
                    </a:ext>
                  </a:extLst>
                </a:gridCol>
                <a:gridCol w="781310">
                  <a:extLst>
                    <a:ext uri="{9D8B030D-6E8A-4147-A177-3AD203B41FA5}">
                      <a16:colId xmlns:a16="http://schemas.microsoft.com/office/drawing/2014/main" xmlns="" val="2787681878"/>
                    </a:ext>
                  </a:extLst>
                </a:gridCol>
                <a:gridCol w="781310">
                  <a:extLst>
                    <a:ext uri="{9D8B030D-6E8A-4147-A177-3AD203B41FA5}">
                      <a16:colId xmlns:a16="http://schemas.microsoft.com/office/drawing/2014/main" xmlns="" val="1862145924"/>
                    </a:ext>
                  </a:extLst>
                </a:gridCol>
                <a:gridCol w="841411">
                  <a:extLst>
                    <a:ext uri="{9D8B030D-6E8A-4147-A177-3AD203B41FA5}">
                      <a16:colId xmlns:a16="http://schemas.microsoft.com/office/drawing/2014/main" xmlns="" val="3394708254"/>
                    </a:ext>
                  </a:extLst>
                </a:gridCol>
                <a:gridCol w="781310">
                  <a:extLst>
                    <a:ext uri="{9D8B030D-6E8A-4147-A177-3AD203B41FA5}">
                      <a16:colId xmlns:a16="http://schemas.microsoft.com/office/drawing/2014/main" xmlns="" val="362175990"/>
                    </a:ext>
                  </a:extLst>
                </a:gridCol>
                <a:gridCol w="901512">
                  <a:extLst>
                    <a:ext uri="{9D8B030D-6E8A-4147-A177-3AD203B41FA5}">
                      <a16:colId xmlns:a16="http://schemas.microsoft.com/office/drawing/2014/main" xmlns="" val="1392976793"/>
                    </a:ext>
                  </a:extLst>
                </a:gridCol>
                <a:gridCol w="743379">
                  <a:extLst>
                    <a:ext uri="{9D8B030D-6E8A-4147-A177-3AD203B41FA5}">
                      <a16:colId xmlns:a16="http://schemas.microsoft.com/office/drawing/2014/main" xmlns="" val="4171072504"/>
                    </a:ext>
                  </a:extLst>
                </a:gridCol>
              </a:tblGrid>
              <a:tr h="156772">
                <a:tc rowSpan="2">
                  <a:txBody>
                    <a:bodyPr/>
                    <a:lstStyle/>
                    <a:p>
                      <a:pPr algn="ctr"/>
                      <a:endParaRPr lang="en-US" altLang="zh-CN" sz="1200" dirty="0" smtClean="0"/>
                    </a:p>
                    <a:p>
                      <a:pPr algn="ctr"/>
                      <a:r>
                        <a:rPr lang="en-US" altLang="zh-CN" sz="1200" b="1" dirty="0" smtClean="0"/>
                        <a:t>Dataset</a:t>
                      </a:r>
                      <a:endParaRPr lang="zh-CN" altLang="en-US" sz="1200" b="1" dirty="0"/>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1" dirty="0" smtClean="0"/>
                        <a:t>Time(s)</a:t>
                      </a:r>
                      <a:endParaRPr lang="zh-CN" altLang="en-US" sz="1200" b="1" dirty="0" smtClean="0"/>
                    </a:p>
                    <a:p>
                      <a:pPr algn="ctr"/>
                      <a:r>
                        <a:rPr lang="en-US" altLang="zh-CN" sz="1200" b="1" dirty="0" smtClean="0"/>
                        <a:t>[work]</a:t>
                      </a:r>
                      <a:endParaRPr lang="zh-CN" altLang="en-US" sz="1200" b="1"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Our SW.512</a:t>
                      </a:r>
                      <a:endParaRPr lang="zh-CN" altLang="en-US" sz="1200" dirty="0" smtClean="0"/>
                    </a:p>
                  </a:txBody>
                  <a:tcPr/>
                </a:tc>
                <a:tc hMerge="1">
                  <a:txBody>
                    <a:bodyPr/>
                    <a:lstStyle/>
                    <a:p>
                      <a:endParaRPr lang="zh-CN" altLang="en-US"/>
                    </a:p>
                  </a:txBody>
                  <a:tcPr/>
                </a:tc>
                <a:tc gridSpan="2">
                  <a:txBody>
                    <a:bodyPr/>
                    <a:lstStyle/>
                    <a:p>
                      <a:pPr algn="ctr"/>
                      <a:r>
                        <a:rPr lang="en-US" altLang="zh-CN" sz="1200" dirty="0" smtClean="0"/>
                        <a:t>Our SW.1024</a:t>
                      </a:r>
                      <a:endParaRPr lang="zh-CN" altLang="en-US" sz="1200" dirty="0"/>
                    </a:p>
                  </a:txBody>
                  <a:tcPr/>
                </a:tc>
                <a:tc hMerge="1">
                  <a:txBody>
                    <a:bodyPr/>
                    <a:lstStyle/>
                    <a:p>
                      <a:endParaRPr lang="zh-CN" altLang="en-US" sz="1400" dirty="0"/>
                    </a:p>
                  </a:txBody>
                  <a:tcPr/>
                </a:tc>
                <a:tc gridSpan="2">
                  <a:txBody>
                    <a:bodyPr/>
                    <a:lstStyle/>
                    <a:p>
                      <a:pPr algn="ctr"/>
                      <a:r>
                        <a:rPr lang="en-US" altLang="zh-CN" sz="1200" dirty="0" smtClean="0"/>
                        <a:t>Our SW.1024x10</a:t>
                      </a:r>
                      <a:endParaRPr lang="zh-CN" altLang="en-US" sz="1200" dirty="0"/>
                    </a:p>
                  </a:txBody>
                  <a:tcPr/>
                </a:tc>
                <a:tc hMerge="1">
                  <a:txBody>
                    <a:bodyPr/>
                    <a:lstStyle/>
                    <a:p>
                      <a:endParaRPr lang="zh-CN" altLang="en-US" sz="1400" dirty="0"/>
                    </a:p>
                  </a:txBody>
                  <a:tcPr/>
                </a:tc>
                <a:tc gridSpan="2">
                  <a:txBody>
                    <a:bodyPr/>
                    <a:lstStyle/>
                    <a:p>
                      <a:pPr algn="ctr"/>
                      <a:r>
                        <a:rPr lang="en-US" altLang="zh-CN" sz="1200" dirty="0" smtClean="0"/>
                        <a:t>Our FPGA.512</a:t>
                      </a:r>
                      <a:endParaRPr lang="zh-CN" altLang="en-US" sz="1200" dirty="0"/>
                    </a:p>
                  </a:txBody>
                  <a:tcPr/>
                </a:tc>
                <a:tc hMerge="1">
                  <a:txBody>
                    <a:bodyPr/>
                    <a:lstStyle/>
                    <a:p>
                      <a:pPr algn="ctr"/>
                      <a:endParaRPr lang="zh-CN" altLang="en-US" sz="1200" dirty="0"/>
                    </a:p>
                  </a:txBody>
                  <a:tcPr/>
                </a:tc>
                <a:extLst>
                  <a:ext uri="{0D108BD9-81ED-4DB2-BD59-A6C34878D82A}">
                    <a16:rowId xmlns:a16="http://schemas.microsoft.com/office/drawing/2014/main" xmlns="" val="1742559284"/>
                  </a:ext>
                </a:extLst>
              </a:tr>
              <a:tr h="156772">
                <a:tc vMerge="1">
                  <a:txBody>
                    <a:bodyPr/>
                    <a:lstStyle/>
                    <a:p>
                      <a:endParaRPr lang="zh-CN" altLang="en-US" dirty="0"/>
                    </a:p>
                  </a:txBody>
                  <a:tcPr/>
                </a:tc>
                <a:tc vMerge="1">
                  <a:txBody>
                    <a:bodyPr/>
                    <a:lstStyle/>
                    <a:p>
                      <a:endParaRPr lang="zh-CN" altLang="en-US" sz="1400" dirty="0"/>
                    </a:p>
                  </a:txBody>
                  <a:tcPr/>
                </a:tc>
                <a:tc>
                  <a:txBody>
                    <a:bodyPr/>
                    <a:lstStyle/>
                    <a:p>
                      <a:pPr algn="ctr"/>
                      <a:r>
                        <a:rPr lang="en-US" altLang="zh-CN" sz="1200" dirty="0" smtClean="0"/>
                        <a:t>Time(s)</a:t>
                      </a:r>
                    </a:p>
                  </a:txBody>
                  <a:tcPr/>
                </a:tc>
                <a:tc>
                  <a:txBody>
                    <a:bodyPr/>
                    <a:lstStyle/>
                    <a:p>
                      <a:pPr algn="ctr"/>
                      <a:r>
                        <a:rPr lang="en-US" altLang="zh-CN" sz="1200" dirty="0" smtClean="0"/>
                        <a:t>Speedup</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Time(s)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Speedup</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Time(s)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Speedup</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Time(s)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Speedup</a:t>
                      </a:r>
                    </a:p>
                  </a:txBody>
                  <a:tcPr/>
                </a:tc>
                <a:extLst>
                  <a:ext uri="{0D108BD9-81ED-4DB2-BD59-A6C34878D82A}">
                    <a16:rowId xmlns:a16="http://schemas.microsoft.com/office/drawing/2014/main" xmlns="" val="512902741"/>
                  </a:ext>
                </a:extLst>
              </a:tr>
              <a:tr h="156772">
                <a:tc>
                  <a:txBody>
                    <a:bodyPr/>
                    <a:lstStyle/>
                    <a:p>
                      <a:pPr algn="ctr"/>
                      <a:r>
                        <a:rPr lang="en-US" altLang="zh-CN" sz="1200" dirty="0" smtClean="0"/>
                        <a:t>chess.dat</a:t>
                      </a:r>
                      <a:endParaRPr lang="zh-CN" altLang="en-US" sz="1200" dirty="0"/>
                    </a:p>
                  </a:txBody>
                  <a:tcPr/>
                </a:tc>
                <a:tc>
                  <a:txBody>
                    <a:bodyPr/>
                    <a:lstStyle/>
                    <a:p>
                      <a:pPr algn="ctr"/>
                      <a:r>
                        <a:rPr lang="en-US" altLang="zh-CN" sz="1200" dirty="0" smtClean="0"/>
                        <a:t>&gt;3.3[1]</a:t>
                      </a:r>
                      <a:endParaRPr lang="zh-CN" altLang="en-US" sz="1200" dirty="0"/>
                    </a:p>
                  </a:txBody>
                  <a:tcPr/>
                </a:tc>
                <a:tc>
                  <a:txBody>
                    <a:bodyPr/>
                    <a:lstStyle/>
                    <a:p>
                      <a:pPr algn="ctr"/>
                      <a:r>
                        <a:rPr lang="en-US" altLang="zh-CN" sz="1200" dirty="0" smtClean="0"/>
                        <a:t>0.072</a:t>
                      </a:r>
                      <a:endParaRPr lang="zh-CN" altLang="en-US" sz="1200" dirty="0"/>
                    </a:p>
                  </a:txBody>
                  <a:tcPr/>
                </a:tc>
                <a:tc>
                  <a:txBody>
                    <a:bodyPr/>
                    <a:lstStyle/>
                    <a:p>
                      <a:pPr algn="ctr"/>
                      <a:r>
                        <a:rPr lang="en-US" altLang="zh-CN" sz="1200" dirty="0" smtClean="0"/>
                        <a:t>45.8</a:t>
                      </a:r>
                      <a:endParaRPr lang="zh-CN" altLang="en-US" sz="1200" dirty="0"/>
                    </a:p>
                  </a:txBody>
                  <a:tcPr/>
                </a:tc>
                <a:tc>
                  <a:txBody>
                    <a:bodyPr/>
                    <a:lstStyle/>
                    <a:p>
                      <a:pPr algn="ctr"/>
                      <a:r>
                        <a:rPr lang="en-US" altLang="zh-CN" sz="1200" dirty="0" smtClean="0"/>
                        <a:t>0.375</a:t>
                      </a:r>
                      <a:endParaRPr lang="zh-CN" altLang="en-US" sz="1200" dirty="0"/>
                    </a:p>
                  </a:txBody>
                  <a:tcPr/>
                </a:tc>
                <a:tc>
                  <a:txBody>
                    <a:bodyPr/>
                    <a:lstStyle/>
                    <a:p>
                      <a:pPr algn="ctr"/>
                      <a:r>
                        <a:rPr lang="en-US" altLang="zh-CN" sz="1200" dirty="0" smtClean="0"/>
                        <a:t>8.8</a:t>
                      </a:r>
                      <a:endParaRPr lang="zh-CN" altLang="en-US" sz="1200" dirty="0"/>
                    </a:p>
                  </a:txBody>
                  <a:tcPr/>
                </a:tc>
                <a:tc>
                  <a:txBody>
                    <a:bodyPr/>
                    <a:lstStyle/>
                    <a:p>
                      <a:pPr algn="ctr"/>
                      <a:r>
                        <a:rPr lang="en-US" altLang="zh-CN" sz="1200" dirty="0" smtClean="0"/>
                        <a:t>4.398</a:t>
                      </a:r>
                      <a:endParaRPr lang="zh-CN" altLang="en-US" sz="1200" dirty="0"/>
                    </a:p>
                  </a:txBody>
                  <a:tcPr/>
                </a:tc>
                <a:tc>
                  <a:txBody>
                    <a:bodyPr/>
                    <a:lstStyle/>
                    <a:p>
                      <a:pPr algn="ctr"/>
                      <a:r>
                        <a:rPr lang="en-US" altLang="zh-CN" sz="1200" dirty="0" smtClean="0"/>
                        <a:t>0.75</a:t>
                      </a:r>
                      <a:endParaRPr lang="zh-CN" altLang="en-US" sz="1200" dirty="0"/>
                    </a:p>
                  </a:txBody>
                  <a:tcPr/>
                </a:tc>
                <a:tc>
                  <a:txBody>
                    <a:bodyPr/>
                    <a:lstStyle/>
                    <a:p>
                      <a:pPr algn="ctr"/>
                      <a:r>
                        <a:rPr lang="en-US" altLang="zh-CN" sz="1200" b="0" i="0" u="none" strike="noStrike" kern="1200" baseline="0" dirty="0" smtClean="0">
                          <a:solidFill>
                            <a:schemeClr val="tx1"/>
                          </a:solidFill>
                          <a:latin typeface="+mn-lt"/>
                          <a:ea typeface="+mn-ea"/>
                          <a:cs typeface="+mn-cs"/>
                        </a:rPr>
                        <a:t>1.9</a:t>
                      </a:r>
                      <a:r>
                        <a:rPr lang="en-US" altLang="zh-CN" sz="1200" b="0" i="0" u="none" strike="noStrike" kern="1200" baseline="0" dirty="0" smtClean="0">
                          <a:solidFill>
                            <a:schemeClr val="tx1"/>
                          </a:solidFill>
                          <a:latin typeface="Arial" panose="020B0604020202020204" pitchFamily="34" charset="0"/>
                          <a:ea typeface="+mn-ea"/>
                          <a:cs typeface="Arial" panose="020B0604020202020204" pitchFamily="34" charset="0"/>
                        </a:rPr>
                        <a:t>x</a:t>
                      </a:r>
                      <a:r>
                        <a:rPr lang="en-US" altLang="zh-CN" sz="1200" b="0" i="0" u="none" strike="noStrike" kern="1200" baseline="0" dirty="0" smtClean="0">
                          <a:solidFill>
                            <a:schemeClr val="tx1"/>
                          </a:solidFill>
                          <a:latin typeface="+mn-lt"/>
                          <a:ea typeface="+mn-ea"/>
                          <a:cs typeface="+mn-cs"/>
                        </a:rPr>
                        <a:t>10</a:t>
                      </a:r>
                      <a:r>
                        <a:rPr lang="en-US" altLang="zh-CN" sz="1200" b="0" i="0" u="none" strike="noStrike" kern="1200" baseline="30000" dirty="0" smtClean="0">
                          <a:solidFill>
                            <a:schemeClr val="tx1"/>
                          </a:solidFill>
                          <a:latin typeface="+mn-lt"/>
                          <a:ea typeface="+mn-ea"/>
                          <a:cs typeface="+mn-cs"/>
                        </a:rPr>
                        <a:t>-4</a:t>
                      </a:r>
                      <a:endParaRPr lang="zh-CN" altLang="en-US" sz="1200" b="0" i="0" u="none" strike="noStrike" kern="1200" baseline="30000" dirty="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1.7</a:t>
                      </a:r>
                      <a:r>
                        <a:rPr lang="en-US" altLang="zh-CN" sz="1200" b="0" i="0" u="none" strike="noStrike" kern="1200" baseline="0" dirty="0" smtClean="0">
                          <a:solidFill>
                            <a:schemeClr val="tx1"/>
                          </a:solidFill>
                          <a:latin typeface="Arial" panose="020B0604020202020204" pitchFamily="34" charset="0"/>
                          <a:ea typeface="+mn-ea"/>
                          <a:cs typeface="Arial" panose="020B0604020202020204" pitchFamily="34" charset="0"/>
                        </a:rPr>
                        <a:t>x</a:t>
                      </a:r>
                      <a:r>
                        <a:rPr lang="en-US" altLang="zh-CN" sz="1200" b="0" i="0" u="none" strike="noStrike" kern="1200" baseline="0" dirty="0" smtClean="0">
                          <a:solidFill>
                            <a:schemeClr val="tx1"/>
                          </a:solidFill>
                          <a:latin typeface="+mn-lt"/>
                          <a:ea typeface="+mn-ea"/>
                          <a:cs typeface="+mn-cs"/>
                        </a:rPr>
                        <a:t>10</a:t>
                      </a:r>
                      <a:r>
                        <a:rPr lang="en-US" altLang="zh-CN" sz="1200" b="0" i="0" u="none" strike="noStrike" kern="1200" baseline="30000" dirty="0" smtClean="0">
                          <a:solidFill>
                            <a:schemeClr val="tx1"/>
                          </a:solidFill>
                          <a:latin typeface="+mn-lt"/>
                          <a:ea typeface="+mn-ea"/>
                          <a:cs typeface="+mn-cs"/>
                        </a:rPr>
                        <a:t>4</a:t>
                      </a:r>
                      <a:endParaRPr lang="zh-CN" altLang="en-US" sz="1200" b="0" i="0" u="none" strike="noStrike" kern="1200" baseline="30000" dirty="0" smtClean="0">
                        <a:solidFill>
                          <a:schemeClr val="tx1"/>
                        </a:solidFill>
                        <a:latin typeface="+mn-lt"/>
                        <a:ea typeface="+mn-ea"/>
                        <a:cs typeface="+mn-cs"/>
                      </a:endParaRPr>
                    </a:p>
                  </a:txBody>
                  <a:tcPr/>
                </a:tc>
                <a:extLst>
                  <a:ext uri="{0D108BD9-81ED-4DB2-BD59-A6C34878D82A}">
                    <a16:rowId xmlns:a16="http://schemas.microsoft.com/office/drawing/2014/main" xmlns="" val="3616345777"/>
                  </a:ext>
                </a:extLst>
              </a:tr>
              <a:tr h="156772">
                <a:tc>
                  <a:txBody>
                    <a:bodyPr/>
                    <a:lstStyle/>
                    <a:p>
                      <a:pPr algn="ctr"/>
                      <a:r>
                        <a:rPr lang="en-US" altLang="zh-CN" sz="1200" u="none" strike="noStrike" kern="1200" baseline="0" dirty="0" smtClean="0"/>
                        <a:t>connect.dat</a:t>
                      </a:r>
                      <a:endParaRPr lang="zh-CN" altLang="en-US" sz="1200" dirty="0"/>
                    </a:p>
                  </a:txBody>
                  <a:tcPr/>
                </a:tc>
                <a:tc>
                  <a:txBody>
                    <a:bodyPr/>
                    <a:lstStyle/>
                    <a:p>
                      <a:pPr algn="ctr"/>
                      <a:r>
                        <a:rPr lang="en-US" altLang="zh-CN" sz="1200" dirty="0" smtClean="0"/>
                        <a:t>&gt;121.5[1]</a:t>
                      </a:r>
                      <a:endParaRPr lang="zh-CN" altLang="en-US" sz="1200" dirty="0"/>
                    </a:p>
                  </a:txBody>
                  <a:tcPr/>
                </a:tc>
                <a:tc>
                  <a:txBody>
                    <a:bodyPr/>
                    <a:lstStyle/>
                    <a:p>
                      <a:pPr algn="ctr"/>
                      <a:r>
                        <a:rPr lang="en-US" altLang="zh-CN" sz="1200" dirty="0" smtClean="0"/>
                        <a:t>1.152</a:t>
                      </a:r>
                      <a:endParaRPr lang="zh-CN" altLang="en-US" sz="1200" dirty="0"/>
                    </a:p>
                  </a:txBody>
                  <a:tcPr/>
                </a:tc>
                <a:tc>
                  <a:txBody>
                    <a:bodyPr/>
                    <a:lstStyle/>
                    <a:p>
                      <a:pPr algn="ctr"/>
                      <a:r>
                        <a:rPr lang="en-US" altLang="zh-CN" sz="1200" dirty="0" smtClean="0"/>
                        <a:t>105.5</a:t>
                      </a:r>
                      <a:endParaRPr lang="zh-CN" altLang="en-US" sz="1200" dirty="0"/>
                    </a:p>
                  </a:txBody>
                  <a:tcPr/>
                </a:tc>
                <a:tc>
                  <a:txBody>
                    <a:bodyPr/>
                    <a:lstStyle/>
                    <a:p>
                      <a:pPr algn="ctr"/>
                      <a:r>
                        <a:rPr lang="en-US" altLang="zh-CN" sz="1200" dirty="0" smtClean="0"/>
                        <a:t>1.863</a:t>
                      </a:r>
                      <a:endParaRPr lang="zh-CN" altLang="en-US" sz="1200" dirty="0"/>
                    </a:p>
                  </a:txBody>
                  <a:tcPr/>
                </a:tc>
                <a:tc>
                  <a:txBody>
                    <a:bodyPr/>
                    <a:lstStyle/>
                    <a:p>
                      <a:pPr algn="ctr"/>
                      <a:r>
                        <a:rPr lang="en-US" altLang="zh-CN" sz="1200" dirty="0" smtClean="0"/>
                        <a:t>65.2</a:t>
                      </a:r>
                      <a:endParaRPr lang="zh-CN" altLang="en-US" sz="1200" dirty="0"/>
                    </a:p>
                  </a:txBody>
                  <a:tcPr/>
                </a:tc>
                <a:tc>
                  <a:txBody>
                    <a:bodyPr/>
                    <a:lstStyle/>
                    <a:p>
                      <a:pPr algn="ctr"/>
                      <a:r>
                        <a:rPr lang="en-US" altLang="zh-CN" sz="1200" dirty="0" smtClean="0"/>
                        <a:t>14.482</a:t>
                      </a:r>
                      <a:endParaRPr lang="zh-CN" altLang="en-US" sz="1200" dirty="0"/>
                    </a:p>
                  </a:txBody>
                  <a:tcPr/>
                </a:tc>
                <a:tc>
                  <a:txBody>
                    <a:bodyPr/>
                    <a:lstStyle/>
                    <a:p>
                      <a:pPr algn="ctr"/>
                      <a:r>
                        <a:rPr lang="en-US" altLang="zh-CN" sz="1200" dirty="0" smtClean="0"/>
                        <a:t>8.4</a:t>
                      </a:r>
                      <a:endParaRPr lang="zh-CN" alt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2.4</a:t>
                      </a:r>
                      <a:r>
                        <a:rPr lang="en-US" altLang="zh-CN" sz="1200" b="0" i="0" u="none" strike="noStrike" kern="1200" baseline="0" dirty="0" smtClean="0">
                          <a:solidFill>
                            <a:schemeClr val="tx1"/>
                          </a:solidFill>
                          <a:latin typeface="Arial" panose="020B0604020202020204" pitchFamily="34" charset="0"/>
                          <a:ea typeface="+mn-ea"/>
                          <a:cs typeface="Arial" panose="020B0604020202020204" pitchFamily="34" charset="0"/>
                        </a:rPr>
                        <a:t>x</a:t>
                      </a:r>
                      <a:r>
                        <a:rPr lang="en-US" altLang="zh-CN" sz="1200" b="0" i="0" u="none" strike="noStrike" kern="1200" baseline="0" dirty="0" smtClean="0">
                          <a:solidFill>
                            <a:schemeClr val="tx1"/>
                          </a:solidFill>
                          <a:latin typeface="+mn-lt"/>
                          <a:ea typeface="+mn-ea"/>
                          <a:cs typeface="+mn-cs"/>
                        </a:rPr>
                        <a:t>10</a:t>
                      </a:r>
                      <a:r>
                        <a:rPr lang="en-US" altLang="zh-CN" sz="1200" b="0" i="0" u="none" strike="noStrike" kern="1200" baseline="30000" dirty="0" smtClean="0">
                          <a:solidFill>
                            <a:schemeClr val="tx1"/>
                          </a:solidFill>
                          <a:latin typeface="+mn-lt"/>
                          <a:ea typeface="+mn-ea"/>
                          <a:cs typeface="+mn-cs"/>
                        </a:rPr>
                        <a:t>-3</a:t>
                      </a:r>
                      <a:endParaRPr lang="zh-CN" altLang="en-US" sz="1200" b="0" i="0" u="none" strike="noStrike" kern="1200" baseline="30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5.0</a:t>
                      </a:r>
                      <a:r>
                        <a:rPr lang="en-US" altLang="zh-CN" sz="1200" b="0" i="0" u="none" strike="noStrike" kern="1200" baseline="0" dirty="0" smtClean="0">
                          <a:solidFill>
                            <a:schemeClr val="tx1"/>
                          </a:solidFill>
                          <a:latin typeface="Arial" panose="020B0604020202020204" pitchFamily="34" charset="0"/>
                          <a:ea typeface="+mn-ea"/>
                          <a:cs typeface="Arial" panose="020B0604020202020204" pitchFamily="34" charset="0"/>
                        </a:rPr>
                        <a:t>x</a:t>
                      </a:r>
                      <a:r>
                        <a:rPr lang="en-US" altLang="zh-CN" sz="1200" b="0" i="0" u="none" strike="noStrike" kern="1200" baseline="0" dirty="0" smtClean="0">
                          <a:solidFill>
                            <a:schemeClr val="tx1"/>
                          </a:solidFill>
                          <a:latin typeface="+mn-lt"/>
                          <a:ea typeface="+mn-ea"/>
                          <a:cs typeface="+mn-cs"/>
                        </a:rPr>
                        <a:t>10</a:t>
                      </a:r>
                      <a:r>
                        <a:rPr lang="en-US" altLang="zh-CN" sz="1200" b="0" i="0" u="none" strike="noStrike" kern="1200" baseline="30000" dirty="0" smtClean="0">
                          <a:solidFill>
                            <a:schemeClr val="tx1"/>
                          </a:solidFill>
                          <a:latin typeface="+mn-lt"/>
                          <a:ea typeface="+mn-ea"/>
                          <a:cs typeface="+mn-cs"/>
                        </a:rPr>
                        <a:t>4</a:t>
                      </a:r>
                      <a:endParaRPr lang="zh-CN" altLang="en-US" sz="1200" b="0" i="0" u="none" strike="noStrike" kern="1200" baseline="30000" dirty="0" smtClean="0">
                        <a:solidFill>
                          <a:schemeClr val="tx1"/>
                        </a:solidFill>
                        <a:latin typeface="+mn-lt"/>
                        <a:ea typeface="+mn-ea"/>
                        <a:cs typeface="+mn-cs"/>
                      </a:endParaRPr>
                    </a:p>
                  </a:txBody>
                  <a:tcPr/>
                </a:tc>
                <a:extLst>
                  <a:ext uri="{0D108BD9-81ED-4DB2-BD59-A6C34878D82A}">
                    <a16:rowId xmlns:a16="http://schemas.microsoft.com/office/drawing/2014/main" xmlns="" val="3137637643"/>
                  </a:ext>
                </a:extLst>
              </a:tr>
              <a:tr h="156772">
                <a:tc>
                  <a:txBody>
                    <a:bodyPr/>
                    <a:lstStyle/>
                    <a:p>
                      <a:pPr algn="ctr"/>
                      <a:r>
                        <a:rPr lang="en-US" altLang="zh-CN" sz="1200" u="none" strike="noStrike" kern="1200" baseline="0" dirty="0" smtClean="0"/>
                        <a:t>T40I10D0 3N500K</a:t>
                      </a:r>
                      <a:endParaRPr lang="zh-CN" altLang="en-US" sz="1200" dirty="0"/>
                    </a:p>
                  </a:txBody>
                  <a:tcPr/>
                </a:tc>
                <a:tc>
                  <a:txBody>
                    <a:bodyPr/>
                    <a:lstStyle/>
                    <a:p>
                      <a:pPr algn="ctr"/>
                      <a:r>
                        <a:rPr lang="en-US" altLang="zh-CN" sz="1200" dirty="0" smtClean="0"/>
                        <a:t>12.05[2]</a:t>
                      </a:r>
                      <a:endParaRPr lang="zh-CN" altLang="en-US" sz="1200" dirty="0"/>
                    </a:p>
                  </a:txBody>
                  <a:tcPr/>
                </a:tc>
                <a:tc>
                  <a:txBody>
                    <a:bodyPr/>
                    <a:lstStyle/>
                    <a:p>
                      <a:pPr algn="ctr"/>
                      <a:r>
                        <a:rPr lang="en-US" altLang="zh-CN" sz="1200" dirty="0" smtClean="0"/>
                        <a:t>8.592</a:t>
                      </a:r>
                      <a:endParaRPr lang="zh-CN" altLang="en-US" sz="1200" dirty="0"/>
                    </a:p>
                  </a:txBody>
                  <a:tcPr/>
                </a:tc>
                <a:tc>
                  <a:txBody>
                    <a:bodyPr/>
                    <a:lstStyle/>
                    <a:p>
                      <a:pPr algn="ctr"/>
                      <a:r>
                        <a:rPr lang="en-US" altLang="zh-CN" sz="1200" dirty="0" smtClean="0"/>
                        <a:t>1.4</a:t>
                      </a:r>
                      <a:endParaRPr lang="zh-CN" altLang="en-US" sz="1200" dirty="0"/>
                    </a:p>
                  </a:txBody>
                  <a:tcPr/>
                </a:tc>
                <a:tc>
                  <a:txBody>
                    <a:bodyPr/>
                    <a:lstStyle/>
                    <a:p>
                      <a:pPr algn="ctr"/>
                      <a:r>
                        <a:rPr lang="en-US" altLang="zh-CN" sz="1200" dirty="0" smtClean="0"/>
                        <a:t>17.048</a:t>
                      </a:r>
                      <a:endParaRPr lang="zh-CN" altLang="en-US" sz="1200" dirty="0"/>
                    </a:p>
                  </a:txBody>
                  <a:tcPr/>
                </a:tc>
                <a:tc>
                  <a:txBody>
                    <a:bodyPr/>
                    <a:lstStyle/>
                    <a:p>
                      <a:pPr algn="ctr"/>
                      <a:r>
                        <a:rPr lang="en-US" altLang="zh-CN" sz="1200" dirty="0" smtClean="0"/>
                        <a:t>0.7</a:t>
                      </a:r>
                      <a:endParaRPr lang="zh-CN" altLang="en-US" sz="1200" dirty="0"/>
                    </a:p>
                  </a:txBody>
                  <a:tcPr/>
                </a:tc>
                <a:tc>
                  <a:txBody>
                    <a:bodyPr/>
                    <a:lstStyle/>
                    <a:p>
                      <a:pPr algn="ctr"/>
                      <a:r>
                        <a:rPr lang="en-US" altLang="zh-CN" sz="1200" dirty="0" smtClean="0"/>
                        <a:t>-</a:t>
                      </a:r>
                      <a:endParaRPr lang="zh-CN" altLang="en-US" sz="1200" dirty="0"/>
                    </a:p>
                  </a:txBody>
                  <a:tcPr/>
                </a:tc>
                <a:tc>
                  <a:txBody>
                    <a:bodyPr/>
                    <a:lstStyle/>
                    <a:p>
                      <a:pPr algn="ctr"/>
                      <a:r>
                        <a:rPr lang="en-US" altLang="zh-CN" sz="1200" dirty="0" smtClean="0"/>
                        <a:t>-</a:t>
                      </a:r>
                      <a:endParaRPr lang="zh-CN" altLang="en-US" sz="1200" dirty="0"/>
                    </a:p>
                  </a:txBody>
                  <a:tcPr/>
                </a:tc>
                <a:tc>
                  <a:txBody>
                    <a:bodyPr/>
                    <a:lstStyle/>
                    <a:p>
                      <a:pPr algn="ctr"/>
                      <a:r>
                        <a:rPr lang="en-US" altLang="zh-CN" sz="1200" dirty="0" smtClean="0"/>
                        <a:t>0.21</a:t>
                      </a:r>
                      <a:endParaRPr lang="zh-CN" altLang="en-US" sz="1200" dirty="0"/>
                    </a:p>
                  </a:txBody>
                  <a:tcPr/>
                </a:tc>
                <a:tc>
                  <a:txBody>
                    <a:bodyPr/>
                    <a:lstStyle/>
                    <a:p>
                      <a:pPr algn="ctr"/>
                      <a:r>
                        <a:rPr lang="en-US" altLang="zh-CN" sz="1200" dirty="0" smtClean="0"/>
                        <a:t>57</a:t>
                      </a:r>
                      <a:endParaRPr lang="zh-CN" altLang="en-US" sz="1200" dirty="0"/>
                    </a:p>
                  </a:txBody>
                  <a:tcPr/>
                </a:tc>
                <a:extLst>
                  <a:ext uri="{0D108BD9-81ED-4DB2-BD59-A6C34878D82A}">
                    <a16:rowId xmlns:a16="http://schemas.microsoft.com/office/drawing/2014/main" xmlns="" val="2828150615"/>
                  </a:ext>
                </a:extLst>
              </a:tr>
              <a:tr h="156772">
                <a:tc>
                  <a:txBody>
                    <a:bodyPr/>
                    <a:lstStyle/>
                    <a:p>
                      <a:pPr algn="ctr"/>
                      <a:r>
                        <a:rPr lang="en-US" altLang="zh-CN" sz="1200" u="none" strike="noStrike" kern="1200" baseline="0" dirty="0" smtClean="0"/>
                        <a:t>T10.I4.1000K</a:t>
                      </a:r>
                      <a:endParaRPr lang="zh-CN" altLang="en-US" sz="1200" dirty="0"/>
                    </a:p>
                  </a:txBody>
                  <a:tcPr/>
                </a:tc>
                <a:tc>
                  <a:txBody>
                    <a:bodyPr/>
                    <a:lstStyle/>
                    <a:p>
                      <a:pPr algn="ctr"/>
                      <a:r>
                        <a:rPr lang="en-US" altLang="zh-CN" sz="1200" dirty="0" smtClean="0"/>
                        <a:t>17.0[3]</a:t>
                      </a:r>
                      <a:endParaRPr lang="zh-CN" altLang="en-US" sz="1200" dirty="0"/>
                    </a:p>
                  </a:txBody>
                  <a:tcPr/>
                </a:tc>
                <a:tc>
                  <a:txBody>
                    <a:bodyPr/>
                    <a:lstStyle/>
                    <a:p>
                      <a:pPr algn="ctr"/>
                      <a:r>
                        <a:rPr lang="en-US" altLang="zh-CN" sz="1200" dirty="0" smtClean="0"/>
                        <a:t>209.920</a:t>
                      </a:r>
                      <a:endParaRPr lang="zh-CN" altLang="en-US" sz="1200" dirty="0"/>
                    </a:p>
                  </a:txBody>
                  <a:tcPr/>
                </a:tc>
                <a:tc>
                  <a:txBody>
                    <a:bodyPr/>
                    <a:lstStyle/>
                    <a:p>
                      <a:pPr algn="ctr"/>
                      <a:r>
                        <a:rPr lang="en-US" altLang="zh-CN" sz="1200" dirty="0" smtClean="0"/>
                        <a:t>0.1</a:t>
                      </a:r>
                      <a:endParaRPr lang="zh-CN" altLang="en-US" sz="1200" dirty="0"/>
                    </a:p>
                  </a:txBody>
                  <a:tcPr/>
                </a:tc>
                <a:tc>
                  <a:txBody>
                    <a:bodyPr/>
                    <a:lstStyle/>
                    <a:p>
                      <a:pPr algn="ctr"/>
                      <a:r>
                        <a:rPr lang="en-US" altLang="zh-CN" sz="1200" dirty="0" smtClean="0"/>
                        <a:t>405.409</a:t>
                      </a:r>
                      <a:endParaRPr lang="zh-CN" altLang="en-US" sz="1200" dirty="0"/>
                    </a:p>
                  </a:txBody>
                  <a:tcPr/>
                </a:tc>
                <a:tc>
                  <a:txBody>
                    <a:bodyPr/>
                    <a:lstStyle/>
                    <a:p>
                      <a:pPr algn="ctr"/>
                      <a:r>
                        <a:rPr lang="en-US" altLang="zh-CN" sz="1200" dirty="0" smtClean="0"/>
                        <a:t>-</a:t>
                      </a:r>
                      <a:endParaRPr lang="zh-CN" altLang="en-US" sz="1200" dirty="0"/>
                    </a:p>
                  </a:txBody>
                  <a:tcPr/>
                </a:tc>
                <a:tc>
                  <a:txBody>
                    <a:bodyPr/>
                    <a:lstStyle/>
                    <a:p>
                      <a:pPr algn="ctr"/>
                      <a:r>
                        <a:rPr lang="en-US" altLang="zh-CN" sz="1200" dirty="0" smtClean="0"/>
                        <a:t>-</a:t>
                      </a:r>
                      <a:endParaRPr lang="zh-CN" altLang="en-US" sz="1200" dirty="0"/>
                    </a:p>
                  </a:txBody>
                  <a:tcPr/>
                </a:tc>
                <a:tc>
                  <a:txBody>
                    <a:bodyPr/>
                    <a:lstStyle/>
                    <a:p>
                      <a:pPr algn="ctr"/>
                      <a:r>
                        <a:rPr lang="en-US" altLang="zh-CN" sz="1200" dirty="0" smtClean="0"/>
                        <a:t>-</a:t>
                      </a:r>
                      <a:endParaRPr lang="zh-CN" altLang="en-US" sz="1200" dirty="0"/>
                    </a:p>
                  </a:txBody>
                  <a:tcPr/>
                </a:tc>
                <a:tc>
                  <a:txBody>
                    <a:bodyPr/>
                    <a:lstStyle/>
                    <a:p>
                      <a:pPr algn="ctr"/>
                      <a:r>
                        <a:rPr lang="en-US" altLang="zh-CN" sz="1200" dirty="0" smtClean="0"/>
                        <a:t>0.75</a:t>
                      </a:r>
                      <a:endParaRPr lang="zh-CN" altLang="en-US" sz="1200" dirty="0"/>
                    </a:p>
                  </a:txBody>
                  <a:tcPr/>
                </a:tc>
                <a:tc>
                  <a:txBody>
                    <a:bodyPr/>
                    <a:lstStyle/>
                    <a:p>
                      <a:pPr algn="ctr"/>
                      <a:r>
                        <a:rPr lang="en-US" altLang="zh-CN" sz="1200" dirty="0" smtClean="0"/>
                        <a:t>22.6</a:t>
                      </a:r>
                      <a:endParaRPr lang="zh-CN" altLang="en-US" sz="1200" dirty="0"/>
                    </a:p>
                  </a:txBody>
                  <a:tcPr/>
                </a:tc>
                <a:extLst>
                  <a:ext uri="{0D108BD9-81ED-4DB2-BD59-A6C34878D82A}">
                    <a16:rowId xmlns:a16="http://schemas.microsoft.com/office/drawing/2014/main" xmlns="" val="3581072989"/>
                  </a:ext>
                </a:extLst>
              </a:tr>
              <a:tr h="156772">
                <a:tc>
                  <a:txBody>
                    <a:bodyPr/>
                    <a:lstStyle/>
                    <a:p>
                      <a:pPr algn="ctr"/>
                      <a:r>
                        <a:rPr lang="en-US" altLang="zh-CN" sz="1200" u="none" strike="noStrike" kern="1200" baseline="0" dirty="0" smtClean="0"/>
                        <a:t>T10.I4.1000K</a:t>
                      </a:r>
                      <a:endParaRPr lang="zh-CN" altLang="en-US" sz="1200" dirty="0"/>
                    </a:p>
                  </a:txBody>
                  <a:tcPr/>
                </a:tc>
                <a:tc>
                  <a:txBody>
                    <a:bodyPr/>
                    <a:lstStyle/>
                    <a:p>
                      <a:pPr algn="ctr"/>
                      <a:r>
                        <a:rPr lang="en-US" altLang="zh-CN" sz="1200" dirty="0" smtClean="0"/>
                        <a:t>4.0[4]</a:t>
                      </a:r>
                      <a:endParaRPr lang="zh-CN" altLang="en-US" sz="1200" dirty="0"/>
                    </a:p>
                  </a:txBody>
                  <a:tcPr/>
                </a:tc>
                <a:tc>
                  <a:txBody>
                    <a:bodyPr/>
                    <a:lstStyle/>
                    <a:p>
                      <a:pPr algn="ctr"/>
                      <a:r>
                        <a:rPr lang="en-US" altLang="zh-CN" sz="1200" dirty="0" smtClean="0"/>
                        <a:t>209.920</a:t>
                      </a:r>
                      <a:endParaRPr lang="zh-CN" altLang="en-US" sz="1200" dirty="0"/>
                    </a:p>
                  </a:txBody>
                  <a:tcPr/>
                </a:tc>
                <a:tc>
                  <a:txBody>
                    <a:bodyPr/>
                    <a:lstStyle/>
                    <a:p>
                      <a:pPr algn="ctr"/>
                      <a:r>
                        <a:rPr lang="en-US" altLang="zh-CN" sz="1200" dirty="0" smtClean="0"/>
                        <a:t>-</a:t>
                      </a:r>
                      <a:endParaRPr lang="zh-CN" altLang="en-US" sz="1200" dirty="0"/>
                    </a:p>
                  </a:txBody>
                  <a:tcPr/>
                </a:tc>
                <a:tc>
                  <a:txBody>
                    <a:bodyPr/>
                    <a:lstStyle/>
                    <a:p>
                      <a:pPr algn="ctr"/>
                      <a:r>
                        <a:rPr lang="en-US" altLang="zh-CN" sz="1200" dirty="0" smtClean="0"/>
                        <a:t>405.409</a:t>
                      </a:r>
                      <a:endParaRPr lang="zh-CN" altLang="en-US" sz="1200" dirty="0"/>
                    </a:p>
                  </a:txBody>
                  <a:tcPr/>
                </a:tc>
                <a:tc>
                  <a:txBody>
                    <a:bodyPr/>
                    <a:lstStyle/>
                    <a:p>
                      <a:pPr algn="ctr"/>
                      <a:r>
                        <a:rPr lang="en-US" altLang="zh-CN" sz="1200" dirty="0" smtClean="0"/>
                        <a:t>-</a:t>
                      </a:r>
                      <a:endParaRPr lang="zh-CN" altLang="en-US" sz="1200" dirty="0"/>
                    </a:p>
                  </a:txBody>
                  <a:tcPr/>
                </a:tc>
                <a:tc>
                  <a:txBody>
                    <a:bodyPr/>
                    <a:lstStyle/>
                    <a:p>
                      <a:pPr algn="ctr"/>
                      <a:r>
                        <a:rPr lang="en-US" altLang="zh-CN" sz="1200" dirty="0" smtClean="0"/>
                        <a:t>-</a:t>
                      </a:r>
                      <a:endParaRPr lang="zh-CN" altLang="en-US" sz="1200" dirty="0"/>
                    </a:p>
                  </a:txBody>
                  <a:tcPr/>
                </a:tc>
                <a:tc>
                  <a:txBody>
                    <a:bodyPr/>
                    <a:lstStyle/>
                    <a:p>
                      <a:pPr algn="ctr"/>
                      <a:r>
                        <a:rPr lang="en-US" altLang="zh-CN" sz="1200" dirty="0" smtClean="0"/>
                        <a:t>-</a:t>
                      </a:r>
                      <a:endParaRPr lang="zh-CN" altLang="en-US" sz="1200" dirty="0"/>
                    </a:p>
                  </a:txBody>
                  <a:tcPr/>
                </a:tc>
                <a:tc>
                  <a:txBody>
                    <a:bodyPr/>
                    <a:lstStyle/>
                    <a:p>
                      <a:pPr algn="ctr"/>
                      <a:r>
                        <a:rPr lang="en-US" altLang="zh-CN" sz="1200" dirty="0" smtClean="0"/>
                        <a:t>0.75</a:t>
                      </a:r>
                      <a:endParaRPr lang="zh-CN" altLang="en-US" sz="1200" dirty="0"/>
                    </a:p>
                  </a:txBody>
                  <a:tcPr/>
                </a:tc>
                <a:tc>
                  <a:txBody>
                    <a:bodyPr/>
                    <a:lstStyle/>
                    <a:p>
                      <a:pPr algn="ctr"/>
                      <a:r>
                        <a:rPr lang="en-US" altLang="zh-CN" sz="1200" dirty="0" smtClean="0"/>
                        <a:t>5.3</a:t>
                      </a:r>
                      <a:endParaRPr lang="zh-CN" altLang="en-US" sz="1200" dirty="0"/>
                    </a:p>
                  </a:txBody>
                  <a:tcPr/>
                </a:tc>
                <a:extLst>
                  <a:ext uri="{0D108BD9-81ED-4DB2-BD59-A6C34878D82A}">
                    <a16:rowId xmlns:a16="http://schemas.microsoft.com/office/drawing/2014/main" xmlns="" val="1686112330"/>
                  </a:ext>
                </a:extLst>
              </a:tr>
            </a:tbl>
          </a:graphicData>
        </a:graphic>
      </p:graphicFrame>
      <p:sp>
        <p:nvSpPr>
          <p:cNvPr id="8" name="矩形 7"/>
          <p:cNvSpPr/>
          <p:nvPr/>
        </p:nvSpPr>
        <p:spPr>
          <a:xfrm>
            <a:off x="1703512" y="3717032"/>
            <a:ext cx="6912768" cy="555160"/>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9696400" y="3759804"/>
            <a:ext cx="648072" cy="134026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199456" y="5085184"/>
            <a:ext cx="10009112" cy="1200329"/>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smtClean="0">
                <a:solidFill>
                  <a:srgbClr val="FF0000"/>
                </a:solidFill>
                <a:latin typeface="Calibri" panose="020F0502020204030204" pitchFamily="34" charset="0"/>
                <a:cs typeface="Calibri" panose="020F0502020204030204" pitchFamily="34" charset="0"/>
              </a:rPr>
              <a:t>Our proposed algorithm </a:t>
            </a:r>
            <a:r>
              <a:rPr lang="en-US" altLang="zh-CN" dirty="0" smtClean="0">
                <a:latin typeface="Calibri" panose="020F0502020204030204" pitchFamily="34" charset="0"/>
                <a:cs typeface="Calibri" panose="020F0502020204030204" pitchFamily="34" charset="0"/>
              </a:rPr>
              <a:t>is efficient when item database is small, and its performance decreases as the item database grows;</a:t>
            </a:r>
          </a:p>
          <a:p>
            <a:pPr marL="285750" indent="-285750">
              <a:buFont typeface="Arial" panose="020B0604020202020204" pitchFamily="34" charset="0"/>
              <a:buChar char="•"/>
            </a:pPr>
            <a:r>
              <a:rPr lang="en-US" altLang="zh-CN" b="1" dirty="0" smtClean="0">
                <a:solidFill>
                  <a:srgbClr val="FF0000"/>
                </a:solidFill>
                <a:latin typeface="Calibri" panose="020F0502020204030204" pitchFamily="34" charset="0"/>
                <a:cs typeface="Calibri" panose="020F0502020204030204" pitchFamily="34" charset="0"/>
              </a:rPr>
              <a:t>Our hardware accelerator </a:t>
            </a:r>
            <a:r>
              <a:rPr lang="en-US" altLang="zh-CN" dirty="0" smtClean="0">
                <a:latin typeface="Calibri" panose="020F0502020204030204" pitchFamily="34" charset="0"/>
                <a:cs typeface="Calibri" panose="020F0502020204030204" pitchFamily="34" charset="0"/>
              </a:rPr>
              <a:t>achieves better performance on both small item database datasets and large item database datasets.</a:t>
            </a:r>
            <a:endParaRPr lang="zh-CN" altLang="en-US" dirty="0">
              <a:latin typeface="Calibri" panose="020F0502020204030204" pitchFamily="34" charset="0"/>
              <a:cs typeface="Calibri" panose="020F0502020204030204" pitchFamily="34" charset="0"/>
            </a:endParaRPr>
          </a:p>
        </p:txBody>
      </p:sp>
      <p:sp>
        <p:nvSpPr>
          <p:cNvPr id="15" name="矩形 14"/>
          <p:cNvSpPr/>
          <p:nvPr/>
        </p:nvSpPr>
        <p:spPr>
          <a:xfrm>
            <a:off x="767408" y="6309320"/>
            <a:ext cx="10585176" cy="577081"/>
          </a:xfrm>
          <a:prstGeom prst="rect">
            <a:avLst/>
          </a:prstGeom>
        </p:spPr>
        <p:txBody>
          <a:bodyPr wrap="square">
            <a:spAutoFit/>
          </a:bodyPr>
          <a:lstStyle/>
          <a:p>
            <a:r>
              <a:rPr lang="en-US" altLang="zh-CN" sz="1050" dirty="0" smtClean="0">
                <a:latin typeface="Arial" panose="020B0604020202020204" pitchFamily="34" charset="0"/>
                <a:cs typeface="Arial" panose="020B0604020202020204" pitchFamily="34" charset="0"/>
              </a:rPr>
              <a:t>[1] S. Sun, et al, Design and analysis of a reconfigurable platform for frequent pattern mining, Parallel and Distributed Systems 2011</a:t>
            </a:r>
          </a:p>
          <a:p>
            <a:r>
              <a:rPr lang="en-US" altLang="zh-CN" sz="1050" dirty="0" smtClean="0">
                <a:latin typeface="Arial" panose="020B0604020202020204" pitchFamily="34" charset="0"/>
                <a:cs typeface="Arial" panose="020B0604020202020204" pitchFamily="34" charset="0"/>
              </a:rPr>
              <a:t>[2] Y. Zhang et al, An </a:t>
            </a:r>
            <a:r>
              <a:rPr lang="en-US" altLang="zh-CN" sz="1050" dirty="0" err="1" smtClean="0">
                <a:latin typeface="Arial" panose="020B0604020202020204" pitchFamily="34" charset="0"/>
                <a:cs typeface="Arial" panose="020B0604020202020204" pitchFamily="34" charset="0"/>
              </a:rPr>
              <a:t>fpga</a:t>
            </a:r>
            <a:r>
              <a:rPr lang="en-US" altLang="zh-CN" sz="1050" dirty="0" smtClean="0">
                <a:latin typeface="Arial" panose="020B0604020202020204" pitchFamily="34" charset="0"/>
                <a:cs typeface="Arial" panose="020B0604020202020204" pitchFamily="34" charset="0"/>
              </a:rPr>
              <a:t>-based accelerator for frequent item-set mining, TRETS2013.    [3]  G. S. </a:t>
            </a:r>
            <a:r>
              <a:rPr lang="en-US" altLang="zh-CN" sz="1050" dirty="0" err="1" smtClean="0">
                <a:latin typeface="Arial" panose="020B0604020202020204" pitchFamily="34" charset="0"/>
                <a:cs typeface="Arial" panose="020B0604020202020204" pitchFamily="34" charset="0"/>
              </a:rPr>
              <a:t>Manku</a:t>
            </a:r>
            <a:r>
              <a:rPr lang="en-US" altLang="zh-CN" sz="1050" dirty="0" smtClean="0">
                <a:latin typeface="Arial" panose="020B0604020202020204" pitchFamily="34" charset="0"/>
                <a:cs typeface="Arial" panose="020B0604020202020204" pitchFamily="34" charset="0"/>
              </a:rPr>
              <a:t> et al, Approximate frequency counts over data streams, VLDB2002.</a:t>
            </a:r>
          </a:p>
          <a:p>
            <a:r>
              <a:rPr lang="en-US" altLang="zh-CN" sz="1050" dirty="0" smtClean="0">
                <a:latin typeface="Arial" panose="020B0604020202020204" pitchFamily="34" charset="0"/>
                <a:cs typeface="Arial" panose="020B0604020202020204" pitchFamily="34" charset="0"/>
              </a:rPr>
              <a:t>[4] R. </a:t>
            </a:r>
            <a:r>
              <a:rPr lang="en-US" altLang="zh-CN" sz="1050" dirty="0" err="1" smtClean="0">
                <a:latin typeface="Arial" panose="020B0604020202020204" pitchFamily="34" charset="0"/>
                <a:cs typeface="Arial" panose="020B0604020202020204" pitchFamily="34" charset="0"/>
              </a:rPr>
              <a:t>Jin</a:t>
            </a:r>
            <a:r>
              <a:rPr lang="en-US" altLang="zh-CN" sz="1050" dirty="0" smtClean="0">
                <a:latin typeface="Arial" panose="020B0604020202020204" pitchFamily="34" charset="0"/>
                <a:cs typeface="Arial" panose="020B0604020202020204" pitchFamily="34" charset="0"/>
              </a:rPr>
              <a:t> et al, An algorithm for in-core frequent </a:t>
            </a:r>
            <a:r>
              <a:rPr lang="en-US" altLang="zh-CN" sz="1050" dirty="0" err="1" smtClean="0">
                <a:latin typeface="Arial" panose="020B0604020202020204" pitchFamily="34" charset="0"/>
                <a:cs typeface="Arial" panose="020B0604020202020204" pitchFamily="34" charset="0"/>
              </a:rPr>
              <a:t>itemset</a:t>
            </a:r>
            <a:r>
              <a:rPr lang="en-US" altLang="zh-CN" sz="1050" dirty="0" smtClean="0">
                <a:latin typeface="Arial" panose="020B0604020202020204" pitchFamily="34" charset="0"/>
                <a:cs typeface="Arial" panose="020B0604020202020204" pitchFamily="34" charset="0"/>
              </a:rPr>
              <a:t> mining on streaming data, 2005</a:t>
            </a:r>
            <a:endParaRPr lang="zh-CN" alt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4817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6030</TotalTime>
  <Words>2455</Words>
  <Application>Microsoft Macintosh PowerPoint</Application>
  <PresentationFormat>宽屏</PresentationFormat>
  <Paragraphs>309</Paragraphs>
  <Slides>11</Slides>
  <Notes>11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Calibri</vt:lpstr>
      <vt:lpstr>Cambria</vt:lpstr>
      <vt:lpstr>Wingdings</vt:lpstr>
      <vt:lpstr>黑体</vt:lpstr>
      <vt:lpstr>宋体</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Yao</dc:creator>
  <cp:lastModifiedBy>yu-wang@tsinghua.edu.cn</cp:lastModifiedBy>
  <cp:revision>307</cp:revision>
  <dcterms:created xsi:type="dcterms:W3CDTF">2014-10-23T15:16:58Z</dcterms:created>
  <dcterms:modified xsi:type="dcterms:W3CDTF">2016-08-30T12:10:35Z</dcterms:modified>
</cp:coreProperties>
</file>