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69" r:id="rId3"/>
    <p:sldId id="271" r:id="rId4"/>
    <p:sldId id="272" r:id="rId5"/>
    <p:sldId id="273" r:id="rId6"/>
    <p:sldId id="270" r:id="rId7"/>
    <p:sldId id="274" r:id="rId8"/>
    <p:sldId id="275" r:id="rId9"/>
    <p:sldId id="295" r:id="rId10"/>
    <p:sldId id="276" r:id="rId11"/>
    <p:sldId id="298" r:id="rId12"/>
    <p:sldId id="289" r:id="rId13"/>
    <p:sldId id="290" r:id="rId14"/>
    <p:sldId id="291" r:id="rId15"/>
    <p:sldId id="280" r:id="rId16"/>
    <p:sldId id="279" r:id="rId17"/>
    <p:sldId id="286" r:id="rId18"/>
    <p:sldId id="293" r:id="rId19"/>
    <p:sldId id="285" r:id="rId20"/>
    <p:sldId id="278" r:id="rId21"/>
    <p:sldId id="282" r:id="rId22"/>
    <p:sldId id="283" r:id="rId23"/>
    <p:sldId id="281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>
      <p:cViewPr varScale="1">
        <p:scale>
          <a:sx n="65" d="100"/>
          <a:sy n="65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Copy</c:v>
                </c:pt>
                <c:pt idx="1">
                  <c:v>Add</c:v>
                </c:pt>
                <c:pt idx="2">
                  <c:v>Copy Direct</c:v>
                </c:pt>
                <c:pt idx="3">
                  <c:v>Add Direct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30.59</c:v>
                </c:pt>
                <c:pt idx="1">
                  <c:v>33.5</c:v>
                </c:pt>
                <c:pt idx="2">
                  <c:v>30.59</c:v>
                </c:pt>
                <c:pt idx="3">
                  <c:v>33.5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Copy</c:v>
                </c:pt>
                <c:pt idx="1">
                  <c:v>Add</c:v>
                </c:pt>
                <c:pt idx="2">
                  <c:v>Copy Direct</c:v>
                </c:pt>
                <c:pt idx="3">
                  <c:v>Add Direct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28.12</c:v>
                </c:pt>
                <c:pt idx="1">
                  <c:v>33.74</c:v>
                </c:pt>
                <c:pt idx="2">
                  <c:v>28.12</c:v>
                </c:pt>
                <c:pt idx="3">
                  <c:v>31.74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Copy</c:v>
                </c:pt>
                <c:pt idx="1">
                  <c:v>Add</c:v>
                </c:pt>
                <c:pt idx="2">
                  <c:v>Copy Direct</c:v>
                </c:pt>
                <c:pt idx="3">
                  <c:v>Add Direct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26.2</c:v>
                </c:pt>
                <c:pt idx="1">
                  <c:v>29.89</c:v>
                </c:pt>
                <c:pt idx="2">
                  <c:v>28.22</c:v>
                </c:pt>
                <c:pt idx="3">
                  <c:v>31.76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Copy</c:v>
                </c:pt>
                <c:pt idx="1">
                  <c:v>Add</c:v>
                </c:pt>
                <c:pt idx="2">
                  <c:v>Copy Direct</c:v>
                </c:pt>
                <c:pt idx="3">
                  <c:v>Add Direct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24.09</c:v>
                </c:pt>
                <c:pt idx="1">
                  <c:v>28.06</c:v>
                </c:pt>
                <c:pt idx="2">
                  <c:v>29.04</c:v>
                </c:pt>
                <c:pt idx="3">
                  <c:v>30.06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Copy</c:v>
                </c:pt>
                <c:pt idx="1">
                  <c:v>Add</c:v>
                </c:pt>
                <c:pt idx="2">
                  <c:v>Copy Direct</c:v>
                </c:pt>
                <c:pt idx="3">
                  <c:v>Add Direct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21.686</c:v>
                </c:pt>
                <c:pt idx="1">
                  <c:v>26.23</c:v>
                </c:pt>
                <c:pt idx="2">
                  <c:v>28.76</c:v>
                </c:pt>
                <c:pt idx="3">
                  <c:v>29.46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610536"/>
        <c:axId val="288611320"/>
      </c:barChart>
      <c:catAx>
        <c:axId val="288610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611320"/>
        <c:crosses val="autoZero"/>
        <c:auto val="1"/>
        <c:lblAlgn val="ctr"/>
        <c:lblOffset val="100"/>
        <c:noMultiLvlLbl val="0"/>
      </c:catAx>
      <c:valAx>
        <c:axId val="28861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smtClean="0"/>
                  <a:t>[GB/s]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610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CCAEB-7496-4C12-9A08-526B0D813A46}" type="datetimeFigureOut">
              <a:rPr lang="en-GB" smtClean="0"/>
              <a:pPr/>
              <a:t>31/08/2016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8D4E6-F64F-4999-AC2A-A008E685C0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24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8D4E6-F64F-4999-AC2A-A008E685C04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667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8D4E6-F64F-4999-AC2A-A008E685C045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773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8D4E6-F64F-4999-AC2A-A008E685C045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692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8D4E6-F64F-4999-AC2A-A008E685C045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9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2130426"/>
            <a:ext cx="10959008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392" y="3886200"/>
            <a:ext cx="10959008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D8A0A-4898-40BF-9009-4DA7E611EAC1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FF8105-8845-4543-9ED8-9E57E8E42CB7}" type="datetimeFigureOut">
              <a:rPr lang="en-GB"/>
              <a:pPr/>
              <a:t>31/08/2016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F8E4D-CDF4-4B1F-BD52-35BFB528DB8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56793"/>
            <a:ext cx="2743200" cy="4569371"/>
          </a:xfrm>
        </p:spPr>
        <p:txBody>
          <a:bodyPr vert="eaVer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56793"/>
            <a:ext cx="8026400" cy="4569371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976883-B614-42E6-9595-363FA777B038}" type="datetimeFigureOut">
              <a:rPr lang="en-GB"/>
              <a:pPr/>
              <a:t>31/08/2016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15344-E335-44E9-ACDC-CB482645048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260648"/>
            <a:ext cx="11055019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0" y="1633836"/>
            <a:ext cx="11055019" cy="4492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8A139-7ABE-46A1-B082-C2C77667394C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26" name="Picture 2" descr="https://maltevesper.github.io/JetStream/img/jetStream_logo_9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243" y="197149"/>
            <a:ext cx="968557" cy="63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1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5CD916-7149-4247-856D-87DAB39295C7}" type="datetimeFigureOut">
              <a:rPr lang="en-GB"/>
              <a:pPr/>
              <a:t>31/08/2016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CF840-035C-411F-BA81-AF7A8ED7813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173" y="1268760"/>
            <a:ext cx="10959008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1" y="2492897"/>
            <a:ext cx="5384800" cy="3633267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381" y="2492897"/>
            <a:ext cx="53848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D09641-23CB-4E80-A5B0-5F03D2E94610}" type="datetimeFigureOut">
              <a:rPr lang="en-GB"/>
              <a:pPr/>
              <a:t>31/08/2016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FA264-F771-4264-8DF0-4BB7F0DA3C6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172" y="1268760"/>
            <a:ext cx="10957653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174" y="2348880"/>
            <a:ext cx="5386917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2" y="3068960"/>
            <a:ext cx="5386917" cy="30572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09793" y="2348880"/>
            <a:ext cx="5389033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1149" y="3068960"/>
            <a:ext cx="5389033" cy="305720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9A4E03-F40B-4399-AC2E-A4C6E9D600B3}" type="datetimeFigureOut">
              <a:rPr lang="en-GB"/>
              <a:pPr/>
              <a:t>31/08/2016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2BDDC-0BFC-44A0-A4BA-47C3E99EB1A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E8F7DA-80EC-4CF7-AB7B-078F533B953B}" type="datetimeFigureOut">
              <a:rPr lang="en-GB"/>
              <a:pPr/>
              <a:t>31/08/2016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E6293-7DA2-4D9E-8605-5715E69AF2C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1AE269B-21F6-4A71-848B-6E891C314B78}" type="datetimeFigureOut">
              <a:rPr lang="en-GB"/>
              <a:pPr/>
              <a:t>31/08/2016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9173-A1D5-421E-B384-2A426DF314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2" y="1186830"/>
            <a:ext cx="4011084" cy="11620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96753"/>
            <a:ext cx="6815667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420889"/>
            <a:ext cx="4011084" cy="37052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9648B1-3911-4AC2-8E3A-DF4A70CC86E7}" type="datetimeFigureOut">
              <a:rPr lang="en-GB"/>
              <a:pPr/>
              <a:t>31/08/2016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3D388-5704-4C64-A883-D899E857066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AAA9A3-945F-42AF-BCAE-8459AEA58868}" type="datetimeFigureOut">
              <a:rPr lang="en-GB"/>
              <a:pPr/>
              <a:t>31/08/2016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E2F5-7E8D-47B8-82FB-3832A72B6BD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3392" y="1268760"/>
            <a:ext cx="109590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492897"/>
            <a:ext cx="10972800" cy="363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6878614-5F41-4702-8E44-D9C8B2874F5D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8" name="Picture 5" descr="TAB_col_white_background.eps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364133" y="188640"/>
            <a:ext cx="221826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909090" y="2276873"/>
            <a:ext cx="944349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err="1"/>
              <a:t>JetStream</a:t>
            </a:r>
            <a:r>
              <a:rPr lang="en-GB" sz="3200" dirty="0"/>
              <a:t>:</a:t>
            </a:r>
            <a:br>
              <a:rPr lang="en-GB" sz="3200" dirty="0"/>
            </a:br>
            <a:r>
              <a:rPr lang="en-GB" sz="3200" dirty="0"/>
              <a:t>An Open-Source high-performance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PCI </a:t>
            </a:r>
            <a:r>
              <a:rPr lang="en-GB" sz="3200" dirty="0"/>
              <a:t>Express 3 streaming </a:t>
            </a:r>
            <a:r>
              <a:rPr lang="en-GB" sz="3200" dirty="0" smtClean="0"/>
              <a:t>library 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/>
              <a:t>FPGA-to-Host and FPGA-to-FPGA communication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1909089" y="5487214"/>
            <a:ext cx="682148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595959"/>
                </a:solidFill>
                <a:cs typeface="Arial" charset="0"/>
              </a:rPr>
              <a:t>https://maltevesper.github.io/JetStream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1180068"/>
            <a:ext cx="6400800" cy="1096804"/>
          </a:xfrm>
        </p:spPr>
        <p:txBody>
          <a:bodyPr/>
          <a:lstStyle/>
          <a:p>
            <a:r>
              <a:rPr lang="en-GB" dirty="0" err="1" smtClean="0"/>
              <a:t>Malte</a:t>
            </a:r>
            <a:r>
              <a:rPr lang="en-GB" dirty="0" smtClean="0"/>
              <a:t> Vesper, Dirk Koc</a:t>
            </a:r>
            <a:r>
              <a:rPr lang="en-GB" dirty="0"/>
              <a:t>h, </a:t>
            </a:r>
            <a:r>
              <a:rPr lang="en-GB" dirty="0" err="1"/>
              <a:t>Vipin</a:t>
            </a:r>
            <a:r>
              <a:rPr lang="en-GB" dirty="0"/>
              <a:t> </a:t>
            </a:r>
            <a:r>
              <a:rPr lang="en-GB" dirty="0" err="1"/>
              <a:t>Kizheppatt</a:t>
            </a:r>
            <a:r>
              <a:rPr lang="en-GB" dirty="0"/>
              <a:t>, and </a:t>
            </a:r>
            <a:r>
              <a:rPr lang="en-GB" dirty="0" err="1"/>
              <a:t>Suhaib</a:t>
            </a:r>
            <a:r>
              <a:rPr lang="en-GB" dirty="0"/>
              <a:t> A. </a:t>
            </a:r>
            <a:r>
              <a:rPr lang="en-GB" dirty="0" err="1"/>
              <a:t>Fahmy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6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JetStream</a:t>
            </a:r>
            <a:r>
              <a:rPr lang="en-GB" dirty="0" smtClean="0"/>
              <a:t> System </a:t>
            </a:r>
            <a:r>
              <a:rPr lang="en-GB" dirty="0" err="1" smtClean="0"/>
              <a:t>Achitecture</a:t>
            </a:r>
            <a:endParaRPr lang="en-GB" dirty="0"/>
          </a:p>
        </p:txBody>
      </p:sp>
      <p:pic>
        <p:nvPicPr>
          <p:cNvPr id="1026" name="Picture 2" descr="https://tools.gmx.net/thumbnails/dT1hSFIwY0Rvdkx6TmpMV2R0ZUMxc2FYWmxMbk5sY25abGNpNXNZVzR2YldGcGJDOWpiR2xsYm5RdmFXNTBaWEp1WVd3dllYUjBZV05vYldWdWRDOWtiM2R1Ykc5aFpDOTBZWFIwTUY4eExTMHRkRzFoYVRFME5tUTBaR05tTWpNMllqRXdZVGc3YW5ObGMzTnBiMjVwWkQxQlF6VTBNek5GTkRJME4wWXhRVUZDUlRsQk5EQkZPREk1TlRnMFJrTTVOUzF1TXk1aWN6UXhZUV9fJnc9ODAwJmg9NjAwJnE9NzUmdD0xNDcyMDA0NDMx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" r="649"/>
          <a:stretch/>
        </p:blipFill>
        <p:spPr bwMode="auto">
          <a:xfrm>
            <a:off x="695400" y="1916833"/>
            <a:ext cx="10801200" cy="392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5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Straddling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776000" y="1484784"/>
            <a:ext cx="864000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76000" y="1484784"/>
            <a:ext cx="3240000" cy="50405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Header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016000" y="1484784"/>
            <a:ext cx="4320000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Payload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9336000" y="1477889"/>
            <a:ext cx="1080000" cy="50405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776000" y="2612964"/>
            <a:ext cx="864000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776000" y="3117020"/>
            <a:ext cx="864000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776000" y="2612964"/>
            <a:ext cx="3240000" cy="50405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Header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5016000" y="2612964"/>
            <a:ext cx="5400000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Payload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776000" y="3123915"/>
            <a:ext cx="3240000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Payload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5016000" y="3130680"/>
            <a:ext cx="5400000" cy="50405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6104409" y="3123158"/>
            <a:ext cx="3240000" cy="50405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Header 2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9336000" y="3116308"/>
            <a:ext cx="1080000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Payload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1776000" y="3634866"/>
            <a:ext cx="864000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784409" y="3634109"/>
            <a:ext cx="7560000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Payload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9336000" y="3633352"/>
            <a:ext cx="1080000" cy="50405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1734890" y="4697229"/>
            <a:ext cx="8649857" cy="504076"/>
            <a:chOff x="1734890" y="4697229"/>
            <a:chExt cx="8649857" cy="504076"/>
          </a:xfrm>
        </p:grpSpPr>
        <p:sp>
          <p:nvSpPr>
            <p:cNvPr id="30" name="Rectangle 29"/>
            <p:cNvSpPr/>
            <p:nvPr/>
          </p:nvSpPr>
          <p:spPr>
            <a:xfrm>
              <a:off x="1734890" y="4697249"/>
              <a:ext cx="8640000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734890" y="4697249"/>
              <a:ext cx="3240000" cy="504056"/>
            </a:xfrm>
            <a:prstGeom prst="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Header</a:t>
              </a:r>
              <a:endParaRPr lang="en-GB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54890" y="4697229"/>
              <a:ext cx="3240000" cy="504056"/>
            </a:xfrm>
            <a:prstGeom prst="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Header 2</a:t>
              </a:r>
              <a:endParaRPr lang="en-GB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304747" y="4697249"/>
              <a:ext cx="1080000" cy="50405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Payload</a:t>
              </a:r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979483" y="4697249"/>
              <a:ext cx="1080000" cy="50405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Payload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88761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6" grpId="0" animBg="1"/>
      <p:bldP spid="16" grpId="1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DMA Modes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773" y="1403648"/>
            <a:ext cx="7404233" cy="5040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9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DMA Modes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773" y="1403648"/>
            <a:ext cx="7404233" cy="504000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DMA Modes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776" y="1403648"/>
            <a:ext cx="7404227" cy="5040000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0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Resourceusage</a:t>
            </a:r>
            <a:endParaRPr lang="en-GB" dirty="0"/>
          </a:p>
        </p:txBody>
      </p:sp>
      <p:pic>
        <p:nvPicPr>
          <p:cNvPr id="3074" name="Picture 2" descr="https://tools.gmx.net/thumbnails/dT1hSFIwY0Rvdkx6TmpMV2R0ZUMxc2FYWmxMbk5sY25abGNpNXNZVzR2YldGcGJDOWpiR2xsYm5RdmFXNTBaWEp1WVd3dllYUjBZV05vYldWdWRDOWtiM2R1Ykc5aFpDOTBZWFIwTUY4ekxTMHRkRzFoYVRFME5tUTJNRGhsTkROak5XUXdOMk03YW5ObGMzTnBiMjVwWkQxQ09ETkVPRVJDTnpCRVFUQkdRemxDTURVd1JFSkRNVFEzT0VJMk9VSXhNQzF1TkM1aWN6STNZUV9fJnc9ODAwJmg9NjAwJnE9NzUmdD0xNDcyMDI1MjY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528" y="1403648"/>
            <a:ext cx="7768945" cy="495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32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Transfersize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Bandwidth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408" y="1278645"/>
            <a:ext cx="5843192" cy="5077706"/>
          </a:xfrm>
        </p:spPr>
      </p:pic>
    </p:spTree>
    <p:extLst>
      <p:ext uri="{BB962C8B-B14F-4D97-AF65-F5344CB8AC3E}">
        <p14:creationId xmlns:p14="http://schemas.microsoft.com/office/powerpoint/2010/main" val="3127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Speed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725256"/>
            <a:ext cx="6424522" cy="55840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4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Stream benchmark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617249"/>
              </p:ext>
            </p:extLst>
          </p:nvPr>
        </p:nvGraphicFramePr>
        <p:xfrm>
          <a:off x="527050" y="1633538"/>
          <a:ext cx="11055350" cy="449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API-Example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1216" y="1403648"/>
            <a:ext cx="6645257" cy="46176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2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PCIe</a:t>
            </a:r>
            <a:r>
              <a:rPr lang="en-GB" dirty="0" smtClean="0"/>
              <a:t> Hierarchy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966" y="1633539"/>
            <a:ext cx="5194244" cy="44926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0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 GB/s throughput</a:t>
            </a:r>
          </a:p>
          <a:p>
            <a:r>
              <a:rPr lang="en-GB" dirty="0" smtClean="0"/>
              <a:t>Direct </a:t>
            </a:r>
            <a:r>
              <a:rPr lang="en-GB" dirty="0" smtClean="0"/>
              <a:t>Board-to-Board </a:t>
            </a:r>
            <a:r>
              <a:rPr lang="en-GB" dirty="0" smtClean="0"/>
              <a:t>transfers</a:t>
            </a:r>
          </a:p>
          <a:p>
            <a:r>
              <a:rPr lang="en-GB" dirty="0" smtClean="0"/>
              <a:t>Transfer queues</a:t>
            </a:r>
          </a:p>
          <a:p>
            <a:r>
              <a:rPr lang="en-GB" dirty="0" smtClean="0"/>
              <a:t>User </a:t>
            </a:r>
            <a:r>
              <a:rPr lang="en-GB" dirty="0" smtClean="0"/>
              <a:t>interrupts/</a:t>
            </a:r>
            <a:r>
              <a:rPr lang="en-GB" dirty="0" err="1"/>
              <a:t>r</a:t>
            </a:r>
            <a:r>
              <a:rPr lang="en-GB" dirty="0" err="1" smtClean="0"/>
              <a:t>egisterfiles</a:t>
            </a:r>
            <a:endParaRPr lang="en-GB" dirty="0" smtClean="0"/>
          </a:p>
          <a:p>
            <a:r>
              <a:rPr lang="en-GB" dirty="0" smtClean="0"/>
              <a:t>Different DMA modes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4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</a:t>
            </a:r>
            <a:r>
              <a:rPr lang="en-GB" dirty="0" err="1" smtClean="0"/>
              <a:t>JetStream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https://maltevesper.github.io/JetStream/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2604" r="41250" b="21809"/>
          <a:stretch/>
        </p:blipFill>
        <p:spPr>
          <a:xfrm>
            <a:off x="2351584" y="2485406"/>
            <a:ext cx="6966506" cy="437259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9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ym typeface="Wingdings" panose="05000000000000000000" pitchFamily="2" charset="2"/>
              </a:rPr>
              <a:t>BlockIP</a:t>
            </a: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Parameters to disable alignment, chunking, ….</a:t>
            </a:r>
          </a:p>
          <a:p>
            <a:r>
              <a:rPr lang="en-GB" dirty="0" err="1"/>
              <a:t>PCIe</a:t>
            </a:r>
            <a:r>
              <a:rPr lang="en-GB" dirty="0"/>
              <a:t> </a:t>
            </a:r>
            <a:r>
              <a:rPr lang="en-GB" dirty="0" smtClean="0"/>
              <a:t>4?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ym typeface="Wingdings" panose="05000000000000000000" pitchFamily="2" charset="2"/>
              </a:rPr>
              <a:t> straddling on all </a:t>
            </a:r>
            <a:r>
              <a:rPr lang="en-GB" dirty="0" smtClean="0">
                <a:sym typeface="Wingdings" panose="05000000000000000000" pitchFamily="2" charset="2"/>
              </a:rPr>
              <a:t>interfaces</a:t>
            </a: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Altera port?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9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Thank you for your attention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https://maltevesper.github.io/JetStream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 rot="1446151">
            <a:off x="6637998" y="101055"/>
            <a:ext cx="1664517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5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?</a:t>
            </a:r>
            <a:endParaRPr lang="en-GB" sz="35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75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PCIe</a:t>
            </a:r>
            <a:r>
              <a:rPr lang="en-GB" dirty="0" smtClean="0"/>
              <a:t> Hierarchy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966" y="1633539"/>
            <a:ext cx="5194244" cy="44926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PCIe</a:t>
            </a:r>
            <a:r>
              <a:rPr lang="en-GB" dirty="0" smtClean="0"/>
              <a:t> Hierarchy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966" y="1633539"/>
            <a:ext cx="5194244" cy="44926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3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PCIe</a:t>
            </a:r>
            <a:r>
              <a:rPr lang="en-GB" dirty="0" smtClean="0"/>
              <a:t> Hierarchy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966" y="1633539"/>
            <a:ext cx="5194244" cy="44926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7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OSI Layers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PCIe</a:t>
            </a:r>
            <a:r>
              <a:rPr lang="en-GB" dirty="0" smtClean="0"/>
              <a:t> implements 3 of 7 OSI layers:</a:t>
            </a:r>
          </a:p>
          <a:p>
            <a:pPr lvl="1"/>
            <a:r>
              <a:rPr lang="en-GB" dirty="0" smtClean="0"/>
              <a:t>Transaction layer</a:t>
            </a:r>
          </a:p>
          <a:p>
            <a:pPr lvl="1"/>
            <a:r>
              <a:rPr lang="en-GB" dirty="0" smtClean="0"/>
              <a:t>Data link layer</a:t>
            </a:r>
          </a:p>
          <a:p>
            <a:pPr lvl="1"/>
            <a:r>
              <a:rPr lang="en-GB" dirty="0" smtClean="0"/>
              <a:t>Physical layer</a:t>
            </a:r>
          </a:p>
          <a:p>
            <a:pPr lvl="1"/>
            <a:endParaRPr lang="en-GB" dirty="0"/>
          </a:p>
          <a:p>
            <a:r>
              <a:rPr lang="en-GB" dirty="0" smtClean="0"/>
              <a:t>Xilinx/Altera hard IP handles physical and data link layer</a:t>
            </a:r>
            <a:br>
              <a:rPr lang="en-GB" dirty="0" smtClean="0"/>
            </a:br>
            <a:r>
              <a:rPr lang="en-GB" dirty="0" smtClean="0">
                <a:sym typeface="Wingdings" panose="05000000000000000000" pitchFamily="2" charset="2"/>
              </a:rPr>
              <a:t>In the following Xilinx </a:t>
            </a:r>
            <a:r>
              <a:rPr lang="en-GB" dirty="0" err="1" smtClean="0">
                <a:sym typeface="Wingdings" panose="05000000000000000000" pitchFamily="2" charset="2"/>
              </a:rPr>
              <a:t>PCIe</a:t>
            </a:r>
            <a:r>
              <a:rPr lang="en-GB" dirty="0" smtClean="0">
                <a:sym typeface="Wingdings" panose="05000000000000000000" pitchFamily="2" charset="2"/>
              </a:rPr>
              <a:t> Gen 3 IP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4760" y="5275171"/>
            <a:ext cx="12192000" cy="105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Whats</a:t>
            </a:r>
            <a:r>
              <a:rPr lang="en-GB" dirty="0" smtClean="0"/>
              <a:t> left to the user?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Chunk transfers (alignment/max packet sizes)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Manage number of outstanding requests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Provide mechanisms for channels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Create headers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Host driver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43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Commercial solutions</a:t>
            </a:r>
          </a:p>
          <a:p>
            <a:pPr lvl="1"/>
            <a:r>
              <a:rPr lang="en-GB" dirty="0" smtClean="0"/>
              <a:t>Expensive</a:t>
            </a:r>
          </a:p>
          <a:p>
            <a:pPr lvl="1"/>
            <a:r>
              <a:rPr lang="en-GB" dirty="0" smtClean="0"/>
              <a:t>Large and monolithic</a:t>
            </a:r>
          </a:p>
          <a:p>
            <a:r>
              <a:rPr lang="en-GB" dirty="0" smtClean="0"/>
              <a:t>Open source</a:t>
            </a:r>
            <a:endParaRPr lang="en-GB" dirty="0"/>
          </a:p>
          <a:p>
            <a:pPr lvl="1"/>
            <a:r>
              <a:rPr lang="en-GB" dirty="0" smtClean="0"/>
              <a:t>No </a:t>
            </a:r>
            <a:r>
              <a:rPr lang="en-GB" dirty="0" err="1" smtClean="0"/>
              <a:t>PCIe</a:t>
            </a:r>
            <a:r>
              <a:rPr lang="en-GB" dirty="0" smtClean="0"/>
              <a:t> 3x8 (except </a:t>
            </a:r>
            <a:r>
              <a:rPr lang="en-GB" dirty="0" err="1" smtClean="0"/>
              <a:t>ff</a:t>
            </a:r>
            <a:r>
              <a:rPr lang="en-GB" dirty="0" err="1" smtClean="0"/>
              <a:t>Link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Often not multi FPGA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details on comparison slide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81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Related Work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669832"/>
              </p:ext>
            </p:extLst>
          </p:nvPr>
        </p:nvGraphicFramePr>
        <p:xfrm>
          <a:off x="527056" y="1772816"/>
          <a:ext cx="11055348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472"/>
                <a:gridCol w="1224137"/>
                <a:gridCol w="1440160"/>
                <a:gridCol w="1542907"/>
                <a:gridCol w="1381918"/>
                <a:gridCol w="1381918"/>
                <a:gridCol w="1381918"/>
                <a:gridCol w="1381918"/>
              </a:tblGrid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PCIeGen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ZeroCopy</a:t>
                      </a:r>
                      <a:r>
                        <a:rPr lang="en-GB" dirty="0" smtClean="0"/>
                        <a:t> DMA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Asynchronous transfers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Multiboard</a:t>
                      </a:r>
                      <a:r>
                        <a:rPr lang="en-GB" dirty="0" smtClean="0"/>
                        <a:t/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support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Board-to-Board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Read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MB/s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Write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MB/s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EPEE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22313" algn="r"/>
                        </a:tabLst>
                      </a:pPr>
                      <a:r>
                        <a:rPr lang="en-GB" dirty="0" smtClean="0"/>
                        <a:t>	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8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3198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DyRACT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22313" algn="r"/>
                        </a:tabLs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1474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1452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RIFFA</a:t>
                      </a:r>
                      <a:r>
                        <a:rPr lang="en-GB" b="1" baseline="0" dirty="0" smtClean="0"/>
                        <a:t> 2.2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22313" algn="r"/>
                        </a:tabLs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3x4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3040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ffLink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22313" algn="r"/>
                        </a:tabLs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3x8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6330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7060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Xillybus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22313" algn="r"/>
                        </a:tabLs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3x4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Northwest Logic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22313" algn="r"/>
                        </a:tabLs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3x8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5573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5981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JetStream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577850">
                        <a:tabLst>
                          <a:tab pos="722313" algn="r"/>
                        </a:tabLs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3x8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6446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7086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A139-7ABE-46A1-B082-C2C77667394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6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20912</TotalTime>
  <Words>258</Words>
  <Application>Microsoft Office PowerPoint</Application>
  <PresentationFormat>Widescreen</PresentationFormat>
  <Paragraphs>145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PowerPoint Presentation</vt:lpstr>
      <vt:lpstr>PCIe Hierarchy</vt:lpstr>
      <vt:lpstr>PCIe Hierarchy</vt:lpstr>
      <vt:lpstr>PCIe Hierarchy</vt:lpstr>
      <vt:lpstr>PCIe Hierarchy</vt:lpstr>
      <vt:lpstr>OSI Layers</vt:lpstr>
      <vt:lpstr>Whats left to the user?</vt:lpstr>
      <vt:lpstr>Related work</vt:lpstr>
      <vt:lpstr>Related Work</vt:lpstr>
      <vt:lpstr>JetStream System Achitecture</vt:lpstr>
      <vt:lpstr>Straddling</vt:lpstr>
      <vt:lpstr>DMA Modes</vt:lpstr>
      <vt:lpstr>DMA Modes</vt:lpstr>
      <vt:lpstr>DMA Modes</vt:lpstr>
      <vt:lpstr>Resourceusage</vt:lpstr>
      <vt:lpstr>Transfersize vs Bandwidth</vt:lpstr>
      <vt:lpstr>Speed</vt:lpstr>
      <vt:lpstr>Stream benchmark</vt:lpstr>
      <vt:lpstr>API-Example</vt:lpstr>
      <vt:lpstr>Features</vt:lpstr>
      <vt:lpstr>Getting JetStream</vt:lpstr>
      <vt:lpstr>Future Work</vt:lpstr>
      <vt:lpstr>Questions</vt:lpstr>
    </vt:vector>
  </TitlesOfParts>
  <Company>University of Manchester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MZYSSPB2</dc:creator>
  <cp:lastModifiedBy>FPGA</cp:lastModifiedBy>
  <cp:revision>88</cp:revision>
  <dcterms:created xsi:type="dcterms:W3CDTF">2012-06-12T15:56:20Z</dcterms:created>
  <dcterms:modified xsi:type="dcterms:W3CDTF">2016-08-31T07:23:41Z</dcterms:modified>
</cp:coreProperties>
</file>