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sdx" ContentType="application/vnd.ms-visio.drawing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84" r:id="rId3"/>
    <p:sldId id="296" r:id="rId4"/>
    <p:sldId id="298" r:id="rId5"/>
    <p:sldId id="300" r:id="rId6"/>
    <p:sldId id="306" r:id="rId7"/>
    <p:sldId id="304" r:id="rId8"/>
    <p:sldId id="287" r:id="rId9"/>
    <p:sldId id="302" r:id="rId10"/>
    <p:sldId id="285" r:id="rId11"/>
    <p:sldId id="303" r:id="rId12"/>
    <p:sldId id="286" r:id="rId13"/>
    <p:sldId id="305" r:id="rId14"/>
    <p:sldId id="292" r:id="rId15"/>
    <p:sldId id="301" r:id="rId16"/>
    <p:sldId id="307" r:id="rId17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401"/>
    <a:srgbClr val="CCC700"/>
    <a:srgbClr val="FAF400"/>
    <a:srgbClr val="FFF905"/>
    <a:srgbClr val="777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47" autoAdjust="0"/>
    <p:restoredTop sz="94700" autoAdjust="0"/>
  </p:normalViewPr>
  <p:slideViewPr>
    <p:cSldViewPr>
      <p:cViewPr varScale="1">
        <p:scale>
          <a:sx n="83" d="100"/>
          <a:sy n="83" d="100"/>
        </p:scale>
        <p:origin x="-210" y="-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9" d="100"/>
          <a:sy n="89" d="100"/>
        </p:scale>
        <p:origin x="-3126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59CBED-995C-4A68-84F7-F0B24BAE19DE}" type="datetimeFigureOut">
              <a:rPr lang="en-AU" smtClean="0"/>
              <a:t>31/08/2016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4D0493-7343-46F8-AF6F-87BB42173FA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9245922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C6FC1CC-967F-44A5-B9A2-3DB8437F456A}" type="datetimeFigureOut">
              <a:rPr lang="en-US"/>
              <a:pPr>
                <a:defRPr/>
              </a:pPr>
              <a:t>8/31/2016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ED23D58-D6CF-40C5-BCED-EBCD1C9F0A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49746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891687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320321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69473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997943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502462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733029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0036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iomedical Engineering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456000" y="1772470"/>
            <a:ext cx="7584016" cy="5764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baseline="0">
                <a:latin typeface="+mn-lt"/>
              </a:defRPr>
            </a:lvl1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3456000" y="2322000"/>
            <a:ext cx="7586133" cy="431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2000">
                <a:latin typeface="+mn-lt"/>
              </a:defRPr>
            </a:lvl1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5856718" y="3333750"/>
            <a:ext cx="4079709" cy="228600"/>
          </a:xfrm>
          <a:prstGeom prst="rect">
            <a:avLst/>
          </a:prstGeom>
          <a:solidFill>
            <a:srgbClr val="A01C0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55069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52736"/>
            <a:ext cx="10972800" cy="50405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-457200">
              <a:lnSpc>
                <a:spcPct val="90000"/>
              </a:lnSpc>
              <a:buNone/>
              <a:defRPr sz="3200" baseline="0">
                <a:latin typeface="+mn-lt"/>
                <a:cs typeface="Microsoft Sans Serif" pitchFamily="34" charset="0"/>
              </a:defRPr>
            </a:lvl1pPr>
          </a:lstStyle>
          <a:p>
            <a:pPr lvl="0"/>
            <a:endParaRPr lang="en-AU" dirty="0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06090"/>
          </a:xfrm>
          <a:prstGeom prst="rect">
            <a:avLst/>
          </a:prstGeom>
        </p:spPr>
        <p:txBody>
          <a:bodyPr vert="horz">
            <a:normAutofit/>
          </a:bodyPr>
          <a:lstStyle>
            <a:lvl1pPr>
              <a:defRPr>
                <a:latin typeface="+mn-lt"/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143339" y="6381328"/>
            <a:ext cx="5039816" cy="288032"/>
          </a:xfrm>
          <a:prstGeom prst="rect">
            <a:avLst/>
          </a:prstGeom>
          <a:solidFill>
            <a:srgbClr val="FFD40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TextBox 5"/>
          <p:cNvSpPr txBox="1"/>
          <p:nvPr userDrawn="1"/>
        </p:nvSpPr>
        <p:spPr>
          <a:xfrm>
            <a:off x="5751431" y="6371456"/>
            <a:ext cx="591773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fld id="{6B025ED6-6A85-4BE5-977E-BB669FF28AA0}" type="slidenum">
              <a:rPr lang="en-AU" altLang="en-US" sz="1400" b="1">
                <a:cs typeface="Arial" panose="020B0604020202020204" pitchFamily="34" charset="0"/>
              </a:rPr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</a:pPr>
              <a:t>‹#›</a:t>
            </a:fld>
            <a:endParaRPr lang="en-AU" altLang="en-US" sz="1400" b="1" dirty="0"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908720"/>
            <a:ext cx="5384800" cy="51845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latin typeface="+mn-lt"/>
                <a:cs typeface="Arial MT Std"/>
              </a:defRPr>
            </a:lvl1pPr>
            <a:lvl2pPr>
              <a:defRPr sz="1800">
                <a:latin typeface="+mn-lt"/>
                <a:cs typeface="Arial MT Std"/>
              </a:defRPr>
            </a:lvl2pPr>
            <a:lvl3pPr>
              <a:defRPr sz="1600">
                <a:latin typeface="+mn-lt"/>
                <a:cs typeface="Arial MT Std"/>
              </a:defRPr>
            </a:lvl3pPr>
            <a:lvl4pPr>
              <a:defRPr sz="1400">
                <a:latin typeface="+mn-lt"/>
                <a:cs typeface="Arial MT Std"/>
              </a:defRPr>
            </a:lvl4pPr>
            <a:lvl5pPr>
              <a:defRPr sz="1400">
                <a:latin typeface="+mn-lt"/>
                <a:cs typeface="Arial MT Std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908721"/>
            <a:ext cx="5384800" cy="51845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latin typeface="+mn-lt"/>
                <a:cs typeface="Arial MT Std"/>
              </a:defRPr>
            </a:lvl1pPr>
            <a:lvl2pPr>
              <a:defRPr sz="1800">
                <a:latin typeface="+mn-lt"/>
                <a:cs typeface="Arial MT Std"/>
              </a:defRPr>
            </a:lvl2pPr>
            <a:lvl3pPr>
              <a:defRPr sz="1600">
                <a:latin typeface="+mn-lt"/>
                <a:cs typeface="Arial MT Std"/>
              </a:defRPr>
            </a:lvl3pPr>
            <a:lvl4pPr>
              <a:defRPr sz="1400">
                <a:latin typeface="+mn-lt"/>
                <a:cs typeface="Arial MT Std"/>
              </a:defRPr>
            </a:lvl4pPr>
            <a:lvl5pPr>
              <a:defRPr sz="1400">
                <a:latin typeface="+mn-lt"/>
                <a:cs typeface="Arial MT Std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AU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600" y="135672"/>
            <a:ext cx="10972800" cy="557024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000" baseline="0">
                <a:latin typeface="+mn-lt"/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AU" dirty="0"/>
          </a:p>
        </p:txBody>
      </p:sp>
      <p:sp>
        <p:nvSpPr>
          <p:cNvPr id="6" name="Rectangle 5"/>
          <p:cNvSpPr/>
          <p:nvPr userDrawn="1"/>
        </p:nvSpPr>
        <p:spPr>
          <a:xfrm>
            <a:off x="143339" y="6381328"/>
            <a:ext cx="5039816" cy="288032"/>
          </a:xfrm>
          <a:prstGeom prst="rect">
            <a:avLst/>
          </a:prstGeom>
          <a:solidFill>
            <a:srgbClr val="FFD40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TextBox 7"/>
          <p:cNvSpPr txBox="1"/>
          <p:nvPr userDrawn="1"/>
        </p:nvSpPr>
        <p:spPr>
          <a:xfrm>
            <a:off x="5751431" y="6371456"/>
            <a:ext cx="591773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fld id="{6B025ED6-6A85-4BE5-977E-BB669FF28AA0}" type="slidenum">
              <a:rPr lang="en-AU" altLang="en-US" sz="1400" b="1">
                <a:cs typeface="Arial" panose="020B0604020202020204" pitchFamily="34" charset="0"/>
              </a:rPr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</a:pPr>
              <a:t>‹#›</a:t>
            </a:fld>
            <a:endParaRPr lang="en-AU" altLang="en-US" sz="1400" b="1" dirty="0"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2000">
                <a:latin typeface="+mn-lt"/>
                <a:cs typeface="Arial MT Std"/>
              </a:defRPr>
            </a:lvl1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6"/>
            <a:ext cx="5386917" cy="363038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>
                <a:latin typeface="+mn-lt"/>
                <a:cs typeface="Arial MT Std"/>
              </a:defRPr>
            </a:lvl1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2000">
                <a:latin typeface="+mn-lt"/>
                <a:cs typeface="Arial MT Std"/>
              </a:defRPr>
            </a:lvl1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6"/>
            <a:ext cx="5389033" cy="363038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 b="0" i="0">
                <a:latin typeface="+mn-lt"/>
                <a:cs typeface="Arial MT Std"/>
              </a:defRPr>
            </a:lvl1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476672"/>
            <a:ext cx="10972800" cy="79208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000" baseline="0">
                <a:latin typeface="+mn-lt"/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AU" dirty="0"/>
          </a:p>
        </p:txBody>
      </p:sp>
      <p:sp>
        <p:nvSpPr>
          <p:cNvPr id="9" name="Rectangle 8"/>
          <p:cNvSpPr/>
          <p:nvPr userDrawn="1"/>
        </p:nvSpPr>
        <p:spPr>
          <a:xfrm>
            <a:off x="143339" y="6381328"/>
            <a:ext cx="5039816" cy="288032"/>
          </a:xfrm>
          <a:prstGeom prst="rect">
            <a:avLst/>
          </a:prstGeom>
          <a:solidFill>
            <a:srgbClr val="FFD40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TextBox 10"/>
          <p:cNvSpPr txBox="1"/>
          <p:nvPr userDrawn="1"/>
        </p:nvSpPr>
        <p:spPr>
          <a:xfrm>
            <a:off x="5751431" y="6371456"/>
            <a:ext cx="591773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fld id="{6B025ED6-6A85-4BE5-977E-BB669FF28AA0}" type="slidenum">
              <a:rPr lang="en-AU" altLang="en-US" sz="1400" b="1">
                <a:cs typeface="Arial" panose="020B0604020202020204" pitchFamily="34" charset="0"/>
              </a:rPr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</a:pPr>
              <a:t>‹#›</a:t>
            </a:fld>
            <a:endParaRPr lang="en-AU" altLang="en-US" sz="1400" b="1" dirty="0"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09600" y="475200"/>
            <a:ext cx="10972800" cy="79356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000">
                <a:latin typeface="+mn-lt"/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143339" y="6381328"/>
            <a:ext cx="5039816" cy="288032"/>
          </a:xfrm>
          <a:prstGeom prst="rect">
            <a:avLst/>
          </a:prstGeom>
          <a:solidFill>
            <a:srgbClr val="FFD40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TextBox 5"/>
          <p:cNvSpPr txBox="1"/>
          <p:nvPr userDrawn="1"/>
        </p:nvSpPr>
        <p:spPr>
          <a:xfrm>
            <a:off x="5751431" y="6371456"/>
            <a:ext cx="591773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fld id="{6B025ED6-6A85-4BE5-977E-BB669FF28AA0}" type="slidenum">
              <a:rPr lang="en-AU" altLang="en-US" sz="1400" b="1">
                <a:cs typeface="Arial" panose="020B0604020202020204" pitchFamily="34" charset="0"/>
              </a:rPr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</a:pPr>
              <a:t>‹#›</a:t>
            </a:fld>
            <a:endParaRPr lang="en-AU" altLang="en-US" sz="1400" b="1" dirty="0"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43339" y="6381328"/>
            <a:ext cx="5039816" cy="288032"/>
          </a:xfrm>
          <a:prstGeom prst="rect">
            <a:avLst/>
          </a:prstGeom>
          <a:solidFill>
            <a:srgbClr val="FFD40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TextBox 3"/>
          <p:cNvSpPr txBox="1"/>
          <p:nvPr userDrawn="1"/>
        </p:nvSpPr>
        <p:spPr>
          <a:xfrm>
            <a:off x="5751431" y="6371456"/>
            <a:ext cx="591773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fld id="{6B025ED6-6A85-4BE5-977E-BB669FF28AA0}" type="slidenum">
              <a:rPr lang="en-AU" altLang="en-US" sz="1400" b="1">
                <a:cs typeface="Arial" panose="020B0604020202020204" pitchFamily="34" charset="0"/>
              </a:rPr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</a:pPr>
              <a:t>‹#›</a:t>
            </a:fld>
            <a:endParaRPr lang="en-AU" altLang="en-US" sz="1400" b="1" dirty="0"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000" b="0">
                <a:latin typeface="+mn-lt"/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53221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000">
                <a:latin typeface="+mn-lt"/>
                <a:cs typeface="Arial MT Std"/>
              </a:defRPr>
            </a:lvl1pPr>
            <a:lvl2pPr>
              <a:defRPr sz="2000">
                <a:latin typeface="+mn-lt"/>
                <a:cs typeface="Arial MT Std"/>
              </a:defRPr>
            </a:lvl2pPr>
            <a:lvl3pPr>
              <a:defRPr sz="1800">
                <a:latin typeface="+mn-lt"/>
                <a:cs typeface="Arial MT Std"/>
              </a:defRPr>
            </a:lvl3pPr>
            <a:lvl4pPr>
              <a:defRPr sz="1600">
                <a:latin typeface="+mn-lt"/>
                <a:cs typeface="Arial MT Std"/>
              </a:defRPr>
            </a:lvl4pPr>
            <a:lvl5pPr>
              <a:defRPr sz="1600">
                <a:latin typeface="+mn-lt"/>
                <a:cs typeface="Arial MT Std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37016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latin typeface="+mn-lt"/>
                <a:cs typeface="Arial MT Std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143339" y="6381328"/>
            <a:ext cx="5039816" cy="288032"/>
          </a:xfrm>
          <a:prstGeom prst="rect">
            <a:avLst/>
          </a:prstGeom>
          <a:solidFill>
            <a:srgbClr val="FFD40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TextBox 6"/>
          <p:cNvSpPr txBox="1"/>
          <p:nvPr userDrawn="1"/>
        </p:nvSpPr>
        <p:spPr>
          <a:xfrm>
            <a:off x="5751431" y="6371456"/>
            <a:ext cx="591773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fld id="{6B025ED6-6A85-4BE5-977E-BB669FF28AA0}" type="slidenum">
              <a:rPr lang="en-AU" altLang="en-US" sz="1400" b="1">
                <a:cs typeface="Arial" panose="020B0604020202020204" pitchFamily="34" charset="0"/>
              </a:rPr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</a:pPr>
              <a:t>‹#›</a:t>
            </a:fld>
            <a:endParaRPr lang="en-AU" altLang="en-US" sz="1400" b="1" dirty="0"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000" b="0">
                <a:latin typeface="+mn-lt"/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A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+mn-lt"/>
                <a:cs typeface="Arial MT Std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AU" noProof="0" dirty="0" smtClean="0"/>
              <a:t>Drag picture to placeholder or click icon to add</a:t>
            </a:r>
            <a:endParaRPr lang="en-AU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43792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latin typeface="+mn-lt"/>
                <a:cs typeface="Arial MT Std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143339" y="6381328"/>
            <a:ext cx="5039816" cy="288032"/>
          </a:xfrm>
          <a:prstGeom prst="rect">
            <a:avLst/>
          </a:prstGeom>
          <a:solidFill>
            <a:srgbClr val="FFD40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TextBox 5"/>
          <p:cNvSpPr txBox="1"/>
          <p:nvPr userDrawn="1"/>
        </p:nvSpPr>
        <p:spPr>
          <a:xfrm>
            <a:off x="5751431" y="6371456"/>
            <a:ext cx="591773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fld id="{6B025ED6-6A85-4BE5-977E-BB669FF28AA0}" type="slidenum">
              <a:rPr lang="en-AU" altLang="en-US" sz="1400" b="1">
                <a:cs typeface="Arial" panose="020B0604020202020204" pitchFamily="34" charset="0"/>
              </a:rPr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</a:pPr>
              <a:t>‹#›</a:t>
            </a:fld>
            <a:endParaRPr lang="en-AU" altLang="en-US" sz="1400" b="1" dirty="0"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uate Biomedic Engineering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09600" y="1484784"/>
            <a:ext cx="10972800" cy="43204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-457200">
              <a:lnSpc>
                <a:spcPct val="90000"/>
              </a:lnSpc>
              <a:buNone/>
              <a:defRPr sz="3200" baseline="0">
                <a:latin typeface="+mn-lt"/>
                <a:cs typeface="Microsoft Sans Serif" pitchFamily="34" charset="0"/>
              </a:defRPr>
            </a:lvl1pPr>
          </a:lstStyle>
          <a:p>
            <a:pPr lvl="0"/>
            <a:endParaRPr lang="en-AU" dirty="0" smtClean="0"/>
          </a:p>
        </p:txBody>
      </p:sp>
      <p:sp>
        <p:nvSpPr>
          <p:cNvPr id="6" name="Title 6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>
            <a:normAutofit/>
          </a:bodyPr>
          <a:lstStyle>
            <a:lvl1pPr>
              <a:defRPr>
                <a:latin typeface="+mn-lt"/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143339" y="6381328"/>
            <a:ext cx="5039816" cy="288032"/>
          </a:xfrm>
          <a:prstGeom prst="rect">
            <a:avLst/>
          </a:prstGeom>
          <a:solidFill>
            <a:srgbClr val="FFD40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TextBox 6"/>
          <p:cNvSpPr txBox="1"/>
          <p:nvPr userDrawn="1"/>
        </p:nvSpPr>
        <p:spPr>
          <a:xfrm>
            <a:off x="5751431" y="6371456"/>
            <a:ext cx="591773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fld id="{6B025ED6-6A85-4BE5-977E-BB669FF28AA0}" type="slidenum">
              <a:rPr lang="en-AU" altLang="en-US" sz="1400" b="1">
                <a:cs typeface="Arial" panose="020B0604020202020204" pitchFamily="34" charset="0"/>
              </a:rPr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</a:pPr>
              <a:t>‹#›</a:t>
            </a:fld>
            <a:endParaRPr lang="en-AU" altLang="en-US" sz="1400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1943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61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73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ommet" pitchFamily="50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ommet" pitchFamily="50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ommet" pitchFamily="50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ommet" pitchFamily="50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ommet" pitchFamily="50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ommet" pitchFamily="50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ommet" pitchFamily="50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ommet" pitchFamily="50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Microsoft_Visio_Drawing11111.vsdx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0" y="3645024"/>
            <a:ext cx="12192000" cy="3212976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/>
              <a:t>FMER: A Hybrid Configuration Memory Error</a:t>
            </a:r>
          </a:p>
          <a:p>
            <a:pPr algn="ctr"/>
            <a:r>
              <a:rPr lang="en-US" sz="3200" b="1" dirty="0" smtClean="0"/>
              <a:t>Recovery Scheme for Highly Reliable FPGA </a:t>
            </a:r>
            <a:r>
              <a:rPr lang="en-US" sz="3200" b="1" dirty="0" err="1" smtClean="0"/>
              <a:t>SoCs</a:t>
            </a:r>
            <a:endParaRPr lang="en-US" sz="3200" b="1" dirty="0" smtClean="0"/>
          </a:p>
          <a:p>
            <a:pPr algn="ctr"/>
            <a:r>
              <a:rPr lang="en-AU" sz="2400" dirty="0" smtClean="0"/>
              <a:t>Dimitris Agiakatsikas</a:t>
            </a:r>
            <a:r>
              <a:rPr lang="en-AU" sz="2400" baseline="30000" dirty="0" smtClean="0"/>
              <a:t>1</a:t>
            </a:r>
            <a:r>
              <a:rPr lang="en-AU" sz="2400" dirty="0" smtClean="0"/>
              <a:t>,</a:t>
            </a:r>
          </a:p>
          <a:p>
            <a:pPr algn="ctr"/>
            <a:r>
              <a:rPr lang="nn-NO" sz="2400" dirty="0" smtClean="0"/>
              <a:t>Ediz Cetin</a:t>
            </a:r>
            <a:r>
              <a:rPr lang="nn-NO" sz="2400" baseline="30000" dirty="0" smtClean="0"/>
              <a:t>2</a:t>
            </a:r>
            <a:r>
              <a:rPr lang="nn-NO" sz="2400" dirty="0" smtClean="0"/>
              <a:t>, Oliver Diessel</a:t>
            </a:r>
            <a:r>
              <a:rPr lang="nn-NO" sz="2400" baseline="30000" dirty="0" smtClean="0"/>
              <a:t>1</a:t>
            </a:r>
          </a:p>
          <a:p>
            <a:pPr algn="ctr"/>
            <a:r>
              <a:rPr lang="en-AU" sz="2400" dirty="0"/>
              <a:t>School of Computer Science and Engineering</a:t>
            </a:r>
            <a:r>
              <a:rPr lang="en-AU" sz="2400" baseline="30000" dirty="0"/>
              <a:t>1</a:t>
            </a:r>
          </a:p>
          <a:p>
            <a:pPr algn="ctr"/>
            <a:r>
              <a:rPr lang="en-AU" sz="2400" dirty="0"/>
              <a:t>School of Electrical Engineering and </a:t>
            </a:r>
            <a:r>
              <a:rPr lang="en-AU" sz="2400" dirty="0" smtClean="0"/>
              <a:t>Telecommunications</a:t>
            </a:r>
            <a:r>
              <a:rPr lang="en-AU" sz="2400" baseline="30000" dirty="0" smtClean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230314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549067" y="548680"/>
            <a:ext cx="11161240" cy="5459342"/>
          </a:xfrm>
          <a:noFill/>
        </p:spPr>
        <p:txBody>
          <a:bodyPr>
            <a:noAutofit/>
          </a:bodyPr>
          <a:lstStyle/>
          <a:p>
            <a:pPr marL="263525" indent="-263525"/>
            <a:r>
              <a:rPr lang="en-US" sz="2800" dirty="0"/>
              <a:t>We propose FMER</a:t>
            </a:r>
          </a:p>
          <a:p>
            <a:pPr marL="263525" indent="-263525"/>
            <a:r>
              <a:rPr lang="en-US" sz="2800" dirty="0"/>
              <a:t>We derive and compare the </a:t>
            </a:r>
          </a:p>
          <a:p>
            <a:pPr marL="857250" lvl="1" indent="-457200">
              <a:buFont typeface="Arial" panose="020B0604020202020204" pitchFamily="34" charset="0"/>
              <a:buChar char="-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reliability</a:t>
            </a:r>
          </a:p>
          <a:p>
            <a:pPr marL="857250" lvl="1" indent="-457200">
              <a:buFont typeface="Arial" panose="020B0604020202020204" pitchFamily="34" charset="0"/>
              <a:buChar char="-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availability</a:t>
            </a:r>
          </a:p>
          <a:p>
            <a:pPr marL="857250" lvl="1" indent="-457200">
              <a:buFont typeface="Arial" panose="020B0604020202020204" pitchFamily="34" charset="0"/>
              <a:buChar char="-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energy consumption </a:t>
            </a:r>
          </a:p>
          <a:p>
            <a:pPr marL="268288" indent="0">
              <a:buNone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of a TMR-based </a:t>
            </a:r>
            <a:r>
              <a:rPr lang="en-US" sz="2800" dirty="0"/>
              <a:t>application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SoC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that utilizes either</a:t>
            </a:r>
            <a:endParaRPr lang="en-US" sz="2800" dirty="0"/>
          </a:p>
          <a:p>
            <a:pPr marL="703263" lvl="1" indent="-342900">
              <a:buFont typeface="Arial" panose="020B0604020202020204" pitchFamily="34" charset="0"/>
              <a:buChar char="-"/>
            </a:pPr>
            <a:r>
              <a:rPr lang="en-US" sz="2400" dirty="0"/>
              <a:t>FMER</a:t>
            </a:r>
          </a:p>
          <a:p>
            <a:pPr marL="703263" lvl="1" indent="-342900">
              <a:buFont typeface="Arial" panose="020B0604020202020204" pitchFamily="34" charset="0"/>
              <a:buChar char="-"/>
            </a:pPr>
            <a:r>
              <a:rPr lang="en-US" sz="2400" dirty="0"/>
              <a:t>or blind scrubbing</a:t>
            </a:r>
          </a:p>
          <a:p>
            <a:pPr marL="703263" lvl="1" indent="-342900">
              <a:buFont typeface="Arial" panose="020B0604020202020204" pitchFamily="34" charset="0"/>
              <a:buChar char="-"/>
            </a:pPr>
            <a:r>
              <a:rPr lang="en-US" sz="2400" dirty="0"/>
              <a:t>or MER</a:t>
            </a:r>
          </a:p>
          <a:p>
            <a:pPr marL="360363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We show that </a:t>
            </a:r>
            <a:r>
              <a:rPr lang="en-US" sz="2800" dirty="0" err="1"/>
              <a:t>SoC</a:t>
            </a:r>
            <a:r>
              <a:rPr lang="en-US" sz="2800" dirty="0"/>
              <a:t>/FMER achieves the</a:t>
            </a:r>
          </a:p>
          <a:p>
            <a:pPr marL="703263" lvl="1" indent="-342900">
              <a:buFont typeface="Arial" panose="020B0604020202020204" pitchFamily="34" charset="0"/>
              <a:buChar char="-"/>
            </a:pPr>
            <a:r>
              <a:rPr lang="en-US" sz="2400" dirty="0"/>
              <a:t>Highest Reliability and Availability</a:t>
            </a:r>
          </a:p>
          <a:p>
            <a:pPr marL="703263" lvl="1" indent="-342900">
              <a:buFont typeface="Arial" panose="020B0604020202020204" pitchFamily="34" charset="0"/>
              <a:buChar char="-"/>
            </a:pPr>
            <a:r>
              <a:rPr lang="en-US" sz="2400" dirty="0"/>
              <a:t>Lowest energy consumption</a:t>
            </a:r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9067" y="0"/>
            <a:ext cx="11161240" cy="557024"/>
          </a:xfrm>
        </p:spPr>
        <p:txBody>
          <a:bodyPr>
            <a:noAutofit/>
          </a:bodyPr>
          <a:lstStyle/>
          <a:p>
            <a:pPr>
              <a:tabLst>
                <a:tab pos="1703388" algn="l"/>
              </a:tabLst>
            </a:pPr>
            <a:r>
              <a:rPr lang="en-US" sz="3200" b="1" dirty="0"/>
              <a:t>Contributions</a:t>
            </a:r>
          </a:p>
        </p:txBody>
      </p:sp>
    </p:spTree>
    <p:extLst>
      <p:ext uri="{BB962C8B-B14F-4D97-AF65-F5344CB8AC3E}">
        <p14:creationId xmlns:p14="http://schemas.microsoft.com/office/powerpoint/2010/main" val="118964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998" y="1295782"/>
            <a:ext cx="7311418" cy="4821474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2"/>
              <p:cNvSpPr>
                <a:spLocks noGrp="1"/>
              </p:cNvSpPr>
              <p:nvPr>
                <p:ph type="title"/>
              </p:nvPr>
            </p:nvSpPr>
            <p:spPr>
              <a:xfrm>
                <a:off x="1991544" y="188640"/>
                <a:ext cx="8229600" cy="1107142"/>
              </a:xfrm>
            </p:spPr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>
                        <a:latin typeface="Cambria Math"/>
                      </a:rPr>
                      <m:t>𝐴</m:t>
                    </m:r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en-AU" sz="2800" dirty="0"/>
                  <a:t>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/>
                      </a:rPr>
                      <m:t>t</m:t>
                    </m:r>
                    <m:r>
                      <a:rPr lang="en-AU" sz="2800">
                        <a:latin typeface="Cambria Math"/>
                      </a:rPr>
                      <m:t>∈</m:t>
                    </m:r>
                    <m:r>
                      <a:rPr lang="en-US" sz="2800">
                        <a:latin typeface="Cambria Math"/>
                      </a:rPr>
                      <m:t>[0, 0.2]</m:t>
                    </m:r>
                  </m:oMath>
                </a14:m>
                <a:r>
                  <a:rPr lang="en-AU" sz="2800" dirty="0"/>
                  <a:t> sec., </a:t>
                </a:r>
                <a14:m>
                  <m:oMath xmlns:m="http://schemas.openxmlformats.org/officeDocument/2006/math">
                    <m:r>
                      <a:rPr lang="en-AU" sz="2800">
                        <a:latin typeface="Cambria Math"/>
                      </a:rPr>
                      <m:t>𝜆</m:t>
                    </m:r>
                  </m:oMath>
                </a14:m>
                <a:r>
                  <a:rPr lang="en-US" sz="2800" dirty="0"/>
                  <a:t> : 1000 x CREME96 GEO Peak 5-min. (</a:t>
                </a:r>
                <a14:m>
                  <m:oMath xmlns:m="http://schemas.openxmlformats.org/officeDocument/2006/math">
                    <m:r>
                      <a:rPr lang="en-AU" sz="2800">
                        <a:latin typeface="Cambria Math"/>
                      </a:rPr>
                      <m:t>𝜆</m:t>
                    </m:r>
                    <m:r>
                      <a:rPr lang="en-US" sz="2800">
                        <a:latin typeface="Cambria Math"/>
                      </a:rPr>
                      <m:t>𝑏𝑖𝑡</m:t>
                    </m:r>
                  </m:oMath>
                </a14:m>
                <a:r>
                  <a:rPr lang="en-AU" sz="2800" dirty="0"/>
                  <a:t>= 2.66E-7</a:t>
                </a:r>
                <a:r>
                  <a:rPr lang="en-US" sz="2800" dirty="0"/>
                  <a:t>), K = 5</a:t>
                </a:r>
                <a:br>
                  <a:rPr lang="en-US" sz="2800" dirty="0"/>
                </a:br>
                <a:endParaRPr lang="en-AU" sz="2800" dirty="0"/>
              </a:p>
            </p:txBody>
          </p:sp>
        </mc:Choice>
        <mc:Fallback xmlns="">
          <p:sp>
            <p:nvSpPr>
              <p:cNvPr id="3" name="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67544" y="188640"/>
                <a:ext cx="8229600" cy="1107142"/>
              </a:xfrm>
              <a:blipFill rotWithShape="1">
                <a:blip r:embed="rId3"/>
                <a:stretch>
                  <a:fillRect t="-5495" r="-2593" b="-549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293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Formulation</a:t>
            </a:r>
            <a:endParaRPr lang="en-A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r>
                  <a:rPr lang="en-US" dirty="0" smtClean="0"/>
                  <a:t>F</a:t>
                </a:r>
                <a:r>
                  <a:rPr lang="en-US" baseline="-25000" dirty="0" smtClean="0"/>
                  <a:t>D </a:t>
                </a:r>
                <a:r>
                  <a:rPr lang="en-US" dirty="0" smtClean="0"/>
                  <a:t>: Device </a:t>
                </a:r>
                <a:r>
                  <a:rPr lang="en-US" dirty="0" err="1" smtClean="0"/>
                  <a:t>Conf.Frames</a:t>
                </a:r>
                <a:r>
                  <a:rPr lang="en-US" dirty="0" smtClean="0"/>
                  <a:t> (CFs)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0, 1</m:t>
                        </m:r>
                      </m:e>
                    </m:d>
                  </m:oMath>
                </a14:m>
                <a:r>
                  <a:rPr lang="en-US" dirty="0" smtClean="0"/>
                  <a:t> : separates CFs devoted to the Support Resources (SRs) or the TMR modules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0, 1</m:t>
                        </m:r>
                      </m:e>
                    </m:d>
                  </m:oMath>
                </a14:m>
                <a:r>
                  <a:rPr lang="en-US" dirty="0"/>
                  <a:t> : separates CFs devoted to the </a:t>
                </a:r>
                <a:r>
                  <a:rPr lang="en-US" dirty="0" smtClean="0"/>
                  <a:t>TMR SRs or </a:t>
                </a:r>
                <a:r>
                  <a:rPr lang="en-US" dirty="0"/>
                  <a:t>the </a:t>
                </a:r>
                <a:r>
                  <a:rPr lang="en-US" dirty="0" smtClean="0"/>
                  <a:t>SIMPLEX SRs</a:t>
                </a:r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dirty="0"/>
                  <a:t>: mission duration</a:t>
                </a:r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dirty="0"/>
                  <a:t>: </a:t>
                </a:r>
                <a:r>
                  <a:rPr lang="en-US" dirty="0" smtClean="0"/>
                  <a:t>failure rate of a configuration bit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 : # TMR </a:t>
                </a:r>
                <a:r>
                  <a:rPr lang="en-US" dirty="0" smtClean="0"/>
                  <a:t>subsystems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⋃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{0}</m:t>
                    </m:r>
                  </m:oMath>
                </a14:m>
                <a:r>
                  <a:rPr lang="en-US" dirty="0" smtClean="0"/>
                  <a:t>: waiting time between scrub cycles</a:t>
                </a:r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 rotWithShape="0">
                <a:blip r:embed="rId2"/>
                <a:stretch>
                  <a:fillRect l="-1360" t="-470" r="-2719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Content Placeholder 12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981200" y="1012157"/>
            <a:ext cx="4123466" cy="5081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98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03388" y="684215"/>
            <a:ext cx="7821612" cy="657225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altLang="en-US" sz="3200" dirty="0"/>
              <a:t>Case study</a:t>
            </a:r>
            <a:endParaRPr lang="en-AU" altLang="en-US" sz="3200" dirty="0"/>
          </a:p>
        </p:txBody>
      </p:sp>
      <p:sp>
        <p:nvSpPr>
          <p:cNvPr id="7" name="Content Placeholder 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181990" y="1484784"/>
            <a:ext cx="4316288" cy="5184574"/>
          </a:xfrm>
          <a:prstGeom prst="rect">
            <a:avLst/>
          </a:prstGeom>
          <a:blipFill rotWithShape="0">
            <a:blip r:embed="rId2"/>
            <a:stretch>
              <a:fillRect l="-706" t="-471"/>
            </a:stretch>
          </a:blipFill>
        </p:spPr>
        <p:txBody>
          <a:bodyPr/>
          <a:lstStyle/>
          <a:p>
            <a:pPr>
              <a:defRPr/>
            </a:pPr>
            <a:r>
              <a:rPr lang="en-AU" dirty="0">
                <a:noFill/>
              </a:rPr>
              <a:t> </a:t>
            </a:r>
          </a:p>
        </p:txBody>
      </p:sp>
      <p:pic>
        <p:nvPicPr>
          <p:cNvPr id="17412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215" y="1611315"/>
            <a:ext cx="2289175" cy="361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215" y="836615"/>
            <a:ext cx="2289175" cy="361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2354305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98 -0.00139 L 0.11858 -0.00139 C 0.17535 -0.00139 0.24514 0.03611 0.24514 0.06694 L 0.24514 0.13583 " pathEditMode="relative" rAng="0" ptsTypes="AA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56" y="6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31504" y="135672"/>
            <a:ext cx="8579296" cy="557024"/>
          </a:xfrm>
        </p:spPr>
        <p:txBody>
          <a:bodyPr/>
          <a:lstStyle/>
          <a:p>
            <a:r>
              <a:rPr lang="en-US" dirty="0" smtClean="0"/>
              <a:t>Results: System specifications</a:t>
            </a:r>
            <a:endParaRPr lang="en-A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sz="half" idx="2"/>
              </p:nvPr>
            </p:nvSpPr>
            <p:spPr>
              <a:xfrm>
                <a:off x="6172200" y="908721"/>
                <a:ext cx="4316288" cy="5184574"/>
              </a:xfrm>
            </p:spPr>
            <p:txBody>
              <a:bodyPr/>
              <a:lstStyle/>
              <a:p>
                <a:pPr marL="263525" indent="-263525"/>
                <a:r>
                  <a:rPr lang="en-US" dirty="0" smtClean="0"/>
                  <a:t>Device: Artix-7 (XC7A200T)</a:t>
                </a:r>
              </a:p>
              <a:p>
                <a:pPr marL="263525" indent="-263525"/>
                <a:r>
                  <a:rPr lang="en-US" dirty="0" smtClean="0"/>
                  <a:t>Configuration Speed: Maximum</a:t>
                </a:r>
              </a:p>
              <a:p>
                <a:pPr marL="263525" indent="-263525"/>
                <a:r>
                  <a:rPr lang="en-US" dirty="0"/>
                  <a:t>The design is fully triplicated </a:t>
                </a:r>
                <a:endParaRPr lang="en-US" dirty="0" smtClean="0"/>
              </a:p>
              <a:p>
                <a:pPr marL="263525" indent="-263525"/>
                <a:r>
                  <a:rPr lang="en-US" dirty="0" smtClean="0"/>
                  <a:t># </a:t>
                </a:r>
                <a:r>
                  <a:rPr lang="en-US" dirty="0"/>
                  <a:t>TMR </a:t>
                </a:r>
                <a:r>
                  <a:rPr lang="en-US" dirty="0" smtClean="0"/>
                  <a:t>subsystems: 5</a:t>
                </a:r>
              </a:p>
              <a:p>
                <a:pPr marL="263525" indent="-263525"/>
                <a:r>
                  <a:rPr lang="en-US" dirty="0" smtClean="0"/>
                  <a:t>TMR modules utilization: 70%</a:t>
                </a:r>
              </a:p>
              <a:p>
                <a:pPr marL="263525" indent="-263525"/>
                <a:r>
                  <a:rPr lang="en-US" dirty="0" smtClean="0"/>
                  <a:t>SRs </a:t>
                </a:r>
                <a:r>
                  <a:rPr lang="en-US" dirty="0"/>
                  <a:t>utilization: </a:t>
                </a:r>
                <a:r>
                  <a:rPr lang="en-US" dirty="0" smtClean="0"/>
                  <a:t>10%</a:t>
                </a:r>
                <a:endParaRPr lang="en-US" dirty="0"/>
              </a:p>
              <a:p>
                <a:pPr marL="263525" indent="-263525"/>
                <a:r>
                  <a:rPr lang="en-US" dirty="0" smtClean="0"/>
                  <a:t>CFs devoted to the TMR modules: 60% of the devices CFs</a:t>
                </a:r>
              </a:p>
              <a:p>
                <a:pPr marL="263525" indent="-263525"/>
                <a:r>
                  <a:rPr lang="en-US" dirty="0"/>
                  <a:t>CFs devoted to the </a:t>
                </a:r>
                <a:r>
                  <a:rPr lang="en-US" dirty="0" smtClean="0"/>
                  <a:t>SRs : 40% </a:t>
                </a:r>
                <a:r>
                  <a:rPr lang="en-US" dirty="0"/>
                  <a:t>of </a:t>
                </a:r>
                <a:r>
                  <a:rPr lang="en-US" dirty="0" smtClean="0"/>
                  <a:t> </a:t>
                </a:r>
                <a:r>
                  <a:rPr lang="en-US" dirty="0"/>
                  <a:t>the devices </a:t>
                </a:r>
                <a:r>
                  <a:rPr lang="en-US" dirty="0" smtClean="0"/>
                  <a:t>CFs</a:t>
                </a:r>
              </a:p>
              <a:p>
                <a:pPr marL="263525" indent="-263525"/>
                <a:r>
                  <a:rPr lang="en-US" dirty="0" smtClean="0"/>
                  <a:t>Failure rate of a conf. bit: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 smtClean="0"/>
                  <a:t>= 2.66E-10</a:t>
                </a:r>
              </a:p>
              <a:p>
                <a:pPr marL="263525" indent="-263525"/>
                <a:r>
                  <a:rPr lang="en-US" dirty="0" smtClean="0"/>
                  <a:t>Critical Bit Factor: CBF = 0.1</a:t>
                </a:r>
              </a:p>
              <a:p>
                <a:pPr marL="263525" indent="-263525"/>
                <a:r>
                  <a:rPr lang="en-US" dirty="0"/>
                  <a:t>Mission Duration: 5 years</a:t>
                </a:r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48200" y="908721"/>
                <a:ext cx="4316288" cy="5184574"/>
              </a:xfrm>
              <a:blipFill rotWithShape="0">
                <a:blip r:embed="rId2"/>
                <a:stretch>
                  <a:fillRect l="-1271" t="-470" r="-282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703512" y="1484784"/>
            <a:ext cx="4479084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99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itle 5"/>
              <p:cNvSpPr>
                <a:spLocks noGrp="1"/>
              </p:cNvSpPr>
              <p:nvPr>
                <p:ph type="title"/>
              </p:nvPr>
            </p:nvSpPr>
            <p:spPr>
              <a:xfrm>
                <a:off x="1981200" y="188640"/>
                <a:ext cx="8229600" cy="1008112"/>
              </a:xfrm>
            </p:spPr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>
                        <a:latin typeface="Cambria Math"/>
                      </a:rPr>
                      <m:t>𝑅</m:t>
                    </m:r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en-AU" sz="2800" dirty="0"/>
                  <a:t>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/>
                      </a:rPr>
                      <m:t>t</m:t>
                    </m:r>
                    <m:r>
                      <a:rPr lang="en-AU" sz="2800">
                        <a:latin typeface="Cambria Math"/>
                      </a:rPr>
                      <m:t>∈</m:t>
                    </m:r>
                    <m:r>
                      <a:rPr lang="en-US" sz="2800">
                        <a:latin typeface="Cambria Math"/>
                      </a:rPr>
                      <m:t>[0, 24]</m:t>
                    </m:r>
                  </m:oMath>
                </a14:m>
                <a:r>
                  <a:rPr lang="en-AU" sz="2800" dirty="0"/>
                  <a:t> hours, </a:t>
                </a:r>
                <a14:m>
                  <m:oMath xmlns:m="http://schemas.openxmlformats.org/officeDocument/2006/math">
                    <m:r>
                      <a:rPr lang="en-AU" sz="2800">
                        <a:latin typeface="Cambria Math"/>
                      </a:rPr>
                      <m:t>𝜆</m:t>
                    </m:r>
                    <m:r>
                      <a:rPr lang="en-AU" sz="28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/>
                  <a:t>: CREME96 GEO Peak 5-min. (</a:t>
                </a:r>
                <a14:m>
                  <m:oMath xmlns:m="http://schemas.openxmlformats.org/officeDocument/2006/math">
                    <m:r>
                      <a:rPr lang="en-AU" sz="2800">
                        <a:latin typeface="Cambria Math"/>
                      </a:rPr>
                      <m:t>𝜆</m:t>
                    </m:r>
                    <m:r>
                      <a:rPr lang="en-US" sz="2800">
                        <a:latin typeface="Cambria Math"/>
                      </a:rPr>
                      <m:t>𝑏𝑖𝑡</m:t>
                    </m:r>
                  </m:oMath>
                </a14:m>
                <a:r>
                  <a:rPr lang="en-AU" sz="2800" dirty="0"/>
                  <a:t>= 2.66E-</a:t>
                </a:r>
                <a:r>
                  <a:rPr lang="en-AU" sz="3200" dirty="0"/>
                  <a:t>10</a:t>
                </a:r>
                <a:r>
                  <a:rPr lang="en-US" sz="3200" dirty="0"/>
                  <a:t>), K = 5</a:t>
                </a:r>
                <a:br>
                  <a:rPr lang="en-US" sz="3200" dirty="0"/>
                </a:br>
                <a:endParaRPr lang="en-AU" sz="3200" dirty="0"/>
              </a:p>
            </p:txBody>
          </p:sp>
        </mc:Choice>
        <mc:Fallback xmlns="">
          <p:sp>
            <p:nvSpPr>
              <p:cNvPr id="6" name="Title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188640"/>
                <a:ext cx="8229600" cy="1008112"/>
              </a:xfrm>
              <a:blipFill rotWithShape="1">
                <a:blip r:embed="rId2"/>
                <a:stretch>
                  <a:fillRect t="-6061" r="-1926" b="-2000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106" y="1255331"/>
            <a:ext cx="7215278" cy="4837494"/>
          </a:xfrm>
        </p:spPr>
      </p:pic>
    </p:spTree>
    <p:extLst>
      <p:ext uri="{BB962C8B-B14F-4D97-AF65-F5344CB8AC3E}">
        <p14:creationId xmlns:p14="http://schemas.microsoft.com/office/powerpoint/2010/main" val="50638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2"/>
              <p:cNvSpPr>
                <a:spLocks noGrp="1"/>
              </p:cNvSpPr>
              <p:nvPr>
                <p:ph type="title"/>
              </p:nvPr>
            </p:nvSpPr>
            <p:spPr>
              <a:xfrm>
                <a:off x="551384" y="44624"/>
                <a:ext cx="11161240" cy="936104"/>
              </a:xfrm>
            </p:spPr>
            <p:txBody>
              <a:bodyPr>
                <a:no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en-US" sz="2800" b="1" i="1">
                        <a:latin typeface="Cambria Math"/>
                      </a:rPr>
                      <m:t>𝐑</m:t>
                    </m:r>
                    <m:d>
                      <m:dPr>
                        <m:ctrlPr>
                          <a:rPr lang="en-US" sz="28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1" i="1">
                            <a:latin typeface="Cambria Math"/>
                          </a:rPr>
                          <m:t>𝒕</m:t>
                        </m:r>
                      </m:e>
                    </m:d>
                  </m:oMath>
                </a14:m>
                <a:r>
                  <a:rPr lang="en-AU" sz="2800" b="1" dirty="0"/>
                  <a:t> for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/>
                      </a:rPr>
                      <m:t>𝐭</m:t>
                    </m:r>
                    <m:r>
                      <a:rPr lang="en-AU" sz="2800" b="1">
                        <a:latin typeface="Cambria Math"/>
                      </a:rPr>
                      <m:t>∈</m:t>
                    </m:r>
                    <m:r>
                      <a:rPr lang="en-US" sz="2800" b="1">
                        <a:latin typeface="Cambria Math"/>
                      </a:rPr>
                      <m:t>[</m:t>
                    </m:r>
                    <m:r>
                      <a:rPr lang="en-US" sz="2800" b="1" i="1">
                        <a:latin typeface="Cambria Math"/>
                      </a:rPr>
                      <m:t>𝟎</m:t>
                    </m:r>
                    <m:r>
                      <a:rPr lang="en-US" sz="2800" b="1">
                        <a:latin typeface="Cambria Math"/>
                      </a:rPr>
                      <m:t>, </m:t>
                    </m:r>
                    <m:r>
                      <a:rPr lang="en-US" sz="2800" b="1">
                        <a:latin typeface="Cambria Math"/>
                      </a:rPr>
                      <m:t>𝟓</m:t>
                    </m:r>
                    <m:r>
                      <a:rPr lang="en-US" sz="2800" b="1">
                        <a:latin typeface="Cambria Math"/>
                      </a:rPr>
                      <m:t>]</m:t>
                    </m:r>
                  </m:oMath>
                </a14:m>
                <a:r>
                  <a:rPr lang="en-AU" sz="2800" b="1" dirty="0"/>
                  <a:t> years, </a:t>
                </a:r>
                <a14:m>
                  <m:oMath xmlns:m="http://schemas.openxmlformats.org/officeDocument/2006/math">
                    <m:r>
                      <a:rPr lang="en-AU" sz="2800" b="1" i="1">
                        <a:latin typeface="Cambria Math"/>
                      </a:rPr>
                      <m:t>𝛌</m:t>
                    </m:r>
                    <m:r>
                      <a:rPr lang="en-AU" sz="2800" b="1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b="1" dirty="0"/>
                  <a:t>: CREME96 GEO Peak 5-min. (</a:t>
                </a:r>
                <a14:m>
                  <m:oMath xmlns:m="http://schemas.openxmlformats.org/officeDocument/2006/math">
                    <m:r>
                      <a:rPr lang="en-AU" sz="2800" b="1" i="1">
                        <a:latin typeface="Cambria Math"/>
                      </a:rPr>
                      <m:t>𝛌</m:t>
                    </m:r>
                    <m:r>
                      <a:rPr lang="en-US" sz="2800" b="1" i="1" baseline="-25000">
                        <a:latin typeface="Cambria Math"/>
                      </a:rPr>
                      <m:t>𝐛𝐢𝐭</m:t>
                    </m:r>
                  </m:oMath>
                </a14:m>
                <a:r>
                  <a:rPr lang="en-AU" sz="2800" b="1" dirty="0"/>
                  <a:t>= 2.66E-10</a:t>
                </a:r>
                <a:r>
                  <a:rPr lang="en-US" sz="2800" b="1" dirty="0"/>
                  <a:t>), K = 5, T = 5 years </a:t>
                </a:r>
                <a:endParaRPr lang="en-AU" sz="2800" b="1" dirty="0"/>
              </a:p>
            </p:txBody>
          </p:sp>
        </mc:Choice>
        <mc:Fallback xmlns="">
          <p:sp>
            <p:nvSpPr>
              <p:cNvPr id="3" name="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51384" y="44624"/>
                <a:ext cx="11161240" cy="936104"/>
              </a:xfrm>
              <a:blipFill rotWithShape="1">
                <a:blip r:embed="rId2"/>
                <a:stretch>
                  <a:fillRect l="-1092" t="-6494" b="-1883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497" y="1437748"/>
            <a:ext cx="6474999" cy="4608041"/>
          </a:xfrm>
        </p:spPr>
      </p:pic>
      <p:sp>
        <p:nvSpPr>
          <p:cNvPr id="7" name="Rectangle 6"/>
          <p:cNvSpPr/>
          <p:nvPr/>
        </p:nvSpPr>
        <p:spPr>
          <a:xfrm>
            <a:off x="1991544" y="976083"/>
            <a:ext cx="81369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00B050"/>
                </a:solidFill>
              </a:rPr>
              <a:t>W</a:t>
            </a:r>
            <a:r>
              <a:rPr lang="en-US" sz="2400" b="1" baseline="-25000" dirty="0" err="1">
                <a:solidFill>
                  <a:srgbClr val="00B050"/>
                </a:solidFill>
              </a:rPr>
              <a:t>scrub</a:t>
            </a:r>
            <a:r>
              <a:rPr lang="en-US" sz="2400" b="1" dirty="0">
                <a:solidFill>
                  <a:srgbClr val="00B050"/>
                </a:solidFill>
              </a:rPr>
              <a:t>= W</a:t>
            </a:r>
            <a:r>
              <a:rPr lang="en-US" sz="2400" b="1" baseline="-25000" dirty="0">
                <a:solidFill>
                  <a:srgbClr val="00B050"/>
                </a:solidFill>
              </a:rPr>
              <a:t>FMER</a:t>
            </a:r>
            <a:r>
              <a:rPr lang="en-US" sz="2400" b="1" dirty="0">
                <a:solidFill>
                  <a:srgbClr val="00B050"/>
                </a:solidFill>
              </a:rPr>
              <a:t>= </a:t>
            </a:r>
            <a:r>
              <a:rPr lang="en-US" sz="2400" b="1" dirty="0" smtClean="0">
                <a:solidFill>
                  <a:srgbClr val="00B050"/>
                </a:solidFill>
              </a:rPr>
              <a:t>0 </a:t>
            </a:r>
            <a:r>
              <a:rPr lang="en-US" sz="2400" b="1" dirty="0">
                <a:solidFill>
                  <a:srgbClr val="00B050"/>
                </a:solidFill>
              </a:rPr>
              <a:t>s, E(T)</a:t>
            </a:r>
            <a:r>
              <a:rPr lang="en-US" sz="2400" b="1" baseline="-25000" dirty="0">
                <a:solidFill>
                  <a:srgbClr val="00B050"/>
                </a:solidFill>
              </a:rPr>
              <a:t>scrub</a:t>
            </a:r>
            <a:r>
              <a:rPr lang="en-US" sz="2400" b="1" dirty="0">
                <a:solidFill>
                  <a:srgbClr val="00B050"/>
                </a:solidFill>
              </a:rPr>
              <a:t>= E(T)</a:t>
            </a:r>
            <a:r>
              <a:rPr lang="en-US" sz="2400" b="1" baseline="-25000" dirty="0">
                <a:solidFill>
                  <a:srgbClr val="00B050"/>
                </a:solidFill>
              </a:rPr>
              <a:t>FMER</a:t>
            </a:r>
            <a:r>
              <a:rPr lang="en-US" sz="2400" b="1" dirty="0">
                <a:solidFill>
                  <a:srgbClr val="00B050"/>
                </a:solidFill>
              </a:rPr>
              <a:t>= </a:t>
            </a:r>
            <a:r>
              <a:rPr lang="en-AU" sz="2400" b="1" dirty="0">
                <a:solidFill>
                  <a:srgbClr val="00B050"/>
                </a:solidFill>
              </a:rPr>
              <a:t>8.2E7 Joules</a:t>
            </a:r>
          </a:p>
        </p:txBody>
      </p:sp>
    </p:spTree>
    <p:extLst>
      <p:ext uri="{BB962C8B-B14F-4D97-AF65-F5344CB8AC3E}">
        <p14:creationId xmlns:p14="http://schemas.microsoft.com/office/powerpoint/2010/main" val="222570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51384" y="836713"/>
            <a:ext cx="11161240" cy="1922986"/>
          </a:xfrm>
        </p:spPr>
        <p:txBody>
          <a:bodyPr>
            <a:noAutofit/>
          </a:bodyPr>
          <a:lstStyle/>
          <a:p>
            <a:pPr marL="179388" indent="-179388"/>
            <a:r>
              <a:rPr lang="en-US" sz="2800" dirty="0"/>
              <a:t>User and configuration bits of SRAM-based FPGAs are vulnerable to soft-errors</a:t>
            </a:r>
          </a:p>
          <a:p>
            <a:pPr marL="179388" indent="-179388"/>
            <a:r>
              <a:rPr lang="en-US" sz="2800" dirty="0"/>
              <a:t>Error masking: </a:t>
            </a:r>
            <a:r>
              <a:rPr lang="en-US" sz="2800" dirty="0" err="1"/>
              <a:t>SoC</a:t>
            </a:r>
            <a:r>
              <a:rPr lang="en-US" sz="2800" dirty="0"/>
              <a:t> implemented of K interconnected TMR-subsystems (partitions)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51384" y="169359"/>
            <a:ext cx="11161240" cy="557024"/>
          </a:xfrm>
        </p:spPr>
        <p:txBody>
          <a:bodyPr>
            <a:noAutofit/>
          </a:bodyPr>
          <a:lstStyle/>
          <a:p>
            <a:r>
              <a:rPr lang="en-US" sz="3600" b="1" dirty="0"/>
              <a:t>Highly Reliable FPGA-based </a:t>
            </a:r>
            <a:r>
              <a:rPr lang="en-US" sz="3600" b="1" dirty="0" err="1"/>
              <a:t>SoC</a:t>
            </a:r>
            <a:r>
              <a:rPr lang="en-US" sz="3600" b="1" dirty="0"/>
              <a:t> designs</a:t>
            </a:r>
            <a:endParaRPr lang="en-AU" sz="36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8655" y="2708920"/>
            <a:ext cx="4262291" cy="301064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01180" y="5599362"/>
            <a:ext cx="9144000" cy="54346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</a:pPr>
            <a:r>
              <a:rPr lang="en-AU" sz="2800" dirty="0">
                <a:latin typeface="+mn-lt"/>
                <a:cs typeface="Arial MT Std"/>
              </a:rPr>
              <a:t>a) TMR: Modules + Voters + I/O pins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8247" y="2724724"/>
            <a:ext cx="4455507" cy="299484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524000" y="5609484"/>
            <a:ext cx="9144000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</a:pPr>
            <a:r>
              <a:rPr lang="en-US" sz="2800" dirty="0">
                <a:latin typeface="+mn-lt"/>
                <a:cs typeface="Arial MT Std"/>
              </a:rPr>
              <a:t>b)</a:t>
            </a:r>
            <a:r>
              <a:rPr lang="en-US" sz="2800" dirty="0"/>
              <a:t> TMR: Modules + Voters</a:t>
            </a:r>
            <a:r>
              <a:rPr lang="en-US" sz="2800" dirty="0">
                <a:latin typeface="+mn-lt"/>
                <a:cs typeface="Arial MT Std"/>
              </a:rPr>
              <a:t> </a:t>
            </a:r>
            <a:endParaRPr lang="en-AU" sz="2800" dirty="0">
              <a:latin typeface="+mn-lt"/>
              <a:cs typeface="Arial MT Std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9571835"/>
              </p:ext>
            </p:extLst>
          </p:nvPr>
        </p:nvGraphicFramePr>
        <p:xfrm>
          <a:off x="3699215" y="2689675"/>
          <a:ext cx="4793566" cy="305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" name="Visio" r:id="rId6" imgW="3333711" imgH="2124143" progId="Visio.Drawing.15">
                  <p:embed/>
                </p:oleObj>
              </mc:Choice>
              <mc:Fallback>
                <p:oleObj name="Visio" r:id="rId6" imgW="3333711" imgH="2124143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699215" y="2689675"/>
                        <a:ext cx="4793566" cy="3054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523999" y="5629728"/>
            <a:ext cx="9144001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360363" lvl="1" algn="ctr"/>
            <a:r>
              <a:rPr lang="en-US" sz="2800" dirty="0">
                <a:latin typeface="+mn-lt"/>
                <a:cs typeface="Arial MT Std"/>
              </a:rPr>
              <a:t>c)</a:t>
            </a:r>
            <a:r>
              <a:rPr lang="en-US" sz="2800" dirty="0"/>
              <a:t> </a:t>
            </a:r>
            <a:r>
              <a:rPr lang="en-US" sz="2400" dirty="0"/>
              <a:t>TMR: Modules</a:t>
            </a:r>
            <a:r>
              <a:rPr lang="en-US" sz="2800" dirty="0">
                <a:latin typeface="+mn-lt"/>
                <a:cs typeface="Arial MT Std"/>
              </a:rPr>
              <a:t> </a:t>
            </a:r>
            <a:endParaRPr lang="en-AU" sz="2800" dirty="0">
              <a:latin typeface="+mn-lt"/>
              <a:cs typeface="Arial MT Std"/>
            </a:endParaRPr>
          </a:p>
        </p:txBody>
      </p:sp>
    </p:spTree>
    <p:extLst>
      <p:ext uri="{BB962C8B-B14F-4D97-AF65-F5344CB8AC3E}">
        <p14:creationId xmlns:p14="http://schemas.microsoft.com/office/powerpoint/2010/main" val="2214370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2" grpId="1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551384" y="836712"/>
            <a:ext cx="11161240" cy="1944216"/>
          </a:xfrm>
        </p:spPr>
        <p:txBody>
          <a:bodyPr>
            <a:normAutofit fontScale="85000" lnSpcReduction="20000"/>
          </a:bodyPr>
          <a:lstStyle/>
          <a:p>
            <a:r>
              <a:rPr lang="en-US" sz="3500" dirty="0"/>
              <a:t>Scrubbing </a:t>
            </a:r>
          </a:p>
          <a:p>
            <a:pPr marL="1081088" lvl="2" indent="-457200">
              <a:buFont typeface="Arial" panose="020B0604020202020204" pitchFamily="34" charset="0"/>
              <a:buChar char="-"/>
            </a:pPr>
            <a:r>
              <a:rPr lang="en-US" sz="3500" dirty="0"/>
              <a:t>Energy wasting</a:t>
            </a:r>
          </a:p>
          <a:p>
            <a:pPr marL="1081088" lvl="2" indent="-457200">
              <a:buFont typeface="Arial" panose="020B0604020202020204" pitchFamily="34" charset="0"/>
              <a:buChar char="-"/>
            </a:pPr>
            <a:r>
              <a:rPr lang="en-US" sz="3500" dirty="0"/>
              <a:t>Increased MTTD</a:t>
            </a:r>
          </a:p>
          <a:p>
            <a:pPr marL="1081088" lvl="2" indent="-457200">
              <a:buFont typeface="Arial" panose="020B0604020202020204" pitchFamily="34" charset="0"/>
              <a:buChar char="-"/>
            </a:pPr>
            <a:r>
              <a:rPr lang="en-US" sz="3500" dirty="0"/>
              <a:t>Robust error recovery technique</a:t>
            </a:r>
          </a:p>
          <a:p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51384" y="135672"/>
            <a:ext cx="11161240" cy="557024"/>
          </a:xfrm>
        </p:spPr>
        <p:txBody>
          <a:bodyPr>
            <a:noAutofit/>
          </a:bodyPr>
          <a:lstStyle/>
          <a:p>
            <a:r>
              <a:rPr lang="en-US" sz="3600" b="1" dirty="0"/>
              <a:t>Configuration memory error recovery</a:t>
            </a:r>
            <a:endParaRPr lang="en-AU" sz="36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022" y="2780929"/>
            <a:ext cx="6097956" cy="3481907"/>
          </a:xfrm>
          <a:prstGeom prst="rect">
            <a:avLst/>
          </a:prstGeom>
        </p:spPr>
      </p:pic>
      <p:cxnSp>
        <p:nvCxnSpPr>
          <p:cNvPr id="24" name="Straight Connector 23"/>
          <p:cNvCxnSpPr/>
          <p:nvPr/>
        </p:nvCxnSpPr>
        <p:spPr>
          <a:xfrm>
            <a:off x="3143672" y="2852937"/>
            <a:ext cx="5904656" cy="0"/>
          </a:xfrm>
          <a:prstGeom prst="line">
            <a:avLst/>
          </a:prstGeom>
          <a:ln w="50800" cmpd="sng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Explosion 1 30"/>
          <p:cNvSpPr/>
          <p:nvPr/>
        </p:nvSpPr>
        <p:spPr>
          <a:xfrm>
            <a:off x="5303912" y="3429000"/>
            <a:ext cx="216024" cy="216024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2" name="Explosion 1 31"/>
          <p:cNvSpPr/>
          <p:nvPr/>
        </p:nvSpPr>
        <p:spPr>
          <a:xfrm>
            <a:off x="7968208" y="5301208"/>
            <a:ext cx="216024" cy="216024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07630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22222E-6 L 0 0.46204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310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400"/>
                            </p:stCondLst>
                            <p:childTnLst>
                              <p:par>
                                <p:cTn id="10" presetID="1" presetClass="exit" presetSubtype="0" fill="hold" grpId="1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32" grpId="0" animBg="1"/>
      <p:bldP spid="3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551384" y="779806"/>
            <a:ext cx="11161240" cy="2001122"/>
          </a:xfrm>
        </p:spPr>
        <p:txBody>
          <a:bodyPr>
            <a:normAutofit fontScale="85000" lnSpcReduction="20000"/>
          </a:bodyPr>
          <a:lstStyle/>
          <a:p>
            <a:r>
              <a:rPr lang="en-US" sz="3500" dirty="0"/>
              <a:t>Module-based Error Recovery (MER)</a:t>
            </a:r>
            <a:r>
              <a:rPr lang="en-US" sz="3900" dirty="0"/>
              <a:t> </a:t>
            </a:r>
          </a:p>
          <a:p>
            <a:pPr lvl="1">
              <a:buFont typeface="Arial" panose="020B0604020202020204" pitchFamily="34" charset="0"/>
              <a:buChar char="-"/>
            </a:pPr>
            <a:r>
              <a:rPr lang="en-US" sz="3000" dirty="0"/>
              <a:t>Low energy consumption</a:t>
            </a:r>
          </a:p>
          <a:p>
            <a:pPr lvl="1">
              <a:buFont typeface="Arial" panose="020B0604020202020204" pitchFamily="34" charset="0"/>
              <a:buChar char="-"/>
            </a:pPr>
            <a:r>
              <a:rPr lang="en-US" sz="3000" dirty="0"/>
              <a:t>Rapid MTTD</a:t>
            </a:r>
          </a:p>
          <a:p>
            <a:pPr lvl="1">
              <a:buFont typeface="Arial" panose="020B0604020202020204" pitchFamily="34" charset="0"/>
              <a:buChar char="-"/>
            </a:pPr>
            <a:r>
              <a:rPr lang="en-US" sz="3000" dirty="0"/>
              <a:t>No error recovery in the configuration frames of the support resources (shaded region)</a:t>
            </a:r>
          </a:p>
          <a:p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51384" y="150775"/>
            <a:ext cx="11161240" cy="557024"/>
          </a:xfrm>
        </p:spPr>
        <p:txBody>
          <a:bodyPr>
            <a:noAutofit/>
          </a:bodyPr>
          <a:lstStyle/>
          <a:p>
            <a:r>
              <a:rPr lang="en-US" sz="3600" b="1" dirty="0"/>
              <a:t>Configuration memory error recover</a:t>
            </a:r>
            <a:endParaRPr lang="en-AU" sz="36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022" y="2780929"/>
            <a:ext cx="6097956" cy="3481907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5231904" y="3356992"/>
            <a:ext cx="0" cy="864096"/>
          </a:xfrm>
          <a:prstGeom prst="line">
            <a:avLst/>
          </a:prstGeom>
          <a:ln w="50800" cmpd="sng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231904" y="3356992"/>
            <a:ext cx="432048" cy="0"/>
          </a:xfrm>
          <a:prstGeom prst="line">
            <a:avLst/>
          </a:prstGeom>
          <a:ln w="50800" cmpd="sng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Explosion 1 30"/>
          <p:cNvSpPr/>
          <p:nvPr/>
        </p:nvSpPr>
        <p:spPr>
          <a:xfrm>
            <a:off x="5303912" y="3429000"/>
            <a:ext cx="216024" cy="216024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2" name="Explosion 1 31"/>
          <p:cNvSpPr/>
          <p:nvPr/>
        </p:nvSpPr>
        <p:spPr>
          <a:xfrm>
            <a:off x="7968208" y="5301208"/>
            <a:ext cx="216024" cy="216024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6" name="Explosion 1 55"/>
          <p:cNvSpPr/>
          <p:nvPr/>
        </p:nvSpPr>
        <p:spPr>
          <a:xfrm>
            <a:off x="6312024" y="5013176"/>
            <a:ext cx="216024" cy="216024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7" name="Explosion 1 56"/>
          <p:cNvSpPr/>
          <p:nvPr/>
        </p:nvSpPr>
        <p:spPr>
          <a:xfrm>
            <a:off x="4655840" y="5661248"/>
            <a:ext cx="216024" cy="216024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97879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33333E-6 L 5E-6 0.12593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29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6 L 0.03541 -0.00255 " pathEditMode="fixed" rAng="0" ptsTypes="AA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1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32" grpId="0" animBg="1"/>
      <p:bldP spid="56" grpId="0" animBg="1"/>
      <p:bldP spid="5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Picture 1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7784" y="2772725"/>
            <a:ext cx="5940545" cy="3315184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3215680" y="2849569"/>
            <a:ext cx="5688632" cy="674"/>
          </a:xfrm>
          <a:prstGeom prst="line">
            <a:avLst/>
          </a:prstGeom>
          <a:ln w="50800" cmpd="sng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97436" y="782499"/>
            <a:ext cx="11161240" cy="2001122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FMER: A hybrid error recovery technique</a:t>
            </a:r>
          </a:p>
          <a:p>
            <a:pPr lvl="1">
              <a:buFont typeface="Arial" panose="020B0604020202020204" pitchFamily="34" charset="0"/>
              <a:buChar char="-"/>
            </a:pPr>
            <a:r>
              <a:rPr lang="en-US" sz="2800" dirty="0"/>
              <a:t>Errors in </a:t>
            </a:r>
            <a:r>
              <a:rPr lang="en-US" sz="2800" dirty="0" smtClean="0"/>
              <a:t>the conf. frames of the </a:t>
            </a:r>
            <a:r>
              <a:rPr lang="en-US" sz="2800" dirty="0"/>
              <a:t>support resources (shaded area) recover with scrubbing</a:t>
            </a:r>
          </a:p>
          <a:p>
            <a:pPr lvl="1">
              <a:buFont typeface="Arial" panose="020B0604020202020204" pitchFamily="34" charset="0"/>
              <a:buChar char="-"/>
            </a:pPr>
            <a:r>
              <a:rPr lang="en-US" sz="2800" dirty="0"/>
              <a:t>Errors in </a:t>
            </a:r>
            <a:r>
              <a:rPr lang="en-US" sz="2800" dirty="0" smtClean="0"/>
              <a:t>the conf. frames of the modules </a:t>
            </a:r>
            <a:r>
              <a:rPr lang="en-US" sz="2800" dirty="0"/>
              <a:t>recover with MER</a:t>
            </a:r>
          </a:p>
          <a:p>
            <a:pPr lvl="1">
              <a:buFont typeface="Wingdings" panose="05000000000000000000" pitchFamily="2" charset="2"/>
              <a:buChar char="þ"/>
            </a:pPr>
            <a:endParaRPr lang="en-US" sz="2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51384" y="150774"/>
            <a:ext cx="11161240" cy="557024"/>
          </a:xfrm>
        </p:spPr>
        <p:txBody>
          <a:bodyPr>
            <a:noAutofit/>
          </a:bodyPr>
          <a:lstStyle/>
          <a:p>
            <a:r>
              <a:rPr lang="en-US" sz="3600" b="1" dirty="0"/>
              <a:t>Configuration memory error recovery</a:t>
            </a:r>
            <a:endParaRPr lang="en-AU" sz="3600" b="1" dirty="0"/>
          </a:p>
        </p:txBody>
      </p:sp>
      <p:sp>
        <p:nvSpPr>
          <p:cNvPr id="134" name="Explosion 1 133"/>
          <p:cNvSpPr/>
          <p:nvPr/>
        </p:nvSpPr>
        <p:spPr>
          <a:xfrm>
            <a:off x="4029096" y="3356992"/>
            <a:ext cx="216024" cy="216024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5" name="Explosion 1 134"/>
          <p:cNvSpPr/>
          <p:nvPr/>
        </p:nvSpPr>
        <p:spPr>
          <a:xfrm>
            <a:off x="7968208" y="5301208"/>
            <a:ext cx="216024" cy="216024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2711" y="2878890"/>
            <a:ext cx="5634570" cy="3268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8" name="Straight Connector 127"/>
          <p:cNvCxnSpPr/>
          <p:nvPr/>
        </p:nvCxnSpPr>
        <p:spPr>
          <a:xfrm>
            <a:off x="3935760" y="2924944"/>
            <a:ext cx="0" cy="1296144"/>
          </a:xfrm>
          <a:prstGeom prst="line">
            <a:avLst/>
          </a:prstGeom>
          <a:ln w="50800" cmpd="sng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>
            <a:off x="3935760" y="2924944"/>
            <a:ext cx="432048" cy="0"/>
          </a:xfrm>
          <a:prstGeom prst="line">
            <a:avLst/>
          </a:prstGeom>
          <a:ln w="50800" cmpd="sng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xplosion 1 11"/>
          <p:cNvSpPr/>
          <p:nvPr/>
        </p:nvSpPr>
        <p:spPr>
          <a:xfrm>
            <a:off x="4043772" y="3465004"/>
            <a:ext cx="216024" cy="216024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60566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7.40741E-7 L 0.00299 0.45208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2259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1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11111E-6 L 3.61111E-6 0.18912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444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3.33333E-6 L 0.03541 0.00023 " pathEditMode="fixed" rAng="0" ptsTypes="AA">
                                      <p:cBhvr>
                                        <p:cTn id="28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7.40741E-7 L 0.00299 0.45208 " pathEditMode="relative" rAng="0" ptsTypes="AA">
                                      <p:cBhvr>
                                        <p:cTn id="45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2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 animBg="1"/>
      <p:bldP spid="134" grpId="1" animBg="1"/>
      <p:bldP spid="135" grpId="0" animBg="1"/>
      <p:bldP spid="135" grpId="1" animBg="1"/>
      <p:bldP spid="12" grpId="0" animBg="1"/>
      <p:bldP spid="1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2"/>
              <p:cNvSpPr>
                <a:spLocks noGrp="1"/>
              </p:cNvSpPr>
              <p:nvPr>
                <p:ph type="title"/>
              </p:nvPr>
            </p:nvSpPr>
            <p:spPr>
              <a:xfrm>
                <a:off x="551384" y="44624"/>
                <a:ext cx="11161240" cy="936104"/>
              </a:xfrm>
            </p:spPr>
            <p:txBody>
              <a:bodyPr>
                <a:no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en-US" sz="2800" b="1" i="1">
                        <a:latin typeface="Cambria Math"/>
                      </a:rPr>
                      <m:t>𝐑</m:t>
                    </m:r>
                    <m:d>
                      <m:dPr>
                        <m:ctrlPr>
                          <a:rPr lang="en-US" sz="28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1" i="1">
                            <a:latin typeface="Cambria Math"/>
                          </a:rPr>
                          <m:t>𝒕</m:t>
                        </m:r>
                      </m:e>
                    </m:d>
                  </m:oMath>
                </a14:m>
                <a:r>
                  <a:rPr lang="en-AU" sz="2800" b="1" dirty="0"/>
                  <a:t> for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/>
                      </a:rPr>
                      <m:t>𝐭</m:t>
                    </m:r>
                    <m:r>
                      <a:rPr lang="en-AU" sz="2800" b="1">
                        <a:latin typeface="Cambria Math"/>
                      </a:rPr>
                      <m:t>∈</m:t>
                    </m:r>
                    <m:r>
                      <a:rPr lang="en-US" sz="2800" b="1">
                        <a:latin typeface="Cambria Math"/>
                      </a:rPr>
                      <m:t>[</m:t>
                    </m:r>
                    <m:r>
                      <a:rPr lang="en-US" sz="2800" b="1" i="1">
                        <a:latin typeface="Cambria Math"/>
                      </a:rPr>
                      <m:t>𝟎</m:t>
                    </m:r>
                    <m:r>
                      <a:rPr lang="en-US" sz="2800" b="1">
                        <a:latin typeface="Cambria Math"/>
                      </a:rPr>
                      <m:t>, </m:t>
                    </m:r>
                    <m:r>
                      <a:rPr lang="en-US" sz="2800" b="1">
                        <a:latin typeface="Cambria Math"/>
                      </a:rPr>
                      <m:t>𝟓</m:t>
                    </m:r>
                    <m:r>
                      <a:rPr lang="en-US" sz="2800" b="1">
                        <a:latin typeface="Cambria Math"/>
                      </a:rPr>
                      <m:t>]</m:t>
                    </m:r>
                  </m:oMath>
                </a14:m>
                <a:r>
                  <a:rPr lang="en-AU" sz="2800" b="1" dirty="0"/>
                  <a:t> years, </a:t>
                </a:r>
                <a14:m>
                  <m:oMath xmlns:m="http://schemas.openxmlformats.org/officeDocument/2006/math">
                    <m:r>
                      <a:rPr lang="en-AU" sz="2800" b="1" i="1">
                        <a:latin typeface="Cambria Math"/>
                      </a:rPr>
                      <m:t>𝛌</m:t>
                    </m:r>
                    <m:r>
                      <a:rPr lang="en-AU" sz="2800" b="1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b="1" dirty="0"/>
                  <a:t>: CREME96 GEO Peak 5-min. (</a:t>
                </a:r>
                <a14:m>
                  <m:oMath xmlns:m="http://schemas.openxmlformats.org/officeDocument/2006/math">
                    <m:r>
                      <a:rPr lang="en-AU" sz="2800" b="1" i="1">
                        <a:latin typeface="Cambria Math"/>
                      </a:rPr>
                      <m:t>𝛌</m:t>
                    </m:r>
                    <m:r>
                      <a:rPr lang="en-US" sz="2800" b="1" i="1" baseline="-25000">
                        <a:latin typeface="Cambria Math"/>
                      </a:rPr>
                      <m:t>𝐛𝐢𝐭</m:t>
                    </m:r>
                  </m:oMath>
                </a14:m>
                <a:r>
                  <a:rPr lang="en-AU" sz="2800" b="1" dirty="0"/>
                  <a:t>= 2.66E-10</a:t>
                </a:r>
                <a:r>
                  <a:rPr lang="en-US" sz="2800" b="1" dirty="0"/>
                  <a:t>), K = 5, T = 5 years </a:t>
                </a:r>
                <a:endParaRPr lang="en-AU" sz="2800" b="1" dirty="0"/>
              </a:p>
            </p:txBody>
          </p:sp>
        </mc:Choice>
        <mc:Fallback xmlns="">
          <p:sp>
            <p:nvSpPr>
              <p:cNvPr id="3" name="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51384" y="44624"/>
                <a:ext cx="11161240" cy="936104"/>
              </a:xfrm>
              <a:blipFill rotWithShape="1">
                <a:blip r:embed="rId2"/>
                <a:stretch>
                  <a:fillRect l="-1092" t="-6494" b="-1883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616" y="980728"/>
            <a:ext cx="7089927" cy="5045665"/>
          </a:xfrm>
        </p:spPr>
      </p:pic>
    </p:spTree>
    <p:extLst>
      <p:ext uri="{BB962C8B-B14F-4D97-AF65-F5344CB8AC3E}">
        <p14:creationId xmlns:p14="http://schemas.microsoft.com/office/powerpoint/2010/main" val="202180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2"/>
              <p:cNvSpPr>
                <a:spLocks noGrp="1"/>
              </p:cNvSpPr>
              <p:nvPr>
                <p:ph type="title"/>
              </p:nvPr>
            </p:nvSpPr>
            <p:spPr>
              <a:xfrm>
                <a:off x="551384" y="188640"/>
                <a:ext cx="11161240" cy="936104"/>
              </a:xfrm>
            </p:spPr>
            <p:txBody>
              <a:bodyPr>
                <a:noAutofit/>
              </a:bodyPr>
              <a:lstStyle/>
              <a:p>
                <a:r>
                  <a:rPr lang="en-US" sz="3200" b="1" dirty="0" smtClean="0"/>
                  <a:t>Energy consumption, </a:t>
                </a:r>
                <a14:m>
                  <m:oMath xmlns:m="http://schemas.openxmlformats.org/officeDocument/2006/math">
                    <m:r>
                      <a:rPr lang="en-US" sz="32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AU" sz="3200" b="1" i="1">
                        <a:latin typeface="Cambria Math"/>
                      </a:rPr>
                      <m:t>𝛌</m:t>
                    </m:r>
                    <m:r>
                      <a:rPr lang="en-AU" sz="3200" b="1">
                        <a:latin typeface="Cambria Math"/>
                      </a:rPr>
                      <m:t> </m:t>
                    </m:r>
                  </m:oMath>
                </a14:m>
                <a:r>
                  <a:rPr lang="en-US" sz="3200" b="1" dirty="0"/>
                  <a:t>: CREME96 LEO Peak 5-min. (</a:t>
                </a:r>
                <a14:m>
                  <m:oMath xmlns:m="http://schemas.openxmlformats.org/officeDocument/2006/math">
                    <m:r>
                      <a:rPr lang="en-AU" sz="3200" b="1" i="1">
                        <a:latin typeface="Cambria Math"/>
                      </a:rPr>
                      <m:t>𝛌</m:t>
                    </m:r>
                    <m:r>
                      <a:rPr lang="en-US" sz="3200" b="1" i="1" baseline="-25000">
                        <a:latin typeface="Cambria Math"/>
                      </a:rPr>
                      <m:t>𝐛𝐢𝐭</m:t>
                    </m:r>
                    <m:r>
                      <a:rPr lang="en-AU" sz="3200" b="1">
                        <a:latin typeface="Cambria Math"/>
                      </a:rPr>
                      <m:t> </m:t>
                    </m:r>
                  </m:oMath>
                </a14:m>
                <a:r>
                  <a:rPr lang="en-AU" sz="3200" b="1" dirty="0"/>
                  <a:t>= </a:t>
                </a:r>
                <a:r>
                  <a:rPr lang="en-AU" sz="3200" b="1" dirty="0" smtClean="0"/>
                  <a:t>3.86E-13</a:t>
                </a:r>
                <a:r>
                  <a:rPr lang="en-US" sz="3200" b="1" dirty="0"/>
                  <a:t>), </a:t>
                </a:r>
                <a:r>
                  <a:rPr lang="en-US" sz="3200" b="1" dirty="0" smtClean="0"/>
                  <a:t>K </a:t>
                </a:r>
                <a14:m>
                  <m:oMath xmlns:m="http://schemas.openxmlformats.org/officeDocument/2006/math">
                    <m:r>
                      <a:rPr lang="en-AU" sz="3200" b="1">
                        <a:latin typeface="Cambria Math"/>
                      </a:rPr>
                      <m:t>∈</m:t>
                    </m:r>
                  </m:oMath>
                </a14:m>
                <a:r>
                  <a:rPr lang="en-US" sz="3200" b="1" dirty="0"/>
                  <a:t> [1, 10], T = 5 years mission</a:t>
                </a:r>
                <a:endParaRPr lang="en-AU" sz="3200" b="1" dirty="0"/>
              </a:p>
            </p:txBody>
          </p:sp>
        </mc:Choice>
        <mc:Fallback xmlns="">
          <p:sp>
            <p:nvSpPr>
              <p:cNvPr id="3" name="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51384" y="188640"/>
                <a:ext cx="11161240" cy="936104"/>
              </a:xfrm>
              <a:blipFill rotWithShape="0">
                <a:blip r:embed="rId3"/>
                <a:stretch>
                  <a:fillRect t="-8442" b="-3506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84" y="1249938"/>
            <a:ext cx="6867709" cy="4856042"/>
          </a:xfrm>
          <a:prstGeom prst="rect">
            <a:avLst/>
          </a:prstGeom>
        </p:spPr>
      </p:pic>
      <p:sp>
        <p:nvSpPr>
          <p:cNvPr id="6" name="TextBox 4"/>
          <p:cNvSpPr txBox="1">
            <a:spLocks noGrp="1" noChangeArrowheads="1"/>
          </p:cNvSpPr>
          <p:nvPr>
            <p:ph idx="1"/>
          </p:nvPr>
        </p:nvSpPr>
        <p:spPr bwMode="auto">
          <a:xfrm>
            <a:off x="7536160" y="1249938"/>
            <a:ext cx="4176464" cy="5373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9388" indent="-1793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179388" indent="27781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800" dirty="0" err="1">
                <a:cs typeface="Arial" panose="020B0604020202020204" pitchFamily="34" charset="0"/>
              </a:rPr>
              <a:t>SoC</a:t>
            </a:r>
            <a:r>
              <a:rPr lang="en-US" altLang="en-US" sz="2800" dirty="0">
                <a:cs typeface="Arial" panose="020B0604020202020204" pitchFamily="34" charset="0"/>
              </a:rPr>
              <a:t>/Scrub (K = 5)</a:t>
            </a:r>
          </a:p>
          <a:p>
            <a:pPr lvl="1" eaLnBrk="1" hangingPunct="1">
              <a:spcBef>
                <a:spcPct val="20000"/>
              </a:spcBef>
              <a:buFont typeface="Arial" panose="020B0604020202020204" pitchFamily="34" charset="0"/>
              <a:buChar char="-"/>
            </a:pPr>
            <a:r>
              <a:rPr lang="en-US" altLang="en-US" sz="2800" dirty="0" err="1">
                <a:cs typeface="Arial" panose="020B0604020202020204" pitchFamily="34" charset="0"/>
              </a:rPr>
              <a:t>W</a:t>
            </a:r>
            <a:r>
              <a:rPr lang="en-US" altLang="en-US" sz="2800" baseline="-25000" dirty="0" err="1">
                <a:cs typeface="Arial" panose="020B0604020202020204" pitchFamily="34" charset="0"/>
              </a:rPr>
              <a:t>Scrub</a:t>
            </a:r>
            <a:r>
              <a:rPr lang="en-US" altLang="en-US" sz="2800" dirty="0">
                <a:cs typeface="Arial" panose="020B0604020202020204" pitchFamily="34" charset="0"/>
              </a:rPr>
              <a:t> = 50 </a:t>
            </a:r>
            <a:r>
              <a:rPr lang="en-US" altLang="en-US" sz="2800" dirty="0" smtClean="0">
                <a:cs typeface="Arial" panose="020B0604020202020204" pitchFamily="34" charset="0"/>
              </a:rPr>
              <a:t>seconds</a:t>
            </a:r>
            <a:endParaRPr lang="en-US" altLang="en-US" sz="2800" dirty="0"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-"/>
            </a:pPr>
            <a:r>
              <a:rPr lang="en-US" altLang="en-US" sz="2800" dirty="0">
                <a:cs typeface="Arial" panose="020B0604020202020204" pitchFamily="34" charset="0"/>
              </a:rPr>
              <a:t>R(T) = </a:t>
            </a:r>
            <a:r>
              <a:rPr lang="en-AU" sz="2800" b="1" dirty="0">
                <a:solidFill>
                  <a:srgbClr val="00B050"/>
                </a:solidFill>
                <a:cs typeface="Arial" panose="020B0604020202020204" pitchFamily="34" charset="0"/>
              </a:rPr>
              <a:t>0.999</a:t>
            </a:r>
            <a:r>
              <a:rPr lang="en-AU" sz="2800" b="1" dirty="0">
                <a:solidFill>
                  <a:srgbClr val="92D050"/>
                </a:solidFill>
                <a:cs typeface="Arial" panose="020B0604020202020204" pitchFamily="34" charset="0"/>
              </a:rPr>
              <a:t> </a:t>
            </a:r>
          </a:p>
          <a:p>
            <a:pPr lvl="1">
              <a:buFont typeface="Arial" panose="020B0604020202020204" pitchFamily="34" charset="0"/>
              <a:buChar char="-"/>
            </a:pPr>
            <a:r>
              <a:rPr lang="en-US" altLang="en-US" sz="2800" dirty="0"/>
              <a:t>E(T) = </a:t>
            </a:r>
            <a:r>
              <a:rPr lang="en-AU" altLang="en-US" sz="2800" dirty="0"/>
              <a:t>30441 Joules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800" dirty="0" err="1">
                <a:cs typeface="Arial" panose="020B0604020202020204" pitchFamily="34" charset="0"/>
              </a:rPr>
              <a:t>SoC</a:t>
            </a:r>
            <a:r>
              <a:rPr lang="en-US" altLang="en-US" sz="2800" dirty="0">
                <a:cs typeface="Arial" panose="020B0604020202020204" pitchFamily="34" charset="0"/>
              </a:rPr>
              <a:t> / FMER (K = 5)</a:t>
            </a:r>
          </a:p>
          <a:p>
            <a:pPr lvl="1">
              <a:buFont typeface="Arial" panose="020B0604020202020204" pitchFamily="34" charset="0"/>
              <a:buChar char="-"/>
            </a:pPr>
            <a:r>
              <a:rPr lang="en-US" altLang="en-US" sz="2800" dirty="0">
                <a:cs typeface="Arial" panose="020B0604020202020204" pitchFamily="34" charset="0"/>
              </a:rPr>
              <a:t>W</a:t>
            </a:r>
            <a:r>
              <a:rPr lang="en-US" altLang="en-US" sz="2800" baseline="-25000" dirty="0">
                <a:cs typeface="Arial" panose="020B0604020202020204" pitchFamily="34" charset="0"/>
              </a:rPr>
              <a:t>FMER</a:t>
            </a:r>
            <a:r>
              <a:rPr lang="en-US" altLang="en-US" sz="2800" dirty="0">
                <a:cs typeface="Arial" panose="020B0604020202020204" pitchFamily="34" charset="0"/>
              </a:rPr>
              <a:t> = 219 </a:t>
            </a:r>
            <a:r>
              <a:rPr lang="en-US" altLang="en-US" sz="2800" dirty="0" smtClean="0">
                <a:cs typeface="Arial" panose="020B0604020202020204" pitchFamily="34" charset="0"/>
              </a:rPr>
              <a:t>seconds</a:t>
            </a:r>
            <a:endParaRPr lang="en-US" altLang="en-US" sz="2800" dirty="0"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-"/>
            </a:pPr>
            <a:r>
              <a:rPr lang="en-US" altLang="en-US" sz="2800" dirty="0">
                <a:cs typeface="Arial" panose="020B0604020202020204" pitchFamily="34" charset="0"/>
              </a:rPr>
              <a:t>R(T) = </a:t>
            </a:r>
            <a:r>
              <a:rPr lang="en-AU" altLang="en-US" sz="2800" b="1" dirty="0">
                <a:solidFill>
                  <a:srgbClr val="00B050"/>
                </a:solidFill>
              </a:rPr>
              <a:t>0.999</a:t>
            </a:r>
            <a:r>
              <a:rPr lang="en-AU" altLang="en-US" sz="2800" b="1" dirty="0">
                <a:solidFill>
                  <a:srgbClr val="92D050"/>
                </a:solidFill>
              </a:rPr>
              <a:t> </a:t>
            </a:r>
          </a:p>
          <a:p>
            <a:pPr lvl="1" eaLnBrk="1" hangingPunct="1">
              <a:spcBef>
                <a:spcPct val="20000"/>
              </a:spcBef>
              <a:buFont typeface="Arial" panose="020B0604020202020204" pitchFamily="34" charset="0"/>
              <a:buChar char="-"/>
            </a:pPr>
            <a:r>
              <a:rPr lang="en-US" altLang="en-US" sz="2800" dirty="0"/>
              <a:t>E(T) = </a:t>
            </a:r>
            <a:r>
              <a:rPr lang="en-AU" altLang="en-US" sz="2800" dirty="0"/>
              <a:t>110</a:t>
            </a:r>
            <a:r>
              <a:rPr lang="en-AU" altLang="en-US" sz="2800" b="1" dirty="0"/>
              <a:t> </a:t>
            </a:r>
            <a:r>
              <a:rPr lang="en-AU" altLang="en-US" sz="2800" dirty="0"/>
              <a:t>Joules</a:t>
            </a:r>
          </a:p>
          <a:p>
            <a:pPr lvl="1" eaLnBrk="1" hangingPunct="1">
              <a:spcBef>
                <a:spcPct val="20000"/>
              </a:spcBef>
              <a:buFont typeface="Arial" panose="020B0604020202020204" pitchFamily="34" charset="0"/>
              <a:buChar char="-"/>
            </a:pPr>
            <a:r>
              <a:rPr lang="en-US" altLang="en-US" sz="2800" b="1" dirty="0">
                <a:solidFill>
                  <a:srgbClr val="00B050"/>
                </a:solidFill>
              </a:rPr>
              <a:t>277X</a:t>
            </a:r>
            <a:r>
              <a:rPr lang="en-US" altLang="en-US" sz="2800" b="1" dirty="0"/>
              <a:t> less energy than </a:t>
            </a:r>
            <a:r>
              <a:rPr lang="en-US" altLang="en-US" sz="2800" b="1" dirty="0" err="1"/>
              <a:t>SoC</a:t>
            </a:r>
            <a:r>
              <a:rPr lang="en-US" altLang="en-US" sz="2800" b="1" dirty="0"/>
              <a:t>/Scrub</a:t>
            </a:r>
            <a:endParaRPr lang="en-AU" altLang="en-US" sz="2800" b="1" dirty="0"/>
          </a:p>
          <a:p>
            <a:pPr lvl="1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AU" altLang="en-US" sz="2000" dirty="0">
              <a:cs typeface="Arial" panose="020B060402020202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151784" y="2204864"/>
            <a:ext cx="0" cy="3672408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3552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51384" y="1052736"/>
            <a:ext cx="11089232" cy="5040560"/>
          </a:xfrm>
        </p:spPr>
        <p:txBody>
          <a:bodyPr>
            <a:normAutofit/>
          </a:bodyPr>
          <a:lstStyle/>
          <a:p>
            <a:pPr marL="263525" indent="-263525">
              <a:buFont typeface="Arial" panose="020B0604020202020204" pitchFamily="34" charset="0"/>
              <a:buChar char="•"/>
            </a:pPr>
            <a:r>
              <a:rPr lang="en-US" dirty="0" smtClean="0"/>
              <a:t>FMER: Achieves higher </a:t>
            </a:r>
            <a:r>
              <a:rPr lang="en-US" dirty="0"/>
              <a:t>reliability </a:t>
            </a:r>
            <a:r>
              <a:rPr lang="en-US" dirty="0" smtClean="0"/>
              <a:t>than </a:t>
            </a:r>
            <a:r>
              <a:rPr lang="en-US" dirty="0"/>
              <a:t>scrubbing or MER</a:t>
            </a:r>
          </a:p>
          <a:p>
            <a:pPr marL="263525" indent="-263525">
              <a:buFont typeface="Arial" panose="020B0604020202020204" pitchFamily="34" charset="0"/>
              <a:buChar char="•"/>
            </a:pPr>
            <a:r>
              <a:rPr lang="en-US" dirty="0" smtClean="0"/>
              <a:t>FMER: Saves significant energy compared to scrubbing alone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51384" y="188640"/>
            <a:ext cx="11089232" cy="70609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/>
              <a:t>Conclusions</a:t>
            </a:r>
            <a:endParaRPr lang="en-AU" sz="3200" b="1" dirty="0"/>
          </a:p>
        </p:txBody>
      </p:sp>
    </p:spTree>
    <p:extLst>
      <p:ext uri="{BB962C8B-B14F-4D97-AF65-F5344CB8AC3E}">
        <p14:creationId xmlns:p14="http://schemas.microsoft.com/office/powerpoint/2010/main" val="276718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2"/>
              <p:cNvSpPr>
                <a:spLocks noGrp="1"/>
              </p:cNvSpPr>
              <p:nvPr>
                <p:ph type="title"/>
              </p:nvPr>
            </p:nvSpPr>
            <p:spPr>
              <a:xfrm>
                <a:off x="551384" y="44624"/>
                <a:ext cx="11089232" cy="936104"/>
              </a:xfrm>
            </p:spPr>
            <p:txBody>
              <a:bodyPr>
                <a:no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en-US" sz="2800" b="1" i="1">
                        <a:latin typeface="Cambria Math"/>
                      </a:rPr>
                      <m:t>𝐑</m:t>
                    </m:r>
                    <m:d>
                      <m:dPr>
                        <m:ctrlPr>
                          <a:rPr lang="en-US" sz="28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1" i="1">
                            <a:latin typeface="Cambria Math"/>
                          </a:rPr>
                          <m:t>𝒕</m:t>
                        </m:r>
                      </m:e>
                    </m:d>
                  </m:oMath>
                </a14:m>
                <a:r>
                  <a:rPr lang="en-AU" sz="2800" b="1" dirty="0"/>
                  <a:t> for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/>
                      </a:rPr>
                      <m:t>𝐭</m:t>
                    </m:r>
                    <m:r>
                      <a:rPr lang="en-AU" sz="2800" b="1">
                        <a:latin typeface="Cambria Math"/>
                      </a:rPr>
                      <m:t>∈</m:t>
                    </m:r>
                    <m:r>
                      <a:rPr lang="en-US" sz="2800" b="1">
                        <a:latin typeface="Cambria Math"/>
                      </a:rPr>
                      <m:t>[</m:t>
                    </m:r>
                    <m:r>
                      <a:rPr lang="en-US" sz="2800" b="1" i="1">
                        <a:latin typeface="Cambria Math"/>
                      </a:rPr>
                      <m:t>𝟎</m:t>
                    </m:r>
                    <m:r>
                      <a:rPr lang="en-US" sz="2800" b="1">
                        <a:latin typeface="Cambria Math"/>
                      </a:rPr>
                      <m:t>, </m:t>
                    </m:r>
                    <m:r>
                      <a:rPr lang="en-US" sz="2800" b="1">
                        <a:latin typeface="Cambria Math"/>
                      </a:rPr>
                      <m:t>𝟓</m:t>
                    </m:r>
                    <m:r>
                      <a:rPr lang="en-US" sz="2800" b="1">
                        <a:latin typeface="Cambria Math"/>
                      </a:rPr>
                      <m:t>]</m:t>
                    </m:r>
                  </m:oMath>
                </a14:m>
                <a:r>
                  <a:rPr lang="en-AU" sz="2800" b="1" dirty="0"/>
                  <a:t> years, </a:t>
                </a:r>
                <a14:m>
                  <m:oMath xmlns:m="http://schemas.openxmlformats.org/officeDocument/2006/math">
                    <m:r>
                      <a:rPr lang="en-AU" sz="2800" b="1" i="1">
                        <a:latin typeface="Cambria Math"/>
                      </a:rPr>
                      <m:t>𝛌</m:t>
                    </m:r>
                    <m:r>
                      <a:rPr lang="en-AU" sz="2800" b="1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b="1" dirty="0"/>
                  <a:t>: CREME96 </a:t>
                </a:r>
                <a:r>
                  <a:rPr lang="en-US" sz="2800" b="1" dirty="0" smtClean="0"/>
                  <a:t>LEO Peak </a:t>
                </a:r>
                <a:r>
                  <a:rPr lang="en-US" sz="2800" b="1" dirty="0"/>
                  <a:t>5-min. (</a:t>
                </a:r>
                <a14:m>
                  <m:oMath xmlns:m="http://schemas.openxmlformats.org/officeDocument/2006/math">
                    <m:r>
                      <a:rPr lang="en-AU" sz="2800" b="1" i="1">
                        <a:latin typeface="Cambria Math"/>
                      </a:rPr>
                      <m:t>𝛌</m:t>
                    </m:r>
                    <m:r>
                      <a:rPr lang="en-US" sz="2800" b="1" i="1" baseline="-25000">
                        <a:latin typeface="Cambria Math"/>
                      </a:rPr>
                      <m:t>𝐛𝐢𝐭</m:t>
                    </m:r>
                  </m:oMath>
                </a14:m>
                <a:r>
                  <a:rPr lang="en-AU" sz="2800" b="1" dirty="0"/>
                  <a:t>= </a:t>
                </a:r>
                <a:r>
                  <a:rPr lang="en-AU" sz="2800" b="1" dirty="0" smtClean="0"/>
                  <a:t>3.86E-13</a:t>
                </a:r>
                <a:r>
                  <a:rPr lang="en-US" sz="2800" b="1" dirty="0" smtClean="0"/>
                  <a:t>), </a:t>
                </a:r>
                <a:r>
                  <a:rPr lang="en-US" sz="2800" b="1" dirty="0"/>
                  <a:t>K = 5, T = 5 </a:t>
                </a:r>
                <a:r>
                  <a:rPr lang="en-US" sz="2800" b="1" dirty="0" smtClean="0"/>
                  <a:t>years, </a:t>
                </a:r>
                <a:r>
                  <a:rPr lang="en-US" sz="2800" b="1" dirty="0" err="1"/>
                  <a:t>W</a:t>
                </a:r>
                <a:r>
                  <a:rPr lang="en-US" sz="2800" b="1" baseline="-25000" dirty="0" err="1"/>
                  <a:t>scrub</a:t>
                </a:r>
                <a:r>
                  <a:rPr lang="en-US" sz="2800" b="1" dirty="0"/>
                  <a:t>= W</a:t>
                </a:r>
                <a:r>
                  <a:rPr lang="en-US" sz="2800" b="1" baseline="-25000" dirty="0"/>
                  <a:t>FMER</a:t>
                </a:r>
                <a:r>
                  <a:rPr lang="en-US" sz="2800" b="1" dirty="0"/>
                  <a:t>= </a:t>
                </a:r>
                <a:r>
                  <a:rPr lang="en-US" sz="2800" b="1" dirty="0">
                    <a:solidFill>
                      <a:srgbClr val="00B050"/>
                    </a:solidFill>
                  </a:rPr>
                  <a:t>300 </a:t>
                </a:r>
                <a:r>
                  <a:rPr lang="en-US" sz="2800" b="1" dirty="0" smtClean="0"/>
                  <a:t>seconds</a:t>
                </a:r>
                <a:r>
                  <a:rPr lang="en-AU" sz="2800" b="1" dirty="0">
                    <a:solidFill>
                      <a:srgbClr val="00B050"/>
                    </a:solidFill>
                  </a:rPr>
                  <a:t/>
                </a:r>
                <a:br>
                  <a:rPr lang="en-AU" sz="2800" b="1" dirty="0">
                    <a:solidFill>
                      <a:srgbClr val="00B050"/>
                    </a:solidFill>
                  </a:rPr>
                </a:br>
                <a:r>
                  <a:rPr lang="en-US" sz="2400" b="1" dirty="0" smtClean="0"/>
                  <a:t> </a:t>
                </a:r>
                <a:endParaRPr lang="en-AU" sz="2400" b="1" dirty="0"/>
              </a:p>
            </p:txBody>
          </p:sp>
        </mc:Choice>
        <mc:Fallback xmlns="">
          <p:sp>
            <p:nvSpPr>
              <p:cNvPr id="3" name="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51384" y="44624"/>
                <a:ext cx="11089232" cy="936104"/>
              </a:xfrm>
              <a:blipFill rotWithShape="0">
                <a:blip r:embed="rId2"/>
                <a:stretch>
                  <a:fillRect l="-1099" t="-6494" b="-1883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15" y="933679"/>
            <a:ext cx="7325037" cy="5104763"/>
          </a:xfrm>
        </p:spPr>
      </p:pic>
      <p:sp>
        <p:nvSpPr>
          <p:cNvPr id="8" name="Oval 7"/>
          <p:cNvSpPr/>
          <p:nvPr/>
        </p:nvSpPr>
        <p:spPr>
          <a:xfrm>
            <a:off x="7044873" y="5341501"/>
            <a:ext cx="149435" cy="144016"/>
          </a:xfrm>
          <a:prstGeom prst="ellipse">
            <a:avLst/>
          </a:prstGeom>
          <a:solidFill>
            <a:srgbClr val="FF0000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TextBox 9"/>
          <p:cNvSpPr txBox="1"/>
          <p:nvPr/>
        </p:nvSpPr>
        <p:spPr>
          <a:xfrm>
            <a:off x="7657016" y="1242347"/>
            <a:ext cx="3983600" cy="198823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</a:rPr>
              <a:t>R(T)</a:t>
            </a:r>
            <a:r>
              <a:rPr kumimoji="0" lang="en-US" sz="2800" i="0" u="none" strike="noStrike" kern="1200" cap="none" spc="0" normalizeH="0" baseline="-25000" noProof="0" dirty="0" smtClean="0">
                <a:ln>
                  <a:noFill/>
                </a:ln>
                <a:effectLst/>
                <a:uLnTx/>
                <a:uFillTx/>
                <a:latin typeface="+mn-lt"/>
              </a:rPr>
              <a:t>FMER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</a:rPr>
              <a:t> =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</a:rPr>
              <a:t>0.99994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AU" sz="2800" dirty="0" smtClean="0">
                <a:latin typeface="+mn-lt"/>
              </a:rPr>
              <a:t>E(T)</a:t>
            </a:r>
            <a:r>
              <a:rPr lang="en-AU" sz="2800" baseline="-25000" dirty="0" smtClean="0">
                <a:latin typeface="+mn-lt"/>
              </a:rPr>
              <a:t>FMER </a:t>
            </a:r>
            <a:r>
              <a:rPr lang="en-AU" sz="2800" dirty="0" smtClean="0">
                <a:latin typeface="+mn-lt"/>
              </a:rPr>
              <a:t>= </a:t>
            </a:r>
            <a:r>
              <a:rPr lang="en-AU" sz="2800" b="1" dirty="0" smtClean="0">
                <a:solidFill>
                  <a:srgbClr val="00B050"/>
                </a:solidFill>
                <a:latin typeface="+mn-lt"/>
              </a:rPr>
              <a:t>2030</a:t>
            </a:r>
            <a:r>
              <a:rPr lang="en-AU" sz="2800" dirty="0" smtClean="0">
                <a:solidFill>
                  <a:srgbClr val="00B050"/>
                </a:solidFill>
                <a:latin typeface="+mn-lt"/>
              </a:rPr>
              <a:t> </a:t>
            </a:r>
            <a:r>
              <a:rPr lang="en-AU" sz="2800" dirty="0" smtClean="0">
                <a:latin typeface="+mn-lt"/>
              </a:rPr>
              <a:t>J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b="1" dirty="0" smtClean="0">
                <a:solidFill>
                  <a:srgbClr val="00B050"/>
                </a:solidFill>
              </a:rPr>
              <a:t>2.5X</a:t>
            </a:r>
            <a:r>
              <a:rPr lang="en-US" altLang="en-US" sz="2800" b="1" dirty="0" smtClean="0"/>
              <a:t> </a:t>
            </a:r>
            <a:r>
              <a:rPr lang="en-US" altLang="en-US" sz="2800" dirty="0"/>
              <a:t>less energy than </a:t>
            </a:r>
            <a:r>
              <a:rPr lang="en-US" altLang="en-US" sz="2800" dirty="0" err="1" smtClean="0"/>
              <a:t>SoC</a:t>
            </a:r>
            <a:r>
              <a:rPr lang="en-US" altLang="en-US" sz="2800" dirty="0" smtClean="0"/>
              <a:t>/Scrub</a:t>
            </a:r>
            <a:endParaRPr lang="en-AU" alt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7657016" y="3961198"/>
            <a:ext cx="3990091" cy="104028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2800" dirty="0">
                <a:latin typeface="+mn-lt"/>
              </a:rPr>
              <a:t>R(T)</a:t>
            </a:r>
            <a:r>
              <a:rPr lang="en-US" sz="2800" baseline="-25000" dirty="0">
                <a:latin typeface="+mn-lt"/>
              </a:rPr>
              <a:t>Scrub</a:t>
            </a:r>
            <a:r>
              <a:rPr lang="en-US" sz="2800" dirty="0">
                <a:latin typeface="+mn-lt"/>
              </a:rPr>
              <a:t> = </a:t>
            </a:r>
            <a:r>
              <a:rPr lang="en-US" sz="2800" b="1" dirty="0">
                <a:solidFill>
                  <a:srgbClr val="00B050"/>
                </a:solidFill>
                <a:latin typeface="+mn-lt"/>
              </a:rPr>
              <a:t>0.994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AU" sz="2800" dirty="0">
                <a:latin typeface="+mn-lt"/>
              </a:rPr>
              <a:t>E(T)</a:t>
            </a:r>
            <a:r>
              <a:rPr lang="en-US" sz="2800" baseline="-25000" dirty="0" smtClean="0">
                <a:latin typeface="+mn-lt"/>
              </a:rPr>
              <a:t>Scrub</a:t>
            </a:r>
            <a:r>
              <a:rPr lang="en-US" sz="2800" dirty="0" smtClean="0">
                <a:latin typeface="+mn-lt"/>
              </a:rPr>
              <a:t> </a:t>
            </a:r>
            <a:r>
              <a:rPr lang="en-AU" sz="2800" dirty="0" smtClean="0">
                <a:latin typeface="+mn-lt"/>
              </a:rPr>
              <a:t>= </a:t>
            </a:r>
            <a:r>
              <a:rPr lang="en-US" sz="2800" b="1" dirty="0">
                <a:solidFill>
                  <a:srgbClr val="00B050"/>
                </a:solidFill>
                <a:latin typeface="+mn-lt"/>
              </a:rPr>
              <a:t>5075</a:t>
            </a:r>
            <a:r>
              <a:rPr lang="en-US" sz="2800" dirty="0">
                <a:solidFill>
                  <a:srgbClr val="00B050"/>
                </a:solidFill>
                <a:latin typeface="+mn-lt"/>
              </a:rPr>
              <a:t> </a:t>
            </a:r>
            <a:r>
              <a:rPr lang="en-AU" sz="2800" dirty="0" smtClean="0">
                <a:latin typeface="+mn-lt"/>
              </a:rPr>
              <a:t>J</a:t>
            </a:r>
            <a:endParaRPr lang="en-AU" sz="2800" dirty="0">
              <a:latin typeface="+mn-lt"/>
            </a:endParaRPr>
          </a:p>
        </p:txBody>
      </p:sp>
      <p:sp>
        <p:nvSpPr>
          <p:cNvPr id="16" name="Down Arrow 15"/>
          <p:cNvSpPr/>
          <p:nvPr/>
        </p:nvSpPr>
        <p:spPr>
          <a:xfrm rot="5400000">
            <a:off x="7279404" y="2060898"/>
            <a:ext cx="234620" cy="351136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Down Arrow 16"/>
          <p:cNvSpPr/>
          <p:nvPr/>
        </p:nvSpPr>
        <p:spPr>
          <a:xfrm rot="3138262">
            <a:off x="7279404" y="5001714"/>
            <a:ext cx="234620" cy="476628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Oval 18"/>
          <p:cNvSpPr/>
          <p:nvPr/>
        </p:nvSpPr>
        <p:spPr>
          <a:xfrm>
            <a:off x="7005944" y="2164458"/>
            <a:ext cx="149435" cy="144016"/>
          </a:xfrm>
          <a:prstGeom prst="ellipse">
            <a:avLst/>
          </a:prstGeom>
          <a:solidFill>
            <a:srgbClr val="FF0000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8822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oE Powerpoint">
  <a:themeElements>
    <a:clrScheme name="Custom 1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NSW">
      <a:majorFont>
        <a:latin typeface="Somme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/>
      <a:lstStyle>
        <a:defPPr marL="342900" marR="0" indent="-342900" algn="l" defTabSz="914400" rtl="0" eaLnBrk="1" fontAlgn="auto" latinLnBrk="0" hangingPunct="1">
          <a:lnSpc>
            <a:spcPct val="100000"/>
          </a:lnSpc>
          <a:spcBef>
            <a:spcPct val="20000"/>
          </a:spcBef>
          <a:spcAft>
            <a:spcPts val="0"/>
          </a:spcAft>
          <a:buClrTx/>
          <a:buSzTx/>
          <a:buFont typeface="Arial" pitchFamily="34" charset="0"/>
          <a:buNone/>
          <a:tabLst/>
          <a:defRPr kumimoji="0" sz="1150" b="1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Sommet bold"/>
            <a:ea typeface="+mn-ea"/>
            <a:cs typeface="+mn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4812</TotalTime>
  <Words>680</Words>
  <Application>Microsoft Office PowerPoint</Application>
  <PresentationFormat>Custom</PresentationFormat>
  <Paragraphs>88</Paragraphs>
  <Slides>16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FoE Powerpoint</vt:lpstr>
      <vt:lpstr>Visio</vt:lpstr>
      <vt:lpstr>PowerPoint Presentation</vt:lpstr>
      <vt:lpstr>Highly Reliable FPGA-based SoC designs</vt:lpstr>
      <vt:lpstr>Configuration memory error recovery</vt:lpstr>
      <vt:lpstr>Configuration memory error recover</vt:lpstr>
      <vt:lpstr>Configuration memory error recovery</vt:lpstr>
      <vt:lpstr>R(t) for t∈[0, 5] years, λ : CREME96 GEO Peak 5-min. (λbit= 2.66E-10), K = 5, T = 5 years </vt:lpstr>
      <vt:lpstr>Energy consumption,  λ : CREME96 LEO Peak 5-min. (λbit = 3.86E-13), K ∈ [1, 10], T = 5 years mission</vt:lpstr>
      <vt:lpstr>Conclusions</vt:lpstr>
      <vt:lpstr>R(t) for t∈[0, 5] years, λ : CREME96 LEO Peak 5-min. (λbit= 3.86E-13), K = 5, T = 5 years, Wscrub= WFMER= 300 seconds  </vt:lpstr>
      <vt:lpstr>Contributions</vt:lpstr>
      <vt:lpstr>A(t) for t∈[0, 0.2] sec., λ : 1000 x CREME96 GEO Peak 5-min. (λbit= 2.66E-7), K = 5 </vt:lpstr>
      <vt:lpstr>Design Formulation</vt:lpstr>
      <vt:lpstr>Case study</vt:lpstr>
      <vt:lpstr>Results: System specifications</vt:lpstr>
      <vt:lpstr>R(t) for t∈[0, 24] hours, λ : CREME96 GEO Peak 5-min. (λbit= 2.66E-10), K = 5 </vt:lpstr>
      <vt:lpstr>R(t) for t∈[0, 5] years, λ : CREME96 GEO Peak 5-min. (λbit= 2.66E-10), K = 5, T = 5 years </vt:lpstr>
    </vt:vector>
  </TitlesOfParts>
  <Company>University of New South Wales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adminit</dc:creator>
  <cp:lastModifiedBy>Dimitris</cp:lastModifiedBy>
  <cp:revision>283</cp:revision>
  <dcterms:created xsi:type="dcterms:W3CDTF">2011-04-12T03:48:37Z</dcterms:created>
  <dcterms:modified xsi:type="dcterms:W3CDTF">2016-08-31T07:11:17Z</dcterms:modified>
</cp:coreProperties>
</file>