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B8"/>
    <a:srgbClr val="6D5047"/>
    <a:srgbClr val="A8B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886BC-D6FA-432E-8229-C900A3CC2B28}" type="datetimeFigureOut">
              <a:rPr lang="fr-FR" smtClean="0"/>
              <a:t>31/08/2016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61DF1-DA3B-4BE7-996B-D3A5EFCFD6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46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140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3888" y="2492896"/>
            <a:ext cx="5112568" cy="1362075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63888" y="3933057"/>
            <a:ext cx="5112568" cy="1296144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B8B8B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9CBA-C9E7-4521-B14F-69F3B35995BD}" type="datetime1">
              <a:rPr lang="fr-FR" smtClean="0"/>
              <a:t>31/08/2016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Modèle de présentation Télécom Bretagne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1540573" cy="20162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805263"/>
            <a:ext cx="9144000" cy="1075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3527914" y="5445224"/>
            <a:ext cx="1874777" cy="288032"/>
          </a:xfrm>
          <a:prstGeom prst="rect">
            <a:avLst/>
          </a:prstGeom>
          <a:solidFill>
            <a:srgbClr val="A8B5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5402691" y="54452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7277468" y="5445224"/>
            <a:ext cx="1874777" cy="288032"/>
          </a:xfrm>
          <a:prstGeom prst="rect">
            <a:avLst/>
          </a:prstGeom>
          <a:solidFill>
            <a:srgbClr val="6D5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6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2686" y="1556793"/>
            <a:ext cx="7211144" cy="403244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2A0A-8496-4EF2-95B1-9A128CF44430}" type="datetime1">
              <a:rPr lang="fr-FR" smtClean="0"/>
              <a:t>31/08/2016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Télécom Bretagne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024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409E-BF6E-4759-AB06-3C7A12C5B8BA}" type="datetime1">
              <a:rPr lang="fr-FR" smtClean="0"/>
              <a:t>31/08/2016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/>
              <a:t>Modèle de présentation Télécom Bretagne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134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42900" indent="-3429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1pPr>
            <a:lvl2pPr marL="742950" indent="-28575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2pPr>
            <a:lvl3pPr marL="11430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3pPr>
            <a:lvl4pPr marL="16002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4pPr>
            <a:lvl5pPr marL="20574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5pPr>
          </a:lstStyle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Slide Title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03/17/2017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Pierre-Henri Horrein/Telecom Bretagne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017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91880" y="2348880"/>
            <a:ext cx="4966320" cy="1251570"/>
          </a:xfrm>
        </p:spPr>
        <p:txBody>
          <a:bodyPr anchor="t"/>
          <a:lstStyle>
            <a:lvl1pPr>
              <a:defRPr>
                <a:solidFill>
                  <a:srgbClr val="6D5047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91880" y="3886200"/>
            <a:ext cx="496855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B8B8B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527914" y="1844824"/>
            <a:ext cx="1874777" cy="288032"/>
          </a:xfrm>
          <a:prstGeom prst="rect">
            <a:avLst/>
          </a:prstGeom>
          <a:solidFill>
            <a:srgbClr val="A8B5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5402691" y="18448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7277468" y="1844824"/>
            <a:ext cx="1874777" cy="288032"/>
          </a:xfrm>
          <a:prstGeom prst="rect">
            <a:avLst/>
          </a:prstGeom>
          <a:solidFill>
            <a:srgbClr val="6D5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0" y="332656"/>
            <a:ext cx="205172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5BCD-6992-41FA-8153-525DEB5306D4}" type="datetime1">
              <a:rPr lang="fr-FR" smtClean="0"/>
              <a:t>31/08/2016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02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5BCD-6992-41FA-8153-525DEB5306D4}" type="datetime1">
              <a:rPr lang="fr-FR" smtClean="0"/>
              <a:t>31/08/2016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984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5BCD-6992-41FA-8153-525DEB5306D4}" type="datetime1">
              <a:rPr lang="fr-FR" smtClean="0"/>
              <a:t>31/08/2016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2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426A-1B8F-46F3-9955-014F3A2DE2D1}" type="datetime1">
              <a:rPr lang="fr-FR" smtClean="0"/>
              <a:t>31/08/2016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Télécom Bretagne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771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A64A-0645-499C-A8C1-22E733D99BA7}" type="datetime1">
              <a:rPr lang="fr-FR" smtClean="0"/>
              <a:t>31/08/2016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Télécom Bretagne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439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E4F6-7FD2-4ADF-9F4E-0D1F7057DF91}" type="datetime1">
              <a:rPr lang="fr-FR" smtClean="0"/>
              <a:t>31/08/2016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/>
              <a:t>Modèle de présentation Télécom Bretagne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11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3050"/>
            <a:ext cx="1989857" cy="779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A5A8-27D7-4961-ACF5-2F23CE7930B0}" type="datetime1">
              <a:rPr lang="fr-FR" smtClean="0"/>
              <a:t>31/08/2016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Télécom Bretagne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4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ECE0-13E3-4EA0-95BC-48644C796987}" type="datetime1">
              <a:rPr lang="fr-FR" smtClean="0"/>
              <a:t>31/08/2016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Modèle de présentation Télécom Bretagne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44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384053"/>
            <a:ext cx="1402632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4067944" y="6384053"/>
            <a:ext cx="4104456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66" y="6381328"/>
            <a:ext cx="533086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effectLst/>
              </a:defRPr>
            </a:lvl1pPr>
          </a:lstStyle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28"/>
            <a:ext cx="7211144" cy="11243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2686" y="1556793"/>
            <a:ext cx="7211144" cy="44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552" y="6381328"/>
            <a:ext cx="87001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C8055BCD-6992-41FA-8153-525DEB5306D4}" type="datetime1">
              <a:rPr lang="fr-FR" smtClean="0"/>
              <a:t>31/08/2016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67944" y="6381328"/>
            <a:ext cx="4104456" cy="360000"/>
          </a:xfrm>
          <a:prstGeom prst="rect">
            <a:avLst/>
          </a:prstGeom>
          <a:noFill/>
        </p:spPr>
        <p:txBody>
          <a:bodyPr vert="horz" lIns="91440" tIns="45720" rIns="14400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algn="r"/>
            <a:r>
              <a:rPr lang="fr-FR" dirty="0" smtClean="0"/>
              <a:t>Modèle de présentation Télécom Bretagne</a:t>
            </a: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92696"/>
            <a:ext cx="467544" cy="360040"/>
          </a:xfrm>
          <a:prstGeom prst="rect">
            <a:avLst/>
          </a:prstGeom>
          <a:solidFill>
            <a:srgbClr val="A8B5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467544" y="692696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935088" y="692696"/>
            <a:ext cx="467544" cy="360040"/>
          </a:xfrm>
          <a:prstGeom prst="rect">
            <a:avLst/>
          </a:prstGeom>
          <a:solidFill>
            <a:srgbClr val="6D5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1475656" y="6381328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42676"/>
            <a:ext cx="719724" cy="71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4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A8B50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8B50A"/>
        </a:buClr>
        <a:buSzPct val="100000"/>
        <a:buFont typeface="Wingdings" pitchFamily="2" charset="2"/>
        <a:buChar char="n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6D5047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1489"/>
        </a:buClr>
        <a:buFont typeface="Arial" pitchFamily="34" charset="0"/>
        <a:buChar char="─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483768" y="2492896"/>
            <a:ext cx="6408712" cy="1362075"/>
          </a:xfrm>
        </p:spPr>
        <p:txBody>
          <a:bodyPr>
            <a:noAutofit/>
          </a:bodyPr>
          <a:lstStyle/>
          <a:p>
            <a:pPr>
              <a:spcBef>
                <a:spcPts val="700"/>
              </a:spcBef>
            </a:pPr>
            <a:r>
              <a:rPr lang="en-US" altLang="fr-FR" sz="2800" dirty="0" err="1"/>
              <a:t>Ouessant</a:t>
            </a:r>
            <a:r>
              <a:rPr lang="en-US" altLang="fr-FR" sz="2800" dirty="0"/>
              <a:t>: Microcontroller approach for flexible accelerator integration and control in System-On-Chip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843808" y="4077072"/>
            <a:ext cx="5832648" cy="1296144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</a:pPr>
            <a:r>
              <a:rPr lang="en-US" altLang="fr-FR" u="sng" dirty="0">
                <a:solidFill>
                  <a:srgbClr val="6C6C6C"/>
                </a:solidFill>
              </a:rPr>
              <a:t>Pierre-Henri Horrein</a:t>
            </a:r>
            <a:r>
              <a:rPr lang="en-US" altLang="fr-FR" dirty="0">
                <a:solidFill>
                  <a:srgbClr val="6C6C6C"/>
                </a:solidFill>
              </a:rPr>
              <a:t>, </a:t>
            </a:r>
            <a:r>
              <a:rPr lang="en-US" altLang="fr-FR" dirty="0" smtClean="0">
                <a:solidFill>
                  <a:srgbClr val="6C6C6C"/>
                </a:solidFill>
              </a:rPr>
              <a:t>Benoit </a:t>
            </a:r>
            <a:r>
              <a:rPr lang="en-US" altLang="fr-FR" dirty="0" err="1" smtClean="0">
                <a:solidFill>
                  <a:srgbClr val="6C6C6C"/>
                </a:solidFill>
              </a:rPr>
              <a:t>Porteboeuf</a:t>
            </a:r>
            <a:r>
              <a:rPr lang="en-US" altLang="fr-FR" dirty="0" smtClean="0">
                <a:solidFill>
                  <a:srgbClr val="6C6C6C"/>
                </a:solidFill>
              </a:rPr>
              <a:t>, André </a:t>
            </a:r>
            <a:r>
              <a:rPr lang="en-US" altLang="fr-FR" dirty="0" err="1" smtClean="0">
                <a:solidFill>
                  <a:srgbClr val="6C6C6C"/>
                </a:solidFill>
              </a:rPr>
              <a:t>Lalevée</a:t>
            </a:r>
            <a:endParaRPr lang="en-US" altLang="fr-FR" dirty="0">
              <a:solidFill>
                <a:srgbClr val="6C6C6C"/>
              </a:solidFill>
            </a:endParaRPr>
          </a:p>
          <a:p>
            <a:pPr>
              <a:spcBef>
                <a:spcPts val="700"/>
              </a:spcBef>
            </a:pPr>
            <a:r>
              <a:rPr lang="en-US" altLang="fr-FR" dirty="0">
                <a:solidFill>
                  <a:srgbClr val="6C6C6C"/>
                </a:solidFill>
              </a:rPr>
              <a:t>Lab-STICC/</a:t>
            </a:r>
            <a:r>
              <a:rPr lang="en-US" altLang="fr-FR" dirty="0" err="1">
                <a:solidFill>
                  <a:srgbClr val="6C6C6C"/>
                </a:solidFill>
              </a:rPr>
              <a:t>Télécom</a:t>
            </a:r>
            <a:r>
              <a:rPr lang="en-US" altLang="fr-FR" dirty="0">
                <a:solidFill>
                  <a:srgbClr val="6C6C6C"/>
                </a:solidFill>
              </a:rPr>
              <a:t> Bretagne, Brest, France</a:t>
            </a:r>
          </a:p>
        </p:txBody>
      </p:sp>
    </p:spTree>
    <p:extLst>
      <p:ext uri="{BB962C8B-B14F-4D97-AF65-F5344CB8AC3E}">
        <p14:creationId xmlns:p14="http://schemas.microsoft.com/office/powerpoint/2010/main" val="95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96752"/>
            <a:ext cx="4777520" cy="4968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700"/>
              </a:spcBef>
            </a:pPr>
            <a:r>
              <a:rPr lang="en-GB" altLang="fr-FR" dirty="0" smtClean="0"/>
              <a:t>Hardware implementation can be:</a:t>
            </a:r>
          </a:p>
          <a:p>
            <a:pPr lvl="1">
              <a:spcBef>
                <a:spcPts val="700"/>
              </a:spcBef>
            </a:pPr>
            <a:r>
              <a:rPr lang="en-GB" altLang="fr-FR" dirty="0" smtClean="0"/>
              <a:t>Fast</a:t>
            </a:r>
          </a:p>
          <a:p>
            <a:pPr lvl="1">
              <a:spcBef>
                <a:spcPts val="700"/>
              </a:spcBef>
            </a:pPr>
            <a:r>
              <a:rPr lang="en-GB" altLang="fr-FR" dirty="0" smtClean="0"/>
              <a:t>Energy efficient</a:t>
            </a:r>
          </a:p>
          <a:p>
            <a:pPr lvl="1">
              <a:spcBef>
                <a:spcPts val="700"/>
              </a:spcBef>
            </a:pPr>
            <a:r>
              <a:rPr lang="en-GB" altLang="fr-FR" dirty="0" smtClean="0"/>
              <a:t>Scalable and reusable</a:t>
            </a:r>
            <a:endParaRPr lang="en-GB" altLang="fr-FR" dirty="0" smtClean="0"/>
          </a:p>
          <a:p>
            <a:pPr lvl="1">
              <a:spcBef>
                <a:spcPts val="700"/>
              </a:spcBef>
            </a:pPr>
            <a:endParaRPr lang="en-GB" altLang="fr-FR" dirty="0" smtClean="0"/>
          </a:p>
          <a:p>
            <a:pPr>
              <a:spcBef>
                <a:spcPts val="700"/>
              </a:spcBef>
              <a:buFont typeface="Calibri" pitchFamily="32" charset="0"/>
              <a:buChar char="•"/>
            </a:pPr>
            <a:r>
              <a:rPr lang="en-GB" altLang="fr-FR" dirty="0" smtClean="0"/>
              <a:t>Two main challenges:</a:t>
            </a:r>
          </a:p>
          <a:p>
            <a:pPr lvl="1">
              <a:spcBef>
                <a:spcPts val="700"/>
              </a:spcBef>
              <a:buFont typeface="Calibri" pitchFamily="32" charset="0"/>
              <a:buChar char="•"/>
            </a:pPr>
            <a:r>
              <a:rPr lang="en-GB" altLang="fr-FR" dirty="0" smtClean="0"/>
              <a:t>How do we develop? </a:t>
            </a:r>
          </a:p>
          <a:p>
            <a:pPr lvl="1">
              <a:spcBef>
                <a:spcPts val="700"/>
              </a:spcBef>
              <a:buFont typeface="Calibri" pitchFamily="32" charset="0"/>
              <a:buChar char="•"/>
            </a:pPr>
            <a:r>
              <a:rPr lang="en-GB" altLang="fr-FR" dirty="0" smtClean="0"/>
              <a:t>How do we access it from a large software application? </a:t>
            </a:r>
            <a:endParaRPr lang="en-GB" alt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Context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03/17/2017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Pierre-Henri Horrein/Telecom Bretagne</a:t>
            </a:r>
            <a:endParaRPr lang="de-D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8" name="Rectangle à coins arrondis 7"/>
          <p:cNvSpPr/>
          <p:nvPr/>
        </p:nvSpPr>
        <p:spPr>
          <a:xfrm>
            <a:off x="7251352" y="2564904"/>
            <a:ext cx="1728192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CPU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652120" y="2564904"/>
            <a:ext cx="1458992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RAM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6381616" y="3717032"/>
            <a:ext cx="1733832" cy="576064"/>
            <a:chOff x="6381616" y="3717032"/>
            <a:chExt cx="1733832" cy="576064"/>
          </a:xfrm>
        </p:grpSpPr>
        <p:cxnSp>
          <p:nvCxnSpPr>
            <p:cNvPr id="17" name="Connecteur droit 16"/>
            <p:cNvCxnSpPr>
              <a:stCxn id="15" idx="2"/>
            </p:cNvCxnSpPr>
            <p:nvPr/>
          </p:nvCxnSpPr>
          <p:spPr>
            <a:xfrm>
              <a:off x="6381616" y="3717032"/>
              <a:ext cx="0" cy="5760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6381616" y="4293096"/>
              <a:ext cx="173383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endCxn id="8" idx="2"/>
            </p:cNvCxnSpPr>
            <p:nvPr/>
          </p:nvCxnSpPr>
          <p:spPr>
            <a:xfrm flipV="1">
              <a:off x="8115448" y="3717032"/>
              <a:ext cx="0" cy="5760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ZoneTexte 25"/>
          <p:cNvSpPr txBox="1"/>
          <p:nvPr/>
        </p:nvSpPr>
        <p:spPr>
          <a:xfrm>
            <a:off x="6300480" y="4309978"/>
            <a:ext cx="503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chemeClr val="accent1"/>
                </a:solidFill>
              </a:rPr>
              <a:t>?</a:t>
            </a: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028384" y="4309978"/>
            <a:ext cx="503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chemeClr val="accent1"/>
                </a:solidFill>
              </a:rPr>
              <a:t>?</a:t>
            </a: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652120" y="1124744"/>
            <a:ext cx="3327424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Software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 err="1" smtClean="0">
                <a:solidFill>
                  <a:schemeClr val="tx1"/>
                </a:solidFill>
              </a:rPr>
              <a:t>kernel</a:t>
            </a:r>
            <a:r>
              <a:rPr lang="fr-FR" dirty="0" smtClean="0">
                <a:solidFill>
                  <a:schemeClr val="tx1"/>
                </a:solidFill>
              </a:rPr>
              <a:t>, user code, …)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724128" y="4869160"/>
            <a:ext cx="1458992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Accelerator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524328" y="4869160"/>
            <a:ext cx="1458992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Accelerator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99592" y="4653136"/>
            <a:ext cx="4032448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04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spcBef>
                <a:spcPts val="700"/>
              </a:spcBef>
            </a:pPr>
            <a:r>
              <a:rPr lang="en-GB" altLang="fr-FR" dirty="0" smtClean="0"/>
              <a:t>Main target: dataflow </a:t>
            </a:r>
            <a:r>
              <a:rPr lang="en-GB" altLang="fr-FR" dirty="0" smtClean="0"/>
              <a:t>applications (software radio)</a:t>
            </a:r>
          </a:p>
          <a:p>
            <a:pPr lvl="1">
              <a:spcBef>
                <a:spcPts val="700"/>
              </a:spcBef>
            </a:pPr>
            <a:r>
              <a:rPr lang="en-GB" altLang="fr-FR" dirty="0" smtClean="0"/>
              <a:t>Several applications on a single system</a:t>
            </a:r>
          </a:p>
          <a:p>
            <a:pPr lvl="1">
              <a:spcBef>
                <a:spcPts val="700"/>
              </a:spcBef>
            </a:pPr>
            <a:r>
              <a:rPr lang="en-GB" altLang="fr-FR" dirty="0" smtClean="0"/>
              <a:t>Operation reuse</a:t>
            </a:r>
            <a:endParaRPr lang="en-GB" altLang="fr-FR" dirty="0" smtClean="0"/>
          </a:p>
          <a:p>
            <a:pPr>
              <a:spcBef>
                <a:spcPts val="700"/>
              </a:spcBef>
            </a:pPr>
            <a:r>
              <a:rPr lang="en-GB" altLang="fr-FR" dirty="0" smtClean="0"/>
              <a:t>Hardware-agnostic integration</a:t>
            </a:r>
          </a:p>
          <a:p>
            <a:pPr lvl="1">
              <a:spcBef>
                <a:spcPts val="700"/>
              </a:spcBef>
            </a:pPr>
            <a:r>
              <a:rPr lang="en-GB" altLang="fr-FR" dirty="0" smtClean="0"/>
              <a:t>Work should be done once</a:t>
            </a:r>
          </a:p>
          <a:p>
            <a:pPr>
              <a:spcBef>
                <a:spcPts val="700"/>
              </a:spcBef>
            </a:pPr>
            <a:r>
              <a:rPr lang="en-GB" altLang="fr-FR" dirty="0" smtClean="0"/>
              <a:t>Transparency for application </a:t>
            </a:r>
            <a:r>
              <a:rPr lang="en-GB" altLang="fr-FR" dirty="0" smtClean="0"/>
              <a:t>developer</a:t>
            </a:r>
            <a:endParaRPr lang="en-GB" altLang="fr-FR" dirty="0" smtClean="0"/>
          </a:p>
          <a:p>
            <a:pPr>
              <a:spcBef>
                <a:spcPts val="700"/>
              </a:spcBef>
            </a:pPr>
            <a:r>
              <a:rPr lang="en-GB" altLang="fr-FR" dirty="0" smtClean="0"/>
              <a:t>Runtime reconfiguration </a:t>
            </a:r>
            <a:r>
              <a:rPr lang="en-GB" altLang="fr-FR" dirty="0" smtClean="0"/>
              <a:t>capabilities</a:t>
            </a:r>
            <a:endParaRPr lang="en-GB" altLang="fr-FR" dirty="0" smtClean="0"/>
          </a:p>
          <a:p>
            <a:pPr>
              <a:spcBef>
                <a:spcPts val="700"/>
              </a:spcBef>
            </a:pPr>
            <a:r>
              <a:rPr lang="en-GB" altLang="fr-FR" dirty="0" smtClean="0"/>
              <a:t>Low </a:t>
            </a:r>
            <a:r>
              <a:rPr lang="en-GB" altLang="fr-FR" dirty="0" smtClean="0"/>
              <a:t>resource and time overhead</a:t>
            </a:r>
            <a:endParaRPr lang="en-GB" altLang="fr-FR" dirty="0" smtClean="0"/>
          </a:p>
          <a:p>
            <a:pPr>
              <a:spcBef>
                <a:spcPts val="700"/>
              </a:spcBef>
            </a:pPr>
            <a:r>
              <a:rPr lang="en-GB" altLang="fr-FR" dirty="0" smtClean="0"/>
              <a:t>Availability</a:t>
            </a:r>
            <a:endParaRPr lang="en-GB" alt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Requirements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03/17/2017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Pierre-Henri Horrein/Telecom Bretagne</a:t>
            </a:r>
            <a:endParaRPr lang="de-D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9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Proposed</a:t>
            </a:r>
            <a:r>
              <a:rPr lang="fr-FR" dirty="0" smtClean="0"/>
              <a:t> solution: Ouessant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03/17/2017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Pierre-Henri Horrein/Telecom Bretagne</a:t>
            </a:r>
            <a:endParaRPr lang="de-D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9" name="Rectangle à coins arrondis 8"/>
          <p:cNvSpPr/>
          <p:nvPr/>
        </p:nvSpPr>
        <p:spPr>
          <a:xfrm>
            <a:off x="3562442" y="1528399"/>
            <a:ext cx="1458992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CPU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39552" y="1497726"/>
            <a:ext cx="2088232" cy="43075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RAM: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Software code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Data (</a:t>
            </a:r>
            <a:r>
              <a:rPr lang="fr-FR" dirty="0" err="1" smtClean="0">
                <a:solidFill>
                  <a:schemeClr val="tx1"/>
                </a:solidFill>
              </a:rPr>
              <a:t>shared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Ouessant microcode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6713408" y="4635404"/>
            <a:ext cx="1973392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Accelerator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6713408" y="3286478"/>
            <a:ext cx="1973392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Accelerator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Hexagone 27"/>
          <p:cNvSpPr/>
          <p:nvPr/>
        </p:nvSpPr>
        <p:spPr>
          <a:xfrm rot="5400000">
            <a:off x="974904" y="3368059"/>
            <a:ext cx="4301064" cy="537883"/>
          </a:xfrm>
          <a:prstGeom prst="hexago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 rot="5400000">
            <a:off x="2466675" y="355320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System Bus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3562442" y="3274322"/>
            <a:ext cx="2809758" cy="25132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Controller:</a:t>
            </a:r>
          </a:p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Decodes</a:t>
            </a:r>
            <a:r>
              <a:rPr lang="fr-FR" dirty="0" smtClean="0">
                <a:solidFill>
                  <a:schemeClr val="tx1"/>
                </a:solidFill>
              </a:rPr>
              <a:t> instructions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Manage data </a:t>
            </a:r>
            <a:r>
              <a:rPr lang="fr-FR" dirty="0" err="1" smtClean="0">
                <a:solidFill>
                  <a:schemeClr val="tx1"/>
                </a:solidFill>
              </a:rPr>
              <a:t>transfers</a:t>
            </a:r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Create</a:t>
            </a:r>
            <a:r>
              <a:rPr lang="fr-FR" dirty="0" smtClean="0">
                <a:solidFill>
                  <a:schemeClr val="tx1"/>
                </a:solidFill>
              </a:rPr>
              <a:t> direct connections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5189498" y="1528399"/>
            <a:ext cx="1458992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CPU</a:t>
            </a:r>
            <a:endParaRPr lang="fr-FR" sz="3200" dirty="0">
              <a:solidFill>
                <a:schemeClr val="tx1"/>
              </a:solidFill>
            </a:endParaRPr>
          </a:p>
        </p:txBody>
      </p:sp>
      <p:cxnSp>
        <p:nvCxnSpPr>
          <p:cNvPr id="40" name="Connecteur en arc 39"/>
          <p:cNvCxnSpPr>
            <a:stCxn id="27" idx="1"/>
            <a:endCxn id="18" idx="1"/>
          </p:cNvCxnSpPr>
          <p:nvPr/>
        </p:nvCxnSpPr>
        <p:spPr>
          <a:xfrm rot="10800000" flipV="1">
            <a:off x="6713408" y="3862542"/>
            <a:ext cx="12700" cy="1348926"/>
          </a:xfrm>
          <a:prstGeom prst="curvedConnector3">
            <a:avLst>
              <a:gd name="adj1" fmla="val 4700000"/>
            </a:avLst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rc 42"/>
          <p:cNvCxnSpPr>
            <a:stCxn id="27" idx="1"/>
            <a:endCxn id="16" idx="3"/>
          </p:cNvCxnSpPr>
          <p:nvPr/>
        </p:nvCxnSpPr>
        <p:spPr>
          <a:xfrm rot="10800000">
            <a:off x="2627784" y="3651496"/>
            <a:ext cx="4085624" cy="211047"/>
          </a:xfrm>
          <a:prstGeom prst="curvedConnector3">
            <a:avLst>
              <a:gd name="adj1" fmla="val 20159"/>
            </a:avLst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en arc 48"/>
          <p:cNvCxnSpPr>
            <a:stCxn id="18" idx="1"/>
          </p:cNvCxnSpPr>
          <p:nvPr/>
        </p:nvCxnSpPr>
        <p:spPr>
          <a:xfrm rot="10800000">
            <a:off x="2627784" y="3757020"/>
            <a:ext cx="4085625" cy="1454448"/>
          </a:xfrm>
          <a:prstGeom prst="curvedConnector3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03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96752"/>
            <a:ext cx="7715200" cy="49685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700"/>
              </a:spcBef>
            </a:pPr>
            <a:r>
              <a:rPr lang="en-GB" altLang="fr-FR" dirty="0" smtClean="0"/>
              <a:t>Fully functional implementation</a:t>
            </a:r>
          </a:p>
          <a:p>
            <a:pPr lvl="1">
              <a:spcBef>
                <a:spcPts val="700"/>
              </a:spcBef>
            </a:pPr>
            <a:r>
              <a:rPr lang="en-GB" altLang="fr-FR" dirty="0" smtClean="0"/>
              <a:t>Deployed on Xilinx FPGA with Leon3 and </a:t>
            </a:r>
            <a:r>
              <a:rPr lang="en-GB" altLang="fr-FR" dirty="0" err="1" smtClean="0"/>
              <a:t>Zynq</a:t>
            </a:r>
            <a:r>
              <a:rPr lang="en-GB" altLang="fr-FR" dirty="0" smtClean="0"/>
              <a:t> based </a:t>
            </a:r>
            <a:r>
              <a:rPr lang="en-GB" altLang="fr-FR" dirty="0" err="1" smtClean="0"/>
              <a:t>SoCs</a:t>
            </a:r>
            <a:endParaRPr lang="en-GB" altLang="fr-FR" dirty="0" smtClean="0"/>
          </a:p>
          <a:p>
            <a:pPr lvl="1">
              <a:spcBef>
                <a:spcPts val="700"/>
              </a:spcBef>
            </a:pPr>
            <a:r>
              <a:rPr lang="en-GB" altLang="fr-FR" dirty="0" smtClean="0"/>
              <a:t>3 operations available</a:t>
            </a:r>
          </a:p>
          <a:p>
            <a:pPr>
              <a:spcBef>
                <a:spcPts val="700"/>
              </a:spcBef>
            </a:pPr>
            <a:r>
              <a:rPr lang="en-GB" altLang="fr-FR" dirty="0" smtClean="0"/>
              <a:t>Very low hardware footprint: </a:t>
            </a:r>
          </a:p>
          <a:p>
            <a:pPr lvl="1">
              <a:spcBef>
                <a:spcPts val="700"/>
              </a:spcBef>
            </a:pPr>
            <a:r>
              <a:rPr lang="en-GB" altLang="fr-FR" dirty="0" smtClean="0"/>
              <a:t>Less than </a:t>
            </a:r>
            <a:r>
              <a:rPr lang="en-GB" altLang="fr-FR" dirty="0"/>
              <a:t>9</a:t>
            </a:r>
            <a:r>
              <a:rPr lang="en-GB" altLang="fr-FR" dirty="0" smtClean="0"/>
              <a:t>50 LUTS and  800 </a:t>
            </a:r>
            <a:r>
              <a:rPr lang="en-GB" altLang="fr-FR" dirty="0" err="1" smtClean="0"/>
              <a:t>Regs</a:t>
            </a:r>
            <a:r>
              <a:rPr lang="en-GB" altLang="fr-FR" dirty="0" smtClean="0"/>
              <a:t> per accelerator</a:t>
            </a:r>
            <a:endParaRPr lang="en-GB" altLang="fr-FR" dirty="0"/>
          </a:p>
          <a:p>
            <a:pPr>
              <a:spcBef>
                <a:spcPts val="700"/>
              </a:spcBef>
            </a:pPr>
            <a:r>
              <a:rPr lang="en-GB" altLang="fr-FR" dirty="0" smtClean="0"/>
              <a:t>Usable under Linux (driver available shortly)</a:t>
            </a:r>
          </a:p>
          <a:p>
            <a:pPr>
              <a:spcBef>
                <a:spcPts val="700"/>
              </a:spcBef>
            </a:pPr>
            <a:r>
              <a:rPr lang="en-GB" altLang="fr-FR" dirty="0" smtClean="0"/>
              <a:t>Automated generation of complete coprocessors</a:t>
            </a:r>
            <a:endParaRPr lang="en-GB" altLang="fr-FR" dirty="0"/>
          </a:p>
          <a:p>
            <a:pPr>
              <a:spcBef>
                <a:spcPts val="700"/>
              </a:spcBef>
            </a:pPr>
            <a:r>
              <a:rPr lang="en-GB" altLang="fr-FR" dirty="0" smtClean="0"/>
              <a:t>Available under an Open Source license at:</a:t>
            </a:r>
            <a:endParaRPr lang="en-GB" altLang="fr-FR" sz="2600" dirty="0"/>
          </a:p>
          <a:p>
            <a:pPr marL="0" indent="0">
              <a:spcBef>
                <a:spcPts val="700"/>
              </a:spcBef>
              <a:buNone/>
            </a:pPr>
            <a:r>
              <a:rPr lang="en-GB" altLang="fr-FR" sz="2200" dirty="0" smtClean="0"/>
              <a:t>https://redmine.telecom-bretagne.eu/projects/ouessant</a:t>
            </a:r>
            <a:endParaRPr lang="en-GB" altLang="fr-FR" sz="26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Implementation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 and </a:t>
            </a:r>
            <a:r>
              <a:rPr lang="fr-FR" dirty="0" err="1" smtClean="0"/>
              <a:t>results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03/17/2017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Pierre-Henri Horrein/Telecom Bretagne</a:t>
            </a:r>
            <a:endParaRPr lang="de-D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Télécom Bretagne">
  <a:themeElements>
    <a:clrScheme name="Télécom Bretagne">
      <a:dk1>
        <a:srgbClr val="000000"/>
      </a:dk1>
      <a:lt1>
        <a:srgbClr val="FFFFFF"/>
      </a:lt1>
      <a:dk2>
        <a:srgbClr val="A8B50A"/>
      </a:dk2>
      <a:lt2>
        <a:srgbClr val="B8B8B8"/>
      </a:lt2>
      <a:accent1>
        <a:srgbClr val="001489"/>
      </a:accent1>
      <a:accent2>
        <a:srgbClr val="000000"/>
      </a:accent2>
      <a:accent3>
        <a:srgbClr val="6D5047"/>
      </a:accent3>
      <a:accent4>
        <a:srgbClr val="A8B50A"/>
      </a:accent4>
      <a:accent5>
        <a:srgbClr val="A8B50A"/>
      </a:accent5>
      <a:accent6>
        <a:srgbClr val="A8B50A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218</Words>
  <Application>Microsoft Office PowerPoint</Application>
  <PresentationFormat>Affichage à l'écran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Modèle Télécom Bretagne</vt:lpstr>
      <vt:lpstr>Ouessant: Microcontroller approach for flexible accelerator integration and control in System-On-Chip</vt:lpstr>
      <vt:lpstr>Context</vt:lpstr>
      <vt:lpstr>Requirements</vt:lpstr>
      <vt:lpstr>Proposed solution: Ouessant</vt:lpstr>
      <vt:lpstr>Implementation status and results</vt:lpstr>
    </vt:vector>
  </TitlesOfParts>
  <Company>Institut Mines-Télécom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Charpenel;Implica</dc:creator>
  <cp:lastModifiedBy>phhorrei</cp:lastModifiedBy>
  <cp:revision>41</cp:revision>
  <dcterms:created xsi:type="dcterms:W3CDTF">2013-01-04T16:51:24Z</dcterms:created>
  <dcterms:modified xsi:type="dcterms:W3CDTF">2016-08-31T08:06:27Z</dcterms:modified>
</cp:coreProperties>
</file>