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370" r:id="rId3"/>
    <p:sldId id="369" r:id="rId4"/>
    <p:sldId id="371" r:id="rId5"/>
    <p:sldId id="359" r:id="rId6"/>
    <p:sldId id="362" r:id="rId7"/>
    <p:sldId id="363" r:id="rId8"/>
    <p:sldId id="366" r:id="rId9"/>
    <p:sldId id="364" r:id="rId10"/>
    <p:sldId id="401" r:id="rId11"/>
    <p:sldId id="263" r:id="rId12"/>
    <p:sldId id="264" r:id="rId13"/>
    <p:sldId id="265" r:id="rId14"/>
    <p:sldId id="330" r:id="rId15"/>
    <p:sldId id="400" r:id="rId16"/>
    <p:sldId id="268" r:id="rId17"/>
    <p:sldId id="334" r:id="rId18"/>
    <p:sldId id="267" r:id="rId19"/>
    <p:sldId id="270" r:id="rId20"/>
    <p:sldId id="271" r:id="rId21"/>
    <p:sldId id="272" r:id="rId22"/>
    <p:sldId id="273" r:id="rId23"/>
    <p:sldId id="274" r:id="rId24"/>
    <p:sldId id="335" r:id="rId25"/>
    <p:sldId id="336" r:id="rId26"/>
    <p:sldId id="277" r:id="rId27"/>
    <p:sldId id="275" r:id="rId28"/>
    <p:sldId id="276" r:id="rId29"/>
    <p:sldId id="281" r:id="rId30"/>
    <p:sldId id="279" r:id="rId31"/>
    <p:sldId id="283" r:id="rId32"/>
    <p:sldId id="338" r:id="rId33"/>
    <p:sldId id="337" r:id="rId34"/>
    <p:sldId id="293" r:id="rId35"/>
    <p:sldId id="291" r:id="rId36"/>
    <p:sldId id="290" r:id="rId37"/>
    <p:sldId id="368" r:id="rId38"/>
    <p:sldId id="292" r:id="rId39"/>
    <p:sldId id="294" r:id="rId40"/>
    <p:sldId id="341" r:id="rId41"/>
    <p:sldId id="342" r:id="rId42"/>
    <p:sldId id="296" r:id="rId43"/>
    <p:sldId id="377" r:id="rId44"/>
    <p:sldId id="299" r:id="rId45"/>
    <p:sldId id="378" r:id="rId46"/>
    <p:sldId id="303" r:id="rId47"/>
    <p:sldId id="304" r:id="rId48"/>
    <p:sldId id="344" r:id="rId49"/>
    <p:sldId id="301" r:id="rId50"/>
    <p:sldId id="305" r:id="rId51"/>
    <p:sldId id="306" r:id="rId52"/>
    <p:sldId id="308" r:id="rId53"/>
    <p:sldId id="387" r:id="rId54"/>
    <p:sldId id="389" r:id="rId55"/>
    <p:sldId id="390" r:id="rId56"/>
    <p:sldId id="391" r:id="rId57"/>
    <p:sldId id="392" r:id="rId58"/>
    <p:sldId id="393" r:id="rId59"/>
    <p:sldId id="312" r:id="rId60"/>
    <p:sldId id="313" r:id="rId61"/>
    <p:sldId id="345" r:id="rId62"/>
    <p:sldId id="388" r:id="rId63"/>
    <p:sldId id="282" r:id="rId64"/>
    <p:sldId id="317" r:id="rId65"/>
    <p:sldId id="346" r:id="rId66"/>
    <p:sldId id="348" r:id="rId67"/>
    <p:sldId id="347" r:id="rId68"/>
    <p:sldId id="349" r:id="rId69"/>
    <p:sldId id="350" r:id="rId70"/>
    <p:sldId id="320" r:id="rId71"/>
    <p:sldId id="354" r:id="rId72"/>
    <p:sldId id="321" r:id="rId73"/>
    <p:sldId id="403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4C6C4F"/>
    <a:srgbClr val="461CE2"/>
    <a:srgbClr val="6E8711"/>
    <a:srgbClr val="00B050"/>
    <a:srgbClr val="FFFFFF"/>
    <a:srgbClr val="FF0000"/>
    <a:srgbClr val="EE6742"/>
    <a:srgbClr val="2845D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3" autoAdjust="0"/>
    <p:restoredTop sz="92704" autoAdjust="0"/>
  </p:normalViewPr>
  <p:slideViewPr>
    <p:cSldViewPr snapToGrid="0">
      <p:cViewPr varScale="1">
        <p:scale>
          <a:sx n="121" d="100"/>
          <a:sy n="121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NumberofBitstreamsExploration\FIR&amp;C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CBCriticalPaths%20(Autosaved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FIRCariticalPaths%20(Autosaved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CBCriticalPaths%20(Autosaved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FIRCariticalPaths%20(Autosaved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CBCriticalPaths%20(Autosaved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FIRCariticalPaths%20(Autosaved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CBCriticalPaths%20(Autosaved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NumberofBitstreamsExploration\FIR&amp;C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BenchMarksFailingPoin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BenchMarksFailingPoin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BenchMarksFailingPoint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BenchMarksFailingPoint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FIRCariticalPaths%20(Autosaved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CBCriticalPaths%20(Autosaved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VSAutomation\FPL2016\Results\Hardware\ManualFIRCariticalPaths%20(Autosaved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4815008183215"/>
          <c:y val="4.1445724547589449E-2"/>
          <c:w val="0.87950422592867694"/>
          <c:h val="0.79838891565830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tar"/>
            <c:size val="10"/>
            <c:spPr>
              <a:noFill/>
              <a:ln w="25400">
                <a:solidFill>
                  <a:schemeClr val="accent1"/>
                </a:solidFill>
              </a:ln>
              <a:effectLst/>
            </c:spPr>
          </c:marker>
          <c:cat>
            <c:numRef>
              <c:f>Sheet2!$G$12:$G$18</c:f>
              <c:numCache>
                <c:formatCode>General</c:formatCode>
                <c:ptCount val="7"/>
                <c:pt idx="0">
                  <c:v>150</c:v>
                </c:pt>
                <c:pt idx="1">
                  <c:v>130</c:v>
                </c:pt>
                <c:pt idx="2">
                  <c:v>90</c:v>
                </c:pt>
                <c:pt idx="3">
                  <c:v>65</c:v>
                </c:pt>
                <c:pt idx="4">
                  <c:v>40</c:v>
                </c:pt>
                <c:pt idx="5">
                  <c:v>28</c:v>
                </c:pt>
                <c:pt idx="6">
                  <c:v>14</c:v>
                </c:pt>
              </c:numCache>
            </c:numRef>
          </c:cat>
          <c:val>
            <c:numRef>
              <c:f>Sheet2!$F$12:$F$18</c:f>
              <c:numCache>
                <c:formatCode>General</c:formatCode>
                <c:ptCount val="7"/>
                <c:pt idx="0">
                  <c:v>1.8</c:v>
                </c:pt>
                <c:pt idx="1">
                  <c:v>1.5</c:v>
                </c:pt>
                <c:pt idx="2">
                  <c:v>1.2</c:v>
                </c:pt>
                <c:pt idx="3">
                  <c:v>1.1000000000000001</c:v>
                </c:pt>
                <c:pt idx="4">
                  <c:v>0.95</c:v>
                </c:pt>
                <c:pt idx="5">
                  <c:v>0.9</c:v>
                </c:pt>
                <c:pt idx="6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953680"/>
        <c:axId val="288958776"/>
      </c:lineChart>
      <c:catAx>
        <c:axId val="288953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>
                    <a:solidFill>
                      <a:schemeClr val="tx1"/>
                    </a:solidFill>
                  </a:rPr>
                  <a:t>Technology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58776"/>
        <c:crosses val="autoZero"/>
        <c:auto val="1"/>
        <c:lblAlgn val="ctr"/>
        <c:lblOffset val="100"/>
        <c:noMultiLvlLbl val="0"/>
      </c:catAx>
      <c:valAx>
        <c:axId val="28895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>
                    <a:solidFill>
                      <a:schemeClr val="tx1"/>
                    </a:solidFill>
                  </a:rPr>
                  <a:t>V</a:t>
                </a:r>
                <a:r>
                  <a:rPr lang="en-CA" sz="18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800">
                    <a:solidFill>
                      <a:schemeClr val="tx1"/>
                    </a:solidFill>
                  </a:rPr>
                  <a:t> 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5368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2293410433292216"/>
          <c:w val="0.84192122254499002"/>
          <c:h val="0.78198834790460059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Sheet1!$AE$5:$AE$13</c:f>
              <c:numCache>
                <c:formatCode>General</c:formatCode>
                <c:ptCount val="9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D8-43DC-8DB0-AC6C510EEE56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Sheet1!$Y$20:$Y$30</c:f>
              <c:numCache>
                <c:formatCode>General</c:formatCode>
                <c:ptCount val="11"/>
                <c:pt idx="0">
                  <c:v>86.4</c:v>
                </c:pt>
                <c:pt idx="1">
                  <c:v>101.7</c:v>
                </c:pt>
                <c:pt idx="2">
                  <c:v>115.2</c:v>
                </c:pt>
                <c:pt idx="3">
                  <c:v>127.8</c:v>
                </c:pt>
                <c:pt idx="4">
                  <c:v>139.5</c:v>
                </c:pt>
                <c:pt idx="5">
                  <c:v>150.30000000000001</c:v>
                </c:pt>
                <c:pt idx="6">
                  <c:v>160.20000000000002</c:v>
                </c:pt>
                <c:pt idx="7">
                  <c:v>168.3</c:v>
                </c:pt>
                <c:pt idx="8">
                  <c:v>175.5</c:v>
                </c:pt>
                <c:pt idx="9">
                  <c:v>181.8</c:v>
                </c:pt>
                <c:pt idx="10">
                  <c:v>186.3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D8-43DC-8DB0-AC6C510EE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348376"/>
        <c:axId val="370348768"/>
      </c:scatterChart>
      <c:valAx>
        <c:axId val="370348376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48768"/>
        <c:crosses val="autoZero"/>
        <c:crossBetween val="midCat"/>
      </c:valAx>
      <c:valAx>
        <c:axId val="37034876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48376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0504558744249924"/>
          <c:y val="1.7584521242430078E-2"/>
          <c:w val="0.80209986560973945"/>
          <c:h val="6.1969433061612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1155165193459239"/>
          <c:w val="0.86804069988504517"/>
          <c:h val="0.79337079827346813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'NewValues(19022016)'!$AC$20:$AC$28</c:f>
              <c:numCache>
                <c:formatCode>General</c:formatCode>
                <c:ptCount val="9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809-46DE-9129-BA77F87425A8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'NewValues(19022016)'!$X$20:$X$28</c:f>
              <c:numCache>
                <c:formatCode>General</c:formatCode>
                <c:ptCount val="9"/>
                <c:pt idx="0">
                  <c:v>85.539999999999992</c:v>
                </c:pt>
                <c:pt idx="1">
                  <c:v>98.699999999999989</c:v>
                </c:pt>
                <c:pt idx="2">
                  <c:v>111.86</c:v>
                </c:pt>
                <c:pt idx="3">
                  <c:v>124.08</c:v>
                </c:pt>
                <c:pt idx="4">
                  <c:v>135.35999999999999</c:v>
                </c:pt>
                <c:pt idx="5">
                  <c:v>146.63999999999999</c:v>
                </c:pt>
                <c:pt idx="6">
                  <c:v>156.97999999999999</c:v>
                </c:pt>
                <c:pt idx="7">
                  <c:v>165.44</c:v>
                </c:pt>
                <c:pt idx="8">
                  <c:v>174.84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809-46DE-9129-BA77F87425A8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115.19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809-46DE-9129-BA77F8742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002552"/>
        <c:axId val="287004120"/>
      </c:scatterChart>
      <c:valAx>
        <c:axId val="287002552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04120"/>
        <c:crosses val="autoZero"/>
        <c:crossBetween val="midCat"/>
        <c:majorUnit val="0.1"/>
      </c:valAx>
      <c:valAx>
        <c:axId val="28700412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02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863965738565844"/>
          <c:y val="1.1092332834812813E-3"/>
          <c:w val="0.72205100707168046"/>
          <c:h val="9.8144342797182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2293410433292216"/>
          <c:w val="0.84192122254499002"/>
          <c:h val="0.78198834790460059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Sheet1!$AE$5:$AE$13</c:f>
              <c:numCache>
                <c:formatCode>General</c:formatCode>
                <c:ptCount val="9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09-4870-B565-82083E21EEB2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Sheet1!$Y$20:$Y$30</c:f>
              <c:numCache>
                <c:formatCode>General</c:formatCode>
                <c:ptCount val="11"/>
                <c:pt idx="0">
                  <c:v>86.4</c:v>
                </c:pt>
                <c:pt idx="1">
                  <c:v>101.7</c:v>
                </c:pt>
                <c:pt idx="2">
                  <c:v>115.2</c:v>
                </c:pt>
                <c:pt idx="3">
                  <c:v>127.8</c:v>
                </c:pt>
                <c:pt idx="4">
                  <c:v>139.5</c:v>
                </c:pt>
                <c:pt idx="5">
                  <c:v>150.30000000000001</c:v>
                </c:pt>
                <c:pt idx="6">
                  <c:v>160.20000000000002</c:v>
                </c:pt>
                <c:pt idx="7">
                  <c:v>168.3</c:v>
                </c:pt>
                <c:pt idx="8">
                  <c:v>175.5</c:v>
                </c:pt>
                <c:pt idx="9">
                  <c:v>181.8</c:v>
                </c:pt>
                <c:pt idx="10">
                  <c:v>186.3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409-4870-B565-82083E21EEB2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121.18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09-4870-B565-82083E21E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003728"/>
        <c:axId val="287002944"/>
      </c:scatterChart>
      <c:valAx>
        <c:axId val="287003728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02944"/>
        <c:crosses val="autoZero"/>
        <c:crossBetween val="midCat"/>
      </c:valAx>
      <c:valAx>
        <c:axId val="287002944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0372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0504558744249924"/>
          <c:y val="1.7584521242430078E-2"/>
          <c:w val="0.80209986560973945"/>
          <c:h val="6.1969433061612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1155165193459239"/>
          <c:w val="0.86804069988504517"/>
          <c:h val="0.79337079827346813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'NewValues(19022016)'!$AC$20:$AC$28</c:f>
              <c:numCache>
                <c:formatCode>General</c:formatCode>
                <c:ptCount val="9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C7-4486-A71C-11F9B63ADBC0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'NewValues(19022016)'!$X$20:$X$28</c:f>
              <c:numCache>
                <c:formatCode>General</c:formatCode>
                <c:ptCount val="9"/>
                <c:pt idx="0">
                  <c:v>85.539999999999992</c:v>
                </c:pt>
                <c:pt idx="1">
                  <c:v>98.699999999999989</c:v>
                </c:pt>
                <c:pt idx="2">
                  <c:v>111.86</c:v>
                </c:pt>
                <c:pt idx="3">
                  <c:v>124.08</c:v>
                </c:pt>
                <c:pt idx="4">
                  <c:v>135.35999999999999</c:v>
                </c:pt>
                <c:pt idx="5">
                  <c:v>146.63999999999999</c:v>
                </c:pt>
                <c:pt idx="6">
                  <c:v>156.97999999999999</c:v>
                </c:pt>
                <c:pt idx="7">
                  <c:v>165.44</c:v>
                </c:pt>
                <c:pt idx="8">
                  <c:v>174.84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4C7-4486-A71C-11F9B63ADBC0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115.19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4C7-4486-A71C-11F9B63AD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036528"/>
        <c:axId val="288034568"/>
      </c:scatterChart>
      <c:valAx>
        <c:axId val="288036528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034568"/>
        <c:crosses val="autoZero"/>
        <c:crossBetween val="midCat"/>
        <c:majorUnit val="0.1"/>
      </c:valAx>
      <c:valAx>
        <c:axId val="28803456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036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863965738565844"/>
          <c:y val="1.1092332834812813E-3"/>
          <c:w val="0.72205100707168046"/>
          <c:h val="9.8144342797182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2293410433292216"/>
          <c:w val="0.84192122254499002"/>
          <c:h val="0.78198834790460059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Sheet1!$AE$5:$AE$13</c:f>
              <c:numCache>
                <c:formatCode>General</c:formatCode>
                <c:ptCount val="9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840-4B79-9A5A-DE38F886433E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Sheet1!$Y$20:$Y$30</c:f>
              <c:numCache>
                <c:formatCode>General</c:formatCode>
                <c:ptCount val="11"/>
                <c:pt idx="0">
                  <c:v>86.4</c:v>
                </c:pt>
                <c:pt idx="1">
                  <c:v>101.7</c:v>
                </c:pt>
                <c:pt idx="2">
                  <c:v>115.2</c:v>
                </c:pt>
                <c:pt idx="3">
                  <c:v>127.8</c:v>
                </c:pt>
                <c:pt idx="4">
                  <c:v>139.5</c:v>
                </c:pt>
                <c:pt idx="5">
                  <c:v>150.30000000000001</c:v>
                </c:pt>
                <c:pt idx="6">
                  <c:v>160.20000000000002</c:v>
                </c:pt>
                <c:pt idx="7">
                  <c:v>168.3</c:v>
                </c:pt>
                <c:pt idx="8">
                  <c:v>175.5</c:v>
                </c:pt>
                <c:pt idx="9">
                  <c:v>181.8</c:v>
                </c:pt>
                <c:pt idx="10">
                  <c:v>186.3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840-4B79-9A5A-DE38F886433E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121.18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840-4B79-9A5A-DE38F8864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038096"/>
        <c:axId val="288036920"/>
      </c:scatterChart>
      <c:valAx>
        <c:axId val="288038096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036920"/>
        <c:crosses val="autoZero"/>
        <c:crossBetween val="midCat"/>
      </c:valAx>
      <c:valAx>
        <c:axId val="28803692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038096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0504558744249924"/>
          <c:y val="1.7584521242430078E-2"/>
          <c:w val="0.80209986560973945"/>
          <c:h val="6.1969433061612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1155165193459239"/>
          <c:w val="0.86804069988504517"/>
          <c:h val="0.79337079827346813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'NewValues(19022016)'!$AC$20:$AC$28</c:f>
              <c:numCache>
                <c:formatCode>General</c:formatCode>
                <c:ptCount val="9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54-4000-8011-85814349A446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'NewValues(19022016)'!$X$20:$X$28</c:f>
              <c:numCache>
                <c:formatCode>General</c:formatCode>
                <c:ptCount val="9"/>
                <c:pt idx="0">
                  <c:v>85.539999999999992</c:v>
                </c:pt>
                <c:pt idx="1">
                  <c:v>98.699999999999989</c:v>
                </c:pt>
                <c:pt idx="2">
                  <c:v>111.86</c:v>
                </c:pt>
                <c:pt idx="3">
                  <c:v>124.08</c:v>
                </c:pt>
                <c:pt idx="4">
                  <c:v>135.35999999999999</c:v>
                </c:pt>
                <c:pt idx="5">
                  <c:v>146.63999999999999</c:v>
                </c:pt>
                <c:pt idx="6">
                  <c:v>156.97999999999999</c:v>
                </c:pt>
                <c:pt idx="7">
                  <c:v>165.44</c:v>
                </c:pt>
                <c:pt idx="8">
                  <c:v>174.84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654-4000-8011-85814349A446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115.19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654-4000-8011-85814349A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037704"/>
        <c:axId val="369549440"/>
      </c:scatterChart>
      <c:valAx>
        <c:axId val="288037704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49440"/>
        <c:crosses val="autoZero"/>
        <c:crossBetween val="midCat"/>
        <c:majorUnit val="0.1"/>
      </c:valAx>
      <c:valAx>
        <c:axId val="36954944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0377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863965738565844"/>
          <c:y val="1.1092332834812813E-3"/>
          <c:w val="0.72205100707168046"/>
          <c:h val="9.8144342797182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2293410433292216"/>
          <c:w val="0.84192122254499002"/>
          <c:h val="0.78198834790460059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Sheet1!$AE$5:$AE$13</c:f>
              <c:numCache>
                <c:formatCode>General</c:formatCode>
                <c:ptCount val="9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DD3-4169-8F64-FE39DD6AEF35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Sheet1!$Y$20:$Y$30</c:f>
              <c:numCache>
                <c:formatCode>General</c:formatCode>
                <c:ptCount val="11"/>
                <c:pt idx="0">
                  <c:v>86.4</c:v>
                </c:pt>
                <c:pt idx="1">
                  <c:v>101.7</c:v>
                </c:pt>
                <c:pt idx="2">
                  <c:v>115.2</c:v>
                </c:pt>
                <c:pt idx="3">
                  <c:v>127.8</c:v>
                </c:pt>
                <c:pt idx="4">
                  <c:v>139.5</c:v>
                </c:pt>
                <c:pt idx="5">
                  <c:v>150.30000000000001</c:v>
                </c:pt>
                <c:pt idx="6">
                  <c:v>160.20000000000002</c:v>
                </c:pt>
                <c:pt idx="7">
                  <c:v>168.3</c:v>
                </c:pt>
                <c:pt idx="8">
                  <c:v>175.5</c:v>
                </c:pt>
                <c:pt idx="9">
                  <c:v>181.8</c:v>
                </c:pt>
                <c:pt idx="10">
                  <c:v>186.3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DD3-4169-8F64-FE39DD6AEF35}"/>
            </c:ext>
          </c:extLst>
        </c:ser>
        <c:ser>
          <c:idx val="1"/>
          <c:order val="2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1.2</c:v>
              </c:pt>
            </c:numLit>
          </c:xVal>
          <c:yVal>
            <c:numLit>
              <c:formatCode>General</c:formatCode>
              <c:ptCount val="1"/>
              <c:pt idx="0">
                <c:v>121.18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DD3-4169-8F64-FE39DD6AE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554536"/>
        <c:axId val="369552184"/>
      </c:scatterChart>
      <c:valAx>
        <c:axId val="369554536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52184"/>
        <c:crosses val="autoZero"/>
        <c:crossBetween val="midCat"/>
      </c:valAx>
      <c:valAx>
        <c:axId val="369552184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54536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0504558744249924"/>
          <c:y val="1.7584521242430078E-2"/>
          <c:w val="0.80209986560973945"/>
          <c:h val="6.1969433061612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4815008183215"/>
          <c:y val="4.1445724547589449E-2"/>
          <c:w val="0.87950422592867694"/>
          <c:h val="0.79838891565830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tar"/>
            <c:size val="10"/>
            <c:spPr>
              <a:noFill/>
              <a:ln w="25400">
                <a:solidFill>
                  <a:schemeClr val="accent1"/>
                </a:solidFill>
              </a:ln>
              <a:effectLst/>
            </c:spPr>
          </c:marker>
          <c:cat>
            <c:numRef>
              <c:f>Sheet2!$G$12:$G$18</c:f>
              <c:numCache>
                <c:formatCode>General</c:formatCode>
                <c:ptCount val="7"/>
                <c:pt idx="0">
                  <c:v>150</c:v>
                </c:pt>
                <c:pt idx="1">
                  <c:v>130</c:v>
                </c:pt>
                <c:pt idx="2">
                  <c:v>90</c:v>
                </c:pt>
                <c:pt idx="3">
                  <c:v>65</c:v>
                </c:pt>
                <c:pt idx="4">
                  <c:v>40</c:v>
                </c:pt>
                <c:pt idx="5">
                  <c:v>28</c:v>
                </c:pt>
                <c:pt idx="6">
                  <c:v>14</c:v>
                </c:pt>
              </c:numCache>
            </c:numRef>
          </c:cat>
          <c:val>
            <c:numRef>
              <c:f>Sheet2!$F$12:$F$18</c:f>
              <c:numCache>
                <c:formatCode>General</c:formatCode>
                <c:ptCount val="7"/>
                <c:pt idx="0">
                  <c:v>1.8</c:v>
                </c:pt>
                <c:pt idx="1">
                  <c:v>1.5</c:v>
                </c:pt>
                <c:pt idx="2">
                  <c:v>1.2</c:v>
                </c:pt>
                <c:pt idx="3">
                  <c:v>1.1000000000000001</c:v>
                </c:pt>
                <c:pt idx="4">
                  <c:v>0.95</c:v>
                </c:pt>
                <c:pt idx="5">
                  <c:v>0.9</c:v>
                </c:pt>
                <c:pt idx="6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957992"/>
        <c:axId val="288957600"/>
      </c:lineChart>
      <c:catAx>
        <c:axId val="288957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>
                    <a:solidFill>
                      <a:schemeClr val="tx1"/>
                    </a:solidFill>
                  </a:rPr>
                  <a:t>Technology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57600"/>
        <c:crosses val="autoZero"/>
        <c:auto val="1"/>
        <c:lblAlgn val="ctr"/>
        <c:lblOffset val="100"/>
        <c:noMultiLvlLbl val="0"/>
      </c:catAx>
      <c:valAx>
        <c:axId val="28895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>
                    <a:solidFill>
                      <a:schemeClr val="tx1"/>
                    </a:solidFill>
                  </a:rPr>
                  <a:t>V</a:t>
                </a:r>
                <a:r>
                  <a:rPr lang="en-CA" sz="18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800">
                    <a:solidFill>
                      <a:schemeClr val="tx1"/>
                    </a:solidFill>
                  </a:rPr>
                  <a:t> 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5799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000" dirty="0" smtClean="0"/>
              <a:t>FIR</a:t>
            </a:r>
            <a:r>
              <a:rPr lang="en-CA" sz="2000" baseline="0" dirty="0" smtClean="0"/>
              <a:t> filter </a:t>
            </a:r>
            <a:r>
              <a:rPr lang="en-CA" sz="2000" baseline="0" dirty="0" err="1" smtClean="0"/>
              <a:t>Fmax</a:t>
            </a:r>
            <a:r>
              <a:rPr lang="en-CA" sz="2000" baseline="0" dirty="0" smtClean="0"/>
              <a:t> on a 60-nm Cyclone IV (1.2 V nominal V</a:t>
            </a:r>
            <a:r>
              <a:rPr lang="en-CA" sz="2000" baseline="-25000" dirty="0" smtClean="0"/>
              <a:t>DD</a:t>
            </a:r>
            <a:r>
              <a:rPr lang="en-CA" sz="2000" baseline="0" dirty="0" smtClean="0"/>
              <a:t>)</a:t>
            </a:r>
            <a:endParaRPr lang="en-CA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27749011918257"/>
          <c:y val="0.10963972130224886"/>
          <c:w val="0.76856227723480086"/>
          <c:h val="0.7035184105089336"/>
        </c:manualLayout>
      </c:layout>
      <c:scatterChart>
        <c:scatterStyle val="lineMarker"/>
        <c:varyColors val="0"/>
        <c:ser>
          <c:idx val="0"/>
          <c:order val="0"/>
          <c:tx>
            <c:v>Measured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Sheet1!$B$3:$B$13</c:f>
              <c:numCache>
                <c:formatCode>General</c:formatCode>
                <c:ptCount val="11"/>
                <c:pt idx="0">
                  <c:v>850</c:v>
                </c:pt>
                <c:pt idx="1">
                  <c:v>900</c:v>
                </c:pt>
                <c:pt idx="2">
                  <c:v>950</c:v>
                </c:pt>
                <c:pt idx="3">
                  <c:v>1000</c:v>
                </c:pt>
                <c:pt idx="4">
                  <c:v>1050</c:v>
                </c:pt>
                <c:pt idx="5">
                  <c:v>1100</c:v>
                </c:pt>
                <c:pt idx="6">
                  <c:v>1150</c:v>
                </c:pt>
                <c:pt idx="7">
                  <c:v>1200</c:v>
                </c:pt>
                <c:pt idx="8">
                  <c:v>1250</c:v>
                </c:pt>
                <c:pt idx="9">
                  <c:v>1300</c:v>
                </c:pt>
                <c:pt idx="10">
                  <c:v>1350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  <c:pt idx="9">
                  <c:v>191</c:v>
                </c:pt>
                <c:pt idx="10">
                  <c:v>197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310-44E2-91F4-07E6D533C8AC}"/>
            </c:ext>
          </c:extLst>
        </c:ser>
        <c:ser>
          <c:idx val="1"/>
          <c:order val="1"/>
          <c:tx>
            <c:v>CAD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Sheet1!$B$16</c:f>
              <c:numCache>
                <c:formatCode>General</c:formatCode>
                <c:ptCount val="1"/>
                <c:pt idx="0">
                  <c:v>1200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115.19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310-44E2-91F4-07E6D533C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562728"/>
        <c:axId val="369561944"/>
      </c:scatterChart>
      <c:valAx>
        <c:axId val="369562728"/>
        <c:scaling>
          <c:orientation val="minMax"/>
          <c:min val="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Supply</a:t>
                </a:r>
                <a:r>
                  <a:rPr lang="en-CA" sz="1800" baseline="0"/>
                  <a:t> Voltage (mV)</a:t>
                </a:r>
                <a:endParaRPr lang="en-CA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1944"/>
        <c:crosses val="autoZero"/>
        <c:crossBetween val="midCat"/>
      </c:valAx>
      <c:valAx>
        <c:axId val="36956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F</a:t>
                </a:r>
                <a:r>
                  <a:rPr lang="en-CA" sz="1800" baseline="-25000"/>
                  <a:t>max</a:t>
                </a:r>
                <a:r>
                  <a:rPr lang="en-CA" sz="1800"/>
                  <a:t> 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27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3.8383078775010113E-2"/>
          <c:y val="9.4880572701217233E-2"/>
          <c:w val="0.33625338283491768"/>
          <c:h val="0.163231883248636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000" dirty="0" smtClean="0"/>
              <a:t>FIR</a:t>
            </a:r>
            <a:r>
              <a:rPr lang="en-CA" sz="2000" baseline="0" dirty="0" smtClean="0"/>
              <a:t> filter </a:t>
            </a:r>
            <a:r>
              <a:rPr lang="en-CA" sz="2000" baseline="0" dirty="0" err="1" smtClean="0"/>
              <a:t>Fmax</a:t>
            </a:r>
            <a:r>
              <a:rPr lang="en-CA" sz="2000" baseline="0" dirty="0" smtClean="0"/>
              <a:t> on a 60-nm Cyclone IV (1.2 V nominal V</a:t>
            </a:r>
            <a:r>
              <a:rPr lang="en-CA" sz="2000" baseline="-25000" dirty="0" smtClean="0"/>
              <a:t>DD</a:t>
            </a:r>
            <a:r>
              <a:rPr lang="en-CA" sz="2000" baseline="0" dirty="0" smtClean="0"/>
              <a:t>)</a:t>
            </a:r>
            <a:endParaRPr lang="en-CA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27749011918257"/>
          <c:y val="0.10963972130224886"/>
          <c:w val="0.76856227723480086"/>
          <c:h val="0.7035184105089336"/>
        </c:manualLayout>
      </c:layout>
      <c:scatterChart>
        <c:scatterStyle val="lineMarker"/>
        <c:varyColors val="0"/>
        <c:ser>
          <c:idx val="0"/>
          <c:order val="0"/>
          <c:tx>
            <c:v>Measured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Sheet1!$B$3:$B$13</c:f>
              <c:numCache>
                <c:formatCode>General</c:formatCode>
                <c:ptCount val="11"/>
                <c:pt idx="0">
                  <c:v>850</c:v>
                </c:pt>
                <c:pt idx="1">
                  <c:v>900</c:v>
                </c:pt>
                <c:pt idx="2">
                  <c:v>950</c:v>
                </c:pt>
                <c:pt idx="3">
                  <c:v>1000</c:v>
                </c:pt>
                <c:pt idx="4">
                  <c:v>1050</c:v>
                </c:pt>
                <c:pt idx="5">
                  <c:v>1100</c:v>
                </c:pt>
                <c:pt idx="6">
                  <c:v>1150</c:v>
                </c:pt>
                <c:pt idx="7">
                  <c:v>1200</c:v>
                </c:pt>
                <c:pt idx="8">
                  <c:v>1250</c:v>
                </c:pt>
                <c:pt idx="9">
                  <c:v>1300</c:v>
                </c:pt>
                <c:pt idx="10">
                  <c:v>1350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  <c:pt idx="9">
                  <c:v>191</c:v>
                </c:pt>
                <c:pt idx="10">
                  <c:v>197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B0-4A24-AE03-DB25222DA0A1}"/>
            </c:ext>
          </c:extLst>
        </c:ser>
        <c:ser>
          <c:idx val="1"/>
          <c:order val="1"/>
          <c:tx>
            <c:v>CAD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Sheet1!$B$16</c:f>
              <c:numCache>
                <c:formatCode>General</c:formatCode>
                <c:ptCount val="1"/>
                <c:pt idx="0">
                  <c:v>1200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115.19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6B0-4A24-AE03-DB25222DA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562336"/>
        <c:axId val="369563512"/>
      </c:scatterChart>
      <c:valAx>
        <c:axId val="369562336"/>
        <c:scaling>
          <c:orientation val="minMax"/>
          <c:min val="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Supply</a:t>
                </a:r>
                <a:r>
                  <a:rPr lang="en-CA" sz="1800" baseline="0"/>
                  <a:t> Voltage (mV)</a:t>
                </a:r>
                <a:endParaRPr lang="en-CA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3512"/>
        <c:crosses val="autoZero"/>
        <c:crossBetween val="midCat"/>
      </c:valAx>
      <c:valAx>
        <c:axId val="36956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F</a:t>
                </a:r>
                <a:r>
                  <a:rPr lang="en-CA" sz="1800" baseline="-25000"/>
                  <a:t>max</a:t>
                </a:r>
                <a:r>
                  <a:rPr lang="en-CA" sz="1800"/>
                  <a:t> 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2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3.8383078775010113E-2"/>
          <c:y val="9.4880572701217233E-2"/>
          <c:w val="0.33625338283491768"/>
          <c:h val="0.163231883248636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000" dirty="0" smtClean="0"/>
              <a:t>FIR</a:t>
            </a:r>
            <a:r>
              <a:rPr lang="en-CA" sz="2000" baseline="0" dirty="0" smtClean="0"/>
              <a:t> filter </a:t>
            </a:r>
            <a:r>
              <a:rPr lang="en-CA" sz="2000" baseline="0" dirty="0" err="1" smtClean="0"/>
              <a:t>Fmax</a:t>
            </a:r>
            <a:r>
              <a:rPr lang="en-CA" sz="2000" baseline="0" dirty="0" smtClean="0"/>
              <a:t> on a 60-nm Cyclone IV (1.2 V nominal V</a:t>
            </a:r>
            <a:r>
              <a:rPr lang="en-CA" sz="2000" baseline="-25000" dirty="0" smtClean="0"/>
              <a:t>DD</a:t>
            </a:r>
            <a:r>
              <a:rPr lang="en-CA" sz="2000" baseline="0" dirty="0" smtClean="0"/>
              <a:t>)</a:t>
            </a:r>
            <a:endParaRPr lang="en-CA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27749011918257"/>
          <c:y val="0.10963972130224886"/>
          <c:w val="0.76856227723480086"/>
          <c:h val="0.7035184105089336"/>
        </c:manualLayout>
      </c:layout>
      <c:scatterChart>
        <c:scatterStyle val="lineMarker"/>
        <c:varyColors val="0"/>
        <c:ser>
          <c:idx val="0"/>
          <c:order val="0"/>
          <c:tx>
            <c:v>Measured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Sheet1!$B$3:$B$13</c:f>
              <c:numCache>
                <c:formatCode>General</c:formatCode>
                <c:ptCount val="11"/>
                <c:pt idx="0">
                  <c:v>850</c:v>
                </c:pt>
                <c:pt idx="1">
                  <c:v>900</c:v>
                </c:pt>
                <c:pt idx="2">
                  <c:v>950</c:v>
                </c:pt>
                <c:pt idx="3">
                  <c:v>1000</c:v>
                </c:pt>
                <c:pt idx="4">
                  <c:v>1050</c:v>
                </c:pt>
                <c:pt idx="5">
                  <c:v>1100</c:v>
                </c:pt>
                <c:pt idx="6">
                  <c:v>1150</c:v>
                </c:pt>
                <c:pt idx="7">
                  <c:v>1200</c:v>
                </c:pt>
                <c:pt idx="8">
                  <c:v>1250</c:v>
                </c:pt>
                <c:pt idx="9">
                  <c:v>1300</c:v>
                </c:pt>
                <c:pt idx="10">
                  <c:v>1350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  <c:pt idx="9">
                  <c:v>191</c:v>
                </c:pt>
                <c:pt idx="10">
                  <c:v>197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5F-4804-97CE-AF8011A25185}"/>
            </c:ext>
          </c:extLst>
        </c:ser>
        <c:ser>
          <c:idx val="1"/>
          <c:order val="1"/>
          <c:tx>
            <c:v>CAD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Sheet1!$B$16</c:f>
              <c:numCache>
                <c:formatCode>General</c:formatCode>
                <c:ptCount val="1"/>
                <c:pt idx="0">
                  <c:v>1200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115.19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C5F-4804-97CE-AF8011A25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560768"/>
        <c:axId val="369560376"/>
      </c:scatterChart>
      <c:valAx>
        <c:axId val="369560768"/>
        <c:scaling>
          <c:orientation val="minMax"/>
          <c:min val="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Supply</a:t>
                </a:r>
                <a:r>
                  <a:rPr lang="en-CA" sz="1800" baseline="0"/>
                  <a:t> Voltage (mV)</a:t>
                </a:r>
                <a:endParaRPr lang="en-CA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0376"/>
        <c:crosses val="autoZero"/>
        <c:crossBetween val="midCat"/>
      </c:valAx>
      <c:valAx>
        <c:axId val="36956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F</a:t>
                </a:r>
                <a:r>
                  <a:rPr lang="en-CA" sz="1800" baseline="-25000"/>
                  <a:t>max</a:t>
                </a:r>
                <a:r>
                  <a:rPr lang="en-CA" sz="1800"/>
                  <a:t> 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07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3.8383078775010113E-2"/>
          <c:y val="9.4880572701217233E-2"/>
          <c:w val="0.33625338283491768"/>
          <c:h val="0.163231883248636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29632650826084"/>
          <c:y val="7.6618132692104768E-2"/>
          <c:w val="0.82439350243857212"/>
          <c:h val="0.77905867099679105"/>
        </c:manualLayout>
      </c:layout>
      <c:scatterChart>
        <c:scatterStyle val="lineMarker"/>
        <c:varyColors val="0"/>
        <c:ser>
          <c:idx val="0"/>
          <c:order val="0"/>
          <c:tx>
            <c:v>FIR measured Fmax</c:v>
          </c:tx>
          <c:spPr>
            <a:ln w="254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xVal>
            <c:numRef>
              <c:f>Sheet1!$B$3:$B$13</c:f>
              <c:numCache>
                <c:formatCode>General</c:formatCode>
                <c:ptCount val="11"/>
                <c:pt idx="0">
                  <c:v>850</c:v>
                </c:pt>
                <c:pt idx="1">
                  <c:v>900</c:v>
                </c:pt>
                <c:pt idx="2">
                  <c:v>950</c:v>
                </c:pt>
                <c:pt idx="3">
                  <c:v>1000</c:v>
                </c:pt>
                <c:pt idx="4">
                  <c:v>1050</c:v>
                </c:pt>
                <c:pt idx="5">
                  <c:v>1100</c:v>
                </c:pt>
                <c:pt idx="6">
                  <c:v>1150</c:v>
                </c:pt>
                <c:pt idx="7">
                  <c:v>1200</c:v>
                </c:pt>
                <c:pt idx="8">
                  <c:v>1250</c:v>
                </c:pt>
                <c:pt idx="9">
                  <c:v>1300</c:v>
                </c:pt>
                <c:pt idx="10">
                  <c:v>1350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  <c:pt idx="9">
                  <c:v>191</c:v>
                </c:pt>
                <c:pt idx="10">
                  <c:v>197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24-484E-91DD-91FFA0FF2E13}"/>
            </c:ext>
          </c:extLst>
        </c:ser>
        <c:ser>
          <c:idx val="1"/>
          <c:order val="1"/>
          <c:tx>
            <c:v>CAD</c:v>
          </c:tx>
          <c:spPr>
            <a:ln w="190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386660872947545E-2"/>
                  <c:y val="0.116356180555633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D24-484E-91DD-91FFA0FF2E13}"/>
                </c:ext>
                <c:ext xmlns:c15="http://schemas.microsoft.com/office/drawing/2012/chart" uri="{CE6537A1-D6FC-4f65-9D91-7224C49458BB}">
                  <c15:layout>
                    <c:manualLayout>
                      <c:w val="0.12867863492935921"/>
                      <c:h val="0.1039309036717300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1200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115.19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D24-484E-91DD-91FFA0FF2E13}"/>
            </c:ext>
          </c:extLst>
        </c:ser>
        <c:ser>
          <c:idx val="2"/>
          <c:order val="2"/>
          <c:tx>
            <c:v>Xbar measured Fmax</c:v>
          </c:tx>
          <c:spPr>
            <a:ln w="2540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2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marker>
          <c:xVal>
            <c:numRef>
              <c:f>Sheet1!$L$3:$L$13</c:f>
              <c:numCache>
                <c:formatCode>General</c:formatCode>
                <c:ptCount val="11"/>
                <c:pt idx="0">
                  <c:v>850</c:v>
                </c:pt>
                <c:pt idx="1">
                  <c:v>900</c:v>
                </c:pt>
                <c:pt idx="2">
                  <c:v>950</c:v>
                </c:pt>
                <c:pt idx="3">
                  <c:v>1000</c:v>
                </c:pt>
                <c:pt idx="4">
                  <c:v>1050</c:v>
                </c:pt>
                <c:pt idx="5">
                  <c:v>1100</c:v>
                </c:pt>
                <c:pt idx="6">
                  <c:v>1150</c:v>
                </c:pt>
                <c:pt idx="7">
                  <c:v>1200</c:v>
                </c:pt>
                <c:pt idx="8">
                  <c:v>1250</c:v>
                </c:pt>
                <c:pt idx="9">
                  <c:v>1300</c:v>
                </c:pt>
                <c:pt idx="10">
                  <c:v>1350</c:v>
                </c:pt>
              </c:numCache>
            </c:numRef>
          </c:xVal>
          <c:yVal>
            <c:numRef>
              <c:f>Sheet1!$O$3:$O$13</c:f>
              <c:numCache>
                <c:formatCode>General</c:formatCode>
                <c:ptCount val="11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  <c:pt idx="9">
                  <c:v>195</c:v>
                </c:pt>
                <c:pt idx="10">
                  <c:v>203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24-484E-91DD-91FFA0FF2E13}"/>
            </c:ext>
          </c:extLst>
        </c:ser>
        <c:ser>
          <c:idx val="3"/>
          <c:order val="3"/>
          <c:spPr>
            <a:ln w="1905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806752344680034E-2"/>
                  <c:y val="-0.100204698288341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D24-484E-91DD-91FFA0FF2E13}"/>
                </c:ext>
                <c:ext xmlns:c15="http://schemas.microsoft.com/office/drawing/2012/chart" uri="{CE6537A1-D6FC-4f65-9D91-7224C49458BB}">
                  <c15:layout>
                    <c:manualLayout>
                      <c:w val="0.12209233795001009"/>
                      <c:h val="9.237153207156435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Sheet1!$N$16</c:f>
              <c:numCache>
                <c:formatCode>General</c:formatCode>
                <c:ptCount val="1"/>
                <c:pt idx="0">
                  <c:v>1200</c:v>
                </c:pt>
              </c:numCache>
            </c:numRef>
          </c:xVal>
          <c:yVal>
            <c:numRef>
              <c:f>Sheet1!$O$16</c:f>
              <c:numCache>
                <c:formatCode>General</c:formatCode>
                <c:ptCount val="1"/>
                <c:pt idx="0">
                  <c:v>121.18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D24-484E-91DD-91FFA0FF2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243272"/>
        <c:axId val="368243664"/>
      </c:scatterChart>
      <c:valAx>
        <c:axId val="368243272"/>
        <c:scaling>
          <c:orientation val="minMax"/>
          <c:min val="8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Supply</a:t>
                </a:r>
                <a:r>
                  <a:rPr lang="en-CA" sz="1800" baseline="0"/>
                  <a:t> Voltage (mV)</a:t>
                </a:r>
                <a:endParaRPr lang="en-CA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243664"/>
        <c:crosses val="autoZero"/>
        <c:crossBetween val="midCat"/>
      </c:valAx>
      <c:valAx>
        <c:axId val="36824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/>
                  <a:t>F</a:t>
                </a:r>
                <a:r>
                  <a:rPr lang="en-CA" sz="1800" baseline="-25000"/>
                  <a:t>max</a:t>
                </a:r>
                <a:r>
                  <a:rPr lang="en-CA" sz="1800"/>
                  <a:t> (MHz)</a:t>
                </a:r>
              </a:p>
            </c:rich>
          </c:tx>
          <c:layout>
            <c:manualLayout>
              <c:xMode val="edge"/>
              <c:yMode val="edge"/>
              <c:x val="0"/>
              <c:y val="0.321913008945284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243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10881710212203786"/>
          <c:y val="1.4706516817955231E-2"/>
          <c:w val="0.44430626013950553"/>
          <c:h val="0.3510461288476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5553478622517"/>
          <c:y val="0.14562484169963336"/>
          <c:w val="0.85383253812176929"/>
          <c:h val="0.75929769665428393"/>
        </c:manualLayout>
      </c:layout>
      <c:scatterChart>
        <c:scatterStyle val="lineMarker"/>
        <c:varyColors val="0"/>
        <c:ser>
          <c:idx val="0"/>
          <c:order val="0"/>
          <c:tx>
            <c:v>1 Path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'NewValues(19022016)'!$B$4:$B$12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'NewValues(19022016)'!$F$4:$F$12</c:f>
              <c:numCache>
                <c:formatCode>General</c:formatCode>
                <c:ptCount val="9"/>
                <c:pt idx="0">
                  <c:v>95</c:v>
                </c:pt>
                <c:pt idx="1">
                  <c:v>110</c:v>
                </c:pt>
                <c:pt idx="2">
                  <c:v>124</c:v>
                </c:pt>
                <c:pt idx="3">
                  <c:v>138</c:v>
                </c:pt>
                <c:pt idx="4">
                  <c:v>151</c:v>
                </c:pt>
                <c:pt idx="5">
                  <c:v>163</c:v>
                </c:pt>
                <c:pt idx="6">
                  <c:v>174</c:v>
                </c:pt>
                <c:pt idx="7">
                  <c:v>184</c:v>
                </c:pt>
                <c:pt idx="8">
                  <c:v>194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A4-4944-9792-F3C28FAB6164}"/>
            </c:ext>
          </c:extLst>
        </c:ser>
        <c:ser>
          <c:idx val="2"/>
          <c:order val="1"/>
          <c:tx>
            <c:v>2000 Paths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'NewValues(19022016)'!$H$20:$H$28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'NewValues(19022016)'!$L$20:$L$28</c:f>
              <c:numCache>
                <c:formatCode>General</c:formatCode>
                <c:ptCount val="9"/>
                <c:pt idx="0">
                  <c:v>91</c:v>
                </c:pt>
                <c:pt idx="1">
                  <c:v>105</c:v>
                </c:pt>
                <c:pt idx="2">
                  <c:v>119</c:v>
                </c:pt>
                <c:pt idx="3">
                  <c:v>133</c:v>
                </c:pt>
                <c:pt idx="4">
                  <c:v>145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A4-4944-9792-F3C28FAB6164}"/>
            </c:ext>
          </c:extLst>
        </c:ser>
        <c:ser>
          <c:idx val="4"/>
          <c:order val="2"/>
          <c:tx>
            <c:v>10000 Paths</c:v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'NewValues(19022016)'!$S$20:$S$28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'NewValues(19022016)'!$W$20:$W$28</c:f>
              <c:numCache>
                <c:formatCode>General</c:formatCode>
                <c:ptCount val="9"/>
                <c:pt idx="0">
                  <c:v>91</c:v>
                </c:pt>
                <c:pt idx="1">
                  <c:v>105</c:v>
                </c:pt>
                <c:pt idx="2">
                  <c:v>119</c:v>
                </c:pt>
                <c:pt idx="3">
                  <c:v>132</c:v>
                </c:pt>
                <c:pt idx="4">
                  <c:v>144</c:v>
                </c:pt>
                <c:pt idx="5">
                  <c:v>156</c:v>
                </c:pt>
                <c:pt idx="6">
                  <c:v>167</c:v>
                </c:pt>
                <c:pt idx="7">
                  <c:v>176</c:v>
                </c:pt>
                <c:pt idx="8">
                  <c:v>186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0A4-4944-9792-F3C28FAB6164}"/>
            </c:ext>
          </c:extLst>
        </c:ser>
        <c:ser>
          <c:idx val="5"/>
          <c:order val="3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'NewValues(19022016)'!$AC$20:$AC$28</c:f>
              <c:numCache>
                <c:formatCode>General</c:formatCode>
                <c:ptCount val="9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0A4-4944-9792-F3C28FAB6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240920"/>
        <c:axId val="368240136"/>
      </c:scatterChart>
      <c:valAx>
        <c:axId val="368240920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240136"/>
        <c:crosses val="autoZero"/>
        <c:crossBetween val="midCat"/>
        <c:majorUnit val="0.1"/>
      </c:valAx>
      <c:valAx>
        <c:axId val="36824013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2409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565984611314393E-2"/>
          <c:y val="1.1092332834812813E-3"/>
          <c:w val="0.90711023869207541"/>
          <c:h val="0.12984643768641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5700228404339"/>
          <c:y val="0.16829987055940296"/>
          <c:w val="0.85597846745918382"/>
          <c:h val="0.74859120850019956"/>
        </c:manualLayout>
      </c:layout>
      <c:scatterChart>
        <c:scatterStyle val="lineMarker"/>
        <c:varyColors val="0"/>
        <c:ser>
          <c:idx val="0"/>
          <c:order val="0"/>
          <c:tx>
            <c:v>1 Path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Sheet1!$B$4:$B$12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Sheet1!$F$4:$F$12</c:f>
              <c:numCache>
                <c:formatCode>General</c:formatCode>
                <c:ptCount val="9"/>
                <c:pt idx="0">
                  <c:v>99</c:v>
                </c:pt>
                <c:pt idx="1">
                  <c:v>115</c:v>
                </c:pt>
                <c:pt idx="2">
                  <c:v>131</c:v>
                </c:pt>
                <c:pt idx="3">
                  <c:v>146</c:v>
                </c:pt>
                <c:pt idx="4">
                  <c:v>160</c:v>
                </c:pt>
                <c:pt idx="5">
                  <c:v>173</c:v>
                </c:pt>
                <c:pt idx="6">
                  <c:v>185</c:v>
                </c:pt>
                <c:pt idx="7">
                  <c:v>195</c:v>
                </c:pt>
                <c:pt idx="8">
                  <c:v>204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E79-4995-896E-AE25229EF8BF}"/>
            </c:ext>
          </c:extLst>
        </c:ser>
        <c:ser>
          <c:idx val="2"/>
          <c:order val="1"/>
          <c:tx>
            <c:v>2000 Paths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Sheet1!$H$20:$H$28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Sheet1!$L$20:$L$28</c:f>
              <c:numCache>
                <c:formatCode>General</c:formatCode>
                <c:ptCount val="9"/>
                <c:pt idx="0">
                  <c:v>97</c:v>
                </c:pt>
                <c:pt idx="1">
                  <c:v>113</c:v>
                </c:pt>
                <c:pt idx="2">
                  <c:v>128</c:v>
                </c:pt>
                <c:pt idx="3">
                  <c:v>143</c:v>
                </c:pt>
                <c:pt idx="4">
                  <c:v>157</c:v>
                </c:pt>
                <c:pt idx="5">
                  <c:v>169</c:v>
                </c:pt>
                <c:pt idx="6">
                  <c:v>180</c:v>
                </c:pt>
                <c:pt idx="7">
                  <c:v>189</c:v>
                </c:pt>
                <c:pt idx="8">
                  <c:v>197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E79-4995-896E-AE25229EF8BF}"/>
            </c:ext>
          </c:extLst>
        </c:ser>
        <c:ser>
          <c:idx val="4"/>
          <c:order val="2"/>
          <c:tx>
            <c:v>10000 Paths</c:v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Sheet1!$S$20:$S$28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Sheet1!$W$20:$W$28</c:f>
              <c:numCache>
                <c:formatCode>General</c:formatCode>
                <c:ptCount val="9"/>
                <c:pt idx="0">
                  <c:v>96</c:v>
                </c:pt>
                <c:pt idx="1">
                  <c:v>113</c:v>
                </c:pt>
                <c:pt idx="2">
                  <c:v>128</c:v>
                </c:pt>
                <c:pt idx="3">
                  <c:v>142</c:v>
                </c:pt>
                <c:pt idx="4">
                  <c:v>155</c:v>
                </c:pt>
                <c:pt idx="5">
                  <c:v>167</c:v>
                </c:pt>
                <c:pt idx="6">
                  <c:v>178</c:v>
                </c:pt>
                <c:pt idx="7">
                  <c:v>187</c:v>
                </c:pt>
                <c:pt idx="8">
                  <c:v>195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E79-4995-896E-AE25229EF8BF}"/>
            </c:ext>
          </c:extLst>
        </c:ser>
        <c:ser>
          <c:idx val="5"/>
          <c:order val="3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Sheet1!$N$20:$N$28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Sheet1!$AE$5:$AE$13</c:f>
              <c:numCache>
                <c:formatCode>General</c:formatCode>
                <c:ptCount val="9"/>
                <c:pt idx="0">
                  <c:v>89</c:v>
                </c:pt>
                <c:pt idx="1">
                  <c:v>104</c:v>
                </c:pt>
                <c:pt idx="2">
                  <c:v>118</c:v>
                </c:pt>
                <c:pt idx="3">
                  <c:v>131</c:v>
                </c:pt>
                <c:pt idx="4">
                  <c:v>144</c:v>
                </c:pt>
                <c:pt idx="5">
                  <c:v>157</c:v>
                </c:pt>
                <c:pt idx="6">
                  <c:v>168</c:v>
                </c:pt>
                <c:pt idx="7">
                  <c:v>178</c:v>
                </c:pt>
                <c:pt idx="8">
                  <c:v>187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E79-4995-896E-AE25229EF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350728"/>
        <c:axId val="370351120"/>
      </c:scatterChart>
      <c:valAx>
        <c:axId val="370350728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51120"/>
        <c:crosses val="autoZero"/>
        <c:crossBetween val="midCat"/>
      </c:valAx>
      <c:valAx>
        <c:axId val="37035112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5072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759307277070528"/>
          <c:y val="1.4592342224540563E-2"/>
          <c:w val="0.80927394406268538"/>
          <c:h val="0.13568582676164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47444407076365E-2"/>
          <c:y val="0.11155165193459239"/>
          <c:w val="0.86804069988504517"/>
          <c:h val="0.79337079827346813"/>
        </c:manualLayout>
      </c:layout>
      <c:scatterChart>
        <c:scatterStyle val="lineMarker"/>
        <c:varyColors val="0"/>
        <c:ser>
          <c:idx val="5"/>
          <c:order val="0"/>
          <c:tx>
            <c:v>Benchmark Actual Fmax</c:v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'NewValues(19022016)'!$AC$20:$AC$28</c:f>
              <c:numCache>
                <c:formatCode>General</c:formatCode>
                <c:ptCount val="9"/>
                <c:pt idx="0">
                  <c:v>90</c:v>
                </c:pt>
                <c:pt idx="1">
                  <c:v>106</c:v>
                </c:pt>
                <c:pt idx="2">
                  <c:v>118</c:v>
                </c:pt>
                <c:pt idx="3">
                  <c:v>131</c:v>
                </c:pt>
                <c:pt idx="4">
                  <c:v>142</c:v>
                </c:pt>
                <c:pt idx="5">
                  <c:v>154</c:v>
                </c:pt>
                <c:pt idx="6">
                  <c:v>165</c:v>
                </c:pt>
                <c:pt idx="7">
                  <c:v>175</c:v>
                </c:pt>
                <c:pt idx="8">
                  <c:v>183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D0D-4850-B46B-C8245A31B838}"/>
            </c:ext>
          </c:extLst>
        </c:ser>
        <c:ser>
          <c:idx val="0"/>
          <c:order val="1"/>
          <c:tx>
            <c:v>Guard-banded CT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'NewValues(19022016)'!$AA$20:$AA$28</c:f>
              <c:numCache>
                <c:formatCode>General</c:formatCode>
                <c:ptCount val="9"/>
                <c:pt idx="0">
                  <c:v>0.85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1.05</c:v>
                </c:pt>
                <c:pt idx="5">
                  <c:v>1.1000000000000001</c:v>
                </c:pt>
                <c:pt idx="6">
                  <c:v>1.1499999999999999</c:v>
                </c:pt>
                <c:pt idx="7">
                  <c:v>1.2</c:v>
                </c:pt>
                <c:pt idx="8">
                  <c:v>1.25</c:v>
                </c:pt>
              </c:numCache>
            </c:numRef>
          </c:xVal>
          <c:yVal>
            <c:numRef>
              <c:f>'NewValues(19022016)'!$X$20:$X$28</c:f>
              <c:numCache>
                <c:formatCode>General</c:formatCode>
                <c:ptCount val="9"/>
                <c:pt idx="0">
                  <c:v>85.539999999999992</c:v>
                </c:pt>
                <c:pt idx="1">
                  <c:v>98.699999999999989</c:v>
                </c:pt>
                <c:pt idx="2">
                  <c:v>111.86</c:v>
                </c:pt>
                <c:pt idx="3">
                  <c:v>124.08</c:v>
                </c:pt>
                <c:pt idx="4">
                  <c:v>135.35999999999999</c:v>
                </c:pt>
                <c:pt idx="5">
                  <c:v>146.63999999999999</c:v>
                </c:pt>
                <c:pt idx="6">
                  <c:v>156.97999999999999</c:v>
                </c:pt>
                <c:pt idx="7">
                  <c:v>165.44</c:v>
                </c:pt>
                <c:pt idx="8">
                  <c:v>174.84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D0D-4850-B46B-C8245A31B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352296"/>
        <c:axId val="370352688"/>
      </c:scatterChart>
      <c:valAx>
        <c:axId val="370352296"/>
        <c:scaling>
          <c:orientation val="minMax"/>
          <c:min val="0.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chemeClr val="tx1"/>
                    </a:solidFill>
                  </a:rPr>
                  <a:t>V</a:t>
                </a:r>
                <a:r>
                  <a:rPr lang="en-CA" sz="1200" baseline="-25000">
                    <a:solidFill>
                      <a:schemeClr val="tx1"/>
                    </a:solidFill>
                  </a:rPr>
                  <a:t>DD</a:t>
                </a:r>
                <a:r>
                  <a:rPr lang="en-CA" sz="1200" baseline="0">
                    <a:solidFill>
                      <a:schemeClr val="tx1"/>
                    </a:solidFill>
                  </a:rPr>
                  <a:t>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52688"/>
        <c:crosses val="autoZero"/>
        <c:crossBetween val="midCat"/>
        <c:majorUnit val="0.1"/>
      </c:valAx>
      <c:valAx>
        <c:axId val="37035268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baseline="0">
                    <a:solidFill>
                      <a:schemeClr val="tx1"/>
                    </a:solidFill>
                  </a:rPr>
                  <a:t>Fmax(MHz)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52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863965738565844"/>
          <c:y val="1.1092332834812813E-3"/>
          <c:w val="0.72205100707168046"/>
          <c:h val="9.8144342797182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0.635</cdr:x>
      <cdr:y>0.41981</cdr:y>
    </cdr:from>
    <cdr:to>
      <cdr:x>0.90888</cdr:x>
      <cdr:y>0.64496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7387" y="1744703"/>
          <a:ext cx="1844878" cy="9357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dirty="0">
              <a:solidFill>
                <a:schemeClr val="accent2">
                  <a:lumMod val="75000"/>
                </a:schemeClr>
              </a:solidFill>
            </a:rPr>
            <a:t>CAD reported </a:t>
          </a:r>
          <a:r>
            <a:rPr lang="en-CA" sz="1800" dirty="0" err="1">
              <a:solidFill>
                <a:schemeClr val="accent2">
                  <a:lumMod val="75000"/>
                </a:schemeClr>
              </a:solidFill>
            </a:rPr>
            <a:t>F</a:t>
          </a:r>
          <a:r>
            <a:rPr lang="en-CA" sz="1800" baseline="-25000" dirty="0" err="1">
              <a:solidFill>
                <a:schemeClr val="accent2">
                  <a:lumMod val="75000"/>
                </a:schemeClr>
              </a:solidFill>
            </a:rPr>
            <a:t>max</a:t>
          </a:r>
          <a:endParaRPr lang="en-CA" sz="1800" baseline="-25000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0.635</cdr:x>
      <cdr:y>0.41981</cdr:y>
    </cdr:from>
    <cdr:to>
      <cdr:x>0.90888</cdr:x>
      <cdr:y>0.64496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7387" y="1744703"/>
          <a:ext cx="1844878" cy="9357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dirty="0">
              <a:solidFill>
                <a:schemeClr val="accent2">
                  <a:lumMod val="75000"/>
                </a:schemeClr>
              </a:solidFill>
            </a:rPr>
            <a:t>CAD reported </a:t>
          </a:r>
          <a:r>
            <a:rPr lang="en-CA" sz="1800" dirty="0" err="1">
              <a:solidFill>
                <a:schemeClr val="accent2">
                  <a:lumMod val="75000"/>
                </a:schemeClr>
              </a:solidFill>
            </a:rPr>
            <a:t>F</a:t>
          </a:r>
          <a:r>
            <a:rPr lang="en-CA" sz="1800" baseline="-25000" dirty="0" err="1">
              <a:solidFill>
                <a:schemeClr val="accent2">
                  <a:lumMod val="75000"/>
                </a:schemeClr>
              </a:solidFill>
            </a:rPr>
            <a:t>max</a:t>
          </a:r>
          <a:endParaRPr lang="en-CA" sz="1800" baseline="-25000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0.635</cdr:x>
      <cdr:y>0.41981</cdr:y>
    </cdr:from>
    <cdr:to>
      <cdr:x>0.90888</cdr:x>
      <cdr:y>0.64496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7387" y="1744703"/>
          <a:ext cx="1844878" cy="9357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dirty="0">
              <a:solidFill>
                <a:schemeClr val="accent2">
                  <a:lumMod val="75000"/>
                </a:schemeClr>
              </a:solidFill>
            </a:rPr>
            <a:t>CAD reported </a:t>
          </a:r>
          <a:r>
            <a:rPr lang="en-CA" sz="1800" dirty="0" err="1">
              <a:solidFill>
                <a:schemeClr val="accent2">
                  <a:lumMod val="75000"/>
                </a:schemeClr>
              </a:solidFill>
            </a:rPr>
            <a:t>F</a:t>
          </a:r>
          <a:r>
            <a:rPr lang="en-CA" sz="1800" baseline="-25000" dirty="0" err="1">
              <a:solidFill>
                <a:schemeClr val="accent2">
                  <a:lumMod val="75000"/>
                </a:schemeClr>
              </a:solidFill>
            </a:rPr>
            <a:t>max</a:t>
          </a:r>
          <a:endParaRPr lang="en-CA" sz="1800" baseline="-25000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0.42075</cdr:x>
      <cdr:y>0.63401</cdr:y>
    </cdr:from>
    <cdr:to>
      <cdr:x>0.72333</cdr:x>
      <cdr:y>0.85131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41492" y="2439412"/>
          <a:ext cx="1827711" cy="8360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CA" sz="1800" dirty="0">
              <a:solidFill>
                <a:schemeClr val="accent1">
                  <a:lumMod val="50000"/>
                </a:schemeClr>
              </a:solidFill>
            </a:rPr>
            <a:t>FIR CAD reported </a:t>
          </a:r>
          <a:r>
            <a:rPr lang="en-CA" sz="1800" dirty="0" err="1">
              <a:solidFill>
                <a:schemeClr val="accent1">
                  <a:lumMod val="50000"/>
                </a:schemeClr>
              </a:solidFill>
            </a:rPr>
            <a:t>F</a:t>
          </a:r>
          <a:r>
            <a:rPr lang="en-CA" sz="1800" baseline="-25000" dirty="0" err="1">
              <a:solidFill>
                <a:schemeClr val="accent1">
                  <a:lumMod val="50000"/>
                </a:schemeClr>
              </a:solidFill>
            </a:rPr>
            <a:t>max</a:t>
          </a:r>
          <a:r>
            <a:rPr lang="en-CA" sz="1800" baseline="-25000" dirty="0">
              <a:solidFill>
                <a:schemeClr val="accent1">
                  <a:lumMod val="50000"/>
                </a:schemeClr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0.65672</cdr:x>
      <cdr:y>0.41839</cdr:y>
    </cdr:from>
    <cdr:to>
      <cdr:x>1</cdr:x>
      <cdr:y>0.58161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06664" y="1609803"/>
          <a:ext cx="2303420" cy="6280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CA" sz="1800" dirty="0" err="1">
              <a:solidFill>
                <a:schemeClr val="bg2">
                  <a:lumMod val="25000"/>
                </a:schemeClr>
              </a:solidFill>
            </a:rPr>
            <a:t>Xbar</a:t>
          </a:r>
          <a:r>
            <a:rPr lang="en-CA" sz="1800" dirty="0">
              <a:solidFill>
                <a:schemeClr val="bg2">
                  <a:lumMod val="25000"/>
                </a:schemeClr>
              </a:solidFill>
            </a:rPr>
            <a:t> CAD reported </a:t>
          </a:r>
          <a:r>
            <a:rPr lang="en-CA" sz="1800" dirty="0" err="1">
              <a:solidFill>
                <a:schemeClr val="bg2">
                  <a:lumMod val="25000"/>
                </a:schemeClr>
              </a:solidFill>
            </a:rPr>
            <a:t>F</a:t>
          </a:r>
          <a:r>
            <a:rPr lang="en-CA" sz="1800" baseline="-25000" dirty="0" err="1">
              <a:solidFill>
                <a:schemeClr val="bg2">
                  <a:lumMod val="25000"/>
                </a:schemeClr>
              </a:solidFill>
            </a:rPr>
            <a:t>max</a:t>
          </a:r>
          <a:r>
            <a:rPr lang="en-CA" sz="1800" baseline="-25000" dirty="0">
              <a:solidFill>
                <a:schemeClr val="bg2">
                  <a:lumMod val="25000"/>
                </a:schemeClr>
              </a:solidFill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60BE7-5B5F-4116-BF15-0BDA1977301C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6A133-07D5-40D7-A22A-9C900D1BB0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2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read the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991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86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219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1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Dynamic power is quadratic in </a:t>
            </a:r>
            <a:r>
              <a:rPr lang="en-CA" dirty="0" err="1" smtClean="0"/>
              <a:t>Vdd</a:t>
            </a:r>
            <a:r>
              <a:rPr lang="en-CA" dirty="0" smtClean="0"/>
              <a:t>. </a:t>
            </a:r>
          </a:p>
          <a:p>
            <a:r>
              <a:rPr lang="en-CA" dirty="0" smtClean="0"/>
              <a:t>Static</a:t>
            </a:r>
            <a:r>
              <a:rPr lang="en-CA" baseline="0" dirty="0" smtClean="0"/>
              <a:t> power is a bit more </a:t>
            </a:r>
            <a:r>
              <a:rPr lang="en-CA" baseline="0" dirty="0" err="1" smtClean="0"/>
              <a:t>vomplicated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p_stat</a:t>
            </a:r>
            <a:r>
              <a:rPr lang="en-CA" baseline="0" dirty="0" smtClean="0"/>
              <a:t> = V_DD * </a:t>
            </a:r>
            <a:r>
              <a:rPr lang="en-CA" baseline="0" dirty="0" err="1" smtClean="0"/>
              <a:t>I_leak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I_leak</a:t>
            </a:r>
            <a:r>
              <a:rPr lang="en-CA" baseline="0" dirty="0" smtClean="0"/>
              <a:t> most important two forms are subthreshold and junction leakage</a:t>
            </a:r>
          </a:p>
          <a:p>
            <a:r>
              <a:rPr lang="en-CA" baseline="0" dirty="0" smtClean="0"/>
              <a:t>	</a:t>
            </a:r>
            <a:r>
              <a:rPr lang="en-CA" baseline="0" dirty="0" err="1" smtClean="0"/>
              <a:t>usubthreshold</a:t>
            </a:r>
            <a:r>
              <a:rPr lang="en-CA" baseline="0" dirty="0" smtClean="0"/>
              <a:t> is </a:t>
            </a:r>
            <a:r>
              <a:rPr lang="en-CA" baseline="0" dirty="0" err="1" smtClean="0"/>
              <a:t>exponenetial</a:t>
            </a:r>
            <a:r>
              <a:rPr lang="en-CA" baseline="0" dirty="0" smtClean="0"/>
              <a:t> in </a:t>
            </a:r>
            <a:r>
              <a:rPr lang="en-CA" baseline="0" dirty="0" err="1" smtClean="0"/>
              <a:t>Vgs</a:t>
            </a:r>
            <a:r>
              <a:rPr lang="en-CA" baseline="0" dirty="0" smtClean="0"/>
              <a:t> – Vth and </a:t>
            </a:r>
            <a:r>
              <a:rPr lang="en-CA" baseline="0" dirty="0" err="1" smtClean="0"/>
              <a:t>Vds</a:t>
            </a:r>
            <a:r>
              <a:rPr lang="en-CA" baseline="0" dirty="0" smtClean="0"/>
              <a:t> affects Vth (DIBL)</a:t>
            </a:r>
            <a:endParaRPr lang="en-CA" dirty="0" smtClean="0"/>
          </a:p>
          <a:p>
            <a:r>
              <a:rPr lang="en-CA" dirty="0" smtClean="0"/>
              <a:t>DVS is not a new idea,</a:t>
            </a:r>
            <a:r>
              <a:rPr lang="en-CA" baseline="0" dirty="0" smtClean="0"/>
              <a:t> the concept is out there for some time.</a:t>
            </a:r>
          </a:p>
          <a:p>
            <a:r>
              <a:rPr lang="en-CA" baseline="0" dirty="0" err="1" smtClean="0"/>
              <a:t>Fpga</a:t>
            </a:r>
            <a:r>
              <a:rPr lang="en-CA" baseline="0" dirty="0" smtClean="0"/>
              <a:t> programmability, i.e. un-</a:t>
            </a:r>
            <a:r>
              <a:rPr lang="en-CA" baseline="0" dirty="0" err="1" smtClean="0"/>
              <a:t>kown</a:t>
            </a:r>
            <a:r>
              <a:rPr lang="en-CA" baseline="0" dirty="0" smtClean="0"/>
              <a:t> critical path, hard to recover from errors (unlike CPUs)</a:t>
            </a:r>
          </a:p>
          <a:p>
            <a:r>
              <a:rPr lang="en-CA" baseline="0" dirty="0" smtClean="0"/>
              <a:t>We propose to leverage the FPGA programmability to our advantage, off-line calibration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701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First</a:t>
            </a:r>
            <a:r>
              <a:rPr lang="en-CA" baseline="0" dirty="0" smtClean="0"/>
              <a:t> step, application runs through a CAD system that performs conventional synthesis, P&amp;R, etc.. To generate the application bit-stream</a:t>
            </a:r>
          </a:p>
          <a:p>
            <a:r>
              <a:rPr lang="en-CA" baseline="0" dirty="0" smtClean="0"/>
              <a:t>The first measurement is done using the conventional static timing analysis which reports pessimistic paths delays, from which we can identify critical paths.</a:t>
            </a:r>
          </a:p>
          <a:p>
            <a:r>
              <a:rPr lang="en-CA" baseline="0" dirty="0" smtClean="0"/>
              <a:t>The CAD system also spits out a calibration bit-stream that identically replicates the application critical path + heaters+ testing logic.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71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Measuring </a:t>
            </a:r>
            <a:r>
              <a:rPr lang="en-CA" dirty="0" err="1" smtClean="0"/>
              <a:t>Fmax</a:t>
            </a:r>
            <a:r>
              <a:rPr lang="en-CA" baseline="0" dirty="0" smtClean="0"/>
              <a:t> of an application by measuring only 1 </a:t>
            </a:r>
            <a:r>
              <a:rPr lang="en-CA" baseline="0" dirty="0" err="1" smtClean="0"/>
              <a:t>cp</a:t>
            </a:r>
            <a:r>
              <a:rPr lang="en-CA" baseline="0" dirty="0" smtClean="0"/>
              <a:t> is not robust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Many paths are very close to the </a:t>
            </a:r>
            <a:r>
              <a:rPr lang="en-CA" baseline="0" dirty="0" err="1" smtClean="0"/>
              <a:t>cp</a:t>
            </a:r>
            <a:r>
              <a:rPr lang="en-CA" baseline="0" dirty="0" smtClean="0"/>
              <a:t> delay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On-chip variation may cause some other parts to be more critical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Delay of RE and LE change differently with changing </a:t>
            </a:r>
            <a:r>
              <a:rPr lang="en-CA" baseline="0" dirty="0" err="1" smtClean="0"/>
              <a:t>Vdd</a:t>
            </a:r>
            <a:endParaRPr lang="en-CA" baseline="0" dirty="0" smtClean="0"/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This means that we must test many near critical paths that may overlap. ---- &gt; robustness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1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6A133-07D5-40D7-A22A-9C900D1BB077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11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47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7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87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838200" y="1690688"/>
            <a:ext cx="105156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777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92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08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22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46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7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12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6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6763-090C-4838-A26E-C34184C897E8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CDB1-F740-47E4-879F-BDCD818D9F92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00420"/>
            <a:ext cx="2128537" cy="47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4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i="1" dirty="0">
                <a:solidFill>
                  <a:schemeClr val="accent1">
                    <a:lumMod val="50000"/>
                  </a:schemeClr>
                </a:solidFill>
              </a:rPr>
              <a:t>Measure Twice and Cut Once:</a:t>
            </a:r>
            <a:br>
              <a:rPr lang="en-CA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CA" i="1" dirty="0">
                <a:solidFill>
                  <a:schemeClr val="accent1">
                    <a:lumMod val="50000"/>
                  </a:schemeClr>
                </a:solidFill>
              </a:rPr>
              <a:t>Robust Dynamic Voltage Scaling for FPGAs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Ibrahim Ahmed, </a:t>
            </a:r>
            <a:r>
              <a:rPr lang="en-CA" dirty="0" err="1" smtClean="0"/>
              <a:t>Shuze</a:t>
            </a:r>
            <a:r>
              <a:rPr lang="en-CA" dirty="0" smtClean="0"/>
              <a:t> Zhao, Olivier </a:t>
            </a:r>
            <a:r>
              <a:rPr lang="en-CA" dirty="0" err="1" smtClean="0"/>
              <a:t>Trescases</a:t>
            </a:r>
            <a:r>
              <a:rPr lang="en-CA" dirty="0" smtClean="0"/>
              <a:t> and Vaughn Betz</a:t>
            </a:r>
          </a:p>
          <a:p>
            <a:r>
              <a:rPr lang="en-CA" dirty="0" smtClean="0"/>
              <a:t>Email</a:t>
            </a:r>
            <a:r>
              <a:rPr lang="en-GB" dirty="0" smtClean="0"/>
              <a:t>:ibrahim@ece.utoronto.ca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018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Aging also affects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10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572125" y="4231563"/>
            <a:ext cx="261972" cy="252249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501518" y="3972853"/>
            <a:ext cx="170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End-of-life</a:t>
            </a:r>
            <a:endParaRPr lang="en-CA" sz="2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480187" y="3070031"/>
            <a:ext cx="4618625" cy="200054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Timing models add margins for :-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Slow device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Worst temperature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Worst voltage droop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End-of-life effects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Guard-bands for noise, etc..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significant are the added margins 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11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711927"/>
              </p:ext>
            </p:extLst>
          </p:nvPr>
        </p:nvGraphicFramePr>
        <p:xfrm>
          <a:off x="2004060" y="1870075"/>
          <a:ext cx="7833360" cy="43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7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significant are the added margins 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12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635076"/>
              </p:ext>
            </p:extLst>
          </p:nvPr>
        </p:nvGraphicFramePr>
        <p:xfrm>
          <a:off x="2004060" y="1870075"/>
          <a:ext cx="7833360" cy="43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 flipV="1">
            <a:off x="4406900" y="3968750"/>
            <a:ext cx="2482694" cy="794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26280" y="4053840"/>
            <a:ext cx="2363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&gt; 20 % reduction in V</a:t>
            </a:r>
            <a:r>
              <a:rPr lang="en-CA" sz="2000" baseline="-25000" dirty="0" smtClean="0"/>
              <a:t>DD</a:t>
            </a:r>
            <a:r>
              <a:rPr lang="en-CA" sz="2000" dirty="0" smtClean="0"/>
              <a:t> without reducing </a:t>
            </a:r>
            <a:r>
              <a:rPr lang="en-CA" sz="2000" dirty="0" err="1" smtClean="0"/>
              <a:t>Fmax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16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significant are the added margins 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13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387369"/>
              </p:ext>
            </p:extLst>
          </p:nvPr>
        </p:nvGraphicFramePr>
        <p:xfrm>
          <a:off x="2004060" y="1870075"/>
          <a:ext cx="7833360" cy="43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 flipV="1">
            <a:off x="4406900" y="3968750"/>
            <a:ext cx="2482694" cy="794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26280" y="4053840"/>
            <a:ext cx="2363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&gt; 20 % reduction in V</a:t>
            </a:r>
            <a:r>
              <a:rPr lang="en-CA" sz="2000" baseline="-25000" dirty="0" smtClean="0"/>
              <a:t>DD</a:t>
            </a:r>
            <a:r>
              <a:rPr lang="en-CA" sz="2000" dirty="0" smtClean="0"/>
              <a:t> without reducing </a:t>
            </a:r>
            <a:r>
              <a:rPr lang="en-CA" sz="2000" dirty="0" err="1" smtClean="0"/>
              <a:t>Fmax</a:t>
            </a:r>
            <a:endParaRPr lang="en-C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939269" y="3553251"/>
            <a:ext cx="320129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00B050"/>
                </a:solidFill>
              </a:rPr>
              <a:t>Dynamic Voltage Scaling (DVS)</a:t>
            </a:r>
            <a:endParaRPr lang="en-CA" sz="2400" dirty="0">
              <a:solidFill>
                <a:srgbClr val="00B050"/>
              </a:solidFill>
            </a:endParaRPr>
          </a:p>
        </p:txBody>
      </p:sp>
      <p:cxnSp>
        <p:nvCxnSpPr>
          <p:cNvPr id="10" name="Elbow Connector 9"/>
          <p:cNvCxnSpPr>
            <a:endCxn id="9" idx="0"/>
          </p:cNvCxnSpPr>
          <p:nvPr/>
        </p:nvCxnSpPr>
        <p:spPr>
          <a:xfrm flipV="1">
            <a:off x="5736512" y="3553251"/>
            <a:ext cx="4803405" cy="415498"/>
          </a:xfrm>
          <a:prstGeom prst="bentConnector4">
            <a:avLst>
              <a:gd name="adj1" fmla="val -42"/>
              <a:gd name="adj2" fmla="val 155018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Dynamic Voltage Scaling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minimum V</a:t>
            </a:r>
            <a:r>
              <a:rPr lang="en-CA" baseline="-25000" dirty="0" smtClean="0"/>
              <a:t>DD</a:t>
            </a:r>
            <a:r>
              <a:rPr lang="en-CA" dirty="0" smtClean="0"/>
              <a:t> that guarantees operation at required speed</a:t>
            </a:r>
          </a:p>
          <a:p>
            <a:r>
              <a:rPr lang="en-CA" dirty="0" smtClean="0"/>
              <a:t>    V</a:t>
            </a:r>
            <a:r>
              <a:rPr lang="en-CA" baseline="-25000" dirty="0" smtClean="0"/>
              <a:t>DD</a:t>
            </a:r>
            <a:r>
              <a:rPr lang="en-CA" dirty="0" smtClean="0"/>
              <a:t>, reduces both dynamic and static power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DVS has been commercially adopted by CPUs, but not FPGAs</a:t>
            </a:r>
          </a:p>
          <a:p>
            <a:r>
              <a:rPr lang="en-CA" dirty="0" smtClean="0"/>
              <a:t>FPGA’s programmability </a:t>
            </a: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smtClean="0"/>
              <a:t> unknown critical path at fabrication time</a:t>
            </a:r>
          </a:p>
          <a:p>
            <a:r>
              <a:rPr lang="en-GB" dirty="0"/>
              <a:t>This work: exploit programmability to perform </a:t>
            </a:r>
            <a:r>
              <a:rPr lang="en-GB" b="1" dirty="0"/>
              <a:t>design &amp; chip-specific</a:t>
            </a:r>
            <a:r>
              <a:rPr lang="en-GB" dirty="0"/>
              <a:t> calibration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14</a:t>
            </a:fld>
            <a:endParaRPr lang="en-C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05019" y="2388093"/>
            <a:ext cx="801" cy="3239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2482" y="2914916"/>
            <a:ext cx="2885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 smtClean="0"/>
              <a:t>P</a:t>
            </a:r>
            <a:r>
              <a:rPr lang="en-CA" sz="3200" baseline="-25000" dirty="0" err="1" smtClean="0"/>
              <a:t>dynamic</a:t>
            </a:r>
            <a:r>
              <a:rPr lang="en-CA" sz="3200" dirty="0"/>
              <a:t> </a:t>
            </a:r>
            <a:r>
              <a:rPr lang="en-CA" sz="3200" dirty="0" smtClean="0">
                <a:latin typeface="Symbol" panose="05050102010706020507" pitchFamily="18" charset="2"/>
              </a:rPr>
              <a:t>a </a:t>
            </a:r>
            <a:r>
              <a:rPr lang="en-CA" sz="3200" dirty="0" smtClean="0"/>
              <a:t>V</a:t>
            </a:r>
            <a:r>
              <a:rPr lang="en-CA" sz="3200" baseline="-25000" dirty="0" smtClean="0"/>
              <a:t>DD</a:t>
            </a:r>
            <a:r>
              <a:rPr lang="en-CA" sz="3200" baseline="30000" dirty="0" smtClean="0"/>
              <a:t>2</a:t>
            </a:r>
            <a:r>
              <a:rPr lang="en-CA" sz="3200" dirty="0" smtClean="0">
                <a:latin typeface="Symbol" panose="05050102010706020507" pitchFamily="18" charset="2"/>
              </a:rPr>
              <a:t> 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01506" y="2976470"/>
            <a:ext cx="456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Static power drops even faster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4744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DVS proposal</a:t>
            </a:r>
            <a:endParaRPr lang="en-CA" dirty="0"/>
          </a:p>
          <a:p>
            <a:pPr lvl="0"/>
            <a:r>
              <a:rPr lang="en-CA" dirty="0" smtClean="0"/>
              <a:t>Testing Procedure</a:t>
            </a:r>
          </a:p>
          <a:p>
            <a:pPr lvl="0"/>
            <a:r>
              <a:rPr lang="en-CA" dirty="0" err="1" smtClean="0"/>
              <a:t>FRoC</a:t>
            </a:r>
            <a:endParaRPr lang="en-CA" dirty="0"/>
          </a:p>
          <a:p>
            <a:pPr lvl="0"/>
            <a:r>
              <a:rPr lang="en-CA" dirty="0"/>
              <a:t>Results</a:t>
            </a:r>
          </a:p>
          <a:p>
            <a:pPr lvl="0"/>
            <a:r>
              <a:rPr lang="en-CA" dirty="0"/>
              <a:t>Summary &amp; </a:t>
            </a:r>
            <a:r>
              <a:rPr lang="en-CA" dirty="0" smtClean="0"/>
              <a:t>Future </a:t>
            </a:r>
            <a:r>
              <a:rPr lang="en-CA" dirty="0"/>
              <a:t>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2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DVS proposal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Testing Procedure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 err="1" smtClean="0">
                <a:solidFill>
                  <a:schemeClr val="bg2"/>
                </a:solidFill>
              </a:rPr>
              <a:t>FRoC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>
                <a:solidFill>
                  <a:schemeClr val="bg2"/>
                </a:solidFill>
              </a:rPr>
              <a:t>Results</a:t>
            </a:r>
          </a:p>
          <a:p>
            <a:pPr lvl="0"/>
            <a:r>
              <a:rPr lang="en-CA" dirty="0">
                <a:solidFill>
                  <a:schemeClr val="bg2"/>
                </a:solidFill>
              </a:rPr>
              <a:t>Summary &amp; Future 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6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Conventional Design Cycle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17</a:t>
            </a:fld>
            <a:endParaRPr lang="en-CA"/>
          </a:p>
        </p:txBody>
      </p:sp>
      <p:sp>
        <p:nvSpPr>
          <p:cNvPr id="7" name="Snip Single Corner Rectangle 6"/>
          <p:cNvSpPr/>
          <p:nvPr/>
        </p:nvSpPr>
        <p:spPr>
          <a:xfrm>
            <a:off x="2451665" y="1930066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6383045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11" name="Elbow Connector 10"/>
          <p:cNvCxnSpPr>
            <a:endCxn id="9" idx="3"/>
          </p:cNvCxnSpPr>
          <p:nvPr/>
        </p:nvCxnSpPr>
        <p:spPr>
          <a:xfrm>
            <a:off x="5659514" y="3022169"/>
            <a:ext cx="1424867" cy="234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>
            <a:off x="3854336" y="2329561"/>
            <a:ext cx="1081648" cy="2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>
            <a:off x="5554022" y="2897625"/>
            <a:ext cx="249086" cy="2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Content Placeholder 1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67" y="1767840"/>
            <a:ext cx="1165094" cy="961216"/>
          </a:xfrm>
        </p:spPr>
      </p:pic>
      <p:sp>
        <p:nvSpPr>
          <p:cNvPr id="20" name="Rectangle 19"/>
          <p:cNvSpPr/>
          <p:nvPr/>
        </p:nvSpPr>
        <p:spPr>
          <a:xfrm>
            <a:off x="822960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1" name="Elbow Connector 20"/>
          <p:cNvCxnSpPr/>
          <p:nvPr/>
        </p:nvCxnSpPr>
        <p:spPr>
          <a:xfrm rot="5400000" flipH="1" flipV="1">
            <a:off x="8380412" y="4138613"/>
            <a:ext cx="114300" cy="4127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8458200" y="3950494"/>
            <a:ext cx="152400" cy="1516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8458200" y="3798094"/>
            <a:ext cx="152400" cy="1524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8884266" y="3255557"/>
            <a:ext cx="285134" cy="12581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9169400" y="3244364"/>
            <a:ext cx="158750" cy="13701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9246945" y="3326914"/>
            <a:ext cx="289411" cy="1270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9397202" y="4075903"/>
            <a:ext cx="160347" cy="1206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9417050" y="3950494"/>
            <a:ext cx="215222" cy="1055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49941" y="2762941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30" name="Elbow Connector 29"/>
          <p:cNvCxnSpPr/>
          <p:nvPr/>
        </p:nvCxnSpPr>
        <p:spPr>
          <a:xfrm rot="10800000">
            <a:off x="8953500" y="4102100"/>
            <a:ext cx="438150" cy="1587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 flipH="1" flipV="1">
            <a:off x="8891587" y="3841642"/>
            <a:ext cx="325793" cy="1933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8509001" y="3535121"/>
            <a:ext cx="642167" cy="24030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8317706" y="3219518"/>
            <a:ext cx="216694" cy="9335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8536504" y="3221148"/>
            <a:ext cx="98477" cy="9521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8305416" y="3658778"/>
            <a:ext cx="165074" cy="14049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9026833" y="3513414"/>
            <a:ext cx="321955" cy="9597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8753475" y="4026297"/>
            <a:ext cx="236716" cy="1837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>
            <a:off x="8987850" y="4216401"/>
            <a:ext cx="133451" cy="6420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84381" y="447422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</a:t>
            </a:r>
          </a:p>
          <a:p>
            <a:pPr algn="ctr"/>
            <a:r>
              <a:rPr lang="en-CA" dirty="0"/>
              <a:t>r</a:t>
            </a:r>
            <a:r>
              <a:rPr lang="en-CA" dirty="0" smtClean="0"/>
              <a:t>un application</a:t>
            </a:r>
          </a:p>
          <a:p>
            <a:pPr algn="ctr"/>
            <a:r>
              <a:rPr lang="en-CA" dirty="0"/>
              <a:t>w</a:t>
            </a:r>
            <a:r>
              <a:rPr lang="en-CA" dirty="0" smtClean="0"/>
              <a:t>ith nominal</a:t>
            </a:r>
          </a:p>
          <a:p>
            <a:pPr algn="ctr"/>
            <a:r>
              <a:rPr lang="en-CA" dirty="0" smtClean="0"/>
              <a:t>V</a:t>
            </a:r>
            <a:r>
              <a:rPr lang="en-CA" baseline="-25000" dirty="0" smtClean="0"/>
              <a:t>DD</a:t>
            </a:r>
            <a:endParaRPr lang="en-CA" baseline="-25000" dirty="0"/>
          </a:p>
        </p:txBody>
      </p:sp>
      <p:cxnSp>
        <p:nvCxnSpPr>
          <p:cNvPr id="42" name="Elbow Connector 41"/>
          <p:cNvCxnSpPr>
            <a:endCxn id="41" idx="0"/>
          </p:cNvCxnSpPr>
          <p:nvPr/>
        </p:nvCxnSpPr>
        <p:spPr>
          <a:xfrm rot="16200000" flipH="1">
            <a:off x="7331484" y="3808951"/>
            <a:ext cx="418173" cy="91237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70472" y="1685371"/>
            <a:ext cx="3683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One Measurement  by STA</a:t>
            </a:r>
            <a:endParaRPr lang="en-CA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813364" y="2627270"/>
            <a:ext cx="2263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Passes timing </a:t>
            </a:r>
            <a:r>
              <a:rPr lang="en-CA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4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0" grpId="0" animBg="1"/>
      <p:bldP spid="29" grpId="0"/>
      <p:bldP spid="41" grpId="0" animBg="1"/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9328150" y="3428796"/>
            <a:ext cx="1402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Critical </a:t>
            </a:r>
          </a:p>
          <a:p>
            <a:pPr algn="ctr"/>
            <a:r>
              <a:rPr lang="en-CA" dirty="0" smtClean="0"/>
              <a:t>path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DVS Proposal Overview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18</a:t>
            </a:fld>
            <a:endParaRPr lang="en-CA"/>
          </a:p>
        </p:txBody>
      </p:sp>
      <p:sp>
        <p:nvSpPr>
          <p:cNvPr id="5" name="Snip Single Corner Rectangle 4"/>
          <p:cNvSpPr/>
          <p:nvPr/>
        </p:nvSpPr>
        <p:spPr>
          <a:xfrm>
            <a:off x="2451665" y="1930066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4935984" y="1870876"/>
            <a:ext cx="1447061" cy="9232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CAD</a:t>
            </a:r>
          </a:p>
          <a:p>
            <a:pPr algn="ctr"/>
            <a:r>
              <a:rPr lang="en-CA" dirty="0" smtClean="0"/>
              <a:t>System</a:t>
            </a:r>
            <a:endParaRPr lang="en-CA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3533313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6383045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4715627" y="2313176"/>
            <a:ext cx="462910" cy="14248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2960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8380412" y="4138613"/>
            <a:ext cx="114300" cy="4127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8458200" y="3950494"/>
            <a:ext cx="152400" cy="1516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8458200" y="3798094"/>
            <a:ext cx="152400" cy="1524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8884266" y="3255557"/>
            <a:ext cx="285134" cy="12581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9169400" y="3244364"/>
            <a:ext cx="158750" cy="13701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9246945" y="3326914"/>
            <a:ext cx="289411" cy="1270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V="1">
            <a:off x="9397202" y="4075903"/>
            <a:ext cx="160347" cy="1206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9417050" y="3950494"/>
            <a:ext cx="215222" cy="1055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49941" y="2762941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43" name="Elbow Connector 42"/>
          <p:cNvCxnSpPr/>
          <p:nvPr/>
        </p:nvCxnSpPr>
        <p:spPr>
          <a:xfrm rot="10800000">
            <a:off x="895350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 flipH="1" flipV="1">
            <a:off x="889158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850900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151167" y="3609390"/>
            <a:ext cx="552427" cy="1425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endCxn id="9" idx="3"/>
          </p:cNvCxnSpPr>
          <p:nvPr/>
        </p:nvCxnSpPr>
        <p:spPr>
          <a:xfrm>
            <a:off x="5659514" y="3022169"/>
            <a:ext cx="1424867" cy="234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77474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0" name="Elbow Connector 79"/>
          <p:cNvCxnSpPr/>
          <p:nvPr/>
        </p:nvCxnSpPr>
        <p:spPr>
          <a:xfrm rot="10800000">
            <a:off x="249864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243672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10800000">
            <a:off x="205414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7368" y="3416186"/>
            <a:ext cx="1402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Replicated</a:t>
            </a:r>
          </a:p>
          <a:p>
            <a:pPr algn="ctr"/>
            <a:r>
              <a:rPr lang="en-CA" dirty="0" smtClean="0"/>
              <a:t>critical </a:t>
            </a:r>
          </a:p>
          <a:p>
            <a:pPr algn="ctr"/>
            <a:r>
              <a:rPr lang="en-CA" dirty="0" smtClean="0"/>
              <a:t>path</a:t>
            </a:r>
            <a:endParaRPr lang="en-CA" dirty="0"/>
          </a:p>
        </p:txBody>
      </p:sp>
      <p:sp>
        <p:nvSpPr>
          <p:cNvPr id="86" name="TextBox 85"/>
          <p:cNvSpPr txBox="1"/>
          <p:nvPr/>
        </p:nvSpPr>
        <p:spPr>
          <a:xfrm>
            <a:off x="1774739" y="2757853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1394078" y="3552862"/>
            <a:ext cx="665147" cy="321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8317706" y="3219518"/>
            <a:ext cx="216694" cy="9335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 flipH="1" flipV="1">
            <a:off x="8536504" y="3221148"/>
            <a:ext cx="98477" cy="9521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8305416" y="3658778"/>
            <a:ext cx="165074" cy="14049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9026833" y="3513414"/>
            <a:ext cx="321955" cy="9597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>
            <a:off x="8753475" y="4026297"/>
            <a:ext cx="236716" cy="1837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8987850" y="4216401"/>
            <a:ext cx="133451" cy="6420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1870158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>
            <a:off x="2204652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2533230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Rectangle 103"/>
          <p:cNvSpPr/>
          <p:nvPr/>
        </p:nvSpPr>
        <p:spPr>
          <a:xfrm>
            <a:off x="2882865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1877971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2212465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2541043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Rectangle 107"/>
          <p:cNvSpPr/>
          <p:nvPr/>
        </p:nvSpPr>
        <p:spPr>
          <a:xfrm>
            <a:off x="2890678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Rectangle 108"/>
          <p:cNvSpPr/>
          <p:nvPr/>
        </p:nvSpPr>
        <p:spPr>
          <a:xfrm>
            <a:off x="1877971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2212465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Rectangle 110"/>
          <p:cNvSpPr/>
          <p:nvPr/>
        </p:nvSpPr>
        <p:spPr>
          <a:xfrm>
            <a:off x="2541043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Rectangle 111"/>
          <p:cNvSpPr/>
          <p:nvPr/>
        </p:nvSpPr>
        <p:spPr>
          <a:xfrm>
            <a:off x="2890678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1884364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2218858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2547436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115"/>
          <p:cNvSpPr/>
          <p:nvPr/>
        </p:nvSpPr>
        <p:spPr>
          <a:xfrm>
            <a:off x="2897071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1884364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Rectangle 117"/>
          <p:cNvSpPr/>
          <p:nvPr/>
        </p:nvSpPr>
        <p:spPr>
          <a:xfrm>
            <a:off x="2218858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Rectangle 118"/>
          <p:cNvSpPr/>
          <p:nvPr/>
        </p:nvSpPr>
        <p:spPr>
          <a:xfrm>
            <a:off x="2547436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2897071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/>
          <p:nvPr/>
        </p:nvSpPr>
        <p:spPr>
          <a:xfrm>
            <a:off x="1168822" y="4279608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Heaters</a:t>
            </a:r>
            <a:endParaRPr lang="en-CA" dirty="0"/>
          </a:p>
        </p:txBody>
      </p:sp>
      <p:cxnSp>
        <p:nvCxnSpPr>
          <p:cNvPr id="124" name="Straight Arrow Connector 123"/>
          <p:cNvCxnSpPr/>
          <p:nvPr/>
        </p:nvCxnSpPr>
        <p:spPr>
          <a:xfrm flipH="1" flipV="1">
            <a:off x="1983085" y="4116083"/>
            <a:ext cx="71055" cy="2490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325639" y="2860829"/>
            <a:ext cx="866775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870472" y="1685371"/>
            <a:ext cx="3034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measurement by conventional STA (once per application)</a:t>
            </a:r>
            <a:endParaRPr lang="en-CA" sz="2400" dirty="0"/>
          </a:p>
        </p:txBody>
      </p:sp>
      <p:cxnSp>
        <p:nvCxnSpPr>
          <p:cNvPr id="12" name="Straight Arrow Connector 11"/>
          <p:cNvCxnSpPr>
            <a:stCxn id="5" idx="0"/>
            <a:endCxn id="7" idx="1"/>
          </p:cNvCxnSpPr>
          <p:nvPr/>
        </p:nvCxnSpPr>
        <p:spPr>
          <a:xfrm>
            <a:off x="3854336" y="2329561"/>
            <a:ext cx="1081648" cy="2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8" grpId="0" animBg="1"/>
      <p:bldP spid="9" grpId="0" animBg="1"/>
      <p:bldP spid="21" grpId="0" animBg="1"/>
      <p:bldP spid="41" grpId="0"/>
      <p:bldP spid="71" grpId="0" animBg="1"/>
      <p:bldP spid="83" grpId="0"/>
      <p:bldP spid="86" grpId="0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/>
      <p:bldP spid="1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9328150" y="3428796"/>
            <a:ext cx="1402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Critical </a:t>
            </a:r>
          </a:p>
          <a:p>
            <a:pPr algn="ctr"/>
            <a:r>
              <a:rPr lang="en-CA" dirty="0" smtClean="0"/>
              <a:t>path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DVS Proposal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19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935984" y="1870876"/>
            <a:ext cx="1447061" cy="9232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CAD</a:t>
            </a:r>
          </a:p>
          <a:p>
            <a:pPr algn="ctr"/>
            <a:r>
              <a:rPr lang="en-CA" dirty="0" smtClean="0"/>
              <a:t>System</a:t>
            </a:r>
            <a:endParaRPr lang="en-CA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3533313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6383045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4715627" y="2313176"/>
            <a:ext cx="462910" cy="14248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2960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8380412" y="4138613"/>
            <a:ext cx="114300" cy="4127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8458200" y="3950494"/>
            <a:ext cx="152400" cy="1516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8458200" y="3798094"/>
            <a:ext cx="152400" cy="1524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8884266" y="3255557"/>
            <a:ext cx="285134" cy="12581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9169400" y="3244364"/>
            <a:ext cx="158750" cy="13701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9246945" y="3326914"/>
            <a:ext cx="289411" cy="1270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V="1">
            <a:off x="9397202" y="4075903"/>
            <a:ext cx="160347" cy="1206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9417050" y="3950494"/>
            <a:ext cx="215222" cy="1055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49941" y="2762941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43" name="Elbow Connector 42"/>
          <p:cNvCxnSpPr/>
          <p:nvPr/>
        </p:nvCxnSpPr>
        <p:spPr>
          <a:xfrm rot="10800000">
            <a:off x="895350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 flipH="1" flipV="1">
            <a:off x="889158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850900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151167" y="3609390"/>
            <a:ext cx="552427" cy="1425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endCxn id="9" idx="3"/>
          </p:cNvCxnSpPr>
          <p:nvPr/>
        </p:nvCxnSpPr>
        <p:spPr>
          <a:xfrm>
            <a:off x="5659514" y="3022169"/>
            <a:ext cx="1424867" cy="234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77474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0" name="Elbow Connector 79"/>
          <p:cNvCxnSpPr/>
          <p:nvPr/>
        </p:nvCxnSpPr>
        <p:spPr>
          <a:xfrm rot="10800000">
            <a:off x="249864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243672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10800000">
            <a:off x="205414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774739" y="2757853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90" name="Elbow Connector 89"/>
          <p:cNvCxnSpPr/>
          <p:nvPr/>
        </p:nvCxnSpPr>
        <p:spPr>
          <a:xfrm>
            <a:off x="8317706" y="3219518"/>
            <a:ext cx="216694" cy="9335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 flipH="1" flipV="1">
            <a:off x="8536504" y="3221148"/>
            <a:ext cx="98477" cy="9521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8305416" y="3658778"/>
            <a:ext cx="165074" cy="14049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9026833" y="3513414"/>
            <a:ext cx="321955" cy="9597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>
            <a:off x="8753475" y="4026297"/>
            <a:ext cx="236716" cy="1837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8987850" y="4216401"/>
            <a:ext cx="133451" cy="6420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1870158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>
            <a:off x="2204652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2533230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Rectangle 103"/>
          <p:cNvSpPr/>
          <p:nvPr/>
        </p:nvSpPr>
        <p:spPr>
          <a:xfrm>
            <a:off x="2882865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1877971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2212465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2541043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Rectangle 107"/>
          <p:cNvSpPr/>
          <p:nvPr/>
        </p:nvSpPr>
        <p:spPr>
          <a:xfrm>
            <a:off x="2890678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Rectangle 108"/>
          <p:cNvSpPr/>
          <p:nvPr/>
        </p:nvSpPr>
        <p:spPr>
          <a:xfrm>
            <a:off x="1877971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2212465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Rectangle 110"/>
          <p:cNvSpPr/>
          <p:nvPr/>
        </p:nvSpPr>
        <p:spPr>
          <a:xfrm>
            <a:off x="2541043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Rectangle 111"/>
          <p:cNvSpPr/>
          <p:nvPr/>
        </p:nvSpPr>
        <p:spPr>
          <a:xfrm>
            <a:off x="2890678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1884364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2218858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2547436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115"/>
          <p:cNvSpPr/>
          <p:nvPr/>
        </p:nvSpPr>
        <p:spPr>
          <a:xfrm>
            <a:off x="2897071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1884364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Rectangle 117"/>
          <p:cNvSpPr/>
          <p:nvPr/>
        </p:nvSpPr>
        <p:spPr>
          <a:xfrm>
            <a:off x="2218858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Rectangle 118"/>
          <p:cNvSpPr/>
          <p:nvPr/>
        </p:nvSpPr>
        <p:spPr>
          <a:xfrm>
            <a:off x="2547436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2897071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Rectangle 124"/>
          <p:cNvSpPr/>
          <p:nvPr/>
        </p:nvSpPr>
        <p:spPr>
          <a:xfrm>
            <a:off x="3318449" y="422853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 generate calibration table (CT)</a:t>
            </a:r>
            <a:endParaRPr lang="en-CA" dirty="0"/>
          </a:p>
        </p:txBody>
      </p:sp>
      <p:cxnSp>
        <p:nvCxnSpPr>
          <p:cNvPr id="127" name="Straight Arrow Connector 126"/>
          <p:cNvCxnSpPr>
            <a:stCxn id="8" idx="1"/>
            <a:endCxn id="125" idx="0"/>
          </p:cNvCxnSpPr>
          <p:nvPr/>
        </p:nvCxnSpPr>
        <p:spPr>
          <a:xfrm flipH="1">
            <a:off x="4230827" y="4056054"/>
            <a:ext cx="3822" cy="1724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6928" y="4941504"/>
            <a:ext cx="3415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 measurement by</a:t>
            </a:r>
          </a:p>
          <a:p>
            <a:pPr algn="ctr"/>
            <a:r>
              <a:rPr lang="en-CA" sz="2400" dirty="0"/>
              <a:t>o</a:t>
            </a:r>
            <a:r>
              <a:rPr lang="en-CA" sz="2400" dirty="0" smtClean="0"/>
              <a:t>n-chip calibration</a:t>
            </a:r>
          </a:p>
          <a:p>
            <a:pPr algn="ctr"/>
            <a:r>
              <a:rPr lang="en-CA" sz="2400" dirty="0" smtClean="0"/>
              <a:t>(repeated for each FPGA)</a:t>
            </a:r>
            <a:endParaRPr lang="en-CA" sz="24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6928" y="4767360"/>
            <a:ext cx="320084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nip Single Corner Rectangle 66"/>
          <p:cNvSpPr/>
          <p:nvPr/>
        </p:nvSpPr>
        <p:spPr>
          <a:xfrm>
            <a:off x="2451665" y="1930066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cxnSp>
        <p:nvCxnSpPr>
          <p:cNvPr id="68" name="Straight Arrow Connector 67"/>
          <p:cNvCxnSpPr>
            <a:stCxn id="67" idx="0"/>
          </p:cNvCxnSpPr>
          <p:nvPr/>
        </p:nvCxnSpPr>
        <p:spPr>
          <a:xfrm>
            <a:off x="3854336" y="2329561"/>
            <a:ext cx="1081648" cy="2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0582" y="3236699"/>
            <a:ext cx="923691" cy="587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Power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stage</a:t>
            </a:r>
            <a:endParaRPr lang="en-CA" sz="20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0" idx="3"/>
          </p:cNvCxnSpPr>
          <p:nvPr/>
        </p:nvCxnSpPr>
        <p:spPr>
          <a:xfrm>
            <a:off x="1434273" y="3530569"/>
            <a:ext cx="3404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65928" y="3156499"/>
            <a:ext cx="62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</a:t>
            </a:r>
            <a:r>
              <a:rPr lang="en-CA" baseline="-25000" dirty="0" smtClean="0"/>
              <a:t>DD</a:t>
            </a:r>
            <a:endParaRPr lang="en-CA" baseline="-25000" dirty="0"/>
          </a:p>
        </p:txBody>
      </p:sp>
      <p:cxnSp>
        <p:nvCxnSpPr>
          <p:cNvPr id="18" name="Elbow Connector 17"/>
          <p:cNvCxnSpPr>
            <a:stCxn id="10" idx="2"/>
          </p:cNvCxnSpPr>
          <p:nvPr/>
        </p:nvCxnSpPr>
        <p:spPr>
          <a:xfrm rot="16200000" flipH="1">
            <a:off x="1226713" y="3570153"/>
            <a:ext cx="293741" cy="802311"/>
          </a:xfrm>
          <a:prstGeom prst="bentConnector2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3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FPGA Power Consumption Challenge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</a:t>
            </a:fld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20643"/>
              </p:ext>
            </p:extLst>
          </p:nvPr>
        </p:nvGraphicFramePr>
        <p:xfrm>
          <a:off x="2554013" y="1809858"/>
          <a:ext cx="6253655" cy="432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22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DVS Proposal Overview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20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935984" y="1870876"/>
            <a:ext cx="1447061" cy="9232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CAD</a:t>
            </a:r>
          </a:p>
          <a:p>
            <a:pPr algn="ctr"/>
            <a:r>
              <a:rPr lang="en-CA" dirty="0" smtClean="0"/>
              <a:t>System</a:t>
            </a:r>
            <a:endParaRPr lang="en-CA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3533313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6383045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4715627" y="2313176"/>
            <a:ext cx="462910" cy="14248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2960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8380412" y="4138613"/>
            <a:ext cx="114300" cy="4127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8458200" y="3950494"/>
            <a:ext cx="152400" cy="1516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8458200" y="3798094"/>
            <a:ext cx="152400" cy="1524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8884266" y="3255557"/>
            <a:ext cx="285134" cy="12581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9169400" y="3244364"/>
            <a:ext cx="158750" cy="13701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9246945" y="3326914"/>
            <a:ext cx="289411" cy="1270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V="1">
            <a:off x="9397202" y="4075903"/>
            <a:ext cx="160347" cy="1206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9417050" y="3950494"/>
            <a:ext cx="215222" cy="1055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49941" y="2762941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43" name="Elbow Connector 42"/>
          <p:cNvCxnSpPr/>
          <p:nvPr/>
        </p:nvCxnSpPr>
        <p:spPr>
          <a:xfrm rot="10800000">
            <a:off x="895350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 flipH="1" flipV="1">
            <a:off x="889158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850900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endCxn id="9" idx="3"/>
          </p:cNvCxnSpPr>
          <p:nvPr/>
        </p:nvCxnSpPr>
        <p:spPr>
          <a:xfrm>
            <a:off x="5659514" y="3022169"/>
            <a:ext cx="1424867" cy="234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77474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0" name="Elbow Connector 79"/>
          <p:cNvCxnSpPr/>
          <p:nvPr/>
        </p:nvCxnSpPr>
        <p:spPr>
          <a:xfrm rot="10800000">
            <a:off x="249864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243672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10800000">
            <a:off x="205414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774739" y="2757853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90" name="Elbow Connector 89"/>
          <p:cNvCxnSpPr/>
          <p:nvPr/>
        </p:nvCxnSpPr>
        <p:spPr>
          <a:xfrm>
            <a:off x="8317706" y="3219518"/>
            <a:ext cx="216694" cy="9335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 flipH="1" flipV="1">
            <a:off x="8536504" y="3221148"/>
            <a:ext cx="98477" cy="9521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8305416" y="3658778"/>
            <a:ext cx="165074" cy="14049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9026833" y="3513414"/>
            <a:ext cx="321955" cy="9597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>
            <a:off x="8753475" y="4026297"/>
            <a:ext cx="236716" cy="1837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8987850" y="4216401"/>
            <a:ext cx="133451" cy="6420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1870158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>
            <a:off x="2204652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2533230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Rectangle 103"/>
          <p:cNvSpPr/>
          <p:nvPr/>
        </p:nvSpPr>
        <p:spPr>
          <a:xfrm>
            <a:off x="2882865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1877971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2212465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2541043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Rectangle 107"/>
          <p:cNvSpPr/>
          <p:nvPr/>
        </p:nvSpPr>
        <p:spPr>
          <a:xfrm>
            <a:off x="2890678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Rectangle 108"/>
          <p:cNvSpPr/>
          <p:nvPr/>
        </p:nvSpPr>
        <p:spPr>
          <a:xfrm>
            <a:off x="1877971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2212465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Rectangle 110"/>
          <p:cNvSpPr/>
          <p:nvPr/>
        </p:nvSpPr>
        <p:spPr>
          <a:xfrm>
            <a:off x="2541043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Rectangle 111"/>
          <p:cNvSpPr/>
          <p:nvPr/>
        </p:nvSpPr>
        <p:spPr>
          <a:xfrm>
            <a:off x="2890678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1884364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2218858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2547436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115"/>
          <p:cNvSpPr/>
          <p:nvPr/>
        </p:nvSpPr>
        <p:spPr>
          <a:xfrm>
            <a:off x="2897071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1884364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Rectangle 117"/>
          <p:cNvSpPr/>
          <p:nvPr/>
        </p:nvSpPr>
        <p:spPr>
          <a:xfrm>
            <a:off x="2218858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Rectangle 118"/>
          <p:cNvSpPr/>
          <p:nvPr/>
        </p:nvSpPr>
        <p:spPr>
          <a:xfrm>
            <a:off x="2547436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2897071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Rectangle 124"/>
          <p:cNvSpPr/>
          <p:nvPr/>
        </p:nvSpPr>
        <p:spPr>
          <a:xfrm>
            <a:off x="3318449" y="422853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 generate calibration table (CT)</a:t>
            </a:r>
            <a:endParaRPr lang="en-CA" dirty="0"/>
          </a:p>
        </p:txBody>
      </p:sp>
      <p:cxnSp>
        <p:nvCxnSpPr>
          <p:cNvPr id="127" name="Straight Arrow Connector 126"/>
          <p:cNvCxnSpPr>
            <a:stCxn id="8" idx="1"/>
            <a:endCxn id="125" idx="0"/>
          </p:cNvCxnSpPr>
          <p:nvPr/>
        </p:nvCxnSpPr>
        <p:spPr>
          <a:xfrm flipH="1">
            <a:off x="4230827" y="4056054"/>
            <a:ext cx="3822" cy="1724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7084381" y="447422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</a:t>
            </a:r>
          </a:p>
          <a:p>
            <a:pPr algn="ctr"/>
            <a:r>
              <a:rPr lang="en-CA" dirty="0"/>
              <a:t>r</a:t>
            </a:r>
            <a:r>
              <a:rPr lang="en-CA" dirty="0" smtClean="0"/>
              <a:t>un application</a:t>
            </a:r>
          </a:p>
          <a:p>
            <a:pPr algn="ctr"/>
            <a:r>
              <a:rPr lang="en-CA" dirty="0" smtClean="0"/>
              <a:t>with DVS</a:t>
            </a:r>
            <a:endParaRPr lang="en-CA" dirty="0"/>
          </a:p>
        </p:txBody>
      </p:sp>
      <p:cxnSp>
        <p:nvCxnSpPr>
          <p:cNvPr id="130" name="Elbow Connector 129"/>
          <p:cNvCxnSpPr>
            <a:stCxn id="9" idx="1"/>
            <a:endCxn id="128" idx="0"/>
          </p:cNvCxnSpPr>
          <p:nvPr/>
        </p:nvCxnSpPr>
        <p:spPr>
          <a:xfrm rot="16200000" flipH="1">
            <a:off x="7331484" y="3808951"/>
            <a:ext cx="418173" cy="91237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226" y="4897687"/>
            <a:ext cx="1246894" cy="1891280"/>
          </a:xfrm>
          <a:prstGeom prst="rect">
            <a:avLst/>
          </a:prstGeom>
        </p:spPr>
      </p:pic>
      <p:cxnSp>
        <p:nvCxnSpPr>
          <p:cNvPr id="144" name="Elbow Connector 143"/>
          <p:cNvCxnSpPr>
            <a:endCxn id="128" idx="1"/>
          </p:cNvCxnSpPr>
          <p:nvPr/>
        </p:nvCxnSpPr>
        <p:spPr>
          <a:xfrm>
            <a:off x="5143205" y="4774842"/>
            <a:ext cx="1941176" cy="245691"/>
          </a:xfrm>
          <a:prstGeom prst="bentConnector3">
            <a:avLst>
              <a:gd name="adj1" fmla="val 8483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389877" y="4374599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CT</a:t>
            </a:r>
            <a:endParaRPr lang="en-CA" sz="2400" dirty="0"/>
          </a:p>
        </p:txBody>
      </p:sp>
      <p:sp>
        <p:nvSpPr>
          <p:cNvPr id="70" name="Snip Single Corner Rectangle 69"/>
          <p:cNvSpPr/>
          <p:nvPr/>
        </p:nvSpPr>
        <p:spPr>
          <a:xfrm>
            <a:off x="2451665" y="1930066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cxnSp>
        <p:nvCxnSpPr>
          <p:cNvPr id="72" name="Straight Arrow Connector 71"/>
          <p:cNvCxnSpPr>
            <a:stCxn id="70" idx="0"/>
          </p:cNvCxnSpPr>
          <p:nvPr/>
        </p:nvCxnSpPr>
        <p:spPr>
          <a:xfrm>
            <a:off x="3854336" y="2329561"/>
            <a:ext cx="1081648" cy="2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0076156" y="3311787"/>
            <a:ext cx="923691" cy="587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Power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stage</a:t>
            </a:r>
            <a:endParaRPr lang="en-CA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3" idx="1"/>
          </p:cNvCxnSpPr>
          <p:nvPr/>
        </p:nvCxnSpPr>
        <p:spPr>
          <a:xfrm flipH="1">
            <a:off x="9632272" y="3605657"/>
            <a:ext cx="4438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3" idx="2"/>
          </p:cNvCxnSpPr>
          <p:nvPr/>
        </p:nvCxnSpPr>
        <p:spPr>
          <a:xfrm rot="5400000">
            <a:off x="9984290" y="3547509"/>
            <a:ext cx="201695" cy="905730"/>
          </a:xfrm>
          <a:prstGeom prst="bentConnector2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603414" y="3207402"/>
            <a:ext cx="62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</a:t>
            </a:r>
            <a:r>
              <a:rPr lang="en-CA" baseline="-25000" dirty="0" smtClean="0"/>
              <a:t>DD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38793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DVS Proposal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21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935984" y="1870876"/>
            <a:ext cx="1447061" cy="9232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CAD</a:t>
            </a:r>
          </a:p>
          <a:p>
            <a:pPr algn="ctr"/>
            <a:r>
              <a:rPr lang="en-CA" dirty="0" smtClean="0"/>
              <a:t>System</a:t>
            </a:r>
            <a:endParaRPr lang="en-CA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3533313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6383045" y="3257064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4715627" y="2313176"/>
            <a:ext cx="462910" cy="14248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2960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8380412" y="4138613"/>
            <a:ext cx="114300" cy="4127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8458200" y="3950494"/>
            <a:ext cx="152400" cy="1516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8458200" y="3798094"/>
            <a:ext cx="152400" cy="1524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8884266" y="3255557"/>
            <a:ext cx="285134" cy="12581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9169400" y="3244364"/>
            <a:ext cx="158750" cy="13701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9246945" y="3326914"/>
            <a:ext cx="289411" cy="12700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V="1">
            <a:off x="9397202" y="4075903"/>
            <a:ext cx="160347" cy="12065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9417050" y="3950494"/>
            <a:ext cx="215222" cy="1055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49941" y="2762941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43" name="Elbow Connector 42"/>
          <p:cNvCxnSpPr/>
          <p:nvPr/>
        </p:nvCxnSpPr>
        <p:spPr>
          <a:xfrm rot="10800000">
            <a:off x="895350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 flipH="1" flipV="1">
            <a:off x="889158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850900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endCxn id="9" idx="3"/>
          </p:cNvCxnSpPr>
          <p:nvPr/>
        </p:nvCxnSpPr>
        <p:spPr>
          <a:xfrm>
            <a:off x="5659514" y="3022169"/>
            <a:ext cx="1424867" cy="234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774740" y="3141336"/>
            <a:ext cx="1402672" cy="11886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0" name="Elbow Connector 79"/>
          <p:cNvCxnSpPr/>
          <p:nvPr/>
        </p:nvCxnSpPr>
        <p:spPr>
          <a:xfrm rot="10800000">
            <a:off x="2498640" y="4102100"/>
            <a:ext cx="438150" cy="158750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2436727" y="3841642"/>
            <a:ext cx="325793" cy="193367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10800000">
            <a:off x="2054141" y="3535121"/>
            <a:ext cx="642167" cy="240309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774739" y="2757853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FPGA</a:t>
            </a:r>
            <a:endParaRPr lang="en-CA" sz="2400" dirty="0"/>
          </a:p>
        </p:txBody>
      </p:sp>
      <p:cxnSp>
        <p:nvCxnSpPr>
          <p:cNvPr id="90" name="Elbow Connector 89"/>
          <p:cNvCxnSpPr/>
          <p:nvPr/>
        </p:nvCxnSpPr>
        <p:spPr>
          <a:xfrm>
            <a:off x="8317706" y="3219518"/>
            <a:ext cx="216694" cy="9335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 flipH="1" flipV="1">
            <a:off x="8536504" y="3221148"/>
            <a:ext cx="98477" cy="95219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8305416" y="3658778"/>
            <a:ext cx="165074" cy="14049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9026833" y="3513414"/>
            <a:ext cx="321955" cy="9597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>
            <a:off x="8753475" y="4026297"/>
            <a:ext cx="236716" cy="183767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8987850" y="4216401"/>
            <a:ext cx="133451" cy="6420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1870158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>
            <a:off x="2204652" y="3215454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2533230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Rectangle 103"/>
          <p:cNvSpPr/>
          <p:nvPr/>
        </p:nvSpPr>
        <p:spPr>
          <a:xfrm>
            <a:off x="2882865" y="3221596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1877971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2212465" y="3421810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2541043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Rectangle 107"/>
          <p:cNvSpPr/>
          <p:nvPr/>
        </p:nvSpPr>
        <p:spPr>
          <a:xfrm>
            <a:off x="2890678" y="3427952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Rectangle 108"/>
          <p:cNvSpPr/>
          <p:nvPr/>
        </p:nvSpPr>
        <p:spPr>
          <a:xfrm>
            <a:off x="1877971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2212465" y="3619255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Rectangle 110"/>
          <p:cNvSpPr/>
          <p:nvPr/>
        </p:nvSpPr>
        <p:spPr>
          <a:xfrm>
            <a:off x="2541043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Rectangle 111"/>
          <p:cNvSpPr/>
          <p:nvPr/>
        </p:nvSpPr>
        <p:spPr>
          <a:xfrm>
            <a:off x="2890678" y="3625397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1884364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2218858" y="381901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2547436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115"/>
          <p:cNvSpPr/>
          <p:nvPr/>
        </p:nvSpPr>
        <p:spPr>
          <a:xfrm>
            <a:off x="2897071" y="3825153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1884364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Rectangle 117"/>
          <p:cNvSpPr/>
          <p:nvPr/>
        </p:nvSpPr>
        <p:spPr>
          <a:xfrm>
            <a:off x="2218858" y="3993379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Rectangle 118"/>
          <p:cNvSpPr/>
          <p:nvPr/>
        </p:nvSpPr>
        <p:spPr>
          <a:xfrm>
            <a:off x="2547436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2897071" y="3999521"/>
            <a:ext cx="98721" cy="815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Rectangle 124"/>
          <p:cNvSpPr/>
          <p:nvPr/>
        </p:nvSpPr>
        <p:spPr>
          <a:xfrm>
            <a:off x="3318449" y="422853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 generate calibration table (CT)</a:t>
            </a:r>
            <a:endParaRPr lang="en-CA" dirty="0"/>
          </a:p>
        </p:txBody>
      </p:sp>
      <p:cxnSp>
        <p:nvCxnSpPr>
          <p:cNvPr id="127" name="Straight Arrow Connector 126"/>
          <p:cNvCxnSpPr>
            <a:stCxn id="8" idx="1"/>
            <a:endCxn id="125" idx="0"/>
          </p:cNvCxnSpPr>
          <p:nvPr/>
        </p:nvCxnSpPr>
        <p:spPr>
          <a:xfrm flipH="1">
            <a:off x="4230827" y="4056054"/>
            <a:ext cx="3822" cy="1724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7084381" y="4474227"/>
            <a:ext cx="1824756" cy="109261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Program &amp;</a:t>
            </a:r>
          </a:p>
          <a:p>
            <a:pPr algn="ctr"/>
            <a:r>
              <a:rPr lang="en-CA" dirty="0"/>
              <a:t>r</a:t>
            </a:r>
            <a:r>
              <a:rPr lang="en-CA" dirty="0" smtClean="0"/>
              <a:t>un application</a:t>
            </a:r>
          </a:p>
          <a:p>
            <a:pPr algn="ctr"/>
            <a:r>
              <a:rPr lang="en-CA" dirty="0" smtClean="0"/>
              <a:t>with DVS</a:t>
            </a:r>
            <a:endParaRPr lang="en-CA" dirty="0"/>
          </a:p>
        </p:txBody>
      </p:sp>
      <p:cxnSp>
        <p:nvCxnSpPr>
          <p:cNvPr id="130" name="Elbow Connector 129"/>
          <p:cNvCxnSpPr>
            <a:stCxn id="9" idx="1"/>
            <a:endCxn id="128" idx="0"/>
          </p:cNvCxnSpPr>
          <p:nvPr/>
        </p:nvCxnSpPr>
        <p:spPr>
          <a:xfrm rot="16200000" flipH="1">
            <a:off x="7331484" y="3808951"/>
            <a:ext cx="418173" cy="91237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226" y="4897687"/>
            <a:ext cx="1246894" cy="1891280"/>
          </a:xfrm>
          <a:prstGeom prst="rect">
            <a:avLst/>
          </a:prstGeom>
        </p:spPr>
      </p:pic>
      <p:cxnSp>
        <p:nvCxnSpPr>
          <p:cNvPr id="144" name="Elbow Connector 143"/>
          <p:cNvCxnSpPr>
            <a:endCxn id="128" idx="1"/>
          </p:cNvCxnSpPr>
          <p:nvPr/>
        </p:nvCxnSpPr>
        <p:spPr>
          <a:xfrm>
            <a:off x="5143205" y="4774842"/>
            <a:ext cx="1941176" cy="245691"/>
          </a:xfrm>
          <a:prstGeom prst="bentConnector3">
            <a:avLst>
              <a:gd name="adj1" fmla="val 8483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389877" y="4374599"/>
            <a:ext cx="140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CT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376691" y="1802167"/>
            <a:ext cx="2352583" cy="1136342"/>
          </a:xfrm>
          <a:prstGeom prst="rect">
            <a:avLst/>
          </a:prstGeom>
          <a:solidFill>
            <a:srgbClr val="7F6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3318449" y="2938509"/>
            <a:ext cx="1963765" cy="1177574"/>
          </a:xfrm>
          <a:prstGeom prst="rect">
            <a:avLst/>
          </a:prstGeom>
          <a:solidFill>
            <a:srgbClr val="7F6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4"/>
          <p:cNvSpPr txBox="1"/>
          <p:nvPr/>
        </p:nvSpPr>
        <p:spPr>
          <a:xfrm>
            <a:off x="6880860" y="1870876"/>
            <a:ext cx="187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Today’s talk</a:t>
            </a:r>
            <a:endParaRPr lang="en-CA" sz="2400" dirty="0"/>
          </a:p>
        </p:txBody>
      </p:sp>
      <p:sp>
        <p:nvSpPr>
          <p:cNvPr id="72" name="Snip Single Corner Rectangle 71"/>
          <p:cNvSpPr/>
          <p:nvPr/>
        </p:nvSpPr>
        <p:spPr>
          <a:xfrm>
            <a:off x="2451665" y="1930066"/>
            <a:ext cx="1402671" cy="79899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>
          <a:xfrm>
            <a:off x="3854336" y="2329561"/>
            <a:ext cx="1081648" cy="2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3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Generating the Calibration Bit-stream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Performed on each FPGA at least once</a:t>
            </a:r>
          </a:p>
          <a:p>
            <a:r>
              <a:rPr lang="en-CA" dirty="0" smtClean="0"/>
              <a:t>For aging effects, calibration with every </a:t>
            </a:r>
          </a:p>
          <a:p>
            <a:pPr marL="0" indent="0">
              <a:buNone/>
            </a:pPr>
            <a:r>
              <a:rPr lang="en-CA" dirty="0" smtClean="0"/>
              <a:t>power up</a:t>
            </a:r>
          </a:p>
          <a:p>
            <a:r>
              <a:rPr lang="en-CA" dirty="0" smtClean="0"/>
              <a:t>Capture all speed-limiting paths</a:t>
            </a:r>
          </a:p>
          <a:p>
            <a:r>
              <a:rPr lang="en-CA" dirty="0" smtClean="0"/>
              <a:t>Invisible to FPGA users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22</a:t>
            </a:fld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9109710" y="2428557"/>
            <a:ext cx="830580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Brace 5"/>
          <p:cNvSpPr/>
          <p:nvPr/>
        </p:nvSpPr>
        <p:spPr>
          <a:xfrm>
            <a:off x="8389620" y="1870075"/>
            <a:ext cx="281940" cy="14370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ight Arrow 6"/>
          <p:cNvSpPr/>
          <p:nvPr/>
        </p:nvSpPr>
        <p:spPr>
          <a:xfrm>
            <a:off x="8496300" y="3486467"/>
            <a:ext cx="1226820" cy="213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ight Arrow 7"/>
          <p:cNvSpPr/>
          <p:nvPr/>
        </p:nvSpPr>
        <p:spPr>
          <a:xfrm>
            <a:off x="5006340" y="4001294"/>
            <a:ext cx="3238500" cy="213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0102215" y="2403911"/>
            <a:ext cx="108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00B050"/>
                </a:solidFill>
              </a:rPr>
              <a:t>F</a:t>
            </a:r>
            <a:r>
              <a:rPr lang="en-CA" sz="2400" dirty="0" smtClean="0"/>
              <a:t>ast</a:t>
            </a:r>
            <a:endParaRPr lang="en-C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102215" y="3330495"/>
            <a:ext cx="108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00B050"/>
                </a:solidFill>
              </a:rPr>
              <a:t>Ro</a:t>
            </a:r>
            <a:r>
              <a:rPr lang="en-CA" sz="2400" dirty="0" smtClean="0"/>
              <a:t>bust</a:t>
            </a:r>
            <a:endParaRPr lang="en-C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886824" y="3923308"/>
            <a:ext cx="307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Automated </a:t>
            </a:r>
            <a:r>
              <a:rPr lang="en-CA" sz="2400" b="1" dirty="0" smtClean="0">
                <a:solidFill>
                  <a:srgbClr val="00B050"/>
                </a:solidFill>
              </a:rPr>
              <a:t>C</a:t>
            </a:r>
            <a:r>
              <a:rPr lang="en-CA" sz="2400" dirty="0" smtClean="0"/>
              <a:t>alibration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21455" y="4907280"/>
            <a:ext cx="301752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3200" dirty="0" err="1" smtClean="0">
                <a:solidFill>
                  <a:srgbClr val="00B050"/>
                </a:solidFill>
              </a:rPr>
              <a:t>FRoC</a:t>
            </a:r>
            <a:r>
              <a:rPr lang="en-CA" sz="3200" dirty="0" smtClean="0">
                <a:solidFill>
                  <a:srgbClr val="00B050"/>
                </a:solidFill>
              </a:rPr>
              <a:t> CAD tool</a:t>
            </a:r>
            <a:endParaRPr lang="en-CA" sz="3200" dirty="0">
              <a:solidFill>
                <a:srgbClr val="00B050"/>
              </a:solidFill>
            </a:endParaRPr>
          </a:p>
        </p:txBody>
      </p:sp>
      <p:cxnSp>
        <p:nvCxnSpPr>
          <p:cNvPr id="17" name="Elbow Connector 16"/>
          <p:cNvCxnSpPr>
            <a:stCxn id="11" idx="2"/>
          </p:cNvCxnSpPr>
          <p:nvPr/>
        </p:nvCxnSpPr>
        <p:spPr>
          <a:xfrm rot="5400000">
            <a:off x="8510435" y="3284990"/>
            <a:ext cx="814694" cy="301466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7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2"/>
                </a:solidFill>
              </a:rPr>
              <a:t>Motivation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DVS proposal</a:t>
            </a:r>
          </a:p>
          <a:p>
            <a:r>
              <a:rPr lang="en-CA" dirty="0" smtClean="0"/>
              <a:t>Testing Procedure</a:t>
            </a:r>
            <a:endParaRPr lang="en-CA" dirty="0"/>
          </a:p>
          <a:p>
            <a:pPr lvl="0"/>
            <a:r>
              <a:rPr lang="en-CA" dirty="0" err="1" smtClean="0">
                <a:solidFill>
                  <a:schemeClr val="bg2"/>
                </a:solidFill>
              </a:rPr>
              <a:t>FRoC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>
                <a:solidFill>
                  <a:schemeClr val="bg2"/>
                </a:solidFill>
              </a:rPr>
              <a:t>Results</a:t>
            </a:r>
          </a:p>
          <a:p>
            <a:pPr lvl="0"/>
            <a:r>
              <a:rPr lang="en-CA" dirty="0" smtClean="0">
                <a:solidFill>
                  <a:schemeClr val="bg2"/>
                </a:solidFill>
              </a:rPr>
              <a:t>Summary &amp; </a:t>
            </a:r>
            <a:r>
              <a:rPr lang="en-CA" dirty="0">
                <a:solidFill>
                  <a:schemeClr val="bg2"/>
                </a:solidFill>
              </a:rPr>
              <a:t>Future 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3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measure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max</a:t>
            </a:r>
            <a:endParaRPr lang="en-CA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Stimulate with random inputs and check output ?</a:t>
            </a:r>
          </a:p>
          <a:p>
            <a:pPr lvl="1"/>
            <a:r>
              <a:rPr lang="en-CA" dirty="0" smtClean="0"/>
              <a:t>Does not guarantee exercising the critical path (CP)</a:t>
            </a:r>
          </a:p>
          <a:p>
            <a:r>
              <a:rPr lang="en-CA" dirty="0" smtClean="0"/>
              <a:t>To robustly measure the delay of a path :-</a:t>
            </a:r>
          </a:p>
          <a:p>
            <a:pPr lvl="1"/>
            <a:r>
              <a:rPr lang="en-CA" dirty="0" smtClean="0"/>
              <a:t>Off-path inputs must have a steady non-controlling value</a:t>
            </a:r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24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243892" y="4961485"/>
            <a:ext cx="815340" cy="1081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66727" y="5097375"/>
            <a:ext cx="1771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066724" y="5383125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66725" y="5618789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66726" y="5854612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42087" y="5504410"/>
            <a:ext cx="1771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90477" y="5097375"/>
            <a:ext cx="476247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3"/>
          </p:cNvCxnSpPr>
          <p:nvPr/>
        </p:nvCxnSpPr>
        <p:spPr>
          <a:xfrm>
            <a:off x="5243889" y="5097375"/>
            <a:ext cx="815343" cy="404733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19252" y="5502108"/>
            <a:ext cx="333375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8"/>
          <p:cNvSpPr txBox="1"/>
          <p:nvPr/>
        </p:nvSpPr>
        <p:spPr>
          <a:xfrm>
            <a:off x="3764659" y="4709351"/>
            <a:ext cx="165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Tested path</a:t>
            </a:r>
            <a:endParaRPr lang="en-CA" sz="2000" dirty="0"/>
          </a:p>
        </p:txBody>
      </p:sp>
      <p:sp>
        <p:nvSpPr>
          <p:cNvPr id="15" name="Left Brace 14"/>
          <p:cNvSpPr/>
          <p:nvPr/>
        </p:nvSpPr>
        <p:spPr>
          <a:xfrm>
            <a:off x="4807171" y="5299741"/>
            <a:ext cx="138112" cy="65012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6" name="TextBox 22"/>
          <p:cNvSpPr txBox="1"/>
          <p:nvPr/>
        </p:nvSpPr>
        <p:spPr>
          <a:xfrm>
            <a:off x="3326505" y="5387809"/>
            <a:ext cx="165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Steady 1/0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1853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 animBg="1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measure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max</a:t>
            </a:r>
            <a:endParaRPr lang="en-CA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Stimulate with random inputs and check output ?</a:t>
            </a:r>
          </a:p>
          <a:p>
            <a:pPr lvl="1"/>
            <a:r>
              <a:rPr lang="en-CA" dirty="0" smtClean="0"/>
              <a:t>Does not guarantee exercising the critical path (CP)</a:t>
            </a:r>
          </a:p>
          <a:p>
            <a:r>
              <a:rPr lang="en-CA" dirty="0" smtClean="0"/>
              <a:t>To robustly measure the delay of a path :-</a:t>
            </a:r>
          </a:p>
          <a:p>
            <a:pPr lvl="1"/>
            <a:r>
              <a:rPr lang="en-CA" dirty="0" smtClean="0"/>
              <a:t>Off-path inputs must have a steady non-controlling value</a:t>
            </a:r>
          </a:p>
          <a:p>
            <a:pPr lvl="1"/>
            <a:r>
              <a:rPr lang="en-CA" dirty="0"/>
              <a:t>Control over the edge transition from input </a:t>
            </a:r>
            <a:r>
              <a:rPr lang="en-CA" dirty="0" smtClean="0">
                <a:sym typeface="Wingdings" panose="05000000000000000000" pitchFamily="2" charset="2"/>
              </a:rPr>
              <a:t> </a:t>
            </a:r>
            <a:r>
              <a:rPr lang="en-CA" dirty="0" smtClean="0"/>
              <a:t>output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25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243892" y="4961485"/>
            <a:ext cx="815340" cy="1081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66727" y="5097375"/>
            <a:ext cx="1771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066724" y="5383125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66725" y="5618789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66726" y="5854612"/>
            <a:ext cx="1771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42087" y="5504410"/>
            <a:ext cx="1771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90477" y="5097375"/>
            <a:ext cx="476247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3"/>
          </p:cNvCxnSpPr>
          <p:nvPr/>
        </p:nvCxnSpPr>
        <p:spPr>
          <a:xfrm>
            <a:off x="5243889" y="5097375"/>
            <a:ext cx="815343" cy="404733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19252" y="5502108"/>
            <a:ext cx="333375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8"/>
          <p:cNvSpPr txBox="1"/>
          <p:nvPr/>
        </p:nvSpPr>
        <p:spPr>
          <a:xfrm>
            <a:off x="3764659" y="4709351"/>
            <a:ext cx="165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Tested path</a:t>
            </a:r>
            <a:endParaRPr lang="en-CA" sz="2000" dirty="0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4636105" y="5990969"/>
            <a:ext cx="581819" cy="307972"/>
          </a:xfrm>
          <a:prstGeom prst="bentConnector3">
            <a:avLst>
              <a:gd name="adj1" fmla="val -2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9"/>
          <p:cNvSpPr txBox="1"/>
          <p:nvPr/>
        </p:nvSpPr>
        <p:spPr>
          <a:xfrm>
            <a:off x="4180884" y="6315829"/>
            <a:ext cx="165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Edge</a:t>
            </a:r>
            <a:endParaRPr lang="en-CA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81001" y="4848225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850" y="4591050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43889" y="4587235"/>
            <a:ext cx="90961" cy="260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73028" y="6329724"/>
            <a:ext cx="78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1/0</a:t>
            </a:r>
            <a:endParaRPr lang="en-CA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239241" y="5380911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93090" y="5123736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402129" y="5119921"/>
            <a:ext cx="90961" cy="260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73099" y="5065750"/>
            <a:ext cx="16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/</a:t>
            </a:r>
            <a:endParaRPr lang="en-CA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003630" y="5124684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28896" y="5380911"/>
            <a:ext cx="16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166518" y="5119921"/>
            <a:ext cx="62957" cy="260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Measuring the Delay of a Single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26</a:t>
            </a:fld>
            <a:endParaRPr lang="en-CA" dirty="0"/>
          </a:p>
        </p:txBody>
      </p:sp>
      <p:cxnSp>
        <p:nvCxnSpPr>
          <p:cNvPr id="6" name="Straight Connector 5"/>
          <p:cNvCxnSpPr>
            <a:stCxn id="3" idx="0"/>
          </p:cNvCxnSpPr>
          <p:nvPr/>
        </p:nvCxnSpPr>
        <p:spPr>
          <a:xfrm>
            <a:off x="6096000" y="1825625"/>
            <a:ext cx="0" cy="422275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624647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74395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" name="Elbow Connector 13"/>
          <p:cNvCxnSpPr>
            <a:stCxn id="7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08166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4255803" y="5612764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25" name="Elbow Connector 24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19" idx="0"/>
          </p:cNvCxnSpPr>
          <p:nvPr/>
        </p:nvCxnSpPr>
        <p:spPr>
          <a:xfrm rot="16200000" flipH="1">
            <a:off x="2699260" y="3049586"/>
            <a:ext cx="862805" cy="516731"/>
          </a:xfrm>
          <a:prstGeom prst="bentConnector3">
            <a:avLst>
              <a:gd name="adj1" fmla="val 30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</p:cNvCxnSpPr>
          <p:nvPr/>
        </p:nvCxnSpPr>
        <p:spPr>
          <a:xfrm rot="5400000">
            <a:off x="3921632" y="3698080"/>
            <a:ext cx="1892300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3389027" y="4457700"/>
            <a:ext cx="929876" cy="310355"/>
          </a:xfrm>
          <a:prstGeom prst="bentConnector3">
            <a:avLst>
              <a:gd name="adj1" fmla="val 1008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1655865" y="4076582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2"/>
            <a:endCxn id="22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23" idx="0"/>
          </p:cNvCxnSpPr>
          <p:nvPr/>
        </p:nvCxnSpPr>
        <p:spPr>
          <a:xfrm flipH="1">
            <a:off x="4503453" y="5291930"/>
            <a:ext cx="1" cy="320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42475" y="2352676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1066387" y="3739357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cxnSp>
        <p:nvCxnSpPr>
          <p:cNvPr id="69" name="Elbow Connector 68"/>
          <p:cNvCxnSpPr>
            <a:stCxn id="67" idx="2"/>
          </p:cNvCxnSpPr>
          <p:nvPr/>
        </p:nvCxnSpPr>
        <p:spPr>
          <a:xfrm rot="16200000" flipH="1">
            <a:off x="439722" y="2926954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928399" y="47680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2076036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72" name="Elbow Connector 71"/>
          <p:cNvCxnSpPr>
            <a:stCxn id="68" idx="2"/>
          </p:cNvCxnSpPr>
          <p:nvPr/>
        </p:nvCxnSpPr>
        <p:spPr>
          <a:xfrm rot="16200000" flipH="1">
            <a:off x="1654941" y="4069965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1" idx="0"/>
          </p:cNvCxnSpPr>
          <p:nvPr/>
        </p:nvCxnSpPr>
        <p:spPr>
          <a:xfrm>
            <a:off x="2322501" y="5291931"/>
            <a:ext cx="1185" cy="342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058236" y="4472733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133600" y="185395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</a:t>
            </a:r>
            <a:endParaRPr lang="en-CA" sz="2400" dirty="0"/>
          </a:p>
        </p:txBody>
      </p:sp>
      <p:sp>
        <p:nvSpPr>
          <p:cNvPr id="49" name="Right Arrow 48"/>
          <p:cNvSpPr/>
          <p:nvPr/>
        </p:nvSpPr>
        <p:spPr>
          <a:xfrm>
            <a:off x="5202434" y="4300211"/>
            <a:ext cx="1657350" cy="22575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/>
          <p:cNvSpPr txBox="1"/>
          <p:nvPr/>
        </p:nvSpPr>
        <p:spPr>
          <a:xfrm>
            <a:off x="5552569" y="3863120"/>
            <a:ext cx="118320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Replicate</a:t>
            </a:r>
            <a:endParaRPr lang="en-CA" sz="2000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4097" y="2351880"/>
            <a:ext cx="0" cy="112553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04097" y="3477419"/>
            <a:ext cx="76795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72048" y="3477419"/>
            <a:ext cx="0" cy="11419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72048" y="4619327"/>
            <a:ext cx="8096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681673" y="4619327"/>
            <a:ext cx="0" cy="13568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-20242" y="3741825"/>
            <a:ext cx="93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Critical </a:t>
            </a:r>
          </a:p>
          <a:p>
            <a:r>
              <a:rPr lang="en-CA" sz="2000" dirty="0"/>
              <a:t>p</a:t>
            </a:r>
            <a:r>
              <a:rPr lang="en-CA" sz="2000" dirty="0" smtClean="0"/>
              <a:t>ath</a:t>
            </a:r>
          </a:p>
          <a:p>
            <a:r>
              <a:rPr lang="en-CA" sz="2000" dirty="0" smtClean="0"/>
              <a:t>(CP)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919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 L 0.50651 -0.0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26" y="-1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81481E-6 L 0.50664 -0.0027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26" y="-13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0573 -0.003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86" y="-18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50547 -0.00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73" y="-9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50534 -0.002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-1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50729 -0.003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18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22222E-6 L 0.50547 -0.002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73" y="-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0.50755 -0.0023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0" grpId="0" animBg="1"/>
      <p:bldP spid="71" grpId="0" animBg="1"/>
      <p:bldP spid="49" grpId="0" animBg="1"/>
      <p:bldP spid="50" grpId="0" animBg="1"/>
      <p:bldP spid="10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Measuring the Delay of a Single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27</a:t>
            </a:fld>
            <a:endParaRPr lang="en-CA"/>
          </a:p>
        </p:txBody>
      </p:sp>
      <p:cxnSp>
        <p:nvCxnSpPr>
          <p:cNvPr id="6" name="Straight Connector 5"/>
          <p:cNvCxnSpPr>
            <a:stCxn id="3" idx="0"/>
          </p:cNvCxnSpPr>
          <p:nvPr/>
        </p:nvCxnSpPr>
        <p:spPr>
          <a:xfrm>
            <a:off x="6096000" y="1825625"/>
            <a:ext cx="0" cy="422275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624647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74395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" name="Elbow Connector 13"/>
          <p:cNvCxnSpPr>
            <a:stCxn id="7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08166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4255803" y="5612764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25" name="Elbow Connector 24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19" idx="0"/>
          </p:cNvCxnSpPr>
          <p:nvPr/>
        </p:nvCxnSpPr>
        <p:spPr>
          <a:xfrm rot="16200000" flipH="1">
            <a:off x="2699260" y="3049586"/>
            <a:ext cx="862805" cy="516731"/>
          </a:xfrm>
          <a:prstGeom prst="bentConnector3">
            <a:avLst>
              <a:gd name="adj1" fmla="val 30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</p:cNvCxnSpPr>
          <p:nvPr/>
        </p:nvCxnSpPr>
        <p:spPr>
          <a:xfrm rot="5400000">
            <a:off x="3921632" y="3698080"/>
            <a:ext cx="1892300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3389027" y="4457700"/>
            <a:ext cx="929876" cy="310355"/>
          </a:xfrm>
          <a:prstGeom prst="bentConnector3">
            <a:avLst>
              <a:gd name="adj1" fmla="val 1008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2"/>
            <a:endCxn id="22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23" idx="0"/>
          </p:cNvCxnSpPr>
          <p:nvPr/>
        </p:nvCxnSpPr>
        <p:spPr>
          <a:xfrm flipH="1">
            <a:off x="4503453" y="5291930"/>
            <a:ext cx="1" cy="320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404368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7228280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cxnSp>
        <p:nvCxnSpPr>
          <p:cNvPr id="69" name="Elbow Connector 68"/>
          <p:cNvCxnSpPr>
            <a:stCxn id="67" idx="2"/>
          </p:cNvCxnSpPr>
          <p:nvPr/>
        </p:nvCxnSpPr>
        <p:spPr>
          <a:xfrm rot="16200000" flipH="1">
            <a:off x="6601615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8090292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8237929" y="5634829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72" name="Elbow Connector 71"/>
          <p:cNvCxnSpPr>
            <a:stCxn id="68" idx="2"/>
          </p:cNvCxnSpPr>
          <p:nvPr/>
        </p:nvCxnSpPr>
        <p:spPr>
          <a:xfrm rot="16200000" flipH="1">
            <a:off x="7816834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  <a:endCxn id="71" idx="0"/>
          </p:cNvCxnSpPr>
          <p:nvPr/>
        </p:nvCxnSpPr>
        <p:spPr>
          <a:xfrm flipH="1">
            <a:off x="8485579" y="5291930"/>
            <a:ext cx="1" cy="342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0129" y="4472732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4097" y="2351880"/>
            <a:ext cx="0" cy="112553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4097" y="3477419"/>
            <a:ext cx="76795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2048" y="3477419"/>
            <a:ext cx="0" cy="11419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72048" y="4619327"/>
            <a:ext cx="8096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81673" y="4619327"/>
            <a:ext cx="0" cy="13568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-20242" y="3741825"/>
            <a:ext cx="93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Critical </a:t>
            </a:r>
          </a:p>
          <a:p>
            <a:r>
              <a:rPr lang="en-CA" sz="2000" dirty="0"/>
              <a:t>p</a:t>
            </a:r>
            <a:r>
              <a:rPr lang="en-CA" sz="2000" dirty="0" smtClean="0"/>
              <a:t>ath (CP)</a:t>
            </a:r>
            <a:endParaRPr lang="en-CA" sz="2000" dirty="0"/>
          </a:p>
        </p:txBody>
      </p:sp>
      <p:sp>
        <p:nvSpPr>
          <p:cNvPr id="87" name="Right Arrow 86"/>
          <p:cNvSpPr/>
          <p:nvPr/>
        </p:nvSpPr>
        <p:spPr>
          <a:xfrm>
            <a:off x="5202434" y="4300211"/>
            <a:ext cx="1657350" cy="22575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/>
          <p:cNvSpPr txBox="1"/>
          <p:nvPr/>
        </p:nvSpPr>
        <p:spPr>
          <a:xfrm>
            <a:off x="5552569" y="3863120"/>
            <a:ext cx="147283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Replicate</a:t>
            </a:r>
            <a:endParaRPr lang="en-CA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133600" y="185395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752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Measuring the Delay of a Single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28</a:t>
            </a:fld>
            <a:endParaRPr lang="en-CA"/>
          </a:p>
        </p:txBody>
      </p:sp>
      <p:cxnSp>
        <p:nvCxnSpPr>
          <p:cNvPr id="6" name="Straight Connector 5"/>
          <p:cNvCxnSpPr>
            <a:stCxn id="3" idx="0"/>
          </p:cNvCxnSpPr>
          <p:nvPr/>
        </p:nvCxnSpPr>
        <p:spPr>
          <a:xfrm>
            <a:off x="6096000" y="1825625"/>
            <a:ext cx="0" cy="422275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624647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74395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" name="Elbow Connector 13"/>
          <p:cNvCxnSpPr>
            <a:stCxn id="7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08166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4255803" y="5612764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25" name="Elbow Connector 24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19" idx="0"/>
          </p:cNvCxnSpPr>
          <p:nvPr/>
        </p:nvCxnSpPr>
        <p:spPr>
          <a:xfrm rot="16200000" flipH="1">
            <a:off x="2699260" y="3049586"/>
            <a:ext cx="862805" cy="516731"/>
          </a:xfrm>
          <a:prstGeom prst="bentConnector3">
            <a:avLst>
              <a:gd name="adj1" fmla="val 30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</p:cNvCxnSpPr>
          <p:nvPr/>
        </p:nvCxnSpPr>
        <p:spPr>
          <a:xfrm rot="5400000">
            <a:off x="3921632" y="3698080"/>
            <a:ext cx="1892300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3389027" y="4457700"/>
            <a:ext cx="929876" cy="310355"/>
          </a:xfrm>
          <a:prstGeom prst="bentConnector3">
            <a:avLst>
              <a:gd name="adj1" fmla="val 1008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2"/>
            <a:endCxn id="22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23" idx="0"/>
          </p:cNvCxnSpPr>
          <p:nvPr/>
        </p:nvCxnSpPr>
        <p:spPr>
          <a:xfrm flipH="1">
            <a:off x="4503453" y="5291930"/>
            <a:ext cx="1" cy="320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404368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7228280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cxnSp>
        <p:nvCxnSpPr>
          <p:cNvPr id="69" name="Elbow Connector 68"/>
          <p:cNvCxnSpPr>
            <a:stCxn id="67" idx="2"/>
          </p:cNvCxnSpPr>
          <p:nvPr/>
        </p:nvCxnSpPr>
        <p:spPr>
          <a:xfrm rot="16200000" flipH="1">
            <a:off x="6601615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8090292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8237929" y="5612763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72" name="Elbow Connector 71"/>
          <p:cNvCxnSpPr>
            <a:stCxn id="68" idx="2"/>
          </p:cNvCxnSpPr>
          <p:nvPr/>
        </p:nvCxnSpPr>
        <p:spPr>
          <a:xfrm rot="16200000" flipH="1">
            <a:off x="7816834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  <a:endCxn id="71" idx="0"/>
          </p:cNvCxnSpPr>
          <p:nvPr/>
        </p:nvCxnSpPr>
        <p:spPr>
          <a:xfrm flipH="1">
            <a:off x="8485579" y="5291930"/>
            <a:ext cx="1" cy="320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0129" y="4472732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4097" y="2351880"/>
            <a:ext cx="0" cy="112553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4097" y="3477419"/>
            <a:ext cx="76795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2048" y="3477419"/>
            <a:ext cx="0" cy="11419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72048" y="4619327"/>
            <a:ext cx="8096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81673" y="4619327"/>
            <a:ext cx="0" cy="13568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-20242" y="3741825"/>
            <a:ext cx="93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Critical </a:t>
            </a:r>
          </a:p>
          <a:p>
            <a:r>
              <a:rPr lang="en-CA" sz="2000" dirty="0"/>
              <a:t>p</a:t>
            </a:r>
            <a:r>
              <a:rPr lang="en-CA" sz="2000" dirty="0" smtClean="0"/>
              <a:t>ath</a:t>
            </a:r>
          </a:p>
          <a:p>
            <a:r>
              <a:rPr lang="en-CA" sz="2000" dirty="0" smtClean="0"/>
              <a:t>(CP)</a:t>
            </a:r>
            <a:endParaRPr lang="en-CA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133600" y="185395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</a:t>
            </a:r>
            <a:endParaRPr lang="en-CA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356093" y="3674164"/>
            <a:ext cx="147283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Change LUT mask</a:t>
            </a:r>
          </a:p>
        </p:txBody>
      </p:sp>
    </p:spTree>
    <p:extLst>
      <p:ext uri="{BB962C8B-B14F-4D97-AF65-F5344CB8AC3E}">
        <p14:creationId xmlns:p14="http://schemas.microsoft.com/office/powerpoint/2010/main" val="213214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Measuring the Delay of a Single Path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29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1825625"/>
            <a:ext cx="0" cy="422275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624647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74395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" name="Elbow Connector 13"/>
          <p:cNvCxnSpPr>
            <a:stCxn id="7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08166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4255803" y="5612764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25" name="Elbow Connector 24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19" idx="0"/>
          </p:cNvCxnSpPr>
          <p:nvPr/>
        </p:nvCxnSpPr>
        <p:spPr>
          <a:xfrm rot="16200000" flipH="1">
            <a:off x="2699260" y="3049586"/>
            <a:ext cx="862805" cy="516731"/>
          </a:xfrm>
          <a:prstGeom prst="bentConnector3">
            <a:avLst>
              <a:gd name="adj1" fmla="val 30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</p:cNvCxnSpPr>
          <p:nvPr/>
        </p:nvCxnSpPr>
        <p:spPr>
          <a:xfrm rot="5400000">
            <a:off x="3921632" y="3698080"/>
            <a:ext cx="1892300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3389027" y="4457700"/>
            <a:ext cx="929876" cy="310355"/>
          </a:xfrm>
          <a:prstGeom prst="bentConnector3">
            <a:avLst>
              <a:gd name="adj1" fmla="val 1008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2"/>
            <a:endCxn id="22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23" idx="0"/>
          </p:cNvCxnSpPr>
          <p:nvPr/>
        </p:nvCxnSpPr>
        <p:spPr>
          <a:xfrm flipH="1">
            <a:off x="4503453" y="5291930"/>
            <a:ext cx="1" cy="320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404368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7228280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cxnSp>
        <p:nvCxnSpPr>
          <p:cNvPr id="69" name="Elbow Connector 68"/>
          <p:cNvCxnSpPr>
            <a:stCxn id="67" idx="2"/>
          </p:cNvCxnSpPr>
          <p:nvPr/>
        </p:nvCxnSpPr>
        <p:spPr>
          <a:xfrm rot="16200000" flipH="1">
            <a:off x="6601615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8090292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8237929" y="5615153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72" name="Elbow Connector 71"/>
          <p:cNvCxnSpPr>
            <a:stCxn id="68" idx="2"/>
          </p:cNvCxnSpPr>
          <p:nvPr/>
        </p:nvCxnSpPr>
        <p:spPr>
          <a:xfrm rot="16200000" flipH="1">
            <a:off x="7816834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  <a:endCxn id="71" idx="0"/>
          </p:cNvCxnSpPr>
          <p:nvPr/>
        </p:nvCxnSpPr>
        <p:spPr>
          <a:xfrm flipH="1">
            <a:off x="8485579" y="5291930"/>
            <a:ext cx="1" cy="323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0129" y="4472732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4097" y="2351880"/>
            <a:ext cx="0" cy="112553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4097" y="3477419"/>
            <a:ext cx="76795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2048" y="3477419"/>
            <a:ext cx="0" cy="11419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72048" y="4619327"/>
            <a:ext cx="8096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81673" y="4619327"/>
            <a:ext cx="0" cy="13568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-20242" y="3741825"/>
            <a:ext cx="93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Critical </a:t>
            </a:r>
          </a:p>
          <a:p>
            <a:r>
              <a:rPr lang="en-CA" sz="2000" dirty="0"/>
              <a:t>p</a:t>
            </a:r>
            <a:r>
              <a:rPr lang="en-CA" sz="2000" dirty="0" smtClean="0"/>
              <a:t>ath</a:t>
            </a:r>
          </a:p>
          <a:p>
            <a:r>
              <a:rPr lang="en-CA" sz="2000" dirty="0" smtClean="0"/>
              <a:t>(CP)</a:t>
            </a:r>
            <a:endParaRPr lang="en-CA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133600" y="185395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</a:t>
            </a:r>
            <a:endParaRPr lang="en-CA" sz="2400" dirty="0"/>
          </a:p>
        </p:txBody>
      </p:sp>
      <p:cxnSp>
        <p:nvCxnSpPr>
          <p:cNvPr id="65" name="Elbow Connector 64"/>
          <p:cNvCxnSpPr/>
          <p:nvPr/>
        </p:nvCxnSpPr>
        <p:spPr>
          <a:xfrm flipV="1">
            <a:off x="7822097" y="3307555"/>
            <a:ext cx="559594" cy="431799"/>
          </a:xfrm>
          <a:prstGeom prst="bentConnector3">
            <a:avLst>
              <a:gd name="adj1" fmla="val 2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flipV="1">
            <a:off x="8549872" y="4457699"/>
            <a:ext cx="454819" cy="308224"/>
          </a:xfrm>
          <a:prstGeom prst="bentConnector3">
            <a:avLst>
              <a:gd name="adj1" fmla="val 78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867650" y="2914649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8444881" y="4081653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r>
              <a:rPr lang="en-CA" baseline="-25000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56093" y="3674164"/>
            <a:ext cx="147283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Control edge</a:t>
            </a:r>
          </a:p>
          <a:p>
            <a:pPr algn="ctr"/>
            <a:r>
              <a:rPr lang="en-CA" sz="2000" dirty="0" smtClean="0"/>
              <a:t>transition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17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FPGA Power Consumption Challenge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</a:t>
            </a:fld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35838"/>
              </p:ext>
            </p:extLst>
          </p:nvPr>
        </p:nvGraphicFramePr>
        <p:xfrm>
          <a:off x="2554013" y="1809858"/>
          <a:ext cx="6253655" cy="432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574221" y="3499945"/>
            <a:ext cx="2036379" cy="717331"/>
          </a:xfrm>
          <a:prstGeom prst="rect">
            <a:avLst/>
          </a:prstGeom>
          <a:solidFill>
            <a:srgbClr val="FF0000">
              <a:alpha val="1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610600" y="3870434"/>
            <a:ext cx="9433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93317" y="3350172"/>
            <a:ext cx="2341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V</a:t>
            </a:r>
            <a:r>
              <a:rPr lang="en-CA" sz="2400" baseline="-25000" dirty="0" smtClean="0"/>
              <a:t>DD</a:t>
            </a:r>
            <a:r>
              <a:rPr lang="en-CA" sz="2400" dirty="0" smtClean="0"/>
              <a:t> not scaling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107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Measuring the Delay of a Single Path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30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1825625"/>
            <a:ext cx="0" cy="422275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624647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74395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" name="Elbow Connector 13"/>
          <p:cNvCxnSpPr>
            <a:stCxn id="7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08166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4255803" y="5612764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25" name="Elbow Connector 24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19" idx="0"/>
          </p:cNvCxnSpPr>
          <p:nvPr/>
        </p:nvCxnSpPr>
        <p:spPr>
          <a:xfrm rot="16200000" flipH="1">
            <a:off x="2699260" y="3049586"/>
            <a:ext cx="862805" cy="516731"/>
          </a:xfrm>
          <a:prstGeom prst="bentConnector3">
            <a:avLst>
              <a:gd name="adj1" fmla="val 30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</p:cNvCxnSpPr>
          <p:nvPr/>
        </p:nvCxnSpPr>
        <p:spPr>
          <a:xfrm rot="5400000">
            <a:off x="3921632" y="3698080"/>
            <a:ext cx="1892300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3389027" y="4457700"/>
            <a:ext cx="929876" cy="310355"/>
          </a:xfrm>
          <a:prstGeom prst="bentConnector3">
            <a:avLst>
              <a:gd name="adj1" fmla="val 1008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2"/>
            <a:endCxn id="22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23" idx="0"/>
          </p:cNvCxnSpPr>
          <p:nvPr/>
        </p:nvCxnSpPr>
        <p:spPr>
          <a:xfrm flipH="1">
            <a:off x="4503453" y="5291930"/>
            <a:ext cx="1" cy="320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404368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7228280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cxnSp>
        <p:nvCxnSpPr>
          <p:cNvPr id="69" name="Elbow Connector 68"/>
          <p:cNvCxnSpPr>
            <a:stCxn id="67" idx="2"/>
          </p:cNvCxnSpPr>
          <p:nvPr/>
        </p:nvCxnSpPr>
        <p:spPr>
          <a:xfrm rot="16200000" flipH="1">
            <a:off x="6601615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8090292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XOR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8237929" y="5615153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72" name="Elbow Connector 71"/>
          <p:cNvCxnSpPr>
            <a:stCxn id="68" idx="2"/>
          </p:cNvCxnSpPr>
          <p:nvPr/>
        </p:nvCxnSpPr>
        <p:spPr>
          <a:xfrm rot="16200000" flipH="1">
            <a:off x="7816834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  <a:endCxn id="71" idx="0"/>
          </p:cNvCxnSpPr>
          <p:nvPr/>
        </p:nvCxnSpPr>
        <p:spPr>
          <a:xfrm flipH="1">
            <a:off x="8485579" y="5291930"/>
            <a:ext cx="1" cy="323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0129" y="4472732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4097" y="2351880"/>
            <a:ext cx="0" cy="112553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4097" y="3477419"/>
            <a:ext cx="76795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2048" y="3477419"/>
            <a:ext cx="0" cy="11419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72048" y="4619327"/>
            <a:ext cx="8096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81673" y="4619327"/>
            <a:ext cx="0" cy="13568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-20242" y="3741825"/>
            <a:ext cx="93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Critical </a:t>
            </a:r>
          </a:p>
          <a:p>
            <a:r>
              <a:rPr lang="en-CA" sz="2000" dirty="0"/>
              <a:t>p</a:t>
            </a:r>
            <a:r>
              <a:rPr lang="en-CA" sz="2000" dirty="0" smtClean="0"/>
              <a:t>ath</a:t>
            </a:r>
          </a:p>
          <a:p>
            <a:r>
              <a:rPr lang="en-CA" sz="2000" dirty="0" smtClean="0"/>
              <a:t>(CP)</a:t>
            </a:r>
            <a:endParaRPr lang="en-CA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133600" y="185395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</a:t>
            </a:r>
            <a:endParaRPr lang="en-CA" sz="2400" dirty="0"/>
          </a:p>
        </p:txBody>
      </p:sp>
      <p:sp>
        <p:nvSpPr>
          <p:cNvPr id="47" name="Rectangle 46"/>
          <p:cNvSpPr/>
          <p:nvPr/>
        </p:nvSpPr>
        <p:spPr>
          <a:xfrm>
            <a:off x="9924514" y="3215479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49" name="Rectangle 48"/>
          <p:cNvSpPr/>
          <p:nvPr/>
        </p:nvSpPr>
        <p:spPr>
          <a:xfrm>
            <a:off x="9776876" y="4001292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XNOR</a:t>
            </a:r>
            <a:endParaRPr lang="en-CA" dirty="0"/>
          </a:p>
        </p:txBody>
      </p:sp>
      <p:sp>
        <p:nvSpPr>
          <p:cNvPr id="50" name="Rectangle 49"/>
          <p:cNvSpPr/>
          <p:nvPr/>
        </p:nvSpPr>
        <p:spPr>
          <a:xfrm>
            <a:off x="9924514" y="4827189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3" name="Elbow Connector 12"/>
          <p:cNvCxnSpPr>
            <a:endCxn id="47" idx="0"/>
          </p:cNvCxnSpPr>
          <p:nvPr/>
        </p:nvCxnSpPr>
        <p:spPr>
          <a:xfrm rot="5400000" flipH="1" flipV="1">
            <a:off x="8174121" y="4222388"/>
            <a:ext cx="3004951" cy="991135"/>
          </a:xfrm>
          <a:prstGeom prst="bentConnector3">
            <a:avLst>
              <a:gd name="adj1" fmla="val 1076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1" idx="2"/>
          </p:cNvCxnSpPr>
          <p:nvPr/>
        </p:nvCxnSpPr>
        <p:spPr>
          <a:xfrm rot="16200000" flipH="1">
            <a:off x="8792603" y="5832004"/>
            <a:ext cx="81403" cy="69545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7" idx="2"/>
          </p:cNvCxnSpPr>
          <p:nvPr/>
        </p:nvCxnSpPr>
        <p:spPr>
          <a:xfrm rot="16200000" flipH="1">
            <a:off x="10165020" y="3746498"/>
            <a:ext cx="261938" cy="2476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9172038" y="3821905"/>
            <a:ext cx="776825" cy="179385"/>
          </a:xfrm>
          <a:prstGeom prst="bentConnector3">
            <a:avLst>
              <a:gd name="adj1" fmla="val 9965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9" idx="2"/>
            <a:endCxn id="50" idx="0"/>
          </p:cNvCxnSpPr>
          <p:nvPr/>
        </p:nvCxnSpPr>
        <p:spPr>
          <a:xfrm>
            <a:off x="10172164" y="4525167"/>
            <a:ext cx="0" cy="302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0" idx="2"/>
          </p:cNvCxnSpPr>
          <p:nvPr/>
        </p:nvCxnSpPr>
        <p:spPr>
          <a:xfrm flipH="1">
            <a:off x="10172163" y="5351064"/>
            <a:ext cx="1" cy="2837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7" idx="0"/>
          </p:cNvCxnSpPr>
          <p:nvPr/>
        </p:nvCxnSpPr>
        <p:spPr>
          <a:xfrm rot="5400000" flipH="1" flipV="1">
            <a:off x="6942652" y="1728667"/>
            <a:ext cx="333375" cy="9146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102" y="1983878"/>
            <a:ext cx="1131751" cy="229448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9487992" y="2660462"/>
            <a:ext cx="1438841" cy="2775822"/>
          </a:xfrm>
          <a:prstGeom prst="rect">
            <a:avLst/>
          </a:prstGeom>
          <a:solidFill>
            <a:srgbClr val="C00000">
              <a:alpha val="2392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TextBox 52"/>
          <p:cNvSpPr txBox="1"/>
          <p:nvPr/>
        </p:nvSpPr>
        <p:spPr>
          <a:xfrm>
            <a:off x="10030480" y="5612764"/>
            <a:ext cx="94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Error</a:t>
            </a:r>
            <a:endParaRPr lang="en-CA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0877014" y="3142370"/>
            <a:ext cx="1543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Error</a:t>
            </a:r>
          </a:p>
          <a:p>
            <a:r>
              <a:rPr lang="en-CA" sz="2000" dirty="0"/>
              <a:t>d</a:t>
            </a:r>
            <a:r>
              <a:rPr lang="en-CA" sz="2000" dirty="0" smtClean="0"/>
              <a:t>etection</a:t>
            </a:r>
          </a:p>
          <a:p>
            <a:endParaRPr lang="en-CA" sz="2000" dirty="0"/>
          </a:p>
        </p:txBody>
      </p:sp>
      <p:cxnSp>
        <p:nvCxnSpPr>
          <p:cNvPr id="65" name="Elbow Connector 64"/>
          <p:cNvCxnSpPr/>
          <p:nvPr/>
        </p:nvCxnSpPr>
        <p:spPr>
          <a:xfrm flipV="1">
            <a:off x="7822097" y="3307555"/>
            <a:ext cx="559594" cy="431799"/>
          </a:xfrm>
          <a:prstGeom prst="bentConnector3">
            <a:avLst>
              <a:gd name="adj1" fmla="val 2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flipV="1">
            <a:off x="8549872" y="4457699"/>
            <a:ext cx="454819" cy="308224"/>
          </a:xfrm>
          <a:prstGeom prst="bentConnector3">
            <a:avLst>
              <a:gd name="adj1" fmla="val 78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867650" y="2914649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8444881" y="4081653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r>
              <a:rPr lang="en-CA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356093" y="3674164"/>
            <a:ext cx="147283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Detect timing faults</a:t>
            </a:r>
            <a:endParaRPr lang="en-CA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8801100" y="1701509"/>
            <a:ext cx="1543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Input stimulus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5678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Single Path Delay is Not Robust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paths have delay close to the CP</a:t>
            </a:r>
          </a:p>
          <a:p>
            <a:r>
              <a:rPr lang="en-CA" dirty="0" smtClean="0"/>
              <a:t>Within-die variation may </a:t>
            </a:r>
            <a:r>
              <a:rPr lang="en-CA" baseline="0" dirty="0" smtClean="0"/>
              <a:t>cause some other paths</a:t>
            </a:r>
            <a:r>
              <a:rPr lang="en-CA" dirty="0" smtClean="0"/>
              <a:t> </a:t>
            </a:r>
            <a:r>
              <a:rPr lang="en-CA" baseline="0" dirty="0" smtClean="0"/>
              <a:t>to be more critical</a:t>
            </a:r>
          </a:p>
          <a:p>
            <a:r>
              <a:rPr lang="en-CA" dirty="0" smtClean="0"/>
              <a:t>Varying V</a:t>
            </a:r>
            <a:r>
              <a:rPr lang="en-CA" baseline="-25000" dirty="0" smtClean="0"/>
              <a:t>DD</a:t>
            </a:r>
            <a:r>
              <a:rPr lang="en-CA" dirty="0" smtClean="0"/>
              <a:t> affects FPGA elements delay differently</a:t>
            </a:r>
          </a:p>
          <a:p>
            <a:pPr marL="457200" lvl="1" indent="0">
              <a:buNone/>
            </a:pPr>
            <a:endParaRPr lang="en-CA" baseline="0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31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505311" y="4001294"/>
            <a:ext cx="7181378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00B050"/>
                </a:solidFill>
              </a:rPr>
              <a:t>Ro</a:t>
            </a:r>
            <a:r>
              <a:rPr lang="en-CA" sz="2400" dirty="0" smtClean="0">
                <a:solidFill>
                  <a:srgbClr val="00B050"/>
                </a:solidFill>
              </a:rPr>
              <a:t>bust; measure delay of many near critical paths</a:t>
            </a:r>
          </a:p>
          <a:p>
            <a:pPr algn="ctr"/>
            <a:r>
              <a:rPr lang="en-CA" sz="2400" b="1" dirty="0" smtClean="0">
                <a:solidFill>
                  <a:srgbClr val="00B050"/>
                </a:solidFill>
              </a:rPr>
              <a:t>F</a:t>
            </a:r>
            <a:r>
              <a:rPr lang="en-CA" sz="2400" dirty="0" smtClean="0">
                <a:solidFill>
                  <a:srgbClr val="00B050"/>
                </a:solidFill>
              </a:rPr>
              <a:t>ast; use 1 calibration bit-stream</a:t>
            </a:r>
            <a:endParaRPr lang="en-CA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 Disjoint Paths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Testing many disjoint paths is mostly easy</a:t>
            </a:r>
          </a:p>
          <a:p>
            <a:r>
              <a:rPr lang="en-CA" dirty="0" smtClean="0"/>
              <a:t>Repeat the same procedure for single path testing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32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573880" y="3712289"/>
            <a:ext cx="1786539" cy="15683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1842997" y="3283231"/>
            <a:ext cx="124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43" name="Rectangle 42"/>
          <p:cNvSpPr/>
          <p:nvPr/>
        </p:nvSpPr>
        <p:spPr>
          <a:xfrm>
            <a:off x="1689100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45" name="Rectangle 44"/>
          <p:cNvSpPr/>
          <p:nvPr/>
        </p:nvSpPr>
        <p:spPr>
          <a:xfrm>
            <a:off x="1989137" y="4943913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49" name="Rectangle 48"/>
          <p:cNvSpPr/>
          <p:nvPr/>
        </p:nvSpPr>
        <p:spPr>
          <a:xfrm>
            <a:off x="1895475" y="4258191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51" name="Rectangle 50"/>
          <p:cNvSpPr/>
          <p:nvPr/>
        </p:nvSpPr>
        <p:spPr>
          <a:xfrm>
            <a:off x="1628085" y="456555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52" name="Rectangle 51"/>
          <p:cNvSpPr/>
          <p:nvPr/>
        </p:nvSpPr>
        <p:spPr>
          <a:xfrm>
            <a:off x="2115447" y="470281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1909072" y="491779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62" name="Elbow Connector 61"/>
          <p:cNvCxnSpPr>
            <a:stCxn id="49" idx="0"/>
            <a:endCxn id="43" idx="2"/>
          </p:cNvCxnSpPr>
          <p:nvPr/>
        </p:nvCxnSpPr>
        <p:spPr>
          <a:xfrm rot="16200000" flipV="1">
            <a:off x="1850026" y="4119079"/>
            <a:ext cx="104497" cy="17372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9" idx="2"/>
            <a:endCxn id="51" idx="0"/>
          </p:cNvCxnSpPr>
          <p:nvPr/>
        </p:nvCxnSpPr>
        <p:spPr>
          <a:xfrm rot="5400000">
            <a:off x="1785643" y="4362055"/>
            <a:ext cx="139600" cy="26739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flipV="1">
            <a:off x="1721747" y="4709279"/>
            <a:ext cx="487363" cy="30499"/>
          </a:xfrm>
          <a:prstGeom prst="bentConnector4">
            <a:avLst>
              <a:gd name="adj1" fmla="val 40391"/>
              <a:gd name="adj2" fmla="val 4955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52" idx="2"/>
            <a:endCxn id="45" idx="0"/>
          </p:cNvCxnSpPr>
          <p:nvPr/>
        </p:nvCxnSpPr>
        <p:spPr>
          <a:xfrm rot="5400000">
            <a:off x="2125607" y="4860410"/>
            <a:ext cx="73344" cy="9366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924920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72" name="Rectangle 71"/>
          <p:cNvSpPr/>
          <p:nvPr/>
        </p:nvSpPr>
        <p:spPr>
          <a:xfrm>
            <a:off x="2588045" y="441187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73" name="Rectangle 72"/>
          <p:cNvSpPr/>
          <p:nvPr/>
        </p:nvSpPr>
        <p:spPr>
          <a:xfrm>
            <a:off x="2977437" y="4754841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cxnSp>
        <p:nvCxnSpPr>
          <p:cNvPr id="75" name="Elbow Connector 74"/>
          <p:cNvCxnSpPr>
            <a:stCxn id="71" idx="2"/>
            <a:endCxn id="72" idx="0"/>
          </p:cNvCxnSpPr>
          <p:nvPr/>
        </p:nvCxnSpPr>
        <p:spPr>
          <a:xfrm rot="5400000">
            <a:off x="2737381" y="4098021"/>
            <a:ext cx="258176" cy="36952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2" idx="2"/>
            <a:endCxn id="73" idx="0"/>
          </p:cNvCxnSpPr>
          <p:nvPr/>
        </p:nvCxnSpPr>
        <p:spPr>
          <a:xfrm rot="16200000" flipH="1">
            <a:off x="2805121" y="4456215"/>
            <a:ext cx="175212" cy="42203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897372" y="472454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79" name="TextBox 78"/>
          <p:cNvSpPr txBox="1"/>
          <p:nvPr/>
        </p:nvSpPr>
        <p:spPr>
          <a:xfrm>
            <a:off x="2844855" y="381768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611016" y="3810856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82" name="Elbow Connector 81"/>
          <p:cNvCxnSpPr/>
          <p:nvPr/>
        </p:nvCxnSpPr>
        <p:spPr>
          <a:xfrm>
            <a:off x="2209109" y="3892550"/>
            <a:ext cx="403916" cy="26114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5400000">
            <a:off x="2319018" y="4180149"/>
            <a:ext cx="320461" cy="267552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>
            <a:off x="2479248" y="4824413"/>
            <a:ext cx="445672" cy="35242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1902274" y="3781177"/>
            <a:ext cx="685771" cy="4513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 flipV="1">
            <a:off x="2977438" y="4258191"/>
            <a:ext cx="332685" cy="23755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16200000" flipH="1">
            <a:off x="1619137" y="4940531"/>
            <a:ext cx="306269" cy="16634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/>
      <p:bldP spid="43" grpId="0" animBg="1"/>
      <p:bldP spid="45" grpId="0" animBg="1"/>
      <p:bldP spid="49" grpId="0" animBg="1"/>
      <p:bldP spid="51" grpId="0" animBg="1"/>
      <p:bldP spid="52" grpId="0" animBg="1"/>
      <p:bldP spid="60" grpId="0"/>
      <p:bldP spid="71" grpId="0" animBg="1"/>
      <p:bldP spid="72" grpId="0" animBg="1"/>
      <p:bldP spid="73" grpId="0" animBg="1"/>
      <p:bldP spid="78" grpId="0"/>
      <p:bldP spid="79" grpId="0"/>
      <p:bldP spid="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 Disjoint Paths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Testing many disjoint paths is mostly easy</a:t>
            </a:r>
          </a:p>
          <a:p>
            <a:r>
              <a:rPr lang="en-CA" dirty="0" smtClean="0"/>
              <a:t>Repeat the same procedure for single path testing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33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573880" y="3712289"/>
            <a:ext cx="1786539" cy="15683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1842997" y="3283231"/>
            <a:ext cx="124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43" name="Rectangle 42"/>
          <p:cNvSpPr/>
          <p:nvPr/>
        </p:nvSpPr>
        <p:spPr>
          <a:xfrm>
            <a:off x="1689100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45" name="Rectangle 44"/>
          <p:cNvSpPr/>
          <p:nvPr/>
        </p:nvSpPr>
        <p:spPr>
          <a:xfrm>
            <a:off x="1989137" y="4943913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49" name="Rectangle 48"/>
          <p:cNvSpPr/>
          <p:nvPr/>
        </p:nvSpPr>
        <p:spPr>
          <a:xfrm>
            <a:off x="1895475" y="4258191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51" name="Rectangle 50"/>
          <p:cNvSpPr/>
          <p:nvPr/>
        </p:nvSpPr>
        <p:spPr>
          <a:xfrm>
            <a:off x="1628085" y="456555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52" name="Rectangle 51"/>
          <p:cNvSpPr/>
          <p:nvPr/>
        </p:nvSpPr>
        <p:spPr>
          <a:xfrm>
            <a:off x="2115447" y="470281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1909072" y="491779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62" name="Elbow Connector 61"/>
          <p:cNvCxnSpPr>
            <a:stCxn id="49" idx="0"/>
            <a:endCxn id="43" idx="2"/>
          </p:cNvCxnSpPr>
          <p:nvPr/>
        </p:nvCxnSpPr>
        <p:spPr>
          <a:xfrm rot="16200000" flipV="1">
            <a:off x="1850026" y="4119079"/>
            <a:ext cx="104497" cy="17372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9" idx="2"/>
            <a:endCxn id="51" idx="0"/>
          </p:cNvCxnSpPr>
          <p:nvPr/>
        </p:nvCxnSpPr>
        <p:spPr>
          <a:xfrm rot="5400000">
            <a:off x="1785643" y="4362055"/>
            <a:ext cx="139600" cy="26739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flipV="1">
            <a:off x="1721747" y="4709279"/>
            <a:ext cx="487363" cy="30499"/>
          </a:xfrm>
          <a:prstGeom prst="bentConnector4">
            <a:avLst>
              <a:gd name="adj1" fmla="val 40391"/>
              <a:gd name="adj2" fmla="val 4955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52" idx="2"/>
            <a:endCxn id="45" idx="0"/>
          </p:cNvCxnSpPr>
          <p:nvPr/>
        </p:nvCxnSpPr>
        <p:spPr>
          <a:xfrm rot="5400000">
            <a:off x="2125607" y="4860410"/>
            <a:ext cx="73344" cy="9366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924920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72" name="Rectangle 71"/>
          <p:cNvSpPr/>
          <p:nvPr/>
        </p:nvSpPr>
        <p:spPr>
          <a:xfrm>
            <a:off x="2588045" y="441187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73" name="Rectangle 72"/>
          <p:cNvSpPr/>
          <p:nvPr/>
        </p:nvSpPr>
        <p:spPr>
          <a:xfrm>
            <a:off x="2977437" y="4754841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cxnSp>
        <p:nvCxnSpPr>
          <p:cNvPr id="75" name="Elbow Connector 74"/>
          <p:cNvCxnSpPr>
            <a:stCxn id="71" idx="2"/>
            <a:endCxn id="72" idx="0"/>
          </p:cNvCxnSpPr>
          <p:nvPr/>
        </p:nvCxnSpPr>
        <p:spPr>
          <a:xfrm rot="5400000">
            <a:off x="2737381" y="4098021"/>
            <a:ext cx="258176" cy="36952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2" idx="2"/>
            <a:endCxn id="73" idx="0"/>
          </p:cNvCxnSpPr>
          <p:nvPr/>
        </p:nvCxnSpPr>
        <p:spPr>
          <a:xfrm rot="16200000" flipH="1">
            <a:off x="2805121" y="4456215"/>
            <a:ext cx="175212" cy="42203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897372" y="472454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79" name="TextBox 78"/>
          <p:cNvSpPr txBox="1"/>
          <p:nvPr/>
        </p:nvSpPr>
        <p:spPr>
          <a:xfrm>
            <a:off x="2844855" y="381768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611016" y="3810856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82" name="Elbow Connector 81"/>
          <p:cNvCxnSpPr/>
          <p:nvPr/>
        </p:nvCxnSpPr>
        <p:spPr>
          <a:xfrm>
            <a:off x="2209109" y="3892550"/>
            <a:ext cx="403916" cy="261144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5400000">
            <a:off x="2319018" y="4180149"/>
            <a:ext cx="320461" cy="267552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>
            <a:off x="2479248" y="4824413"/>
            <a:ext cx="445672" cy="352425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1902274" y="3781177"/>
            <a:ext cx="685771" cy="451306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 flipV="1">
            <a:off x="2977438" y="4258191"/>
            <a:ext cx="332685" cy="237558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16200000" flipH="1">
            <a:off x="1619137" y="4940531"/>
            <a:ext cx="306269" cy="16634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983138" y="3712289"/>
            <a:ext cx="1786539" cy="15683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6" name="TextBox 95"/>
          <p:cNvSpPr txBox="1"/>
          <p:nvPr/>
        </p:nvSpPr>
        <p:spPr>
          <a:xfrm>
            <a:off x="7252255" y="3283231"/>
            <a:ext cx="124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Calibration</a:t>
            </a:r>
            <a:endParaRPr lang="en-CA" dirty="0"/>
          </a:p>
        </p:txBody>
      </p:sp>
      <p:sp>
        <p:nvSpPr>
          <p:cNvPr id="97" name="Rectangle 96"/>
          <p:cNvSpPr/>
          <p:nvPr/>
        </p:nvSpPr>
        <p:spPr>
          <a:xfrm>
            <a:off x="7098358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98" name="Rectangle 97"/>
          <p:cNvSpPr/>
          <p:nvPr/>
        </p:nvSpPr>
        <p:spPr>
          <a:xfrm>
            <a:off x="7398395" y="4943913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99" name="Rectangle 98"/>
          <p:cNvSpPr/>
          <p:nvPr/>
        </p:nvSpPr>
        <p:spPr>
          <a:xfrm>
            <a:off x="7304733" y="4258191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100" name="Rectangle 99"/>
          <p:cNvSpPr/>
          <p:nvPr/>
        </p:nvSpPr>
        <p:spPr>
          <a:xfrm>
            <a:off x="7037343" y="456555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101" name="Rectangle 100"/>
          <p:cNvSpPr/>
          <p:nvPr/>
        </p:nvSpPr>
        <p:spPr>
          <a:xfrm>
            <a:off x="7524705" y="470281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319396" y="492828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03" name="Elbow Connector 102"/>
          <p:cNvCxnSpPr>
            <a:stCxn id="99" idx="0"/>
            <a:endCxn id="97" idx="2"/>
          </p:cNvCxnSpPr>
          <p:nvPr/>
        </p:nvCxnSpPr>
        <p:spPr>
          <a:xfrm rot="16200000" flipV="1">
            <a:off x="7259284" y="4119079"/>
            <a:ext cx="104497" cy="17372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99" idx="2"/>
            <a:endCxn id="100" idx="0"/>
          </p:cNvCxnSpPr>
          <p:nvPr/>
        </p:nvCxnSpPr>
        <p:spPr>
          <a:xfrm rot="5400000">
            <a:off x="7194901" y="4362055"/>
            <a:ext cx="139600" cy="26739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flipV="1">
            <a:off x="7131005" y="4709279"/>
            <a:ext cx="487363" cy="30499"/>
          </a:xfrm>
          <a:prstGeom prst="bentConnector4">
            <a:avLst>
              <a:gd name="adj1" fmla="val 40391"/>
              <a:gd name="adj2" fmla="val 4955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01" idx="2"/>
            <a:endCxn id="98" idx="0"/>
          </p:cNvCxnSpPr>
          <p:nvPr/>
        </p:nvCxnSpPr>
        <p:spPr>
          <a:xfrm rot="5400000">
            <a:off x="7534865" y="4860410"/>
            <a:ext cx="73344" cy="9366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8334178" y="3848894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108" name="Rectangle 107"/>
          <p:cNvSpPr/>
          <p:nvPr/>
        </p:nvSpPr>
        <p:spPr>
          <a:xfrm>
            <a:off x="7997303" y="4411870"/>
            <a:ext cx="187325" cy="16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sp>
        <p:nvSpPr>
          <p:cNvPr id="109" name="Rectangle 108"/>
          <p:cNvSpPr/>
          <p:nvPr/>
        </p:nvSpPr>
        <p:spPr>
          <a:xfrm>
            <a:off x="8386695" y="4754841"/>
            <a:ext cx="2526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/>
          </a:p>
        </p:txBody>
      </p:sp>
      <p:cxnSp>
        <p:nvCxnSpPr>
          <p:cNvPr id="110" name="Elbow Connector 109"/>
          <p:cNvCxnSpPr>
            <a:stCxn id="107" idx="2"/>
            <a:endCxn id="108" idx="0"/>
          </p:cNvCxnSpPr>
          <p:nvPr/>
        </p:nvCxnSpPr>
        <p:spPr>
          <a:xfrm rot="5400000">
            <a:off x="8146639" y="4098021"/>
            <a:ext cx="258176" cy="36952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108" idx="2"/>
            <a:endCxn id="109" idx="0"/>
          </p:cNvCxnSpPr>
          <p:nvPr/>
        </p:nvCxnSpPr>
        <p:spPr>
          <a:xfrm rot="16200000" flipH="1">
            <a:off x="8214379" y="4456215"/>
            <a:ext cx="175212" cy="42203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309761" y="4724528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3" name="TextBox 112"/>
          <p:cNvSpPr txBox="1"/>
          <p:nvPr/>
        </p:nvSpPr>
        <p:spPr>
          <a:xfrm>
            <a:off x="8254113" y="3817687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14" name="TextBox 113"/>
          <p:cNvSpPr txBox="1"/>
          <p:nvPr/>
        </p:nvSpPr>
        <p:spPr>
          <a:xfrm>
            <a:off x="7020274" y="3810856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FF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7215722" y="4179817"/>
                <a:ext cx="3683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722" y="4179817"/>
                <a:ext cx="368300" cy="307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6943389" y="4493827"/>
                <a:ext cx="3683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389" y="4493827"/>
                <a:ext cx="368300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7440333" y="4627671"/>
                <a:ext cx="3683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333" y="4627671"/>
                <a:ext cx="368300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7908390" y="4333705"/>
                <a:ext cx="3683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390" y="4333705"/>
                <a:ext cx="368300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5" name="Picture 1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2207" y="3717263"/>
            <a:ext cx="335905" cy="13163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4153" y="3723880"/>
            <a:ext cx="335905" cy="131630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7678718" y="4985991"/>
            <a:ext cx="566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Error</a:t>
            </a:r>
            <a:endParaRPr lang="en-CA" sz="1400" dirty="0"/>
          </a:p>
        </p:txBody>
      </p:sp>
      <p:sp>
        <p:nvSpPr>
          <p:cNvPr id="130" name="Rectangle 129"/>
          <p:cNvSpPr/>
          <p:nvPr/>
        </p:nvSpPr>
        <p:spPr>
          <a:xfrm>
            <a:off x="7713296" y="5040811"/>
            <a:ext cx="466898" cy="198138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2" name="Rectangle 131"/>
          <p:cNvSpPr/>
          <p:nvPr/>
        </p:nvSpPr>
        <p:spPr>
          <a:xfrm>
            <a:off x="7853836" y="4746845"/>
            <a:ext cx="466898" cy="198138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TextBox 132"/>
          <p:cNvSpPr txBox="1"/>
          <p:nvPr/>
        </p:nvSpPr>
        <p:spPr>
          <a:xfrm>
            <a:off x="7813508" y="4687262"/>
            <a:ext cx="566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Error</a:t>
            </a:r>
            <a:endParaRPr lang="en-CA" sz="1400" dirty="0"/>
          </a:p>
        </p:txBody>
      </p:sp>
      <p:cxnSp>
        <p:nvCxnSpPr>
          <p:cNvPr id="135" name="Straight Connector 134"/>
          <p:cNvCxnSpPr>
            <a:stCxn id="133" idx="3"/>
            <a:endCxn id="133" idx="3"/>
          </p:cNvCxnSpPr>
          <p:nvPr/>
        </p:nvCxnSpPr>
        <p:spPr>
          <a:xfrm>
            <a:off x="8379768" y="48411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109" idx="1"/>
            <a:endCxn id="132" idx="3"/>
          </p:cNvCxnSpPr>
          <p:nvPr/>
        </p:nvCxnSpPr>
        <p:spPr>
          <a:xfrm rot="10800000">
            <a:off x="8320735" y="4845915"/>
            <a:ext cx="65961" cy="6132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98" idx="3"/>
            <a:endCxn id="130" idx="1"/>
          </p:cNvCxnSpPr>
          <p:nvPr/>
        </p:nvCxnSpPr>
        <p:spPr>
          <a:xfrm>
            <a:off x="7651015" y="5096313"/>
            <a:ext cx="62281" cy="4356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..but What to Do with Overlapping Paths?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34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94181" y="2670477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8241" y="2784372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278241" y="3784968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494181" y="367107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1754" y="32223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2788" y="333626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  <a:endParaRPr lang="en-CA" sz="2000" dirty="0"/>
          </a:p>
        </p:txBody>
      </p:sp>
      <p:cxnSp>
        <p:nvCxnSpPr>
          <p:cNvPr id="12" name="Straight Connector 11"/>
          <p:cNvCxnSpPr>
            <a:stCxn id="6" idx="3"/>
            <a:endCxn id="5" idx="1"/>
          </p:cNvCxnSpPr>
          <p:nvPr/>
        </p:nvCxnSpPr>
        <p:spPr>
          <a:xfrm flipV="1">
            <a:off x="1773541" y="3046309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>
            <a:off x="1773541" y="4046906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3"/>
          </p:cNvCxnSpPr>
          <p:nvPr/>
        </p:nvCxnSpPr>
        <p:spPr>
          <a:xfrm flipV="1">
            <a:off x="3068048" y="3784968"/>
            <a:ext cx="433706" cy="2619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</p:cNvCxnSpPr>
          <p:nvPr/>
        </p:nvCxnSpPr>
        <p:spPr>
          <a:xfrm>
            <a:off x="3068048" y="3046309"/>
            <a:ext cx="433706" cy="3725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0" idx="1"/>
          </p:cNvCxnSpPr>
          <p:nvPr/>
        </p:nvCxnSpPr>
        <p:spPr>
          <a:xfrm flipV="1">
            <a:off x="4075621" y="3598203"/>
            <a:ext cx="547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78241" y="2435367"/>
            <a:ext cx="230789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6135" y="3046309"/>
            <a:ext cx="155641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6135" y="2435367"/>
            <a:ext cx="0" cy="6109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8241" y="4726129"/>
            <a:ext cx="2307894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135" y="4115187"/>
            <a:ext cx="1556413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6135" y="4115187"/>
            <a:ext cx="0" cy="610942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080" y="2506980"/>
            <a:ext cx="1150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88080" y="4165416"/>
            <a:ext cx="115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716415" y="2005012"/>
            <a:ext cx="6406053" cy="4351338"/>
          </a:xfrm>
        </p:spPr>
        <p:txBody>
          <a:bodyPr/>
          <a:lstStyle/>
          <a:p>
            <a:r>
              <a:rPr lang="en-CA" dirty="0" smtClean="0"/>
              <a:t>Paths sharing a LUT through different inputs</a:t>
            </a:r>
          </a:p>
          <a:p>
            <a:pPr marL="0" indent="0">
              <a:buNone/>
            </a:pPr>
            <a:r>
              <a:rPr lang="en-CA" baseline="-250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8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..but What to Do with Overlapping Paths?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35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94181" y="2670477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8241" y="2784372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278241" y="3784968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494181" y="367107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1754" y="32223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2788" y="333626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  <a:endParaRPr lang="en-CA" sz="2000" dirty="0"/>
          </a:p>
        </p:txBody>
      </p:sp>
      <p:cxnSp>
        <p:nvCxnSpPr>
          <p:cNvPr id="12" name="Straight Connector 11"/>
          <p:cNvCxnSpPr>
            <a:stCxn id="6" idx="3"/>
            <a:endCxn id="5" idx="1"/>
          </p:cNvCxnSpPr>
          <p:nvPr/>
        </p:nvCxnSpPr>
        <p:spPr>
          <a:xfrm flipV="1">
            <a:off x="1773541" y="3046309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>
            <a:off x="1773541" y="4046906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3"/>
          </p:cNvCxnSpPr>
          <p:nvPr/>
        </p:nvCxnSpPr>
        <p:spPr>
          <a:xfrm flipV="1">
            <a:off x="3068048" y="3784968"/>
            <a:ext cx="433706" cy="2619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</p:cNvCxnSpPr>
          <p:nvPr/>
        </p:nvCxnSpPr>
        <p:spPr>
          <a:xfrm>
            <a:off x="3068048" y="3046309"/>
            <a:ext cx="433706" cy="3725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0" idx="1"/>
          </p:cNvCxnSpPr>
          <p:nvPr/>
        </p:nvCxnSpPr>
        <p:spPr>
          <a:xfrm flipV="1">
            <a:off x="4075621" y="3598203"/>
            <a:ext cx="547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78241" y="2435367"/>
            <a:ext cx="2307894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6135" y="3046309"/>
            <a:ext cx="15564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6135" y="2435367"/>
            <a:ext cx="0" cy="61094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8241" y="4726129"/>
            <a:ext cx="2307894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135" y="4115187"/>
            <a:ext cx="1556413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6135" y="4115187"/>
            <a:ext cx="0" cy="610942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080" y="2506980"/>
            <a:ext cx="1150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Path</a:t>
            </a:r>
            <a:r>
              <a:rPr lang="en-CA" sz="2000" baseline="-25000" dirty="0" smtClean="0">
                <a:solidFill>
                  <a:srgbClr val="00B050"/>
                </a:solidFill>
              </a:rPr>
              <a:t>1</a:t>
            </a:r>
            <a:endParaRPr lang="en-CA" sz="2000" baseline="-250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8080" y="4165416"/>
            <a:ext cx="115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716415" y="2005012"/>
            <a:ext cx="6406053" cy="4351338"/>
          </a:xfrm>
        </p:spPr>
        <p:txBody>
          <a:bodyPr/>
          <a:lstStyle/>
          <a:p>
            <a:r>
              <a:rPr lang="en-CA" dirty="0"/>
              <a:t>Paths sharing a LUT through different </a:t>
            </a:r>
            <a:r>
              <a:rPr lang="en-CA" dirty="0" smtClean="0"/>
              <a:t>inputs</a:t>
            </a:r>
          </a:p>
          <a:p>
            <a:r>
              <a:rPr lang="en-CA" dirty="0" smtClean="0"/>
              <a:t>To test Path</a:t>
            </a:r>
            <a:r>
              <a:rPr lang="en-CA" baseline="-25000" dirty="0" smtClean="0"/>
              <a:t>1</a:t>
            </a:r>
            <a:r>
              <a:rPr lang="en-CA" dirty="0" smtClean="0"/>
              <a:t>, fix off-path input at C</a:t>
            </a:r>
          </a:p>
          <a:p>
            <a:pPr marL="0" indent="0">
              <a:buNone/>
            </a:pPr>
            <a:r>
              <a:rPr lang="en-CA" baseline="-250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51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..but What to Do with Overlapping Paths?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36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94181" y="2670477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8241" y="2784372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278241" y="3784968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494181" y="367107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1754" y="32223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2788" y="333626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  <a:endParaRPr lang="en-CA" sz="2000" dirty="0"/>
          </a:p>
        </p:txBody>
      </p:sp>
      <p:cxnSp>
        <p:nvCxnSpPr>
          <p:cNvPr id="12" name="Straight Connector 11"/>
          <p:cNvCxnSpPr>
            <a:stCxn id="6" idx="3"/>
            <a:endCxn id="5" idx="1"/>
          </p:cNvCxnSpPr>
          <p:nvPr/>
        </p:nvCxnSpPr>
        <p:spPr>
          <a:xfrm flipV="1">
            <a:off x="1773541" y="3046309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>
            <a:off x="1773541" y="4046906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3"/>
          </p:cNvCxnSpPr>
          <p:nvPr/>
        </p:nvCxnSpPr>
        <p:spPr>
          <a:xfrm flipV="1">
            <a:off x="3068048" y="3784968"/>
            <a:ext cx="433706" cy="2619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</p:cNvCxnSpPr>
          <p:nvPr/>
        </p:nvCxnSpPr>
        <p:spPr>
          <a:xfrm>
            <a:off x="3068048" y="3046309"/>
            <a:ext cx="433706" cy="3725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0" idx="1"/>
          </p:cNvCxnSpPr>
          <p:nvPr/>
        </p:nvCxnSpPr>
        <p:spPr>
          <a:xfrm flipV="1">
            <a:off x="4075621" y="3598203"/>
            <a:ext cx="547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78241" y="2435367"/>
            <a:ext cx="2307894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6135" y="3046309"/>
            <a:ext cx="15564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6135" y="2435367"/>
            <a:ext cx="0" cy="61094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8241" y="4726129"/>
            <a:ext cx="2307894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135" y="4115187"/>
            <a:ext cx="1556413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6135" y="4115187"/>
            <a:ext cx="0" cy="61094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080" y="2506980"/>
            <a:ext cx="1150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Path</a:t>
            </a:r>
            <a:r>
              <a:rPr lang="en-CA" sz="2000" baseline="-25000" dirty="0" smtClean="0">
                <a:solidFill>
                  <a:srgbClr val="00B050"/>
                </a:solidFill>
              </a:rPr>
              <a:t>1</a:t>
            </a:r>
            <a:endParaRPr lang="en-CA" sz="2000" baseline="-250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8080" y="4165416"/>
            <a:ext cx="115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Path</a:t>
            </a:r>
            <a:r>
              <a:rPr lang="en-CA" sz="2000" baseline="-25000" dirty="0" smtClean="0">
                <a:solidFill>
                  <a:srgbClr val="FF0000"/>
                </a:solidFill>
              </a:rPr>
              <a:t>2</a:t>
            </a:r>
            <a:endParaRPr lang="en-CA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716415" y="2005012"/>
            <a:ext cx="6406053" cy="4351338"/>
          </a:xfrm>
        </p:spPr>
        <p:txBody>
          <a:bodyPr/>
          <a:lstStyle/>
          <a:p>
            <a:r>
              <a:rPr lang="en-CA" dirty="0"/>
              <a:t>Paths sharing a LUT through different </a:t>
            </a:r>
            <a:r>
              <a:rPr lang="en-CA" dirty="0" smtClean="0"/>
              <a:t>inputs</a:t>
            </a:r>
          </a:p>
          <a:p>
            <a:r>
              <a:rPr lang="en-CA" dirty="0" smtClean="0"/>
              <a:t>To test Path</a:t>
            </a:r>
            <a:r>
              <a:rPr lang="en-CA" baseline="-25000" dirty="0" smtClean="0"/>
              <a:t>1</a:t>
            </a:r>
            <a:r>
              <a:rPr lang="en-CA" dirty="0" smtClean="0"/>
              <a:t>, fix off-path input at C</a:t>
            </a:r>
          </a:p>
          <a:p>
            <a:r>
              <a:rPr lang="en-CA" dirty="0"/>
              <a:t>Path</a:t>
            </a:r>
            <a:r>
              <a:rPr lang="en-CA" baseline="-25000" dirty="0"/>
              <a:t>1</a:t>
            </a:r>
            <a:r>
              <a:rPr lang="en-CA" dirty="0"/>
              <a:t> &amp; Path</a:t>
            </a:r>
            <a:r>
              <a:rPr lang="en-CA" baseline="-25000" dirty="0"/>
              <a:t>2</a:t>
            </a:r>
            <a:r>
              <a:rPr lang="en-CA" dirty="0"/>
              <a:t> can’t be </a:t>
            </a:r>
            <a:r>
              <a:rPr lang="en-CA" dirty="0" smtClean="0"/>
              <a:t>tested together</a:t>
            </a:r>
          </a:p>
          <a:p>
            <a:pPr marL="0" indent="0">
              <a:buNone/>
            </a:pPr>
            <a:r>
              <a:rPr lang="en-CA" baseline="-250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827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..but What to Do with Overlapping Paths?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37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94181" y="2670477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8241" y="2784372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278241" y="3784968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494181" y="367107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1754" y="32223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2788" y="333626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  <a:endParaRPr lang="en-CA" sz="2000" dirty="0"/>
          </a:p>
        </p:txBody>
      </p:sp>
      <p:cxnSp>
        <p:nvCxnSpPr>
          <p:cNvPr id="12" name="Straight Connector 11"/>
          <p:cNvCxnSpPr>
            <a:stCxn id="6" idx="3"/>
            <a:endCxn id="5" idx="1"/>
          </p:cNvCxnSpPr>
          <p:nvPr/>
        </p:nvCxnSpPr>
        <p:spPr>
          <a:xfrm flipV="1">
            <a:off x="1773541" y="3046309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>
            <a:off x="1773541" y="4046906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3"/>
          </p:cNvCxnSpPr>
          <p:nvPr/>
        </p:nvCxnSpPr>
        <p:spPr>
          <a:xfrm flipV="1">
            <a:off x="3068048" y="3784968"/>
            <a:ext cx="433706" cy="2619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</p:cNvCxnSpPr>
          <p:nvPr/>
        </p:nvCxnSpPr>
        <p:spPr>
          <a:xfrm>
            <a:off x="3068048" y="3046309"/>
            <a:ext cx="433706" cy="3725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0" idx="1"/>
          </p:cNvCxnSpPr>
          <p:nvPr/>
        </p:nvCxnSpPr>
        <p:spPr>
          <a:xfrm flipV="1">
            <a:off x="4075621" y="3598203"/>
            <a:ext cx="547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78241" y="2435367"/>
            <a:ext cx="2307894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6135" y="3046309"/>
            <a:ext cx="15564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6135" y="2435367"/>
            <a:ext cx="0" cy="61094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8241" y="4726129"/>
            <a:ext cx="2307894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135" y="4115187"/>
            <a:ext cx="1556413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6135" y="4115187"/>
            <a:ext cx="0" cy="61094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080" y="2506980"/>
            <a:ext cx="1150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Path</a:t>
            </a:r>
            <a:r>
              <a:rPr lang="en-CA" sz="2000" baseline="-25000" dirty="0" smtClean="0">
                <a:solidFill>
                  <a:srgbClr val="00B050"/>
                </a:solidFill>
              </a:rPr>
              <a:t>1</a:t>
            </a:r>
            <a:endParaRPr lang="en-CA" sz="2000" baseline="-250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8080" y="4165416"/>
            <a:ext cx="115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Path</a:t>
            </a:r>
            <a:r>
              <a:rPr lang="en-CA" sz="2000" baseline="-25000" dirty="0" smtClean="0">
                <a:solidFill>
                  <a:srgbClr val="FF0000"/>
                </a:solidFill>
              </a:rPr>
              <a:t>2</a:t>
            </a:r>
            <a:endParaRPr lang="en-CA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214654" y="3704232"/>
            <a:ext cx="140494" cy="180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716415" y="2005012"/>
            <a:ext cx="6406053" cy="4351338"/>
          </a:xfrm>
        </p:spPr>
        <p:txBody>
          <a:bodyPr/>
          <a:lstStyle/>
          <a:p>
            <a:r>
              <a:rPr lang="en-CA" dirty="0"/>
              <a:t>Paths sharing a LUT through different </a:t>
            </a:r>
            <a:r>
              <a:rPr lang="en-CA" dirty="0" smtClean="0"/>
              <a:t>inputs</a:t>
            </a:r>
          </a:p>
          <a:p>
            <a:r>
              <a:rPr lang="en-CA" dirty="0" smtClean="0"/>
              <a:t>To test Path</a:t>
            </a:r>
            <a:r>
              <a:rPr lang="en-CA" baseline="-25000" dirty="0" smtClean="0"/>
              <a:t>1</a:t>
            </a:r>
            <a:r>
              <a:rPr lang="en-CA" dirty="0" smtClean="0"/>
              <a:t>, fix off-path input at C</a:t>
            </a:r>
          </a:p>
          <a:p>
            <a:r>
              <a:rPr lang="en-CA" dirty="0"/>
              <a:t>Path</a:t>
            </a:r>
            <a:r>
              <a:rPr lang="en-CA" baseline="-25000" dirty="0"/>
              <a:t>1</a:t>
            </a:r>
            <a:r>
              <a:rPr lang="en-CA" dirty="0"/>
              <a:t> &amp; Path</a:t>
            </a:r>
            <a:r>
              <a:rPr lang="en-CA" baseline="-25000" dirty="0"/>
              <a:t>2</a:t>
            </a:r>
            <a:r>
              <a:rPr lang="en-CA" dirty="0"/>
              <a:t> can’t be </a:t>
            </a:r>
            <a:r>
              <a:rPr lang="en-CA" dirty="0" smtClean="0"/>
              <a:t>tested together</a:t>
            </a:r>
          </a:p>
          <a:p>
            <a:r>
              <a:rPr lang="en-CA" dirty="0" smtClean="0"/>
              <a:t>Need 2 separate test phases</a:t>
            </a:r>
          </a:p>
          <a:p>
            <a:pPr marL="0" indent="0">
              <a:buNone/>
            </a:pPr>
            <a:r>
              <a:rPr lang="en-CA" baseline="-250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605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..but What to Do with Overlapping Paths?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38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94181" y="2670477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8241" y="2784372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278241" y="3784968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</a:p>
          <a:p>
            <a:pPr algn="ctr"/>
            <a:r>
              <a:rPr lang="en-CA" sz="2000" dirty="0" smtClean="0"/>
              <a:t>S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494181" y="367107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1754" y="32223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2788" y="333626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FF</a:t>
            </a:r>
            <a:endParaRPr lang="en-CA" sz="2000" dirty="0"/>
          </a:p>
        </p:txBody>
      </p:sp>
      <p:cxnSp>
        <p:nvCxnSpPr>
          <p:cNvPr id="12" name="Straight Connector 11"/>
          <p:cNvCxnSpPr>
            <a:stCxn id="6" idx="3"/>
            <a:endCxn id="5" idx="1"/>
          </p:cNvCxnSpPr>
          <p:nvPr/>
        </p:nvCxnSpPr>
        <p:spPr>
          <a:xfrm flipV="1">
            <a:off x="1773541" y="3046309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>
            <a:off x="1773541" y="4046906"/>
            <a:ext cx="7206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3"/>
          </p:cNvCxnSpPr>
          <p:nvPr/>
        </p:nvCxnSpPr>
        <p:spPr>
          <a:xfrm flipV="1">
            <a:off x="3068048" y="3784968"/>
            <a:ext cx="433706" cy="2619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</p:cNvCxnSpPr>
          <p:nvPr/>
        </p:nvCxnSpPr>
        <p:spPr>
          <a:xfrm>
            <a:off x="3068048" y="3046309"/>
            <a:ext cx="433706" cy="3725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0" idx="1"/>
          </p:cNvCxnSpPr>
          <p:nvPr/>
        </p:nvCxnSpPr>
        <p:spPr>
          <a:xfrm flipV="1">
            <a:off x="4075621" y="3598203"/>
            <a:ext cx="547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78241" y="2435367"/>
            <a:ext cx="230789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6135" y="3046309"/>
            <a:ext cx="155641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6135" y="2435367"/>
            <a:ext cx="0" cy="6109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8241" y="4726129"/>
            <a:ext cx="230789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135" y="4115187"/>
            <a:ext cx="155641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6135" y="4115187"/>
            <a:ext cx="0" cy="6109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080" y="2506980"/>
            <a:ext cx="1150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88080" y="4165416"/>
            <a:ext cx="115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716415" y="2005012"/>
            <a:ext cx="6406053" cy="4351338"/>
          </a:xfrm>
        </p:spPr>
        <p:txBody>
          <a:bodyPr/>
          <a:lstStyle/>
          <a:p>
            <a:r>
              <a:rPr lang="en-CA" dirty="0"/>
              <a:t>Paths sharing a LUT through different </a:t>
            </a:r>
            <a:r>
              <a:rPr lang="en-CA" dirty="0" smtClean="0"/>
              <a:t>inputs</a:t>
            </a:r>
          </a:p>
          <a:p>
            <a:r>
              <a:rPr lang="en-CA" dirty="0" smtClean="0"/>
              <a:t>To test Path</a:t>
            </a:r>
            <a:r>
              <a:rPr lang="en-CA" baseline="-25000" dirty="0" smtClean="0"/>
              <a:t>1</a:t>
            </a:r>
            <a:r>
              <a:rPr lang="en-CA" dirty="0" smtClean="0"/>
              <a:t>, fix off-path input at C</a:t>
            </a:r>
          </a:p>
          <a:p>
            <a:r>
              <a:rPr lang="en-CA" dirty="0"/>
              <a:t>Path</a:t>
            </a:r>
            <a:r>
              <a:rPr lang="en-CA" baseline="-25000" dirty="0"/>
              <a:t>1</a:t>
            </a:r>
            <a:r>
              <a:rPr lang="en-CA" dirty="0"/>
              <a:t> &amp; Path</a:t>
            </a:r>
            <a:r>
              <a:rPr lang="en-CA" baseline="-25000" dirty="0"/>
              <a:t>2</a:t>
            </a:r>
            <a:r>
              <a:rPr lang="en-CA" dirty="0"/>
              <a:t> can’t be </a:t>
            </a:r>
            <a:r>
              <a:rPr lang="en-CA" dirty="0" smtClean="0"/>
              <a:t>tested together</a:t>
            </a:r>
          </a:p>
          <a:p>
            <a:r>
              <a:rPr lang="en-CA" dirty="0" smtClean="0"/>
              <a:t>Need 2 separate test phases</a:t>
            </a:r>
          </a:p>
          <a:p>
            <a:pPr marL="0" indent="0">
              <a:buNone/>
            </a:pPr>
            <a:r>
              <a:rPr lang="en-CA" baseline="-25000" dirty="0" smtClean="0"/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4565526"/>
            <a:ext cx="429723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-Add Fix control signals to keep LUT output constant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-Test controller cycles through test phases sequentially</a:t>
            </a:r>
            <a:endParaRPr lang="en-CA" sz="2400" dirty="0">
              <a:solidFill>
                <a:srgbClr val="FF000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5400000">
            <a:off x="1898809" y="4452131"/>
            <a:ext cx="773953" cy="416791"/>
          </a:xfrm>
          <a:prstGeom prst="bentConnector3">
            <a:avLst>
              <a:gd name="adj1" fmla="val 118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V="1">
            <a:off x="2065269" y="2433077"/>
            <a:ext cx="652134" cy="205689"/>
          </a:xfrm>
          <a:prstGeom prst="bentConnector3">
            <a:avLst>
              <a:gd name="adj1" fmla="val 13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34111" y="4933609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Fix</a:t>
            </a:r>
            <a:r>
              <a:rPr lang="en-CA" baseline="-25000" dirty="0" err="1"/>
              <a:t>B</a:t>
            </a:r>
            <a:endParaRPr lang="en-CA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123889" y="1892147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Fix</a:t>
            </a:r>
            <a:r>
              <a:rPr lang="en-CA" baseline="-25000" dirty="0" err="1" smtClean="0"/>
              <a:t>A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37462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LUT Masks for 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      only added when required</a:t>
            </a:r>
          </a:p>
          <a:p>
            <a:r>
              <a:rPr lang="en-CA" dirty="0" smtClean="0"/>
              <a:t>Developed more LUT masks to test Cyclone IV carry-chains with the same controllability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39</a:t>
            </a:fld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2405" y="2250380"/>
                <a:ext cx="59598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𝐹𝑖𝑥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 ⋅</m:t>
                    </m:r>
                    <m:d>
                      <m:dPr>
                        <m:ctrlP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⨁</m:t>
                        </m:r>
                        <m:sSub>
                          <m:sSubPr>
                            <m:ctrlPr>
                              <a:rPr lang="en-C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…</m:t>
                        </m:r>
                        <m:r>
                          <a:rPr lang="en-CA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⨁</m:t>
                        </m:r>
                        <m:sSub>
                          <m:sSubPr>
                            <m:ctrlPr>
                              <a:rPr lang="en-C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  <m:nary>
                          <m:naryPr>
                            <m:chr m:val="⨁"/>
                            <m:subHide m:val="on"/>
                            <m:supHide m:val="on"/>
                            <m:ctrlPr>
                              <a:rPr lang="en-C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C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𝐸𝑑𝑔𝑒</m:t>
                            </m:r>
                          </m:e>
                        </m:nary>
                      </m:e>
                    </m:d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𝐹𝑖𝑥</m:t>
                        </m:r>
                      </m:e>
                    </m:acc>
                  </m:oMath>
                </a14:m>
                <a:endParaRPr lang="en-CA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405" y="2250380"/>
                <a:ext cx="5959876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98684" b="-1526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563951" y="1977166"/>
            <a:ext cx="893944" cy="1183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K-LUT</a:t>
            </a:r>
            <a:endParaRPr lang="en-CA" sz="20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331325" y="2117725"/>
            <a:ext cx="2317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331325" y="2228850"/>
            <a:ext cx="2317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331325" y="2774950"/>
            <a:ext cx="2317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331325" y="2927350"/>
            <a:ext cx="2317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331325" y="3082925"/>
            <a:ext cx="2317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036050" y="1792050"/>
                <a:ext cx="295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050" y="1792050"/>
                <a:ext cx="295275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612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35199" y="2014895"/>
                <a:ext cx="295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199" y="2014895"/>
                <a:ext cx="295275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81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792413" y="2437487"/>
                <a:ext cx="295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413" y="2437487"/>
                <a:ext cx="295275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918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739924" y="2712045"/>
                <a:ext cx="295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𝑖𝑥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924" y="2712045"/>
                <a:ext cx="295275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7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591435" y="2896711"/>
                <a:ext cx="295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𝑑𝑔𝑒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435" y="2896711"/>
                <a:ext cx="295275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144898" b="-131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9447212" y="2352840"/>
            <a:ext cx="0" cy="33343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78630" y="2224401"/>
            <a:ext cx="581025" cy="512206"/>
          </a:xfrm>
          <a:prstGeom prst="rect">
            <a:avLst/>
          </a:prstGeom>
          <a:solidFill>
            <a:srgbClr val="48E87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6796043" y="2224401"/>
            <a:ext cx="581025" cy="512206"/>
          </a:xfrm>
          <a:prstGeom prst="rect">
            <a:avLst/>
          </a:prstGeom>
          <a:solidFill>
            <a:srgbClr val="48E87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Arrow Connector 23"/>
          <p:cNvCxnSpPr>
            <a:stCxn id="21" idx="2"/>
          </p:cNvCxnSpPr>
          <p:nvPr/>
        </p:nvCxnSpPr>
        <p:spPr>
          <a:xfrm flipH="1">
            <a:off x="2769142" y="2736607"/>
            <a:ext cx="1" cy="4910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769143" y="2745620"/>
            <a:ext cx="4317413" cy="207812"/>
          </a:xfrm>
          <a:prstGeom prst="bentConnector3">
            <a:avLst>
              <a:gd name="adj1" fmla="val 33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558865" y="3261274"/>
            <a:ext cx="2420553" cy="1171025"/>
          </a:xfrm>
          <a:prstGeom prst="rect">
            <a:avLst/>
          </a:prstGeom>
          <a:solidFill>
            <a:srgbClr val="48E87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Fix off-path inputs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Break re-convergent fan-outs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36486" y="2233414"/>
            <a:ext cx="710155" cy="512206"/>
          </a:xfrm>
          <a:prstGeom prst="rect">
            <a:avLst/>
          </a:prstGeom>
          <a:solidFill>
            <a:srgbClr val="7F6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4688488" y="3261275"/>
            <a:ext cx="2595782" cy="512206"/>
          </a:xfrm>
          <a:prstGeom prst="rect">
            <a:avLst/>
          </a:prstGeom>
          <a:solidFill>
            <a:srgbClr val="7F6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Control edge transition</a:t>
            </a:r>
            <a:endParaRPr lang="en-CA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29" idx="2"/>
            <a:endCxn id="32" idx="0"/>
          </p:cNvCxnSpPr>
          <p:nvPr/>
        </p:nvCxnSpPr>
        <p:spPr>
          <a:xfrm flipH="1">
            <a:off x="5986379" y="2745620"/>
            <a:ext cx="5185" cy="5156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53335" y="4607296"/>
                <a:ext cx="709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panose="02040503050406030204" pitchFamily="18" charset="0"/>
                        </a:rPr>
                        <m:t>𝐹𝑖𝑥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35" y="4607296"/>
                <a:ext cx="709070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3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FPGA Power Consumption Challenge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Obstacle against entering emerging low power/mobile market (</a:t>
            </a:r>
            <a:r>
              <a:rPr lang="en-CA" dirty="0" err="1" smtClean="0"/>
              <a:t>IoT</a:t>
            </a:r>
            <a:r>
              <a:rPr lang="en-CA" dirty="0" smtClean="0"/>
              <a:t>)</a:t>
            </a:r>
          </a:p>
          <a:p>
            <a:r>
              <a:rPr lang="en-CA" dirty="0" smtClean="0"/>
              <a:t>Must show superior perf/W to compete in Data centers</a:t>
            </a:r>
          </a:p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Need innovation to bring power down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</a:t>
            </a:fld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526117" y="3600191"/>
            <a:ext cx="86468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B050"/>
                </a:solidFill>
              </a:rPr>
              <a:t>“The future of continued scaling is dependent on adaptive power management and voltage scaling”, </a:t>
            </a:r>
            <a:r>
              <a:rPr lang="en-CA" dirty="0" smtClean="0"/>
              <a:t>IEEE Fellow Kevin Zhang, VP of Intel's Technology and Manufacturing Group</a:t>
            </a:r>
          </a:p>
        </p:txBody>
      </p:sp>
    </p:spTree>
    <p:extLst>
      <p:ext uri="{BB962C8B-B14F-4D97-AF65-F5344CB8AC3E}">
        <p14:creationId xmlns:p14="http://schemas.microsoft.com/office/powerpoint/2010/main" val="4452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Can’t Test Everything with 1 Bit-stream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or two LUT inputs used as control signals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40</a:t>
            </a:fld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0779933" y="182562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668015" y="1988344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668014" y="2107406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0668014" y="2231232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0668014" y="2355057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363200" y="1988344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0363200" y="2107406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363200" y="2231232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0363200" y="2355057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210801" y="1665051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38154" y="1811100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38154" y="2001838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180437" y="2237304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2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Can’t Test Everything with 1 Bit-stream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or two </a:t>
            </a:r>
            <a:r>
              <a:rPr lang="en-CA" dirty="0" smtClean="0"/>
              <a:t>LUT inputs used as control signals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41</a:t>
            </a:fld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0779933" y="182562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668015" y="1988344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668014" y="2107406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0668014" y="2231232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0668014" y="2355057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363200" y="1988344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0363200" y="2107406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363200" y="2231232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0363200" y="2355057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210801" y="1665051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38154" y="1811100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63200" y="2299493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Fix</a:t>
            </a:r>
            <a:endParaRPr lang="en-CA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1369" y="2027609"/>
            <a:ext cx="706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28164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Can’t Test Everything with 1 Bit-stream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or two </a:t>
            </a:r>
            <a:r>
              <a:rPr lang="en-CA" dirty="0" smtClean="0"/>
              <a:t>LUT inputs used as control signals</a:t>
            </a:r>
          </a:p>
          <a:p>
            <a:r>
              <a:rPr lang="en-CA" dirty="0" smtClean="0"/>
              <a:t>Fixing LUT output does not break all re-convergent fan-outs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42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925049" y="383433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  <a:endParaRPr lang="en-CA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80749" y="30826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  <a:endParaRPr lang="en-CA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36449" y="383433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  <a:endParaRPr lang="en-CA" sz="2000" dirty="0" smtClean="0"/>
          </a:p>
        </p:txBody>
      </p:sp>
      <p:cxnSp>
        <p:nvCxnSpPr>
          <p:cNvPr id="9" name="Elbow Connector 8"/>
          <p:cNvCxnSpPr>
            <a:stCxn id="5" idx="3"/>
            <a:endCxn id="6" idx="1"/>
          </p:cNvCxnSpPr>
          <p:nvPr/>
        </p:nvCxnSpPr>
        <p:spPr>
          <a:xfrm flipV="1">
            <a:off x="2498916" y="3458504"/>
            <a:ext cx="581833" cy="75166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7" idx="1"/>
          </p:cNvCxnSpPr>
          <p:nvPr/>
        </p:nvCxnSpPr>
        <p:spPr>
          <a:xfrm>
            <a:off x="2498916" y="4210167"/>
            <a:ext cx="17375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</p:cNvCxnSpPr>
          <p:nvPr/>
        </p:nvCxnSpPr>
        <p:spPr>
          <a:xfrm>
            <a:off x="3654616" y="3458504"/>
            <a:ext cx="581833" cy="53961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</p:cNvCxnSpPr>
          <p:nvPr/>
        </p:nvCxnSpPr>
        <p:spPr>
          <a:xfrm flipH="1" flipV="1">
            <a:off x="1684020" y="4210166"/>
            <a:ext cx="24102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</p:cNvCxnSpPr>
          <p:nvPr/>
        </p:nvCxnSpPr>
        <p:spPr>
          <a:xfrm flipV="1">
            <a:off x="4810316" y="4210166"/>
            <a:ext cx="28746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4020" y="3619500"/>
            <a:ext cx="9372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21280" y="2933700"/>
            <a:ext cx="0" cy="7010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21280" y="2933700"/>
            <a:ext cx="1615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36449" y="2933700"/>
            <a:ext cx="0" cy="5943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36449" y="3535680"/>
            <a:ext cx="975631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84020" y="4762500"/>
            <a:ext cx="35966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15440" y="3246120"/>
            <a:ext cx="88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02289" y="4400723"/>
            <a:ext cx="88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779933" y="182562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0668015" y="1988344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0668014" y="2107406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668014" y="2231232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0668014" y="2355057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0363200" y="1988344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0363200" y="2107406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0363200" y="2231232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363200" y="2355057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210801" y="1665051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038154" y="1811100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363200" y="2299493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Fix</a:t>
            </a:r>
            <a:endParaRPr lang="en-CA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9761369" y="2027609"/>
            <a:ext cx="706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34582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1" grpId="0"/>
      <p:bldP spid="2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Can’t Test Everything with 1 Bit-stream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or two </a:t>
            </a:r>
            <a:r>
              <a:rPr lang="en-CA" dirty="0" smtClean="0"/>
              <a:t>LUT inputs used as control signals</a:t>
            </a:r>
          </a:p>
          <a:p>
            <a:r>
              <a:rPr lang="en-CA" dirty="0" smtClean="0"/>
              <a:t>Fixing LUT output does not break all re-convergent fan-outs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LAB inputs constraint</a:t>
            </a:r>
          </a:p>
          <a:p>
            <a:r>
              <a:rPr lang="en-CA" dirty="0"/>
              <a:t>Carry-chains constraints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43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925049" y="383433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A</a:t>
            </a:r>
            <a:endParaRPr lang="en-CA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80749" y="3082672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B</a:t>
            </a:r>
            <a:endParaRPr lang="en-CA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36449" y="383433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  <a:p>
            <a:pPr algn="ctr"/>
            <a:r>
              <a:rPr lang="en-CA" sz="2000" dirty="0"/>
              <a:t>C</a:t>
            </a:r>
            <a:endParaRPr lang="en-CA" sz="2000" dirty="0" smtClean="0"/>
          </a:p>
        </p:txBody>
      </p:sp>
      <p:cxnSp>
        <p:nvCxnSpPr>
          <p:cNvPr id="9" name="Elbow Connector 8"/>
          <p:cNvCxnSpPr>
            <a:stCxn id="5" idx="3"/>
            <a:endCxn id="6" idx="1"/>
          </p:cNvCxnSpPr>
          <p:nvPr/>
        </p:nvCxnSpPr>
        <p:spPr>
          <a:xfrm flipV="1">
            <a:off x="2498916" y="3458504"/>
            <a:ext cx="581833" cy="75166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7" idx="1"/>
          </p:cNvCxnSpPr>
          <p:nvPr/>
        </p:nvCxnSpPr>
        <p:spPr>
          <a:xfrm>
            <a:off x="2498916" y="4210167"/>
            <a:ext cx="17375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</p:cNvCxnSpPr>
          <p:nvPr/>
        </p:nvCxnSpPr>
        <p:spPr>
          <a:xfrm>
            <a:off x="3654616" y="3458504"/>
            <a:ext cx="581833" cy="53961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</p:cNvCxnSpPr>
          <p:nvPr/>
        </p:nvCxnSpPr>
        <p:spPr>
          <a:xfrm flipH="1" flipV="1">
            <a:off x="1684020" y="4210166"/>
            <a:ext cx="24102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</p:cNvCxnSpPr>
          <p:nvPr/>
        </p:nvCxnSpPr>
        <p:spPr>
          <a:xfrm flipV="1">
            <a:off x="4810316" y="4210166"/>
            <a:ext cx="28746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4020" y="3619500"/>
            <a:ext cx="9372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21280" y="2933700"/>
            <a:ext cx="0" cy="7010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21280" y="2933700"/>
            <a:ext cx="1615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36449" y="2933700"/>
            <a:ext cx="0" cy="5943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36449" y="3535680"/>
            <a:ext cx="975631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84020" y="4762500"/>
            <a:ext cx="35966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15440" y="3246120"/>
            <a:ext cx="88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02289" y="4400723"/>
            <a:ext cx="88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Path</a:t>
            </a:r>
            <a:r>
              <a:rPr lang="en-CA" sz="2000" baseline="-25000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779933" y="1825625"/>
            <a:ext cx="573867" cy="75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LUT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0668015" y="1988344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0668014" y="2107406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668014" y="2231232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0668014" y="2355057"/>
            <a:ext cx="111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0363200" y="1988344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0363200" y="2107406"/>
            <a:ext cx="3048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0363200" y="2231232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363200" y="2355057"/>
            <a:ext cx="30481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210801" y="1665051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endParaRPr lang="en-CA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038154" y="1811100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</a:t>
            </a:r>
            <a:r>
              <a:rPr lang="en-CA" baseline="-250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363200" y="2299493"/>
            <a:ext cx="4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Fix</a:t>
            </a:r>
            <a:endParaRPr lang="en-CA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9761369" y="2027609"/>
            <a:ext cx="706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20604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2"/>
                </a:solidFill>
              </a:rPr>
              <a:t>Motivation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DVS proposal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Testing Procedure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 err="1" smtClean="0"/>
              <a:t>FRoC</a:t>
            </a:r>
            <a:endParaRPr lang="en-CA" dirty="0"/>
          </a:p>
          <a:p>
            <a:pPr lvl="0"/>
            <a:r>
              <a:rPr lang="en-CA" dirty="0">
                <a:solidFill>
                  <a:schemeClr val="bg2"/>
                </a:solidFill>
              </a:rPr>
              <a:t>Results</a:t>
            </a:r>
          </a:p>
          <a:p>
            <a:pPr lvl="0"/>
            <a:r>
              <a:rPr lang="en-CA" dirty="0">
                <a:solidFill>
                  <a:schemeClr val="bg2"/>
                </a:solidFill>
              </a:rPr>
              <a:t>Summary &amp; Future 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1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CAD System with </a:t>
            </a:r>
            <a:r>
              <a:rPr lang="en-CA" dirty="0" err="1" smtClean="0"/>
              <a:t>FRoC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45</a:t>
            </a:fld>
            <a:endParaRPr lang="en-CA"/>
          </a:p>
        </p:txBody>
      </p:sp>
      <p:sp>
        <p:nvSpPr>
          <p:cNvPr id="5" name="Snip Single Corner Rectangle 4"/>
          <p:cNvSpPr/>
          <p:nvPr/>
        </p:nvSpPr>
        <p:spPr>
          <a:xfrm>
            <a:off x="179070" y="2757439"/>
            <a:ext cx="1318260" cy="56157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613960" y="2157151"/>
            <a:ext cx="8964079" cy="1822762"/>
          </a:xfrm>
          <a:prstGeom prst="rect">
            <a:avLst/>
          </a:prstGeom>
          <a:solidFill>
            <a:srgbClr val="00B05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908699" y="2589907"/>
            <a:ext cx="1162975" cy="896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Quartus</a:t>
            </a:r>
            <a:endParaRPr lang="en-CA" dirty="0" smtClean="0"/>
          </a:p>
          <a:p>
            <a:pPr algn="ctr"/>
            <a:r>
              <a:rPr lang="en-CA" dirty="0" smtClean="0"/>
              <a:t>P&amp;R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46629" y="2589906"/>
            <a:ext cx="1162975" cy="896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Quartus</a:t>
            </a:r>
            <a:endParaRPr lang="en-CA" dirty="0" smtClean="0"/>
          </a:p>
          <a:p>
            <a:pPr algn="ctr"/>
            <a:r>
              <a:rPr lang="en-CA" dirty="0" smtClean="0"/>
              <a:t>STA</a:t>
            </a:r>
            <a:endParaRPr lang="en-CA" dirty="0"/>
          </a:p>
        </p:txBody>
      </p:sp>
      <p:sp>
        <p:nvSpPr>
          <p:cNvPr id="11" name="Rounded Rectangle 10"/>
          <p:cNvSpPr/>
          <p:nvPr/>
        </p:nvSpPr>
        <p:spPr>
          <a:xfrm>
            <a:off x="5184559" y="2589906"/>
            <a:ext cx="1251752" cy="89664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 smtClean="0"/>
              <a:t>FRoC</a:t>
            </a:r>
            <a:endParaRPr lang="en-CA" sz="2400" dirty="0"/>
          </a:p>
        </p:txBody>
      </p:sp>
      <p:sp>
        <p:nvSpPr>
          <p:cNvPr id="12" name="Snip Single Corner Rectangle 11"/>
          <p:cNvSpPr/>
          <p:nvPr/>
        </p:nvSpPr>
        <p:spPr>
          <a:xfrm>
            <a:off x="6807693" y="2226167"/>
            <a:ext cx="1318260" cy="56157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 smtClean="0"/>
              <a:t>HDL</a:t>
            </a:r>
            <a:endParaRPr lang="en-CA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6807693" y="2986720"/>
            <a:ext cx="1318260" cy="84623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Location &amp;</a:t>
            </a:r>
          </a:p>
          <a:p>
            <a:pPr algn="ctr"/>
            <a:r>
              <a:rPr lang="en-CA" dirty="0" smtClean="0"/>
              <a:t>Routing</a:t>
            </a:r>
          </a:p>
          <a:p>
            <a:pPr algn="ctr"/>
            <a:r>
              <a:rPr lang="en-CA" dirty="0" smtClean="0"/>
              <a:t>Constraints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8610600" y="2620209"/>
            <a:ext cx="1162975" cy="896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Quartus</a:t>
            </a:r>
            <a:endParaRPr lang="en-CA" dirty="0" smtClean="0"/>
          </a:p>
        </p:txBody>
      </p:sp>
      <p:sp>
        <p:nvSpPr>
          <p:cNvPr id="15" name="Snip Single Corner Rectangle 14"/>
          <p:cNvSpPr/>
          <p:nvPr/>
        </p:nvSpPr>
        <p:spPr>
          <a:xfrm>
            <a:off x="10670921" y="2226167"/>
            <a:ext cx="1318260" cy="56157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Calibration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694670" y="3129048"/>
            <a:ext cx="1318260" cy="56157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</a:p>
          <a:p>
            <a:pPr algn="ctr"/>
            <a:r>
              <a:rPr lang="en-CA" dirty="0"/>
              <a:t>b</a:t>
            </a:r>
            <a:r>
              <a:rPr lang="en-CA" dirty="0" smtClean="0"/>
              <a:t>it-stream</a:t>
            </a:r>
            <a:endParaRPr lang="en-CA" dirty="0"/>
          </a:p>
        </p:txBody>
      </p:sp>
      <p:cxnSp>
        <p:nvCxnSpPr>
          <p:cNvPr id="20" name="Straight Arrow Connector 19"/>
          <p:cNvCxnSpPr>
            <a:stCxn id="5" idx="0"/>
            <a:endCxn id="8" idx="1"/>
          </p:cNvCxnSpPr>
          <p:nvPr/>
        </p:nvCxnSpPr>
        <p:spPr>
          <a:xfrm>
            <a:off x="1497330" y="3038228"/>
            <a:ext cx="411369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9" idx="1"/>
          </p:cNvCxnSpPr>
          <p:nvPr/>
        </p:nvCxnSpPr>
        <p:spPr>
          <a:xfrm flipV="1">
            <a:off x="3071674" y="3038229"/>
            <a:ext cx="474955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1" idx="1"/>
          </p:cNvCxnSpPr>
          <p:nvPr/>
        </p:nvCxnSpPr>
        <p:spPr>
          <a:xfrm>
            <a:off x="4709604" y="3038229"/>
            <a:ext cx="47495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12" idx="2"/>
          </p:cNvCxnSpPr>
          <p:nvPr/>
        </p:nvCxnSpPr>
        <p:spPr>
          <a:xfrm flipV="1">
            <a:off x="6436311" y="2506956"/>
            <a:ext cx="371382" cy="531273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3"/>
            <a:endCxn id="13" idx="2"/>
          </p:cNvCxnSpPr>
          <p:nvPr/>
        </p:nvCxnSpPr>
        <p:spPr>
          <a:xfrm>
            <a:off x="6436311" y="3038229"/>
            <a:ext cx="371382" cy="371609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4" idx="2"/>
          </p:cNvCxnSpPr>
          <p:nvPr/>
        </p:nvCxnSpPr>
        <p:spPr>
          <a:xfrm>
            <a:off x="8125953" y="3409836"/>
            <a:ext cx="1066135" cy="107018"/>
          </a:xfrm>
          <a:prstGeom prst="bentConnector4">
            <a:avLst>
              <a:gd name="adj1" fmla="val 22729"/>
              <a:gd name="adj2" fmla="val 313609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14" idx="0"/>
          </p:cNvCxnSpPr>
          <p:nvPr/>
        </p:nvCxnSpPr>
        <p:spPr>
          <a:xfrm>
            <a:off x="8125953" y="2502705"/>
            <a:ext cx="1066135" cy="1175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4" idx="3"/>
            <a:endCxn id="15" idx="2"/>
          </p:cNvCxnSpPr>
          <p:nvPr/>
        </p:nvCxnSpPr>
        <p:spPr>
          <a:xfrm flipV="1">
            <a:off x="9773575" y="2506956"/>
            <a:ext cx="897346" cy="561576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2"/>
            <a:endCxn id="16" idx="2"/>
          </p:cNvCxnSpPr>
          <p:nvPr/>
        </p:nvCxnSpPr>
        <p:spPr>
          <a:xfrm rot="5400000" flipH="1" flipV="1">
            <a:off x="6554070" y="-654047"/>
            <a:ext cx="76715" cy="8204483"/>
          </a:xfrm>
          <a:prstGeom prst="bentConnector4">
            <a:avLst>
              <a:gd name="adj1" fmla="val -552576"/>
              <a:gd name="adj2" fmla="val 94013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66815" y="1803171"/>
            <a:ext cx="3710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Proposed CAD system</a:t>
            </a:r>
            <a:endParaRPr lang="en-CA" sz="2000" dirty="0"/>
          </a:p>
        </p:txBody>
      </p:sp>
      <p:sp>
        <p:nvSpPr>
          <p:cNvPr id="10" name="Rectangle 9"/>
          <p:cNvSpPr/>
          <p:nvPr/>
        </p:nvSpPr>
        <p:spPr>
          <a:xfrm>
            <a:off x="379556" y="4926768"/>
            <a:ext cx="2612571" cy="682171"/>
          </a:xfrm>
          <a:prstGeom prst="rect">
            <a:avLst/>
          </a:prstGeom>
          <a:solidFill>
            <a:srgbClr val="461C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1) Paths selection</a:t>
            </a:r>
            <a:endParaRPr lang="en-CA" sz="2400" dirty="0"/>
          </a:p>
        </p:txBody>
      </p:sp>
      <p:sp>
        <p:nvSpPr>
          <p:cNvPr id="27" name="Rectangle 26"/>
          <p:cNvSpPr/>
          <p:nvPr/>
        </p:nvSpPr>
        <p:spPr>
          <a:xfrm>
            <a:off x="3309151" y="4926768"/>
            <a:ext cx="2612571" cy="682171"/>
          </a:xfrm>
          <a:prstGeom prst="rect">
            <a:avLst/>
          </a:prstGeom>
          <a:solidFill>
            <a:srgbClr val="461C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2) Paths replication</a:t>
            </a:r>
            <a:endParaRPr lang="en-CA" sz="2400" dirty="0"/>
          </a:p>
        </p:txBody>
      </p:sp>
      <p:sp>
        <p:nvSpPr>
          <p:cNvPr id="29" name="Rectangle 28"/>
          <p:cNvSpPr/>
          <p:nvPr/>
        </p:nvSpPr>
        <p:spPr>
          <a:xfrm>
            <a:off x="6238746" y="4926768"/>
            <a:ext cx="2612571" cy="682171"/>
          </a:xfrm>
          <a:prstGeom prst="rect">
            <a:avLst/>
          </a:prstGeom>
          <a:solidFill>
            <a:srgbClr val="461C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3) Grouping replicated paths</a:t>
            </a:r>
            <a:endParaRPr lang="en-CA" sz="2400" dirty="0"/>
          </a:p>
        </p:txBody>
      </p:sp>
      <p:sp>
        <p:nvSpPr>
          <p:cNvPr id="30" name="Rectangle 29"/>
          <p:cNvSpPr/>
          <p:nvPr/>
        </p:nvSpPr>
        <p:spPr>
          <a:xfrm>
            <a:off x="9168341" y="4926768"/>
            <a:ext cx="2612571" cy="682171"/>
          </a:xfrm>
          <a:prstGeom prst="rect">
            <a:avLst/>
          </a:prstGeom>
          <a:solidFill>
            <a:srgbClr val="461C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4) Test controller generation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4156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 animBg="1"/>
      <p:bldP spid="29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1) Path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156" y="1825625"/>
            <a:ext cx="5551182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46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LUT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910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1) Path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156" y="1825625"/>
            <a:ext cx="5551182" cy="4351338"/>
          </a:xfrm>
        </p:spPr>
        <p:txBody>
          <a:bodyPr/>
          <a:lstStyle/>
          <a:p>
            <a:r>
              <a:rPr lang="en-CA" dirty="0" smtClean="0"/>
              <a:t>Extract near critical paths from STA</a:t>
            </a:r>
          </a:p>
          <a:p>
            <a:pPr lvl="1"/>
            <a:r>
              <a:rPr lang="en-CA" dirty="0" smtClean="0"/>
              <a:t>{P</a:t>
            </a:r>
            <a:r>
              <a:rPr lang="en-CA" baseline="-25000" dirty="0" smtClean="0"/>
              <a:t>1</a:t>
            </a:r>
            <a:r>
              <a:rPr lang="en-CA" dirty="0" smtClean="0"/>
              <a:t>, P</a:t>
            </a:r>
            <a:r>
              <a:rPr lang="en-CA" baseline="-25000" dirty="0" smtClean="0"/>
              <a:t>2</a:t>
            </a:r>
            <a:r>
              <a:rPr lang="en-CA" dirty="0" smtClean="0"/>
              <a:t>, P</a:t>
            </a:r>
            <a:r>
              <a:rPr lang="en-CA" baseline="-25000" dirty="0" smtClean="0"/>
              <a:t>3</a:t>
            </a:r>
            <a:r>
              <a:rPr lang="en-CA" dirty="0" smtClean="0"/>
              <a:t>, P</a:t>
            </a:r>
            <a:r>
              <a:rPr lang="en-CA" baseline="-25000" dirty="0" smtClean="0"/>
              <a:t>4</a:t>
            </a:r>
            <a:r>
              <a:rPr lang="en-CA" dirty="0" smtClean="0"/>
              <a:t>, P</a:t>
            </a:r>
            <a:r>
              <a:rPr lang="en-CA" baseline="-25000" dirty="0" smtClean="0"/>
              <a:t>5</a:t>
            </a:r>
            <a:r>
              <a:rPr lang="en-CA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47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58794" y="2351880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67926" y="3523454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91501" y="3523454"/>
            <a:ext cx="0" cy="26352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60766" y="2351880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60766" y="3581400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59179" y="3581400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41650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876550" y="3683000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76550" y="3683000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376691" y="2351880"/>
            <a:ext cx="0" cy="219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3015017" y="4545367"/>
            <a:ext cx="136167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015017" y="4545367"/>
            <a:ext cx="0" cy="15912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57231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6702" y="227442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14148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331610" y="222573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4</a:t>
            </a:r>
            <a:endParaRPr lang="en-CA" sz="20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8552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8552" y="3683000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1859" y="3683000"/>
            <a:ext cx="0" cy="24939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6991" y="195176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0186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1) Path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156" y="1825625"/>
            <a:ext cx="5551182" cy="4351338"/>
          </a:xfrm>
        </p:spPr>
        <p:txBody>
          <a:bodyPr/>
          <a:lstStyle/>
          <a:p>
            <a:r>
              <a:rPr lang="en-CA" dirty="0" smtClean="0"/>
              <a:t>Extract near critical paths from STA</a:t>
            </a:r>
          </a:p>
          <a:p>
            <a:pPr lvl="1"/>
            <a:r>
              <a:rPr lang="en-CA" dirty="0" smtClean="0"/>
              <a:t>{P</a:t>
            </a:r>
            <a:r>
              <a:rPr lang="en-CA" baseline="-25000" dirty="0" smtClean="0"/>
              <a:t>1</a:t>
            </a:r>
            <a:r>
              <a:rPr lang="en-CA" dirty="0" smtClean="0"/>
              <a:t>, P</a:t>
            </a:r>
            <a:r>
              <a:rPr lang="en-CA" baseline="-25000" dirty="0" smtClean="0"/>
              <a:t>2</a:t>
            </a:r>
            <a:r>
              <a:rPr lang="en-CA" dirty="0" smtClean="0"/>
              <a:t>, P</a:t>
            </a:r>
            <a:r>
              <a:rPr lang="en-CA" baseline="-25000" dirty="0" smtClean="0"/>
              <a:t>3</a:t>
            </a:r>
            <a:r>
              <a:rPr lang="en-CA" dirty="0" smtClean="0"/>
              <a:t>, P</a:t>
            </a:r>
            <a:r>
              <a:rPr lang="en-CA" baseline="-25000" dirty="0" smtClean="0"/>
              <a:t>4</a:t>
            </a:r>
            <a:r>
              <a:rPr lang="en-CA" dirty="0" smtClean="0"/>
              <a:t>, P</a:t>
            </a:r>
            <a:r>
              <a:rPr lang="en-CA" baseline="-25000" dirty="0" smtClean="0"/>
              <a:t>5</a:t>
            </a:r>
            <a:r>
              <a:rPr lang="en-CA" dirty="0" smtClean="0"/>
              <a:t>}</a:t>
            </a:r>
          </a:p>
          <a:p>
            <a:r>
              <a:rPr lang="en-CA" dirty="0" smtClean="0"/>
              <a:t>Select which paths to test</a:t>
            </a:r>
          </a:p>
          <a:p>
            <a:pPr lvl="1"/>
            <a:r>
              <a:rPr lang="en-CA" dirty="0" smtClean="0"/>
              <a:t>Can’t test {</a:t>
            </a: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,P</a:t>
            </a:r>
            <a:r>
              <a:rPr lang="en-CA" baseline="-25000" dirty="0"/>
              <a:t>3</a:t>
            </a:r>
            <a:r>
              <a:rPr lang="en-CA" dirty="0"/>
              <a:t>,P</a:t>
            </a:r>
            <a:r>
              <a:rPr lang="en-CA" baseline="-25000" dirty="0"/>
              <a:t>4</a:t>
            </a:r>
            <a:r>
              <a:rPr lang="en-CA" dirty="0" smtClean="0"/>
              <a:t>} in 1 bit-stream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48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58794" y="2351880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67926" y="3523454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91501" y="3523454"/>
            <a:ext cx="0" cy="26352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60766" y="2351880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60766" y="3581400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59179" y="3581400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41650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876550" y="3683000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76550" y="3683000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376691" y="2351880"/>
            <a:ext cx="0" cy="219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3015017" y="4545367"/>
            <a:ext cx="136167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015017" y="4545367"/>
            <a:ext cx="0" cy="15912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57231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6702" y="227442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14148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331610" y="222573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4</a:t>
            </a:r>
            <a:endParaRPr lang="en-CA" sz="20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8552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8552" y="3683000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1859" y="3683000"/>
            <a:ext cx="0" cy="24939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6991" y="195176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2806439" y="3407965"/>
            <a:ext cx="1138989" cy="1186654"/>
          </a:xfrm>
          <a:prstGeom prst="ellipse">
            <a:avLst/>
          </a:prstGeom>
          <a:solidFill>
            <a:srgbClr val="FF0000">
              <a:alpha val="3411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3041650" y="4545367"/>
            <a:ext cx="2107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Two inputs reserved for control signals (Fix , Edge)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1) Path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156" y="1825625"/>
            <a:ext cx="5551182" cy="4351338"/>
          </a:xfrm>
        </p:spPr>
        <p:txBody>
          <a:bodyPr/>
          <a:lstStyle/>
          <a:p>
            <a:r>
              <a:rPr lang="en-CA" dirty="0" smtClean="0"/>
              <a:t>Extract near critical paths from STA</a:t>
            </a:r>
          </a:p>
          <a:p>
            <a:pPr lvl="1"/>
            <a:r>
              <a:rPr lang="en-CA" dirty="0"/>
              <a:t>{P</a:t>
            </a:r>
            <a:r>
              <a:rPr lang="en-CA" baseline="-25000" dirty="0"/>
              <a:t>1</a:t>
            </a:r>
            <a:r>
              <a:rPr lang="en-CA" dirty="0"/>
              <a:t>, P</a:t>
            </a:r>
            <a:r>
              <a:rPr lang="en-CA" baseline="-25000" dirty="0"/>
              <a:t>2</a:t>
            </a:r>
            <a:r>
              <a:rPr lang="en-CA" dirty="0"/>
              <a:t>, P</a:t>
            </a:r>
            <a:r>
              <a:rPr lang="en-CA" baseline="-25000" dirty="0"/>
              <a:t>3</a:t>
            </a:r>
            <a:r>
              <a:rPr lang="en-CA" dirty="0"/>
              <a:t>, P</a:t>
            </a:r>
            <a:r>
              <a:rPr lang="en-CA" baseline="-25000" dirty="0"/>
              <a:t>4</a:t>
            </a:r>
            <a:r>
              <a:rPr lang="en-CA" dirty="0"/>
              <a:t>, P</a:t>
            </a:r>
            <a:r>
              <a:rPr lang="en-CA" baseline="-25000" dirty="0"/>
              <a:t>5</a:t>
            </a:r>
            <a:r>
              <a:rPr lang="en-CA" dirty="0"/>
              <a:t>}</a:t>
            </a:r>
          </a:p>
          <a:p>
            <a:r>
              <a:rPr lang="en-CA" dirty="0" smtClean="0"/>
              <a:t>Select which paths to test</a:t>
            </a:r>
          </a:p>
          <a:p>
            <a:pPr lvl="1"/>
            <a:r>
              <a:rPr lang="en-CA" dirty="0" smtClean="0"/>
              <a:t>Can’t test {</a:t>
            </a: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,P</a:t>
            </a:r>
            <a:r>
              <a:rPr lang="en-CA" baseline="-25000" dirty="0"/>
              <a:t>3</a:t>
            </a:r>
            <a:r>
              <a:rPr lang="en-CA" dirty="0"/>
              <a:t>,P</a:t>
            </a:r>
            <a:r>
              <a:rPr lang="en-CA" baseline="-25000" dirty="0"/>
              <a:t>4</a:t>
            </a:r>
            <a:r>
              <a:rPr lang="en-CA" dirty="0" smtClean="0"/>
              <a:t>} in 1 bit-stream</a:t>
            </a:r>
          </a:p>
          <a:p>
            <a:pPr lvl="1"/>
            <a:r>
              <a:rPr lang="en-CA" dirty="0" smtClean="0"/>
              <a:t>Select the more critical paths </a:t>
            </a:r>
          </a:p>
          <a:p>
            <a:pPr lvl="1"/>
            <a:r>
              <a:rPr lang="en-CA" dirty="0"/>
              <a:t>{</a:t>
            </a:r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r>
              <a:rPr lang="en-CA" dirty="0" smtClean="0"/>
              <a:t>, P</a:t>
            </a:r>
            <a:r>
              <a:rPr lang="en-CA" baseline="-25000" dirty="0" smtClean="0"/>
              <a:t>2</a:t>
            </a:r>
            <a:r>
              <a:rPr lang="en-CA" dirty="0" smtClean="0"/>
              <a:t>, P</a:t>
            </a:r>
            <a:r>
              <a:rPr lang="en-CA" baseline="-25000" dirty="0" smtClean="0"/>
              <a:t>3</a:t>
            </a:r>
            <a:r>
              <a:rPr lang="en-CA" dirty="0" smtClean="0"/>
              <a:t> </a:t>
            </a:r>
            <a:r>
              <a:rPr lang="en-CA" dirty="0"/>
              <a:t>, P</a:t>
            </a:r>
            <a:r>
              <a:rPr lang="en-CA" baseline="-25000" dirty="0"/>
              <a:t>5</a:t>
            </a:r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49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58794" y="2351880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67926" y="3523454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91501" y="3523454"/>
            <a:ext cx="0" cy="26352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60766" y="2351880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60766" y="3581400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59179" y="3581400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41650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876550" y="3683000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76550" y="3683000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57231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6702" y="227442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14148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158552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58552" y="3683000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1859" y="3683000"/>
            <a:ext cx="0" cy="24939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-6991" y="195176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8423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Devices have different delay -&gt; Variation 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2) Path replication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58794" y="2351880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67926" y="3523454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91501" y="3523454"/>
            <a:ext cx="0" cy="26352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60766" y="2351880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60766" y="3581400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59179" y="3581400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41650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876550" y="3683000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76550" y="3683000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57231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6702" y="227442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14148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58552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58552" y="3683000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1859" y="3683000"/>
            <a:ext cx="0" cy="24939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-6991" y="195176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sp>
        <p:nvSpPr>
          <p:cNvPr id="189" name="Right Arrow 188"/>
          <p:cNvSpPr/>
          <p:nvPr/>
        </p:nvSpPr>
        <p:spPr>
          <a:xfrm>
            <a:off x="5075887" y="5673735"/>
            <a:ext cx="1236892" cy="48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TextBox 189"/>
          <p:cNvSpPr txBox="1"/>
          <p:nvPr/>
        </p:nvSpPr>
        <p:spPr>
          <a:xfrm>
            <a:off x="4936642" y="4365221"/>
            <a:ext cx="137026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Replication</a:t>
            </a:r>
          </a:p>
          <a:p>
            <a:pPr algn="ctr"/>
            <a:r>
              <a:rPr lang="en-CA" sz="2000" dirty="0" smtClean="0"/>
              <a:t>+</a:t>
            </a:r>
          </a:p>
          <a:p>
            <a:pPr algn="ctr"/>
            <a:r>
              <a:rPr lang="en-CA" sz="2000" dirty="0" smtClean="0"/>
              <a:t>Control Signals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9524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2) Path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597" y="6005159"/>
            <a:ext cx="2743200" cy="365125"/>
          </a:xfrm>
        </p:spPr>
        <p:txBody>
          <a:bodyPr/>
          <a:lstStyle/>
          <a:p>
            <a:fld id="{0FF5CDB1-F740-47E4-879F-BDCD818D9F92}" type="slidenum">
              <a:rPr lang="en-CA" smtClean="0"/>
              <a:t>51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43399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7311" y="37393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4023" y="23526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141377" y="235188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800983" y="23518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>
          <a:xfrm rot="16200000" flipH="1">
            <a:off x="440646" y="2926953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1673" y="2875755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93740" y="37393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29323" y="4768055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4-LUT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6960" y="563483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681673" y="330755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0"/>
          </p:cNvCxnSpPr>
          <p:nvPr/>
        </p:nvCxnSpPr>
        <p:spPr>
          <a:xfrm rot="16200000" flipH="1">
            <a:off x="2957227" y="3307554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5400000">
            <a:off x="3404309" y="3095030"/>
            <a:ext cx="863599" cy="4250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2"/>
          </p:cNvCxnSpPr>
          <p:nvPr/>
        </p:nvCxnSpPr>
        <p:spPr>
          <a:xfrm flipH="1" flipV="1">
            <a:off x="3389028" y="4263230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</p:cNvCxnSpPr>
          <p:nvPr/>
        </p:nvCxnSpPr>
        <p:spPr>
          <a:xfrm rot="16200000" flipH="1">
            <a:off x="1655865" y="4069964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60766" y="4474865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2456051" y="4457699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>
          <a:xfrm flipH="1">
            <a:off x="2324610" y="5291930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58794" y="2351880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67926" y="3523454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91501" y="3523454"/>
            <a:ext cx="0" cy="26352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5350" y="1825625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Application circuit</a:t>
            </a:r>
            <a:endParaRPr lang="en-CA" sz="2400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60766" y="2351880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60766" y="3581400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59179" y="3581400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41650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876550" y="3683000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76550" y="3683000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57231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6702" y="227442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14148" y="2272695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60409" y="1817669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58552" y="2351880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58552" y="3683000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1859" y="3683000"/>
            <a:ext cx="0" cy="24939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-6991" y="1951769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sp>
        <p:nvSpPr>
          <p:cNvPr id="133" name="Rectangle 132"/>
          <p:cNvSpPr/>
          <p:nvPr/>
        </p:nvSpPr>
        <p:spPr>
          <a:xfrm>
            <a:off x="6597730" y="2350276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34" name="Rectangle 133"/>
          <p:cNvSpPr/>
          <p:nvPr/>
        </p:nvSpPr>
        <p:spPr>
          <a:xfrm>
            <a:off x="7421642" y="3736957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35" name="Rectangle 134"/>
          <p:cNvSpPr/>
          <p:nvPr/>
        </p:nvSpPr>
        <p:spPr>
          <a:xfrm>
            <a:off x="7788354" y="2350276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36" name="Rectangle 135"/>
          <p:cNvSpPr/>
          <p:nvPr/>
        </p:nvSpPr>
        <p:spPr>
          <a:xfrm>
            <a:off x="9495708" y="234948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38" name="Elbow Connector 137"/>
          <p:cNvCxnSpPr>
            <a:stCxn id="133" idx="2"/>
          </p:cNvCxnSpPr>
          <p:nvPr/>
        </p:nvCxnSpPr>
        <p:spPr>
          <a:xfrm rot="16200000" flipH="1">
            <a:off x="6794977" y="2924554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8036004" y="2873356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9348071" y="37369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1" name="Rectangle 140"/>
          <p:cNvSpPr/>
          <p:nvPr/>
        </p:nvSpPr>
        <p:spPr>
          <a:xfrm>
            <a:off x="8283654" y="4765656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2" name="Rectangle 141"/>
          <p:cNvSpPr/>
          <p:nvPr/>
        </p:nvSpPr>
        <p:spPr>
          <a:xfrm>
            <a:off x="8431291" y="5632431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43" name="Elbow Connector 142"/>
          <p:cNvCxnSpPr/>
          <p:nvPr/>
        </p:nvCxnSpPr>
        <p:spPr>
          <a:xfrm>
            <a:off x="8036004" y="3302775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136" idx="2"/>
            <a:endCxn id="140" idx="0"/>
          </p:cNvCxnSpPr>
          <p:nvPr/>
        </p:nvCxnSpPr>
        <p:spPr>
          <a:xfrm rot="16200000" flipH="1">
            <a:off x="9311558" y="3305155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40" idx="2"/>
          </p:cNvCxnSpPr>
          <p:nvPr/>
        </p:nvCxnSpPr>
        <p:spPr>
          <a:xfrm flipH="1" flipV="1">
            <a:off x="9743359" y="4260831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134" idx="2"/>
          </p:cNvCxnSpPr>
          <p:nvPr/>
        </p:nvCxnSpPr>
        <p:spPr>
          <a:xfrm rot="16200000" flipH="1">
            <a:off x="8010196" y="4067565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8415097" y="4472466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>
          <a:xfrm rot="10800000" flipV="1">
            <a:off x="8810382" y="4450538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2"/>
            <a:endCxn id="142" idx="0"/>
          </p:cNvCxnSpPr>
          <p:nvPr/>
        </p:nvCxnSpPr>
        <p:spPr>
          <a:xfrm flipH="1">
            <a:off x="8678941" y="5289531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9916464" y="3029999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V="1">
            <a:off x="10049393" y="3235760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34" idx="0"/>
          </p:cNvCxnSpPr>
          <p:nvPr/>
        </p:nvCxnSpPr>
        <p:spPr>
          <a:xfrm rot="16200000" flipV="1">
            <a:off x="7183289" y="3103315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>
            <a:off x="6970336" y="3521055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flipV="1">
            <a:off x="8962346" y="4585475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 flipV="1">
            <a:off x="8593000" y="4250560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0648565" y="26733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10848383" y="3030917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183" name="TextBox 182"/>
          <p:cNvSpPr txBox="1"/>
          <p:nvPr/>
        </p:nvSpPr>
        <p:spPr>
          <a:xfrm>
            <a:off x="7122768" y="2595506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332920" y="3381345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321354" y="3885637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9810497" y="4421405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sp>
        <p:nvSpPr>
          <p:cNvPr id="187" name="Right Arrow 186"/>
          <p:cNvSpPr/>
          <p:nvPr/>
        </p:nvSpPr>
        <p:spPr>
          <a:xfrm>
            <a:off x="5075887" y="5673735"/>
            <a:ext cx="1236892" cy="48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TextBox 187"/>
          <p:cNvSpPr txBox="1"/>
          <p:nvPr/>
        </p:nvSpPr>
        <p:spPr>
          <a:xfrm>
            <a:off x="4936642" y="4365221"/>
            <a:ext cx="137026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Replication</a:t>
            </a:r>
          </a:p>
          <a:p>
            <a:pPr algn="ctr"/>
            <a:r>
              <a:rPr lang="en-CA" sz="2000" dirty="0" smtClean="0"/>
              <a:t>+</a:t>
            </a:r>
          </a:p>
          <a:p>
            <a:pPr algn="ctr"/>
            <a:r>
              <a:rPr lang="en-CA" sz="2000" dirty="0" smtClean="0"/>
              <a:t>Control Signals</a:t>
            </a:r>
            <a:endParaRPr lang="en-CA" sz="20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332902" y="2487119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332902" y="3818239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086209" y="3818239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167359" y="2087008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7713109" y="2311962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722241" y="3483536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8231761" y="3483536"/>
            <a:ext cx="0" cy="269342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311546" y="2232777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8465498" y="2333139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8465498" y="3562659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163911" y="3562659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411434" y="2255688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9424584" y="2334521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9259484" y="3665641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259484" y="3665641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097082" y="2255336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912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52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5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29" grpId="0"/>
      <p:bldP spid="30" grpId="0"/>
      <p:bldP spid="31" grpId="0"/>
      <p:bldP spid="32" grpId="0"/>
      <p:bldP spid="33" grpId="0"/>
      <p:bldP spid="34" grpId="0"/>
      <p:bldP spid="38" grpId="0"/>
      <p:bldP spid="42" grpId="0"/>
      <p:bldP spid="46" grpId="0"/>
      <p:bldP spid="5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53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4255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54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Graph coloring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21607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55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Graph coloring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7555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56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Graph coloring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36769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57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Graph coloring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10895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3) Grouping replicated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58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37829" y="1777088"/>
            <a:ext cx="370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Replicated Paths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681024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04936" y="3733651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871648" y="2346970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579002" y="234617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1" name="Elbow Connector 10"/>
          <p:cNvCxnSpPr>
            <a:stCxn id="7" idx="2"/>
          </p:cNvCxnSpPr>
          <p:nvPr/>
        </p:nvCxnSpPr>
        <p:spPr>
          <a:xfrm rot="16200000" flipH="1">
            <a:off x="878271" y="2921248"/>
            <a:ext cx="862806" cy="7620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9298" y="2870050"/>
            <a:ext cx="0" cy="863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1365" y="37336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366948" y="4762350"/>
            <a:ext cx="790575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4-LUT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514585" y="5629125"/>
            <a:ext cx="495300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FF</a:t>
            </a:r>
            <a:endParaRPr lang="en-CA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2119298" y="3299469"/>
            <a:ext cx="1485174" cy="431799"/>
          </a:xfrm>
          <a:prstGeom prst="bentConnector3">
            <a:avLst>
              <a:gd name="adj1" fmla="val 997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3" idx="0"/>
          </p:cNvCxnSpPr>
          <p:nvPr/>
        </p:nvCxnSpPr>
        <p:spPr>
          <a:xfrm rot="16200000" flipH="1">
            <a:off x="3394852" y="3301849"/>
            <a:ext cx="86360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3826653" y="4257525"/>
            <a:ext cx="0" cy="194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</p:cNvCxnSpPr>
          <p:nvPr/>
        </p:nvCxnSpPr>
        <p:spPr>
          <a:xfrm rot="16200000" flipH="1">
            <a:off x="2093490" y="4064259"/>
            <a:ext cx="211634" cy="59816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8391" y="4469160"/>
            <a:ext cx="1606" cy="293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2893676" y="4447232"/>
            <a:ext cx="932976" cy="310355"/>
          </a:xfrm>
          <a:prstGeom prst="bentConnector3">
            <a:avLst>
              <a:gd name="adj1" fmla="val 990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2"/>
            <a:endCxn id="15" idx="0"/>
          </p:cNvCxnSpPr>
          <p:nvPr/>
        </p:nvCxnSpPr>
        <p:spPr>
          <a:xfrm flipH="1">
            <a:off x="2762235" y="5286225"/>
            <a:ext cx="1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99758" y="3026693"/>
            <a:ext cx="798990" cy="700792"/>
          </a:xfrm>
          <a:prstGeom prst="bentConnector3">
            <a:avLst>
              <a:gd name="adj1" fmla="val -13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4132687" y="3232454"/>
            <a:ext cx="816875" cy="496408"/>
          </a:xfrm>
          <a:prstGeom prst="bentConnector3">
            <a:avLst>
              <a:gd name="adj1" fmla="val 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0"/>
          </p:cNvCxnSpPr>
          <p:nvPr/>
        </p:nvCxnSpPr>
        <p:spPr>
          <a:xfrm rot="16200000" flipV="1">
            <a:off x="1266583" y="3100009"/>
            <a:ext cx="770317" cy="496967"/>
          </a:xfrm>
          <a:prstGeom prst="bentConnector3">
            <a:avLst>
              <a:gd name="adj1" fmla="val 1000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1053630" y="3517749"/>
            <a:ext cx="527809" cy="215900"/>
          </a:xfrm>
          <a:prstGeom prst="bentConnector3">
            <a:avLst>
              <a:gd name="adj1" fmla="val 3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3045640" y="4582169"/>
            <a:ext cx="872415" cy="165893"/>
          </a:xfrm>
          <a:prstGeom prst="bentConnector3">
            <a:avLst>
              <a:gd name="adj1" fmla="val -10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76294" y="4247254"/>
            <a:ext cx="1" cy="51509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1859" y="2669994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0995" y="307574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06062" y="2592200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Fix</a:t>
            </a:r>
            <a:r>
              <a:rPr lang="en-CA" sz="2000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14" y="337803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4648" y="3882331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2">
                    <a:lumMod val="90000"/>
                  </a:schemeClr>
                </a:solidFill>
              </a:rPr>
              <a:t>Fix</a:t>
            </a:r>
            <a:r>
              <a:rPr lang="en-CA" sz="2000" baseline="-25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93791" y="4418099"/>
            <a:ext cx="110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Edge</a:t>
            </a:r>
            <a:r>
              <a:rPr lang="en-CA" sz="2000" baseline="-25000" dirty="0" smtClean="0"/>
              <a:t>3</a:t>
            </a:r>
            <a:endParaRPr lang="en-CA" sz="2000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16214" y="2451474"/>
            <a:ext cx="0" cy="133112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6214" y="3782594"/>
            <a:ext cx="753307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9521" y="3782594"/>
            <a:ext cx="6821" cy="23380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71" y="205136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5</a:t>
            </a:r>
            <a:endParaRPr lang="en-CA" sz="20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6421" y="2276317"/>
            <a:ext cx="0" cy="1171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05553" y="3447891"/>
            <a:ext cx="523575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15073" y="3447891"/>
            <a:ext cx="0" cy="269342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4858" y="2197132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 smtClean="0"/>
              <a:t>1</a:t>
            </a:r>
            <a:endParaRPr lang="en-CA" sz="2000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48810" y="2297494"/>
            <a:ext cx="0" cy="12295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48810" y="3527014"/>
            <a:ext cx="698413" cy="31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7223" y="3527014"/>
            <a:ext cx="0" cy="25552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94746" y="2220043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07896" y="2298876"/>
            <a:ext cx="0" cy="13311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42796" y="3629996"/>
            <a:ext cx="1651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42796" y="3629996"/>
            <a:ext cx="0" cy="245363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80394" y="2219691"/>
            <a:ext cx="42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</a:t>
            </a:r>
            <a:r>
              <a:rPr lang="en-CA" sz="2000" baseline="-25000" dirty="0"/>
              <a:t>3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669872" y="1913889"/>
            <a:ext cx="0" cy="467334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59872" y="1981688"/>
            <a:ext cx="7402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Minimising test phases -&gt; minimises calibration </a:t>
            </a:r>
            <a:r>
              <a:rPr lang="en-CA" sz="2200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Graph coloring </a:t>
            </a:r>
            <a:r>
              <a:rPr lang="en-CA" sz="2200" dirty="0" smtClean="0"/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Tested &gt; 5000 paths using 17 phases only </a:t>
            </a:r>
            <a:r>
              <a:rPr lang="en-CA" sz="2200" dirty="0" smtClean="0"/>
              <a:t>!!</a:t>
            </a:r>
            <a:endParaRPr lang="en-C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37714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4) Test controller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each test phase :-</a:t>
            </a:r>
          </a:p>
          <a:p>
            <a:pPr lvl="1"/>
            <a:r>
              <a:rPr lang="en-CA" dirty="0" smtClean="0"/>
              <a:t>Set the appropriate control signals</a:t>
            </a:r>
          </a:p>
          <a:p>
            <a:pPr lvl="1"/>
            <a:r>
              <a:rPr lang="en-CA" dirty="0" smtClean="0"/>
              <a:t>Generates input stimulus</a:t>
            </a:r>
          </a:p>
          <a:p>
            <a:pPr lvl="1"/>
            <a:r>
              <a:rPr lang="en-CA" dirty="0" smtClean="0"/>
              <a:t>Detects timing faults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59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597586" y="4469396"/>
            <a:ext cx="2312895" cy="1083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Test Controller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888940" y="2590753"/>
            <a:ext cx="1730189" cy="1255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Replicated</a:t>
            </a:r>
          </a:p>
          <a:p>
            <a:pPr algn="ctr"/>
            <a:r>
              <a:rPr lang="en-CA" dirty="0" smtClean="0"/>
              <a:t>paths</a:t>
            </a:r>
            <a:endParaRPr lang="en-CA" dirty="0"/>
          </a:p>
        </p:txBody>
      </p:sp>
      <p:cxnSp>
        <p:nvCxnSpPr>
          <p:cNvPr id="8" name="Elbow Connector 7"/>
          <p:cNvCxnSpPr>
            <a:stCxn id="5" idx="1"/>
            <a:endCxn id="6" idx="1"/>
          </p:cNvCxnSpPr>
          <p:nvPr/>
        </p:nvCxnSpPr>
        <p:spPr>
          <a:xfrm rot="10800000" flipH="1">
            <a:off x="7597586" y="3218284"/>
            <a:ext cx="291354" cy="1793105"/>
          </a:xfrm>
          <a:prstGeom prst="bentConnector3">
            <a:avLst>
              <a:gd name="adj1" fmla="val -7846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3"/>
            <a:endCxn id="5" idx="3"/>
          </p:cNvCxnSpPr>
          <p:nvPr/>
        </p:nvCxnSpPr>
        <p:spPr>
          <a:xfrm>
            <a:off x="9619129" y="3218283"/>
            <a:ext cx="291352" cy="1793105"/>
          </a:xfrm>
          <a:prstGeom prst="bentConnector3">
            <a:avLst>
              <a:gd name="adj1" fmla="val 26769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  <a:endCxn id="6" idx="2"/>
          </p:cNvCxnSpPr>
          <p:nvPr/>
        </p:nvCxnSpPr>
        <p:spPr>
          <a:xfrm flipV="1">
            <a:off x="8754034" y="3845812"/>
            <a:ext cx="1" cy="6235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 flipH="1">
            <a:off x="8754033" y="5553379"/>
            <a:ext cx="1" cy="5067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5630" y="3647351"/>
            <a:ext cx="1156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Input stimulus</a:t>
            </a:r>
            <a:endParaRPr lang="en-CA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57328" y="3575634"/>
            <a:ext cx="1156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Sink</a:t>
            </a:r>
          </a:p>
          <a:p>
            <a:r>
              <a:rPr lang="en-CA" sz="2000" dirty="0" smtClean="0"/>
              <a:t>registers</a:t>
            </a:r>
            <a:endParaRPr lang="en-CA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780930" y="3803661"/>
            <a:ext cx="1156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Control</a:t>
            </a:r>
          </a:p>
          <a:p>
            <a:r>
              <a:rPr lang="en-CA" sz="2000" dirty="0" smtClean="0"/>
              <a:t>signals</a:t>
            </a:r>
            <a:endParaRPr lang="en-C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848163" y="5634972"/>
            <a:ext cx="1156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Error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4464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Delay is </a:t>
            </a:r>
            <a:r>
              <a:rPr lang="en-CA" dirty="0" smtClean="0"/>
              <a:t>temperature </a:t>
            </a:r>
            <a:r>
              <a:rPr lang="en-CA" dirty="0"/>
              <a:t>dependant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704363" y="4284287"/>
            <a:ext cx="725214" cy="252249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3853025" y="3390723"/>
            <a:ext cx="170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High</a:t>
            </a:r>
          </a:p>
          <a:p>
            <a:r>
              <a:rPr lang="en-CA" sz="2000" dirty="0" smtClean="0"/>
              <a:t>Temperature</a:t>
            </a:r>
            <a:endParaRPr lang="en-CA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2"/>
                </a:solidFill>
              </a:rPr>
              <a:t>Motivation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DVS proposal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Testing Procedure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 err="1" smtClean="0">
                <a:solidFill>
                  <a:schemeClr val="bg2"/>
                </a:solidFill>
              </a:rPr>
              <a:t>FRoC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/>
              <a:t>Results</a:t>
            </a:r>
          </a:p>
          <a:p>
            <a:pPr lvl="0"/>
            <a:r>
              <a:rPr lang="en-CA" dirty="0" smtClean="0">
                <a:solidFill>
                  <a:schemeClr val="bg2"/>
                </a:solidFill>
              </a:rPr>
              <a:t>Summary </a:t>
            </a:r>
            <a:r>
              <a:rPr lang="en-CA" dirty="0">
                <a:solidFill>
                  <a:schemeClr val="bg2"/>
                </a:solidFill>
              </a:rPr>
              <a:t>&amp;</a:t>
            </a:r>
            <a:r>
              <a:rPr lang="en-CA" dirty="0" smtClean="0">
                <a:solidFill>
                  <a:schemeClr val="bg2"/>
                </a:solidFill>
              </a:rPr>
              <a:t> Future </a:t>
            </a:r>
            <a:r>
              <a:rPr lang="en-CA" dirty="0">
                <a:solidFill>
                  <a:schemeClr val="bg2"/>
                </a:solidFill>
              </a:rPr>
              <a:t>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3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Benchmarks &amp; Target Chip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Dual-channel 51-tap low pass FIR filter</a:t>
            </a:r>
          </a:p>
          <a:p>
            <a:r>
              <a:rPr lang="en-CA" dirty="0" smtClean="0"/>
              <a:t>Full crossbar (</a:t>
            </a:r>
            <a:r>
              <a:rPr lang="en-CA" dirty="0" err="1" smtClean="0"/>
              <a:t>Xbar</a:t>
            </a:r>
            <a:r>
              <a:rPr lang="en-CA" dirty="0" smtClean="0"/>
              <a:t>) with 16 100-bit-wide-ports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Targeting </a:t>
            </a:r>
            <a:r>
              <a:rPr lang="en-CA" dirty="0"/>
              <a:t>Cyclone IV </a:t>
            </a:r>
            <a:r>
              <a:rPr lang="en-CA" dirty="0" smtClean="0"/>
              <a:t>EP4CE115F29C7 (TSMC 60-nm technology)</a:t>
            </a:r>
          </a:p>
          <a:p>
            <a:r>
              <a:rPr lang="en-CA" dirty="0" smtClean="0"/>
              <a:t>Nominal V</a:t>
            </a:r>
            <a:r>
              <a:rPr lang="en-CA" baseline="-25000" dirty="0" smtClean="0"/>
              <a:t>DD</a:t>
            </a:r>
            <a:r>
              <a:rPr lang="en-CA" dirty="0" smtClean="0"/>
              <a:t> 1.2 V</a:t>
            </a:r>
            <a:endParaRPr lang="en-CA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61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8977"/>
              </p:ext>
            </p:extLst>
          </p:nvPr>
        </p:nvGraphicFramePr>
        <p:xfrm>
          <a:off x="2950134" y="3012141"/>
          <a:ext cx="6291732" cy="128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2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48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27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992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Application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 utilization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Reported</a:t>
                      </a:r>
                      <a:r>
                        <a:rPr lang="en-CA" baseline="0" dirty="0" smtClean="0"/>
                        <a:t> F</a:t>
                      </a:r>
                      <a:r>
                        <a:rPr lang="en-CA" baseline="-25000" dirty="0" smtClean="0"/>
                        <a:t>MAX</a:t>
                      </a:r>
                      <a:endParaRPr lang="en-CA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015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FIR filter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67,505 (59 %)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121 MHz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015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Crossbar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26,579 (23 %)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115 MHz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Many Edges Are We Covering 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Timing edge is a connection between</a:t>
            </a:r>
          </a:p>
          <a:p>
            <a:pPr lvl="1"/>
            <a:r>
              <a:rPr lang="en-CA" dirty="0" smtClean="0"/>
              <a:t>I &amp; O of a cell (Cell delay)  , O of a cell &amp; I of another cell (connection delay)</a:t>
            </a:r>
          </a:p>
          <a:p>
            <a:r>
              <a:rPr lang="en-CA" dirty="0" smtClean="0"/>
              <a:t>Timing edge criticality = (longest path using this edge)/(CP delay)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62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20" y="3493524"/>
            <a:ext cx="5684580" cy="3224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2306" y="3361765"/>
            <a:ext cx="3236259" cy="132343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 smtClean="0"/>
              <a:t>Covering more than 90 % of the more critical bins.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 err="1" smtClean="0"/>
              <a:t>FRoC</a:t>
            </a:r>
            <a:r>
              <a:rPr lang="en-CA" sz="2000" dirty="0" smtClean="0"/>
              <a:t> favours testing the more critical edges</a:t>
            </a:r>
            <a:endParaRPr lang="en-CA" sz="2000" dirty="0"/>
          </a:p>
        </p:txBody>
      </p:sp>
      <p:sp>
        <p:nvSpPr>
          <p:cNvPr id="6" name="Rectangle 5"/>
          <p:cNvSpPr/>
          <p:nvPr/>
        </p:nvSpPr>
        <p:spPr>
          <a:xfrm>
            <a:off x="5187427" y="6470096"/>
            <a:ext cx="1559859" cy="323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Criticality %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1801645" y="4894042"/>
            <a:ext cx="2268071" cy="460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Timing edge coverage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6391" y="3199819"/>
            <a:ext cx="33962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     </a:t>
            </a:r>
            <a:r>
              <a:rPr lang="en-CA" dirty="0" err="1" smtClean="0"/>
              <a:t>Xbar</a:t>
            </a:r>
            <a:r>
              <a:rPr lang="en-CA" dirty="0" smtClean="0"/>
              <a:t> 10000 candidate paths</a:t>
            </a:r>
          </a:p>
          <a:p>
            <a:r>
              <a:rPr lang="en-CA" dirty="0" smtClean="0"/>
              <a:t>     FIR 10000 candidate paths 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4141697" y="3291986"/>
            <a:ext cx="193636" cy="1856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141697" y="3580606"/>
            <a:ext cx="193636" cy="185695"/>
          </a:xfrm>
          <a:prstGeom prst="rect">
            <a:avLst/>
          </a:prstGeom>
          <a:solidFill>
            <a:srgbClr val="2845D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6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First, a Sanity Check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7688"/>
            <a:ext cx="10515600" cy="4351338"/>
          </a:xfrm>
        </p:spPr>
        <p:txBody>
          <a:bodyPr/>
          <a:lstStyle/>
          <a:p>
            <a:r>
              <a:rPr lang="en-CA" dirty="0" smtClean="0"/>
              <a:t>Need to validate the CT values</a:t>
            </a:r>
          </a:p>
          <a:p>
            <a:r>
              <a:rPr lang="en-CA" dirty="0" smtClean="0"/>
              <a:t>Selected benchmarks are feed-forward applications with no buried states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6995" y="6410138"/>
            <a:ext cx="2743200" cy="365125"/>
          </a:xfrm>
        </p:spPr>
        <p:txBody>
          <a:bodyPr/>
          <a:lstStyle/>
          <a:p>
            <a:fld id="{0FF5CDB1-F740-47E4-879F-BDCD818D9F92}" type="slidenum">
              <a:rPr lang="en-CA" smtClean="0"/>
              <a:t>63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838200" y="3478587"/>
            <a:ext cx="484094" cy="13984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n-CA" sz="2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9516" y="3478587"/>
            <a:ext cx="1649506" cy="139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379692" y="3478587"/>
            <a:ext cx="484094" cy="13984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n-CA" sz="2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5056375"/>
            <a:ext cx="3025586" cy="4840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BIST controller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2740" y="3622022"/>
            <a:ext cx="869576" cy="3675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Ref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2739" y="4223124"/>
            <a:ext cx="869577" cy="376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Tested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7480" y="3936723"/>
            <a:ext cx="331694" cy="3496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>
                <a:solidFill>
                  <a:schemeClr val="tx1"/>
                </a:solidFill>
              </a:rPr>
              <a:t>=</a:t>
            </a:r>
          </a:p>
        </p:txBody>
      </p: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1080247" y="4877081"/>
            <a:ext cx="0" cy="17929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</p:cNvCxnSpPr>
          <p:nvPr/>
        </p:nvCxnSpPr>
        <p:spPr>
          <a:xfrm>
            <a:off x="3621739" y="4877081"/>
            <a:ext cx="0" cy="17929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9" idx="0"/>
          </p:cNvCxnSpPr>
          <p:nvPr/>
        </p:nvCxnSpPr>
        <p:spPr>
          <a:xfrm>
            <a:off x="2344269" y="4877081"/>
            <a:ext cx="6724" cy="17929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>
          <a:xfrm>
            <a:off x="1322294" y="4177834"/>
            <a:ext cx="19722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7" idx="1"/>
          </p:cNvCxnSpPr>
          <p:nvPr/>
        </p:nvCxnSpPr>
        <p:spPr>
          <a:xfrm>
            <a:off x="3169022" y="4177834"/>
            <a:ext cx="2106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</p:cNvCxnSpPr>
          <p:nvPr/>
        </p:nvCxnSpPr>
        <p:spPr>
          <a:xfrm flipH="1" flipV="1">
            <a:off x="3863786" y="3792351"/>
            <a:ext cx="13895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1"/>
          </p:cNvCxnSpPr>
          <p:nvPr/>
        </p:nvCxnSpPr>
        <p:spPr>
          <a:xfrm flipH="1" flipV="1">
            <a:off x="3863786" y="4410916"/>
            <a:ext cx="138953" cy="23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3"/>
            <a:endCxn id="12" idx="0"/>
          </p:cNvCxnSpPr>
          <p:nvPr/>
        </p:nvCxnSpPr>
        <p:spPr>
          <a:xfrm>
            <a:off x="4872316" y="3805799"/>
            <a:ext cx="251011" cy="13092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1" idx="3"/>
            <a:endCxn id="12" idx="2"/>
          </p:cNvCxnSpPr>
          <p:nvPr/>
        </p:nvCxnSpPr>
        <p:spPr>
          <a:xfrm flipV="1">
            <a:off x="4872316" y="4286346"/>
            <a:ext cx="251011" cy="1248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166532"/>
              </p:ext>
            </p:extLst>
          </p:nvPr>
        </p:nvGraphicFramePr>
        <p:xfrm>
          <a:off x="5513292" y="2745086"/>
          <a:ext cx="6710084" cy="384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5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Graphic spid="34" grpId="0">
        <p:bldAsOne/>
      </p:bldGraphic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Many Paths to Measure 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64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397454"/>
              </p:ext>
            </p:extLst>
          </p:nvPr>
        </p:nvGraphicFramePr>
        <p:xfrm>
          <a:off x="401782" y="2169458"/>
          <a:ext cx="5363143" cy="406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5741" y="1810871"/>
            <a:ext cx="362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FIR</a:t>
            </a:r>
            <a:endParaRPr lang="en-CA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787380"/>
              </p:ext>
            </p:extLst>
          </p:nvPr>
        </p:nvGraphicFramePr>
        <p:xfrm>
          <a:off x="5717955" y="1990165"/>
          <a:ext cx="5632555" cy="424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23361" y="1699653"/>
            <a:ext cx="362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/>
              <a:t>Xbar</a:t>
            </a:r>
            <a:endParaRPr lang="en-CA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705850" y="4016375"/>
            <a:ext cx="0" cy="185645"/>
          </a:xfrm>
          <a:prstGeom prst="line">
            <a:avLst/>
          </a:prstGeom>
          <a:ln w="19050"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705850" y="4202020"/>
            <a:ext cx="392430" cy="2404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97340" y="4259580"/>
            <a:ext cx="171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Fan-out loading effects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156011" y="346286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 path is not robust</a:t>
            </a:r>
            <a:endParaRPr lang="en-CA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956560" y="3840480"/>
            <a:ext cx="396240" cy="268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15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7" grpId="0">
        <p:bldAsOne/>
      </p:bldGraphic>
      <p:bldP spid="8" grpId="0"/>
      <p:bldP spid="13" grpId="0"/>
      <p:bldP spid="1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Fan-out Correction &amp; Guard-banding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Correcting for fan-out through the difference in reported delay (by </a:t>
            </a:r>
            <a:r>
              <a:rPr lang="en-CA" dirty="0" err="1" smtClean="0"/>
              <a:t>Quartus</a:t>
            </a:r>
            <a:r>
              <a:rPr lang="en-CA" dirty="0" smtClean="0"/>
              <a:t> STA) between the calibration and the application bit-streams</a:t>
            </a:r>
          </a:p>
          <a:p>
            <a:pPr lvl="1"/>
            <a:r>
              <a:rPr lang="en-CA" dirty="0" smtClean="0"/>
              <a:t>1 % for FIR &amp; 5 % for </a:t>
            </a:r>
            <a:r>
              <a:rPr lang="en-CA" dirty="0" err="1" smtClean="0"/>
              <a:t>Xbar</a:t>
            </a:r>
            <a:endParaRPr lang="en-CA" dirty="0" smtClean="0"/>
          </a:p>
          <a:p>
            <a:r>
              <a:rPr lang="en-CA" dirty="0" smtClean="0"/>
              <a:t>Guard-banding for IR-drop, crosstalk effects</a:t>
            </a:r>
          </a:p>
          <a:p>
            <a:pPr lvl="1"/>
            <a:r>
              <a:rPr lang="en-CA" dirty="0" smtClean="0"/>
              <a:t>5 % for both benchmarks (experimental values)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13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Generated CT &amp; Power Savings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66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50712" y="1784316"/>
            <a:ext cx="57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FIR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36490" y="1777530"/>
            <a:ext cx="85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Xbar</a:t>
            </a:r>
            <a:endParaRPr lang="en-CA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279381"/>
              </p:ext>
            </p:extLst>
          </p:nvPr>
        </p:nvGraphicFramePr>
        <p:xfrm>
          <a:off x="242901" y="2119255"/>
          <a:ext cx="5985778" cy="410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557735"/>
              </p:ext>
            </p:extLst>
          </p:nvPr>
        </p:nvGraphicFramePr>
        <p:xfrm>
          <a:off x="6096000" y="2067517"/>
          <a:ext cx="6324119" cy="420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67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Generated CT &amp; Power Savings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67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50712" y="1784316"/>
            <a:ext cx="57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FIR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36490" y="1777530"/>
            <a:ext cx="85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Xbar</a:t>
            </a:r>
            <a:endParaRPr lang="en-CA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559507"/>
              </p:ext>
            </p:extLst>
          </p:nvPr>
        </p:nvGraphicFramePr>
        <p:xfrm>
          <a:off x="242901" y="2119255"/>
          <a:ext cx="5985778" cy="410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62674"/>
              </p:ext>
            </p:extLst>
          </p:nvPr>
        </p:nvGraphicFramePr>
        <p:xfrm>
          <a:off x="6096000" y="2067517"/>
          <a:ext cx="6324119" cy="420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4932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10798031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92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Generated CT &amp; Power Savings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68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50712" y="1784316"/>
            <a:ext cx="57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FIR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36490" y="1777530"/>
            <a:ext cx="85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Xbar</a:t>
            </a:r>
            <a:endParaRPr lang="en-CA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368459"/>
              </p:ext>
            </p:extLst>
          </p:nvPr>
        </p:nvGraphicFramePr>
        <p:xfrm>
          <a:off x="242901" y="2119255"/>
          <a:ext cx="5985778" cy="410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32633"/>
              </p:ext>
            </p:extLst>
          </p:nvPr>
        </p:nvGraphicFramePr>
        <p:xfrm>
          <a:off x="6096000" y="2067517"/>
          <a:ext cx="6324119" cy="420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4932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10798031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921000" y="4540250"/>
            <a:ext cx="2052507" cy="0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8843963" y="4433888"/>
            <a:ext cx="2145035" cy="0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Generated CT &amp; Power Savings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69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950712" y="1784316"/>
            <a:ext cx="57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FIR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36490" y="1777530"/>
            <a:ext cx="85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Xbar</a:t>
            </a:r>
            <a:endParaRPr lang="en-CA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066735"/>
              </p:ext>
            </p:extLst>
          </p:nvPr>
        </p:nvGraphicFramePr>
        <p:xfrm>
          <a:off x="242901" y="2119255"/>
          <a:ext cx="5985778" cy="410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309037"/>
              </p:ext>
            </p:extLst>
          </p:nvPr>
        </p:nvGraphicFramePr>
        <p:xfrm>
          <a:off x="6096000" y="2067517"/>
          <a:ext cx="6324119" cy="420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4932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10798031" y="4561242"/>
            <a:ext cx="115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Nominal operation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921000" y="4540250"/>
            <a:ext cx="2052507" cy="0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8843963" y="4433888"/>
            <a:ext cx="2145035" cy="0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82950" y="5520586"/>
            <a:ext cx="5626100" cy="110799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003366"/>
                </a:solidFill>
              </a:rPr>
              <a:t>With DVS, run both application safely at 1 V</a:t>
            </a:r>
          </a:p>
          <a:p>
            <a:r>
              <a:rPr lang="en-CA" sz="2400" dirty="0" smtClean="0">
                <a:solidFill>
                  <a:srgbClr val="003366"/>
                </a:solidFill>
              </a:rPr>
              <a:t>Save &gt; 33 % total power consumption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6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Delay is affected by V</a:t>
            </a:r>
            <a:r>
              <a:rPr lang="en-CA" baseline="-25000" dirty="0"/>
              <a:t>DD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7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257799" y="4340725"/>
            <a:ext cx="400377" cy="252249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319750" y="4001294"/>
            <a:ext cx="170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Lower V</a:t>
            </a:r>
            <a:r>
              <a:rPr lang="en-CA" sz="2000" baseline="-25000" dirty="0" smtClean="0"/>
              <a:t>DD</a:t>
            </a:r>
            <a:endParaRPr lang="en-CA" sz="20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8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2"/>
                </a:solidFill>
              </a:rPr>
              <a:t>Motivation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DVS proposal</a:t>
            </a:r>
          </a:p>
          <a:p>
            <a:r>
              <a:rPr lang="en-CA" dirty="0" smtClean="0">
                <a:solidFill>
                  <a:schemeClr val="bg2"/>
                </a:solidFill>
              </a:rPr>
              <a:t>Testing Procedure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 err="1" smtClean="0">
                <a:solidFill>
                  <a:schemeClr val="bg2"/>
                </a:solidFill>
              </a:rPr>
              <a:t>FRoC</a:t>
            </a:r>
            <a:endParaRPr lang="en-CA" dirty="0">
              <a:solidFill>
                <a:schemeClr val="bg2"/>
              </a:solidFill>
            </a:endParaRPr>
          </a:p>
          <a:p>
            <a:pPr lvl="0"/>
            <a:r>
              <a:rPr lang="en-CA" dirty="0">
                <a:solidFill>
                  <a:schemeClr val="bg2"/>
                </a:solidFill>
              </a:rPr>
              <a:t>Results</a:t>
            </a:r>
          </a:p>
          <a:p>
            <a:pPr lvl="0"/>
            <a:r>
              <a:rPr lang="en-CA" dirty="0" smtClean="0"/>
              <a:t>Summary &amp; Future </a:t>
            </a:r>
            <a:r>
              <a:rPr lang="en-CA" dirty="0"/>
              <a:t>work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70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1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Presented a DVS approach tailored for FPGA (off-line calibration)</a:t>
            </a:r>
          </a:p>
          <a:p>
            <a:r>
              <a:rPr lang="en-CA" dirty="0" smtClean="0"/>
              <a:t>Created </a:t>
            </a:r>
            <a:r>
              <a:rPr lang="en-CA" dirty="0" err="1" smtClean="0"/>
              <a:t>FRoC</a:t>
            </a:r>
            <a:r>
              <a:rPr lang="en-CA" dirty="0" smtClean="0"/>
              <a:t> tool to automate the calibration procedure</a:t>
            </a:r>
          </a:p>
          <a:p>
            <a:r>
              <a:rPr lang="en-CA" dirty="0" smtClean="0"/>
              <a:t>Achieve more than 33 % total power reduction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71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64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Reducing guard-bands to enable more power savings</a:t>
            </a:r>
          </a:p>
          <a:p>
            <a:pPr lvl="1"/>
            <a:r>
              <a:rPr lang="en-CA" dirty="0" smtClean="0"/>
              <a:t>Complete fan-out modelling for tested paths</a:t>
            </a:r>
          </a:p>
          <a:p>
            <a:pPr lvl="1"/>
            <a:r>
              <a:rPr lang="en-CA" dirty="0" smtClean="0"/>
              <a:t>Account for IR-drop during calibration</a:t>
            </a:r>
          </a:p>
          <a:p>
            <a:r>
              <a:rPr lang="en-CA" dirty="0" smtClean="0"/>
              <a:t># of required calibration bit-streams for full coverage</a:t>
            </a:r>
          </a:p>
          <a:p>
            <a:r>
              <a:rPr lang="en-CA" dirty="0" smtClean="0"/>
              <a:t>Testing hard blocks to find the safest minimum V</a:t>
            </a:r>
            <a:r>
              <a:rPr lang="en-CA" baseline="-25000" dirty="0" smtClean="0"/>
              <a:t>DD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72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65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Presented a DVS approach tailored for FPGA (off-line calibration)</a:t>
            </a:r>
          </a:p>
          <a:p>
            <a:r>
              <a:rPr lang="en-CA" dirty="0" smtClean="0"/>
              <a:t>Created </a:t>
            </a:r>
            <a:r>
              <a:rPr lang="en-CA" dirty="0" err="1" smtClean="0"/>
              <a:t>FRoC</a:t>
            </a:r>
            <a:r>
              <a:rPr lang="en-CA" dirty="0" smtClean="0"/>
              <a:t> tool to automate the calibration procedure</a:t>
            </a:r>
          </a:p>
          <a:p>
            <a:r>
              <a:rPr lang="en-CA" dirty="0" smtClean="0"/>
              <a:t>Achieve more than 33 % total power reduction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73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9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Aging also affects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8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572125" y="4231563"/>
            <a:ext cx="261972" cy="252249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501518" y="3972853"/>
            <a:ext cx="170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End-of-life</a:t>
            </a:r>
            <a:endParaRPr lang="en-CA" sz="20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Worst-case </a:t>
            </a:r>
            <a:r>
              <a:rPr lang="en-CA" dirty="0"/>
              <a:t>M</a:t>
            </a:r>
            <a:r>
              <a:rPr lang="en-CA" dirty="0" smtClean="0"/>
              <a:t>odelling is Wasteful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Aging also affects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CDB1-F740-47E4-879F-BDCD818D9F92}" type="slidenum">
              <a:rPr lang="en-CA" smtClean="0"/>
              <a:t>9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66" y="2716723"/>
            <a:ext cx="5852667" cy="36396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572125" y="4231563"/>
            <a:ext cx="261972" cy="252249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501518" y="3972853"/>
            <a:ext cx="170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End-of-life</a:t>
            </a:r>
            <a:endParaRPr lang="en-CA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53541" y="5597429"/>
            <a:ext cx="0" cy="1323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7253541" y="4330543"/>
            <a:ext cx="1768792" cy="134112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028647" y="3953110"/>
            <a:ext cx="3034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Static timing analysis (STA) accommodates the tail</a:t>
            </a:r>
            <a:endParaRPr lang="en-CA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77153" y="3639669"/>
            <a:ext cx="33169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 rot="5400000">
            <a:off x="1326776" y="3366247"/>
            <a:ext cx="510989" cy="54684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1860497" y="3581399"/>
            <a:ext cx="107577" cy="1165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68074" y="3639669"/>
            <a:ext cx="33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22793</TotalTime>
  <Words>2617</Words>
  <Application>Microsoft Office PowerPoint</Application>
  <PresentationFormat>Widescreen</PresentationFormat>
  <Paragraphs>1049</Paragraphs>
  <Slides>73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Measure Twice and Cut Once: Robust Dynamic Voltage Scaling for FPGAs</vt:lpstr>
      <vt:lpstr>FPGA Power Consumption Challenge</vt:lpstr>
      <vt:lpstr>FPGA Power Consumption Challenge</vt:lpstr>
      <vt:lpstr>FPGA Power Consumption Challenge</vt:lpstr>
      <vt:lpstr>Worst-case Modelling is Wasteful</vt:lpstr>
      <vt:lpstr>Worst-case Modelling is Wasteful</vt:lpstr>
      <vt:lpstr>Worst-case Modelling is Wasteful</vt:lpstr>
      <vt:lpstr>Worst-case Modelling is Wasteful</vt:lpstr>
      <vt:lpstr>Worst-case Modelling is Wasteful</vt:lpstr>
      <vt:lpstr>Worst-case Modelling is Wasteful</vt:lpstr>
      <vt:lpstr>How significant are the added margins ?</vt:lpstr>
      <vt:lpstr>How significant are the added margins ?</vt:lpstr>
      <vt:lpstr>How significant are the added margins ?</vt:lpstr>
      <vt:lpstr>Dynamic Voltage Scaling </vt:lpstr>
      <vt:lpstr>Outline</vt:lpstr>
      <vt:lpstr>Outline</vt:lpstr>
      <vt:lpstr>Conventional Design Cycle</vt:lpstr>
      <vt:lpstr>DVS Proposal Overview</vt:lpstr>
      <vt:lpstr>DVS Proposal Overview</vt:lpstr>
      <vt:lpstr>DVS Proposal Overview</vt:lpstr>
      <vt:lpstr>DVS Proposal Overview</vt:lpstr>
      <vt:lpstr>Generating the Calibration Bit-stream</vt:lpstr>
      <vt:lpstr>Outline</vt:lpstr>
      <vt:lpstr>How to measure Fmax</vt:lpstr>
      <vt:lpstr>How to measure Fmax</vt:lpstr>
      <vt:lpstr>Measuring the Delay of a Single Path</vt:lpstr>
      <vt:lpstr>Measuring the Delay of a Single Path</vt:lpstr>
      <vt:lpstr>Measuring the Delay of a Single Path</vt:lpstr>
      <vt:lpstr>Measuring the Delay of a Single Path</vt:lpstr>
      <vt:lpstr>Measuring the Delay of a Single Path</vt:lpstr>
      <vt:lpstr>A Single Path Delay is Not Robust</vt:lpstr>
      <vt:lpstr>Testing Disjoint Paths</vt:lpstr>
      <vt:lpstr>Testing Disjoint Paths</vt:lpstr>
      <vt:lpstr>..but What to Do with Overlapping Paths?</vt:lpstr>
      <vt:lpstr>..but What to Do with Overlapping Paths?</vt:lpstr>
      <vt:lpstr>..but What to Do with Overlapping Paths?</vt:lpstr>
      <vt:lpstr>..but What to Do with Overlapping Paths?</vt:lpstr>
      <vt:lpstr>..but What to Do with Overlapping Paths?</vt:lpstr>
      <vt:lpstr>LUT Masks for Testing</vt:lpstr>
      <vt:lpstr>Can’t Test Everything with 1 Bit-stream</vt:lpstr>
      <vt:lpstr>Can’t Test Everything with 1 Bit-stream</vt:lpstr>
      <vt:lpstr>Can’t Test Everything with 1 Bit-stream</vt:lpstr>
      <vt:lpstr>Can’t Test Everything with 1 Bit-stream</vt:lpstr>
      <vt:lpstr>Outline</vt:lpstr>
      <vt:lpstr>CAD System with FRoC</vt:lpstr>
      <vt:lpstr>1) Path selection</vt:lpstr>
      <vt:lpstr>1) Path selection</vt:lpstr>
      <vt:lpstr>1) Path selection</vt:lpstr>
      <vt:lpstr>1) Path selection</vt:lpstr>
      <vt:lpstr>2) Path replication</vt:lpstr>
      <vt:lpstr>2) Path replication</vt:lpstr>
      <vt:lpstr>3) Grouping replicated paths</vt:lpstr>
      <vt:lpstr>3) Grouping replicated paths</vt:lpstr>
      <vt:lpstr>3) Grouping replicated paths</vt:lpstr>
      <vt:lpstr>3) Grouping replicated paths</vt:lpstr>
      <vt:lpstr>3) Grouping replicated paths</vt:lpstr>
      <vt:lpstr>3) Grouping replicated paths</vt:lpstr>
      <vt:lpstr>3) Grouping replicated paths</vt:lpstr>
      <vt:lpstr>4) Test controller generation</vt:lpstr>
      <vt:lpstr>Outline</vt:lpstr>
      <vt:lpstr>Benchmarks &amp; Target Chip</vt:lpstr>
      <vt:lpstr>How Many Edges Are We Covering ?</vt:lpstr>
      <vt:lpstr>First, a Sanity Check</vt:lpstr>
      <vt:lpstr>How Many Paths to Measure ?</vt:lpstr>
      <vt:lpstr>Fan-out Correction &amp; Guard-banding</vt:lpstr>
      <vt:lpstr>Generated CT &amp; Power Savings</vt:lpstr>
      <vt:lpstr>Generated CT &amp; Power Savings</vt:lpstr>
      <vt:lpstr>Generated CT &amp; Power Savings</vt:lpstr>
      <vt:lpstr>Generated CT &amp; Power Savings</vt:lpstr>
      <vt:lpstr>Outline</vt:lpstr>
      <vt:lpstr>Summary</vt:lpstr>
      <vt:lpstr>Future Work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Ahmed</dc:creator>
  <cp:lastModifiedBy>Ibrahim Ahmed</cp:lastModifiedBy>
  <cp:revision>219</cp:revision>
  <dcterms:created xsi:type="dcterms:W3CDTF">2016-07-14T21:13:55Z</dcterms:created>
  <dcterms:modified xsi:type="dcterms:W3CDTF">2016-09-18T17:13:58Z</dcterms:modified>
</cp:coreProperties>
</file>