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1" r:id="rId4"/>
    <p:sldMasterId id="2147483957" r:id="rId5"/>
    <p:sldMasterId id="2147483963" r:id="rId6"/>
    <p:sldMasterId id="2147483972" r:id="rId7"/>
  </p:sldMasterIdLst>
  <p:notesMasterIdLst>
    <p:notesMasterId r:id="rId30"/>
  </p:notesMasterIdLst>
  <p:handoutMasterIdLst>
    <p:handoutMasterId r:id="rId31"/>
  </p:handoutMasterIdLst>
  <p:sldIdLst>
    <p:sldId id="977" r:id="rId8"/>
    <p:sldId id="987" r:id="rId9"/>
    <p:sldId id="937" r:id="rId10"/>
    <p:sldId id="945" r:id="rId11"/>
    <p:sldId id="986" r:id="rId12"/>
    <p:sldId id="993" r:id="rId13"/>
    <p:sldId id="988" r:id="rId14"/>
    <p:sldId id="991" r:id="rId15"/>
    <p:sldId id="979" r:id="rId16"/>
    <p:sldId id="992" r:id="rId17"/>
    <p:sldId id="989" r:id="rId18"/>
    <p:sldId id="938" r:id="rId19"/>
    <p:sldId id="975" r:id="rId20"/>
    <p:sldId id="980" r:id="rId21"/>
    <p:sldId id="990" r:id="rId22"/>
    <p:sldId id="982" r:id="rId23"/>
    <p:sldId id="981" r:id="rId24"/>
    <p:sldId id="983" r:id="rId25"/>
    <p:sldId id="984" r:id="rId26"/>
    <p:sldId id="985" r:id="rId27"/>
    <p:sldId id="943" r:id="rId28"/>
    <p:sldId id="902" r:id="rId29"/>
  </p:sldIdLst>
  <p:sldSz cx="9144000" cy="6858000" type="screen4x3"/>
  <p:notesSz cx="9305925" cy="70199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orient="horz" pos="836">
          <p15:clr>
            <a:srgbClr val="A4A3A4"/>
          </p15:clr>
        </p15:guide>
        <p15:guide id="3" pos="54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1">
          <p15:clr>
            <a:srgbClr val="A4A3A4"/>
          </p15:clr>
        </p15:guide>
        <p15:guide id="2" pos="293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linx" initials="X" lastIdx="43" clrIdx="0"/>
  <p:cmAuthor id="1" name="Jennifer Lockhart" initials="JL" lastIdx="3" clrIdx="1"/>
  <p:cmAuthor id="2" name="Bielby" initials="T" lastIdx="106" clrIdx="2"/>
  <p:cmAuthor id="3" name="glaser" initials="g" lastIdx="7" clrIdx="3"/>
  <p:cmAuthor id="4" name="Intersil Corporate Template" initials="SV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65B8E"/>
    <a:srgbClr val="6D7076"/>
    <a:srgbClr val="00446A"/>
    <a:srgbClr val="FF6600"/>
    <a:srgbClr val="0000FF"/>
    <a:srgbClr val="7B4B88"/>
    <a:srgbClr val="E4E4E4"/>
    <a:srgbClr val="FFFFFF"/>
    <a:srgbClr val="E9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4785" autoAdjust="0"/>
    <p:restoredTop sz="95738" autoAdjust="0"/>
  </p:normalViewPr>
  <p:slideViewPr>
    <p:cSldViewPr snapToGrid="0" showGuides="1">
      <p:cViewPr>
        <p:scale>
          <a:sx n="90" d="100"/>
          <a:sy n="90" d="100"/>
        </p:scale>
        <p:origin x="451" y="43"/>
      </p:cViewPr>
      <p:guideLst>
        <p:guide orient="horz" pos="2189"/>
        <p:guide orient="horz" pos="836"/>
        <p:guide pos="5481"/>
      </p:guideLst>
    </p:cSldViewPr>
  </p:slideViewPr>
  <p:outlineViewPr>
    <p:cViewPr>
      <p:scale>
        <a:sx n="33" d="100"/>
        <a:sy n="33" d="100"/>
      </p:scale>
      <p:origin x="0" y="17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7" d="100"/>
          <a:sy n="127" d="100"/>
        </p:scale>
        <p:origin x="-1020" y="-102"/>
      </p:cViewPr>
      <p:guideLst>
        <p:guide orient="horz" pos="2211"/>
        <p:guide pos="29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853312384960053E-2"/>
          <c:y val="6.1489218699588857E-2"/>
          <c:w val="0.89299607677395054"/>
          <c:h val="0.79202647249512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pulsed latch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Sheet1!$A$2:$A$89</c:f>
              <c:numCache>
                <c:formatCode>General</c:formatCode>
                <c:ptCount val="8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</c:numCache>
            </c:numRef>
          </c:cat>
          <c:val>
            <c:numRef>
              <c:f>Sheet1!$B$2:$B$89</c:f>
              <c:numCache>
                <c:formatCode>General</c:formatCode>
                <c:ptCount val="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0.41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0.16</c:v>
                </c:pt>
                <c:pt idx="8">
                  <c:v>0</c:v>
                </c:pt>
                <c:pt idx="9">
                  <c:v>0.47</c:v>
                </c:pt>
                <c:pt idx="10">
                  <c:v>0</c:v>
                </c:pt>
                <c:pt idx="11">
                  <c:v>0.17</c:v>
                </c:pt>
                <c:pt idx="12">
                  <c:v>0</c:v>
                </c:pt>
                <c:pt idx="13">
                  <c:v>0.49</c:v>
                </c:pt>
                <c:pt idx="14">
                  <c:v>0</c:v>
                </c:pt>
                <c:pt idx="15">
                  <c:v>0</c:v>
                </c:pt>
                <c:pt idx="16">
                  <c:v>0.4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0.76</c:v>
                </c:pt>
                <c:pt idx="22">
                  <c:v>1.1599999999999999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0.42</c:v>
                </c:pt>
                <c:pt idx="27">
                  <c:v>0</c:v>
                </c:pt>
                <c:pt idx="28">
                  <c:v>0.25</c:v>
                </c:pt>
                <c:pt idx="29">
                  <c:v>0.64</c:v>
                </c:pt>
                <c:pt idx="30">
                  <c:v>1.28</c:v>
                </c:pt>
                <c:pt idx="31">
                  <c:v>0</c:v>
                </c:pt>
                <c:pt idx="32">
                  <c:v>4.26</c:v>
                </c:pt>
                <c:pt idx="33">
                  <c:v>0</c:v>
                </c:pt>
                <c:pt idx="34">
                  <c:v>0.77</c:v>
                </c:pt>
                <c:pt idx="35">
                  <c:v>0</c:v>
                </c:pt>
                <c:pt idx="36">
                  <c:v>0</c:v>
                </c:pt>
                <c:pt idx="37">
                  <c:v>0.04</c:v>
                </c:pt>
                <c:pt idx="38">
                  <c:v>0.78</c:v>
                </c:pt>
                <c:pt idx="39">
                  <c:v>0.47</c:v>
                </c:pt>
                <c:pt idx="40">
                  <c:v>0</c:v>
                </c:pt>
                <c:pt idx="41">
                  <c:v>4.7</c:v>
                </c:pt>
                <c:pt idx="42">
                  <c:v>0</c:v>
                </c:pt>
                <c:pt idx="43">
                  <c:v>0.15</c:v>
                </c:pt>
                <c:pt idx="44">
                  <c:v>1.6</c:v>
                </c:pt>
                <c:pt idx="45">
                  <c:v>0</c:v>
                </c:pt>
                <c:pt idx="46">
                  <c:v>0.76</c:v>
                </c:pt>
                <c:pt idx="47">
                  <c:v>0.54</c:v>
                </c:pt>
                <c:pt idx="48">
                  <c:v>0.08</c:v>
                </c:pt>
                <c:pt idx="49">
                  <c:v>0</c:v>
                </c:pt>
                <c:pt idx="50">
                  <c:v>5.64</c:v>
                </c:pt>
                <c:pt idx="51">
                  <c:v>0.17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0</c:v>
                </c:pt>
                <c:pt idx="56">
                  <c:v>5.42</c:v>
                </c:pt>
                <c:pt idx="57">
                  <c:v>0.65</c:v>
                </c:pt>
                <c:pt idx="58">
                  <c:v>0.36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5.98</c:v>
                </c:pt>
                <c:pt idx="65">
                  <c:v>0</c:v>
                </c:pt>
                <c:pt idx="66">
                  <c:v>2.91</c:v>
                </c:pt>
                <c:pt idx="67">
                  <c:v>1.48</c:v>
                </c:pt>
                <c:pt idx="68">
                  <c:v>0.28000000000000003</c:v>
                </c:pt>
                <c:pt idx="69">
                  <c:v>7.1</c:v>
                </c:pt>
                <c:pt idx="70">
                  <c:v>3.43</c:v>
                </c:pt>
                <c:pt idx="71">
                  <c:v>1.82</c:v>
                </c:pt>
                <c:pt idx="72">
                  <c:v>0</c:v>
                </c:pt>
                <c:pt idx="73">
                  <c:v>1.92</c:v>
                </c:pt>
                <c:pt idx="74">
                  <c:v>2.41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3.33</c:v>
                </c:pt>
                <c:pt idx="79">
                  <c:v>0</c:v>
                </c:pt>
                <c:pt idx="80">
                  <c:v>1.43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2.35</c:v>
                </c:pt>
                <c:pt idx="8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clock skew scheduling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Sheet1!$A$2:$A$89</c:f>
              <c:numCache>
                <c:formatCode>General</c:formatCode>
                <c:ptCount val="8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</c:numCache>
            </c:numRef>
          </c:cat>
          <c:val>
            <c:numRef>
              <c:f>Sheet1!$C$2:$C$89</c:f>
              <c:numCache>
                <c:formatCode>General</c:formatCode>
                <c:ptCount val="88"/>
                <c:pt idx="0">
                  <c:v>1.03</c:v>
                </c:pt>
                <c:pt idx="1">
                  <c:v>1.0900000000000001</c:v>
                </c:pt>
                <c:pt idx="2">
                  <c:v>1.28</c:v>
                </c:pt>
                <c:pt idx="3">
                  <c:v>1.28</c:v>
                </c:pt>
                <c:pt idx="4">
                  <c:v>1.59</c:v>
                </c:pt>
                <c:pt idx="5">
                  <c:v>1.97</c:v>
                </c:pt>
                <c:pt idx="6">
                  <c:v>2.0099999999999998</c:v>
                </c:pt>
                <c:pt idx="7">
                  <c:v>2.1800000000000002</c:v>
                </c:pt>
                <c:pt idx="8">
                  <c:v>2.5</c:v>
                </c:pt>
                <c:pt idx="9">
                  <c:v>2.68</c:v>
                </c:pt>
                <c:pt idx="10">
                  <c:v>2.73</c:v>
                </c:pt>
                <c:pt idx="11">
                  <c:v>2.79</c:v>
                </c:pt>
                <c:pt idx="12">
                  <c:v>2.85</c:v>
                </c:pt>
                <c:pt idx="13">
                  <c:v>2.94</c:v>
                </c:pt>
                <c:pt idx="14">
                  <c:v>3.08</c:v>
                </c:pt>
                <c:pt idx="15">
                  <c:v>3.14</c:v>
                </c:pt>
                <c:pt idx="16">
                  <c:v>3.21</c:v>
                </c:pt>
                <c:pt idx="17">
                  <c:v>3.33</c:v>
                </c:pt>
                <c:pt idx="18">
                  <c:v>3.49</c:v>
                </c:pt>
                <c:pt idx="19">
                  <c:v>3.51</c:v>
                </c:pt>
                <c:pt idx="20">
                  <c:v>3.76</c:v>
                </c:pt>
                <c:pt idx="21">
                  <c:v>3.87</c:v>
                </c:pt>
                <c:pt idx="22">
                  <c:v>3.89</c:v>
                </c:pt>
                <c:pt idx="23">
                  <c:v>3.92</c:v>
                </c:pt>
                <c:pt idx="24">
                  <c:v>3.94</c:v>
                </c:pt>
                <c:pt idx="25">
                  <c:v>3.94</c:v>
                </c:pt>
                <c:pt idx="26">
                  <c:v>3.97</c:v>
                </c:pt>
                <c:pt idx="27">
                  <c:v>3.97</c:v>
                </c:pt>
                <c:pt idx="28">
                  <c:v>4.0199999999999996</c:v>
                </c:pt>
                <c:pt idx="29">
                  <c:v>4.05</c:v>
                </c:pt>
                <c:pt idx="30">
                  <c:v>4.13</c:v>
                </c:pt>
                <c:pt idx="31">
                  <c:v>4.16</c:v>
                </c:pt>
                <c:pt idx="32">
                  <c:v>4.26</c:v>
                </c:pt>
                <c:pt idx="33">
                  <c:v>4.4000000000000004</c:v>
                </c:pt>
                <c:pt idx="34">
                  <c:v>4.45</c:v>
                </c:pt>
                <c:pt idx="35">
                  <c:v>4.46</c:v>
                </c:pt>
                <c:pt idx="36">
                  <c:v>4.4800000000000004</c:v>
                </c:pt>
                <c:pt idx="37">
                  <c:v>4.53</c:v>
                </c:pt>
                <c:pt idx="38">
                  <c:v>4.58</c:v>
                </c:pt>
                <c:pt idx="39">
                  <c:v>4.6500000000000004</c:v>
                </c:pt>
                <c:pt idx="40">
                  <c:v>4.6900000000000004</c:v>
                </c:pt>
                <c:pt idx="41">
                  <c:v>4.7</c:v>
                </c:pt>
                <c:pt idx="42">
                  <c:v>4.75</c:v>
                </c:pt>
                <c:pt idx="43">
                  <c:v>4.79</c:v>
                </c:pt>
                <c:pt idx="44">
                  <c:v>4.82</c:v>
                </c:pt>
                <c:pt idx="45">
                  <c:v>4.83</c:v>
                </c:pt>
                <c:pt idx="46">
                  <c:v>4.88</c:v>
                </c:pt>
                <c:pt idx="47">
                  <c:v>4.92</c:v>
                </c:pt>
                <c:pt idx="48">
                  <c:v>5.1100000000000003</c:v>
                </c:pt>
                <c:pt idx="49">
                  <c:v>5.23</c:v>
                </c:pt>
                <c:pt idx="50">
                  <c:v>5.64</c:v>
                </c:pt>
                <c:pt idx="51">
                  <c:v>5.66</c:v>
                </c:pt>
                <c:pt idx="52">
                  <c:v>5.69</c:v>
                </c:pt>
                <c:pt idx="53">
                  <c:v>5.94</c:v>
                </c:pt>
                <c:pt idx="54">
                  <c:v>5.95</c:v>
                </c:pt>
                <c:pt idx="55">
                  <c:v>5.97</c:v>
                </c:pt>
                <c:pt idx="56">
                  <c:v>6.04</c:v>
                </c:pt>
                <c:pt idx="57">
                  <c:v>6.06</c:v>
                </c:pt>
                <c:pt idx="58">
                  <c:v>6.1</c:v>
                </c:pt>
                <c:pt idx="59">
                  <c:v>6.12</c:v>
                </c:pt>
                <c:pt idx="60">
                  <c:v>6.52</c:v>
                </c:pt>
                <c:pt idx="61">
                  <c:v>6.81</c:v>
                </c:pt>
                <c:pt idx="62">
                  <c:v>6.81</c:v>
                </c:pt>
                <c:pt idx="63">
                  <c:v>6.84</c:v>
                </c:pt>
                <c:pt idx="64">
                  <c:v>6.95</c:v>
                </c:pt>
                <c:pt idx="65">
                  <c:v>6.96</c:v>
                </c:pt>
                <c:pt idx="66">
                  <c:v>7.05</c:v>
                </c:pt>
                <c:pt idx="67">
                  <c:v>7.05</c:v>
                </c:pt>
                <c:pt idx="68">
                  <c:v>7.1</c:v>
                </c:pt>
                <c:pt idx="69">
                  <c:v>7.1</c:v>
                </c:pt>
                <c:pt idx="70">
                  <c:v>7.14</c:v>
                </c:pt>
                <c:pt idx="71">
                  <c:v>7.29</c:v>
                </c:pt>
                <c:pt idx="72">
                  <c:v>7.33</c:v>
                </c:pt>
                <c:pt idx="73">
                  <c:v>7.35</c:v>
                </c:pt>
                <c:pt idx="74">
                  <c:v>7.59</c:v>
                </c:pt>
                <c:pt idx="75">
                  <c:v>7.61</c:v>
                </c:pt>
                <c:pt idx="76">
                  <c:v>7.63</c:v>
                </c:pt>
                <c:pt idx="77">
                  <c:v>7.91</c:v>
                </c:pt>
                <c:pt idx="78">
                  <c:v>7.97</c:v>
                </c:pt>
                <c:pt idx="79">
                  <c:v>8.81</c:v>
                </c:pt>
                <c:pt idx="80">
                  <c:v>8.9</c:v>
                </c:pt>
                <c:pt idx="81">
                  <c:v>9</c:v>
                </c:pt>
                <c:pt idx="82">
                  <c:v>9.06</c:v>
                </c:pt>
                <c:pt idx="83">
                  <c:v>9.09</c:v>
                </c:pt>
                <c:pt idx="84">
                  <c:v>9.65</c:v>
                </c:pt>
                <c:pt idx="85">
                  <c:v>10.65</c:v>
                </c:pt>
                <c:pt idx="86">
                  <c:v>11.26</c:v>
                </c:pt>
                <c:pt idx="87">
                  <c:v>13.65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pulsed latch + clock skew scheduling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Sheet1!$A$2:$A$89</c:f>
              <c:numCache>
                <c:formatCode>General</c:formatCode>
                <c:ptCount val="8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</c:numCache>
            </c:numRef>
          </c:cat>
          <c:val>
            <c:numRef>
              <c:f>Sheet1!$D$2:$D$89</c:f>
              <c:numCache>
                <c:formatCode>General</c:formatCode>
                <c:ptCount val="88"/>
                <c:pt idx="0">
                  <c:v>1.03</c:v>
                </c:pt>
                <c:pt idx="1">
                  <c:v>1.0900000000000001</c:v>
                </c:pt>
                <c:pt idx="2">
                  <c:v>1.28</c:v>
                </c:pt>
                <c:pt idx="3">
                  <c:v>1.28</c:v>
                </c:pt>
                <c:pt idx="4">
                  <c:v>1.59</c:v>
                </c:pt>
                <c:pt idx="5">
                  <c:v>1.97</c:v>
                </c:pt>
                <c:pt idx="6">
                  <c:v>2.0099999999999998</c:v>
                </c:pt>
                <c:pt idx="7">
                  <c:v>2.1800000000000002</c:v>
                </c:pt>
                <c:pt idx="8">
                  <c:v>2.5</c:v>
                </c:pt>
                <c:pt idx="9">
                  <c:v>2.68</c:v>
                </c:pt>
                <c:pt idx="10">
                  <c:v>2.73</c:v>
                </c:pt>
                <c:pt idx="11">
                  <c:v>2.79</c:v>
                </c:pt>
                <c:pt idx="12">
                  <c:v>2.85</c:v>
                </c:pt>
                <c:pt idx="13">
                  <c:v>2.94</c:v>
                </c:pt>
                <c:pt idx="14">
                  <c:v>4.08</c:v>
                </c:pt>
                <c:pt idx="15">
                  <c:v>3.14</c:v>
                </c:pt>
                <c:pt idx="16">
                  <c:v>3.34</c:v>
                </c:pt>
                <c:pt idx="17">
                  <c:v>3.54</c:v>
                </c:pt>
                <c:pt idx="18">
                  <c:v>3.49</c:v>
                </c:pt>
                <c:pt idx="19">
                  <c:v>3.51</c:v>
                </c:pt>
                <c:pt idx="20">
                  <c:v>3.76</c:v>
                </c:pt>
                <c:pt idx="21">
                  <c:v>3.87</c:v>
                </c:pt>
                <c:pt idx="22">
                  <c:v>3.89</c:v>
                </c:pt>
                <c:pt idx="23">
                  <c:v>5.91</c:v>
                </c:pt>
                <c:pt idx="24">
                  <c:v>3.94</c:v>
                </c:pt>
                <c:pt idx="25">
                  <c:v>3.94</c:v>
                </c:pt>
                <c:pt idx="26">
                  <c:v>3.97</c:v>
                </c:pt>
                <c:pt idx="27">
                  <c:v>3.97</c:v>
                </c:pt>
                <c:pt idx="28">
                  <c:v>4.0199999999999996</c:v>
                </c:pt>
                <c:pt idx="29">
                  <c:v>5.74</c:v>
                </c:pt>
                <c:pt idx="30">
                  <c:v>4.13</c:v>
                </c:pt>
                <c:pt idx="31">
                  <c:v>4.16</c:v>
                </c:pt>
                <c:pt idx="32">
                  <c:v>4.26</c:v>
                </c:pt>
                <c:pt idx="33">
                  <c:v>4.4000000000000004</c:v>
                </c:pt>
                <c:pt idx="34">
                  <c:v>4.45</c:v>
                </c:pt>
                <c:pt idx="35">
                  <c:v>5.27</c:v>
                </c:pt>
                <c:pt idx="36">
                  <c:v>4.4800000000000004</c:v>
                </c:pt>
                <c:pt idx="37">
                  <c:v>4.53</c:v>
                </c:pt>
                <c:pt idx="38">
                  <c:v>4.58</c:v>
                </c:pt>
                <c:pt idx="39">
                  <c:v>4.6500000000000004</c:v>
                </c:pt>
                <c:pt idx="40">
                  <c:v>4.9400000000000004</c:v>
                </c:pt>
                <c:pt idx="41">
                  <c:v>4.7</c:v>
                </c:pt>
                <c:pt idx="42">
                  <c:v>4.75</c:v>
                </c:pt>
                <c:pt idx="43">
                  <c:v>5.69</c:v>
                </c:pt>
                <c:pt idx="44">
                  <c:v>5.37</c:v>
                </c:pt>
                <c:pt idx="45">
                  <c:v>5.09</c:v>
                </c:pt>
                <c:pt idx="46">
                  <c:v>5.17</c:v>
                </c:pt>
                <c:pt idx="47">
                  <c:v>6.01</c:v>
                </c:pt>
                <c:pt idx="48">
                  <c:v>5.1100000000000003</c:v>
                </c:pt>
                <c:pt idx="49">
                  <c:v>5.23</c:v>
                </c:pt>
                <c:pt idx="50">
                  <c:v>5.64</c:v>
                </c:pt>
                <c:pt idx="51">
                  <c:v>5.66</c:v>
                </c:pt>
                <c:pt idx="52">
                  <c:v>5.69</c:v>
                </c:pt>
                <c:pt idx="53">
                  <c:v>5.94</c:v>
                </c:pt>
                <c:pt idx="54">
                  <c:v>5.95</c:v>
                </c:pt>
                <c:pt idx="55">
                  <c:v>5.97</c:v>
                </c:pt>
                <c:pt idx="56">
                  <c:v>6.04</c:v>
                </c:pt>
                <c:pt idx="57">
                  <c:v>7.05</c:v>
                </c:pt>
                <c:pt idx="58">
                  <c:v>6.9</c:v>
                </c:pt>
                <c:pt idx="59">
                  <c:v>6.12</c:v>
                </c:pt>
                <c:pt idx="60">
                  <c:v>6.52</c:v>
                </c:pt>
                <c:pt idx="61">
                  <c:v>6.98</c:v>
                </c:pt>
                <c:pt idx="62">
                  <c:v>7.2</c:v>
                </c:pt>
                <c:pt idx="63">
                  <c:v>6.85</c:v>
                </c:pt>
                <c:pt idx="64">
                  <c:v>6.95</c:v>
                </c:pt>
                <c:pt idx="65">
                  <c:v>6.96</c:v>
                </c:pt>
                <c:pt idx="66">
                  <c:v>7.05</c:v>
                </c:pt>
                <c:pt idx="67">
                  <c:v>8.7799999999999994</c:v>
                </c:pt>
                <c:pt idx="68">
                  <c:v>7.1</c:v>
                </c:pt>
                <c:pt idx="69">
                  <c:v>7.1</c:v>
                </c:pt>
                <c:pt idx="70">
                  <c:v>7.14</c:v>
                </c:pt>
                <c:pt idx="71">
                  <c:v>7.29</c:v>
                </c:pt>
                <c:pt idx="72">
                  <c:v>7.7</c:v>
                </c:pt>
                <c:pt idx="73">
                  <c:v>8.27</c:v>
                </c:pt>
                <c:pt idx="74">
                  <c:v>7.59</c:v>
                </c:pt>
                <c:pt idx="75">
                  <c:v>7.61</c:v>
                </c:pt>
                <c:pt idx="76">
                  <c:v>7.63</c:v>
                </c:pt>
                <c:pt idx="77">
                  <c:v>10.130000000000001</c:v>
                </c:pt>
                <c:pt idx="78">
                  <c:v>7.97</c:v>
                </c:pt>
                <c:pt idx="79">
                  <c:v>8.81</c:v>
                </c:pt>
                <c:pt idx="80">
                  <c:v>10.08</c:v>
                </c:pt>
                <c:pt idx="81">
                  <c:v>9</c:v>
                </c:pt>
                <c:pt idx="82">
                  <c:v>9.06</c:v>
                </c:pt>
                <c:pt idx="83">
                  <c:v>9.76</c:v>
                </c:pt>
                <c:pt idx="84">
                  <c:v>9.65</c:v>
                </c:pt>
                <c:pt idx="85">
                  <c:v>10.65</c:v>
                </c:pt>
                <c:pt idx="86">
                  <c:v>12.92</c:v>
                </c:pt>
                <c:pt idx="87">
                  <c:v>13.65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5314704"/>
        <c:axId val="445315096"/>
      </c:barChart>
      <c:catAx>
        <c:axId val="4453147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Per-design performance improvements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0775915891420367"/>
              <c:y val="0.8850592331132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45315096"/>
        <c:crosses val="autoZero"/>
        <c:auto val="1"/>
        <c:lblAlgn val="ctr"/>
        <c:lblOffset val="100"/>
        <c:noMultiLvlLbl val="0"/>
      </c:catAx>
      <c:valAx>
        <c:axId val="445315096"/>
        <c:scaling>
          <c:orientation val="minMax"/>
          <c:max val="14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Fmax increase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31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538253110474615"/>
          <c:y val="8.5961661293955993E-2"/>
          <c:w val="0.32590364697211227"/>
          <c:h val="0.19740460791968192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913521119138457"/>
          <c:y val="4.9567886538149711E-2"/>
          <c:w val="0.64526341423816869"/>
          <c:h val="0.80080451128086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Sheet1!$G$16</c:f>
              <c:strCache>
                <c:ptCount val="1"/>
                <c:pt idx="0">
                  <c:v>pulsed latch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Sheet1!$H$15</c:f>
              <c:strCache>
                <c:ptCount val="1"/>
                <c:pt idx="0">
                  <c:v>gmean Fmax increase (%)</c:v>
                </c:pt>
              </c:strCache>
            </c:strRef>
          </c:cat>
          <c:val>
            <c:numRef>
              <c:f>Sheet1!$H$16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Sheet1!$G$17</c:f>
              <c:strCache>
                <c:ptCount val="1"/>
                <c:pt idx="0">
                  <c:v>clock skew scheduling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Sheet1!$H$15</c:f>
              <c:strCache>
                <c:ptCount val="1"/>
                <c:pt idx="0">
                  <c:v>gmean Fmax increase (%)</c:v>
                </c:pt>
              </c:strCache>
            </c:strRef>
          </c:cat>
          <c:val>
            <c:numRef>
              <c:f>Sheet1!$H$17</c:f>
              <c:numCache>
                <c:formatCode>General</c:formatCode>
                <c:ptCount val="1"/>
                <c:pt idx="0">
                  <c:v>5.0999999999999996</c:v>
                </c:pt>
              </c:numCache>
            </c:numRef>
          </c:val>
        </c:ser>
        <c:ser>
          <c:idx val="2"/>
          <c:order val="2"/>
          <c:tx>
            <c:strRef>
              <c:f>Sheet1!$G$18</c:f>
              <c:strCache>
                <c:ptCount val="1"/>
                <c:pt idx="0">
                  <c:v>pulsed latch + clock skew scheduling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Sheet1!$H$15</c:f>
              <c:strCache>
                <c:ptCount val="1"/>
                <c:pt idx="0">
                  <c:v>gmean Fmax increase (%)</c:v>
                </c:pt>
              </c:strCache>
            </c:strRef>
          </c:cat>
          <c:val>
            <c:numRef>
              <c:f>Sheet1!$H$18</c:f>
              <c:numCache>
                <c:formatCode>General</c:formatCode>
                <c:ptCount val="1"/>
                <c:pt idx="0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830368"/>
        <c:axId val="611030808"/>
      </c:barChart>
      <c:catAx>
        <c:axId val="51783036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geometric mean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1121681954704117"/>
              <c:y val="0.886421769846758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611030808"/>
        <c:crosses val="autoZero"/>
        <c:auto val="1"/>
        <c:lblAlgn val="ctr"/>
        <c:lblOffset val="100"/>
        <c:noMultiLvlLbl val="0"/>
      </c:catAx>
      <c:valAx>
        <c:axId val="6110308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gmean Fmax increase (%)</a:t>
                </a:r>
              </a:p>
            </c:rich>
          </c:tx>
          <c:layout>
            <c:manualLayout>
              <c:xMode val="edge"/>
              <c:yMode val="edge"/>
              <c:x val="4.1237113402061855E-2"/>
              <c:y val="0.244702205775862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83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81040058805333"/>
          <c:y val="5.0925925925925923E-2"/>
          <c:w val="0.87556460348444554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Results!$D$1</c:f>
              <c:strCache>
                <c:ptCount val="1"/>
                <c:pt idx="0">
                  <c:v>no cascade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val>
            <c:numRef>
              <c:f>Results!$D$2:$D$90</c:f>
              <c:numCache>
                <c:formatCode>General</c:formatCode>
                <c:ptCount val="89"/>
                <c:pt idx="0">
                  <c:v>1.0299999999999976</c:v>
                </c:pt>
                <c:pt idx="1">
                  <c:v>1.089999999999991</c:v>
                </c:pt>
                <c:pt idx="2">
                  <c:v>1.2799999999999923</c:v>
                </c:pt>
                <c:pt idx="3">
                  <c:v>1.2799999999999923</c:v>
                </c:pt>
                <c:pt idx="4">
                  <c:v>1.5900000000000025</c:v>
                </c:pt>
                <c:pt idx="5">
                  <c:v>1.9700000000000051</c:v>
                </c:pt>
                <c:pt idx="6">
                  <c:v>2.0100000000000007</c:v>
                </c:pt>
                <c:pt idx="7">
                  <c:v>2.1800000000000042</c:v>
                </c:pt>
                <c:pt idx="8">
                  <c:v>2.4999999999999911</c:v>
                </c:pt>
                <c:pt idx="9">
                  <c:v>2.6799999999999935</c:v>
                </c:pt>
                <c:pt idx="10">
                  <c:v>2.7300000000000102</c:v>
                </c:pt>
                <c:pt idx="11">
                  <c:v>2.7900000000000036</c:v>
                </c:pt>
                <c:pt idx="12">
                  <c:v>2.849999999999997</c:v>
                </c:pt>
                <c:pt idx="13">
                  <c:v>2.9400000000000093</c:v>
                </c:pt>
                <c:pt idx="14">
                  <c:v>3.1400000000000095</c:v>
                </c:pt>
                <c:pt idx="15">
                  <c:v>3.3400000000000096</c:v>
                </c:pt>
                <c:pt idx="16">
                  <c:v>3.4899999999999931</c:v>
                </c:pt>
                <c:pt idx="17">
                  <c:v>3.5099999999999909</c:v>
                </c:pt>
                <c:pt idx="18">
                  <c:v>3.5400000000000098</c:v>
                </c:pt>
                <c:pt idx="19">
                  <c:v>3.7600000000000078</c:v>
                </c:pt>
                <c:pt idx="20">
                  <c:v>3.8699999999999957</c:v>
                </c:pt>
                <c:pt idx="21">
                  <c:v>3.8899999999999935</c:v>
                </c:pt>
                <c:pt idx="22">
                  <c:v>3.9400000000000102</c:v>
                </c:pt>
                <c:pt idx="23">
                  <c:v>3.9400000000000102</c:v>
                </c:pt>
                <c:pt idx="24">
                  <c:v>3.9700000000000069</c:v>
                </c:pt>
                <c:pt idx="25">
                  <c:v>3.9700000000000069</c:v>
                </c:pt>
                <c:pt idx="26">
                  <c:v>4.0200000000000014</c:v>
                </c:pt>
                <c:pt idx="27">
                  <c:v>4.0799999999999947</c:v>
                </c:pt>
                <c:pt idx="28">
                  <c:v>4.1299999999999892</c:v>
                </c:pt>
                <c:pt idx="29">
                  <c:v>4.1600000000000081</c:v>
                </c:pt>
                <c:pt idx="30">
                  <c:v>4.2599999999999971</c:v>
                </c:pt>
                <c:pt idx="31">
                  <c:v>4.3800000000000061</c:v>
                </c:pt>
                <c:pt idx="32">
                  <c:v>4.4000000000000039</c:v>
                </c:pt>
                <c:pt idx="33">
                  <c:v>4.4499999999999984</c:v>
                </c:pt>
                <c:pt idx="34">
                  <c:v>4.4799999999999951</c:v>
                </c:pt>
                <c:pt idx="35">
                  <c:v>4.5299999999999896</c:v>
                </c:pt>
                <c:pt idx="36">
                  <c:v>4.5800000000000063</c:v>
                </c:pt>
                <c:pt idx="37">
                  <c:v>4.6499999999999986</c:v>
                </c:pt>
                <c:pt idx="38">
                  <c:v>4.6999999999999931</c:v>
                </c:pt>
                <c:pt idx="39">
                  <c:v>4.7500000000000098</c:v>
                </c:pt>
                <c:pt idx="40">
                  <c:v>4.940000000000011</c:v>
                </c:pt>
                <c:pt idx="41">
                  <c:v>5.0899999999999945</c:v>
                </c:pt>
                <c:pt idx="42">
                  <c:v>5.1099999999999923</c:v>
                </c:pt>
                <c:pt idx="43">
                  <c:v>5.1700000000000079</c:v>
                </c:pt>
                <c:pt idx="44">
                  <c:v>5.2300000000000013</c:v>
                </c:pt>
                <c:pt idx="45">
                  <c:v>5.2699999999999969</c:v>
                </c:pt>
                <c:pt idx="46">
                  <c:v>5.3700000000000081</c:v>
                </c:pt>
                <c:pt idx="47">
                  <c:v>5.6400000000000006</c:v>
                </c:pt>
                <c:pt idx="48">
                  <c:v>5.6599999999999984</c:v>
                </c:pt>
                <c:pt idx="49">
                  <c:v>5.6899999999999951</c:v>
                </c:pt>
                <c:pt idx="50">
                  <c:v>5.6899999999999951</c:v>
                </c:pt>
                <c:pt idx="51">
                  <c:v>5.7399999999999896</c:v>
                </c:pt>
                <c:pt idx="52">
                  <c:v>5.909999999999993</c:v>
                </c:pt>
                <c:pt idx="53">
                  <c:v>5.9399999999999897</c:v>
                </c:pt>
                <c:pt idx="54">
                  <c:v>5.9500000000000108</c:v>
                </c:pt>
                <c:pt idx="55">
                  <c:v>5.9700000000000086</c:v>
                </c:pt>
                <c:pt idx="56">
                  <c:v>6.0100000000000042</c:v>
                </c:pt>
                <c:pt idx="57">
                  <c:v>6.0400000000000009</c:v>
                </c:pt>
                <c:pt idx="58">
                  <c:v>6.1199999999999921</c:v>
                </c:pt>
                <c:pt idx="59">
                  <c:v>6.5199999999999925</c:v>
                </c:pt>
                <c:pt idx="60">
                  <c:v>6.8500000000000005</c:v>
                </c:pt>
                <c:pt idx="61">
                  <c:v>6.899999999999995</c:v>
                </c:pt>
                <c:pt idx="62">
                  <c:v>6.9499999999999895</c:v>
                </c:pt>
                <c:pt idx="63">
                  <c:v>6.9600000000000106</c:v>
                </c:pt>
                <c:pt idx="64">
                  <c:v>6.9800000000000084</c:v>
                </c:pt>
                <c:pt idx="65">
                  <c:v>7.0500000000000007</c:v>
                </c:pt>
                <c:pt idx="66">
                  <c:v>7.0500000000000007</c:v>
                </c:pt>
                <c:pt idx="67">
                  <c:v>7.0999999999999952</c:v>
                </c:pt>
                <c:pt idx="68">
                  <c:v>7.0999999999999952</c:v>
                </c:pt>
                <c:pt idx="69">
                  <c:v>7.1399999999999908</c:v>
                </c:pt>
                <c:pt idx="70">
                  <c:v>7.2000000000000064</c:v>
                </c:pt>
                <c:pt idx="71">
                  <c:v>7.2899999999999965</c:v>
                </c:pt>
                <c:pt idx="72">
                  <c:v>7.5900000000000079</c:v>
                </c:pt>
                <c:pt idx="73">
                  <c:v>7.6100000000000056</c:v>
                </c:pt>
                <c:pt idx="74">
                  <c:v>7.6300000000000034</c:v>
                </c:pt>
                <c:pt idx="75">
                  <c:v>7.6999999999999957</c:v>
                </c:pt>
                <c:pt idx="76">
                  <c:v>7.9700000000000104</c:v>
                </c:pt>
                <c:pt idx="77">
                  <c:v>8.27</c:v>
                </c:pt>
                <c:pt idx="78">
                  <c:v>8.78000000000001</c:v>
                </c:pt>
                <c:pt idx="79">
                  <c:v>8.8100000000000058</c:v>
                </c:pt>
                <c:pt idx="80">
                  <c:v>9.0000000000000071</c:v>
                </c:pt>
                <c:pt idx="81">
                  <c:v>9.0600000000000023</c:v>
                </c:pt>
                <c:pt idx="82">
                  <c:v>9.6500000000000021</c:v>
                </c:pt>
                <c:pt idx="83">
                  <c:v>9.7599999999999909</c:v>
                </c:pt>
                <c:pt idx="84">
                  <c:v>10.08</c:v>
                </c:pt>
                <c:pt idx="85">
                  <c:v>10.129999999999995</c:v>
                </c:pt>
                <c:pt idx="86">
                  <c:v>10.650000000000004</c:v>
                </c:pt>
                <c:pt idx="87">
                  <c:v>12.919999999999998</c:v>
                </c:pt>
                <c:pt idx="88">
                  <c:v>13.650000000000006</c:v>
                </c:pt>
              </c:numCache>
            </c:numRef>
          </c:val>
        </c:ser>
        <c:ser>
          <c:idx val="1"/>
          <c:order val="1"/>
          <c:tx>
            <c:strRef>
              <c:f>Results!$E$1</c:f>
              <c:strCache>
                <c:ptCount val="1"/>
                <c:pt idx="0">
                  <c:v>cascade of 2</c:v>
                </c:pt>
              </c:strCache>
            </c:strRef>
          </c:tx>
          <c:spPr>
            <a:solidFill>
              <a:srgbClr val="965B8E"/>
            </a:solidFill>
            <a:ln>
              <a:noFill/>
            </a:ln>
            <a:effectLst/>
          </c:spPr>
          <c:invertIfNegative val="0"/>
          <c:val>
            <c:numRef>
              <c:f>Results!$E$2:$E$90</c:f>
              <c:numCache>
                <c:formatCode>General</c:formatCode>
                <c:ptCount val="89"/>
                <c:pt idx="0">
                  <c:v>1.0299999999999976</c:v>
                </c:pt>
                <c:pt idx="1">
                  <c:v>1.089999999999991</c:v>
                </c:pt>
                <c:pt idx="2">
                  <c:v>1.2799999999999923</c:v>
                </c:pt>
                <c:pt idx="3">
                  <c:v>1.9700000000000051</c:v>
                </c:pt>
                <c:pt idx="4">
                  <c:v>2.8299999999999992</c:v>
                </c:pt>
                <c:pt idx="5">
                  <c:v>1.9700000000000051</c:v>
                </c:pt>
                <c:pt idx="6">
                  <c:v>2.0100000000000007</c:v>
                </c:pt>
                <c:pt idx="7">
                  <c:v>2.1800000000000042</c:v>
                </c:pt>
                <c:pt idx="8">
                  <c:v>2.4999999999999911</c:v>
                </c:pt>
                <c:pt idx="9">
                  <c:v>2.6799999999999935</c:v>
                </c:pt>
                <c:pt idx="10">
                  <c:v>2.7300000000000102</c:v>
                </c:pt>
                <c:pt idx="11">
                  <c:v>2.7900000000000036</c:v>
                </c:pt>
                <c:pt idx="12">
                  <c:v>6.0799999999999965</c:v>
                </c:pt>
                <c:pt idx="13">
                  <c:v>6.2699999999999978</c:v>
                </c:pt>
                <c:pt idx="14">
                  <c:v>4.6599999999999975</c:v>
                </c:pt>
                <c:pt idx="15">
                  <c:v>4.6999999999999931</c:v>
                </c:pt>
                <c:pt idx="16">
                  <c:v>5.909999999999993</c:v>
                </c:pt>
                <c:pt idx="17">
                  <c:v>3.5099999999999909</c:v>
                </c:pt>
                <c:pt idx="18">
                  <c:v>3.5400000000000098</c:v>
                </c:pt>
                <c:pt idx="19">
                  <c:v>4.0999999999999925</c:v>
                </c:pt>
                <c:pt idx="20">
                  <c:v>7.4400000000000022</c:v>
                </c:pt>
                <c:pt idx="21">
                  <c:v>6.5499999999999892</c:v>
                </c:pt>
                <c:pt idx="22">
                  <c:v>3.9400000000000102</c:v>
                </c:pt>
                <c:pt idx="23">
                  <c:v>3.9400000000000102</c:v>
                </c:pt>
                <c:pt idx="24">
                  <c:v>3.9700000000000069</c:v>
                </c:pt>
                <c:pt idx="25">
                  <c:v>3.9700000000000069</c:v>
                </c:pt>
                <c:pt idx="26">
                  <c:v>7.9900000000000082</c:v>
                </c:pt>
                <c:pt idx="27">
                  <c:v>7.020000000000004</c:v>
                </c:pt>
                <c:pt idx="28">
                  <c:v>7.2000000000000064</c:v>
                </c:pt>
                <c:pt idx="29">
                  <c:v>5.2699999999999969</c:v>
                </c:pt>
                <c:pt idx="30">
                  <c:v>9.220000000000006</c:v>
                </c:pt>
                <c:pt idx="31">
                  <c:v>4.3800000000000061</c:v>
                </c:pt>
                <c:pt idx="32">
                  <c:v>7.9900000000000082</c:v>
                </c:pt>
                <c:pt idx="33">
                  <c:v>5.2799999999999958</c:v>
                </c:pt>
                <c:pt idx="34">
                  <c:v>5.0599999999999978</c:v>
                </c:pt>
                <c:pt idx="35">
                  <c:v>4.5299999999999896</c:v>
                </c:pt>
                <c:pt idx="36">
                  <c:v>4.5800000000000063</c:v>
                </c:pt>
                <c:pt idx="37">
                  <c:v>6.0000000000000053</c:v>
                </c:pt>
                <c:pt idx="38">
                  <c:v>10.230000000000006</c:v>
                </c:pt>
                <c:pt idx="39">
                  <c:v>4.7500000000000098</c:v>
                </c:pt>
                <c:pt idx="40">
                  <c:v>4.940000000000011</c:v>
                </c:pt>
                <c:pt idx="41">
                  <c:v>10.440000000000005</c:v>
                </c:pt>
                <c:pt idx="42">
                  <c:v>5.1099999999999923</c:v>
                </c:pt>
                <c:pt idx="43">
                  <c:v>7.4699999999999989</c:v>
                </c:pt>
                <c:pt idx="44">
                  <c:v>5.2300000000000013</c:v>
                </c:pt>
                <c:pt idx="45">
                  <c:v>5.8899999999999952</c:v>
                </c:pt>
                <c:pt idx="46">
                  <c:v>11.339999999999995</c:v>
                </c:pt>
                <c:pt idx="47">
                  <c:v>12.410000000000011</c:v>
                </c:pt>
                <c:pt idx="48">
                  <c:v>5.6599999999999984</c:v>
                </c:pt>
                <c:pt idx="49">
                  <c:v>6.2599999999999989</c:v>
                </c:pt>
                <c:pt idx="50">
                  <c:v>8.4100000000000072</c:v>
                </c:pt>
                <c:pt idx="51">
                  <c:v>8.0899999999999963</c:v>
                </c:pt>
                <c:pt idx="52">
                  <c:v>5.909999999999993</c:v>
                </c:pt>
                <c:pt idx="53">
                  <c:v>5.9399999999999897</c:v>
                </c:pt>
                <c:pt idx="54">
                  <c:v>5.9500000000000108</c:v>
                </c:pt>
                <c:pt idx="55">
                  <c:v>8.240000000000002</c:v>
                </c:pt>
                <c:pt idx="56">
                  <c:v>5.8899999999999952</c:v>
                </c:pt>
                <c:pt idx="57">
                  <c:v>13.379999999999992</c:v>
                </c:pt>
                <c:pt idx="58">
                  <c:v>6.1199999999999921</c:v>
                </c:pt>
                <c:pt idx="59">
                  <c:v>10.79000000000001</c:v>
                </c:pt>
                <c:pt idx="60">
                  <c:v>11.860000000000003</c:v>
                </c:pt>
                <c:pt idx="61">
                  <c:v>6.899999999999995</c:v>
                </c:pt>
                <c:pt idx="62">
                  <c:v>13.749999999999996</c:v>
                </c:pt>
                <c:pt idx="63">
                  <c:v>13.490000000000002</c:v>
                </c:pt>
                <c:pt idx="64">
                  <c:v>6.9800000000000084</c:v>
                </c:pt>
                <c:pt idx="65">
                  <c:v>8.9099999999999966</c:v>
                </c:pt>
                <c:pt idx="66">
                  <c:v>10.719999999999995</c:v>
                </c:pt>
                <c:pt idx="67">
                  <c:v>8.5099999999999945</c:v>
                </c:pt>
                <c:pt idx="68">
                  <c:v>15.890000000000004</c:v>
                </c:pt>
                <c:pt idx="69">
                  <c:v>7.1399999999999908</c:v>
                </c:pt>
                <c:pt idx="70">
                  <c:v>7.2000000000000064</c:v>
                </c:pt>
                <c:pt idx="71">
                  <c:v>15.080000000000005</c:v>
                </c:pt>
                <c:pt idx="72">
                  <c:v>9.9199999999999946</c:v>
                </c:pt>
                <c:pt idx="73">
                  <c:v>8.5199999999999942</c:v>
                </c:pt>
                <c:pt idx="74">
                  <c:v>10.909999999999997</c:v>
                </c:pt>
                <c:pt idx="75">
                  <c:v>7.9399999999999915</c:v>
                </c:pt>
                <c:pt idx="76">
                  <c:v>11.210000000000008</c:v>
                </c:pt>
                <c:pt idx="77">
                  <c:v>13.349999999999994</c:v>
                </c:pt>
                <c:pt idx="78">
                  <c:v>16.61999999999999</c:v>
                </c:pt>
                <c:pt idx="79">
                  <c:v>14.060000000000006</c:v>
                </c:pt>
                <c:pt idx="80">
                  <c:v>9.0000000000000071</c:v>
                </c:pt>
                <c:pt idx="81">
                  <c:v>9.0600000000000023</c:v>
                </c:pt>
                <c:pt idx="82">
                  <c:v>9.6500000000000021</c:v>
                </c:pt>
                <c:pt idx="83">
                  <c:v>11.400000000000009</c:v>
                </c:pt>
                <c:pt idx="84">
                  <c:v>10.129999999999995</c:v>
                </c:pt>
                <c:pt idx="85">
                  <c:v>10.129999999999995</c:v>
                </c:pt>
                <c:pt idx="86">
                  <c:v>18.759999999999998</c:v>
                </c:pt>
                <c:pt idx="87">
                  <c:v>12.919999999999998</c:v>
                </c:pt>
                <c:pt idx="88">
                  <c:v>17.650000000000009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14318560"/>
        <c:axId val="437634600"/>
      </c:barChart>
      <c:catAx>
        <c:axId val="61431856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Per-design performance improvements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0484138664164524"/>
              <c:y val="0.919104751927129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437634600"/>
        <c:crosses val="autoZero"/>
        <c:auto val="1"/>
        <c:lblAlgn val="ctr"/>
        <c:lblOffset val="100"/>
        <c:noMultiLvlLbl val="0"/>
      </c:catAx>
      <c:valAx>
        <c:axId val="4376346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Fmax increase (%)</a:t>
                </a:r>
              </a:p>
            </c:rich>
          </c:tx>
          <c:layout>
            <c:manualLayout>
              <c:xMode val="edge"/>
              <c:yMode val="edge"/>
              <c:x val="3.0565616567018433E-2"/>
              <c:y val="0.29650309808480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31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28700787401574"/>
          <c:y val="0.10705963837853606"/>
          <c:w val="0.1507585847021348"/>
          <c:h val="0.1562510936132983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65B8E"/>
              </a:solidFill>
              <a:ln>
                <a:noFill/>
              </a:ln>
              <a:effectLst/>
            </c:spPr>
          </c:dPt>
          <c:cat>
            <c:strLit>
              <c:ptCount val="2"/>
              <c:pt idx="0">
                <c:v>no cascade</c:v>
              </c:pt>
              <c:pt idx="1">
                <c:v>cascade of 2</c:v>
              </c:pt>
            </c:strLit>
          </c:cat>
          <c:val>
            <c:numRef>
              <c:f>Results!$D$92:$E$92</c:f>
              <c:numCache>
                <c:formatCode>General</c:formatCode>
                <c:ptCount val="2"/>
                <c:pt idx="0">
                  <c:v>5.4953119661035332</c:v>
                </c:pt>
                <c:pt idx="1">
                  <c:v>7.3919079294265666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7"/>
        <c:axId val="611514608"/>
        <c:axId val="611515392"/>
      </c:barChart>
      <c:catAx>
        <c:axId val="61151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515392"/>
        <c:crosses val="autoZero"/>
        <c:auto val="1"/>
        <c:lblAlgn val="ctr"/>
        <c:lblOffset val="100"/>
        <c:noMultiLvlLbl val="0"/>
      </c:catAx>
      <c:valAx>
        <c:axId val="61151539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gmean Fmax increase (%)</a:t>
                </a:r>
              </a:p>
            </c:rich>
          </c:tx>
          <c:layout>
            <c:manualLayout>
              <c:xMode val="edge"/>
              <c:yMode val="edge"/>
              <c:x val="3.2178081101939655E-2"/>
              <c:y val="0.22717479848709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51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580927384077"/>
          <c:y val="8.8379629629629641E-2"/>
          <c:w val="0.84103980752405949"/>
          <c:h val="0.75336431904345291"/>
        </c:manualLayout>
      </c:layout>
      <c:barChart>
        <c:barDir val="col"/>
        <c:grouping val="clustered"/>
        <c:varyColors val="0"/>
        <c:ser>
          <c:idx val="0"/>
          <c:order val="0"/>
          <c:tx>
            <c:v>0ps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pulsed latch</c:v>
                </c:pt>
                <c:pt idx="1">
                  <c:v>clock skew scheduling</c:v>
                </c:pt>
                <c:pt idx="2">
                  <c:v>pulsed latch + clock skew scheduling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0.8</c:v>
                </c:pt>
                <c:pt idx="1">
                  <c:v>5.0999999999999996</c:v>
                </c:pt>
                <c:pt idx="2">
                  <c:v>5.3</c:v>
                </c:pt>
              </c:numCache>
            </c:numRef>
          </c:val>
        </c:ser>
        <c:ser>
          <c:idx val="1"/>
          <c:order val="1"/>
          <c:tx>
            <c:v>41ps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pulsed latch</c:v>
                </c:pt>
                <c:pt idx="1">
                  <c:v>clock skew scheduling</c:v>
                </c:pt>
                <c:pt idx="2">
                  <c:v>pulsed latch + clock skew scheduling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0.9</c:v>
                </c:pt>
                <c:pt idx="1">
                  <c:v>6.3</c:v>
                </c:pt>
                <c:pt idx="2">
                  <c:v>6.6</c:v>
                </c:pt>
              </c:numCache>
            </c:numRef>
          </c:val>
        </c:ser>
        <c:ser>
          <c:idx val="2"/>
          <c:order val="2"/>
          <c:tx>
            <c:v>96ps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pulsed latch</c:v>
                </c:pt>
                <c:pt idx="1">
                  <c:v>clock skew scheduling</c:v>
                </c:pt>
                <c:pt idx="2">
                  <c:v>pulsed latch + clock skew scheduling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</c:v>
                </c:pt>
                <c:pt idx="1">
                  <c:v>6.8</c:v>
                </c:pt>
                <c:pt idx="2">
                  <c:v>7.5</c:v>
                </c:pt>
              </c:numCache>
            </c:numRef>
          </c:val>
        </c:ser>
        <c:ser>
          <c:idx val="3"/>
          <c:order val="3"/>
          <c:tx>
            <c:v>168ps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pulsed latch</c:v>
                </c:pt>
                <c:pt idx="1">
                  <c:v>clock skew scheduling</c:v>
                </c:pt>
                <c:pt idx="2">
                  <c:v>pulsed latch + clock skew scheduling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1.6</c:v>
                </c:pt>
                <c:pt idx="1">
                  <c:v>7.1</c:v>
                </c:pt>
                <c:pt idx="2">
                  <c:v>8.1</c:v>
                </c:pt>
              </c:numCache>
            </c:numRef>
          </c:val>
        </c:ser>
        <c:ser>
          <c:idx val="4"/>
          <c:order val="4"/>
          <c:tx>
            <c:v>295ps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pulsed latch</c:v>
                </c:pt>
                <c:pt idx="1">
                  <c:v>clock skew scheduling</c:v>
                </c:pt>
                <c:pt idx="2">
                  <c:v>pulsed latch + clock skew scheduling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5</c:v>
                </c:pt>
                <c:pt idx="1">
                  <c:v>7.2</c:v>
                </c:pt>
                <c:pt idx="2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725016"/>
        <c:axId val="435353248"/>
      </c:barChart>
      <c:catAx>
        <c:axId val="516725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353248"/>
        <c:crosses val="autoZero"/>
        <c:auto val="1"/>
        <c:lblAlgn val="ctr"/>
        <c:lblOffset val="100"/>
        <c:noMultiLvlLbl val="0"/>
      </c:catAx>
      <c:valAx>
        <c:axId val="4353532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gmean Fmax increase (%)</a:t>
                </a:r>
              </a:p>
            </c:rich>
          </c:tx>
          <c:layout>
            <c:manualLayout>
              <c:xMode val="edge"/>
              <c:yMode val="edge"/>
              <c:x val="2.1652668416447945E-2"/>
              <c:y val="0.249031787693205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725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273184601924766"/>
          <c:y val="0.22156095071449397"/>
          <c:w val="0.10504593175853018"/>
          <c:h val="0.284146252551764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leaf + 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Sheet1!$B$3:$B$6</c:f>
              <c:numCache>
                <c:formatCode>General</c:formatCode>
                <c:ptCount val="4"/>
                <c:pt idx="0">
                  <c:v>0.33095238095238089</c:v>
                </c:pt>
                <c:pt idx="1">
                  <c:v>0.45714285714285707</c:v>
                </c:pt>
                <c:pt idx="2">
                  <c:v>0.64523809523809517</c:v>
                </c:pt>
                <c:pt idx="3">
                  <c:v>1</c:v>
                </c:pt>
              </c:numCache>
            </c:numRef>
          </c:xVal>
          <c:yVal>
            <c:numRef>
              <c:f>Sheet1!$C$3:$C$6</c:f>
              <c:numCache>
                <c:formatCode>General</c:formatCode>
                <c:ptCount val="4"/>
                <c:pt idx="0">
                  <c:v>1.06</c:v>
                </c:pt>
                <c:pt idx="1">
                  <c:v>2.37</c:v>
                </c:pt>
                <c:pt idx="2">
                  <c:v>3.88</c:v>
                </c:pt>
                <c:pt idx="3">
                  <c:v>5.5</c:v>
                </c:pt>
              </c:numCache>
            </c:numRef>
          </c:yVal>
          <c:smooth val="0"/>
        </c:ser>
        <c:ser>
          <c:idx val="1"/>
          <c:order val="1"/>
          <c:tx>
            <c:v>leaf + 0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Sheet1!$F$3:$F$6</c:f>
              <c:numCache>
                <c:formatCode>General</c:formatCode>
                <c:ptCount val="4"/>
                <c:pt idx="0">
                  <c:v>0.33095238095238089</c:v>
                </c:pt>
                <c:pt idx="1">
                  <c:v>0.45714285714285707</c:v>
                </c:pt>
                <c:pt idx="2">
                  <c:v>0.64523809523809517</c:v>
                </c:pt>
                <c:pt idx="3">
                  <c:v>1</c:v>
                </c:pt>
              </c:numCache>
            </c:numRef>
          </c:xVal>
          <c:yVal>
            <c:numRef>
              <c:f>Sheet1!$G$3:$G$6</c:f>
              <c:numCache>
                <c:formatCode>General</c:formatCode>
                <c:ptCount val="4"/>
                <c:pt idx="0">
                  <c:v>0.71</c:v>
                </c:pt>
                <c:pt idx="1">
                  <c:v>1.58</c:v>
                </c:pt>
                <c:pt idx="2">
                  <c:v>2.23</c:v>
                </c:pt>
                <c:pt idx="3">
                  <c:v>3.22</c:v>
                </c:pt>
              </c:numCache>
            </c:numRef>
          </c:yVal>
          <c:smooth val="0"/>
        </c:ser>
        <c:ser>
          <c:idx val="2"/>
          <c:order val="2"/>
          <c:tx>
            <c:v>slice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Sheet1!$J$3:$J$6</c:f>
              <c:numCache>
                <c:formatCode>General</c:formatCode>
                <c:ptCount val="4"/>
                <c:pt idx="0">
                  <c:v>1.9523809523809523</c:v>
                </c:pt>
                <c:pt idx="1">
                  <c:v>2.6666666666666665</c:v>
                </c:pt>
                <c:pt idx="2">
                  <c:v>3.7619047619047619</c:v>
                </c:pt>
                <c:pt idx="3">
                  <c:v>5.9047619047619042</c:v>
                </c:pt>
              </c:numCache>
            </c:numRef>
          </c:xVal>
          <c:yVal>
            <c:numRef>
              <c:f>Sheet1!$K$3:$K$6</c:f>
              <c:numCache>
                <c:formatCode>General</c:formatCode>
                <c:ptCount val="4"/>
                <c:pt idx="0">
                  <c:v>1.22</c:v>
                </c:pt>
                <c:pt idx="1">
                  <c:v>2.87</c:v>
                </c:pt>
                <c:pt idx="2">
                  <c:v>4.8099999999999996</c:v>
                </c:pt>
                <c:pt idx="3">
                  <c:v>7.16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635256"/>
        <c:axId val="191495528"/>
      </c:scatterChart>
      <c:valAx>
        <c:axId val="298635256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UltraScale+</a:t>
                </a:r>
                <a:r>
                  <a:rPr lang="en-US" baseline="0"/>
                  <a:t> chip area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495528"/>
        <c:crosses val="autoZero"/>
        <c:crossBetween val="midCat"/>
      </c:valAx>
      <c:valAx>
        <c:axId val="19149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gmean Fmax increase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635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2971" cy="350532"/>
          </a:xfrm>
          <a:prstGeom prst="rect">
            <a:avLst/>
          </a:prstGeom>
        </p:spPr>
        <p:txBody>
          <a:bodyPr vert="horz" lIns="88287" tIns="44143" rIns="88287" bIns="441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0936" y="0"/>
            <a:ext cx="4032971" cy="350532"/>
          </a:xfrm>
          <a:prstGeom prst="rect">
            <a:avLst/>
          </a:prstGeom>
        </p:spPr>
        <p:txBody>
          <a:bodyPr vert="horz" lIns="88287" tIns="44143" rIns="88287" bIns="44143" rtlCol="0"/>
          <a:lstStyle>
            <a:lvl1pPr algn="r">
              <a:defRPr sz="1200"/>
            </a:lvl1pPr>
          </a:lstStyle>
          <a:p>
            <a:fld id="{3603A3DC-285A-48EF-A6A9-13284B292DDB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68234"/>
            <a:ext cx="4032971" cy="350532"/>
          </a:xfrm>
          <a:prstGeom prst="rect">
            <a:avLst/>
          </a:prstGeom>
        </p:spPr>
        <p:txBody>
          <a:bodyPr vert="horz" lIns="88287" tIns="44143" rIns="88287" bIns="441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0936" y="6668234"/>
            <a:ext cx="4032971" cy="350532"/>
          </a:xfrm>
          <a:prstGeom prst="rect">
            <a:avLst/>
          </a:prstGeom>
        </p:spPr>
        <p:txBody>
          <a:bodyPr vert="horz" lIns="88287" tIns="44143" rIns="88287" bIns="44143" rtlCol="0" anchor="b"/>
          <a:lstStyle>
            <a:lvl1pPr algn="r">
              <a:defRPr sz="1200"/>
            </a:lvl1pPr>
          </a:lstStyle>
          <a:p>
            <a:fld id="{31C9CEC6-6AD2-4F32-A6B2-F8D87830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2971" cy="35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algn="l" defTabSz="93344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0936" y="0"/>
            <a:ext cx="4032971" cy="35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algn="r" defTabSz="93344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11550" cy="2633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98" y="3334698"/>
            <a:ext cx="7443933" cy="315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68234"/>
            <a:ext cx="4032971" cy="35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algn="l" defTabSz="93344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70934" y="6668233"/>
            <a:ext cx="4032972" cy="350532"/>
          </a:xfrm>
          <a:prstGeom prst="rect">
            <a:avLst/>
          </a:prstGeom>
          <a:noFill/>
        </p:spPr>
        <p:txBody>
          <a:bodyPr lIns="91879" tIns="45939" rIns="91879" bIns="45939"/>
          <a:lstStyle/>
          <a:p>
            <a:fld id="{C800B7FC-5E1B-4A36-862A-7DE891E3F74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8300" y="522288"/>
            <a:ext cx="3490913" cy="26177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983" y="3314966"/>
            <a:ext cx="1609554" cy="21240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935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9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9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02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1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3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70934" y="6668233"/>
            <a:ext cx="4032972" cy="350532"/>
          </a:xfrm>
          <a:prstGeom prst="rect">
            <a:avLst/>
          </a:prstGeom>
          <a:noFill/>
        </p:spPr>
        <p:txBody>
          <a:bodyPr lIns="91879" tIns="45939" rIns="91879" bIns="45939"/>
          <a:lstStyle/>
          <a:p>
            <a:fld id="{502ED1E7-A566-4E96-8DDA-6AE99AC9039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722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Jennifer Lockhart\Desktop\Picture2 cop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0" y="0"/>
            <a:ext cx="9137920" cy="6858000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525" y="5680630"/>
            <a:ext cx="4972050" cy="676275"/>
          </a:xfrm>
        </p:spPr>
        <p:txBody>
          <a:bodyPr lIns="9144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25413" y="4313792"/>
            <a:ext cx="4876800" cy="1114425"/>
          </a:xfrm>
        </p:spPr>
        <p:txBody>
          <a:bodyPr lIns="91440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l_Programmable_Lock_up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172" y="1068534"/>
            <a:ext cx="4344270" cy="1307592"/>
          </a:xfrm>
          <a:prstGeom prst="rect">
            <a:avLst/>
          </a:prstGeom>
        </p:spPr>
      </p:pic>
      <p:sp>
        <p:nvSpPr>
          <p:cNvPr id="9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579165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4" descr="C:\Documents and Settings\Jennifer Lockhart\Desktop\Picture2 cop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0" y="0"/>
            <a:ext cx="9137920" cy="6858000"/>
          </a:xfrm>
          <a:prstGeom prst="rect">
            <a:avLst/>
          </a:prstGeom>
          <a:noFill/>
        </p:spPr>
      </p:pic>
      <p:pic>
        <p:nvPicPr>
          <p:cNvPr id="10" name="Picture 9" descr="All_Programmable_Lock_up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172" y="1068534"/>
            <a:ext cx="4344270" cy="1307592"/>
          </a:xfrm>
          <a:prstGeom prst="rect">
            <a:avLst/>
          </a:prstGeom>
        </p:spPr>
      </p:pic>
      <p:pic>
        <p:nvPicPr>
          <p:cNvPr id="11" name="Picture 4" descr="C:\Documents and Settings\Jennifer Lockhart\Desktop\Picture2 copy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40" y="0"/>
            <a:ext cx="9137920" cy="6858000"/>
          </a:xfrm>
          <a:prstGeom prst="rect">
            <a:avLst/>
          </a:prstGeom>
          <a:noFill/>
        </p:spPr>
      </p:pic>
      <p:pic>
        <p:nvPicPr>
          <p:cNvPr id="12" name="Picture 11" descr="All_Programmable_Lock_up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172" y="1068534"/>
            <a:ext cx="4344270" cy="1307592"/>
          </a:xfrm>
          <a:prstGeom prst="rect">
            <a:avLst/>
          </a:prstGeom>
        </p:spPr>
      </p:pic>
      <p:sp>
        <p:nvSpPr>
          <p:cNvPr id="2" name="fc" descr="© Copyright 2016 Xilinx&#10;."/>
          <p:cNvSpPr txBox="1"/>
          <p:nvPr userDrawn="1"/>
        </p:nvSpPr>
        <p:spPr bwMode="auto">
          <a:xfrm>
            <a:off x="0" y="6571361"/>
            <a:ext cx="9144000" cy="31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2016 Xilinx</a:t>
            </a:r>
          </a:p>
          <a:p>
            <a:pPr marL="228600" marR="0" indent="-22860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US" sz="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3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48005198-8FB0-4BE5-A5FF-99FA69737174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579165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Secret, confidential, and proprietary -  2012 Xilinx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5" y="5031551"/>
            <a:ext cx="2210850" cy="70747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2963168" y="5031552"/>
            <a:ext cx="0" cy="66963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2" descr="642A3B6F-F61A-4C8B-86E2-3677E54A117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27" t="21600" r="5606" b="8626"/>
          <a:stretch/>
        </p:blipFill>
        <p:spPr bwMode="auto">
          <a:xfrm>
            <a:off x="-11017" y="-33867"/>
            <a:ext cx="9155018" cy="451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 flipV="1">
            <a:off x="0" y="4476194"/>
            <a:ext cx="9144000" cy="27432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7742" y="5055935"/>
            <a:ext cx="5916258" cy="53035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887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6" y="2297152"/>
            <a:ext cx="9155017" cy="2051824"/>
          </a:xfrm>
          <a:prstGeom prst="rect">
            <a:avLst/>
          </a:prstGeom>
        </p:spPr>
      </p:pic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pic>
        <p:nvPicPr>
          <p:cNvPr id="9" name="Picture 8" descr="All_Programmable_Text_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634" y="6623976"/>
            <a:ext cx="3084852" cy="1572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 flipV="1">
            <a:off x="-11016" y="2297152"/>
            <a:ext cx="111378" cy="2051824"/>
          </a:xfrm>
          <a:prstGeom prst="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134" y="0"/>
            <a:ext cx="9143867" cy="32338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84736"/>
            <a:ext cx="8229600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4729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150"/>
            <a:ext cx="8233646" cy="4268337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200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550" indent="-174625">
              <a:lnSpc>
                <a:spcPct val="110000"/>
              </a:lnSpc>
              <a:defRPr sz="1600"/>
            </a:lvl2pPr>
            <a:lvl3pPr marL="682625" indent="-173038">
              <a:lnSpc>
                <a:spcPct val="110000"/>
              </a:lnSpc>
              <a:defRPr sz="1400"/>
            </a:lvl3pPr>
            <a:lvl4pPr marL="914400" indent="-173038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9213" indent="-3476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9551"/>
            <a:ext cx="8229600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21017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9834" y="160621"/>
            <a:ext cx="3904377" cy="5455861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026" y="5412030"/>
            <a:ext cx="3904377" cy="230486"/>
          </a:xfrm>
          <a:prstGeom prst="rect">
            <a:avLst/>
          </a:prstGeom>
          <a:solidFill>
            <a:srgbClr val="CF23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24" y="808433"/>
            <a:ext cx="1864581" cy="5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65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1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Jennifer Lockhart\Desktop\Picture2 copy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40" y="0"/>
            <a:ext cx="9137920" cy="6858000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525" y="5680630"/>
            <a:ext cx="4972050" cy="676275"/>
          </a:xfrm>
          <a:prstGeom prst="rect">
            <a:avLst/>
          </a:prstGeom>
        </p:spPr>
        <p:txBody>
          <a:bodyPr lIns="9144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25413" y="4313792"/>
            <a:ext cx="4876800" cy="1114425"/>
          </a:xfrm>
        </p:spPr>
        <p:txBody>
          <a:bodyPr lIns="91440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l_Programmable_Lock_up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172" y="1068534"/>
            <a:ext cx="4344270" cy="1307592"/>
          </a:xfrm>
          <a:prstGeom prst="rect">
            <a:avLst/>
          </a:prstGeom>
        </p:spPr>
      </p:pic>
      <p:sp>
        <p:nvSpPr>
          <p:cNvPr id="9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579165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Secret, confidential, and proprietary -  2012 Xilinx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c" descr="© Copyright 2016 Xilinx&#10;."/>
          <p:cNvSpPr txBox="1"/>
          <p:nvPr userDrawn="1"/>
        </p:nvSpPr>
        <p:spPr>
          <a:xfrm>
            <a:off x="0" y="6596380"/>
            <a:ext cx="91440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© Copyright 2016 Xilinx</a:t>
            </a:r>
          </a:p>
          <a:p>
            <a:pPr algn="ctr"/>
            <a:r>
              <a:rPr lang="en-US" sz="300" b="0" i="0" u="none" baseline="0" smtClean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  <a:endParaRPr lang="en-US" sz="3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2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3646" cy="42683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21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476" y="1600200"/>
            <a:ext cx="3852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>
                <a:solidFill>
                  <a:srgbClr val="000000"/>
                </a:solidFill>
              </a:rPr>
              <a:t>Page </a:t>
            </a:r>
            <a:fld id="{99D29FBF-A473-46DA-BC14-675AC1C8F9A5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579165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Secret, confidential, and proprietary -  2012 Xilinx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84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c" descr="© Copyright 2016 Xilinx&#10;."/>
          <p:cNvSpPr txBox="1"/>
          <p:nvPr userDrawn="1"/>
        </p:nvSpPr>
        <p:spPr>
          <a:xfrm>
            <a:off x="0" y="6596380"/>
            <a:ext cx="91440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© Copyright 2016 Xilinx</a:t>
            </a:r>
          </a:p>
          <a:p>
            <a:pPr algn="ctr"/>
            <a:r>
              <a:rPr lang="en-US" sz="300" b="0" i="0" u="none" baseline="0" smtClean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  <a:endParaRPr lang="en-US" sz="3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1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150"/>
            <a:ext cx="8233646" cy="4268337"/>
          </a:xfr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550" indent="-174625">
              <a:lnSpc>
                <a:spcPct val="110000"/>
              </a:lnSpc>
              <a:defRPr/>
            </a:lvl2pPr>
            <a:lvl3pPr marL="682625" indent="-173038">
              <a:lnSpc>
                <a:spcPct val="110000"/>
              </a:lnSpc>
              <a:defRPr/>
            </a:lvl3pPr>
            <a:lvl4pPr marL="914400" indent="-173038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9213" indent="-3476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8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60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34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33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11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2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0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1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64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4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1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4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8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7150"/>
            <a:ext cx="38100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476" y="1327150"/>
            <a:ext cx="3852612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99D29FBF-A473-46DA-BC14-675AC1C8F9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</a:t>
            </a:r>
            <a:fld id="{48005198-8FB0-4BE5-A5FF-99FA697371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Jennifer Lockhart\Desktop\Picture2 copy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40" y="0"/>
            <a:ext cx="9137920" cy="6858000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525" y="5680630"/>
            <a:ext cx="4972050" cy="676275"/>
          </a:xfrm>
        </p:spPr>
        <p:txBody>
          <a:bodyPr lIns="9144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25413" y="4313792"/>
            <a:ext cx="4876800" cy="1114425"/>
          </a:xfrm>
        </p:spPr>
        <p:txBody>
          <a:bodyPr lIns="91440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l_Programmable_Lock_up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172" y="1068534"/>
            <a:ext cx="4344270" cy="1307592"/>
          </a:xfrm>
          <a:prstGeom prst="rect">
            <a:avLst/>
          </a:prstGeom>
        </p:spPr>
      </p:pic>
      <p:sp>
        <p:nvSpPr>
          <p:cNvPr id="9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579165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Secret, confidential, and proprietary -  2012 Xilinx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c" descr="© Copyright 2016 Xilinx&#10;."/>
          <p:cNvSpPr txBox="1"/>
          <p:nvPr userDrawn="1"/>
        </p:nvSpPr>
        <p:spPr>
          <a:xfrm>
            <a:off x="0" y="6596380"/>
            <a:ext cx="91440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© Copyright 2016 Xilinx</a:t>
            </a:r>
          </a:p>
          <a:p>
            <a:pPr algn="ctr"/>
            <a:r>
              <a:rPr lang="en-US" sz="300" b="0" i="0" u="none" baseline="0" smtClean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  <a:endParaRPr lang="en-US" sz="3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0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3646" cy="4268337"/>
          </a:xfr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0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1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579165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Secret, confidential, and proprietary -  2012 Xilinx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2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476" y="1600200"/>
            <a:ext cx="3852612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>
                <a:solidFill>
                  <a:srgbClr val="000000"/>
                </a:solidFill>
              </a:rPr>
              <a:t>Page </a:t>
            </a:r>
            <a:fld id="{99D29FBF-A473-46DA-BC14-675AC1C8F9A5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579165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Secret, confidential, and proprietary -  2012 Xilinx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9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4" name="Rectangle 13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7" descr="Red Header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95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7150"/>
            <a:ext cx="8225554" cy="42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580372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 descr="All_Programmable_Text_FIN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4634" y="6623976"/>
            <a:ext cx="3084852" cy="157267"/>
          </a:xfrm>
          <a:prstGeom prst="rect">
            <a:avLst/>
          </a:prstGeom>
        </p:spPr>
      </p:pic>
      <p:sp>
        <p:nvSpPr>
          <p:cNvPr id="5" name="fc" descr="© Copyright 2016 Xilinx&#10;."/>
          <p:cNvSpPr txBox="1"/>
          <p:nvPr userDrawn="1"/>
        </p:nvSpPr>
        <p:spPr bwMode="auto">
          <a:xfrm>
            <a:off x="0" y="6571361"/>
            <a:ext cx="9144000" cy="31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Copyright 2016 Xilinx</a:t>
            </a:r>
          </a:p>
          <a:p>
            <a:pPr marL="228600" marR="0" indent="-22860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r>
              <a:rPr kumimoji="0" lang="en-US" sz="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3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lang="en-US" sz="2800" b="1" dirty="0" smtClean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Clr>
          <a:schemeClr val="tx2"/>
        </a:buClr>
        <a:buSzPct val="88000"/>
        <a:buFont typeface="Wingdings" pitchFamily="2" charset="2"/>
        <a:buBlip>
          <a:blip r:embed="rId9"/>
        </a:buBlip>
        <a:defRPr lang="en-US" sz="2000" b="1" dirty="0" smtClean="0">
          <a:solidFill>
            <a:schemeClr val="accent4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lang="en-US" sz="1800" b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4606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4" name="Rectangle 13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7" descr="Red Header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95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5554" cy="42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580372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pic>
        <p:nvPicPr>
          <p:cNvPr id="16" name="Picture 15" descr="All_Programmable_Text_FIN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4634" y="6623976"/>
            <a:ext cx="3084852" cy="157267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579165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Secret, confidential, and proprietary -  2012 Xilinx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c" descr="© Copyright 2016 Xilinx&#10;."/>
          <p:cNvSpPr txBox="1"/>
          <p:nvPr userDrawn="1"/>
        </p:nvSpPr>
        <p:spPr>
          <a:xfrm>
            <a:off x="0" y="6596380"/>
            <a:ext cx="91440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© Copyright 2016 Xilinx</a:t>
            </a:r>
          </a:p>
          <a:p>
            <a:pPr algn="ctr"/>
            <a:r>
              <a:rPr lang="en-US" sz="300" b="0" i="0" u="none" baseline="0" smtClean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  <a:endParaRPr lang="en-US" sz="3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5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lang="en-US" sz="2800" b="1" dirty="0" smtClean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88000"/>
        <a:buFont typeface="Wingdings" pitchFamily="2" charset="2"/>
        <a:buBlip>
          <a:blip r:embed="rId9"/>
        </a:buBlip>
        <a:defRPr lang="en-US" sz="2000" b="1" dirty="0" smtClean="0">
          <a:solidFill>
            <a:schemeClr val="accent4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lang="en-US" sz="1800" b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4606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481262" y="0"/>
            <a:ext cx="8662737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9551"/>
            <a:ext cx="8229600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6" name="Picture 15" descr="All_Programmable_Text_FINA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4634" y="6623976"/>
            <a:ext cx="3084852" cy="1572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-1" y="0"/>
            <a:ext cx="481263" cy="152400"/>
          </a:xfrm>
          <a:prstGeom prst="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c" descr="© Copyright 2016 Xilinx&#10;."/>
          <p:cNvSpPr txBox="1"/>
          <p:nvPr userDrawn="1"/>
        </p:nvSpPr>
        <p:spPr>
          <a:xfrm>
            <a:off x="0" y="6596380"/>
            <a:ext cx="91440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© Copyright 2016 Xilinx</a:t>
            </a:r>
          </a:p>
          <a:p>
            <a:pPr algn="ctr"/>
            <a:r>
              <a:rPr lang="en-US" sz="300" b="0" i="0" u="none" baseline="0" smtClean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  <a:endParaRPr lang="en-US" sz="3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6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lang="en-US" sz="3200" b="0" baseline="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Clr>
          <a:schemeClr val="tx2"/>
        </a:buClr>
        <a:buSzPct val="88000"/>
        <a:buFont typeface="Wingdings" pitchFamily="2" charset="2"/>
        <a:buBlip>
          <a:blip r:embed="rId11"/>
        </a:buBlip>
        <a:defRPr lang="en-US" sz="2000" b="1" dirty="0" smtClean="0">
          <a:solidFill>
            <a:schemeClr val="accent4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lang="en-US" sz="1800" b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4606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603E-280A-4C1D-8157-C8E771FC15E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c" descr="© Copyright 2016 Xilinx&#10;."/>
          <p:cNvSpPr txBox="1"/>
          <p:nvPr/>
        </p:nvSpPr>
        <p:spPr>
          <a:xfrm>
            <a:off x="0" y="6596380"/>
            <a:ext cx="91440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0" i="0" u="non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© Copyright 2016 Xilinx</a:t>
            </a:r>
          </a:p>
          <a:p>
            <a:pPr algn="ctr"/>
            <a:r>
              <a:rPr lang="en-US" sz="300" b="0" i="0" u="none" baseline="0" smtClean="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  <a:endParaRPr lang="en-US" sz="3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742" y="5055934"/>
            <a:ext cx="5916258" cy="1513307"/>
          </a:xfrm>
        </p:spPr>
        <p:txBody>
          <a:bodyPr/>
          <a:lstStyle/>
          <a:p>
            <a:r>
              <a:rPr lang="en-US" sz="2400" dirty="0"/>
              <a:t>Time-borrowing platform in the Xilinx UltraScale+ family of FPGAs and </a:t>
            </a:r>
            <a:r>
              <a:rPr lang="en-US" sz="2400" dirty="0" err="1" smtClean="0"/>
              <a:t>MPSoCs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 smtClean="0"/>
              <a:t>Ilya Ganusov</a:t>
            </a:r>
            <a:r>
              <a:rPr lang="en-US" sz="2400" dirty="0" smtClean="0"/>
              <a:t>, Benjamin Devlin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97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521" y="2585960"/>
            <a:ext cx="2892961" cy="33202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29" y="2625688"/>
            <a:ext cx="2858348" cy="3280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Skew Scheduling and Pulsed Latches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814733" cy="1617133"/>
          </a:xfrm>
        </p:spPr>
        <p:txBody>
          <a:bodyPr/>
          <a:lstStyle/>
          <a:p>
            <a:r>
              <a:rPr lang="en-US" sz="1800" dirty="0" smtClean="0"/>
              <a:t>Baseline leaf clock bypasses programmable delays</a:t>
            </a:r>
          </a:p>
          <a:p>
            <a:r>
              <a:rPr lang="en-US" sz="1800" dirty="0" smtClean="0"/>
              <a:t>Bypass logic optimized for latency (minimizes extra variation, jitter</a:t>
            </a:r>
            <a:r>
              <a:rPr lang="en-US" sz="1800" dirty="0" smtClean="0"/>
              <a:t>)</a:t>
            </a:r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51080" y="6139543"/>
            <a:ext cx="24263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Clock skew scheduling</a:t>
            </a:r>
            <a:endParaRPr lang="en-US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329426" y="6139543"/>
            <a:ext cx="1592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Pulsed latches</a:t>
            </a:r>
            <a:endParaRPr lang="en-US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04211" y="3878178"/>
            <a:ext cx="458544" cy="1888959"/>
            <a:chOff x="1604211" y="3878178"/>
            <a:chExt cx="458544" cy="1888959"/>
          </a:xfrm>
        </p:grpSpPr>
        <p:sp>
          <p:nvSpPr>
            <p:cNvPr id="15" name="Freeform 14"/>
            <p:cNvSpPr/>
            <p:nvPr/>
          </p:nvSpPr>
          <p:spPr bwMode="auto">
            <a:xfrm>
              <a:off x="1604211" y="4363453"/>
              <a:ext cx="458544" cy="1403684"/>
            </a:xfrm>
            <a:custGeom>
              <a:avLst/>
              <a:gdLst>
                <a:gd name="connsiteX0" fmla="*/ 60157 w 458544"/>
                <a:gd name="connsiteY0" fmla="*/ 1403684 h 1403684"/>
                <a:gd name="connsiteX1" fmla="*/ 381000 w 458544"/>
                <a:gd name="connsiteY1" fmla="*/ 1179094 h 1403684"/>
                <a:gd name="connsiteX2" fmla="*/ 429126 w 458544"/>
                <a:gd name="connsiteY2" fmla="*/ 236621 h 1403684"/>
                <a:gd name="connsiteX3" fmla="*/ 0 w 458544"/>
                <a:gd name="connsiteY3" fmla="*/ 0 h 140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544" h="1403684">
                  <a:moveTo>
                    <a:pt x="60157" y="1403684"/>
                  </a:moveTo>
                  <a:cubicBezTo>
                    <a:pt x="189831" y="1388644"/>
                    <a:pt x="319505" y="1373604"/>
                    <a:pt x="381000" y="1179094"/>
                  </a:cubicBezTo>
                  <a:cubicBezTo>
                    <a:pt x="442495" y="984584"/>
                    <a:pt x="492626" y="433137"/>
                    <a:pt x="429126" y="236621"/>
                  </a:cubicBezTo>
                  <a:cubicBezTo>
                    <a:pt x="365626" y="40105"/>
                    <a:pt x="182813" y="20052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1604211" y="3878178"/>
              <a:ext cx="458544" cy="820153"/>
            </a:xfrm>
            <a:custGeom>
              <a:avLst/>
              <a:gdLst>
                <a:gd name="connsiteX0" fmla="*/ 429126 w 444909"/>
                <a:gd name="connsiteY0" fmla="*/ 705853 h 705853"/>
                <a:gd name="connsiteX1" fmla="*/ 393032 w 444909"/>
                <a:gd name="connsiteY1" fmla="*/ 188495 h 705853"/>
                <a:gd name="connsiteX2" fmla="*/ 0 w 444909"/>
                <a:gd name="connsiteY2" fmla="*/ 0 h 70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909" h="705853">
                  <a:moveTo>
                    <a:pt x="429126" y="705853"/>
                  </a:moveTo>
                  <a:cubicBezTo>
                    <a:pt x="446839" y="505995"/>
                    <a:pt x="464553" y="306137"/>
                    <a:pt x="393032" y="188495"/>
                  </a:cubicBezTo>
                  <a:cubicBezTo>
                    <a:pt x="321511" y="70853"/>
                    <a:pt x="160755" y="35426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0" name="Freeform 29"/>
          <p:cNvSpPr/>
          <p:nvPr/>
        </p:nvSpPr>
        <p:spPr bwMode="auto">
          <a:xfrm>
            <a:off x="1600200" y="3360821"/>
            <a:ext cx="1058336" cy="2446488"/>
          </a:xfrm>
          <a:custGeom>
            <a:avLst/>
            <a:gdLst>
              <a:gd name="connsiteX0" fmla="*/ 76200 w 1058336"/>
              <a:gd name="connsiteY0" fmla="*/ 2402305 h 2446488"/>
              <a:gd name="connsiteX1" fmla="*/ 850232 w 1058336"/>
              <a:gd name="connsiteY1" fmla="*/ 2378242 h 2446488"/>
              <a:gd name="connsiteX2" fmla="*/ 1006642 w 1058336"/>
              <a:gd name="connsiteY2" fmla="*/ 1756611 h 2446488"/>
              <a:gd name="connsiteX3" fmla="*/ 842211 w 1058336"/>
              <a:gd name="connsiteY3" fmla="*/ 1479884 h 2446488"/>
              <a:gd name="connsiteX4" fmla="*/ 966537 w 1058336"/>
              <a:gd name="connsiteY4" fmla="*/ 1175084 h 2446488"/>
              <a:gd name="connsiteX5" fmla="*/ 986589 w 1058336"/>
              <a:gd name="connsiteY5" fmla="*/ 200526 h 2446488"/>
              <a:gd name="connsiteX6" fmla="*/ 0 w 1058336"/>
              <a:gd name="connsiteY6" fmla="*/ 0 h 244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336" h="2446488">
                <a:moveTo>
                  <a:pt x="76200" y="2402305"/>
                </a:moveTo>
                <a:cubicBezTo>
                  <a:pt x="385679" y="2444081"/>
                  <a:pt x="695158" y="2485858"/>
                  <a:pt x="850232" y="2378242"/>
                </a:cubicBezTo>
                <a:cubicBezTo>
                  <a:pt x="1005306" y="2270626"/>
                  <a:pt x="1007979" y="1906337"/>
                  <a:pt x="1006642" y="1756611"/>
                </a:cubicBezTo>
                <a:cubicBezTo>
                  <a:pt x="1005305" y="1606885"/>
                  <a:pt x="848895" y="1576805"/>
                  <a:pt x="842211" y="1479884"/>
                </a:cubicBezTo>
                <a:cubicBezTo>
                  <a:pt x="835527" y="1382963"/>
                  <a:pt x="942474" y="1388310"/>
                  <a:pt x="966537" y="1175084"/>
                </a:cubicBezTo>
                <a:cubicBezTo>
                  <a:pt x="990600" y="961858"/>
                  <a:pt x="1147678" y="396373"/>
                  <a:pt x="986589" y="200526"/>
                </a:cubicBezTo>
                <a:cubicBezTo>
                  <a:pt x="825500" y="4679"/>
                  <a:pt x="412750" y="2339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322077" y="3327568"/>
            <a:ext cx="565340" cy="2447227"/>
            <a:chOff x="6322077" y="3327568"/>
            <a:chExt cx="565340" cy="2447227"/>
          </a:xfrm>
        </p:grpSpPr>
        <p:sp>
          <p:nvSpPr>
            <p:cNvPr id="37" name="Freeform 36"/>
            <p:cNvSpPr/>
            <p:nvPr/>
          </p:nvSpPr>
          <p:spPr bwMode="auto">
            <a:xfrm>
              <a:off x="6324600" y="4360606"/>
              <a:ext cx="562817" cy="1414189"/>
            </a:xfrm>
            <a:custGeom>
              <a:avLst/>
              <a:gdLst>
                <a:gd name="connsiteX0" fmla="*/ 61452 w 562817"/>
                <a:gd name="connsiteY0" fmla="*/ 1406013 h 1414189"/>
                <a:gd name="connsiteX1" fmla="*/ 393290 w 562817"/>
                <a:gd name="connsiteY1" fmla="*/ 1369142 h 1414189"/>
                <a:gd name="connsiteX2" fmla="*/ 457200 w 562817"/>
                <a:gd name="connsiteY2" fmla="*/ 1059426 h 1414189"/>
                <a:gd name="connsiteX3" fmla="*/ 489155 w 562817"/>
                <a:gd name="connsiteY3" fmla="*/ 678426 h 1414189"/>
                <a:gd name="connsiteX4" fmla="*/ 555523 w 562817"/>
                <a:gd name="connsiteY4" fmla="*/ 589936 h 1414189"/>
                <a:gd name="connsiteX5" fmla="*/ 550606 w 562817"/>
                <a:gd name="connsiteY5" fmla="*/ 398207 h 1414189"/>
                <a:gd name="connsiteX6" fmla="*/ 462116 w 562817"/>
                <a:gd name="connsiteY6" fmla="*/ 331839 h 1414189"/>
                <a:gd name="connsiteX7" fmla="*/ 398206 w 562817"/>
                <a:gd name="connsiteY7" fmla="*/ 83575 h 1414189"/>
                <a:gd name="connsiteX8" fmla="*/ 0 w 562817"/>
                <a:gd name="connsiteY8" fmla="*/ 0 h 141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2817" h="1414189">
                  <a:moveTo>
                    <a:pt x="61452" y="1406013"/>
                  </a:moveTo>
                  <a:cubicBezTo>
                    <a:pt x="194392" y="1416460"/>
                    <a:pt x="327332" y="1426907"/>
                    <a:pt x="393290" y="1369142"/>
                  </a:cubicBezTo>
                  <a:cubicBezTo>
                    <a:pt x="459248" y="1311377"/>
                    <a:pt x="441223" y="1174545"/>
                    <a:pt x="457200" y="1059426"/>
                  </a:cubicBezTo>
                  <a:cubicBezTo>
                    <a:pt x="473177" y="944307"/>
                    <a:pt x="472768" y="756674"/>
                    <a:pt x="489155" y="678426"/>
                  </a:cubicBezTo>
                  <a:cubicBezTo>
                    <a:pt x="505542" y="600178"/>
                    <a:pt x="545281" y="636639"/>
                    <a:pt x="555523" y="589936"/>
                  </a:cubicBezTo>
                  <a:cubicBezTo>
                    <a:pt x="565765" y="543233"/>
                    <a:pt x="566174" y="441223"/>
                    <a:pt x="550606" y="398207"/>
                  </a:cubicBezTo>
                  <a:cubicBezTo>
                    <a:pt x="535038" y="355191"/>
                    <a:pt x="487516" y="384278"/>
                    <a:pt x="462116" y="331839"/>
                  </a:cubicBezTo>
                  <a:cubicBezTo>
                    <a:pt x="436716" y="279400"/>
                    <a:pt x="475225" y="138882"/>
                    <a:pt x="398206" y="83575"/>
                  </a:cubicBezTo>
                  <a:cubicBezTo>
                    <a:pt x="321187" y="28268"/>
                    <a:pt x="160593" y="14134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6324599" y="3920018"/>
              <a:ext cx="460443" cy="683598"/>
            </a:xfrm>
            <a:custGeom>
              <a:avLst/>
              <a:gdLst>
                <a:gd name="connsiteX0" fmla="*/ 429126 w 444909"/>
                <a:gd name="connsiteY0" fmla="*/ 705853 h 705853"/>
                <a:gd name="connsiteX1" fmla="*/ 393032 w 444909"/>
                <a:gd name="connsiteY1" fmla="*/ 188495 h 705853"/>
                <a:gd name="connsiteX2" fmla="*/ 0 w 444909"/>
                <a:gd name="connsiteY2" fmla="*/ 0 h 70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909" h="705853">
                  <a:moveTo>
                    <a:pt x="429126" y="705853"/>
                  </a:moveTo>
                  <a:cubicBezTo>
                    <a:pt x="446839" y="505995"/>
                    <a:pt x="464553" y="306137"/>
                    <a:pt x="393032" y="188495"/>
                  </a:cubicBezTo>
                  <a:cubicBezTo>
                    <a:pt x="321511" y="70853"/>
                    <a:pt x="160755" y="35426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6322077" y="3327568"/>
              <a:ext cx="439856" cy="817510"/>
            </a:xfrm>
            <a:custGeom>
              <a:avLst/>
              <a:gdLst>
                <a:gd name="connsiteX0" fmla="*/ 439033 w 439856"/>
                <a:gd name="connsiteY0" fmla="*/ 817510 h 817510"/>
                <a:gd name="connsiteX1" fmla="*/ 436005 w 439856"/>
                <a:gd name="connsiteY1" fmla="*/ 323976 h 817510"/>
                <a:gd name="connsiteX2" fmla="*/ 408755 w 439856"/>
                <a:gd name="connsiteY2" fmla="*/ 124141 h 817510"/>
                <a:gd name="connsiteX3" fmla="*/ 275531 w 439856"/>
                <a:gd name="connsiteY3" fmla="*/ 39362 h 817510"/>
                <a:gd name="connsiteX4" fmla="*/ 0 w 439856"/>
                <a:gd name="connsiteY4" fmla="*/ 0 h 81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856" h="817510">
                  <a:moveTo>
                    <a:pt x="439033" y="817510"/>
                  </a:moveTo>
                  <a:cubicBezTo>
                    <a:pt x="440042" y="628523"/>
                    <a:pt x="441051" y="439537"/>
                    <a:pt x="436005" y="323976"/>
                  </a:cubicBezTo>
                  <a:cubicBezTo>
                    <a:pt x="430959" y="208415"/>
                    <a:pt x="435501" y="171577"/>
                    <a:pt x="408755" y="124141"/>
                  </a:cubicBezTo>
                  <a:cubicBezTo>
                    <a:pt x="382009" y="76705"/>
                    <a:pt x="343657" y="60052"/>
                    <a:pt x="275531" y="39362"/>
                  </a:cubicBezTo>
                  <a:cubicBezTo>
                    <a:pt x="207405" y="18672"/>
                    <a:pt x="0" y="0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 bwMode="auto">
          <a:xfrm>
            <a:off x="1318713" y="3226935"/>
            <a:ext cx="281487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kern="0" dirty="0" smtClean="0">
                <a:solidFill>
                  <a:srgbClr val="FF0000"/>
                </a:solidFill>
              </a:rPr>
              <a:t>FF</a:t>
            </a:r>
            <a:endParaRPr lang="en-US" b="1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30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Time-borrowing concept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Hardware support for time-borrowing in UltraScale+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Time-borrowing algorithm 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97821" y="1600200"/>
            <a:ext cx="4103267" cy="4525963"/>
          </a:xfrm>
        </p:spPr>
        <p:txBody>
          <a:bodyPr/>
          <a:lstStyle/>
          <a:p>
            <a:r>
              <a:rPr lang="en-US" sz="1800" dirty="0" smtClean="0"/>
              <a:t>Many strategies possible</a:t>
            </a:r>
          </a:p>
          <a:p>
            <a:pPr lvl="1"/>
            <a:r>
              <a:rPr lang="en-US" sz="1600" dirty="0" smtClean="0"/>
              <a:t>Use a subset of skews/pulse widths: </a:t>
            </a:r>
            <a:br>
              <a:rPr lang="en-US" sz="1600" dirty="0" smtClean="0"/>
            </a:br>
            <a:r>
              <a:rPr lang="en-US" sz="1600" dirty="0" smtClean="0"/>
              <a:t>minimize runtime</a:t>
            </a:r>
          </a:p>
          <a:p>
            <a:pPr lvl="1"/>
            <a:r>
              <a:rPr lang="en-US" sz="1600" dirty="0" smtClean="0"/>
              <a:t>Use all features, violate hold and fix with hold router: maximize Fmax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Time-borrowing algorithms</a:t>
            </a:r>
          </a:p>
          <a:p>
            <a:pPr lvl="1"/>
            <a:r>
              <a:rPr lang="en-US" sz="1600" dirty="0" smtClean="0"/>
              <a:t>Local greedy optimization</a:t>
            </a:r>
          </a:p>
          <a:p>
            <a:pPr lvl="1"/>
            <a:r>
              <a:rPr lang="en-US" sz="1600" dirty="0" smtClean="0"/>
              <a:t>Globally optimal ILP-based</a:t>
            </a:r>
          </a:p>
          <a:p>
            <a:pPr lvl="1"/>
            <a:endParaRPr lang="en-US" sz="1600" dirty="0"/>
          </a:p>
          <a:p>
            <a:r>
              <a:rPr lang="en-US" sz="1800" u="sng" dirty="0" smtClean="0"/>
              <a:t>This work </a:t>
            </a:r>
            <a:r>
              <a:rPr lang="en-US" sz="1800" dirty="0" smtClean="0"/>
              <a:t>(Vivado 2016.1)</a:t>
            </a:r>
          </a:p>
          <a:p>
            <a:pPr lvl="1"/>
            <a:r>
              <a:rPr lang="en-US" sz="1600" dirty="0" smtClean="0"/>
              <a:t>Do not violate hold</a:t>
            </a:r>
          </a:p>
          <a:p>
            <a:pPr lvl="1"/>
            <a:r>
              <a:rPr lang="en-US" sz="1600" dirty="0" smtClean="0"/>
              <a:t>Globally optimal ILP solution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971634" y="1352281"/>
            <a:ext cx="1532586" cy="60530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synthesis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971634" y="2328929"/>
            <a:ext cx="1532586" cy="60530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place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 bwMode="auto">
          <a:xfrm>
            <a:off x="1737927" y="1957588"/>
            <a:ext cx="0" cy="371341"/>
          </a:xfrm>
          <a:prstGeom prst="straightConnector1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692851" y="2934236"/>
            <a:ext cx="0" cy="371341"/>
          </a:xfrm>
          <a:prstGeom prst="straightConnector1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971634" y="3306649"/>
            <a:ext cx="1532586" cy="60530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route</a:t>
            </a: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>
            <a:off x="1737927" y="3911956"/>
            <a:ext cx="0" cy="371341"/>
          </a:xfrm>
          <a:prstGeom prst="straightConnector1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692851" y="4888604"/>
            <a:ext cx="0" cy="371341"/>
          </a:xfrm>
          <a:prstGeom prst="straightConnector1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5" name="Rounded Rectangle 24"/>
          <p:cNvSpPr/>
          <p:nvPr/>
        </p:nvSpPr>
        <p:spPr bwMode="auto">
          <a:xfrm>
            <a:off x="926558" y="5259945"/>
            <a:ext cx="1532586" cy="60530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bitgen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87821" y="4282761"/>
            <a:ext cx="1900212" cy="605307"/>
          </a:xfrm>
          <a:prstGeom prst="roundRect">
            <a:avLst/>
          </a:prstGeom>
          <a:solidFill>
            <a:srgbClr val="FFFF00"/>
          </a:solidFill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Time-borrowing optimization</a:t>
            </a:r>
          </a:p>
        </p:txBody>
      </p:sp>
    </p:spTree>
    <p:extLst>
      <p:ext uri="{BB962C8B-B14F-4D97-AF65-F5344CB8AC3E}">
        <p14:creationId xmlns:p14="http://schemas.microsoft.com/office/powerpoint/2010/main" val="15173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724150" y="1600200"/>
                <a:ext cx="5966696" cy="4268337"/>
              </a:xfrm>
            </p:spPr>
            <p:txBody>
              <a:bodyPr/>
              <a:lstStyle/>
              <a:p>
                <a:r>
                  <a:rPr lang="en-US" sz="1800" dirty="0" smtClean="0"/>
                  <a:t>Extracting timing </a:t>
                </a:r>
                <a:r>
                  <a:rPr lang="en-US" sz="1800" dirty="0" err="1" smtClean="0"/>
                  <a:t>subgraph</a:t>
                </a:r>
                <a:endParaRPr lang="en-US" sz="1800" dirty="0" smtClean="0"/>
              </a:p>
              <a:p>
                <a:pPr lvl="1"/>
                <a:r>
                  <a:rPr lang="en-US" sz="1600" dirty="0" smtClean="0"/>
                  <a:t>Max paths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𝑾𝑵𝑺</m:t>
                    </m:r>
                    <m:r>
                      <a:rPr lang="en-US" sz="1600" b="1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</a:rPr>
                          <m:t>𝑾𝑵𝑺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𝒘𝒐𝒓𝒔𝒕</m:t>
                        </m:r>
                      </m:sub>
                    </m:sSub>
                    <m:r>
                      <a:rPr lang="en-US" sz="1600" b="1" i="1" smtClean="0">
                        <a:latin typeface="Cambria Math"/>
                      </a:rPr>
                      <m:t>+</m:t>
                    </m:r>
                    <m:r>
                      <a:rPr lang="en-US" sz="1600" b="1" i="1" smtClean="0">
                        <a:latin typeface="Cambria Math"/>
                      </a:rPr>
                      <m:t>𝟐</m:t>
                    </m:r>
                    <m:r>
                      <a:rPr lang="en-US" sz="1600" b="1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/>
                          </a:rPr>
                          <m:t>𝑻𝒃𝒐𝒓𝒓𝒐𝒘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𝒎𝒂𝒙</m:t>
                        </m:r>
                      </m:sub>
                    </m:sSub>
                  </m:oMath>
                </a14:m>
                <a:endParaRPr lang="en-US" sz="1600" b="1" dirty="0" smtClean="0"/>
              </a:p>
              <a:p>
                <a:pPr lvl="1"/>
                <a:r>
                  <a:rPr lang="en-US" sz="1600" dirty="0" smtClean="0"/>
                  <a:t>Min paths     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</a:rPr>
                      <m:t>  </m:t>
                    </m:r>
                    <m:r>
                      <a:rPr lang="en-US" sz="1600" b="1" i="1">
                        <a:latin typeface="Cambria Math"/>
                      </a:rPr>
                      <m:t>𝑾</m:t>
                    </m:r>
                    <m:r>
                      <a:rPr lang="en-US" sz="1600" b="1" i="1" smtClean="0">
                        <a:latin typeface="Cambria Math"/>
                      </a:rPr>
                      <m:t>𝑯</m:t>
                    </m:r>
                    <m:r>
                      <a:rPr lang="en-US" sz="1600" b="1" i="1">
                        <a:latin typeface="Cambria Math"/>
                      </a:rPr>
                      <m:t>𝑺</m:t>
                    </m:r>
                    <m:r>
                      <a:rPr lang="en-US" sz="16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/>
                          </a:rPr>
                          <m:t>𝑻𝒃𝒐𝒓𝒓𝒐𝒘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𝒎𝒂𝒙</m:t>
                        </m:r>
                      </m:sub>
                    </m:sSub>
                  </m:oMath>
                </a14:m>
                <a:endParaRPr lang="en-US" sz="1600" b="1" dirty="0" smtClean="0"/>
              </a:p>
              <a:p>
                <a:pPr lvl="1"/>
                <a:endParaRPr lang="en-US" sz="1600" dirty="0"/>
              </a:p>
              <a:p>
                <a:r>
                  <a:rPr lang="en-US" sz="1800" dirty="0" smtClean="0"/>
                  <a:t>Construct LP constraints for each path</a:t>
                </a:r>
              </a:p>
              <a:p>
                <a:pPr lvl="1"/>
                <a:r>
                  <a:rPr lang="en-US" sz="1600" dirty="0" smtClean="0"/>
                  <a:t>Setup: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𝑷𝒂𝒕𝒉𝑫𝒆𝒍𝒂𝒚</m:t>
                    </m:r>
                    <m:r>
                      <a:rPr lang="en-US" sz="1600" b="1" i="1" smtClean="0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</a:rPr>
                          <m:t>(</m:t>
                        </m:r>
                        <m:r>
                          <a:rPr lang="en-US" sz="1600" b="1" i="1" smtClean="0">
                            <a:latin typeface="Cambria Math"/>
                          </a:rPr>
                          <m:t>𝒔𝒌𝒆𝒘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𝒆𝒏𝒅</m:t>
                        </m:r>
                      </m:sub>
                    </m:sSub>
                    <m:r>
                      <a:rPr lang="en-US" sz="1600" b="1" i="1" smtClean="0">
                        <a:latin typeface="Cambria Math"/>
                      </a:rPr>
                      <m:t> − 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𝒔𝒌𝒆𝒘</m:t>
                        </m:r>
                      </m:e>
                      <m:sub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𝒔𝒕𝒂𝒓𝒕</m:t>
                        </m:r>
                      </m:sub>
                    </m:sSub>
                    <m:r>
                      <a:rPr lang="en-US" sz="1600" b="1" i="1" smtClean="0">
                        <a:latin typeface="Cambria Math"/>
                        <a:ea typeface="Cambria Math"/>
                      </a:rPr>
                      <m:t>)&lt;</m:t>
                    </m:r>
                    <m:r>
                      <a:rPr lang="en-US" sz="1600" b="1" i="1" smtClean="0">
                        <a:latin typeface="Cambria Math"/>
                        <a:ea typeface="Cambria Math"/>
                      </a:rPr>
                      <m:t>𝑻</m:t>
                    </m:r>
                  </m:oMath>
                </a14:m>
                <a:endParaRPr lang="en-US" sz="1600" b="1" dirty="0" smtClean="0">
                  <a:ea typeface="Cambria Math"/>
                </a:endParaRPr>
              </a:p>
              <a:p>
                <a:pPr lvl="1"/>
                <a:r>
                  <a:rPr lang="en-US" sz="1600" dirty="0" smtClean="0"/>
                  <a:t>Hold:     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𝑷𝒂𝒕𝒉𝑫𝒆𝒍𝒂𝒚</m:t>
                    </m:r>
                    <m:r>
                      <a:rPr lang="en-US" sz="1600" b="1" i="1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(</m:t>
                        </m:r>
                        <m:r>
                          <a:rPr lang="en-US" sz="1600" b="1" i="1">
                            <a:latin typeface="Cambria Math"/>
                          </a:rPr>
                          <m:t>𝒔𝒌𝒆𝒘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𝒆𝒏𝒅</m:t>
                        </m:r>
                      </m:sub>
                    </m:sSub>
                    <m:r>
                      <a:rPr lang="en-US" sz="1600" b="1" i="1">
                        <a:latin typeface="Cambria Math"/>
                      </a:rPr>
                      <m:t> − 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𝒔𝒌𝒆𝒘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𝒔𝒕𝒂𝒓𝒕</m:t>
                        </m:r>
                      </m:sub>
                    </m:sSub>
                    <m:r>
                      <a:rPr lang="en-US" sz="1600" b="1" i="1">
                        <a:latin typeface="Cambria Math"/>
                        <a:ea typeface="Cambria Math"/>
                      </a:rPr>
                      <m:t>)&gt;</m:t>
                    </m:r>
                    <m:r>
                      <a:rPr lang="en-US" sz="16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1600" b="1" dirty="0" smtClean="0">
                  <a:ea typeface="Cambria Math"/>
                </a:endParaRPr>
              </a:p>
              <a:p>
                <a:pPr lvl="1"/>
                <a:r>
                  <a:rPr lang="en-US" sz="1600" dirty="0" smtClean="0">
                    <a:ea typeface="Cambria Math"/>
                  </a:rPr>
                  <a:t>Objective function:  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𝑴𝒊𝒏𝒊𝒎𝒖𝒎</m:t>
                    </m:r>
                    <m:r>
                      <a:rPr lang="en-US" sz="1600" b="1" i="1" smtClean="0">
                        <a:latin typeface="Cambria Math"/>
                      </a:rPr>
                      <m:t>(</m:t>
                    </m:r>
                    <m:r>
                      <a:rPr lang="en-US" sz="1600" b="1" i="1" smtClean="0">
                        <a:latin typeface="Cambria Math"/>
                      </a:rPr>
                      <m:t>𝑻</m:t>
                    </m:r>
                    <m:r>
                      <a:rPr lang="en-US" sz="16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1600" b="1" dirty="0">
                  <a:ea typeface="Cambria Math"/>
                </a:endParaRPr>
              </a:p>
              <a:p>
                <a:pPr lvl="1"/>
                <a:endParaRPr lang="en-US" sz="1600" dirty="0" smtClean="0">
                  <a:ea typeface="Cambria Math"/>
                </a:endParaRP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4150" y="1600200"/>
                <a:ext cx="5966696" cy="4268337"/>
              </a:xfrm>
              <a:blipFill rotWithShape="0">
                <a:blip r:embed="rId3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6577013"/>
            <a:ext cx="925900" cy="2444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Borrowing Based on Global ILP algorithm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50187" y="1377786"/>
            <a:ext cx="1692938" cy="60530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Extract timing </a:t>
            </a:r>
            <a:r>
              <a:rPr lang="en-US" dirty="0" err="1" smtClean="0">
                <a:solidFill>
                  <a:srgbClr val="000000"/>
                </a:solidFill>
              </a:rPr>
              <a:t>subgraph</a:t>
            </a: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0187" y="1983093"/>
            <a:ext cx="1692938" cy="976648"/>
            <a:chOff x="450187" y="1983093"/>
            <a:chExt cx="1532586" cy="97664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450187" y="2354434"/>
              <a:ext cx="1532586" cy="60530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Construct LP formulation</a:t>
              </a:r>
            </a:p>
          </p:txBody>
        </p:sp>
        <p:cxnSp>
          <p:nvCxnSpPr>
            <p:cNvPr id="11" name="Straight Arrow Connector 10"/>
            <p:cNvCxnSpPr>
              <a:endCxn id="10" idx="0"/>
            </p:cNvCxnSpPr>
            <p:nvPr/>
          </p:nvCxnSpPr>
          <p:spPr bwMode="auto">
            <a:xfrm>
              <a:off x="1216480" y="1983093"/>
              <a:ext cx="0" cy="371341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450187" y="2959741"/>
            <a:ext cx="1692938" cy="977720"/>
            <a:chOff x="450187" y="2959741"/>
            <a:chExt cx="1532586" cy="97772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1171404" y="2959741"/>
              <a:ext cx="0" cy="371341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4" name="Rounded Rectangle 13"/>
            <p:cNvSpPr/>
            <p:nvPr/>
          </p:nvSpPr>
          <p:spPr bwMode="auto">
            <a:xfrm>
              <a:off x="450187" y="3332154"/>
              <a:ext cx="1532586" cy="60530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LP solver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0187" y="3937461"/>
            <a:ext cx="1692938" cy="976648"/>
            <a:chOff x="450187" y="3937461"/>
            <a:chExt cx="1532586" cy="976648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450187" y="4308802"/>
              <a:ext cx="1532586" cy="605307"/>
            </a:xfrm>
            <a:prstGeom prst="round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Deposit skew solution</a:t>
              </a:r>
            </a:p>
          </p:txBody>
        </p:sp>
        <p:cxnSp>
          <p:nvCxnSpPr>
            <p:cNvPr id="17" name="Straight Arrow Connector 16"/>
            <p:cNvCxnSpPr>
              <a:stCxn id="14" idx="2"/>
              <a:endCxn id="16" idx="0"/>
            </p:cNvCxnSpPr>
            <p:nvPr/>
          </p:nvCxnSpPr>
          <p:spPr bwMode="auto">
            <a:xfrm>
              <a:off x="1216480" y="3937461"/>
              <a:ext cx="0" cy="371341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405111" y="4914109"/>
            <a:ext cx="1692938" cy="976648"/>
            <a:chOff x="405111" y="4914109"/>
            <a:chExt cx="1532586" cy="976648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1224278" y="4914109"/>
              <a:ext cx="0" cy="371341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0" name="Rounded Rectangle 19"/>
            <p:cNvSpPr/>
            <p:nvPr/>
          </p:nvSpPr>
          <p:spPr bwMode="auto">
            <a:xfrm>
              <a:off x="405111" y="5285450"/>
              <a:ext cx="1532586" cy="60530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report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49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Set of ILP constraints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292" y="1229360"/>
            <a:ext cx="4692356" cy="51680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1619634" y="1158240"/>
            <a:ext cx="17594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Setup constraint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3573780" y="1312545"/>
            <a:ext cx="636270" cy="103505"/>
          </a:xfrm>
          <a:prstGeom prst="rightArrow">
            <a:avLst/>
          </a:prstGeom>
          <a:solidFill>
            <a:srgbClr val="00CC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683755" y="1556974"/>
            <a:ext cx="1631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Hold constraint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3573780" y="1711279"/>
            <a:ext cx="636270" cy="103505"/>
          </a:xfrm>
          <a:prstGeom prst="rightArrow">
            <a:avLst/>
          </a:prstGeom>
          <a:solidFill>
            <a:srgbClr val="00CC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037308" y="2092271"/>
            <a:ext cx="172742" cy="1890793"/>
          </a:xfrm>
          <a:prstGeom prst="rightArrow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Left Brace 17"/>
          <p:cNvSpPr/>
          <p:nvPr/>
        </p:nvSpPr>
        <p:spPr bwMode="auto">
          <a:xfrm>
            <a:off x="3903499" y="2038027"/>
            <a:ext cx="331793" cy="1945037"/>
          </a:xfrm>
          <a:prstGeom prst="leftBrace">
            <a:avLst/>
          </a:prstGeom>
          <a:noFill/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352659" y="2793020"/>
            <a:ext cx="2221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Clock </a:t>
            </a: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delay variation</a:t>
            </a:r>
            <a:endParaRPr lang="en-US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Left Brace 19"/>
          <p:cNvSpPr/>
          <p:nvPr/>
        </p:nvSpPr>
        <p:spPr bwMode="auto">
          <a:xfrm>
            <a:off x="3903499" y="4249549"/>
            <a:ext cx="306551" cy="725837"/>
          </a:xfrm>
          <a:prstGeom prst="leftBrace">
            <a:avLst/>
          </a:prstGeom>
          <a:noFill/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1465030" y="4427801"/>
            <a:ext cx="2208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Pulse width variation</a:t>
            </a:r>
          </a:p>
        </p:txBody>
      </p:sp>
      <p:sp>
        <p:nvSpPr>
          <p:cNvPr id="23" name="Left Brace 22"/>
          <p:cNvSpPr/>
          <p:nvPr/>
        </p:nvSpPr>
        <p:spPr bwMode="auto">
          <a:xfrm>
            <a:off x="3903498" y="5099373"/>
            <a:ext cx="306551" cy="725837"/>
          </a:xfrm>
          <a:prstGeom prst="leftBrace">
            <a:avLst/>
          </a:prstGeom>
          <a:noFill/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252372" y="5139125"/>
            <a:ext cx="35548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Clock skew delay tap/pulsed latch</a:t>
            </a:r>
            <a:b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exclusivity</a:t>
            </a:r>
          </a:p>
        </p:txBody>
      </p:sp>
    </p:spTree>
    <p:extLst>
      <p:ext uri="{BB962C8B-B14F-4D97-AF65-F5344CB8AC3E}">
        <p14:creationId xmlns:p14="http://schemas.microsoft.com/office/powerpoint/2010/main" val="17171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/>
      <p:bldP spid="16" grpId="0" animBg="1"/>
      <p:bldP spid="18" grpId="0" animBg="1"/>
      <p:bldP spid="19" grpId="0"/>
      <p:bldP spid="20" grpId="0" animBg="1"/>
      <p:bldP spid="22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Time-borrowing concept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Hardware support for time-borrowing in UltraScale+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Time-borrowing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algorithm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Experimental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results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8320" y="1483360"/>
            <a:ext cx="6444210" cy="1940560"/>
          </a:xfrm>
        </p:spPr>
        <p:txBody>
          <a:bodyPr/>
          <a:lstStyle/>
          <a:p>
            <a:r>
              <a:rPr lang="en-US" sz="2000" dirty="0" smtClean="0"/>
              <a:t>Vivado Design Suite version 2016.1</a:t>
            </a:r>
          </a:p>
          <a:p>
            <a:r>
              <a:rPr lang="en-US" sz="2000" dirty="0" smtClean="0"/>
              <a:t>≈90 representative designs and Xilinx IP blocks</a:t>
            </a:r>
          </a:p>
          <a:p>
            <a:pPr lvl="1"/>
            <a:r>
              <a:rPr lang="en-US" sz="1400" dirty="0" smtClean="0"/>
              <a:t>Communications, test/measurement, emulation, </a:t>
            </a:r>
            <a:r>
              <a:rPr lang="en-US" sz="1400" dirty="0" err="1" smtClean="0"/>
              <a:t>etc</a:t>
            </a:r>
            <a:endParaRPr lang="en-US" sz="1400" dirty="0" smtClean="0"/>
          </a:p>
          <a:p>
            <a:r>
              <a:rPr lang="en-US" sz="2000" dirty="0" smtClean="0"/>
              <a:t>Implemented on UltraScale+ devices</a:t>
            </a:r>
          </a:p>
          <a:p>
            <a:pPr lvl="1"/>
            <a:r>
              <a:rPr lang="en-US" sz="1400" dirty="0" smtClean="0"/>
              <a:t>Fastest speed grade -3E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16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465710"/>
              </p:ext>
            </p:extLst>
          </p:nvPr>
        </p:nvGraphicFramePr>
        <p:xfrm>
          <a:off x="1968268" y="3659346"/>
          <a:ext cx="4805065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438"/>
                <a:gridCol w="966689"/>
                <a:gridCol w="1028770"/>
                <a:gridCol w="1049168"/>
              </a:tblGrid>
              <a:tr h="2812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Avg</a:t>
                      </a:r>
                      <a:endParaRPr lang="en-US" sz="1400" dirty="0"/>
                    </a:p>
                  </a:txBody>
                  <a:tcPr/>
                </a:tc>
              </a:tr>
              <a:tr h="28129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clk</a:t>
                      </a:r>
                      <a:r>
                        <a:rPr lang="en-US" sz="1400" dirty="0" smtClean="0"/>
                        <a:t> domains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28129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FMax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850 MHz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 MHz</a:t>
                      </a:r>
                      <a:endParaRPr lang="en-US" sz="1400" dirty="0"/>
                    </a:p>
                  </a:txBody>
                  <a:tcPr/>
                </a:tc>
              </a:tr>
              <a:tr h="2812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464k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129k</a:t>
                      </a:r>
                      <a:endParaRPr lang="en-US" sz="1400" dirty="0"/>
                    </a:p>
                  </a:txBody>
                  <a:tcPr/>
                </a:tc>
              </a:tr>
              <a:tr h="2812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586k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123k</a:t>
                      </a:r>
                      <a:endParaRPr lang="en-US" sz="1400" dirty="0"/>
                    </a:p>
                  </a:txBody>
                  <a:tcPr/>
                </a:tc>
              </a:tr>
              <a:tr h="2812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187</a:t>
                      </a:r>
                      <a:endParaRPr lang="en-US" sz="1400" dirty="0"/>
                    </a:p>
                  </a:txBody>
                  <a:tcPr/>
                </a:tc>
              </a:tr>
              <a:tr h="2812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DSP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195</a:t>
                      </a:r>
                      <a:endParaRPr lang="en-US" sz="1400" dirty="0"/>
                    </a:p>
                  </a:txBody>
                  <a:tcPr/>
                </a:tc>
              </a:tr>
              <a:tr h="2812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designs</a:t>
                      </a:r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89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94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154" y="1346200"/>
            <a:ext cx="8233646" cy="4268337"/>
          </a:xfrm>
        </p:spPr>
        <p:txBody>
          <a:bodyPr/>
          <a:lstStyle/>
          <a:p>
            <a:r>
              <a:rPr lang="en-US" sz="1800" dirty="0" smtClean="0"/>
              <a:t>Default time-borrowing configuration</a:t>
            </a:r>
          </a:p>
          <a:p>
            <a:pPr lvl="1"/>
            <a:r>
              <a:rPr lang="en-US" sz="1600" dirty="0" smtClean="0"/>
              <a:t>5 clock skew values </a:t>
            </a:r>
            <a:r>
              <a:rPr lang="en-US" sz="1600" i="1" dirty="0" smtClean="0"/>
              <a:t>[0, 41, 96, 168, 295]</a:t>
            </a:r>
            <a:r>
              <a:rPr lang="en-US" sz="1600" i="1" dirty="0" err="1" smtClean="0"/>
              <a:t>ps</a:t>
            </a:r>
            <a:endParaRPr lang="en-US" sz="1600" i="1" dirty="0" smtClean="0"/>
          </a:p>
          <a:p>
            <a:pPr lvl="1"/>
            <a:r>
              <a:rPr lang="en-US" sz="1600" dirty="0" smtClean="0"/>
              <a:t>1 clock pulse width </a:t>
            </a:r>
            <a:r>
              <a:rPr lang="en-US" sz="1600" i="1" dirty="0" smtClean="0"/>
              <a:t>295ps</a:t>
            </a:r>
          </a:p>
          <a:p>
            <a:endParaRPr lang="en-US" sz="1800" dirty="0" smtClean="0"/>
          </a:p>
          <a:p>
            <a:r>
              <a:rPr lang="en-US" sz="1800" dirty="0" smtClean="0"/>
              <a:t>Globally </a:t>
            </a:r>
            <a:r>
              <a:rPr lang="en-US" sz="1800" dirty="0" smtClean="0"/>
              <a:t>optimal ILP algorithm</a:t>
            </a:r>
          </a:p>
          <a:p>
            <a:pPr lvl="1"/>
            <a:r>
              <a:rPr lang="en-US" sz="1600" dirty="0" smtClean="0"/>
              <a:t>No hold violations allowed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improvement results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693591"/>
              </p:ext>
            </p:extLst>
          </p:nvPr>
        </p:nvGraphicFramePr>
        <p:xfrm>
          <a:off x="231563" y="3619501"/>
          <a:ext cx="6725497" cy="281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782232"/>
              </p:ext>
            </p:extLst>
          </p:nvPr>
        </p:nvGraphicFramePr>
        <p:xfrm>
          <a:off x="7178651" y="3619500"/>
          <a:ext cx="1847850" cy="281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278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7" grpId="0" uiExpand="1">
        <p:bldSub>
          <a:bldChart bld="series"/>
        </p:bldSub>
      </p:bldGraphic>
      <p:bldGraphic spid="10" grpId="0" uiExpand="1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Cost-efficient way to borrow &gt; 300ps</a:t>
            </a:r>
          </a:p>
          <a:p>
            <a:pPr lvl="1"/>
            <a:r>
              <a:rPr lang="en-US" sz="1600" dirty="0" smtClean="0"/>
              <a:t>8 possible clock skew values </a:t>
            </a:r>
            <a:r>
              <a:rPr lang="en-US" sz="1600" i="1" dirty="0" smtClean="0"/>
              <a:t>[0</a:t>
            </a:r>
            <a:r>
              <a:rPr lang="en-US" sz="1600" i="1" dirty="0"/>
              <a:t>, 41, 96, 168, 295</a:t>
            </a:r>
            <a:r>
              <a:rPr lang="en-US" sz="1600" i="1" dirty="0" smtClean="0"/>
              <a:t>][+295]*</a:t>
            </a:r>
            <a:r>
              <a:rPr lang="en-US" sz="1600" i="1" dirty="0" err="1" smtClean="0"/>
              <a:t>ps</a:t>
            </a:r>
            <a:endParaRPr lang="en-US" sz="1600" dirty="0" smtClean="0"/>
          </a:p>
          <a:p>
            <a:pPr lvl="1"/>
            <a:r>
              <a:rPr lang="en-US" sz="1600" dirty="0" smtClean="0"/>
              <a:t>2 pulse widths </a:t>
            </a:r>
            <a:r>
              <a:rPr lang="en-US" sz="1600" i="1" dirty="0" smtClean="0"/>
              <a:t>[295, 610]</a:t>
            </a:r>
            <a:r>
              <a:rPr lang="en-US" sz="1600" i="1" dirty="0" err="1" smtClean="0"/>
              <a:t>ps</a:t>
            </a:r>
            <a:endParaRPr lang="en-US" sz="1600" i="1" dirty="0" smtClean="0"/>
          </a:p>
          <a:p>
            <a:pPr lvl="1"/>
            <a:r>
              <a:rPr lang="en-US" sz="1600" dirty="0" smtClean="0"/>
              <a:t>No hold violations allowed</a:t>
            </a:r>
          </a:p>
          <a:p>
            <a:pPr marL="342900" lvl="1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programmable delays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589185"/>
              </p:ext>
            </p:extLst>
          </p:nvPr>
        </p:nvGraphicFramePr>
        <p:xfrm>
          <a:off x="217593" y="3390331"/>
          <a:ext cx="6445674" cy="287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271826"/>
              </p:ext>
            </p:extLst>
          </p:nvPr>
        </p:nvGraphicFramePr>
        <p:xfrm>
          <a:off x="7102929" y="3390331"/>
          <a:ext cx="1827523" cy="287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53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Graphic spid="8" grpId="0" uiExpand="1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6941"/>
            <a:ext cx="4815840" cy="4268337"/>
          </a:xfrm>
        </p:spPr>
        <p:txBody>
          <a:bodyPr/>
          <a:lstStyle/>
          <a:p>
            <a:r>
              <a:rPr lang="en-US" sz="1800" dirty="0" smtClean="0"/>
              <a:t>Impact of hold on Fmax</a:t>
            </a:r>
          </a:p>
          <a:p>
            <a:pPr lvl="1"/>
            <a:r>
              <a:rPr lang="en-US" sz="1600" dirty="0" smtClean="0"/>
              <a:t>5.5% Fmax with 0 hold violations</a:t>
            </a:r>
          </a:p>
          <a:p>
            <a:pPr lvl="1"/>
            <a:r>
              <a:rPr lang="en-US" sz="1600" dirty="0" smtClean="0"/>
              <a:t>router can potentially delay fast paths</a:t>
            </a:r>
          </a:p>
          <a:p>
            <a:pPr lvl="1"/>
            <a:r>
              <a:rPr lang="en-US" sz="1600" dirty="0" smtClean="0"/>
              <a:t>measure impact of adding hold margin</a:t>
            </a:r>
          </a:p>
          <a:p>
            <a:endParaRPr lang="en-US" sz="1200" dirty="0" smtClean="0"/>
          </a:p>
          <a:p>
            <a:r>
              <a:rPr lang="en-US" sz="1800" dirty="0" smtClean="0"/>
              <a:t>Results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Sensitivity Analysis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6291" b="85452"/>
          <a:stretch/>
        </p:blipFill>
        <p:spPr>
          <a:xfrm>
            <a:off x="4925512" y="1451741"/>
            <a:ext cx="3634288" cy="33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6291" b="85452"/>
          <a:stretch/>
        </p:blipFill>
        <p:spPr>
          <a:xfrm>
            <a:off x="4925512" y="2202106"/>
            <a:ext cx="3634288" cy="330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8197999" y="2233102"/>
            <a:ext cx="1183942" cy="20875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i="1" dirty="0" smtClean="0">
                <a:solidFill>
                  <a:srgbClr val="FF0000"/>
                </a:solidFill>
              </a:rPr>
              <a:t>- </a:t>
            </a:r>
            <a:r>
              <a:rPr lang="en-US" sz="1200" i="1" dirty="0" err="1" smtClean="0">
                <a:solidFill>
                  <a:srgbClr val="FF0000"/>
                </a:solidFill>
              </a:rPr>
              <a:t>holdMargin</a:t>
            </a:r>
            <a:endParaRPr lang="en-US" sz="1200" i="1" dirty="0" smtClean="0">
              <a:solidFill>
                <a:srgbClr val="FF0000"/>
              </a:solidFill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6619240" y="1843497"/>
            <a:ext cx="168165" cy="358609"/>
          </a:xfrm>
          <a:prstGeom prst="downArrow">
            <a:avLst/>
          </a:prstGeom>
          <a:solidFill>
            <a:srgbClr val="00CC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394310"/>
              </p:ext>
            </p:extLst>
          </p:nvPr>
        </p:nvGraphicFramePr>
        <p:xfrm>
          <a:off x="2047240" y="34450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34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6" grpId="0" animBg="1"/>
      <p:bldP spid="19" grpId="0" animBg="1"/>
      <p:bldGraphic spid="9" grpId="0" uiExpand="1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Time-borrowing concept</a:t>
            </a:r>
          </a:p>
          <a:p>
            <a:r>
              <a:rPr lang="en-US" dirty="0" smtClean="0"/>
              <a:t>Hardware support for time-borrowing in UltraScale+</a:t>
            </a:r>
          </a:p>
          <a:p>
            <a:r>
              <a:rPr lang="en-US" dirty="0" smtClean="0"/>
              <a:t>Time-borrowing algorithm based on ILP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Why delay and replicate leaf clocks?</a:t>
            </a:r>
          </a:p>
          <a:p>
            <a:pPr lvl="1"/>
            <a:r>
              <a:rPr lang="en-US" sz="1600" dirty="0" smtClean="0"/>
              <a:t>Why not global clock buffers?</a:t>
            </a:r>
          </a:p>
          <a:p>
            <a:pPr lvl="1"/>
            <a:r>
              <a:rPr lang="en-US" sz="1600" dirty="0" smtClean="0"/>
              <a:t>Why not in the logic slice?</a:t>
            </a:r>
          </a:p>
          <a:p>
            <a:pPr lvl="1"/>
            <a:endParaRPr lang="en-US" sz="1600" dirty="0"/>
          </a:p>
          <a:p>
            <a:endParaRPr lang="en-US" sz="1800" dirty="0" smtClean="0"/>
          </a:p>
          <a:p>
            <a:pPr lvl="1"/>
            <a:endParaRPr lang="en-US" sz="1600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Location, cost, and performance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620520" y="6135266"/>
            <a:ext cx="5593080" cy="365760"/>
          </a:xfrm>
          <a:prstGeom prst="rect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Replicated leaf architecture provides highest Fmax/$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168633"/>
              </p:ext>
            </p:extLst>
          </p:nvPr>
        </p:nvGraphicFramePr>
        <p:xfrm>
          <a:off x="1684866" y="2887133"/>
          <a:ext cx="5528733" cy="298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flipV="1">
            <a:off x="2209801" y="2926080"/>
            <a:ext cx="4079201" cy="2374624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209801" y="2785533"/>
            <a:ext cx="1159932" cy="2515169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 bwMode="auto">
          <a:xfrm>
            <a:off x="6329719" y="2748632"/>
            <a:ext cx="1509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1.3% </a:t>
            </a: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Fmax/unit area</a:t>
            </a:r>
            <a:endParaRPr lang="en-US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433606" y="2610133"/>
            <a:ext cx="13811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5% Fmax/unit area</a:t>
            </a:r>
            <a:endParaRPr lang="en-US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Chart bld="series"/>
        </p:bldSub>
      </p:bldGraphic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UltraScale+ architecture with programmable time-borrowing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improves Fmax by re-distributing slack between fast and slow paths</a:t>
            </a:r>
          </a:p>
          <a:p>
            <a:pPr lvl="1"/>
            <a:r>
              <a:rPr lang="en-US" sz="1600" dirty="0" smtClean="0"/>
              <a:t>employs both clock skew scheduling and pulsed latches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transparent to customer, no </a:t>
            </a:r>
            <a:r>
              <a:rPr lang="en-US" sz="1600" dirty="0" err="1" smtClean="0">
                <a:solidFill>
                  <a:schemeClr val="tx1"/>
                </a:solidFill>
              </a:rPr>
              <a:t>netlist</a:t>
            </a:r>
            <a:r>
              <a:rPr lang="en-US" sz="1600" dirty="0" smtClean="0">
                <a:solidFill>
                  <a:schemeClr val="tx1"/>
                </a:solidFill>
              </a:rPr>
              <a:t> changes</a:t>
            </a:r>
          </a:p>
          <a:p>
            <a:pPr lvl="1"/>
            <a:endParaRPr lang="en-US" sz="1600" dirty="0" smtClean="0"/>
          </a:p>
          <a:p>
            <a:r>
              <a:rPr lang="en-US" sz="1800" dirty="0">
                <a:solidFill>
                  <a:schemeClr val="tx1"/>
                </a:solidFill>
              </a:rPr>
              <a:t>Performance </a:t>
            </a:r>
            <a:r>
              <a:rPr lang="en-US" sz="1800" dirty="0" smtClean="0">
                <a:solidFill>
                  <a:schemeClr val="tx1"/>
                </a:solidFill>
              </a:rPr>
              <a:t>results in production </a:t>
            </a:r>
            <a:r>
              <a:rPr lang="en-US" sz="1800" dirty="0" smtClean="0">
                <a:solidFill>
                  <a:schemeClr val="tx1"/>
                </a:solidFill>
              </a:rPr>
              <a:t>(Vivado 2016.1)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600" dirty="0" smtClean="0"/>
              <a:t>5.5% </a:t>
            </a:r>
            <a:r>
              <a:rPr lang="en-US" sz="1600" dirty="0" err="1" smtClean="0"/>
              <a:t>gmean</a:t>
            </a:r>
            <a:r>
              <a:rPr lang="en-US" sz="1600" dirty="0" smtClean="0"/>
              <a:t> Fmax increase with zero-hold ILP-based algorithm </a:t>
            </a:r>
          </a:p>
          <a:p>
            <a:pPr lvl="1"/>
            <a:r>
              <a:rPr lang="en-US" sz="1600" dirty="0" smtClean="0"/>
              <a:t>higher Fmax possible when using cascades or increasing hold margin</a:t>
            </a:r>
          </a:p>
          <a:p>
            <a:pPr lvl="1"/>
            <a:endParaRPr lang="en-US" sz="1600" dirty="0" smtClean="0"/>
          </a:p>
          <a:p>
            <a:r>
              <a:rPr lang="en-US" sz="1800" dirty="0" smtClean="0">
                <a:solidFill>
                  <a:schemeClr val="tx1"/>
                </a:solidFill>
              </a:rPr>
              <a:t>Area- and runtime-efficient </a:t>
            </a:r>
          </a:p>
          <a:p>
            <a:pPr lvl="1"/>
            <a:r>
              <a:rPr lang="en-US" sz="1600" dirty="0" smtClean="0"/>
              <a:t>Less than 0.1% of additional chip area</a:t>
            </a:r>
          </a:p>
          <a:p>
            <a:pPr lvl="1"/>
            <a:r>
              <a:rPr lang="en-US" sz="1600" dirty="0" smtClean="0"/>
              <a:t>Less than 4 minutes of additional runtime on average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8365067" cy="42683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/>
              <a:t>Improve F</a:t>
            </a:r>
            <a:r>
              <a:rPr lang="en-US" baseline="-25000" dirty="0" smtClean="0"/>
              <a:t>max</a:t>
            </a:r>
            <a:r>
              <a:rPr lang="en-US" dirty="0" smtClean="0"/>
              <a:t> by redistributing slack between fast and slow paths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Uneven slack arises from</a:t>
            </a:r>
          </a:p>
          <a:p>
            <a:pPr lvl="1"/>
            <a:r>
              <a:rPr lang="en-US" dirty="0" smtClean="0"/>
              <a:t>Different logic depth</a:t>
            </a:r>
          </a:p>
          <a:p>
            <a:pPr lvl="1"/>
            <a:r>
              <a:rPr lang="en-US" dirty="0" smtClean="0"/>
              <a:t>Quantized routing</a:t>
            </a:r>
          </a:p>
          <a:p>
            <a:pPr lvl="1"/>
            <a:r>
              <a:rPr lang="en-US" dirty="0" smtClean="0"/>
              <a:t>Point-to-point vs high-</a:t>
            </a:r>
            <a:r>
              <a:rPr lang="en-US" dirty="0" err="1" smtClean="0"/>
              <a:t>fanout</a:t>
            </a:r>
            <a:r>
              <a:rPr lang="en-US" dirty="0" smtClean="0"/>
              <a:t> connectivity</a:t>
            </a:r>
          </a:p>
          <a:p>
            <a:pPr lvl="1"/>
            <a:r>
              <a:rPr lang="en-US" dirty="0" smtClean="0"/>
              <a:t>Control sets, routing congestion, and other PNR restrictions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Time-borrowing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89" y="2235265"/>
            <a:ext cx="4476750" cy="178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490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Borrowing based on Clock Skew Scheduling</a:t>
            </a:r>
            <a:endParaRPr lang="en-US" dirty="0"/>
          </a:p>
        </p:txBody>
      </p:sp>
      <p:grpSp>
        <p:nvGrpSpPr>
          <p:cNvPr id="2" name="Group 407"/>
          <p:cNvGrpSpPr/>
          <p:nvPr/>
        </p:nvGrpSpPr>
        <p:grpSpPr>
          <a:xfrm>
            <a:off x="1217221" y="2031851"/>
            <a:ext cx="1844031" cy="431600"/>
            <a:chOff x="1217221" y="2031851"/>
            <a:chExt cx="1844031" cy="431600"/>
          </a:xfrm>
        </p:grpSpPr>
        <p:sp>
          <p:nvSpPr>
            <p:cNvPr id="206" name="Freeform 205"/>
            <p:cNvSpPr/>
            <p:nvPr/>
          </p:nvSpPr>
          <p:spPr bwMode="auto">
            <a:xfrm>
              <a:off x="1676400" y="2081520"/>
              <a:ext cx="381000" cy="35688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Freeform 208"/>
            <p:cNvSpPr/>
            <p:nvPr/>
          </p:nvSpPr>
          <p:spPr bwMode="auto">
            <a:xfrm rot="18114453">
              <a:off x="2013181" y="2090131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Freeform 213"/>
            <p:cNvSpPr/>
            <p:nvPr/>
          </p:nvSpPr>
          <p:spPr bwMode="auto">
            <a:xfrm rot="1113134">
              <a:off x="2324904" y="2086312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19" name="Straight Arrow Connector 218"/>
            <p:cNvCxnSpPr>
              <a:endCxn id="206" idx="7"/>
            </p:cNvCxnSpPr>
            <p:nvPr/>
          </p:nvCxnSpPr>
          <p:spPr bwMode="auto">
            <a:xfrm>
              <a:off x="1217221" y="2101932"/>
              <a:ext cx="472533" cy="20194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8" name="Straight Arrow Connector 277"/>
            <p:cNvCxnSpPr/>
            <p:nvPr/>
          </p:nvCxnSpPr>
          <p:spPr bwMode="auto">
            <a:xfrm flipV="1">
              <a:off x="2743200" y="2186609"/>
              <a:ext cx="318052" cy="4859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405"/>
          <p:cNvGrpSpPr/>
          <p:nvPr/>
        </p:nvGrpSpPr>
        <p:grpSpPr>
          <a:xfrm>
            <a:off x="838200" y="1600200"/>
            <a:ext cx="381000" cy="4419600"/>
            <a:chOff x="990600" y="1828800"/>
            <a:chExt cx="304800" cy="4191000"/>
          </a:xfrm>
        </p:grpSpPr>
        <p:grpSp>
          <p:nvGrpSpPr>
            <p:cNvPr id="4" name="Group 197"/>
            <p:cNvGrpSpPr/>
            <p:nvPr/>
          </p:nvGrpSpPr>
          <p:grpSpPr>
            <a:xfrm>
              <a:off x="990600" y="2133600"/>
              <a:ext cx="304800" cy="584202"/>
              <a:chOff x="1066800" y="1981200"/>
              <a:chExt cx="152400" cy="19473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00" name="Rectangle 199"/>
              <p:cNvSpPr/>
              <p:nvPr/>
            </p:nvSpPr>
            <p:spPr bwMode="auto">
              <a:xfrm>
                <a:off x="1066800" y="1981200"/>
                <a:ext cx="152400" cy="19473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Isosceles Triangle 200"/>
              <p:cNvSpPr/>
              <p:nvPr/>
            </p:nvSpPr>
            <p:spPr bwMode="auto">
              <a:xfrm>
                <a:off x="1123950" y="2148305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58" name="Straight Connector 257"/>
            <p:cNvCxnSpPr/>
            <p:nvPr/>
          </p:nvCxnSpPr>
          <p:spPr bwMode="auto">
            <a:xfrm rot="5400000">
              <a:off x="-952500" y="3924300"/>
              <a:ext cx="419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" name="Group 279"/>
            <p:cNvGrpSpPr/>
            <p:nvPr/>
          </p:nvGrpSpPr>
          <p:grpSpPr>
            <a:xfrm>
              <a:off x="990600" y="2788651"/>
              <a:ext cx="304800" cy="584202"/>
              <a:chOff x="1066800" y="2030217"/>
              <a:chExt cx="152400" cy="19473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81" name="Rectangle 280"/>
              <p:cNvSpPr/>
              <p:nvPr/>
            </p:nvSpPr>
            <p:spPr bwMode="auto">
              <a:xfrm>
                <a:off x="1066800" y="2030217"/>
                <a:ext cx="152400" cy="194733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Isosceles Triangle 282"/>
              <p:cNvSpPr/>
              <p:nvPr/>
            </p:nvSpPr>
            <p:spPr bwMode="auto">
              <a:xfrm>
                <a:off x="1123950" y="2199551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411"/>
          <p:cNvGrpSpPr/>
          <p:nvPr/>
        </p:nvGrpSpPr>
        <p:grpSpPr>
          <a:xfrm>
            <a:off x="3029447" y="1773141"/>
            <a:ext cx="357809" cy="4278464"/>
            <a:chOff x="3124200" y="1905001"/>
            <a:chExt cx="304800" cy="4191000"/>
          </a:xfrm>
        </p:grpSpPr>
        <p:grpSp>
          <p:nvGrpSpPr>
            <p:cNvPr id="8" name="Group 219"/>
            <p:cNvGrpSpPr/>
            <p:nvPr/>
          </p:nvGrpSpPr>
          <p:grpSpPr>
            <a:xfrm>
              <a:off x="3124200" y="2133600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21" name="Rectangle 220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Isosceles Triangle 221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60" name="Straight Connector 259"/>
            <p:cNvCxnSpPr/>
            <p:nvPr/>
          </p:nvCxnSpPr>
          <p:spPr bwMode="auto">
            <a:xfrm rot="5400000">
              <a:off x="1181099" y="4000501"/>
              <a:ext cx="419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" name="Group 285"/>
            <p:cNvGrpSpPr/>
            <p:nvPr/>
          </p:nvGrpSpPr>
          <p:grpSpPr>
            <a:xfrm>
              <a:off x="3124200" y="2641600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87" name="Rectangle 286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Isosceles Triangle 289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292"/>
            <p:cNvGrpSpPr/>
            <p:nvPr/>
          </p:nvGrpSpPr>
          <p:grpSpPr>
            <a:xfrm>
              <a:off x="3124200" y="3149600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96" name="Rectangle 295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Isosceles Triangle 298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" name="Group 409"/>
          <p:cNvGrpSpPr/>
          <p:nvPr/>
        </p:nvGrpSpPr>
        <p:grpSpPr>
          <a:xfrm>
            <a:off x="1219200" y="2229659"/>
            <a:ext cx="1810247" cy="615140"/>
            <a:chOff x="1219200" y="2229659"/>
            <a:chExt cx="1810247" cy="615140"/>
          </a:xfrm>
        </p:grpSpPr>
        <p:sp>
          <p:nvSpPr>
            <p:cNvPr id="301" name="Freeform 300"/>
            <p:cNvSpPr/>
            <p:nvPr/>
          </p:nvSpPr>
          <p:spPr bwMode="auto">
            <a:xfrm>
              <a:off x="2514600" y="2438400"/>
              <a:ext cx="320925" cy="406399"/>
            </a:xfrm>
            <a:custGeom>
              <a:avLst/>
              <a:gdLst>
                <a:gd name="connsiteX0" fmla="*/ 3425 w 451711"/>
                <a:gd name="connsiteY0" fmla="*/ 152400 h 524323"/>
                <a:gd name="connsiteX1" fmla="*/ 79625 w 451711"/>
                <a:gd name="connsiteY1" fmla="*/ 76200 h 524323"/>
                <a:gd name="connsiteX2" fmla="*/ 143125 w 451711"/>
                <a:gd name="connsiteY2" fmla="*/ 0 h 524323"/>
                <a:gd name="connsiteX3" fmla="*/ 193925 w 451711"/>
                <a:gd name="connsiteY3" fmla="*/ 12700 h 524323"/>
                <a:gd name="connsiteX4" fmla="*/ 232025 w 451711"/>
                <a:gd name="connsiteY4" fmla="*/ 38100 h 524323"/>
                <a:gd name="connsiteX5" fmla="*/ 320925 w 451711"/>
                <a:gd name="connsiteY5" fmla="*/ 152400 h 524323"/>
                <a:gd name="connsiteX6" fmla="*/ 371725 w 451711"/>
                <a:gd name="connsiteY6" fmla="*/ 165100 h 524323"/>
                <a:gd name="connsiteX7" fmla="*/ 409825 w 451711"/>
                <a:gd name="connsiteY7" fmla="*/ 177800 h 524323"/>
                <a:gd name="connsiteX8" fmla="*/ 422525 w 451711"/>
                <a:gd name="connsiteY8" fmla="*/ 215900 h 524323"/>
                <a:gd name="connsiteX9" fmla="*/ 447925 w 451711"/>
                <a:gd name="connsiteY9" fmla="*/ 342900 h 524323"/>
                <a:gd name="connsiteX10" fmla="*/ 435225 w 451711"/>
                <a:gd name="connsiteY10" fmla="*/ 381000 h 524323"/>
                <a:gd name="connsiteX11" fmla="*/ 422525 w 451711"/>
                <a:gd name="connsiteY11" fmla="*/ 431800 h 524323"/>
                <a:gd name="connsiteX12" fmla="*/ 359025 w 451711"/>
                <a:gd name="connsiteY12" fmla="*/ 508000 h 524323"/>
                <a:gd name="connsiteX13" fmla="*/ 320925 w 451711"/>
                <a:gd name="connsiteY13" fmla="*/ 520700 h 524323"/>
                <a:gd name="connsiteX14" fmla="*/ 219325 w 451711"/>
                <a:gd name="connsiteY14" fmla="*/ 469900 h 524323"/>
                <a:gd name="connsiteX15" fmla="*/ 232025 w 451711"/>
                <a:gd name="connsiteY15" fmla="*/ 431800 h 524323"/>
                <a:gd name="connsiteX16" fmla="*/ 219325 w 451711"/>
                <a:gd name="connsiteY16" fmla="*/ 355600 h 524323"/>
                <a:gd name="connsiteX17" fmla="*/ 206625 w 451711"/>
                <a:gd name="connsiteY17" fmla="*/ 393700 h 524323"/>
                <a:gd name="connsiteX18" fmla="*/ 155825 w 451711"/>
                <a:gd name="connsiteY18" fmla="*/ 381000 h 524323"/>
                <a:gd name="connsiteX19" fmla="*/ 130425 w 451711"/>
                <a:gd name="connsiteY19" fmla="*/ 419100 h 524323"/>
                <a:gd name="connsiteX20" fmla="*/ 105025 w 451711"/>
                <a:gd name="connsiteY20" fmla="*/ 368300 h 524323"/>
                <a:gd name="connsiteX21" fmla="*/ 28825 w 451711"/>
                <a:gd name="connsiteY21" fmla="*/ 279400 h 524323"/>
                <a:gd name="connsiteX22" fmla="*/ 28825 w 451711"/>
                <a:gd name="connsiteY22" fmla="*/ 165100 h 524323"/>
                <a:gd name="connsiteX23" fmla="*/ 79625 w 451711"/>
                <a:gd name="connsiteY23" fmla="*/ 177800 h 524323"/>
                <a:gd name="connsiteX24" fmla="*/ 66925 w 451711"/>
                <a:gd name="connsiteY24" fmla="*/ 63500 h 52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1711" h="524323">
                  <a:moveTo>
                    <a:pt x="3425" y="152400"/>
                  </a:moveTo>
                  <a:cubicBezTo>
                    <a:pt x="48139" y="85329"/>
                    <a:pt x="6112" y="139211"/>
                    <a:pt x="79625" y="76200"/>
                  </a:cubicBezTo>
                  <a:cubicBezTo>
                    <a:pt x="117653" y="43605"/>
                    <a:pt x="116996" y="39194"/>
                    <a:pt x="143125" y="0"/>
                  </a:cubicBezTo>
                  <a:cubicBezTo>
                    <a:pt x="160058" y="4233"/>
                    <a:pt x="177882" y="5824"/>
                    <a:pt x="193925" y="12700"/>
                  </a:cubicBezTo>
                  <a:cubicBezTo>
                    <a:pt x="207954" y="18713"/>
                    <a:pt x="220299" y="28329"/>
                    <a:pt x="232025" y="38100"/>
                  </a:cubicBezTo>
                  <a:cubicBezTo>
                    <a:pt x="276789" y="75404"/>
                    <a:pt x="285524" y="99298"/>
                    <a:pt x="320925" y="152400"/>
                  </a:cubicBezTo>
                  <a:cubicBezTo>
                    <a:pt x="330607" y="166923"/>
                    <a:pt x="354942" y="160305"/>
                    <a:pt x="371725" y="165100"/>
                  </a:cubicBezTo>
                  <a:cubicBezTo>
                    <a:pt x="384597" y="168778"/>
                    <a:pt x="397125" y="173567"/>
                    <a:pt x="409825" y="177800"/>
                  </a:cubicBezTo>
                  <a:cubicBezTo>
                    <a:pt x="414058" y="190500"/>
                    <a:pt x="419900" y="202773"/>
                    <a:pt x="422525" y="215900"/>
                  </a:cubicBezTo>
                  <a:cubicBezTo>
                    <a:pt x="451711" y="361832"/>
                    <a:pt x="419233" y="256823"/>
                    <a:pt x="447925" y="342900"/>
                  </a:cubicBezTo>
                  <a:cubicBezTo>
                    <a:pt x="443692" y="355600"/>
                    <a:pt x="438903" y="368128"/>
                    <a:pt x="435225" y="381000"/>
                  </a:cubicBezTo>
                  <a:cubicBezTo>
                    <a:pt x="430430" y="397783"/>
                    <a:pt x="429401" y="415757"/>
                    <a:pt x="422525" y="431800"/>
                  </a:cubicBezTo>
                  <a:cubicBezTo>
                    <a:pt x="413154" y="453666"/>
                    <a:pt x="377334" y="495794"/>
                    <a:pt x="359025" y="508000"/>
                  </a:cubicBezTo>
                  <a:cubicBezTo>
                    <a:pt x="347886" y="515426"/>
                    <a:pt x="333625" y="516467"/>
                    <a:pt x="320925" y="520700"/>
                  </a:cubicBezTo>
                  <a:cubicBezTo>
                    <a:pt x="281315" y="514098"/>
                    <a:pt x="228396" y="524323"/>
                    <a:pt x="219325" y="469900"/>
                  </a:cubicBezTo>
                  <a:cubicBezTo>
                    <a:pt x="217124" y="456695"/>
                    <a:pt x="227792" y="444500"/>
                    <a:pt x="232025" y="431800"/>
                  </a:cubicBezTo>
                  <a:cubicBezTo>
                    <a:pt x="227792" y="406400"/>
                    <a:pt x="233609" y="377026"/>
                    <a:pt x="219325" y="355600"/>
                  </a:cubicBezTo>
                  <a:cubicBezTo>
                    <a:pt x="211899" y="344461"/>
                    <a:pt x="219054" y="388728"/>
                    <a:pt x="206625" y="393700"/>
                  </a:cubicBezTo>
                  <a:cubicBezTo>
                    <a:pt x="190419" y="400182"/>
                    <a:pt x="172758" y="385233"/>
                    <a:pt x="155825" y="381000"/>
                  </a:cubicBezTo>
                  <a:cubicBezTo>
                    <a:pt x="147358" y="393700"/>
                    <a:pt x="145233" y="422802"/>
                    <a:pt x="130425" y="419100"/>
                  </a:cubicBezTo>
                  <a:cubicBezTo>
                    <a:pt x="112058" y="414508"/>
                    <a:pt x="115059" y="384354"/>
                    <a:pt x="105025" y="368300"/>
                  </a:cubicBezTo>
                  <a:cubicBezTo>
                    <a:pt x="77871" y="324854"/>
                    <a:pt x="63460" y="314035"/>
                    <a:pt x="28825" y="279400"/>
                  </a:cubicBezTo>
                  <a:cubicBezTo>
                    <a:pt x="26169" y="266118"/>
                    <a:pt x="0" y="182395"/>
                    <a:pt x="28825" y="165100"/>
                  </a:cubicBezTo>
                  <a:cubicBezTo>
                    <a:pt x="43792" y="156120"/>
                    <a:pt x="62692" y="173567"/>
                    <a:pt x="79625" y="177800"/>
                  </a:cubicBezTo>
                  <a:cubicBezTo>
                    <a:pt x="61791" y="106465"/>
                    <a:pt x="66925" y="144454"/>
                    <a:pt x="66925" y="6350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03" name="Straight Arrow Connector 302"/>
            <p:cNvCxnSpPr>
              <a:stCxn id="200" idx="3"/>
              <a:endCxn id="301" idx="21"/>
            </p:cNvCxnSpPr>
            <p:nvPr/>
          </p:nvCxnSpPr>
          <p:spPr bwMode="auto">
            <a:xfrm>
              <a:off x="1219200" y="2229659"/>
              <a:ext cx="1315879" cy="42530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6" name="Straight Arrow Connector 305"/>
            <p:cNvCxnSpPr>
              <a:endCxn id="287" idx="1"/>
            </p:cNvCxnSpPr>
            <p:nvPr/>
          </p:nvCxnSpPr>
          <p:spPr bwMode="auto">
            <a:xfrm>
              <a:off x="2819400" y="2698804"/>
              <a:ext cx="210047" cy="5967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482"/>
          <p:cNvGrpSpPr/>
          <p:nvPr/>
        </p:nvGrpSpPr>
        <p:grpSpPr>
          <a:xfrm>
            <a:off x="1219200" y="2743200"/>
            <a:ext cx="1616325" cy="584199"/>
            <a:chOff x="1219200" y="2743200"/>
            <a:chExt cx="1616325" cy="584199"/>
          </a:xfrm>
        </p:grpSpPr>
        <p:sp>
          <p:nvSpPr>
            <p:cNvPr id="314" name="Freeform 313"/>
            <p:cNvSpPr/>
            <p:nvPr/>
          </p:nvSpPr>
          <p:spPr bwMode="auto">
            <a:xfrm>
              <a:off x="2514600" y="2921000"/>
              <a:ext cx="320925" cy="406399"/>
            </a:xfrm>
            <a:custGeom>
              <a:avLst/>
              <a:gdLst>
                <a:gd name="connsiteX0" fmla="*/ 3425 w 451711"/>
                <a:gd name="connsiteY0" fmla="*/ 152400 h 524323"/>
                <a:gd name="connsiteX1" fmla="*/ 79625 w 451711"/>
                <a:gd name="connsiteY1" fmla="*/ 76200 h 524323"/>
                <a:gd name="connsiteX2" fmla="*/ 143125 w 451711"/>
                <a:gd name="connsiteY2" fmla="*/ 0 h 524323"/>
                <a:gd name="connsiteX3" fmla="*/ 193925 w 451711"/>
                <a:gd name="connsiteY3" fmla="*/ 12700 h 524323"/>
                <a:gd name="connsiteX4" fmla="*/ 232025 w 451711"/>
                <a:gd name="connsiteY4" fmla="*/ 38100 h 524323"/>
                <a:gd name="connsiteX5" fmla="*/ 320925 w 451711"/>
                <a:gd name="connsiteY5" fmla="*/ 152400 h 524323"/>
                <a:gd name="connsiteX6" fmla="*/ 371725 w 451711"/>
                <a:gd name="connsiteY6" fmla="*/ 165100 h 524323"/>
                <a:gd name="connsiteX7" fmla="*/ 409825 w 451711"/>
                <a:gd name="connsiteY7" fmla="*/ 177800 h 524323"/>
                <a:gd name="connsiteX8" fmla="*/ 422525 w 451711"/>
                <a:gd name="connsiteY8" fmla="*/ 215900 h 524323"/>
                <a:gd name="connsiteX9" fmla="*/ 447925 w 451711"/>
                <a:gd name="connsiteY9" fmla="*/ 342900 h 524323"/>
                <a:gd name="connsiteX10" fmla="*/ 435225 w 451711"/>
                <a:gd name="connsiteY10" fmla="*/ 381000 h 524323"/>
                <a:gd name="connsiteX11" fmla="*/ 422525 w 451711"/>
                <a:gd name="connsiteY11" fmla="*/ 431800 h 524323"/>
                <a:gd name="connsiteX12" fmla="*/ 359025 w 451711"/>
                <a:gd name="connsiteY12" fmla="*/ 508000 h 524323"/>
                <a:gd name="connsiteX13" fmla="*/ 320925 w 451711"/>
                <a:gd name="connsiteY13" fmla="*/ 520700 h 524323"/>
                <a:gd name="connsiteX14" fmla="*/ 219325 w 451711"/>
                <a:gd name="connsiteY14" fmla="*/ 469900 h 524323"/>
                <a:gd name="connsiteX15" fmla="*/ 232025 w 451711"/>
                <a:gd name="connsiteY15" fmla="*/ 431800 h 524323"/>
                <a:gd name="connsiteX16" fmla="*/ 219325 w 451711"/>
                <a:gd name="connsiteY16" fmla="*/ 355600 h 524323"/>
                <a:gd name="connsiteX17" fmla="*/ 206625 w 451711"/>
                <a:gd name="connsiteY17" fmla="*/ 393700 h 524323"/>
                <a:gd name="connsiteX18" fmla="*/ 155825 w 451711"/>
                <a:gd name="connsiteY18" fmla="*/ 381000 h 524323"/>
                <a:gd name="connsiteX19" fmla="*/ 130425 w 451711"/>
                <a:gd name="connsiteY19" fmla="*/ 419100 h 524323"/>
                <a:gd name="connsiteX20" fmla="*/ 105025 w 451711"/>
                <a:gd name="connsiteY20" fmla="*/ 368300 h 524323"/>
                <a:gd name="connsiteX21" fmla="*/ 28825 w 451711"/>
                <a:gd name="connsiteY21" fmla="*/ 279400 h 524323"/>
                <a:gd name="connsiteX22" fmla="*/ 28825 w 451711"/>
                <a:gd name="connsiteY22" fmla="*/ 165100 h 524323"/>
                <a:gd name="connsiteX23" fmla="*/ 79625 w 451711"/>
                <a:gd name="connsiteY23" fmla="*/ 177800 h 524323"/>
                <a:gd name="connsiteX24" fmla="*/ 66925 w 451711"/>
                <a:gd name="connsiteY24" fmla="*/ 63500 h 52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1711" h="524323">
                  <a:moveTo>
                    <a:pt x="3425" y="152400"/>
                  </a:moveTo>
                  <a:cubicBezTo>
                    <a:pt x="48139" y="85329"/>
                    <a:pt x="6112" y="139211"/>
                    <a:pt x="79625" y="76200"/>
                  </a:cubicBezTo>
                  <a:cubicBezTo>
                    <a:pt x="117653" y="43605"/>
                    <a:pt x="116996" y="39194"/>
                    <a:pt x="143125" y="0"/>
                  </a:cubicBezTo>
                  <a:cubicBezTo>
                    <a:pt x="160058" y="4233"/>
                    <a:pt x="177882" y="5824"/>
                    <a:pt x="193925" y="12700"/>
                  </a:cubicBezTo>
                  <a:cubicBezTo>
                    <a:pt x="207954" y="18713"/>
                    <a:pt x="220299" y="28329"/>
                    <a:pt x="232025" y="38100"/>
                  </a:cubicBezTo>
                  <a:cubicBezTo>
                    <a:pt x="276789" y="75404"/>
                    <a:pt x="285524" y="99298"/>
                    <a:pt x="320925" y="152400"/>
                  </a:cubicBezTo>
                  <a:cubicBezTo>
                    <a:pt x="330607" y="166923"/>
                    <a:pt x="354942" y="160305"/>
                    <a:pt x="371725" y="165100"/>
                  </a:cubicBezTo>
                  <a:cubicBezTo>
                    <a:pt x="384597" y="168778"/>
                    <a:pt x="397125" y="173567"/>
                    <a:pt x="409825" y="177800"/>
                  </a:cubicBezTo>
                  <a:cubicBezTo>
                    <a:pt x="414058" y="190500"/>
                    <a:pt x="419900" y="202773"/>
                    <a:pt x="422525" y="215900"/>
                  </a:cubicBezTo>
                  <a:cubicBezTo>
                    <a:pt x="451711" y="361832"/>
                    <a:pt x="419233" y="256823"/>
                    <a:pt x="447925" y="342900"/>
                  </a:cubicBezTo>
                  <a:cubicBezTo>
                    <a:pt x="443692" y="355600"/>
                    <a:pt x="438903" y="368128"/>
                    <a:pt x="435225" y="381000"/>
                  </a:cubicBezTo>
                  <a:cubicBezTo>
                    <a:pt x="430430" y="397783"/>
                    <a:pt x="429401" y="415757"/>
                    <a:pt x="422525" y="431800"/>
                  </a:cubicBezTo>
                  <a:cubicBezTo>
                    <a:pt x="413154" y="453666"/>
                    <a:pt x="377334" y="495794"/>
                    <a:pt x="359025" y="508000"/>
                  </a:cubicBezTo>
                  <a:cubicBezTo>
                    <a:pt x="347886" y="515426"/>
                    <a:pt x="333625" y="516467"/>
                    <a:pt x="320925" y="520700"/>
                  </a:cubicBezTo>
                  <a:cubicBezTo>
                    <a:pt x="281315" y="514098"/>
                    <a:pt x="228396" y="524323"/>
                    <a:pt x="219325" y="469900"/>
                  </a:cubicBezTo>
                  <a:cubicBezTo>
                    <a:pt x="217124" y="456695"/>
                    <a:pt x="227792" y="444500"/>
                    <a:pt x="232025" y="431800"/>
                  </a:cubicBezTo>
                  <a:cubicBezTo>
                    <a:pt x="227792" y="406400"/>
                    <a:pt x="233609" y="377026"/>
                    <a:pt x="219325" y="355600"/>
                  </a:cubicBezTo>
                  <a:cubicBezTo>
                    <a:pt x="211899" y="344461"/>
                    <a:pt x="219054" y="388728"/>
                    <a:pt x="206625" y="393700"/>
                  </a:cubicBezTo>
                  <a:cubicBezTo>
                    <a:pt x="190419" y="400182"/>
                    <a:pt x="172758" y="385233"/>
                    <a:pt x="155825" y="381000"/>
                  </a:cubicBezTo>
                  <a:cubicBezTo>
                    <a:pt x="147358" y="393700"/>
                    <a:pt x="145233" y="422802"/>
                    <a:pt x="130425" y="419100"/>
                  </a:cubicBezTo>
                  <a:cubicBezTo>
                    <a:pt x="112058" y="414508"/>
                    <a:pt x="115059" y="384354"/>
                    <a:pt x="105025" y="368300"/>
                  </a:cubicBezTo>
                  <a:cubicBezTo>
                    <a:pt x="77871" y="324854"/>
                    <a:pt x="63460" y="314035"/>
                    <a:pt x="28825" y="279400"/>
                  </a:cubicBezTo>
                  <a:cubicBezTo>
                    <a:pt x="26169" y="266118"/>
                    <a:pt x="0" y="182395"/>
                    <a:pt x="28825" y="165100"/>
                  </a:cubicBezTo>
                  <a:cubicBezTo>
                    <a:pt x="43792" y="156120"/>
                    <a:pt x="62692" y="173567"/>
                    <a:pt x="79625" y="177800"/>
                  </a:cubicBezTo>
                  <a:cubicBezTo>
                    <a:pt x="61791" y="106465"/>
                    <a:pt x="66925" y="144454"/>
                    <a:pt x="66925" y="6350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15" name="Straight Arrow Connector 314"/>
            <p:cNvCxnSpPr>
              <a:endCxn id="314" idx="21"/>
            </p:cNvCxnSpPr>
            <p:nvPr/>
          </p:nvCxnSpPr>
          <p:spPr bwMode="auto">
            <a:xfrm>
              <a:off x="1219200" y="2743200"/>
              <a:ext cx="1315879" cy="39436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16" name="Straight Arrow Connector 315"/>
          <p:cNvCxnSpPr/>
          <p:nvPr/>
        </p:nvCxnSpPr>
        <p:spPr bwMode="auto">
          <a:xfrm flipV="1">
            <a:off x="2819400" y="3148717"/>
            <a:ext cx="233901" cy="3268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469"/>
          <p:cNvGrpSpPr/>
          <p:nvPr/>
        </p:nvGrpSpPr>
        <p:grpSpPr>
          <a:xfrm>
            <a:off x="2734115" y="2237641"/>
            <a:ext cx="740605" cy="986510"/>
            <a:chOff x="2734115" y="2237641"/>
            <a:chExt cx="740605" cy="986510"/>
          </a:xfrm>
        </p:grpSpPr>
        <p:cxnSp>
          <p:nvCxnSpPr>
            <p:cNvPr id="328" name="Straight Arrow Connector 327"/>
            <p:cNvCxnSpPr>
              <a:stCxn id="214" idx="16"/>
              <a:endCxn id="319" idx="1"/>
            </p:cNvCxnSpPr>
            <p:nvPr/>
          </p:nvCxnSpPr>
          <p:spPr bwMode="auto">
            <a:xfrm flipV="1">
              <a:off x="2734115" y="2237641"/>
              <a:ext cx="716751" cy="162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1" name="Straight Arrow Connector 330"/>
            <p:cNvCxnSpPr>
              <a:stCxn id="301" idx="10"/>
            </p:cNvCxnSpPr>
            <p:nvPr/>
          </p:nvCxnSpPr>
          <p:spPr bwMode="auto">
            <a:xfrm flipV="1">
              <a:off x="2823812" y="2701636"/>
              <a:ext cx="631907" cy="3207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4" name="Straight Arrow Connector 333"/>
            <p:cNvCxnSpPr/>
            <p:nvPr/>
          </p:nvCxnSpPr>
          <p:spPr bwMode="auto">
            <a:xfrm flipV="1">
              <a:off x="2832265" y="3172572"/>
              <a:ext cx="642455" cy="5157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437"/>
          <p:cNvGrpSpPr/>
          <p:nvPr/>
        </p:nvGrpSpPr>
        <p:grpSpPr>
          <a:xfrm>
            <a:off x="7467599" y="1905000"/>
            <a:ext cx="356483" cy="4191000"/>
            <a:chOff x="7467600" y="1905000"/>
            <a:chExt cx="304800" cy="4191000"/>
          </a:xfrm>
        </p:grpSpPr>
        <p:grpSp>
          <p:nvGrpSpPr>
            <p:cNvPr id="15" name="Group 268"/>
            <p:cNvGrpSpPr/>
            <p:nvPr/>
          </p:nvGrpSpPr>
          <p:grpSpPr>
            <a:xfrm>
              <a:off x="7467600" y="2133599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73" name="Rectangle 272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Isosceles Triangle 274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77" name="Straight Connector 276"/>
            <p:cNvCxnSpPr/>
            <p:nvPr/>
          </p:nvCxnSpPr>
          <p:spPr bwMode="auto">
            <a:xfrm rot="5400000">
              <a:off x="5524499" y="4000500"/>
              <a:ext cx="419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345"/>
            <p:cNvGrpSpPr/>
            <p:nvPr/>
          </p:nvGrpSpPr>
          <p:grpSpPr>
            <a:xfrm>
              <a:off x="7467600" y="2641600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47" name="Rectangle 346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Isosceles Triangle 347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" name="Group 451"/>
          <p:cNvGrpSpPr/>
          <p:nvPr/>
        </p:nvGrpSpPr>
        <p:grpSpPr>
          <a:xfrm>
            <a:off x="3811979" y="2648197"/>
            <a:ext cx="370249" cy="528453"/>
            <a:chOff x="3811979" y="2648197"/>
            <a:chExt cx="370249" cy="528453"/>
          </a:xfrm>
        </p:grpSpPr>
        <p:cxnSp>
          <p:nvCxnSpPr>
            <p:cNvPr id="338" name="Straight Arrow Connector 337"/>
            <p:cNvCxnSpPr>
              <a:endCxn id="335" idx="8"/>
            </p:cNvCxnSpPr>
            <p:nvPr/>
          </p:nvCxnSpPr>
          <p:spPr bwMode="auto">
            <a:xfrm>
              <a:off x="3811979" y="2648197"/>
              <a:ext cx="332360" cy="13712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2" name="Straight Arrow Connector 351"/>
            <p:cNvCxnSpPr/>
            <p:nvPr/>
          </p:nvCxnSpPr>
          <p:spPr bwMode="auto">
            <a:xfrm rot="5400000" flipH="1" flipV="1">
              <a:off x="3796211" y="2790633"/>
              <a:ext cx="401785" cy="37024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436"/>
          <p:cNvGrpSpPr/>
          <p:nvPr/>
        </p:nvGrpSpPr>
        <p:grpSpPr>
          <a:xfrm>
            <a:off x="5263762" y="1905001"/>
            <a:ext cx="375037" cy="4191000"/>
            <a:chOff x="5334000" y="1905001"/>
            <a:chExt cx="304800" cy="4191000"/>
          </a:xfrm>
        </p:grpSpPr>
        <p:grpSp>
          <p:nvGrpSpPr>
            <p:cNvPr id="19" name="Group 260"/>
            <p:cNvGrpSpPr/>
            <p:nvPr/>
          </p:nvGrpSpPr>
          <p:grpSpPr>
            <a:xfrm>
              <a:off x="5334000" y="2133600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62" name="Rectangle 261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Isosceles Triangle 265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68" name="Straight Connector 267"/>
            <p:cNvCxnSpPr/>
            <p:nvPr/>
          </p:nvCxnSpPr>
          <p:spPr bwMode="auto">
            <a:xfrm rot="5400000">
              <a:off x="3390899" y="4000501"/>
              <a:ext cx="419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Group 356"/>
            <p:cNvGrpSpPr/>
            <p:nvPr/>
          </p:nvGrpSpPr>
          <p:grpSpPr>
            <a:xfrm>
              <a:off x="5334000" y="2819400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58" name="Rectangle 357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Isosceles Triangle 358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" name="Group 458"/>
          <p:cNvGrpSpPr/>
          <p:nvPr/>
        </p:nvGrpSpPr>
        <p:grpSpPr>
          <a:xfrm>
            <a:off x="6210253" y="2184749"/>
            <a:ext cx="891566" cy="864211"/>
            <a:chOff x="6210253" y="2184749"/>
            <a:chExt cx="891566" cy="864211"/>
          </a:xfrm>
        </p:grpSpPr>
        <p:sp>
          <p:nvSpPr>
            <p:cNvPr id="349" name="Freeform 348"/>
            <p:cNvSpPr/>
            <p:nvPr/>
          </p:nvSpPr>
          <p:spPr bwMode="auto">
            <a:xfrm rot="18114453">
              <a:off x="6151973" y="2243029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 rot="1113134">
              <a:off x="6439704" y="2346476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 rot="1113134">
              <a:off x="6668378" y="2733150"/>
              <a:ext cx="433441" cy="31581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461"/>
          <p:cNvGrpSpPr/>
          <p:nvPr/>
        </p:nvGrpSpPr>
        <p:grpSpPr>
          <a:xfrm>
            <a:off x="6820500" y="2286001"/>
            <a:ext cx="659800" cy="592427"/>
            <a:chOff x="6820500" y="2286001"/>
            <a:chExt cx="659800" cy="592427"/>
          </a:xfrm>
        </p:grpSpPr>
        <p:cxnSp>
          <p:nvCxnSpPr>
            <p:cNvPr id="380" name="Straight Arrow Connector 379"/>
            <p:cNvCxnSpPr/>
            <p:nvPr/>
          </p:nvCxnSpPr>
          <p:spPr bwMode="auto">
            <a:xfrm flipV="1">
              <a:off x="7064062" y="2743200"/>
              <a:ext cx="403538" cy="13522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4" name="Straight Arrow Connector 383"/>
            <p:cNvCxnSpPr>
              <a:stCxn id="350" idx="18"/>
            </p:cNvCxnSpPr>
            <p:nvPr/>
          </p:nvCxnSpPr>
          <p:spPr bwMode="auto">
            <a:xfrm flipV="1">
              <a:off x="6820500" y="2286001"/>
              <a:ext cx="659800" cy="11532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3" name="Group 463"/>
          <p:cNvGrpSpPr/>
          <p:nvPr/>
        </p:nvGrpSpPr>
        <p:grpSpPr>
          <a:xfrm>
            <a:off x="5969000" y="2298700"/>
            <a:ext cx="712677" cy="749299"/>
            <a:chOff x="5969000" y="2298700"/>
            <a:chExt cx="712677" cy="749299"/>
          </a:xfrm>
        </p:grpSpPr>
        <p:cxnSp>
          <p:nvCxnSpPr>
            <p:cNvPr id="377" name="Straight Arrow Connector 376"/>
            <p:cNvCxnSpPr>
              <a:stCxn id="370" idx="3"/>
              <a:endCxn id="376" idx="7"/>
            </p:cNvCxnSpPr>
            <p:nvPr/>
          </p:nvCxnSpPr>
          <p:spPr bwMode="auto">
            <a:xfrm flipV="1">
              <a:off x="6035040" y="2863781"/>
              <a:ext cx="646637" cy="18421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2" name="Straight Arrow Connector 381"/>
            <p:cNvCxnSpPr>
              <a:endCxn id="349" idx="0"/>
            </p:cNvCxnSpPr>
            <p:nvPr/>
          </p:nvCxnSpPr>
          <p:spPr bwMode="auto">
            <a:xfrm>
              <a:off x="5969000" y="2298700"/>
              <a:ext cx="312521" cy="6262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4" name="Group 462"/>
          <p:cNvGrpSpPr/>
          <p:nvPr/>
        </p:nvGrpSpPr>
        <p:grpSpPr>
          <a:xfrm>
            <a:off x="5664199" y="1905000"/>
            <a:ext cx="370841" cy="4191000"/>
            <a:chOff x="5664200" y="1905000"/>
            <a:chExt cx="304800" cy="4191000"/>
          </a:xfrm>
        </p:grpSpPr>
        <p:grpSp>
          <p:nvGrpSpPr>
            <p:cNvPr id="25" name="Group 364"/>
            <p:cNvGrpSpPr/>
            <p:nvPr/>
          </p:nvGrpSpPr>
          <p:grpSpPr>
            <a:xfrm>
              <a:off x="5664200" y="2133599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66" name="Rectangle 365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Isosceles Triangle 366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68" name="Straight Connector 367"/>
            <p:cNvCxnSpPr/>
            <p:nvPr/>
          </p:nvCxnSpPr>
          <p:spPr bwMode="auto">
            <a:xfrm rot="5400000">
              <a:off x="3721099" y="4000500"/>
              <a:ext cx="419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6" name="Group 368"/>
            <p:cNvGrpSpPr/>
            <p:nvPr/>
          </p:nvGrpSpPr>
          <p:grpSpPr>
            <a:xfrm>
              <a:off x="5664200" y="2819399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70" name="Rectangle 369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Isosceles Triangle 370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3" name="Isosceles Triangle 392"/>
            <p:cNvSpPr/>
            <p:nvPr/>
          </p:nvSpPr>
          <p:spPr bwMode="auto">
            <a:xfrm>
              <a:off x="5740400" y="4724400"/>
              <a:ext cx="152400" cy="228600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404"/>
          <p:cNvGrpSpPr/>
          <p:nvPr/>
        </p:nvGrpSpPr>
        <p:grpSpPr>
          <a:xfrm>
            <a:off x="641404" y="4419600"/>
            <a:ext cx="7078649" cy="764650"/>
            <a:chOff x="641404" y="4419600"/>
            <a:chExt cx="7078649" cy="764650"/>
          </a:xfrm>
        </p:grpSpPr>
        <p:sp>
          <p:nvSpPr>
            <p:cNvPr id="388" name="Isosceles Triangle 387"/>
            <p:cNvSpPr/>
            <p:nvPr/>
          </p:nvSpPr>
          <p:spPr bwMode="auto">
            <a:xfrm>
              <a:off x="946204" y="4724400"/>
              <a:ext cx="152400" cy="228600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390" name="Isosceles Triangle 389"/>
            <p:cNvSpPr/>
            <p:nvPr/>
          </p:nvSpPr>
          <p:spPr bwMode="auto">
            <a:xfrm>
              <a:off x="3128841" y="4724400"/>
              <a:ext cx="152400" cy="228600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392" name="Isosceles Triangle 391"/>
            <p:cNvSpPr/>
            <p:nvPr/>
          </p:nvSpPr>
          <p:spPr bwMode="auto">
            <a:xfrm>
              <a:off x="5386347" y="4724400"/>
              <a:ext cx="152400" cy="228600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394" name="Isosceles Triangle 393"/>
            <p:cNvSpPr/>
            <p:nvPr/>
          </p:nvSpPr>
          <p:spPr bwMode="auto">
            <a:xfrm>
              <a:off x="7567653" y="4724400"/>
              <a:ext cx="152400" cy="228600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cxnSp>
          <p:nvCxnSpPr>
            <p:cNvPr id="396" name="Straight Connector 395"/>
            <p:cNvCxnSpPr/>
            <p:nvPr/>
          </p:nvCxnSpPr>
          <p:spPr bwMode="auto">
            <a:xfrm>
              <a:off x="641404" y="51816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9" name="Elbow Connector 398"/>
            <p:cNvCxnSpPr/>
            <p:nvPr/>
          </p:nvCxnSpPr>
          <p:spPr bwMode="auto">
            <a:xfrm>
              <a:off x="1033670" y="4420925"/>
              <a:ext cx="2166730" cy="76067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1" name="Elbow Connector 400"/>
            <p:cNvCxnSpPr/>
            <p:nvPr/>
          </p:nvCxnSpPr>
          <p:spPr bwMode="auto">
            <a:xfrm>
              <a:off x="3200400" y="4419600"/>
              <a:ext cx="2262146" cy="76465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3" name="Elbow Connector 402"/>
            <p:cNvCxnSpPr/>
            <p:nvPr/>
          </p:nvCxnSpPr>
          <p:spPr bwMode="auto">
            <a:xfrm>
              <a:off x="5462546" y="4420925"/>
              <a:ext cx="2186609" cy="76332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413"/>
          <p:cNvGrpSpPr/>
          <p:nvPr/>
        </p:nvGrpSpPr>
        <p:grpSpPr>
          <a:xfrm>
            <a:off x="3450866" y="1765190"/>
            <a:ext cx="359134" cy="4330810"/>
            <a:chOff x="3454400" y="1905000"/>
            <a:chExt cx="304800" cy="4191000"/>
          </a:xfrm>
        </p:grpSpPr>
        <p:grpSp>
          <p:nvGrpSpPr>
            <p:cNvPr id="29" name="Group 317"/>
            <p:cNvGrpSpPr/>
            <p:nvPr/>
          </p:nvGrpSpPr>
          <p:grpSpPr>
            <a:xfrm>
              <a:off x="3454400" y="2133599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19" name="Rectangle 318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Isosceles Triangle 319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" name="Group 321"/>
            <p:cNvGrpSpPr/>
            <p:nvPr/>
          </p:nvGrpSpPr>
          <p:grpSpPr>
            <a:xfrm>
              <a:off x="3454400" y="2641599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23" name="Rectangle 322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Isosceles Triangle 323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Group 324"/>
            <p:cNvGrpSpPr/>
            <p:nvPr/>
          </p:nvGrpSpPr>
          <p:grpSpPr>
            <a:xfrm>
              <a:off x="3454400" y="3149599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26" name="Rectangle 325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Isosceles Triangle 326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1" name="Isosceles Triangle 390"/>
            <p:cNvSpPr/>
            <p:nvPr/>
          </p:nvSpPr>
          <p:spPr bwMode="auto">
            <a:xfrm>
              <a:off x="3530600" y="4770566"/>
              <a:ext cx="152400" cy="228600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 bwMode="auto">
            <a:xfrm rot="5400000">
              <a:off x="1511299" y="4000500"/>
              <a:ext cx="419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4" name="Group 449"/>
          <p:cNvGrpSpPr/>
          <p:nvPr/>
        </p:nvGrpSpPr>
        <p:grpSpPr>
          <a:xfrm>
            <a:off x="4038600" y="2489549"/>
            <a:ext cx="1080104" cy="888800"/>
            <a:chOff x="4038600" y="2489549"/>
            <a:chExt cx="1080104" cy="888800"/>
          </a:xfrm>
        </p:grpSpPr>
        <p:sp>
          <p:nvSpPr>
            <p:cNvPr id="335" name="Freeform 334"/>
            <p:cNvSpPr/>
            <p:nvPr/>
          </p:nvSpPr>
          <p:spPr bwMode="auto">
            <a:xfrm>
              <a:off x="4038600" y="2539218"/>
              <a:ext cx="381000" cy="35688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6" name="Freeform 335"/>
            <p:cNvSpPr/>
            <p:nvPr/>
          </p:nvSpPr>
          <p:spPr bwMode="auto">
            <a:xfrm rot="18114453">
              <a:off x="4375381" y="2547829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7" name="Freeform 336"/>
            <p:cNvSpPr/>
            <p:nvPr/>
          </p:nvSpPr>
          <p:spPr bwMode="auto">
            <a:xfrm rot="1113134">
              <a:off x="4687104" y="2544010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" name="Freeform 350"/>
            <p:cNvSpPr/>
            <p:nvPr/>
          </p:nvSpPr>
          <p:spPr bwMode="auto">
            <a:xfrm rot="18114453">
              <a:off x="4451581" y="3005029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54" name="Straight Arrow Connector 353"/>
            <p:cNvCxnSpPr>
              <a:stCxn id="335" idx="11"/>
              <a:endCxn id="351" idx="0"/>
            </p:cNvCxnSpPr>
            <p:nvPr/>
          </p:nvCxnSpPr>
          <p:spPr bwMode="auto">
            <a:xfrm>
              <a:off x="4255201" y="2880272"/>
              <a:ext cx="325928" cy="24305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5" name="Group 456"/>
          <p:cNvGrpSpPr/>
          <p:nvPr/>
        </p:nvGrpSpPr>
        <p:grpSpPr>
          <a:xfrm>
            <a:off x="4791471" y="2256312"/>
            <a:ext cx="481173" cy="868760"/>
            <a:chOff x="4791471" y="2256312"/>
            <a:chExt cx="481173" cy="868760"/>
          </a:xfrm>
        </p:grpSpPr>
        <p:cxnSp>
          <p:nvCxnSpPr>
            <p:cNvPr id="340" name="Straight Arrow Connector 339"/>
            <p:cNvCxnSpPr>
              <a:stCxn id="337" idx="17"/>
            </p:cNvCxnSpPr>
            <p:nvPr/>
          </p:nvCxnSpPr>
          <p:spPr bwMode="auto">
            <a:xfrm flipV="1">
              <a:off x="5088775" y="2256312"/>
              <a:ext cx="183869" cy="37902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0" name="Straight Arrow Connector 359"/>
            <p:cNvCxnSpPr/>
            <p:nvPr/>
          </p:nvCxnSpPr>
          <p:spPr bwMode="auto">
            <a:xfrm flipV="1">
              <a:off x="4791471" y="2980706"/>
              <a:ext cx="481173" cy="14436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8" name="Group 450"/>
          <p:cNvGrpSpPr/>
          <p:nvPr/>
        </p:nvGrpSpPr>
        <p:grpSpPr>
          <a:xfrm>
            <a:off x="3384468" y="2654135"/>
            <a:ext cx="778348" cy="510639"/>
            <a:chOff x="3384468" y="2654135"/>
            <a:chExt cx="778348" cy="510639"/>
          </a:xfrm>
        </p:grpSpPr>
        <p:cxnSp>
          <p:nvCxnSpPr>
            <p:cNvPr id="344" name="Straight Arrow Connector 343"/>
            <p:cNvCxnSpPr>
              <a:endCxn id="335" idx="7"/>
            </p:cNvCxnSpPr>
            <p:nvPr/>
          </p:nvCxnSpPr>
          <p:spPr bwMode="auto">
            <a:xfrm>
              <a:off x="3384468" y="2654135"/>
              <a:ext cx="667486" cy="10744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2" name="Straight Arrow Connector 361"/>
            <p:cNvCxnSpPr>
              <a:endCxn id="335" idx="9"/>
            </p:cNvCxnSpPr>
            <p:nvPr/>
          </p:nvCxnSpPr>
          <p:spPr bwMode="auto">
            <a:xfrm flipV="1">
              <a:off x="3384468" y="2809056"/>
              <a:ext cx="778348" cy="35571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9" name="Group 464"/>
          <p:cNvGrpSpPr/>
          <p:nvPr/>
        </p:nvGrpSpPr>
        <p:grpSpPr>
          <a:xfrm>
            <a:off x="641404" y="4492487"/>
            <a:ext cx="3000293" cy="765313"/>
            <a:chOff x="641404" y="4492487"/>
            <a:chExt cx="3000293" cy="765313"/>
          </a:xfrm>
        </p:grpSpPr>
        <p:cxnSp>
          <p:nvCxnSpPr>
            <p:cNvPr id="420" name="Straight Connector 419"/>
            <p:cNvCxnSpPr/>
            <p:nvPr/>
          </p:nvCxnSpPr>
          <p:spPr bwMode="auto">
            <a:xfrm>
              <a:off x="641404" y="52578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1" name="Elbow Connector 420"/>
            <p:cNvCxnSpPr/>
            <p:nvPr/>
          </p:nvCxnSpPr>
          <p:spPr bwMode="auto">
            <a:xfrm>
              <a:off x="1033670" y="4492487"/>
              <a:ext cx="2608027" cy="76332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23" name="Elbow Connector 422"/>
          <p:cNvCxnSpPr/>
          <p:nvPr/>
        </p:nvCxnSpPr>
        <p:spPr bwMode="auto">
          <a:xfrm>
            <a:off x="5848350" y="4495800"/>
            <a:ext cx="1799359" cy="74715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2" name="Elbow Connector 431"/>
          <p:cNvCxnSpPr/>
          <p:nvPr/>
        </p:nvCxnSpPr>
        <p:spPr bwMode="auto">
          <a:xfrm>
            <a:off x="3641697" y="4492487"/>
            <a:ext cx="2202512" cy="76332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2" name="Group 457"/>
          <p:cNvGrpSpPr/>
          <p:nvPr/>
        </p:nvGrpSpPr>
        <p:grpSpPr>
          <a:xfrm>
            <a:off x="5627914" y="2286001"/>
            <a:ext cx="1053763" cy="653143"/>
            <a:chOff x="5627914" y="2286001"/>
            <a:chExt cx="1053763" cy="653143"/>
          </a:xfrm>
        </p:grpSpPr>
        <p:cxnSp>
          <p:nvCxnSpPr>
            <p:cNvPr id="441" name="Straight Arrow Connector 440"/>
            <p:cNvCxnSpPr>
              <a:endCxn id="349" idx="19"/>
            </p:cNvCxnSpPr>
            <p:nvPr/>
          </p:nvCxnSpPr>
          <p:spPr bwMode="auto">
            <a:xfrm>
              <a:off x="5638800" y="2286001"/>
              <a:ext cx="663652" cy="206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5" name="Straight Arrow Connector 444"/>
            <p:cNvCxnSpPr>
              <a:endCxn id="376" idx="7"/>
            </p:cNvCxnSpPr>
            <p:nvPr/>
          </p:nvCxnSpPr>
          <p:spPr bwMode="auto">
            <a:xfrm flipV="1">
              <a:off x="5627914" y="2863781"/>
              <a:ext cx="1053763" cy="7536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3" name="Group 486"/>
          <p:cNvGrpSpPr/>
          <p:nvPr/>
        </p:nvGrpSpPr>
        <p:grpSpPr>
          <a:xfrm>
            <a:off x="4700789" y="2743200"/>
            <a:ext cx="2004810" cy="223233"/>
            <a:chOff x="4700789" y="2743200"/>
            <a:chExt cx="2004810" cy="223233"/>
          </a:xfrm>
        </p:grpSpPr>
        <p:cxnSp>
          <p:nvCxnSpPr>
            <p:cNvPr id="372" name="Straight Arrow Connector 371"/>
            <p:cNvCxnSpPr/>
            <p:nvPr/>
          </p:nvCxnSpPr>
          <p:spPr bwMode="auto">
            <a:xfrm>
              <a:off x="5257800" y="2743200"/>
              <a:ext cx="1447799" cy="76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6" name="Freeform 455"/>
            <p:cNvSpPr/>
            <p:nvPr/>
          </p:nvSpPr>
          <p:spPr bwMode="auto">
            <a:xfrm>
              <a:off x="4700789" y="2743200"/>
              <a:ext cx="557011" cy="223233"/>
            </a:xfrm>
            <a:custGeom>
              <a:avLst/>
              <a:gdLst>
                <a:gd name="connsiteX0" fmla="*/ 0 w 585988"/>
                <a:gd name="connsiteY0" fmla="*/ 64395 h 216794"/>
                <a:gd name="connsiteX1" fmla="*/ 193183 w 585988"/>
                <a:gd name="connsiteY1" fmla="*/ 206062 h 216794"/>
                <a:gd name="connsiteX2" fmla="*/ 585988 w 585988"/>
                <a:gd name="connsiteY2" fmla="*/ 0 h 21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988" h="216794">
                  <a:moveTo>
                    <a:pt x="0" y="64395"/>
                  </a:moveTo>
                  <a:cubicBezTo>
                    <a:pt x="47759" y="140594"/>
                    <a:pt x="95518" y="216794"/>
                    <a:pt x="193183" y="206062"/>
                  </a:cubicBezTo>
                  <a:cubicBezTo>
                    <a:pt x="290848" y="195330"/>
                    <a:pt x="438418" y="97665"/>
                    <a:pt x="585988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5" name="Group 476"/>
          <p:cNvGrpSpPr/>
          <p:nvPr/>
        </p:nvGrpSpPr>
        <p:grpSpPr>
          <a:xfrm>
            <a:off x="1217221" y="1981200"/>
            <a:ext cx="1539283" cy="431600"/>
            <a:chOff x="1217221" y="1981200"/>
            <a:chExt cx="1539283" cy="431600"/>
          </a:xfrm>
        </p:grpSpPr>
        <p:sp>
          <p:nvSpPr>
            <p:cNvPr id="472" name="Freeform 471"/>
            <p:cNvSpPr/>
            <p:nvPr/>
          </p:nvSpPr>
          <p:spPr bwMode="auto">
            <a:xfrm>
              <a:off x="1676400" y="2030869"/>
              <a:ext cx="381000" cy="35688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3" name="Freeform 472"/>
            <p:cNvSpPr/>
            <p:nvPr/>
          </p:nvSpPr>
          <p:spPr bwMode="auto">
            <a:xfrm rot="18114453">
              <a:off x="2013181" y="2039480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4" name="Freeform 473"/>
            <p:cNvSpPr/>
            <p:nvPr/>
          </p:nvSpPr>
          <p:spPr bwMode="auto">
            <a:xfrm rot="1113134">
              <a:off x="2324904" y="2035661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475" name="Straight Arrow Connector 474"/>
            <p:cNvCxnSpPr>
              <a:endCxn id="472" idx="7"/>
            </p:cNvCxnSpPr>
            <p:nvPr/>
          </p:nvCxnSpPr>
          <p:spPr bwMode="auto">
            <a:xfrm>
              <a:off x="1217221" y="2084119"/>
              <a:ext cx="472533" cy="16911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7" name="Group 481"/>
          <p:cNvGrpSpPr/>
          <p:nvPr/>
        </p:nvGrpSpPr>
        <p:grpSpPr>
          <a:xfrm>
            <a:off x="1217221" y="2262249"/>
            <a:ext cx="1618304" cy="608428"/>
            <a:chOff x="1217221" y="2262249"/>
            <a:chExt cx="1618304" cy="608428"/>
          </a:xfrm>
        </p:grpSpPr>
        <p:sp>
          <p:nvSpPr>
            <p:cNvPr id="479" name="Freeform 478"/>
            <p:cNvSpPr/>
            <p:nvPr/>
          </p:nvSpPr>
          <p:spPr bwMode="auto">
            <a:xfrm>
              <a:off x="2514600" y="2464278"/>
              <a:ext cx="320925" cy="406399"/>
            </a:xfrm>
            <a:custGeom>
              <a:avLst/>
              <a:gdLst>
                <a:gd name="connsiteX0" fmla="*/ 3425 w 451711"/>
                <a:gd name="connsiteY0" fmla="*/ 152400 h 524323"/>
                <a:gd name="connsiteX1" fmla="*/ 79625 w 451711"/>
                <a:gd name="connsiteY1" fmla="*/ 76200 h 524323"/>
                <a:gd name="connsiteX2" fmla="*/ 143125 w 451711"/>
                <a:gd name="connsiteY2" fmla="*/ 0 h 524323"/>
                <a:gd name="connsiteX3" fmla="*/ 193925 w 451711"/>
                <a:gd name="connsiteY3" fmla="*/ 12700 h 524323"/>
                <a:gd name="connsiteX4" fmla="*/ 232025 w 451711"/>
                <a:gd name="connsiteY4" fmla="*/ 38100 h 524323"/>
                <a:gd name="connsiteX5" fmla="*/ 320925 w 451711"/>
                <a:gd name="connsiteY5" fmla="*/ 152400 h 524323"/>
                <a:gd name="connsiteX6" fmla="*/ 371725 w 451711"/>
                <a:gd name="connsiteY6" fmla="*/ 165100 h 524323"/>
                <a:gd name="connsiteX7" fmla="*/ 409825 w 451711"/>
                <a:gd name="connsiteY7" fmla="*/ 177800 h 524323"/>
                <a:gd name="connsiteX8" fmla="*/ 422525 w 451711"/>
                <a:gd name="connsiteY8" fmla="*/ 215900 h 524323"/>
                <a:gd name="connsiteX9" fmla="*/ 447925 w 451711"/>
                <a:gd name="connsiteY9" fmla="*/ 342900 h 524323"/>
                <a:gd name="connsiteX10" fmla="*/ 435225 w 451711"/>
                <a:gd name="connsiteY10" fmla="*/ 381000 h 524323"/>
                <a:gd name="connsiteX11" fmla="*/ 422525 w 451711"/>
                <a:gd name="connsiteY11" fmla="*/ 431800 h 524323"/>
                <a:gd name="connsiteX12" fmla="*/ 359025 w 451711"/>
                <a:gd name="connsiteY12" fmla="*/ 508000 h 524323"/>
                <a:gd name="connsiteX13" fmla="*/ 320925 w 451711"/>
                <a:gd name="connsiteY13" fmla="*/ 520700 h 524323"/>
                <a:gd name="connsiteX14" fmla="*/ 219325 w 451711"/>
                <a:gd name="connsiteY14" fmla="*/ 469900 h 524323"/>
                <a:gd name="connsiteX15" fmla="*/ 232025 w 451711"/>
                <a:gd name="connsiteY15" fmla="*/ 431800 h 524323"/>
                <a:gd name="connsiteX16" fmla="*/ 219325 w 451711"/>
                <a:gd name="connsiteY16" fmla="*/ 355600 h 524323"/>
                <a:gd name="connsiteX17" fmla="*/ 206625 w 451711"/>
                <a:gd name="connsiteY17" fmla="*/ 393700 h 524323"/>
                <a:gd name="connsiteX18" fmla="*/ 155825 w 451711"/>
                <a:gd name="connsiteY18" fmla="*/ 381000 h 524323"/>
                <a:gd name="connsiteX19" fmla="*/ 130425 w 451711"/>
                <a:gd name="connsiteY19" fmla="*/ 419100 h 524323"/>
                <a:gd name="connsiteX20" fmla="*/ 105025 w 451711"/>
                <a:gd name="connsiteY20" fmla="*/ 368300 h 524323"/>
                <a:gd name="connsiteX21" fmla="*/ 28825 w 451711"/>
                <a:gd name="connsiteY21" fmla="*/ 279400 h 524323"/>
                <a:gd name="connsiteX22" fmla="*/ 28825 w 451711"/>
                <a:gd name="connsiteY22" fmla="*/ 165100 h 524323"/>
                <a:gd name="connsiteX23" fmla="*/ 79625 w 451711"/>
                <a:gd name="connsiteY23" fmla="*/ 177800 h 524323"/>
                <a:gd name="connsiteX24" fmla="*/ 66925 w 451711"/>
                <a:gd name="connsiteY24" fmla="*/ 63500 h 52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1711" h="524323">
                  <a:moveTo>
                    <a:pt x="3425" y="152400"/>
                  </a:moveTo>
                  <a:cubicBezTo>
                    <a:pt x="48139" y="85329"/>
                    <a:pt x="6112" y="139211"/>
                    <a:pt x="79625" y="76200"/>
                  </a:cubicBezTo>
                  <a:cubicBezTo>
                    <a:pt x="117653" y="43605"/>
                    <a:pt x="116996" y="39194"/>
                    <a:pt x="143125" y="0"/>
                  </a:cubicBezTo>
                  <a:cubicBezTo>
                    <a:pt x="160058" y="4233"/>
                    <a:pt x="177882" y="5824"/>
                    <a:pt x="193925" y="12700"/>
                  </a:cubicBezTo>
                  <a:cubicBezTo>
                    <a:pt x="207954" y="18713"/>
                    <a:pt x="220299" y="28329"/>
                    <a:pt x="232025" y="38100"/>
                  </a:cubicBezTo>
                  <a:cubicBezTo>
                    <a:pt x="276789" y="75404"/>
                    <a:pt x="285524" y="99298"/>
                    <a:pt x="320925" y="152400"/>
                  </a:cubicBezTo>
                  <a:cubicBezTo>
                    <a:pt x="330607" y="166923"/>
                    <a:pt x="354942" y="160305"/>
                    <a:pt x="371725" y="165100"/>
                  </a:cubicBezTo>
                  <a:cubicBezTo>
                    <a:pt x="384597" y="168778"/>
                    <a:pt x="397125" y="173567"/>
                    <a:pt x="409825" y="177800"/>
                  </a:cubicBezTo>
                  <a:cubicBezTo>
                    <a:pt x="414058" y="190500"/>
                    <a:pt x="419900" y="202773"/>
                    <a:pt x="422525" y="215900"/>
                  </a:cubicBezTo>
                  <a:cubicBezTo>
                    <a:pt x="451711" y="361832"/>
                    <a:pt x="419233" y="256823"/>
                    <a:pt x="447925" y="342900"/>
                  </a:cubicBezTo>
                  <a:cubicBezTo>
                    <a:pt x="443692" y="355600"/>
                    <a:pt x="438903" y="368128"/>
                    <a:pt x="435225" y="381000"/>
                  </a:cubicBezTo>
                  <a:cubicBezTo>
                    <a:pt x="430430" y="397783"/>
                    <a:pt x="429401" y="415757"/>
                    <a:pt x="422525" y="431800"/>
                  </a:cubicBezTo>
                  <a:cubicBezTo>
                    <a:pt x="413154" y="453666"/>
                    <a:pt x="377334" y="495794"/>
                    <a:pt x="359025" y="508000"/>
                  </a:cubicBezTo>
                  <a:cubicBezTo>
                    <a:pt x="347886" y="515426"/>
                    <a:pt x="333625" y="516467"/>
                    <a:pt x="320925" y="520700"/>
                  </a:cubicBezTo>
                  <a:cubicBezTo>
                    <a:pt x="281315" y="514098"/>
                    <a:pt x="228396" y="524323"/>
                    <a:pt x="219325" y="469900"/>
                  </a:cubicBezTo>
                  <a:cubicBezTo>
                    <a:pt x="217124" y="456695"/>
                    <a:pt x="227792" y="444500"/>
                    <a:pt x="232025" y="431800"/>
                  </a:cubicBezTo>
                  <a:cubicBezTo>
                    <a:pt x="227792" y="406400"/>
                    <a:pt x="233609" y="377026"/>
                    <a:pt x="219325" y="355600"/>
                  </a:cubicBezTo>
                  <a:cubicBezTo>
                    <a:pt x="211899" y="344461"/>
                    <a:pt x="219054" y="388728"/>
                    <a:pt x="206625" y="393700"/>
                  </a:cubicBezTo>
                  <a:cubicBezTo>
                    <a:pt x="190419" y="400182"/>
                    <a:pt x="172758" y="385233"/>
                    <a:pt x="155825" y="381000"/>
                  </a:cubicBezTo>
                  <a:cubicBezTo>
                    <a:pt x="147358" y="393700"/>
                    <a:pt x="145233" y="422802"/>
                    <a:pt x="130425" y="419100"/>
                  </a:cubicBezTo>
                  <a:cubicBezTo>
                    <a:pt x="112058" y="414508"/>
                    <a:pt x="115059" y="384354"/>
                    <a:pt x="105025" y="368300"/>
                  </a:cubicBezTo>
                  <a:cubicBezTo>
                    <a:pt x="77871" y="324854"/>
                    <a:pt x="63460" y="314035"/>
                    <a:pt x="28825" y="279400"/>
                  </a:cubicBezTo>
                  <a:cubicBezTo>
                    <a:pt x="26169" y="266118"/>
                    <a:pt x="0" y="182395"/>
                    <a:pt x="28825" y="165100"/>
                  </a:cubicBezTo>
                  <a:cubicBezTo>
                    <a:pt x="43792" y="156120"/>
                    <a:pt x="62692" y="173567"/>
                    <a:pt x="79625" y="177800"/>
                  </a:cubicBezTo>
                  <a:cubicBezTo>
                    <a:pt x="61791" y="106465"/>
                    <a:pt x="66925" y="144454"/>
                    <a:pt x="66925" y="6350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480" name="Straight Arrow Connector 479"/>
            <p:cNvCxnSpPr>
              <a:endCxn id="479" idx="21"/>
            </p:cNvCxnSpPr>
            <p:nvPr/>
          </p:nvCxnSpPr>
          <p:spPr bwMode="auto">
            <a:xfrm>
              <a:off x="1217221" y="2262249"/>
              <a:ext cx="1317858" cy="418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22" name="Elbow Connector 421"/>
          <p:cNvCxnSpPr/>
          <p:nvPr/>
        </p:nvCxnSpPr>
        <p:spPr bwMode="auto">
          <a:xfrm>
            <a:off x="3633746" y="4500438"/>
            <a:ext cx="1808204" cy="751012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4" name="Elbow Connector 483"/>
          <p:cNvCxnSpPr/>
          <p:nvPr/>
        </p:nvCxnSpPr>
        <p:spPr bwMode="auto">
          <a:xfrm>
            <a:off x="5462546" y="4492487"/>
            <a:ext cx="2186609" cy="76332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8" name="Group 487"/>
          <p:cNvGrpSpPr/>
          <p:nvPr/>
        </p:nvGrpSpPr>
        <p:grpSpPr>
          <a:xfrm>
            <a:off x="4038600" y="2464000"/>
            <a:ext cx="1080104" cy="888800"/>
            <a:chOff x="4038600" y="2489549"/>
            <a:chExt cx="1080104" cy="888800"/>
          </a:xfrm>
        </p:grpSpPr>
        <p:sp>
          <p:nvSpPr>
            <p:cNvPr id="489" name="Freeform 488"/>
            <p:cNvSpPr/>
            <p:nvPr/>
          </p:nvSpPr>
          <p:spPr bwMode="auto">
            <a:xfrm>
              <a:off x="4038600" y="2539218"/>
              <a:ext cx="381000" cy="35688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 rot="18114453">
              <a:off x="4375381" y="2547829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" name="Freeform 490"/>
            <p:cNvSpPr/>
            <p:nvPr/>
          </p:nvSpPr>
          <p:spPr bwMode="auto">
            <a:xfrm rot="1113134">
              <a:off x="4687104" y="2544010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2" name="Freeform 491"/>
            <p:cNvSpPr/>
            <p:nvPr/>
          </p:nvSpPr>
          <p:spPr bwMode="auto">
            <a:xfrm rot="18114453">
              <a:off x="4451581" y="3005029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493" name="Straight Arrow Connector 492"/>
            <p:cNvCxnSpPr>
              <a:stCxn id="489" idx="11"/>
              <a:endCxn id="492" idx="0"/>
            </p:cNvCxnSpPr>
            <p:nvPr/>
          </p:nvCxnSpPr>
          <p:spPr bwMode="auto">
            <a:xfrm>
              <a:off x="4255201" y="2880272"/>
              <a:ext cx="325928" cy="24305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0" name="Group 493"/>
          <p:cNvGrpSpPr/>
          <p:nvPr/>
        </p:nvGrpSpPr>
        <p:grpSpPr>
          <a:xfrm>
            <a:off x="4796287" y="2234243"/>
            <a:ext cx="879894" cy="931651"/>
            <a:chOff x="4643887" y="2259557"/>
            <a:chExt cx="879894" cy="931651"/>
          </a:xfrm>
        </p:grpSpPr>
        <p:cxnSp>
          <p:nvCxnSpPr>
            <p:cNvPr id="495" name="Straight Arrow Connector 494"/>
            <p:cNvCxnSpPr/>
            <p:nvPr/>
          </p:nvCxnSpPr>
          <p:spPr bwMode="auto">
            <a:xfrm flipV="1">
              <a:off x="4945811" y="2259557"/>
              <a:ext cx="577970" cy="49170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6" name="Straight Arrow Connector 495"/>
            <p:cNvCxnSpPr/>
            <p:nvPr/>
          </p:nvCxnSpPr>
          <p:spPr bwMode="auto">
            <a:xfrm flipV="1">
              <a:off x="4643887" y="2949670"/>
              <a:ext cx="879894" cy="24153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1" name="Group 190"/>
          <p:cNvGrpSpPr/>
          <p:nvPr/>
        </p:nvGrpSpPr>
        <p:grpSpPr>
          <a:xfrm>
            <a:off x="1219200" y="2766952"/>
            <a:ext cx="1616325" cy="584199"/>
            <a:chOff x="1219200" y="2743200"/>
            <a:chExt cx="1616325" cy="584199"/>
          </a:xfrm>
        </p:grpSpPr>
        <p:sp>
          <p:nvSpPr>
            <p:cNvPr id="192" name="Freeform 191"/>
            <p:cNvSpPr/>
            <p:nvPr/>
          </p:nvSpPr>
          <p:spPr bwMode="auto">
            <a:xfrm>
              <a:off x="2514600" y="2921000"/>
              <a:ext cx="320925" cy="406399"/>
            </a:xfrm>
            <a:custGeom>
              <a:avLst/>
              <a:gdLst>
                <a:gd name="connsiteX0" fmla="*/ 3425 w 451711"/>
                <a:gd name="connsiteY0" fmla="*/ 152400 h 524323"/>
                <a:gd name="connsiteX1" fmla="*/ 79625 w 451711"/>
                <a:gd name="connsiteY1" fmla="*/ 76200 h 524323"/>
                <a:gd name="connsiteX2" fmla="*/ 143125 w 451711"/>
                <a:gd name="connsiteY2" fmla="*/ 0 h 524323"/>
                <a:gd name="connsiteX3" fmla="*/ 193925 w 451711"/>
                <a:gd name="connsiteY3" fmla="*/ 12700 h 524323"/>
                <a:gd name="connsiteX4" fmla="*/ 232025 w 451711"/>
                <a:gd name="connsiteY4" fmla="*/ 38100 h 524323"/>
                <a:gd name="connsiteX5" fmla="*/ 320925 w 451711"/>
                <a:gd name="connsiteY5" fmla="*/ 152400 h 524323"/>
                <a:gd name="connsiteX6" fmla="*/ 371725 w 451711"/>
                <a:gd name="connsiteY6" fmla="*/ 165100 h 524323"/>
                <a:gd name="connsiteX7" fmla="*/ 409825 w 451711"/>
                <a:gd name="connsiteY7" fmla="*/ 177800 h 524323"/>
                <a:gd name="connsiteX8" fmla="*/ 422525 w 451711"/>
                <a:gd name="connsiteY8" fmla="*/ 215900 h 524323"/>
                <a:gd name="connsiteX9" fmla="*/ 447925 w 451711"/>
                <a:gd name="connsiteY9" fmla="*/ 342900 h 524323"/>
                <a:gd name="connsiteX10" fmla="*/ 435225 w 451711"/>
                <a:gd name="connsiteY10" fmla="*/ 381000 h 524323"/>
                <a:gd name="connsiteX11" fmla="*/ 422525 w 451711"/>
                <a:gd name="connsiteY11" fmla="*/ 431800 h 524323"/>
                <a:gd name="connsiteX12" fmla="*/ 359025 w 451711"/>
                <a:gd name="connsiteY12" fmla="*/ 508000 h 524323"/>
                <a:gd name="connsiteX13" fmla="*/ 320925 w 451711"/>
                <a:gd name="connsiteY13" fmla="*/ 520700 h 524323"/>
                <a:gd name="connsiteX14" fmla="*/ 219325 w 451711"/>
                <a:gd name="connsiteY14" fmla="*/ 469900 h 524323"/>
                <a:gd name="connsiteX15" fmla="*/ 232025 w 451711"/>
                <a:gd name="connsiteY15" fmla="*/ 431800 h 524323"/>
                <a:gd name="connsiteX16" fmla="*/ 219325 w 451711"/>
                <a:gd name="connsiteY16" fmla="*/ 355600 h 524323"/>
                <a:gd name="connsiteX17" fmla="*/ 206625 w 451711"/>
                <a:gd name="connsiteY17" fmla="*/ 393700 h 524323"/>
                <a:gd name="connsiteX18" fmla="*/ 155825 w 451711"/>
                <a:gd name="connsiteY18" fmla="*/ 381000 h 524323"/>
                <a:gd name="connsiteX19" fmla="*/ 130425 w 451711"/>
                <a:gd name="connsiteY19" fmla="*/ 419100 h 524323"/>
                <a:gd name="connsiteX20" fmla="*/ 105025 w 451711"/>
                <a:gd name="connsiteY20" fmla="*/ 368300 h 524323"/>
                <a:gd name="connsiteX21" fmla="*/ 28825 w 451711"/>
                <a:gd name="connsiteY21" fmla="*/ 279400 h 524323"/>
                <a:gd name="connsiteX22" fmla="*/ 28825 w 451711"/>
                <a:gd name="connsiteY22" fmla="*/ 165100 h 524323"/>
                <a:gd name="connsiteX23" fmla="*/ 79625 w 451711"/>
                <a:gd name="connsiteY23" fmla="*/ 177800 h 524323"/>
                <a:gd name="connsiteX24" fmla="*/ 66925 w 451711"/>
                <a:gd name="connsiteY24" fmla="*/ 63500 h 52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1711" h="524323">
                  <a:moveTo>
                    <a:pt x="3425" y="152400"/>
                  </a:moveTo>
                  <a:cubicBezTo>
                    <a:pt x="48139" y="85329"/>
                    <a:pt x="6112" y="139211"/>
                    <a:pt x="79625" y="76200"/>
                  </a:cubicBezTo>
                  <a:cubicBezTo>
                    <a:pt x="117653" y="43605"/>
                    <a:pt x="116996" y="39194"/>
                    <a:pt x="143125" y="0"/>
                  </a:cubicBezTo>
                  <a:cubicBezTo>
                    <a:pt x="160058" y="4233"/>
                    <a:pt x="177882" y="5824"/>
                    <a:pt x="193925" y="12700"/>
                  </a:cubicBezTo>
                  <a:cubicBezTo>
                    <a:pt x="207954" y="18713"/>
                    <a:pt x="220299" y="28329"/>
                    <a:pt x="232025" y="38100"/>
                  </a:cubicBezTo>
                  <a:cubicBezTo>
                    <a:pt x="276789" y="75404"/>
                    <a:pt x="285524" y="99298"/>
                    <a:pt x="320925" y="152400"/>
                  </a:cubicBezTo>
                  <a:cubicBezTo>
                    <a:pt x="330607" y="166923"/>
                    <a:pt x="354942" y="160305"/>
                    <a:pt x="371725" y="165100"/>
                  </a:cubicBezTo>
                  <a:cubicBezTo>
                    <a:pt x="384597" y="168778"/>
                    <a:pt x="397125" y="173567"/>
                    <a:pt x="409825" y="177800"/>
                  </a:cubicBezTo>
                  <a:cubicBezTo>
                    <a:pt x="414058" y="190500"/>
                    <a:pt x="419900" y="202773"/>
                    <a:pt x="422525" y="215900"/>
                  </a:cubicBezTo>
                  <a:cubicBezTo>
                    <a:pt x="451711" y="361832"/>
                    <a:pt x="419233" y="256823"/>
                    <a:pt x="447925" y="342900"/>
                  </a:cubicBezTo>
                  <a:cubicBezTo>
                    <a:pt x="443692" y="355600"/>
                    <a:pt x="438903" y="368128"/>
                    <a:pt x="435225" y="381000"/>
                  </a:cubicBezTo>
                  <a:cubicBezTo>
                    <a:pt x="430430" y="397783"/>
                    <a:pt x="429401" y="415757"/>
                    <a:pt x="422525" y="431800"/>
                  </a:cubicBezTo>
                  <a:cubicBezTo>
                    <a:pt x="413154" y="453666"/>
                    <a:pt x="377334" y="495794"/>
                    <a:pt x="359025" y="508000"/>
                  </a:cubicBezTo>
                  <a:cubicBezTo>
                    <a:pt x="347886" y="515426"/>
                    <a:pt x="333625" y="516467"/>
                    <a:pt x="320925" y="520700"/>
                  </a:cubicBezTo>
                  <a:cubicBezTo>
                    <a:pt x="281315" y="514098"/>
                    <a:pt x="228396" y="524323"/>
                    <a:pt x="219325" y="469900"/>
                  </a:cubicBezTo>
                  <a:cubicBezTo>
                    <a:pt x="217124" y="456695"/>
                    <a:pt x="227792" y="444500"/>
                    <a:pt x="232025" y="431800"/>
                  </a:cubicBezTo>
                  <a:cubicBezTo>
                    <a:pt x="227792" y="406400"/>
                    <a:pt x="233609" y="377026"/>
                    <a:pt x="219325" y="355600"/>
                  </a:cubicBezTo>
                  <a:cubicBezTo>
                    <a:pt x="211899" y="344461"/>
                    <a:pt x="219054" y="388728"/>
                    <a:pt x="206625" y="393700"/>
                  </a:cubicBezTo>
                  <a:cubicBezTo>
                    <a:pt x="190419" y="400182"/>
                    <a:pt x="172758" y="385233"/>
                    <a:pt x="155825" y="381000"/>
                  </a:cubicBezTo>
                  <a:cubicBezTo>
                    <a:pt x="147358" y="393700"/>
                    <a:pt x="145233" y="422802"/>
                    <a:pt x="130425" y="419100"/>
                  </a:cubicBezTo>
                  <a:cubicBezTo>
                    <a:pt x="112058" y="414508"/>
                    <a:pt x="115059" y="384354"/>
                    <a:pt x="105025" y="368300"/>
                  </a:cubicBezTo>
                  <a:cubicBezTo>
                    <a:pt x="77871" y="324854"/>
                    <a:pt x="63460" y="314035"/>
                    <a:pt x="28825" y="279400"/>
                  </a:cubicBezTo>
                  <a:cubicBezTo>
                    <a:pt x="26169" y="266118"/>
                    <a:pt x="0" y="182395"/>
                    <a:pt x="28825" y="165100"/>
                  </a:cubicBezTo>
                  <a:cubicBezTo>
                    <a:pt x="43792" y="156120"/>
                    <a:pt x="62692" y="173567"/>
                    <a:pt x="79625" y="177800"/>
                  </a:cubicBezTo>
                  <a:cubicBezTo>
                    <a:pt x="61791" y="106465"/>
                    <a:pt x="66925" y="144454"/>
                    <a:pt x="66925" y="63500"/>
                  </a:cubicBez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93" name="Straight Arrow Connector 192"/>
            <p:cNvCxnSpPr>
              <a:endCxn id="192" idx="21"/>
            </p:cNvCxnSpPr>
            <p:nvPr/>
          </p:nvCxnSpPr>
          <p:spPr bwMode="auto">
            <a:xfrm>
              <a:off x="1219200" y="2743200"/>
              <a:ext cx="1315879" cy="39436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2" name="Group 198"/>
          <p:cNvGrpSpPr/>
          <p:nvPr/>
        </p:nvGrpSpPr>
        <p:grpSpPr>
          <a:xfrm>
            <a:off x="2133600" y="1295400"/>
            <a:ext cx="1238992" cy="381000"/>
            <a:chOff x="1981200" y="1295400"/>
            <a:chExt cx="1295400" cy="457200"/>
          </a:xfrm>
          <a:solidFill>
            <a:schemeClr val="bg2"/>
          </a:solidFill>
        </p:grpSpPr>
        <p:sp>
          <p:nvSpPr>
            <p:cNvPr id="196" name="Oval 195"/>
            <p:cNvSpPr/>
            <p:nvPr/>
          </p:nvSpPr>
          <p:spPr bwMode="auto">
            <a:xfrm>
              <a:off x="1981200" y="1295400"/>
              <a:ext cx="1295400" cy="457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076025" y="1329835"/>
              <a:ext cx="1143000" cy="365760"/>
            </a:xfrm>
            <a:prstGeom prst="rect">
              <a:avLst/>
            </a:prstGeom>
            <a:noFill/>
          </p:spPr>
          <p:txBody>
            <a:bodyPr wrap="none" lIns="9144" rIns="9144" rtlCol="0">
              <a:noAutofit/>
            </a:bodyPr>
            <a:lstStyle/>
            <a:p>
              <a:r>
                <a:rPr lang="en-US" sz="1000" b="1" dirty="0" smtClean="0">
                  <a:solidFill>
                    <a:srgbClr val="EE3424">
                      <a:lumMod val="20000"/>
                      <a:lumOff val="80000"/>
                    </a:srgbClr>
                  </a:solidFill>
                </a:rPr>
                <a:t>CRITICAL SETUP</a:t>
              </a:r>
            </a:p>
            <a:p>
              <a:r>
                <a:rPr lang="en-US" sz="1000" b="1" dirty="0" smtClean="0">
                  <a:solidFill>
                    <a:srgbClr val="000000"/>
                  </a:solidFill>
                </a:rPr>
                <a:t>          </a:t>
              </a:r>
              <a:r>
                <a:rPr lang="en-US" sz="900" b="1" dirty="0" smtClean="0">
                  <a:solidFill>
                    <a:srgbClr val="EE3424">
                      <a:lumMod val="20000"/>
                      <a:lumOff val="80000"/>
                    </a:srgbClr>
                  </a:solidFill>
                </a:rPr>
                <a:t>PATH</a:t>
              </a:r>
              <a:endParaRPr lang="en-US" sz="1200" b="1" dirty="0">
                <a:solidFill>
                  <a:srgbClr val="EE3424">
                    <a:lumMod val="20000"/>
                    <a:lumOff val="80000"/>
                  </a:srgbClr>
                </a:solidFill>
              </a:endParaRPr>
            </a:p>
          </p:txBody>
        </p:sp>
      </p:grpSp>
      <p:cxnSp>
        <p:nvCxnSpPr>
          <p:cNvPr id="204" name="Curved Connector 203"/>
          <p:cNvCxnSpPr>
            <a:endCxn id="473" idx="17"/>
          </p:cNvCxnSpPr>
          <p:nvPr/>
        </p:nvCxnSpPr>
        <p:spPr bwMode="auto">
          <a:xfrm rot="5400000">
            <a:off x="2198824" y="1761290"/>
            <a:ext cx="248266" cy="230886"/>
          </a:xfrm>
          <a:prstGeom prst="curvedConnector3">
            <a:avLst>
              <a:gd name="adj1" fmla="val 1890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3" name="Group 222"/>
          <p:cNvGrpSpPr/>
          <p:nvPr/>
        </p:nvGrpSpPr>
        <p:grpSpPr>
          <a:xfrm>
            <a:off x="2209800" y="1371600"/>
            <a:ext cx="1238992" cy="381000"/>
            <a:chOff x="1981200" y="1295400"/>
            <a:chExt cx="1295400" cy="457200"/>
          </a:xfrm>
          <a:solidFill>
            <a:schemeClr val="accent1"/>
          </a:solidFill>
        </p:grpSpPr>
        <p:sp>
          <p:nvSpPr>
            <p:cNvPr id="224" name="Oval 223"/>
            <p:cNvSpPr/>
            <p:nvPr/>
          </p:nvSpPr>
          <p:spPr bwMode="auto">
            <a:xfrm>
              <a:off x="1981200" y="1295400"/>
              <a:ext cx="1295400" cy="457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2171580" y="1358338"/>
              <a:ext cx="879830" cy="289560"/>
            </a:xfrm>
            <a:prstGeom prst="rect">
              <a:avLst/>
            </a:prstGeom>
            <a:grpFill/>
          </p:spPr>
          <p:txBody>
            <a:bodyPr wrap="none" lIns="9144" rIns="9144" rtlCol="0">
              <a:noAutofit/>
            </a:bodyPr>
            <a:lstStyle/>
            <a:p>
              <a:r>
                <a:rPr lang="en-US" sz="1100" b="1" dirty="0" smtClean="0">
                  <a:solidFill>
                    <a:srgbClr val="EC891D">
                      <a:lumMod val="20000"/>
                      <a:lumOff val="80000"/>
                    </a:srgbClr>
                  </a:solidFill>
                </a:rPr>
                <a:t>JUST MEETS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1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</p:spPr>
        <p:txBody>
          <a:bodyPr/>
          <a:lstStyle/>
          <a:p>
            <a:r>
              <a:rPr lang="en-US" dirty="0" smtClean="0"/>
              <a:t>Time Borrowing based on using pulsed latches</a:t>
            </a:r>
            <a:endParaRPr lang="en-US" dirty="0"/>
          </a:p>
        </p:txBody>
      </p:sp>
      <p:grpSp>
        <p:nvGrpSpPr>
          <p:cNvPr id="2" name="Group 407"/>
          <p:cNvGrpSpPr/>
          <p:nvPr/>
        </p:nvGrpSpPr>
        <p:grpSpPr>
          <a:xfrm>
            <a:off x="1217221" y="2031851"/>
            <a:ext cx="1844031" cy="431600"/>
            <a:chOff x="1217221" y="2031851"/>
            <a:chExt cx="1844031" cy="431600"/>
          </a:xfrm>
        </p:grpSpPr>
        <p:sp>
          <p:nvSpPr>
            <p:cNvPr id="206" name="Freeform 205"/>
            <p:cNvSpPr/>
            <p:nvPr/>
          </p:nvSpPr>
          <p:spPr bwMode="auto">
            <a:xfrm>
              <a:off x="1676400" y="2081520"/>
              <a:ext cx="381000" cy="35688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" name="Freeform 208"/>
            <p:cNvSpPr/>
            <p:nvPr/>
          </p:nvSpPr>
          <p:spPr bwMode="auto">
            <a:xfrm rot="18114453">
              <a:off x="2013181" y="2090131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Freeform 213"/>
            <p:cNvSpPr/>
            <p:nvPr/>
          </p:nvSpPr>
          <p:spPr bwMode="auto">
            <a:xfrm rot="1113134">
              <a:off x="2324904" y="2086312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19" name="Straight Arrow Connector 218"/>
            <p:cNvCxnSpPr>
              <a:endCxn id="206" idx="7"/>
            </p:cNvCxnSpPr>
            <p:nvPr/>
          </p:nvCxnSpPr>
          <p:spPr bwMode="auto">
            <a:xfrm>
              <a:off x="1217221" y="2101932"/>
              <a:ext cx="472533" cy="20194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8" name="Straight Arrow Connector 277"/>
            <p:cNvCxnSpPr/>
            <p:nvPr/>
          </p:nvCxnSpPr>
          <p:spPr bwMode="auto">
            <a:xfrm flipV="1">
              <a:off x="2743200" y="2186609"/>
              <a:ext cx="318052" cy="4859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405"/>
          <p:cNvGrpSpPr/>
          <p:nvPr/>
        </p:nvGrpSpPr>
        <p:grpSpPr>
          <a:xfrm>
            <a:off x="838200" y="1600200"/>
            <a:ext cx="381000" cy="4419600"/>
            <a:chOff x="990600" y="1828800"/>
            <a:chExt cx="304800" cy="4191000"/>
          </a:xfrm>
        </p:grpSpPr>
        <p:grpSp>
          <p:nvGrpSpPr>
            <p:cNvPr id="4" name="Group 197"/>
            <p:cNvGrpSpPr/>
            <p:nvPr/>
          </p:nvGrpSpPr>
          <p:grpSpPr>
            <a:xfrm>
              <a:off x="990600" y="2133600"/>
              <a:ext cx="304800" cy="584202"/>
              <a:chOff x="1066800" y="1981200"/>
              <a:chExt cx="152400" cy="19473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00" name="Rectangle 199"/>
              <p:cNvSpPr/>
              <p:nvPr/>
            </p:nvSpPr>
            <p:spPr bwMode="auto">
              <a:xfrm>
                <a:off x="1066800" y="1981200"/>
                <a:ext cx="152400" cy="19473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Isosceles Triangle 200"/>
              <p:cNvSpPr/>
              <p:nvPr/>
            </p:nvSpPr>
            <p:spPr bwMode="auto">
              <a:xfrm>
                <a:off x="1123950" y="2148305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58" name="Straight Connector 257"/>
            <p:cNvCxnSpPr/>
            <p:nvPr/>
          </p:nvCxnSpPr>
          <p:spPr bwMode="auto">
            <a:xfrm rot="5400000">
              <a:off x="-952500" y="3924300"/>
              <a:ext cx="419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" name="Group 279"/>
            <p:cNvGrpSpPr/>
            <p:nvPr/>
          </p:nvGrpSpPr>
          <p:grpSpPr>
            <a:xfrm>
              <a:off x="990600" y="2788651"/>
              <a:ext cx="304800" cy="584202"/>
              <a:chOff x="1066800" y="2030217"/>
              <a:chExt cx="152400" cy="19473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81" name="Rectangle 280"/>
              <p:cNvSpPr/>
              <p:nvPr/>
            </p:nvSpPr>
            <p:spPr bwMode="auto">
              <a:xfrm>
                <a:off x="1066800" y="2030217"/>
                <a:ext cx="152400" cy="194733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Isosceles Triangle 282"/>
              <p:cNvSpPr/>
              <p:nvPr/>
            </p:nvSpPr>
            <p:spPr bwMode="auto">
              <a:xfrm>
                <a:off x="1123950" y="2199551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" name="Group 411"/>
          <p:cNvGrpSpPr/>
          <p:nvPr/>
        </p:nvGrpSpPr>
        <p:grpSpPr>
          <a:xfrm>
            <a:off x="3029447" y="1773141"/>
            <a:ext cx="357809" cy="4278464"/>
            <a:chOff x="3124200" y="1905001"/>
            <a:chExt cx="304800" cy="4191000"/>
          </a:xfrm>
        </p:grpSpPr>
        <p:grpSp>
          <p:nvGrpSpPr>
            <p:cNvPr id="8" name="Group 219"/>
            <p:cNvGrpSpPr/>
            <p:nvPr/>
          </p:nvGrpSpPr>
          <p:grpSpPr>
            <a:xfrm>
              <a:off x="3124200" y="2133600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21" name="Rectangle 220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Isosceles Triangle 221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60" name="Straight Connector 259"/>
            <p:cNvCxnSpPr/>
            <p:nvPr/>
          </p:nvCxnSpPr>
          <p:spPr bwMode="auto">
            <a:xfrm rot="5400000">
              <a:off x="1181099" y="4000501"/>
              <a:ext cx="419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" name="Group 285"/>
            <p:cNvGrpSpPr/>
            <p:nvPr/>
          </p:nvGrpSpPr>
          <p:grpSpPr>
            <a:xfrm>
              <a:off x="3124200" y="2641600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87" name="Rectangle 286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Isosceles Triangle 289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292"/>
            <p:cNvGrpSpPr/>
            <p:nvPr/>
          </p:nvGrpSpPr>
          <p:grpSpPr>
            <a:xfrm>
              <a:off x="3124200" y="3149600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96" name="Rectangle 295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Isosceles Triangle 298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" name="Group 409"/>
          <p:cNvGrpSpPr/>
          <p:nvPr/>
        </p:nvGrpSpPr>
        <p:grpSpPr>
          <a:xfrm>
            <a:off x="1219200" y="2229659"/>
            <a:ext cx="1810247" cy="615140"/>
            <a:chOff x="1219200" y="2229659"/>
            <a:chExt cx="1810247" cy="615140"/>
          </a:xfrm>
        </p:grpSpPr>
        <p:sp>
          <p:nvSpPr>
            <p:cNvPr id="301" name="Freeform 300"/>
            <p:cNvSpPr/>
            <p:nvPr/>
          </p:nvSpPr>
          <p:spPr bwMode="auto">
            <a:xfrm>
              <a:off x="2514600" y="2438400"/>
              <a:ext cx="320925" cy="406399"/>
            </a:xfrm>
            <a:custGeom>
              <a:avLst/>
              <a:gdLst>
                <a:gd name="connsiteX0" fmla="*/ 3425 w 451711"/>
                <a:gd name="connsiteY0" fmla="*/ 152400 h 524323"/>
                <a:gd name="connsiteX1" fmla="*/ 79625 w 451711"/>
                <a:gd name="connsiteY1" fmla="*/ 76200 h 524323"/>
                <a:gd name="connsiteX2" fmla="*/ 143125 w 451711"/>
                <a:gd name="connsiteY2" fmla="*/ 0 h 524323"/>
                <a:gd name="connsiteX3" fmla="*/ 193925 w 451711"/>
                <a:gd name="connsiteY3" fmla="*/ 12700 h 524323"/>
                <a:gd name="connsiteX4" fmla="*/ 232025 w 451711"/>
                <a:gd name="connsiteY4" fmla="*/ 38100 h 524323"/>
                <a:gd name="connsiteX5" fmla="*/ 320925 w 451711"/>
                <a:gd name="connsiteY5" fmla="*/ 152400 h 524323"/>
                <a:gd name="connsiteX6" fmla="*/ 371725 w 451711"/>
                <a:gd name="connsiteY6" fmla="*/ 165100 h 524323"/>
                <a:gd name="connsiteX7" fmla="*/ 409825 w 451711"/>
                <a:gd name="connsiteY7" fmla="*/ 177800 h 524323"/>
                <a:gd name="connsiteX8" fmla="*/ 422525 w 451711"/>
                <a:gd name="connsiteY8" fmla="*/ 215900 h 524323"/>
                <a:gd name="connsiteX9" fmla="*/ 447925 w 451711"/>
                <a:gd name="connsiteY9" fmla="*/ 342900 h 524323"/>
                <a:gd name="connsiteX10" fmla="*/ 435225 w 451711"/>
                <a:gd name="connsiteY10" fmla="*/ 381000 h 524323"/>
                <a:gd name="connsiteX11" fmla="*/ 422525 w 451711"/>
                <a:gd name="connsiteY11" fmla="*/ 431800 h 524323"/>
                <a:gd name="connsiteX12" fmla="*/ 359025 w 451711"/>
                <a:gd name="connsiteY12" fmla="*/ 508000 h 524323"/>
                <a:gd name="connsiteX13" fmla="*/ 320925 w 451711"/>
                <a:gd name="connsiteY13" fmla="*/ 520700 h 524323"/>
                <a:gd name="connsiteX14" fmla="*/ 219325 w 451711"/>
                <a:gd name="connsiteY14" fmla="*/ 469900 h 524323"/>
                <a:gd name="connsiteX15" fmla="*/ 232025 w 451711"/>
                <a:gd name="connsiteY15" fmla="*/ 431800 h 524323"/>
                <a:gd name="connsiteX16" fmla="*/ 219325 w 451711"/>
                <a:gd name="connsiteY16" fmla="*/ 355600 h 524323"/>
                <a:gd name="connsiteX17" fmla="*/ 206625 w 451711"/>
                <a:gd name="connsiteY17" fmla="*/ 393700 h 524323"/>
                <a:gd name="connsiteX18" fmla="*/ 155825 w 451711"/>
                <a:gd name="connsiteY18" fmla="*/ 381000 h 524323"/>
                <a:gd name="connsiteX19" fmla="*/ 130425 w 451711"/>
                <a:gd name="connsiteY19" fmla="*/ 419100 h 524323"/>
                <a:gd name="connsiteX20" fmla="*/ 105025 w 451711"/>
                <a:gd name="connsiteY20" fmla="*/ 368300 h 524323"/>
                <a:gd name="connsiteX21" fmla="*/ 28825 w 451711"/>
                <a:gd name="connsiteY21" fmla="*/ 279400 h 524323"/>
                <a:gd name="connsiteX22" fmla="*/ 28825 w 451711"/>
                <a:gd name="connsiteY22" fmla="*/ 165100 h 524323"/>
                <a:gd name="connsiteX23" fmla="*/ 79625 w 451711"/>
                <a:gd name="connsiteY23" fmla="*/ 177800 h 524323"/>
                <a:gd name="connsiteX24" fmla="*/ 66925 w 451711"/>
                <a:gd name="connsiteY24" fmla="*/ 63500 h 52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1711" h="524323">
                  <a:moveTo>
                    <a:pt x="3425" y="152400"/>
                  </a:moveTo>
                  <a:cubicBezTo>
                    <a:pt x="48139" y="85329"/>
                    <a:pt x="6112" y="139211"/>
                    <a:pt x="79625" y="76200"/>
                  </a:cubicBezTo>
                  <a:cubicBezTo>
                    <a:pt x="117653" y="43605"/>
                    <a:pt x="116996" y="39194"/>
                    <a:pt x="143125" y="0"/>
                  </a:cubicBezTo>
                  <a:cubicBezTo>
                    <a:pt x="160058" y="4233"/>
                    <a:pt x="177882" y="5824"/>
                    <a:pt x="193925" y="12700"/>
                  </a:cubicBezTo>
                  <a:cubicBezTo>
                    <a:pt x="207954" y="18713"/>
                    <a:pt x="220299" y="28329"/>
                    <a:pt x="232025" y="38100"/>
                  </a:cubicBezTo>
                  <a:cubicBezTo>
                    <a:pt x="276789" y="75404"/>
                    <a:pt x="285524" y="99298"/>
                    <a:pt x="320925" y="152400"/>
                  </a:cubicBezTo>
                  <a:cubicBezTo>
                    <a:pt x="330607" y="166923"/>
                    <a:pt x="354942" y="160305"/>
                    <a:pt x="371725" y="165100"/>
                  </a:cubicBezTo>
                  <a:cubicBezTo>
                    <a:pt x="384597" y="168778"/>
                    <a:pt x="397125" y="173567"/>
                    <a:pt x="409825" y="177800"/>
                  </a:cubicBezTo>
                  <a:cubicBezTo>
                    <a:pt x="414058" y="190500"/>
                    <a:pt x="419900" y="202773"/>
                    <a:pt x="422525" y="215900"/>
                  </a:cubicBezTo>
                  <a:cubicBezTo>
                    <a:pt x="451711" y="361832"/>
                    <a:pt x="419233" y="256823"/>
                    <a:pt x="447925" y="342900"/>
                  </a:cubicBezTo>
                  <a:cubicBezTo>
                    <a:pt x="443692" y="355600"/>
                    <a:pt x="438903" y="368128"/>
                    <a:pt x="435225" y="381000"/>
                  </a:cubicBezTo>
                  <a:cubicBezTo>
                    <a:pt x="430430" y="397783"/>
                    <a:pt x="429401" y="415757"/>
                    <a:pt x="422525" y="431800"/>
                  </a:cubicBezTo>
                  <a:cubicBezTo>
                    <a:pt x="413154" y="453666"/>
                    <a:pt x="377334" y="495794"/>
                    <a:pt x="359025" y="508000"/>
                  </a:cubicBezTo>
                  <a:cubicBezTo>
                    <a:pt x="347886" y="515426"/>
                    <a:pt x="333625" y="516467"/>
                    <a:pt x="320925" y="520700"/>
                  </a:cubicBezTo>
                  <a:cubicBezTo>
                    <a:pt x="281315" y="514098"/>
                    <a:pt x="228396" y="524323"/>
                    <a:pt x="219325" y="469900"/>
                  </a:cubicBezTo>
                  <a:cubicBezTo>
                    <a:pt x="217124" y="456695"/>
                    <a:pt x="227792" y="444500"/>
                    <a:pt x="232025" y="431800"/>
                  </a:cubicBezTo>
                  <a:cubicBezTo>
                    <a:pt x="227792" y="406400"/>
                    <a:pt x="233609" y="377026"/>
                    <a:pt x="219325" y="355600"/>
                  </a:cubicBezTo>
                  <a:cubicBezTo>
                    <a:pt x="211899" y="344461"/>
                    <a:pt x="219054" y="388728"/>
                    <a:pt x="206625" y="393700"/>
                  </a:cubicBezTo>
                  <a:cubicBezTo>
                    <a:pt x="190419" y="400182"/>
                    <a:pt x="172758" y="385233"/>
                    <a:pt x="155825" y="381000"/>
                  </a:cubicBezTo>
                  <a:cubicBezTo>
                    <a:pt x="147358" y="393700"/>
                    <a:pt x="145233" y="422802"/>
                    <a:pt x="130425" y="419100"/>
                  </a:cubicBezTo>
                  <a:cubicBezTo>
                    <a:pt x="112058" y="414508"/>
                    <a:pt x="115059" y="384354"/>
                    <a:pt x="105025" y="368300"/>
                  </a:cubicBezTo>
                  <a:cubicBezTo>
                    <a:pt x="77871" y="324854"/>
                    <a:pt x="63460" y="314035"/>
                    <a:pt x="28825" y="279400"/>
                  </a:cubicBezTo>
                  <a:cubicBezTo>
                    <a:pt x="26169" y="266118"/>
                    <a:pt x="0" y="182395"/>
                    <a:pt x="28825" y="165100"/>
                  </a:cubicBezTo>
                  <a:cubicBezTo>
                    <a:pt x="43792" y="156120"/>
                    <a:pt x="62692" y="173567"/>
                    <a:pt x="79625" y="177800"/>
                  </a:cubicBezTo>
                  <a:cubicBezTo>
                    <a:pt x="61791" y="106465"/>
                    <a:pt x="66925" y="144454"/>
                    <a:pt x="66925" y="6350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03" name="Straight Arrow Connector 302"/>
            <p:cNvCxnSpPr>
              <a:stCxn id="200" idx="3"/>
              <a:endCxn id="301" idx="21"/>
            </p:cNvCxnSpPr>
            <p:nvPr/>
          </p:nvCxnSpPr>
          <p:spPr bwMode="auto">
            <a:xfrm>
              <a:off x="1219200" y="2229659"/>
              <a:ext cx="1315879" cy="42530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6" name="Straight Arrow Connector 305"/>
            <p:cNvCxnSpPr>
              <a:endCxn id="287" idx="1"/>
            </p:cNvCxnSpPr>
            <p:nvPr/>
          </p:nvCxnSpPr>
          <p:spPr bwMode="auto">
            <a:xfrm>
              <a:off x="2819400" y="2698804"/>
              <a:ext cx="210047" cy="5967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482"/>
          <p:cNvGrpSpPr/>
          <p:nvPr/>
        </p:nvGrpSpPr>
        <p:grpSpPr>
          <a:xfrm>
            <a:off x="1219200" y="2743200"/>
            <a:ext cx="1616325" cy="584199"/>
            <a:chOff x="1219200" y="2743200"/>
            <a:chExt cx="1616325" cy="584199"/>
          </a:xfrm>
        </p:grpSpPr>
        <p:sp>
          <p:nvSpPr>
            <p:cNvPr id="314" name="Freeform 313"/>
            <p:cNvSpPr/>
            <p:nvPr/>
          </p:nvSpPr>
          <p:spPr bwMode="auto">
            <a:xfrm>
              <a:off x="2514600" y="2921000"/>
              <a:ext cx="320925" cy="406399"/>
            </a:xfrm>
            <a:custGeom>
              <a:avLst/>
              <a:gdLst>
                <a:gd name="connsiteX0" fmla="*/ 3425 w 451711"/>
                <a:gd name="connsiteY0" fmla="*/ 152400 h 524323"/>
                <a:gd name="connsiteX1" fmla="*/ 79625 w 451711"/>
                <a:gd name="connsiteY1" fmla="*/ 76200 h 524323"/>
                <a:gd name="connsiteX2" fmla="*/ 143125 w 451711"/>
                <a:gd name="connsiteY2" fmla="*/ 0 h 524323"/>
                <a:gd name="connsiteX3" fmla="*/ 193925 w 451711"/>
                <a:gd name="connsiteY3" fmla="*/ 12700 h 524323"/>
                <a:gd name="connsiteX4" fmla="*/ 232025 w 451711"/>
                <a:gd name="connsiteY4" fmla="*/ 38100 h 524323"/>
                <a:gd name="connsiteX5" fmla="*/ 320925 w 451711"/>
                <a:gd name="connsiteY5" fmla="*/ 152400 h 524323"/>
                <a:gd name="connsiteX6" fmla="*/ 371725 w 451711"/>
                <a:gd name="connsiteY6" fmla="*/ 165100 h 524323"/>
                <a:gd name="connsiteX7" fmla="*/ 409825 w 451711"/>
                <a:gd name="connsiteY7" fmla="*/ 177800 h 524323"/>
                <a:gd name="connsiteX8" fmla="*/ 422525 w 451711"/>
                <a:gd name="connsiteY8" fmla="*/ 215900 h 524323"/>
                <a:gd name="connsiteX9" fmla="*/ 447925 w 451711"/>
                <a:gd name="connsiteY9" fmla="*/ 342900 h 524323"/>
                <a:gd name="connsiteX10" fmla="*/ 435225 w 451711"/>
                <a:gd name="connsiteY10" fmla="*/ 381000 h 524323"/>
                <a:gd name="connsiteX11" fmla="*/ 422525 w 451711"/>
                <a:gd name="connsiteY11" fmla="*/ 431800 h 524323"/>
                <a:gd name="connsiteX12" fmla="*/ 359025 w 451711"/>
                <a:gd name="connsiteY12" fmla="*/ 508000 h 524323"/>
                <a:gd name="connsiteX13" fmla="*/ 320925 w 451711"/>
                <a:gd name="connsiteY13" fmla="*/ 520700 h 524323"/>
                <a:gd name="connsiteX14" fmla="*/ 219325 w 451711"/>
                <a:gd name="connsiteY14" fmla="*/ 469900 h 524323"/>
                <a:gd name="connsiteX15" fmla="*/ 232025 w 451711"/>
                <a:gd name="connsiteY15" fmla="*/ 431800 h 524323"/>
                <a:gd name="connsiteX16" fmla="*/ 219325 w 451711"/>
                <a:gd name="connsiteY16" fmla="*/ 355600 h 524323"/>
                <a:gd name="connsiteX17" fmla="*/ 206625 w 451711"/>
                <a:gd name="connsiteY17" fmla="*/ 393700 h 524323"/>
                <a:gd name="connsiteX18" fmla="*/ 155825 w 451711"/>
                <a:gd name="connsiteY18" fmla="*/ 381000 h 524323"/>
                <a:gd name="connsiteX19" fmla="*/ 130425 w 451711"/>
                <a:gd name="connsiteY19" fmla="*/ 419100 h 524323"/>
                <a:gd name="connsiteX20" fmla="*/ 105025 w 451711"/>
                <a:gd name="connsiteY20" fmla="*/ 368300 h 524323"/>
                <a:gd name="connsiteX21" fmla="*/ 28825 w 451711"/>
                <a:gd name="connsiteY21" fmla="*/ 279400 h 524323"/>
                <a:gd name="connsiteX22" fmla="*/ 28825 w 451711"/>
                <a:gd name="connsiteY22" fmla="*/ 165100 h 524323"/>
                <a:gd name="connsiteX23" fmla="*/ 79625 w 451711"/>
                <a:gd name="connsiteY23" fmla="*/ 177800 h 524323"/>
                <a:gd name="connsiteX24" fmla="*/ 66925 w 451711"/>
                <a:gd name="connsiteY24" fmla="*/ 63500 h 52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1711" h="524323">
                  <a:moveTo>
                    <a:pt x="3425" y="152400"/>
                  </a:moveTo>
                  <a:cubicBezTo>
                    <a:pt x="48139" y="85329"/>
                    <a:pt x="6112" y="139211"/>
                    <a:pt x="79625" y="76200"/>
                  </a:cubicBezTo>
                  <a:cubicBezTo>
                    <a:pt x="117653" y="43605"/>
                    <a:pt x="116996" y="39194"/>
                    <a:pt x="143125" y="0"/>
                  </a:cubicBezTo>
                  <a:cubicBezTo>
                    <a:pt x="160058" y="4233"/>
                    <a:pt x="177882" y="5824"/>
                    <a:pt x="193925" y="12700"/>
                  </a:cubicBezTo>
                  <a:cubicBezTo>
                    <a:pt x="207954" y="18713"/>
                    <a:pt x="220299" y="28329"/>
                    <a:pt x="232025" y="38100"/>
                  </a:cubicBezTo>
                  <a:cubicBezTo>
                    <a:pt x="276789" y="75404"/>
                    <a:pt x="285524" y="99298"/>
                    <a:pt x="320925" y="152400"/>
                  </a:cubicBezTo>
                  <a:cubicBezTo>
                    <a:pt x="330607" y="166923"/>
                    <a:pt x="354942" y="160305"/>
                    <a:pt x="371725" y="165100"/>
                  </a:cubicBezTo>
                  <a:cubicBezTo>
                    <a:pt x="384597" y="168778"/>
                    <a:pt x="397125" y="173567"/>
                    <a:pt x="409825" y="177800"/>
                  </a:cubicBezTo>
                  <a:cubicBezTo>
                    <a:pt x="414058" y="190500"/>
                    <a:pt x="419900" y="202773"/>
                    <a:pt x="422525" y="215900"/>
                  </a:cubicBezTo>
                  <a:cubicBezTo>
                    <a:pt x="451711" y="361832"/>
                    <a:pt x="419233" y="256823"/>
                    <a:pt x="447925" y="342900"/>
                  </a:cubicBezTo>
                  <a:cubicBezTo>
                    <a:pt x="443692" y="355600"/>
                    <a:pt x="438903" y="368128"/>
                    <a:pt x="435225" y="381000"/>
                  </a:cubicBezTo>
                  <a:cubicBezTo>
                    <a:pt x="430430" y="397783"/>
                    <a:pt x="429401" y="415757"/>
                    <a:pt x="422525" y="431800"/>
                  </a:cubicBezTo>
                  <a:cubicBezTo>
                    <a:pt x="413154" y="453666"/>
                    <a:pt x="377334" y="495794"/>
                    <a:pt x="359025" y="508000"/>
                  </a:cubicBezTo>
                  <a:cubicBezTo>
                    <a:pt x="347886" y="515426"/>
                    <a:pt x="333625" y="516467"/>
                    <a:pt x="320925" y="520700"/>
                  </a:cubicBezTo>
                  <a:cubicBezTo>
                    <a:pt x="281315" y="514098"/>
                    <a:pt x="228396" y="524323"/>
                    <a:pt x="219325" y="469900"/>
                  </a:cubicBezTo>
                  <a:cubicBezTo>
                    <a:pt x="217124" y="456695"/>
                    <a:pt x="227792" y="444500"/>
                    <a:pt x="232025" y="431800"/>
                  </a:cubicBezTo>
                  <a:cubicBezTo>
                    <a:pt x="227792" y="406400"/>
                    <a:pt x="233609" y="377026"/>
                    <a:pt x="219325" y="355600"/>
                  </a:cubicBezTo>
                  <a:cubicBezTo>
                    <a:pt x="211899" y="344461"/>
                    <a:pt x="219054" y="388728"/>
                    <a:pt x="206625" y="393700"/>
                  </a:cubicBezTo>
                  <a:cubicBezTo>
                    <a:pt x="190419" y="400182"/>
                    <a:pt x="172758" y="385233"/>
                    <a:pt x="155825" y="381000"/>
                  </a:cubicBezTo>
                  <a:cubicBezTo>
                    <a:pt x="147358" y="393700"/>
                    <a:pt x="145233" y="422802"/>
                    <a:pt x="130425" y="419100"/>
                  </a:cubicBezTo>
                  <a:cubicBezTo>
                    <a:pt x="112058" y="414508"/>
                    <a:pt x="115059" y="384354"/>
                    <a:pt x="105025" y="368300"/>
                  </a:cubicBezTo>
                  <a:cubicBezTo>
                    <a:pt x="77871" y="324854"/>
                    <a:pt x="63460" y="314035"/>
                    <a:pt x="28825" y="279400"/>
                  </a:cubicBezTo>
                  <a:cubicBezTo>
                    <a:pt x="26169" y="266118"/>
                    <a:pt x="0" y="182395"/>
                    <a:pt x="28825" y="165100"/>
                  </a:cubicBezTo>
                  <a:cubicBezTo>
                    <a:pt x="43792" y="156120"/>
                    <a:pt x="62692" y="173567"/>
                    <a:pt x="79625" y="177800"/>
                  </a:cubicBezTo>
                  <a:cubicBezTo>
                    <a:pt x="61791" y="106465"/>
                    <a:pt x="66925" y="144454"/>
                    <a:pt x="66925" y="6350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15" name="Straight Arrow Connector 314"/>
            <p:cNvCxnSpPr>
              <a:endCxn id="314" idx="21"/>
            </p:cNvCxnSpPr>
            <p:nvPr/>
          </p:nvCxnSpPr>
          <p:spPr bwMode="auto">
            <a:xfrm>
              <a:off x="1219200" y="2743200"/>
              <a:ext cx="1315879" cy="39436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16" name="Straight Arrow Connector 315"/>
          <p:cNvCxnSpPr/>
          <p:nvPr/>
        </p:nvCxnSpPr>
        <p:spPr bwMode="auto">
          <a:xfrm flipV="1">
            <a:off x="2819400" y="3148717"/>
            <a:ext cx="233901" cy="3268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469"/>
          <p:cNvGrpSpPr/>
          <p:nvPr/>
        </p:nvGrpSpPr>
        <p:grpSpPr>
          <a:xfrm>
            <a:off x="2734115" y="2237641"/>
            <a:ext cx="740605" cy="986510"/>
            <a:chOff x="2734115" y="2237641"/>
            <a:chExt cx="740605" cy="986510"/>
          </a:xfrm>
        </p:grpSpPr>
        <p:cxnSp>
          <p:nvCxnSpPr>
            <p:cNvPr id="328" name="Straight Arrow Connector 327"/>
            <p:cNvCxnSpPr>
              <a:stCxn id="214" idx="16"/>
              <a:endCxn id="319" idx="1"/>
            </p:cNvCxnSpPr>
            <p:nvPr/>
          </p:nvCxnSpPr>
          <p:spPr bwMode="auto">
            <a:xfrm flipV="1">
              <a:off x="2734115" y="2237641"/>
              <a:ext cx="682883" cy="162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4" name="Straight Arrow Connector 333"/>
            <p:cNvCxnSpPr/>
            <p:nvPr/>
          </p:nvCxnSpPr>
          <p:spPr bwMode="auto">
            <a:xfrm flipV="1">
              <a:off x="2832265" y="3172572"/>
              <a:ext cx="642455" cy="5157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437"/>
          <p:cNvGrpSpPr/>
          <p:nvPr/>
        </p:nvGrpSpPr>
        <p:grpSpPr>
          <a:xfrm>
            <a:off x="7467599" y="1905000"/>
            <a:ext cx="356483" cy="4191000"/>
            <a:chOff x="7467600" y="1905000"/>
            <a:chExt cx="304800" cy="4191000"/>
          </a:xfrm>
        </p:grpSpPr>
        <p:grpSp>
          <p:nvGrpSpPr>
            <p:cNvPr id="15" name="Group 268"/>
            <p:cNvGrpSpPr/>
            <p:nvPr/>
          </p:nvGrpSpPr>
          <p:grpSpPr>
            <a:xfrm>
              <a:off x="7467600" y="2133599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73" name="Rectangle 272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Isosceles Triangle 274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77" name="Straight Connector 276"/>
            <p:cNvCxnSpPr/>
            <p:nvPr/>
          </p:nvCxnSpPr>
          <p:spPr bwMode="auto">
            <a:xfrm rot="5400000">
              <a:off x="5524499" y="4000500"/>
              <a:ext cx="419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" name="Group 345"/>
            <p:cNvGrpSpPr/>
            <p:nvPr/>
          </p:nvGrpSpPr>
          <p:grpSpPr>
            <a:xfrm>
              <a:off x="7467600" y="2641600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47" name="Rectangle 346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Isosceles Triangle 347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" name="Group 451"/>
          <p:cNvGrpSpPr/>
          <p:nvPr/>
        </p:nvGrpSpPr>
        <p:grpSpPr>
          <a:xfrm>
            <a:off x="3811979" y="2648197"/>
            <a:ext cx="370249" cy="528453"/>
            <a:chOff x="3811979" y="2648197"/>
            <a:chExt cx="370249" cy="528453"/>
          </a:xfrm>
        </p:grpSpPr>
        <p:cxnSp>
          <p:nvCxnSpPr>
            <p:cNvPr id="338" name="Straight Arrow Connector 337"/>
            <p:cNvCxnSpPr>
              <a:endCxn id="335" idx="8"/>
            </p:cNvCxnSpPr>
            <p:nvPr/>
          </p:nvCxnSpPr>
          <p:spPr bwMode="auto">
            <a:xfrm>
              <a:off x="3811979" y="2648197"/>
              <a:ext cx="332360" cy="13712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2" name="Straight Arrow Connector 351"/>
            <p:cNvCxnSpPr/>
            <p:nvPr/>
          </p:nvCxnSpPr>
          <p:spPr bwMode="auto">
            <a:xfrm rot="5400000" flipH="1" flipV="1">
              <a:off x="3796211" y="2790633"/>
              <a:ext cx="401785" cy="37024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436"/>
          <p:cNvGrpSpPr/>
          <p:nvPr/>
        </p:nvGrpSpPr>
        <p:grpSpPr>
          <a:xfrm>
            <a:off x="5263762" y="1905001"/>
            <a:ext cx="375037" cy="4191000"/>
            <a:chOff x="5334000" y="1905001"/>
            <a:chExt cx="304800" cy="4191000"/>
          </a:xfrm>
        </p:grpSpPr>
        <p:grpSp>
          <p:nvGrpSpPr>
            <p:cNvPr id="19" name="Group 260"/>
            <p:cNvGrpSpPr/>
            <p:nvPr/>
          </p:nvGrpSpPr>
          <p:grpSpPr>
            <a:xfrm>
              <a:off x="5334000" y="2133600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62" name="Rectangle 261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Isosceles Triangle 265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68" name="Straight Connector 267"/>
            <p:cNvCxnSpPr/>
            <p:nvPr/>
          </p:nvCxnSpPr>
          <p:spPr bwMode="auto">
            <a:xfrm rot="5400000">
              <a:off x="3390899" y="4000501"/>
              <a:ext cx="419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Group 356"/>
            <p:cNvGrpSpPr/>
            <p:nvPr/>
          </p:nvGrpSpPr>
          <p:grpSpPr>
            <a:xfrm>
              <a:off x="5334000" y="2819400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58" name="Rectangle 357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Isosceles Triangle 358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" name="Group 458"/>
          <p:cNvGrpSpPr/>
          <p:nvPr/>
        </p:nvGrpSpPr>
        <p:grpSpPr>
          <a:xfrm>
            <a:off x="6210253" y="2184749"/>
            <a:ext cx="891566" cy="864211"/>
            <a:chOff x="6210253" y="2184749"/>
            <a:chExt cx="891566" cy="864211"/>
          </a:xfrm>
        </p:grpSpPr>
        <p:sp>
          <p:nvSpPr>
            <p:cNvPr id="349" name="Freeform 348"/>
            <p:cNvSpPr/>
            <p:nvPr/>
          </p:nvSpPr>
          <p:spPr bwMode="auto">
            <a:xfrm rot="18114453">
              <a:off x="6151973" y="2243029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0" name="Freeform 349"/>
            <p:cNvSpPr/>
            <p:nvPr/>
          </p:nvSpPr>
          <p:spPr bwMode="auto">
            <a:xfrm rot="1113134">
              <a:off x="6439704" y="2346476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 rot="1113134">
              <a:off x="6668378" y="2733150"/>
              <a:ext cx="433441" cy="31581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461"/>
          <p:cNvGrpSpPr/>
          <p:nvPr/>
        </p:nvGrpSpPr>
        <p:grpSpPr>
          <a:xfrm>
            <a:off x="6820500" y="2286001"/>
            <a:ext cx="659800" cy="592427"/>
            <a:chOff x="6820500" y="2286001"/>
            <a:chExt cx="659800" cy="592427"/>
          </a:xfrm>
        </p:grpSpPr>
        <p:cxnSp>
          <p:nvCxnSpPr>
            <p:cNvPr id="380" name="Straight Arrow Connector 379"/>
            <p:cNvCxnSpPr/>
            <p:nvPr/>
          </p:nvCxnSpPr>
          <p:spPr bwMode="auto">
            <a:xfrm flipV="1">
              <a:off x="7064062" y="2743200"/>
              <a:ext cx="403538" cy="13522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4" name="Straight Arrow Connector 383"/>
            <p:cNvCxnSpPr>
              <a:stCxn id="350" idx="18"/>
            </p:cNvCxnSpPr>
            <p:nvPr/>
          </p:nvCxnSpPr>
          <p:spPr bwMode="auto">
            <a:xfrm flipV="1">
              <a:off x="6820500" y="2286001"/>
              <a:ext cx="659800" cy="11532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7" name="Group 404"/>
          <p:cNvGrpSpPr/>
          <p:nvPr/>
        </p:nvGrpSpPr>
        <p:grpSpPr>
          <a:xfrm>
            <a:off x="641404" y="4419600"/>
            <a:ext cx="7078649" cy="764650"/>
            <a:chOff x="641404" y="4419600"/>
            <a:chExt cx="7078649" cy="764650"/>
          </a:xfrm>
        </p:grpSpPr>
        <p:sp>
          <p:nvSpPr>
            <p:cNvPr id="388" name="Isosceles Triangle 387"/>
            <p:cNvSpPr/>
            <p:nvPr/>
          </p:nvSpPr>
          <p:spPr bwMode="auto">
            <a:xfrm>
              <a:off x="946204" y="4724400"/>
              <a:ext cx="152400" cy="228600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390" name="Isosceles Triangle 389"/>
            <p:cNvSpPr/>
            <p:nvPr/>
          </p:nvSpPr>
          <p:spPr bwMode="auto">
            <a:xfrm>
              <a:off x="3128841" y="4724400"/>
              <a:ext cx="152400" cy="228600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392" name="Isosceles Triangle 391"/>
            <p:cNvSpPr/>
            <p:nvPr/>
          </p:nvSpPr>
          <p:spPr bwMode="auto">
            <a:xfrm>
              <a:off x="5386347" y="4724400"/>
              <a:ext cx="152400" cy="228600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394" name="Isosceles Triangle 393"/>
            <p:cNvSpPr/>
            <p:nvPr/>
          </p:nvSpPr>
          <p:spPr bwMode="auto">
            <a:xfrm>
              <a:off x="7567653" y="4724400"/>
              <a:ext cx="152400" cy="228600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cxnSp>
          <p:nvCxnSpPr>
            <p:cNvPr id="396" name="Straight Connector 395"/>
            <p:cNvCxnSpPr/>
            <p:nvPr/>
          </p:nvCxnSpPr>
          <p:spPr bwMode="auto">
            <a:xfrm>
              <a:off x="641404" y="51816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9" name="Elbow Connector 398"/>
            <p:cNvCxnSpPr/>
            <p:nvPr/>
          </p:nvCxnSpPr>
          <p:spPr bwMode="auto">
            <a:xfrm>
              <a:off x="1033670" y="4420925"/>
              <a:ext cx="2166730" cy="76067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1" name="Elbow Connector 400"/>
            <p:cNvCxnSpPr/>
            <p:nvPr/>
          </p:nvCxnSpPr>
          <p:spPr bwMode="auto">
            <a:xfrm>
              <a:off x="3200400" y="4419600"/>
              <a:ext cx="2262146" cy="76465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3" name="Elbow Connector 402"/>
            <p:cNvCxnSpPr/>
            <p:nvPr/>
          </p:nvCxnSpPr>
          <p:spPr bwMode="auto">
            <a:xfrm>
              <a:off x="5462546" y="4420925"/>
              <a:ext cx="2186609" cy="76332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413"/>
          <p:cNvGrpSpPr/>
          <p:nvPr/>
        </p:nvGrpSpPr>
        <p:grpSpPr>
          <a:xfrm>
            <a:off x="3035752" y="1765190"/>
            <a:ext cx="740379" cy="4330810"/>
            <a:chOff x="3130834" y="1905000"/>
            <a:chExt cx="628366" cy="4191000"/>
          </a:xfrm>
        </p:grpSpPr>
        <p:cxnSp>
          <p:nvCxnSpPr>
            <p:cNvPr id="321" name="Straight Connector 320"/>
            <p:cNvCxnSpPr/>
            <p:nvPr/>
          </p:nvCxnSpPr>
          <p:spPr bwMode="auto">
            <a:xfrm rot="5400000">
              <a:off x="1511299" y="4000500"/>
              <a:ext cx="419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9" name="Group 317"/>
            <p:cNvGrpSpPr/>
            <p:nvPr/>
          </p:nvGrpSpPr>
          <p:grpSpPr>
            <a:xfrm>
              <a:off x="3454400" y="2133599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19" name="Rectangle 318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Isosceles Triangle 319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3" name="Rectangle 322"/>
            <p:cNvSpPr/>
            <p:nvPr/>
          </p:nvSpPr>
          <p:spPr bwMode="auto">
            <a:xfrm>
              <a:off x="3130834" y="2641599"/>
              <a:ext cx="3048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grpSp>
          <p:nvGrpSpPr>
            <p:cNvPr id="31" name="Group 324"/>
            <p:cNvGrpSpPr/>
            <p:nvPr/>
          </p:nvGrpSpPr>
          <p:grpSpPr>
            <a:xfrm>
              <a:off x="3454400" y="3149599"/>
              <a:ext cx="304800" cy="457200"/>
              <a:chOff x="1066800" y="1981200"/>
              <a:chExt cx="152400" cy="1524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26" name="Rectangle 325"/>
              <p:cNvSpPr/>
              <p:nvPr/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Isosceles Triangle 326"/>
              <p:cNvSpPr/>
              <p:nvPr/>
            </p:nvSpPr>
            <p:spPr bwMode="auto">
              <a:xfrm>
                <a:off x="1123950" y="2108200"/>
                <a:ext cx="38100" cy="25400"/>
              </a:xfrm>
              <a:prstGeom prst="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</a:pPr>
                <a:endParaRPr lang="en-US" sz="2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1" name="Isosceles Triangle 390"/>
            <p:cNvSpPr/>
            <p:nvPr/>
          </p:nvSpPr>
          <p:spPr bwMode="auto">
            <a:xfrm>
              <a:off x="3530600" y="4770566"/>
              <a:ext cx="152400" cy="228600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4" name="Group 449"/>
          <p:cNvGrpSpPr/>
          <p:nvPr/>
        </p:nvGrpSpPr>
        <p:grpSpPr>
          <a:xfrm>
            <a:off x="4038600" y="2489549"/>
            <a:ext cx="1080104" cy="888800"/>
            <a:chOff x="4038600" y="2489549"/>
            <a:chExt cx="1080104" cy="888800"/>
          </a:xfrm>
        </p:grpSpPr>
        <p:sp>
          <p:nvSpPr>
            <p:cNvPr id="335" name="Freeform 334"/>
            <p:cNvSpPr/>
            <p:nvPr/>
          </p:nvSpPr>
          <p:spPr bwMode="auto">
            <a:xfrm>
              <a:off x="4038600" y="2539218"/>
              <a:ext cx="381000" cy="35688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6" name="Freeform 335"/>
            <p:cNvSpPr/>
            <p:nvPr/>
          </p:nvSpPr>
          <p:spPr bwMode="auto">
            <a:xfrm rot="18114453">
              <a:off x="4375381" y="2547829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7" name="Freeform 336"/>
            <p:cNvSpPr/>
            <p:nvPr/>
          </p:nvSpPr>
          <p:spPr bwMode="auto">
            <a:xfrm rot="1113134">
              <a:off x="4687104" y="2544010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1" name="Freeform 350"/>
            <p:cNvSpPr/>
            <p:nvPr/>
          </p:nvSpPr>
          <p:spPr bwMode="auto">
            <a:xfrm rot="18114453">
              <a:off x="4451581" y="3005029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54" name="Straight Arrow Connector 353"/>
            <p:cNvCxnSpPr>
              <a:stCxn id="335" idx="11"/>
              <a:endCxn id="351" idx="0"/>
            </p:cNvCxnSpPr>
            <p:nvPr/>
          </p:nvCxnSpPr>
          <p:spPr bwMode="auto">
            <a:xfrm>
              <a:off x="4255201" y="2880272"/>
              <a:ext cx="325928" cy="24305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5" name="Group 456"/>
          <p:cNvGrpSpPr/>
          <p:nvPr/>
        </p:nvGrpSpPr>
        <p:grpSpPr>
          <a:xfrm>
            <a:off x="4791471" y="2256312"/>
            <a:ext cx="481173" cy="868760"/>
            <a:chOff x="4791471" y="2256312"/>
            <a:chExt cx="481173" cy="868760"/>
          </a:xfrm>
        </p:grpSpPr>
        <p:cxnSp>
          <p:nvCxnSpPr>
            <p:cNvPr id="340" name="Straight Arrow Connector 339"/>
            <p:cNvCxnSpPr>
              <a:stCxn id="337" idx="17"/>
            </p:cNvCxnSpPr>
            <p:nvPr/>
          </p:nvCxnSpPr>
          <p:spPr bwMode="auto">
            <a:xfrm flipV="1">
              <a:off x="5088775" y="2256312"/>
              <a:ext cx="183869" cy="37902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0" name="Straight Arrow Connector 359"/>
            <p:cNvCxnSpPr/>
            <p:nvPr/>
          </p:nvCxnSpPr>
          <p:spPr bwMode="auto">
            <a:xfrm flipV="1">
              <a:off x="4791471" y="2980706"/>
              <a:ext cx="481173" cy="14436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8" name="Group 450"/>
          <p:cNvGrpSpPr/>
          <p:nvPr/>
        </p:nvGrpSpPr>
        <p:grpSpPr>
          <a:xfrm>
            <a:off x="3384468" y="2654135"/>
            <a:ext cx="778348" cy="510639"/>
            <a:chOff x="3384468" y="2654135"/>
            <a:chExt cx="778348" cy="510639"/>
          </a:xfrm>
        </p:grpSpPr>
        <p:cxnSp>
          <p:nvCxnSpPr>
            <p:cNvPr id="344" name="Straight Arrow Connector 343"/>
            <p:cNvCxnSpPr>
              <a:endCxn id="335" idx="7"/>
            </p:cNvCxnSpPr>
            <p:nvPr/>
          </p:nvCxnSpPr>
          <p:spPr bwMode="auto">
            <a:xfrm>
              <a:off x="3384468" y="2654135"/>
              <a:ext cx="667486" cy="10744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2" name="Straight Arrow Connector 361"/>
            <p:cNvCxnSpPr>
              <a:endCxn id="335" idx="9"/>
            </p:cNvCxnSpPr>
            <p:nvPr/>
          </p:nvCxnSpPr>
          <p:spPr bwMode="auto">
            <a:xfrm flipV="1">
              <a:off x="3384468" y="2809056"/>
              <a:ext cx="778348" cy="35571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9" name="Group 464"/>
          <p:cNvGrpSpPr/>
          <p:nvPr/>
        </p:nvGrpSpPr>
        <p:grpSpPr>
          <a:xfrm>
            <a:off x="641404" y="4492487"/>
            <a:ext cx="2611673" cy="765313"/>
            <a:chOff x="641404" y="4492487"/>
            <a:chExt cx="3000293" cy="765313"/>
          </a:xfrm>
        </p:grpSpPr>
        <p:cxnSp>
          <p:nvCxnSpPr>
            <p:cNvPr id="420" name="Straight Connector 419"/>
            <p:cNvCxnSpPr/>
            <p:nvPr/>
          </p:nvCxnSpPr>
          <p:spPr bwMode="auto">
            <a:xfrm>
              <a:off x="641404" y="52578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1" name="Elbow Connector 420"/>
            <p:cNvCxnSpPr/>
            <p:nvPr/>
          </p:nvCxnSpPr>
          <p:spPr bwMode="auto">
            <a:xfrm>
              <a:off x="1033670" y="4492487"/>
              <a:ext cx="2608027" cy="76332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2" name="Group 457"/>
          <p:cNvGrpSpPr/>
          <p:nvPr/>
        </p:nvGrpSpPr>
        <p:grpSpPr>
          <a:xfrm>
            <a:off x="5627914" y="2286001"/>
            <a:ext cx="1053763" cy="653143"/>
            <a:chOff x="5627914" y="2286001"/>
            <a:chExt cx="1053763" cy="653143"/>
          </a:xfrm>
        </p:grpSpPr>
        <p:cxnSp>
          <p:nvCxnSpPr>
            <p:cNvPr id="441" name="Straight Arrow Connector 440"/>
            <p:cNvCxnSpPr>
              <a:endCxn id="349" idx="19"/>
            </p:cNvCxnSpPr>
            <p:nvPr/>
          </p:nvCxnSpPr>
          <p:spPr bwMode="auto">
            <a:xfrm>
              <a:off x="5638800" y="2286001"/>
              <a:ext cx="663652" cy="206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5" name="Straight Arrow Connector 444"/>
            <p:cNvCxnSpPr>
              <a:endCxn id="376" idx="7"/>
            </p:cNvCxnSpPr>
            <p:nvPr/>
          </p:nvCxnSpPr>
          <p:spPr bwMode="auto">
            <a:xfrm flipV="1">
              <a:off x="5627914" y="2863781"/>
              <a:ext cx="1053763" cy="7536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3" name="Group 486"/>
          <p:cNvGrpSpPr/>
          <p:nvPr/>
        </p:nvGrpSpPr>
        <p:grpSpPr>
          <a:xfrm>
            <a:off x="4700789" y="2743200"/>
            <a:ext cx="2004810" cy="223233"/>
            <a:chOff x="4700789" y="2743200"/>
            <a:chExt cx="2004810" cy="223233"/>
          </a:xfrm>
        </p:grpSpPr>
        <p:cxnSp>
          <p:nvCxnSpPr>
            <p:cNvPr id="372" name="Straight Arrow Connector 371"/>
            <p:cNvCxnSpPr/>
            <p:nvPr/>
          </p:nvCxnSpPr>
          <p:spPr bwMode="auto">
            <a:xfrm>
              <a:off x="5257800" y="2743200"/>
              <a:ext cx="1447799" cy="76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6" name="Freeform 455"/>
            <p:cNvSpPr/>
            <p:nvPr/>
          </p:nvSpPr>
          <p:spPr bwMode="auto">
            <a:xfrm>
              <a:off x="4700789" y="2743200"/>
              <a:ext cx="557011" cy="223233"/>
            </a:xfrm>
            <a:custGeom>
              <a:avLst/>
              <a:gdLst>
                <a:gd name="connsiteX0" fmla="*/ 0 w 585988"/>
                <a:gd name="connsiteY0" fmla="*/ 64395 h 216794"/>
                <a:gd name="connsiteX1" fmla="*/ 193183 w 585988"/>
                <a:gd name="connsiteY1" fmla="*/ 206062 h 216794"/>
                <a:gd name="connsiteX2" fmla="*/ 585988 w 585988"/>
                <a:gd name="connsiteY2" fmla="*/ 0 h 21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988" h="216794">
                  <a:moveTo>
                    <a:pt x="0" y="64395"/>
                  </a:moveTo>
                  <a:cubicBezTo>
                    <a:pt x="47759" y="140594"/>
                    <a:pt x="95518" y="216794"/>
                    <a:pt x="193183" y="206062"/>
                  </a:cubicBezTo>
                  <a:cubicBezTo>
                    <a:pt x="290848" y="195330"/>
                    <a:pt x="438418" y="97665"/>
                    <a:pt x="585988" y="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5" name="Group 476"/>
          <p:cNvGrpSpPr/>
          <p:nvPr/>
        </p:nvGrpSpPr>
        <p:grpSpPr>
          <a:xfrm>
            <a:off x="1217221" y="1981200"/>
            <a:ext cx="1539283" cy="431600"/>
            <a:chOff x="1217221" y="1981200"/>
            <a:chExt cx="1539283" cy="431600"/>
          </a:xfrm>
        </p:grpSpPr>
        <p:sp>
          <p:nvSpPr>
            <p:cNvPr id="472" name="Freeform 471"/>
            <p:cNvSpPr/>
            <p:nvPr/>
          </p:nvSpPr>
          <p:spPr bwMode="auto">
            <a:xfrm>
              <a:off x="1676400" y="2030869"/>
              <a:ext cx="381000" cy="35688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3" name="Freeform 472"/>
            <p:cNvSpPr/>
            <p:nvPr/>
          </p:nvSpPr>
          <p:spPr bwMode="auto">
            <a:xfrm rot="18114453">
              <a:off x="2013181" y="2039480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4" name="Freeform 473"/>
            <p:cNvSpPr/>
            <p:nvPr/>
          </p:nvSpPr>
          <p:spPr bwMode="auto">
            <a:xfrm rot="1113134">
              <a:off x="2324904" y="2035661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475" name="Straight Arrow Connector 474"/>
            <p:cNvCxnSpPr>
              <a:endCxn id="472" idx="7"/>
            </p:cNvCxnSpPr>
            <p:nvPr/>
          </p:nvCxnSpPr>
          <p:spPr bwMode="auto">
            <a:xfrm>
              <a:off x="1217221" y="2084119"/>
              <a:ext cx="472533" cy="16911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7" name="Group 481"/>
          <p:cNvGrpSpPr/>
          <p:nvPr/>
        </p:nvGrpSpPr>
        <p:grpSpPr>
          <a:xfrm>
            <a:off x="1217221" y="2262249"/>
            <a:ext cx="1618304" cy="608428"/>
            <a:chOff x="1217221" y="2262249"/>
            <a:chExt cx="1618304" cy="608428"/>
          </a:xfrm>
        </p:grpSpPr>
        <p:sp>
          <p:nvSpPr>
            <p:cNvPr id="479" name="Freeform 478"/>
            <p:cNvSpPr/>
            <p:nvPr/>
          </p:nvSpPr>
          <p:spPr bwMode="auto">
            <a:xfrm>
              <a:off x="2514600" y="2464278"/>
              <a:ext cx="320925" cy="406399"/>
            </a:xfrm>
            <a:custGeom>
              <a:avLst/>
              <a:gdLst>
                <a:gd name="connsiteX0" fmla="*/ 3425 w 451711"/>
                <a:gd name="connsiteY0" fmla="*/ 152400 h 524323"/>
                <a:gd name="connsiteX1" fmla="*/ 79625 w 451711"/>
                <a:gd name="connsiteY1" fmla="*/ 76200 h 524323"/>
                <a:gd name="connsiteX2" fmla="*/ 143125 w 451711"/>
                <a:gd name="connsiteY2" fmla="*/ 0 h 524323"/>
                <a:gd name="connsiteX3" fmla="*/ 193925 w 451711"/>
                <a:gd name="connsiteY3" fmla="*/ 12700 h 524323"/>
                <a:gd name="connsiteX4" fmla="*/ 232025 w 451711"/>
                <a:gd name="connsiteY4" fmla="*/ 38100 h 524323"/>
                <a:gd name="connsiteX5" fmla="*/ 320925 w 451711"/>
                <a:gd name="connsiteY5" fmla="*/ 152400 h 524323"/>
                <a:gd name="connsiteX6" fmla="*/ 371725 w 451711"/>
                <a:gd name="connsiteY6" fmla="*/ 165100 h 524323"/>
                <a:gd name="connsiteX7" fmla="*/ 409825 w 451711"/>
                <a:gd name="connsiteY7" fmla="*/ 177800 h 524323"/>
                <a:gd name="connsiteX8" fmla="*/ 422525 w 451711"/>
                <a:gd name="connsiteY8" fmla="*/ 215900 h 524323"/>
                <a:gd name="connsiteX9" fmla="*/ 447925 w 451711"/>
                <a:gd name="connsiteY9" fmla="*/ 342900 h 524323"/>
                <a:gd name="connsiteX10" fmla="*/ 435225 w 451711"/>
                <a:gd name="connsiteY10" fmla="*/ 381000 h 524323"/>
                <a:gd name="connsiteX11" fmla="*/ 422525 w 451711"/>
                <a:gd name="connsiteY11" fmla="*/ 431800 h 524323"/>
                <a:gd name="connsiteX12" fmla="*/ 359025 w 451711"/>
                <a:gd name="connsiteY12" fmla="*/ 508000 h 524323"/>
                <a:gd name="connsiteX13" fmla="*/ 320925 w 451711"/>
                <a:gd name="connsiteY13" fmla="*/ 520700 h 524323"/>
                <a:gd name="connsiteX14" fmla="*/ 219325 w 451711"/>
                <a:gd name="connsiteY14" fmla="*/ 469900 h 524323"/>
                <a:gd name="connsiteX15" fmla="*/ 232025 w 451711"/>
                <a:gd name="connsiteY15" fmla="*/ 431800 h 524323"/>
                <a:gd name="connsiteX16" fmla="*/ 219325 w 451711"/>
                <a:gd name="connsiteY16" fmla="*/ 355600 h 524323"/>
                <a:gd name="connsiteX17" fmla="*/ 206625 w 451711"/>
                <a:gd name="connsiteY17" fmla="*/ 393700 h 524323"/>
                <a:gd name="connsiteX18" fmla="*/ 155825 w 451711"/>
                <a:gd name="connsiteY18" fmla="*/ 381000 h 524323"/>
                <a:gd name="connsiteX19" fmla="*/ 130425 w 451711"/>
                <a:gd name="connsiteY19" fmla="*/ 419100 h 524323"/>
                <a:gd name="connsiteX20" fmla="*/ 105025 w 451711"/>
                <a:gd name="connsiteY20" fmla="*/ 368300 h 524323"/>
                <a:gd name="connsiteX21" fmla="*/ 28825 w 451711"/>
                <a:gd name="connsiteY21" fmla="*/ 279400 h 524323"/>
                <a:gd name="connsiteX22" fmla="*/ 28825 w 451711"/>
                <a:gd name="connsiteY22" fmla="*/ 165100 h 524323"/>
                <a:gd name="connsiteX23" fmla="*/ 79625 w 451711"/>
                <a:gd name="connsiteY23" fmla="*/ 177800 h 524323"/>
                <a:gd name="connsiteX24" fmla="*/ 66925 w 451711"/>
                <a:gd name="connsiteY24" fmla="*/ 63500 h 52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1711" h="524323">
                  <a:moveTo>
                    <a:pt x="3425" y="152400"/>
                  </a:moveTo>
                  <a:cubicBezTo>
                    <a:pt x="48139" y="85329"/>
                    <a:pt x="6112" y="139211"/>
                    <a:pt x="79625" y="76200"/>
                  </a:cubicBezTo>
                  <a:cubicBezTo>
                    <a:pt x="117653" y="43605"/>
                    <a:pt x="116996" y="39194"/>
                    <a:pt x="143125" y="0"/>
                  </a:cubicBezTo>
                  <a:cubicBezTo>
                    <a:pt x="160058" y="4233"/>
                    <a:pt x="177882" y="5824"/>
                    <a:pt x="193925" y="12700"/>
                  </a:cubicBezTo>
                  <a:cubicBezTo>
                    <a:pt x="207954" y="18713"/>
                    <a:pt x="220299" y="28329"/>
                    <a:pt x="232025" y="38100"/>
                  </a:cubicBezTo>
                  <a:cubicBezTo>
                    <a:pt x="276789" y="75404"/>
                    <a:pt x="285524" y="99298"/>
                    <a:pt x="320925" y="152400"/>
                  </a:cubicBezTo>
                  <a:cubicBezTo>
                    <a:pt x="330607" y="166923"/>
                    <a:pt x="354942" y="160305"/>
                    <a:pt x="371725" y="165100"/>
                  </a:cubicBezTo>
                  <a:cubicBezTo>
                    <a:pt x="384597" y="168778"/>
                    <a:pt x="397125" y="173567"/>
                    <a:pt x="409825" y="177800"/>
                  </a:cubicBezTo>
                  <a:cubicBezTo>
                    <a:pt x="414058" y="190500"/>
                    <a:pt x="419900" y="202773"/>
                    <a:pt x="422525" y="215900"/>
                  </a:cubicBezTo>
                  <a:cubicBezTo>
                    <a:pt x="451711" y="361832"/>
                    <a:pt x="419233" y="256823"/>
                    <a:pt x="447925" y="342900"/>
                  </a:cubicBezTo>
                  <a:cubicBezTo>
                    <a:pt x="443692" y="355600"/>
                    <a:pt x="438903" y="368128"/>
                    <a:pt x="435225" y="381000"/>
                  </a:cubicBezTo>
                  <a:cubicBezTo>
                    <a:pt x="430430" y="397783"/>
                    <a:pt x="429401" y="415757"/>
                    <a:pt x="422525" y="431800"/>
                  </a:cubicBezTo>
                  <a:cubicBezTo>
                    <a:pt x="413154" y="453666"/>
                    <a:pt x="377334" y="495794"/>
                    <a:pt x="359025" y="508000"/>
                  </a:cubicBezTo>
                  <a:cubicBezTo>
                    <a:pt x="347886" y="515426"/>
                    <a:pt x="333625" y="516467"/>
                    <a:pt x="320925" y="520700"/>
                  </a:cubicBezTo>
                  <a:cubicBezTo>
                    <a:pt x="281315" y="514098"/>
                    <a:pt x="228396" y="524323"/>
                    <a:pt x="219325" y="469900"/>
                  </a:cubicBezTo>
                  <a:cubicBezTo>
                    <a:pt x="217124" y="456695"/>
                    <a:pt x="227792" y="444500"/>
                    <a:pt x="232025" y="431800"/>
                  </a:cubicBezTo>
                  <a:cubicBezTo>
                    <a:pt x="227792" y="406400"/>
                    <a:pt x="233609" y="377026"/>
                    <a:pt x="219325" y="355600"/>
                  </a:cubicBezTo>
                  <a:cubicBezTo>
                    <a:pt x="211899" y="344461"/>
                    <a:pt x="219054" y="388728"/>
                    <a:pt x="206625" y="393700"/>
                  </a:cubicBezTo>
                  <a:cubicBezTo>
                    <a:pt x="190419" y="400182"/>
                    <a:pt x="172758" y="385233"/>
                    <a:pt x="155825" y="381000"/>
                  </a:cubicBezTo>
                  <a:cubicBezTo>
                    <a:pt x="147358" y="393700"/>
                    <a:pt x="145233" y="422802"/>
                    <a:pt x="130425" y="419100"/>
                  </a:cubicBezTo>
                  <a:cubicBezTo>
                    <a:pt x="112058" y="414508"/>
                    <a:pt x="115059" y="384354"/>
                    <a:pt x="105025" y="368300"/>
                  </a:cubicBezTo>
                  <a:cubicBezTo>
                    <a:pt x="77871" y="324854"/>
                    <a:pt x="63460" y="314035"/>
                    <a:pt x="28825" y="279400"/>
                  </a:cubicBezTo>
                  <a:cubicBezTo>
                    <a:pt x="26169" y="266118"/>
                    <a:pt x="0" y="182395"/>
                    <a:pt x="28825" y="165100"/>
                  </a:cubicBezTo>
                  <a:cubicBezTo>
                    <a:pt x="43792" y="156120"/>
                    <a:pt x="62692" y="173567"/>
                    <a:pt x="79625" y="177800"/>
                  </a:cubicBezTo>
                  <a:cubicBezTo>
                    <a:pt x="61791" y="106465"/>
                    <a:pt x="66925" y="144454"/>
                    <a:pt x="66925" y="6350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480" name="Straight Arrow Connector 479"/>
            <p:cNvCxnSpPr>
              <a:endCxn id="479" idx="21"/>
            </p:cNvCxnSpPr>
            <p:nvPr/>
          </p:nvCxnSpPr>
          <p:spPr bwMode="auto">
            <a:xfrm>
              <a:off x="1217221" y="2262249"/>
              <a:ext cx="1317858" cy="41859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84" name="Elbow Connector 483"/>
          <p:cNvCxnSpPr/>
          <p:nvPr/>
        </p:nvCxnSpPr>
        <p:spPr bwMode="auto">
          <a:xfrm>
            <a:off x="5462546" y="4492487"/>
            <a:ext cx="2186609" cy="76332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8" name="Group 487"/>
          <p:cNvGrpSpPr/>
          <p:nvPr/>
        </p:nvGrpSpPr>
        <p:grpSpPr>
          <a:xfrm>
            <a:off x="4038600" y="2464000"/>
            <a:ext cx="1080104" cy="888800"/>
            <a:chOff x="4038600" y="2489549"/>
            <a:chExt cx="1080104" cy="888800"/>
          </a:xfrm>
        </p:grpSpPr>
        <p:sp>
          <p:nvSpPr>
            <p:cNvPr id="489" name="Freeform 488"/>
            <p:cNvSpPr/>
            <p:nvPr/>
          </p:nvSpPr>
          <p:spPr bwMode="auto">
            <a:xfrm>
              <a:off x="4038600" y="2539218"/>
              <a:ext cx="381000" cy="35688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 rot="18114453">
              <a:off x="4375381" y="2547829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1" name="Freeform 490"/>
            <p:cNvSpPr/>
            <p:nvPr/>
          </p:nvSpPr>
          <p:spPr bwMode="auto">
            <a:xfrm rot="1113134">
              <a:off x="4687104" y="2544010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2" name="Freeform 491"/>
            <p:cNvSpPr/>
            <p:nvPr/>
          </p:nvSpPr>
          <p:spPr bwMode="auto">
            <a:xfrm rot="18114453">
              <a:off x="4451581" y="3005029"/>
              <a:ext cx="431600" cy="315040"/>
            </a:xfrm>
            <a:custGeom>
              <a:avLst/>
              <a:gdLst>
                <a:gd name="connsiteX0" fmla="*/ 246957 w 523754"/>
                <a:gd name="connsiteY0" fmla="*/ 115580 h 572780"/>
                <a:gd name="connsiteX1" fmla="*/ 246957 w 523754"/>
                <a:gd name="connsiteY1" fmla="*/ 115580 h 572780"/>
                <a:gd name="connsiteX2" fmla="*/ 132657 w 523754"/>
                <a:gd name="connsiteY2" fmla="*/ 52080 h 572780"/>
                <a:gd name="connsiteX3" fmla="*/ 94557 w 523754"/>
                <a:gd name="connsiteY3" fmla="*/ 26680 h 572780"/>
                <a:gd name="connsiteX4" fmla="*/ 56457 w 523754"/>
                <a:gd name="connsiteY4" fmla="*/ 52080 h 572780"/>
                <a:gd name="connsiteX5" fmla="*/ 31057 w 523754"/>
                <a:gd name="connsiteY5" fmla="*/ 90180 h 572780"/>
                <a:gd name="connsiteX6" fmla="*/ 5657 w 523754"/>
                <a:gd name="connsiteY6" fmla="*/ 242580 h 572780"/>
                <a:gd name="connsiteX7" fmla="*/ 18357 w 523754"/>
                <a:gd name="connsiteY7" fmla="*/ 356880 h 572780"/>
                <a:gd name="connsiteX8" fmla="*/ 145357 w 523754"/>
                <a:gd name="connsiteY8" fmla="*/ 394980 h 572780"/>
                <a:gd name="connsiteX9" fmla="*/ 170757 w 523754"/>
                <a:gd name="connsiteY9" fmla="*/ 433080 h 572780"/>
                <a:gd name="connsiteX10" fmla="*/ 196157 w 523754"/>
                <a:gd name="connsiteY10" fmla="*/ 572780 h 572780"/>
                <a:gd name="connsiteX11" fmla="*/ 297757 w 523754"/>
                <a:gd name="connsiteY11" fmla="*/ 547380 h 572780"/>
                <a:gd name="connsiteX12" fmla="*/ 361257 w 523754"/>
                <a:gd name="connsiteY12" fmla="*/ 483880 h 572780"/>
                <a:gd name="connsiteX13" fmla="*/ 386657 w 523754"/>
                <a:gd name="connsiteY13" fmla="*/ 433080 h 572780"/>
                <a:gd name="connsiteX14" fmla="*/ 399357 w 523754"/>
                <a:gd name="connsiteY14" fmla="*/ 369580 h 572780"/>
                <a:gd name="connsiteX15" fmla="*/ 500957 w 523754"/>
                <a:gd name="connsiteY15" fmla="*/ 344180 h 572780"/>
                <a:gd name="connsiteX16" fmla="*/ 488257 w 523754"/>
                <a:gd name="connsiteY16" fmla="*/ 191780 h 572780"/>
                <a:gd name="connsiteX17" fmla="*/ 450157 w 523754"/>
                <a:gd name="connsiteY17" fmla="*/ 64780 h 572780"/>
                <a:gd name="connsiteX18" fmla="*/ 412057 w 523754"/>
                <a:gd name="connsiteY18" fmla="*/ 13980 h 572780"/>
                <a:gd name="connsiteX19" fmla="*/ 335857 w 523754"/>
                <a:gd name="connsiteY19" fmla="*/ 77480 h 572780"/>
                <a:gd name="connsiteX20" fmla="*/ 297757 w 523754"/>
                <a:gd name="connsiteY20" fmla="*/ 90180 h 572780"/>
                <a:gd name="connsiteX21" fmla="*/ 158057 w 523754"/>
                <a:gd name="connsiteY21" fmla="*/ 90180 h 57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3754" h="572780">
                  <a:moveTo>
                    <a:pt x="246957" y="115580"/>
                  </a:moveTo>
                  <a:lnTo>
                    <a:pt x="246957" y="115580"/>
                  </a:lnTo>
                  <a:cubicBezTo>
                    <a:pt x="208857" y="94413"/>
                    <a:pt x="170305" y="74041"/>
                    <a:pt x="132657" y="52080"/>
                  </a:cubicBezTo>
                  <a:cubicBezTo>
                    <a:pt x="119473" y="44389"/>
                    <a:pt x="109821" y="26680"/>
                    <a:pt x="94557" y="26680"/>
                  </a:cubicBezTo>
                  <a:cubicBezTo>
                    <a:pt x="79293" y="26680"/>
                    <a:pt x="69157" y="43613"/>
                    <a:pt x="56457" y="52080"/>
                  </a:cubicBezTo>
                  <a:cubicBezTo>
                    <a:pt x="47990" y="64780"/>
                    <a:pt x="37883" y="76528"/>
                    <a:pt x="31057" y="90180"/>
                  </a:cubicBezTo>
                  <a:cubicBezTo>
                    <a:pt x="9781" y="132733"/>
                    <a:pt x="9681" y="206364"/>
                    <a:pt x="5657" y="242580"/>
                  </a:cubicBezTo>
                  <a:cubicBezTo>
                    <a:pt x="9890" y="280680"/>
                    <a:pt x="0" y="323226"/>
                    <a:pt x="18357" y="356880"/>
                  </a:cubicBezTo>
                  <a:cubicBezTo>
                    <a:pt x="28587" y="375634"/>
                    <a:pt x="128919" y="391692"/>
                    <a:pt x="145357" y="394980"/>
                  </a:cubicBezTo>
                  <a:cubicBezTo>
                    <a:pt x="153824" y="407680"/>
                    <a:pt x="165398" y="418788"/>
                    <a:pt x="170757" y="433080"/>
                  </a:cubicBezTo>
                  <a:cubicBezTo>
                    <a:pt x="176082" y="447280"/>
                    <a:pt x="194730" y="564221"/>
                    <a:pt x="196157" y="572780"/>
                  </a:cubicBezTo>
                  <a:cubicBezTo>
                    <a:pt x="230024" y="564313"/>
                    <a:pt x="264950" y="559310"/>
                    <a:pt x="297757" y="547380"/>
                  </a:cubicBezTo>
                  <a:cubicBezTo>
                    <a:pt x="331346" y="535166"/>
                    <a:pt x="344601" y="513028"/>
                    <a:pt x="361257" y="483880"/>
                  </a:cubicBezTo>
                  <a:cubicBezTo>
                    <a:pt x="370650" y="467442"/>
                    <a:pt x="378190" y="450013"/>
                    <a:pt x="386657" y="433080"/>
                  </a:cubicBezTo>
                  <a:cubicBezTo>
                    <a:pt x="390890" y="411913"/>
                    <a:pt x="382318" y="382832"/>
                    <a:pt x="399357" y="369580"/>
                  </a:cubicBezTo>
                  <a:cubicBezTo>
                    <a:pt x="426912" y="348148"/>
                    <a:pt x="485345" y="375404"/>
                    <a:pt x="500957" y="344180"/>
                  </a:cubicBezTo>
                  <a:cubicBezTo>
                    <a:pt x="523754" y="298586"/>
                    <a:pt x="494580" y="242362"/>
                    <a:pt x="488257" y="191780"/>
                  </a:cubicBezTo>
                  <a:cubicBezTo>
                    <a:pt x="485619" y="170675"/>
                    <a:pt x="455682" y="72146"/>
                    <a:pt x="450157" y="64780"/>
                  </a:cubicBezTo>
                  <a:lnTo>
                    <a:pt x="412057" y="13980"/>
                  </a:lnTo>
                  <a:cubicBezTo>
                    <a:pt x="302071" y="41476"/>
                    <a:pt x="413337" y="0"/>
                    <a:pt x="335857" y="77480"/>
                  </a:cubicBezTo>
                  <a:cubicBezTo>
                    <a:pt x="326391" y="86946"/>
                    <a:pt x="311110" y="89226"/>
                    <a:pt x="297757" y="90180"/>
                  </a:cubicBezTo>
                  <a:cubicBezTo>
                    <a:pt x="251309" y="93498"/>
                    <a:pt x="204624" y="90180"/>
                    <a:pt x="158057" y="90180"/>
                  </a:cubicBezTo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493" name="Straight Arrow Connector 492"/>
            <p:cNvCxnSpPr>
              <a:stCxn id="489" idx="11"/>
              <a:endCxn id="492" idx="0"/>
            </p:cNvCxnSpPr>
            <p:nvPr/>
          </p:nvCxnSpPr>
          <p:spPr bwMode="auto">
            <a:xfrm>
              <a:off x="4255201" y="2880272"/>
              <a:ext cx="325928" cy="24305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1" name="Group 190"/>
          <p:cNvGrpSpPr/>
          <p:nvPr/>
        </p:nvGrpSpPr>
        <p:grpSpPr>
          <a:xfrm>
            <a:off x="1219200" y="2766952"/>
            <a:ext cx="1616325" cy="584199"/>
            <a:chOff x="1219200" y="2743200"/>
            <a:chExt cx="1616325" cy="584199"/>
          </a:xfrm>
        </p:grpSpPr>
        <p:sp>
          <p:nvSpPr>
            <p:cNvPr id="192" name="Freeform 191"/>
            <p:cNvSpPr/>
            <p:nvPr/>
          </p:nvSpPr>
          <p:spPr bwMode="auto">
            <a:xfrm>
              <a:off x="2514600" y="2921000"/>
              <a:ext cx="320925" cy="406399"/>
            </a:xfrm>
            <a:custGeom>
              <a:avLst/>
              <a:gdLst>
                <a:gd name="connsiteX0" fmla="*/ 3425 w 451711"/>
                <a:gd name="connsiteY0" fmla="*/ 152400 h 524323"/>
                <a:gd name="connsiteX1" fmla="*/ 79625 w 451711"/>
                <a:gd name="connsiteY1" fmla="*/ 76200 h 524323"/>
                <a:gd name="connsiteX2" fmla="*/ 143125 w 451711"/>
                <a:gd name="connsiteY2" fmla="*/ 0 h 524323"/>
                <a:gd name="connsiteX3" fmla="*/ 193925 w 451711"/>
                <a:gd name="connsiteY3" fmla="*/ 12700 h 524323"/>
                <a:gd name="connsiteX4" fmla="*/ 232025 w 451711"/>
                <a:gd name="connsiteY4" fmla="*/ 38100 h 524323"/>
                <a:gd name="connsiteX5" fmla="*/ 320925 w 451711"/>
                <a:gd name="connsiteY5" fmla="*/ 152400 h 524323"/>
                <a:gd name="connsiteX6" fmla="*/ 371725 w 451711"/>
                <a:gd name="connsiteY6" fmla="*/ 165100 h 524323"/>
                <a:gd name="connsiteX7" fmla="*/ 409825 w 451711"/>
                <a:gd name="connsiteY7" fmla="*/ 177800 h 524323"/>
                <a:gd name="connsiteX8" fmla="*/ 422525 w 451711"/>
                <a:gd name="connsiteY8" fmla="*/ 215900 h 524323"/>
                <a:gd name="connsiteX9" fmla="*/ 447925 w 451711"/>
                <a:gd name="connsiteY9" fmla="*/ 342900 h 524323"/>
                <a:gd name="connsiteX10" fmla="*/ 435225 w 451711"/>
                <a:gd name="connsiteY10" fmla="*/ 381000 h 524323"/>
                <a:gd name="connsiteX11" fmla="*/ 422525 w 451711"/>
                <a:gd name="connsiteY11" fmla="*/ 431800 h 524323"/>
                <a:gd name="connsiteX12" fmla="*/ 359025 w 451711"/>
                <a:gd name="connsiteY12" fmla="*/ 508000 h 524323"/>
                <a:gd name="connsiteX13" fmla="*/ 320925 w 451711"/>
                <a:gd name="connsiteY13" fmla="*/ 520700 h 524323"/>
                <a:gd name="connsiteX14" fmla="*/ 219325 w 451711"/>
                <a:gd name="connsiteY14" fmla="*/ 469900 h 524323"/>
                <a:gd name="connsiteX15" fmla="*/ 232025 w 451711"/>
                <a:gd name="connsiteY15" fmla="*/ 431800 h 524323"/>
                <a:gd name="connsiteX16" fmla="*/ 219325 w 451711"/>
                <a:gd name="connsiteY16" fmla="*/ 355600 h 524323"/>
                <a:gd name="connsiteX17" fmla="*/ 206625 w 451711"/>
                <a:gd name="connsiteY17" fmla="*/ 393700 h 524323"/>
                <a:gd name="connsiteX18" fmla="*/ 155825 w 451711"/>
                <a:gd name="connsiteY18" fmla="*/ 381000 h 524323"/>
                <a:gd name="connsiteX19" fmla="*/ 130425 w 451711"/>
                <a:gd name="connsiteY19" fmla="*/ 419100 h 524323"/>
                <a:gd name="connsiteX20" fmla="*/ 105025 w 451711"/>
                <a:gd name="connsiteY20" fmla="*/ 368300 h 524323"/>
                <a:gd name="connsiteX21" fmla="*/ 28825 w 451711"/>
                <a:gd name="connsiteY21" fmla="*/ 279400 h 524323"/>
                <a:gd name="connsiteX22" fmla="*/ 28825 w 451711"/>
                <a:gd name="connsiteY22" fmla="*/ 165100 h 524323"/>
                <a:gd name="connsiteX23" fmla="*/ 79625 w 451711"/>
                <a:gd name="connsiteY23" fmla="*/ 177800 h 524323"/>
                <a:gd name="connsiteX24" fmla="*/ 66925 w 451711"/>
                <a:gd name="connsiteY24" fmla="*/ 63500 h 52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1711" h="524323">
                  <a:moveTo>
                    <a:pt x="3425" y="152400"/>
                  </a:moveTo>
                  <a:cubicBezTo>
                    <a:pt x="48139" y="85329"/>
                    <a:pt x="6112" y="139211"/>
                    <a:pt x="79625" y="76200"/>
                  </a:cubicBezTo>
                  <a:cubicBezTo>
                    <a:pt x="117653" y="43605"/>
                    <a:pt x="116996" y="39194"/>
                    <a:pt x="143125" y="0"/>
                  </a:cubicBezTo>
                  <a:cubicBezTo>
                    <a:pt x="160058" y="4233"/>
                    <a:pt x="177882" y="5824"/>
                    <a:pt x="193925" y="12700"/>
                  </a:cubicBezTo>
                  <a:cubicBezTo>
                    <a:pt x="207954" y="18713"/>
                    <a:pt x="220299" y="28329"/>
                    <a:pt x="232025" y="38100"/>
                  </a:cubicBezTo>
                  <a:cubicBezTo>
                    <a:pt x="276789" y="75404"/>
                    <a:pt x="285524" y="99298"/>
                    <a:pt x="320925" y="152400"/>
                  </a:cubicBezTo>
                  <a:cubicBezTo>
                    <a:pt x="330607" y="166923"/>
                    <a:pt x="354942" y="160305"/>
                    <a:pt x="371725" y="165100"/>
                  </a:cubicBezTo>
                  <a:cubicBezTo>
                    <a:pt x="384597" y="168778"/>
                    <a:pt x="397125" y="173567"/>
                    <a:pt x="409825" y="177800"/>
                  </a:cubicBezTo>
                  <a:cubicBezTo>
                    <a:pt x="414058" y="190500"/>
                    <a:pt x="419900" y="202773"/>
                    <a:pt x="422525" y="215900"/>
                  </a:cubicBezTo>
                  <a:cubicBezTo>
                    <a:pt x="451711" y="361832"/>
                    <a:pt x="419233" y="256823"/>
                    <a:pt x="447925" y="342900"/>
                  </a:cubicBezTo>
                  <a:cubicBezTo>
                    <a:pt x="443692" y="355600"/>
                    <a:pt x="438903" y="368128"/>
                    <a:pt x="435225" y="381000"/>
                  </a:cubicBezTo>
                  <a:cubicBezTo>
                    <a:pt x="430430" y="397783"/>
                    <a:pt x="429401" y="415757"/>
                    <a:pt x="422525" y="431800"/>
                  </a:cubicBezTo>
                  <a:cubicBezTo>
                    <a:pt x="413154" y="453666"/>
                    <a:pt x="377334" y="495794"/>
                    <a:pt x="359025" y="508000"/>
                  </a:cubicBezTo>
                  <a:cubicBezTo>
                    <a:pt x="347886" y="515426"/>
                    <a:pt x="333625" y="516467"/>
                    <a:pt x="320925" y="520700"/>
                  </a:cubicBezTo>
                  <a:cubicBezTo>
                    <a:pt x="281315" y="514098"/>
                    <a:pt x="228396" y="524323"/>
                    <a:pt x="219325" y="469900"/>
                  </a:cubicBezTo>
                  <a:cubicBezTo>
                    <a:pt x="217124" y="456695"/>
                    <a:pt x="227792" y="444500"/>
                    <a:pt x="232025" y="431800"/>
                  </a:cubicBezTo>
                  <a:cubicBezTo>
                    <a:pt x="227792" y="406400"/>
                    <a:pt x="233609" y="377026"/>
                    <a:pt x="219325" y="355600"/>
                  </a:cubicBezTo>
                  <a:cubicBezTo>
                    <a:pt x="211899" y="344461"/>
                    <a:pt x="219054" y="388728"/>
                    <a:pt x="206625" y="393700"/>
                  </a:cubicBezTo>
                  <a:cubicBezTo>
                    <a:pt x="190419" y="400182"/>
                    <a:pt x="172758" y="385233"/>
                    <a:pt x="155825" y="381000"/>
                  </a:cubicBezTo>
                  <a:cubicBezTo>
                    <a:pt x="147358" y="393700"/>
                    <a:pt x="145233" y="422802"/>
                    <a:pt x="130425" y="419100"/>
                  </a:cubicBezTo>
                  <a:cubicBezTo>
                    <a:pt x="112058" y="414508"/>
                    <a:pt x="115059" y="384354"/>
                    <a:pt x="105025" y="368300"/>
                  </a:cubicBezTo>
                  <a:cubicBezTo>
                    <a:pt x="77871" y="324854"/>
                    <a:pt x="63460" y="314035"/>
                    <a:pt x="28825" y="279400"/>
                  </a:cubicBezTo>
                  <a:cubicBezTo>
                    <a:pt x="26169" y="266118"/>
                    <a:pt x="0" y="182395"/>
                    <a:pt x="28825" y="165100"/>
                  </a:cubicBezTo>
                  <a:cubicBezTo>
                    <a:pt x="43792" y="156120"/>
                    <a:pt x="62692" y="173567"/>
                    <a:pt x="79625" y="177800"/>
                  </a:cubicBezTo>
                  <a:cubicBezTo>
                    <a:pt x="61791" y="106465"/>
                    <a:pt x="66925" y="144454"/>
                    <a:pt x="66925" y="63500"/>
                  </a:cubicBez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93" name="Straight Arrow Connector 192"/>
            <p:cNvCxnSpPr>
              <a:endCxn id="192" idx="21"/>
            </p:cNvCxnSpPr>
            <p:nvPr/>
          </p:nvCxnSpPr>
          <p:spPr bwMode="auto">
            <a:xfrm>
              <a:off x="1219200" y="2743200"/>
              <a:ext cx="1315879" cy="39436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2" name="Group 198"/>
          <p:cNvGrpSpPr/>
          <p:nvPr/>
        </p:nvGrpSpPr>
        <p:grpSpPr>
          <a:xfrm>
            <a:off x="2133600" y="1295400"/>
            <a:ext cx="1238992" cy="381000"/>
            <a:chOff x="1981200" y="1295400"/>
            <a:chExt cx="1295400" cy="457200"/>
          </a:xfrm>
          <a:solidFill>
            <a:schemeClr val="bg2"/>
          </a:solidFill>
        </p:grpSpPr>
        <p:sp>
          <p:nvSpPr>
            <p:cNvPr id="196" name="Oval 195"/>
            <p:cNvSpPr/>
            <p:nvPr/>
          </p:nvSpPr>
          <p:spPr bwMode="auto">
            <a:xfrm>
              <a:off x="1981200" y="1295400"/>
              <a:ext cx="1295400" cy="457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076025" y="1329835"/>
              <a:ext cx="1143000" cy="365760"/>
            </a:xfrm>
            <a:prstGeom prst="rect">
              <a:avLst/>
            </a:prstGeom>
            <a:noFill/>
          </p:spPr>
          <p:txBody>
            <a:bodyPr wrap="none" lIns="9144" rIns="9144" rtlCol="0">
              <a:noAutofit/>
            </a:bodyPr>
            <a:lstStyle/>
            <a:p>
              <a:r>
                <a:rPr lang="en-US" sz="1000" b="1" dirty="0" smtClean="0">
                  <a:solidFill>
                    <a:srgbClr val="EE3424">
                      <a:lumMod val="20000"/>
                      <a:lumOff val="80000"/>
                    </a:srgbClr>
                  </a:solidFill>
                </a:rPr>
                <a:t>CRITICAL SETUP</a:t>
              </a:r>
            </a:p>
            <a:p>
              <a:r>
                <a:rPr lang="en-US" sz="1000" b="1" dirty="0" smtClean="0">
                  <a:solidFill>
                    <a:srgbClr val="000000"/>
                  </a:solidFill>
                </a:rPr>
                <a:t>          </a:t>
              </a:r>
              <a:r>
                <a:rPr lang="en-US" sz="900" b="1" dirty="0" smtClean="0">
                  <a:solidFill>
                    <a:srgbClr val="EE3424">
                      <a:lumMod val="20000"/>
                      <a:lumOff val="80000"/>
                    </a:srgbClr>
                  </a:solidFill>
                </a:rPr>
                <a:t>PATH</a:t>
              </a:r>
              <a:endParaRPr lang="en-US" sz="1200" b="1" dirty="0">
                <a:solidFill>
                  <a:srgbClr val="EE3424">
                    <a:lumMod val="20000"/>
                    <a:lumOff val="80000"/>
                  </a:srgbClr>
                </a:solidFill>
              </a:endParaRPr>
            </a:p>
          </p:txBody>
        </p:sp>
      </p:grpSp>
      <p:cxnSp>
        <p:nvCxnSpPr>
          <p:cNvPr id="204" name="Curved Connector 203"/>
          <p:cNvCxnSpPr>
            <a:endCxn id="473" idx="17"/>
          </p:cNvCxnSpPr>
          <p:nvPr/>
        </p:nvCxnSpPr>
        <p:spPr bwMode="auto">
          <a:xfrm rot="5400000">
            <a:off x="2198824" y="1761290"/>
            <a:ext cx="248266" cy="230886"/>
          </a:xfrm>
          <a:prstGeom prst="curvedConnector3">
            <a:avLst>
              <a:gd name="adj1" fmla="val 1890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3" name="Group 222"/>
          <p:cNvGrpSpPr/>
          <p:nvPr/>
        </p:nvGrpSpPr>
        <p:grpSpPr>
          <a:xfrm>
            <a:off x="2209800" y="1371600"/>
            <a:ext cx="1238992" cy="381000"/>
            <a:chOff x="1981200" y="1295400"/>
            <a:chExt cx="1295400" cy="457200"/>
          </a:xfrm>
          <a:solidFill>
            <a:schemeClr val="accent1"/>
          </a:solidFill>
        </p:grpSpPr>
        <p:sp>
          <p:nvSpPr>
            <p:cNvPr id="224" name="Oval 223"/>
            <p:cNvSpPr/>
            <p:nvPr/>
          </p:nvSpPr>
          <p:spPr bwMode="auto">
            <a:xfrm>
              <a:off x="1981200" y="1295400"/>
              <a:ext cx="1295400" cy="457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2171580" y="1358338"/>
              <a:ext cx="879830" cy="289560"/>
            </a:xfrm>
            <a:prstGeom prst="rect">
              <a:avLst/>
            </a:prstGeom>
            <a:grpFill/>
          </p:spPr>
          <p:txBody>
            <a:bodyPr wrap="none" lIns="9144" rIns="9144" rtlCol="0">
              <a:noAutofit/>
            </a:bodyPr>
            <a:lstStyle/>
            <a:p>
              <a:r>
                <a:rPr lang="en-US" sz="1100" b="1" dirty="0" smtClean="0">
                  <a:solidFill>
                    <a:srgbClr val="EC891D">
                      <a:lumMod val="20000"/>
                      <a:lumOff val="80000"/>
                    </a:srgbClr>
                  </a:solidFill>
                </a:rPr>
                <a:t>JUST MEETS</a:t>
              </a:r>
            </a:p>
          </p:txBody>
        </p:sp>
      </p:grpSp>
      <p:grpSp>
        <p:nvGrpSpPr>
          <p:cNvPr id="455" name="Group 454"/>
          <p:cNvGrpSpPr/>
          <p:nvPr/>
        </p:nvGrpSpPr>
        <p:grpSpPr>
          <a:xfrm>
            <a:off x="3210621" y="4494061"/>
            <a:ext cx="2251925" cy="757363"/>
            <a:chOff x="3204954" y="4500438"/>
            <a:chExt cx="2459316" cy="757363"/>
          </a:xfrm>
        </p:grpSpPr>
        <p:grpSp>
          <p:nvGrpSpPr>
            <p:cNvPr id="451" name="Group 450"/>
            <p:cNvGrpSpPr/>
            <p:nvPr/>
          </p:nvGrpSpPr>
          <p:grpSpPr>
            <a:xfrm>
              <a:off x="3218863" y="4500438"/>
              <a:ext cx="2445407" cy="757363"/>
              <a:chOff x="3218863" y="4500438"/>
              <a:chExt cx="2445407" cy="757363"/>
            </a:xfrm>
          </p:grpSpPr>
          <p:cxnSp>
            <p:nvCxnSpPr>
              <p:cNvPr id="422" name="Elbow Connector 421"/>
              <p:cNvCxnSpPr/>
              <p:nvPr/>
            </p:nvCxnSpPr>
            <p:spPr bwMode="auto">
              <a:xfrm>
                <a:off x="3218863" y="4500438"/>
                <a:ext cx="833091" cy="757362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0" name="Straight Connector 449"/>
              <p:cNvCxnSpPr/>
              <p:nvPr/>
            </p:nvCxnSpPr>
            <p:spPr bwMode="auto">
              <a:xfrm flipV="1">
                <a:off x="4038600" y="5249333"/>
                <a:ext cx="1625670" cy="8468"/>
              </a:xfrm>
              <a:prstGeom prst="lin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53" name="Straight Connector 452"/>
            <p:cNvCxnSpPr/>
            <p:nvPr/>
          </p:nvCxnSpPr>
          <p:spPr bwMode="auto">
            <a:xfrm>
              <a:off x="3204954" y="4500438"/>
              <a:ext cx="4699" cy="754658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5" name="Isosceles Triangle 164"/>
          <p:cNvSpPr/>
          <p:nvPr/>
        </p:nvSpPr>
        <p:spPr bwMode="auto">
          <a:xfrm>
            <a:off x="3159403" y="2919507"/>
            <a:ext cx="93759" cy="762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endParaRPr lang="en-US" sz="2800" smtClean="0">
              <a:solidFill>
                <a:srgbClr val="000000"/>
              </a:solidFill>
            </a:endParaRPr>
          </a:p>
        </p:txBody>
      </p:sp>
      <p:grpSp>
        <p:nvGrpSpPr>
          <p:cNvPr id="462" name="Group 461"/>
          <p:cNvGrpSpPr/>
          <p:nvPr/>
        </p:nvGrpSpPr>
        <p:grpSpPr>
          <a:xfrm>
            <a:off x="3113814" y="1765032"/>
            <a:ext cx="179567" cy="4330810"/>
            <a:chOff x="3143124" y="1765032"/>
            <a:chExt cx="179567" cy="4330810"/>
          </a:xfrm>
        </p:grpSpPr>
        <p:cxnSp>
          <p:nvCxnSpPr>
            <p:cNvPr id="166" name="Straight Connector 165"/>
            <p:cNvCxnSpPr/>
            <p:nvPr/>
          </p:nvCxnSpPr>
          <p:spPr bwMode="auto">
            <a:xfrm rot="5400000">
              <a:off x="1067501" y="3930437"/>
              <a:ext cx="433081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7" name="Isosceles Triangle 166"/>
            <p:cNvSpPr/>
            <p:nvPr/>
          </p:nvSpPr>
          <p:spPr bwMode="auto">
            <a:xfrm>
              <a:off x="3143124" y="4726192"/>
              <a:ext cx="179567" cy="236226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80000"/>
                </a:lnSpc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169" name="Straight Arrow Connector 168"/>
          <p:cNvCxnSpPr/>
          <p:nvPr/>
        </p:nvCxnSpPr>
        <p:spPr bwMode="auto">
          <a:xfrm>
            <a:off x="2819400" y="2692522"/>
            <a:ext cx="210047" cy="5967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0" name="Straight Arrow Connector 169"/>
          <p:cNvCxnSpPr/>
          <p:nvPr/>
        </p:nvCxnSpPr>
        <p:spPr bwMode="auto">
          <a:xfrm>
            <a:off x="3390135" y="2654135"/>
            <a:ext cx="667486" cy="10744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704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Borrowing and Re-timing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 bwMode="auto">
              <a:xfrm>
                <a:off x="3464261" y="1219200"/>
                <a:ext cx="22154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𝐷𝑒𝑙𝑎𝑦</m:t>
                      </m:r>
                      <m:r>
                        <a:rPr lang="en-US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kern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sSub>
                        <m:sSubPr>
                          <m:ctrlPr>
                            <a:rPr lang="en-US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kern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𝑐𝑙𝑜𝑐𝑘</m:t>
                          </m:r>
                        </m:sub>
                      </m:sSub>
                    </m:oMath>
                  </m:oMathPara>
                </a14:m>
                <a:endParaRPr lang="en-US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4261" y="1219200"/>
                <a:ext cx="221547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396" b="-377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 bwMode="auto">
          <a:xfrm rot="7906263">
            <a:off x="5455833" y="1485231"/>
            <a:ext cx="296333" cy="584104"/>
          </a:xfrm>
          <a:prstGeom prst="downArrow">
            <a:avLst/>
          </a:prstGeom>
          <a:solidFill>
            <a:srgbClr val="92D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920518" y="1966034"/>
            <a:ext cx="1695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Time-borrowing</a:t>
            </a:r>
            <a:endParaRPr lang="en-US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793861" y="1966034"/>
            <a:ext cx="1079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Re-timing</a:t>
            </a:r>
            <a:endParaRPr lang="en-US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 rot="13562057">
            <a:off x="3084728" y="1469948"/>
            <a:ext cx="296333" cy="712430"/>
          </a:xfrm>
          <a:prstGeom prst="downArrow">
            <a:avLst/>
          </a:prstGeom>
          <a:solidFill>
            <a:srgbClr val="92D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991" y="2323877"/>
            <a:ext cx="2155524" cy="954873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87636" y="3876300"/>
            <a:ext cx="8233646" cy="1362077"/>
          </a:xfrm>
        </p:spPr>
        <p:txBody>
          <a:bodyPr/>
          <a:lstStyle/>
          <a:p>
            <a:r>
              <a:rPr lang="en-US" dirty="0" smtClean="0"/>
              <a:t>Practical differences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 bwMode="auto">
          <a:xfrm>
            <a:off x="2032000" y="2904067"/>
            <a:ext cx="482600" cy="144315"/>
          </a:xfrm>
          <a:custGeom>
            <a:avLst/>
            <a:gdLst>
              <a:gd name="connsiteX0" fmla="*/ 482600 w 482600"/>
              <a:gd name="connsiteY0" fmla="*/ 33866 h 144315"/>
              <a:gd name="connsiteX1" fmla="*/ 245533 w 482600"/>
              <a:gd name="connsiteY1" fmla="*/ 143933 h 144315"/>
              <a:gd name="connsiteX2" fmla="*/ 0 w 482600"/>
              <a:gd name="connsiteY2" fmla="*/ 0 h 14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" h="144315">
                <a:moveTo>
                  <a:pt x="482600" y="33866"/>
                </a:moveTo>
                <a:cubicBezTo>
                  <a:pt x="404283" y="91721"/>
                  <a:pt x="325966" y="149577"/>
                  <a:pt x="245533" y="143933"/>
                </a:cubicBezTo>
                <a:cubicBezTo>
                  <a:pt x="165100" y="138289"/>
                  <a:pt x="82550" y="69144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91215" y="2341633"/>
            <a:ext cx="2764169" cy="992598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648" y="2317610"/>
            <a:ext cx="2155407" cy="954821"/>
          </a:xfrm>
          <a:prstGeom prst="rect">
            <a:avLst/>
          </a:prstGeom>
        </p:spPr>
      </p:pic>
      <p:sp>
        <p:nvSpPr>
          <p:cNvPr id="21" name="Equal 20"/>
          <p:cNvSpPr/>
          <p:nvPr/>
        </p:nvSpPr>
        <p:spPr bwMode="auto">
          <a:xfrm>
            <a:off x="4141993" y="2675467"/>
            <a:ext cx="524933" cy="372915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85340"/>
              </p:ext>
            </p:extLst>
          </p:nvPr>
        </p:nvGraphicFramePr>
        <p:xfrm>
          <a:off x="675999" y="4358820"/>
          <a:ext cx="7981851" cy="1836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452"/>
                <a:gridCol w="2345266"/>
                <a:gridCol w="2125133"/>
              </a:tblGrid>
              <a:tr h="37302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Re-timing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Time-borrowing</a:t>
                      </a:r>
                      <a:endParaRPr lang="en-US" sz="1600" dirty="0"/>
                    </a:p>
                  </a:txBody>
                  <a:tcPr/>
                </a:tc>
              </a:tr>
              <a:tr h="3196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Transparency to user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Invasive </a:t>
                      </a:r>
                      <a:r>
                        <a:rPr lang="en-US" sz="1600" dirty="0" err="1" smtClean="0"/>
                        <a:t>netlist</a:t>
                      </a:r>
                      <a:r>
                        <a:rPr lang="en-US" sz="1600" dirty="0" smtClean="0"/>
                        <a:t> changes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r>
                        <a:rPr lang="en-US" sz="1600" baseline="0" dirty="0" smtClean="0"/>
                        <a:t> design changes</a:t>
                      </a:r>
                      <a:endParaRPr lang="en-US" sz="1600" dirty="0"/>
                    </a:p>
                  </a:txBody>
                  <a:tcPr/>
                </a:tc>
              </a:tr>
              <a:tr h="3196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Granularity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Coarse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Fine-grain</a:t>
                      </a:r>
                      <a:endParaRPr lang="en-US" sz="1600" dirty="0"/>
                    </a:p>
                  </a:txBody>
                  <a:tcPr/>
                </a:tc>
              </a:tr>
              <a:tr h="3196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Sensitivity</a:t>
                      </a:r>
                      <a:r>
                        <a:rPr lang="en-US" sz="1600" baseline="0" dirty="0" smtClean="0"/>
                        <a:t> to control sets (CE/RST)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Sensitive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Insensitive</a:t>
                      </a:r>
                      <a:endParaRPr lang="en-US" sz="1600" dirty="0"/>
                    </a:p>
                  </a:txBody>
                  <a:tcPr/>
                </a:tc>
              </a:tr>
              <a:tr h="394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 WNS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HW-defined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810" y="2323751"/>
            <a:ext cx="2170751" cy="9616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4666925" y="2534735"/>
            <a:ext cx="1821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endParaRPr lang="en-US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57199" y="6324766"/>
            <a:ext cx="85428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12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Sapatnekar</a:t>
            </a: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2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Deokar</a:t>
            </a:r>
            <a:r>
              <a:rPr 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Utilizing the retiming-skew equivalence in a practical algorithm for retiming large circuits, CAD 1996</a:t>
            </a:r>
            <a:endParaRPr lang="en-US" sz="160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7" grpId="0" build="p"/>
      <p:bldP spid="19" grpId="0" animBg="1"/>
      <p:bldP spid="20" grpId="0" animBg="1"/>
      <p:bldP spid="21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Time-borrowing concept</a:t>
            </a:r>
          </a:p>
          <a:p>
            <a:r>
              <a:rPr lang="en-US" dirty="0" smtClean="0"/>
              <a:t>Hardware support for time-borrowing in UltraScale+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Time-borrowing algorithm based on ILP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UltraScale+ </a:t>
            </a:r>
            <a:r>
              <a:rPr lang="en-US" dirty="0" err="1"/>
              <a:t>MPSoC</a:t>
            </a:r>
            <a:r>
              <a:rPr lang="en-US" dirty="0"/>
              <a:t> </a:t>
            </a:r>
            <a:r>
              <a:rPr lang="en-US" dirty="0" err="1"/>
              <a:t>Floorplan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310" y="2450414"/>
            <a:ext cx="2637405" cy="27721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664767" y="2370041"/>
            <a:ext cx="2724490" cy="293294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" name="Left-Right Arrow 8"/>
          <p:cNvSpPr/>
          <p:nvPr/>
        </p:nvSpPr>
        <p:spPr bwMode="auto">
          <a:xfrm>
            <a:off x="5708310" y="3679371"/>
            <a:ext cx="2637405" cy="308619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27058" y="2547257"/>
            <a:ext cx="1992086" cy="2590800"/>
            <a:chOff x="6281058" y="2547257"/>
            <a:chExt cx="1992086" cy="259080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6281058" y="2547257"/>
              <a:ext cx="0" cy="25908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8273144" y="2547257"/>
              <a:ext cx="0" cy="25908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7598230" y="2547257"/>
              <a:ext cx="0" cy="25908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6945087" y="2547257"/>
              <a:ext cx="0" cy="25908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35" y="2320471"/>
            <a:ext cx="4270614" cy="304437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873750" y="2641600"/>
            <a:ext cx="305708" cy="2400300"/>
            <a:chOff x="6127750" y="2616200"/>
            <a:chExt cx="305708" cy="2400300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6127750" y="34036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6127750" y="313055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6127750" y="28702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6128658" y="26162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6127750" y="50165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6127750" y="474345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127750" y="44831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6128658" y="42291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6547755" y="2642506"/>
            <a:ext cx="305708" cy="2400300"/>
            <a:chOff x="6127750" y="2616200"/>
            <a:chExt cx="305708" cy="24003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6127750" y="34036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6127750" y="313055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6127750" y="28702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6128658" y="26162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6127750" y="50165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6127750" y="474345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6127750" y="44831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6128658" y="42291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210875" y="2642506"/>
            <a:ext cx="305708" cy="2400300"/>
            <a:chOff x="6127750" y="2616200"/>
            <a:chExt cx="305708" cy="2400300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6127750" y="34036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6127750" y="313055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6127750" y="28702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6128658" y="26162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6127750" y="50165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6127750" y="474345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6127750" y="44831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6128658" y="42291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7873995" y="2642506"/>
            <a:ext cx="305708" cy="2400300"/>
            <a:chOff x="6127750" y="2616200"/>
            <a:chExt cx="305708" cy="2400300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6127750" y="34036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6127750" y="313055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127750" y="28702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6128658" y="26162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6127750" y="50165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6127750" y="474345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6127750" y="44831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6128658" y="4229100"/>
              <a:ext cx="304800" cy="0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5948941" y="1444053"/>
            <a:ext cx="2396774" cy="2506201"/>
            <a:chOff x="5948941" y="1444053"/>
            <a:chExt cx="2396774" cy="2506201"/>
          </a:xfrm>
        </p:grpSpPr>
        <p:grpSp>
          <p:nvGrpSpPr>
            <p:cNvPr id="67" name="Group 66"/>
            <p:cNvGrpSpPr/>
            <p:nvPr/>
          </p:nvGrpSpPr>
          <p:grpSpPr>
            <a:xfrm>
              <a:off x="5948941" y="3712937"/>
              <a:ext cx="2146756" cy="237317"/>
              <a:chOff x="5948941" y="3712937"/>
              <a:chExt cx="2146756" cy="237317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5948941" y="3712937"/>
                <a:ext cx="153106" cy="23495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 bwMode="auto">
              <a:xfrm>
                <a:off x="6620227" y="3712937"/>
                <a:ext cx="153106" cy="23495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 bwMode="auto">
              <a:xfrm>
                <a:off x="7267677" y="3714758"/>
                <a:ext cx="153106" cy="23495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 bwMode="auto">
              <a:xfrm>
                <a:off x="7942591" y="3715304"/>
                <a:ext cx="153106" cy="23495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6009178" y="1444053"/>
              <a:ext cx="2336537" cy="2244892"/>
              <a:chOff x="6009178" y="1444053"/>
              <a:chExt cx="2336537" cy="2244892"/>
            </a:xfrm>
          </p:grpSpPr>
          <p:cxnSp>
            <p:nvCxnSpPr>
              <p:cNvPr id="69" name="Straight Arrow Connector 68"/>
              <p:cNvCxnSpPr/>
              <p:nvPr/>
            </p:nvCxnSpPr>
            <p:spPr bwMode="auto">
              <a:xfrm>
                <a:off x="7054743" y="2082115"/>
                <a:ext cx="931369" cy="1590636"/>
              </a:xfrm>
              <a:prstGeom prst="straightConnector1">
                <a:avLst/>
              </a:prstGeom>
              <a:solidFill>
                <a:schemeClr val="tx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0" name="Straight Arrow Connector 69"/>
              <p:cNvCxnSpPr/>
              <p:nvPr/>
            </p:nvCxnSpPr>
            <p:spPr bwMode="auto">
              <a:xfrm>
                <a:off x="7061210" y="2116041"/>
                <a:ext cx="235090" cy="1563330"/>
              </a:xfrm>
              <a:prstGeom prst="straightConnector1">
                <a:avLst/>
              </a:prstGeom>
              <a:solidFill>
                <a:schemeClr val="tx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1" name="Straight Arrow Connector 70"/>
              <p:cNvCxnSpPr/>
              <p:nvPr/>
            </p:nvCxnSpPr>
            <p:spPr bwMode="auto">
              <a:xfrm flipH="1">
                <a:off x="6734257" y="2116041"/>
                <a:ext cx="311514" cy="1556710"/>
              </a:xfrm>
              <a:prstGeom prst="straightConnector1">
                <a:avLst/>
              </a:prstGeom>
              <a:solidFill>
                <a:schemeClr val="tx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2" name="Straight Arrow Connector 71"/>
              <p:cNvCxnSpPr/>
              <p:nvPr/>
            </p:nvCxnSpPr>
            <p:spPr bwMode="auto">
              <a:xfrm flipH="1">
                <a:off x="6078899" y="2116041"/>
                <a:ext cx="982311" cy="1572904"/>
              </a:xfrm>
              <a:prstGeom prst="straightConnector1">
                <a:avLst/>
              </a:prstGeom>
              <a:solidFill>
                <a:schemeClr val="tx2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86" name="TextBox 85"/>
              <p:cNvSpPr txBox="1"/>
              <p:nvPr/>
            </p:nvSpPr>
            <p:spPr bwMode="auto">
              <a:xfrm>
                <a:off x="6009178" y="1444053"/>
                <a:ext cx="233653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Programmable delays</a:t>
                </a:r>
                <a:br>
                  <a:rPr lang="en-US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and pulse generators</a:t>
                </a:r>
              </a:p>
            </p:txBody>
          </p:sp>
        </p:grpSp>
      </p:grpSp>
      <p:sp>
        <p:nvSpPr>
          <p:cNvPr id="89" name="Rounded Rectangle 88"/>
          <p:cNvSpPr/>
          <p:nvPr/>
        </p:nvSpPr>
        <p:spPr bwMode="auto">
          <a:xfrm>
            <a:off x="3223260" y="3801533"/>
            <a:ext cx="647700" cy="557107"/>
          </a:xfrm>
          <a:prstGeom prst="roundRect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 flipV="1">
            <a:off x="3870960" y="2450414"/>
            <a:ext cx="1729740" cy="1382446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3870960" y="4358640"/>
            <a:ext cx="1793807" cy="86397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2470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Location</a:t>
            </a:r>
          </a:p>
          <a:p>
            <a:pPr lvl="1"/>
            <a:r>
              <a:rPr lang="en-US" sz="1600" dirty="0" smtClean="0"/>
              <a:t>Junction between distribution </a:t>
            </a:r>
            <a:br>
              <a:rPr lang="en-US" sz="1600" dirty="0" smtClean="0"/>
            </a:br>
            <a:r>
              <a:rPr lang="en-US" sz="1600" dirty="0" smtClean="0"/>
              <a:t>and leaf clocking</a:t>
            </a:r>
          </a:p>
          <a:p>
            <a:pPr lvl="1"/>
            <a:endParaRPr lang="en-US" sz="1600" dirty="0"/>
          </a:p>
          <a:p>
            <a:r>
              <a:rPr lang="en-US" sz="1800" dirty="0" smtClean="0"/>
              <a:t>Quantity</a:t>
            </a:r>
          </a:p>
          <a:p>
            <a:pPr lvl="1"/>
            <a:r>
              <a:rPr lang="en-US" sz="1600" dirty="0" smtClean="0"/>
              <a:t>One per leaf clock track</a:t>
            </a:r>
          </a:p>
          <a:p>
            <a:pPr lvl="1"/>
            <a:r>
              <a:rPr lang="en-US" sz="1600" dirty="0" smtClean="0"/>
              <a:t>16 time-borrowing blocks per 960 FFs</a:t>
            </a:r>
          </a:p>
          <a:p>
            <a:pPr lvl="1"/>
            <a:endParaRPr lang="en-US" sz="1600" dirty="0"/>
          </a:p>
          <a:p>
            <a:r>
              <a:rPr lang="en-US" sz="1800" dirty="0" smtClean="0"/>
              <a:t>Features</a:t>
            </a:r>
          </a:p>
          <a:p>
            <a:pPr lvl="1"/>
            <a:r>
              <a:rPr lang="en-US" sz="1600" dirty="0" smtClean="0"/>
              <a:t>5 clock delay taps + pulse generator</a:t>
            </a:r>
          </a:p>
          <a:p>
            <a:pPr lvl="1"/>
            <a:r>
              <a:rPr lang="en-US" sz="1600" dirty="0" smtClean="0"/>
              <a:t>Cascading for cost-efficient way of</a:t>
            </a:r>
            <a:br>
              <a:rPr lang="en-US" sz="1600" dirty="0" smtClean="0"/>
            </a:br>
            <a:r>
              <a:rPr lang="en-US" sz="1600" dirty="0" smtClean="0"/>
              <a:t>borrowing &gt; 300ps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Programmable Delay Hardware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688" y="1182771"/>
            <a:ext cx="3328112" cy="3154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79" y="4780419"/>
            <a:ext cx="4071083" cy="13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Xilinx_All_Programmable_Template_08-01-12">
  <a:themeElements>
    <a:clrScheme name="Xilinx Template_light 1">
      <a:dk1>
        <a:srgbClr val="000000"/>
      </a:dk1>
      <a:lt1>
        <a:srgbClr val="FFFFFF"/>
      </a:lt1>
      <a:dk2>
        <a:srgbClr val="008CA8"/>
      </a:dk2>
      <a:lt2>
        <a:srgbClr val="EE3424"/>
      </a:lt2>
      <a:accent1>
        <a:srgbClr val="EC891D"/>
      </a:accent1>
      <a:accent2>
        <a:srgbClr val="B20838"/>
      </a:accent2>
      <a:accent3>
        <a:srgbClr val="FFFFFF"/>
      </a:accent3>
      <a:accent4>
        <a:srgbClr val="000000"/>
      </a:accent4>
      <a:accent5>
        <a:srgbClr val="F4C4AB"/>
      </a:accent5>
      <a:accent6>
        <a:srgbClr val="A10632"/>
      </a:accent6>
      <a:hlink>
        <a:srgbClr val="D9DA56"/>
      </a:hlink>
      <a:folHlink>
        <a:srgbClr val="8B8D09"/>
      </a:folHlink>
    </a:clrScheme>
    <a:fontScheme name="Xilinx 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45720" rIns="91440" bIns="45720" numCol="1" rtlCol="0" anchor="t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88000"/>
          <a:tabLst/>
          <a:defRPr kumimoji="0" sz="2000" b="1" i="0" u="none" strike="noStrike" kern="0" cap="none" spc="0" normalizeH="0" baseline="0" noProof="0" dirty="0" err="1" smtClean="0">
            <a:ln>
              <a:noFill/>
            </a:ln>
            <a:solidFill>
              <a:schemeClr val="accent4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Xilinx Template_light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linx Template_light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linx Template_light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Xilinx_All_Programmable_Template_05-01-12">
  <a:themeElements>
    <a:clrScheme name="Custom 25">
      <a:dk1>
        <a:srgbClr val="000000"/>
      </a:dk1>
      <a:lt1>
        <a:srgbClr val="FFFFFF"/>
      </a:lt1>
      <a:dk2>
        <a:srgbClr val="EC891D"/>
      </a:dk2>
      <a:lt2>
        <a:srgbClr val="EE3424"/>
      </a:lt2>
      <a:accent1>
        <a:srgbClr val="008CA8"/>
      </a:accent1>
      <a:accent2>
        <a:srgbClr val="B20838"/>
      </a:accent2>
      <a:accent3>
        <a:srgbClr val="008CA8"/>
      </a:accent3>
      <a:accent4>
        <a:srgbClr val="3F3F3F"/>
      </a:accent4>
      <a:accent5>
        <a:srgbClr val="D9DA56"/>
      </a:accent5>
      <a:accent6>
        <a:srgbClr val="8B8D09"/>
      </a:accent6>
      <a:hlink>
        <a:srgbClr val="D9DA56"/>
      </a:hlink>
      <a:folHlink>
        <a:srgbClr val="8B8D09"/>
      </a:folHlink>
    </a:clrScheme>
    <a:fontScheme name="Xilinx 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000000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ilinx Template_light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linx Template_light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linx Template_light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Xilinx_All_Programmable_Template_08-01-12">
  <a:themeElements>
    <a:clrScheme name="Xilinx All Programmable">
      <a:dk1>
        <a:srgbClr val="000000"/>
      </a:dk1>
      <a:lt1>
        <a:srgbClr val="FFFFFF"/>
      </a:lt1>
      <a:dk2>
        <a:srgbClr val="EC891D"/>
      </a:dk2>
      <a:lt2>
        <a:srgbClr val="EE3424"/>
      </a:lt2>
      <a:accent1>
        <a:srgbClr val="008CA8"/>
      </a:accent1>
      <a:accent2>
        <a:srgbClr val="B20838"/>
      </a:accent2>
      <a:accent3>
        <a:srgbClr val="6D7076"/>
      </a:accent3>
      <a:accent4>
        <a:srgbClr val="3F3F3F"/>
      </a:accent4>
      <a:accent5>
        <a:srgbClr val="D9DA56"/>
      </a:accent5>
      <a:accent6>
        <a:srgbClr val="8B8D09"/>
      </a:accent6>
      <a:hlink>
        <a:srgbClr val="008CA8"/>
      </a:hlink>
      <a:folHlink>
        <a:srgbClr val="004654"/>
      </a:folHlink>
    </a:clrScheme>
    <a:fontScheme name="Xilinx 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>
          <a:lnSpc>
            <a:spcPct val="100000"/>
          </a:lnSpc>
          <a:defRPr kern="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Xilinx Template_light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linx Template_light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linx Template_light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_standard_size [Read-Only]" id="{3714B4D6-25A2-4802-B854-B23DF81E8C58}" vid="{F9CBD687-6715-4ACF-B68F-1A8A9EB85FCD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3074D892D7374A83ECA28B5A3FE27A" ma:contentTypeVersion="0" ma:contentTypeDescription="Create a new document." ma:contentTypeScope="" ma:versionID="a1932bc38bcc596a37303f4b946789e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EBFC54-C7AE-455C-9271-6C115E2357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8BD424-75EB-4919-A446-AADC7D7DB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886E37-D8EC-4D3B-9AA4-97C26A5CAE7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Xilinx_All_Programmable_Template_08-01-12</Template>
  <TotalTime>22394</TotalTime>
  <Words>652</Words>
  <Application>Microsoft Office PowerPoint</Application>
  <PresentationFormat>On-screen Show (4:3)</PresentationFormat>
  <Paragraphs>220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</vt:lpstr>
      <vt:lpstr>Calibri</vt:lpstr>
      <vt:lpstr>Calibri Light</vt:lpstr>
      <vt:lpstr>Cambria Math</vt:lpstr>
      <vt:lpstr>Wingdings</vt:lpstr>
      <vt:lpstr>Xilinx_All_Programmable_Template_08-01-12</vt:lpstr>
      <vt:lpstr>Xilinx_All_Programmable_Template_05-01-12</vt:lpstr>
      <vt:lpstr>1_Xilinx_All_Programmable_Template_08-01-12</vt:lpstr>
      <vt:lpstr>Custom Design</vt:lpstr>
      <vt:lpstr>Time-borrowing platform in the Xilinx UltraScale+ family of FPGAs and MPSoCs  Ilya Ganusov, Benjamin Devlin</vt:lpstr>
      <vt:lpstr>Agenda</vt:lpstr>
      <vt:lpstr>Time-borrowing</vt:lpstr>
      <vt:lpstr>Time Borrowing based on Clock Skew Scheduling</vt:lpstr>
      <vt:lpstr>Time Borrowing based on using pulsed latches</vt:lpstr>
      <vt:lpstr>Time Borrowing and Re-timing</vt:lpstr>
      <vt:lpstr>Agenda</vt:lpstr>
      <vt:lpstr>UltraScale+ MPSoC Floorplan</vt:lpstr>
      <vt:lpstr>Programmable Delay Hardware</vt:lpstr>
      <vt:lpstr>Clock Skew Scheduling and Pulsed Latches</vt:lpstr>
      <vt:lpstr>Agenda</vt:lpstr>
      <vt:lpstr>Software flow</vt:lpstr>
      <vt:lpstr>Time Borrowing Based on Global ILP algorithm</vt:lpstr>
      <vt:lpstr>Full Set of ILP constraints</vt:lpstr>
      <vt:lpstr>Agenda</vt:lpstr>
      <vt:lpstr>Experimental setup</vt:lpstr>
      <vt:lpstr>Performance improvement results</vt:lpstr>
      <vt:lpstr>Cascading programmable delays</vt:lpstr>
      <vt:lpstr>Hold Sensitivity Analysis</vt:lpstr>
      <vt:lpstr>Location, cost, and performance</vt:lpstr>
      <vt:lpstr>Concluding Remarks</vt:lpstr>
      <vt:lpstr>Thank you</vt:lpstr>
    </vt:vector>
  </TitlesOfParts>
  <Company>Xilinx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borrowing for diablo</dc:title>
  <dc:creator>Ilya Ganusov</dc:creator>
  <cp:keywords>Public</cp:keywords>
  <cp:lastModifiedBy>Ilya Ganusov</cp:lastModifiedBy>
  <cp:revision>316</cp:revision>
  <dcterms:created xsi:type="dcterms:W3CDTF">2013-06-27T22:03:02Z</dcterms:created>
  <dcterms:modified xsi:type="dcterms:W3CDTF">2016-08-31T06:26:54Z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0x010100F03074D892D7374A83ECA28B5A3FE27A</vt:lpwstr>
  </property>
  <property fmtid="{D5CDD505-2E9C-101B-9397-08002B2CF9AE}" pid="3" name="TitusGUID">
    <vt:lpwstr>a06bc985-41f1-4bef-b7cd-dd65c3d28d46</vt:lpwstr>
  </property>
  <property fmtid="{D5CDD505-2E9C-101B-9397-08002B2CF9AE}" pid="4" name="TITUSCustom1">
    <vt:lpwstr>1</vt:lpwstr>
  </property>
  <property fmtid="{D5CDD505-2E9C-101B-9397-08002B2CF9AE}" pid="5" name="XilinxClassification">
    <vt:lpwstr>Public</vt:lpwstr>
  </property>
  <property fmtid="{D5CDD505-2E9C-101B-9397-08002B2CF9AE}" pid="6" name="XilinxVisual Markings">
    <vt:lpwstr>Yes</vt:lpwstr>
  </property>
  <property fmtid="{D5CDD505-2E9C-101B-9397-08002B2CF9AE}" pid="7" name="XilinxPublication Year">
    <vt:lpwstr>2016</vt:lpwstr>
  </property>
  <property fmtid="{D5CDD505-2E9C-101B-9397-08002B2CF9AE}" pid="8" name="XilinxRemoveLegacyFooters">
    <vt:lpwstr>Yes</vt:lpwstr>
  </property>
</Properties>
</file>