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1" r:id="rId1"/>
  </p:sldMasterIdLst>
  <p:notesMasterIdLst>
    <p:notesMasterId r:id="rId7"/>
  </p:notesMasterIdLst>
  <p:handoutMasterIdLst>
    <p:handoutMasterId r:id="rId8"/>
  </p:handoutMasterIdLst>
  <p:sldIdLst>
    <p:sldId id="256" r:id="rId2"/>
    <p:sldId id="332" r:id="rId3"/>
    <p:sldId id="330" r:id="rId4"/>
    <p:sldId id="333" r:id="rId5"/>
    <p:sldId id="327" r:id="rId6"/>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hiddenSlides="1"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D2FF"/>
    <a:srgbClr val="FFE6FC"/>
    <a:srgbClr val="B4FF9B"/>
    <a:srgbClr val="FEFF85"/>
    <a:srgbClr val="FFB732"/>
    <a:srgbClr val="FF8D52"/>
    <a:srgbClr val="FF640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2" autoAdjust="0"/>
    <p:restoredTop sz="71875" autoAdjust="0"/>
  </p:normalViewPr>
  <p:slideViewPr>
    <p:cSldViewPr snapToGrid="0" snapToObjects="1">
      <p:cViewPr>
        <p:scale>
          <a:sx n="61" d="100"/>
          <a:sy n="61" d="100"/>
        </p:scale>
        <p:origin x="-1386" y="330"/>
      </p:cViewPr>
      <p:guideLst>
        <p:guide orient="horz" pos="2160"/>
        <p:guide pos="2880"/>
      </p:guideLst>
    </p:cSldViewPr>
  </p:slideViewPr>
  <p:outlineViewPr>
    <p:cViewPr>
      <p:scale>
        <a:sx n="33" d="100"/>
        <a:sy n="33" d="100"/>
      </p:scale>
      <p:origin x="0" y="344"/>
    </p:cViewPr>
  </p:outlineViewPr>
  <p:notesTextViewPr>
    <p:cViewPr>
      <p:scale>
        <a:sx n="100" d="100"/>
        <a:sy n="100" d="100"/>
      </p:scale>
      <p:origin x="0" y="6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E41503-AFD2-EF4A-9293-C05E55B8D4C6}" type="datetime1">
              <a:rPr kumimoji="1" lang="ja-JP" altLang="en-US" smtClean="0"/>
              <a:t>2016/8/31</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E9686A-96F5-F143-A106-721DC85EBBE1}" type="slidenum">
              <a:rPr kumimoji="1" lang="ja-JP" altLang="en-US" smtClean="0"/>
              <a:t>‹#›</a:t>
            </a:fld>
            <a:endParaRPr kumimoji="1" lang="ja-JP" altLang="en-US"/>
          </a:p>
        </p:txBody>
      </p:sp>
    </p:spTree>
    <p:extLst>
      <p:ext uri="{BB962C8B-B14F-4D97-AF65-F5344CB8AC3E}">
        <p14:creationId xmlns:p14="http://schemas.microsoft.com/office/powerpoint/2010/main" val="11150091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EFE09D-4389-8548-8471-556930E52977}" type="datetime1">
              <a:rPr kumimoji="1" lang="ja-JP" altLang="en-US" smtClean="0"/>
              <a:t>2016/8/31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22A649-636A-4746-80BF-4A993621949D}" type="slidenum">
              <a:rPr kumimoji="1" lang="ja-JP" altLang="en-US" smtClean="0"/>
              <a:t>‹#›</a:t>
            </a:fld>
            <a:endParaRPr kumimoji="1" lang="ja-JP" altLang="en-US"/>
          </a:p>
        </p:txBody>
      </p:sp>
    </p:spTree>
    <p:extLst>
      <p:ext uri="{BB962C8B-B14F-4D97-AF65-F5344CB8AC3E}">
        <p14:creationId xmlns:p14="http://schemas.microsoft.com/office/powerpoint/2010/main" val="379829218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Than</a:t>
            </a:r>
            <a:r>
              <a:rPr kumimoji="1" lang="en-US" altLang="ja-JP" baseline="0" dirty="0" smtClean="0"/>
              <a:t>k you </a:t>
            </a:r>
            <a:r>
              <a:rPr kumimoji="1" lang="en-US" altLang="ja-JP" baseline="0" dirty="0" err="1" smtClean="0"/>
              <a:t>Mr.Chairman</a:t>
            </a:r>
            <a:r>
              <a:rPr kumimoji="1" lang="en-US" altLang="ja-JP" baseline="0" dirty="0" smtClean="0"/>
              <a:t> for the introduction. /</a:t>
            </a:r>
          </a:p>
          <a:p>
            <a:r>
              <a:rPr kumimoji="1" lang="en-US" altLang="ja-JP" baseline="0" dirty="0" smtClean="0"/>
              <a:t>My name is Yusuke Matsushita from Keio university./</a:t>
            </a:r>
          </a:p>
          <a:p>
            <a:r>
              <a:rPr kumimoji="1" lang="en-US" altLang="ja-JP" baseline="0" dirty="0" smtClean="0"/>
              <a:t>Today, I will talk about a novel low power technique for a coarse grained reconfigurable accelerator./</a:t>
            </a:r>
            <a:endParaRPr kumimoji="1" lang="ja-JP" altLang="en-US" dirty="0"/>
          </a:p>
        </p:txBody>
      </p:sp>
      <p:sp>
        <p:nvSpPr>
          <p:cNvPr id="4" name="スライド番号プレースホルダー 3"/>
          <p:cNvSpPr>
            <a:spLocks noGrp="1"/>
          </p:cNvSpPr>
          <p:nvPr>
            <p:ph type="sldNum" sz="quarter" idx="10"/>
          </p:nvPr>
        </p:nvSpPr>
        <p:spPr/>
        <p:txBody>
          <a:bodyPr/>
          <a:lstStyle/>
          <a:p>
            <a:fld id="{0F22A649-636A-4746-80BF-4A993621949D}" type="slidenum">
              <a:rPr kumimoji="1" lang="ja-JP" altLang="en-US" smtClean="0"/>
              <a:t>1</a:t>
            </a:fld>
            <a:endParaRPr kumimoji="1" lang="ja-JP" altLang="en-US"/>
          </a:p>
        </p:txBody>
      </p:sp>
    </p:spTree>
    <p:extLst>
      <p:ext uri="{BB962C8B-B14F-4D97-AF65-F5344CB8AC3E}">
        <p14:creationId xmlns:p14="http://schemas.microsoft.com/office/powerpoint/2010/main" val="250839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smtClean="0"/>
          </a:p>
          <a:p>
            <a:r>
              <a:rPr kumimoji="1" lang="en-US" altLang="ja-JP" baseline="0" dirty="0" smtClean="0"/>
              <a:t>Silicon on Insulator technology, </a:t>
            </a:r>
            <a:r>
              <a:rPr kumimoji="1" lang="en-US" altLang="ja-JP" baseline="0" dirty="0" err="1" smtClean="0"/>
              <a:t>SOI</a:t>
            </a:r>
            <a:r>
              <a:rPr kumimoji="1" lang="en-US" altLang="ja-JP" baseline="0" dirty="0" smtClean="0"/>
              <a:t> has received an attention as a low power semiconductor device.</a:t>
            </a:r>
          </a:p>
          <a:p>
            <a:r>
              <a:rPr kumimoji="1" lang="en-US" altLang="ja-JP" baseline="0" dirty="0" smtClean="0"/>
              <a:t>The leakage power and delay time of transistors with SOI can be controlled by changing their threshold level of the transistors with</a:t>
            </a:r>
          </a:p>
          <a:p>
            <a:r>
              <a:rPr kumimoji="1" lang="en-US" altLang="ja-JP" baseline="0" dirty="0" smtClean="0"/>
              <a:t> the body bias control./</a:t>
            </a:r>
          </a:p>
          <a:p>
            <a:endParaRPr kumimoji="1" lang="en-US" altLang="ja-JP" baseline="0" dirty="0" smtClean="0"/>
          </a:p>
          <a:p>
            <a:r>
              <a:rPr kumimoji="1" lang="en-US" altLang="ja-JP" baseline="0" dirty="0" smtClean="0"/>
              <a:t>Here, we focused a novel SOI CMOS technology called Silicon on thin BOX or </a:t>
            </a:r>
            <a:r>
              <a:rPr kumimoji="1" lang="en-US" altLang="ja-JP" baseline="0" dirty="0" err="1" smtClean="0"/>
              <a:t>SOTB</a:t>
            </a:r>
            <a:r>
              <a:rPr kumimoji="1" lang="en-US" altLang="ja-JP" baseline="0" dirty="0" smtClean="0"/>
              <a:t>. It was developed by Japanese</a:t>
            </a:r>
          </a:p>
          <a:p>
            <a:r>
              <a:rPr kumimoji="1" lang="en-US" altLang="ja-JP" baseline="0" dirty="0" smtClean="0"/>
              <a:t>Low-power electronics association &amp; project or (LEAP),</a:t>
            </a:r>
            <a:r>
              <a:rPr kumimoji="1" lang="ja-JP" altLang="en-US" baseline="0" dirty="0" smtClean="0"/>
              <a:t>　</a:t>
            </a:r>
            <a:r>
              <a:rPr kumimoji="1" lang="en-US" altLang="ja-JP" baseline="0" dirty="0" smtClean="0"/>
              <a:t>/ one of Japanese national projects.</a:t>
            </a:r>
          </a:p>
          <a:p>
            <a:r>
              <a:rPr kumimoji="1" lang="en-US" altLang="ja-JP" baseline="0" dirty="0" smtClean="0"/>
              <a:t>It can widely change the leakage and delay by the body bias control. That is, when reverse bias is given, the leakage power is </a:t>
            </a:r>
            <a:r>
              <a:rPr kumimoji="1" lang="en-US" altLang="ja-JP" baseline="0" dirty="0" err="1" smtClean="0"/>
              <a:t>surpressed</a:t>
            </a:r>
            <a:endParaRPr kumimoji="1" lang="en-US" altLang="ja-JP" baseline="0" dirty="0" smtClean="0"/>
          </a:p>
          <a:p>
            <a:r>
              <a:rPr kumimoji="1" lang="en-US" altLang="ja-JP" baseline="0" dirty="0" smtClean="0"/>
              <a:t>while the delay is increased. On the other hand, when forward bias is given, the delay can be decreased but the leakage power is increased.</a:t>
            </a:r>
          </a:p>
          <a:p>
            <a:endParaRPr kumimoji="1" lang="en-US" altLang="ja-JP" baseline="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0F22A649-636A-4746-80BF-4A993621949D}" type="slidenum">
              <a:rPr kumimoji="1" lang="ja-JP" altLang="en-US" smtClean="0"/>
              <a:t>2</a:t>
            </a:fld>
            <a:endParaRPr kumimoji="1" lang="ja-JP" altLang="en-US"/>
          </a:p>
        </p:txBody>
      </p:sp>
    </p:spTree>
    <p:extLst>
      <p:ext uri="{BB962C8B-B14F-4D97-AF65-F5344CB8AC3E}">
        <p14:creationId xmlns:p14="http://schemas.microsoft.com/office/powerpoint/2010/main" val="4209825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Cool Mega Array </a:t>
            </a:r>
            <a:r>
              <a:rPr kumimoji="1" lang="en-US" altLang="ja-JP" baseline="0" dirty="0" smtClean="0"/>
              <a:t>called CMA is one of Coarse Grained Reconfigurable Accelerator. CMA consists of Processing Element(PE)-Array</a:t>
            </a:r>
            <a:r>
              <a:rPr kumimoji="1" lang="ja-JP" altLang="en-US" baseline="0" dirty="0" smtClean="0"/>
              <a:t>　</a:t>
            </a:r>
            <a:r>
              <a:rPr kumimoji="1" lang="en-US" altLang="ja-JP" baseline="0" dirty="0" smtClean="0"/>
              <a:t>as a computation</a:t>
            </a:r>
          </a:p>
          <a:p>
            <a:r>
              <a:rPr kumimoji="1" lang="en-US" altLang="ja-JP" baseline="0" dirty="0" smtClean="0"/>
              <a:t> part , a micro-controller as memory management part, and Data memory to store the data.</a:t>
            </a:r>
            <a:r>
              <a:rPr kumimoji="1" lang="ja-JP" altLang="en-US" baseline="0" dirty="0" smtClean="0"/>
              <a:t> </a:t>
            </a:r>
            <a:r>
              <a:rPr kumimoji="1" lang="en-US" altLang="ja-JP" baseline="0" dirty="0" smtClean="0"/>
              <a:t>Note that PE-array is pure combinatorial circuits.</a:t>
            </a:r>
          </a:p>
          <a:p>
            <a:r>
              <a:rPr kumimoji="1" lang="en-US" altLang="ja-JP" baseline="0" dirty="0" smtClean="0"/>
              <a:t>According to the arithmetic intensity of the target </a:t>
            </a:r>
            <a:r>
              <a:rPr kumimoji="1" lang="en-US" altLang="ja-JP" baseline="0" dirty="0" smtClean="0"/>
              <a:t>application, the </a:t>
            </a:r>
            <a:r>
              <a:rPr kumimoji="1" lang="en-US" altLang="ja-JP" baseline="0" dirty="0" smtClean="0"/>
              <a:t>balance between PE-Array operation speed and micro-controller memory management speed can be kept with body bias control</a:t>
            </a:r>
            <a:r>
              <a:rPr kumimoji="1" lang="en-US" altLang="ja-JP" baseline="0" dirty="0" smtClean="0"/>
              <a:t>.</a:t>
            </a:r>
          </a:p>
          <a:p>
            <a:r>
              <a:rPr kumimoji="1" lang="en-US" altLang="ja-JP" baseline="0" dirty="0" smtClean="0"/>
              <a:t>We proposed  methods to find the best body bias voltage. </a:t>
            </a: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0F22A649-636A-4746-80BF-4A993621949D}" type="slidenum">
              <a:rPr kumimoji="1" lang="ja-JP" altLang="en-US" smtClean="0"/>
              <a:t>3</a:t>
            </a:fld>
            <a:endParaRPr kumimoji="1" lang="ja-JP" altLang="en-US"/>
          </a:p>
        </p:txBody>
      </p:sp>
    </p:spTree>
    <p:extLst>
      <p:ext uri="{BB962C8B-B14F-4D97-AF65-F5344CB8AC3E}">
        <p14:creationId xmlns:p14="http://schemas.microsoft.com/office/powerpoint/2010/main" val="3033638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However, there is a problem in the </a:t>
            </a:r>
            <a:r>
              <a:rPr kumimoji="1" lang="en-US" altLang="ja-JP" baseline="0" dirty="0" smtClean="0"/>
              <a:t>conventional Body Bias Control method.</a:t>
            </a:r>
          </a:p>
          <a:p>
            <a:r>
              <a:rPr kumimoji="1" lang="en-US" altLang="ja-JP" baseline="0" dirty="0" smtClean="0"/>
              <a:t>In conventional body bias </a:t>
            </a:r>
            <a:r>
              <a:rPr kumimoji="1" lang="en-US" altLang="ja-JP" baseline="0" dirty="0" smtClean="0"/>
              <a:t>control in CMA-SOTB, </a:t>
            </a:r>
            <a:r>
              <a:rPr kumimoji="1" lang="en-US" altLang="ja-JP" baseline="0" dirty="0" smtClean="0"/>
              <a:t>since the same body bias is supplied to all </a:t>
            </a:r>
            <a:r>
              <a:rPr kumimoji="1" lang="en-US" altLang="ja-JP" baseline="0" dirty="0" smtClean="0"/>
              <a:t>PEs</a:t>
            </a:r>
            <a:r>
              <a:rPr kumimoji="1" lang="en-US" altLang="ja-JP" baseline="0" dirty="0" smtClean="0"/>
              <a:t>, this can cause a waste of leakage power.</a:t>
            </a:r>
          </a:p>
          <a:p>
            <a:r>
              <a:rPr kumimoji="1" lang="en-US" altLang="ja-JP" baseline="0" dirty="0" smtClean="0"/>
              <a:t>As an example, please take a look a part of the PE-Array assigned operation.  </a:t>
            </a:r>
          </a:p>
          <a:p>
            <a:pPr marL="0" indent="0">
              <a:buNone/>
            </a:pPr>
            <a:r>
              <a:rPr kumimoji="1" lang="en-US" altLang="ja-JP" baseline="0" dirty="0" smtClean="0"/>
              <a:t>Case (a) shows an example of conventional body bias control.</a:t>
            </a:r>
          </a:p>
          <a:p>
            <a:pPr marL="0" indent="0">
              <a:buNone/>
            </a:pPr>
            <a:r>
              <a:rPr kumimoji="1" lang="en-US" altLang="ja-JP" baseline="0" dirty="0" smtClean="0"/>
              <a:t>White </a:t>
            </a:r>
            <a:r>
              <a:rPr kumimoji="1" lang="en-US" altLang="ja-JP" baseline="0" dirty="0" smtClean="0"/>
              <a:t>colored PE shows that zero bias is given, grey one shows it uses weak reverse bias and dark shows that the strong bias</a:t>
            </a:r>
          </a:p>
          <a:p>
            <a:pPr marL="0" indent="0">
              <a:buNone/>
            </a:pPr>
            <a:r>
              <a:rPr kumimoji="1" lang="en-US" altLang="ja-JP" baseline="0" dirty="0" smtClean="0"/>
              <a:t>is given.</a:t>
            </a:r>
          </a:p>
          <a:p>
            <a:pPr marL="0" indent="0">
              <a:buNone/>
            </a:pPr>
            <a:r>
              <a:rPr kumimoji="1" lang="en-US" altLang="ja-JP" baseline="0" dirty="0" smtClean="0"/>
              <a:t>In conventional body bias control, case (a), all PEs must use zero bias, even if no operation is assigned. </a:t>
            </a:r>
            <a:endParaRPr kumimoji="1" lang="en-US" altLang="ja-JP" baseline="0" dirty="0" smtClean="0"/>
          </a:p>
          <a:p>
            <a:pPr marL="0" indent="0">
              <a:buNone/>
            </a:pPr>
            <a:r>
              <a:rPr kumimoji="1" lang="en-US" altLang="ja-JP" baseline="0" dirty="0" smtClean="0"/>
              <a:t>For this problem, Body Bias Domain Partitioning should be done.</a:t>
            </a:r>
          </a:p>
          <a:p>
            <a:pPr marL="0" indent="0">
              <a:buNone/>
            </a:pPr>
            <a:r>
              <a:rPr kumimoji="1" lang="en-US" altLang="ja-JP" baseline="0" dirty="0" smtClean="0"/>
              <a:t>Case (b) shows a case with a body bias domain size 1x2.</a:t>
            </a:r>
          </a:p>
          <a:p>
            <a:pPr marL="0" indent="0">
              <a:buNone/>
            </a:pPr>
            <a:r>
              <a:rPr kumimoji="1" lang="en-US" altLang="ja-JP" baseline="0" dirty="0" smtClean="0"/>
              <a:t>Case (c) shows a case with a body bias domain size 1x1.</a:t>
            </a:r>
            <a:endParaRPr kumimoji="1" lang="en-US" altLang="ja-JP" baseline="0" dirty="0" smtClean="0"/>
          </a:p>
          <a:p>
            <a:pPr marL="0" indent="0">
              <a:buNone/>
            </a:pPr>
            <a:r>
              <a:rPr kumimoji="1" lang="en-US" altLang="ja-JP" baseline="0" dirty="0" smtClean="0"/>
              <a:t>when </a:t>
            </a:r>
            <a:r>
              <a:rPr kumimoji="1" lang="en-US" altLang="ja-JP" baseline="0" dirty="0" err="1" smtClean="0"/>
              <a:t>1x2</a:t>
            </a:r>
            <a:r>
              <a:rPr kumimoji="1" lang="en-US" altLang="ja-JP" baseline="0" dirty="0" smtClean="0"/>
              <a:t> domain size is used, they can receive strong weak bias. Using the finest grain, that is in case ( c), more number of</a:t>
            </a:r>
          </a:p>
          <a:p>
            <a:pPr marL="0" indent="0">
              <a:buNone/>
            </a:pPr>
            <a:r>
              <a:rPr kumimoji="1" lang="en-US" altLang="ja-JP" baseline="0" dirty="0" smtClean="0"/>
              <a:t>PEs can receive reverse  bias</a:t>
            </a:r>
            <a:r>
              <a:rPr kumimoji="1" lang="en-US" altLang="ja-JP" baseline="0" dirty="0" smtClean="0"/>
              <a:t>.</a:t>
            </a:r>
            <a:endParaRPr kumimoji="1" lang="en-US" altLang="ja-JP" baseline="0" dirty="0" smtClean="0"/>
          </a:p>
          <a:p>
            <a:pPr marL="0" indent="0">
              <a:buNone/>
            </a:pPr>
            <a:r>
              <a:rPr kumimoji="1" lang="en-US" altLang="ja-JP" baseline="0" dirty="0" smtClean="0"/>
              <a:t>Obviously, if body bias can be given in finer granularity, leakage power can be further reduced. However, </a:t>
            </a:r>
            <a:r>
              <a:rPr kumimoji="1" lang="en-US" altLang="ja-JP" baseline="0" dirty="0" smtClean="0"/>
              <a:t>for the well separation between each body bias domains , fine </a:t>
            </a:r>
            <a:r>
              <a:rPr kumimoji="1" lang="en-US" altLang="ja-JP" baseline="0" dirty="0" smtClean="0"/>
              <a:t>grain power </a:t>
            </a:r>
            <a:r>
              <a:rPr kumimoji="1" lang="en-US" altLang="ja-JP" baseline="0" dirty="0" smtClean="0"/>
              <a:t>domain increases </a:t>
            </a:r>
            <a:r>
              <a:rPr kumimoji="1" lang="en-US" altLang="ja-JP" baseline="0" dirty="0" smtClean="0"/>
              <a:t>area overhead.</a:t>
            </a:r>
          </a:p>
          <a:p>
            <a:pPr marL="0" indent="0">
              <a:buNone/>
            </a:pPr>
            <a:endParaRPr kumimoji="1" lang="en-US" altLang="ja-JP" baseline="0" dirty="0" smtClean="0"/>
          </a:p>
          <a:p>
            <a:pPr marL="0" indent="0">
              <a:buNone/>
            </a:pPr>
            <a:r>
              <a:rPr kumimoji="1" lang="en-US" altLang="ja-JP" baseline="0" dirty="0" smtClean="0"/>
              <a:t>In order to find the best body bias voltage for various size of power domain, we developed an optimization method based on Genetic Algorithm</a:t>
            </a:r>
            <a:r>
              <a:rPr kumimoji="1" lang="en-US" altLang="ja-JP" baseline="0" dirty="0" smtClean="0"/>
              <a:t>.</a:t>
            </a: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0F22A649-636A-4746-80BF-4A993621949D}" type="slidenum">
              <a:rPr kumimoji="1" lang="ja-JP" altLang="en-US" smtClean="0"/>
              <a:t>4</a:t>
            </a:fld>
            <a:endParaRPr kumimoji="1" lang="ja-JP" altLang="en-US"/>
          </a:p>
        </p:txBody>
      </p:sp>
    </p:spTree>
    <p:extLst>
      <p:ext uri="{BB962C8B-B14F-4D97-AF65-F5344CB8AC3E}">
        <p14:creationId xmlns:p14="http://schemas.microsoft.com/office/powerpoint/2010/main" val="1348260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dirty="0" smtClean="0"/>
              <a:t>In</a:t>
            </a:r>
            <a:r>
              <a:rPr kumimoji="1" lang="en-US" altLang="ja-JP" baseline="0" dirty="0" smtClean="0"/>
              <a:t> </a:t>
            </a:r>
            <a:r>
              <a:rPr kumimoji="1" lang="en-US" altLang="ja-JP" baseline="0" dirty="0" smtClean="0"/>
              <a:t>this simulation, application programs for simple image processing (alpha, </a:t>
            </a:r>
            <a:r>
              <a:rPr kumimoji="1" lang="en-US" altLang="ja-JP" baseline="0" dirty="0" err="1" smtClean="0"/>
              <a:t>af</a:t>
            </a:r>
            <a:r>
              <a:rPr kumimoji="1" lang="en-US" altLang="ja-JP" baseline="0" dirty="0" smtClean="0"/>
              <a:t>, sepia, and gray) were used.</a:t>
            </a:r>
          </a:p>
          <a:p>
            <a:r>
              <a:rPr kumimoji="1" lang="en-US" altLang="ja-JP" baseline="0" dirty="0" smtClean="0"/>
              <a:t>Please take a look at two figures.</a:t>
            </a:r>
          </a:p>
          <a:p>
            <a:r>
              <a:rPr kumimoji="1" lang="en-US" altLang="ja-JP" baseline="0" dirty="0" smtClean="0"/>
              <a:t>The graph on the left shows area over head at each body bias domain size</a:t>
            </a:r>
            <a:r>
              <a:rPr kumimoji="1" lang="en-US" altLang="ja-JP" baseline="0" dirty="0" smtClean="0"/>
              <a:t>.</a:t>
            </a:r>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baseline="0" dirty="0" smtClean="0"/>
              <a:t>The overhead can be evaluated based on a real layout.</a:t>
            </a:r>
            <a:endParaRPr kumimoji="1" lang="en-US" altLang="ja-JP" baseline="0" dirty="0" smtClean="0"/>
          </a:p>
          <a:p>
            <a:r>
              <a:rPr kumimoji="1" lang="en-US" altLang="ja-JP" baseline="0" dirty="0" smtClean="0"/>
              <a:t>On the other hand, figure on the right shows power reduction ratio at each domain division size</a:t>
            </a:r>
            <a:r>
              <a:rPr kumimoji="1" lang="en-US" altLang="ja-JP" baseline="0" dirty="0" smtClean="0"/>
              <a:t>.</a:t>
            </a:r>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baseline="0" dirty="0" smtClean="0"/>
              <a:t>When the optimized body bias voltage is given, the leakage power is evaluated. </a:t>
            </a:r>
            <a:endParaRPr kumimoji="1" lang="en-US" altLang="ja-JP" baseline="0" dirty="0" smtClean="0"/>
          </a:p>
          <a:p>
            <a:r>
              <a:rPr kumimoji="1" lang="en-US" altLang="ja-JP" baseline="0" dirty="0" smtClean="0"/>
              <a:t>Note that it shows the reduction ratio, so larger one is more effective.</a:t>
            </a:r>
          </a:p>
          <a:p>
            <a:r>
              <a:rPr kumimoji="1" lang="en-US" altLang="ja-JP" baseline="0" dirty="0" smtClean="0"/>
              <a:t>As the result, Considering small area overhead and a large power reduction, 2x1 is the best domain size.</a:t>
            </a:r>
            <a:endParaRPr kumimoji="1" lang="en-US" altLang="ja-JP" baseline="0" dirty="0"/>
          </a:p>
          <a:p>
            <a:r>
              <a:rPr kumimoji="1" lang="en-US" altLang="ja-JP" baseline="0" dirty="0" smtClean="0"/>
              <a:t>Let’s discuss in front of our poster if you are interested in our project. Thank you.</a:t>
            </a:r>
          </a:p>
        </p:txBody>
      </p:sp>
      <p:sp>
        <p:nvSpPr>
          <p:cNvPr id="4" name="スライド番号プレースホルダー 3"/>
          <p:cNvSpPr>
            <a:spLocks noGrp="1"/>
          </p:cNvSpPr>
          <p:nvPr>
            <p:ph type="sldNum" sz="quarter" idx="10"/>
          </p:nvPr>
        </p:nvSpPr>
        <p:spPr/>
        <p:txBody>
          <a:bodyPr/>
          <a:lstStyle/>
          <a:p>
            <a:fld id="{0F22A649-636A-4746-80BF-4A993621949D}" type="slidenum">
              <a:rPr kumimoji="1" lang="ja-JP" altLang="en-US" smtClean="0"/>
              <a:t>5</a:t>
            </a:fld>
            <a:endParaRPr kumimoji="1" lang="ja-JP" altLang="en-US"/>
          </a:p>
        </p:txBody>
      </p:sp>
    </p:spTree>
    <p:extLst>
      <p:ext uri="{BB962C8B-B14F-4D97-AF65-F5344CB8AC3E}">
        <p14:creationId xmlns:p14="http://schemas.microsoft.com/office/powerpoint/2010/main" val="738841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1E64A23-B13A-D945-981D-B707AAE5EA41}" type="datetime1">
              <a:rPr kumimoji="1" lang="ja-JP" altLang="en-US" smtClean="0"/>
              <a:t>2016/8/31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DE2BBD-CB21-044A-B8AC-7A3EA25F957C}" type="slidenum">
              <a:rPr kumimoji="1" lang="ja-JP" altLang="en-US" smtClean="0"/>
              <a:t>‹#›</a:t>
            </a:fld>
            <a:endParaRPr kumimoji="1" lang="ja-JP"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13F35A75-815E-9348-8636-D972538F2695}" type="datetime1">
              <a:rPr kumimoji="1" lang="ja-JP" altLang="en-US" smtClean="0"/>
              <a:t>2016/8/31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DE2BBD-CB21-044A-B8AC-7A3EA25F957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1DA3848-017D-B146-9841-B5FDD255EC76}" type="datetime1">
              <a:rPr kumimoji="1" lang="ja-JP" altLang="en-US" smtClean="0"/>
              <a:t>2016/8/31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DE2BBD-CB21-044A-B8AC-7A3EA25F957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35DF1C37-7A81-B44C-96B0-D00A1A61BBE2}" type="datetime1">
              <a:rPr kumimoji="1" lang="ja-JP" altLang="en-US" smtClean="0"/>
              <a:t>2016/8/31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DE2BBD-CB21-044A-B8AC-7A3EA25F957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637521B-00C4-7442-B3CB-D6CC4167E5EF}" type="datetime1">
              <a:rPr kumimoji="1" lang="ja-JP" altLang="en-US" smtClean="0"/>
              <a:t>2016/8/31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DE2BBD-CB21-044A-B8AC-7A3EA25F957C}" type="slidenum">
              <a:rPr kumimoji="1" lang="ja-JP" altLang="en-US" smtClean="0"/>
              <a:t>‹#›</a:t>
            </a:fld>
            <a:endParaRPr kumimoji="1" lang="ja-JP"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80ED696-3084-044E-BA88-0DE1C92A59C8}" type="datetime1">
              <a:rPr kumimoji="1" lang="ja-JP" altLang="en-US" smtClean="0"/>
              <a:t>2016/8/31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DE2BBD-CB21-044A-B8AC-7A3EA25F957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1010224-7528-F34A-B583-EF37C21A6435}" type="datetime1">
              <a:rPr kumimoji="1" lang="ja-JP" altLang="en-US" smtClean="0"/>
              <a:t>2016/8/31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ADE2BBD-CB21-044A-B8AC-7A3EA25F957C}" type="slidenum">
              <a:rPr kumimoji="1" lang="ja-JP" altLang="en-US" smtClean="0"/>
              <a:t>‹#›</a:t>
            </a:fld>
            <a:endParaRPr kumimoji="1" lang="ja-JP"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6FE7CA23-CE71-4146-BEE0-85E7F1834C28}" type="datetime1">
              <a:rPr kumimoji="1" lang="ja-JP" altLang="en-US" smtClean="0"/>
              <a:t>2016/8/31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ADE2BBD-CB21-044A-B8AC-7A3EA25F957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ACFB5-6DB8-674B-9BF8-7256B89FF0DA}" type="datetime1">
              <a:rPr kumimoji="1" lang="ja-JP" altLang="en-US" smtClean="0"/>
              <a:t>2016/8/31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ADE2BBD-CB21-044A-B8AC-7A3EA25F957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97B700B-C831-FE49-88BA-4ED0BD752777}" type="datetime1">
              <a:rPr kumimoji="1" lang="ja-JP" altLang="en-US" smtClean="0"/>
              <a:t>2016/8/31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DE2BBD-CB21-044A-B8AC-7A3EA25F957C}" type="slidenum">
              <a:rPr kumimoji="1" lang="ja-JP" altLang="en-US" smtClean="0"/>
              <a:t>‹#›</a:t>
            </a:fld>
            <a:endParaRPr kumimoji="1" lang="ja-JP"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13F2E19-07C7-AA4F-938B-14D9463D541B}" type="datetime1">
              <a:rPr kumimoji="1" lang="ja-JP" altLang="en-US" smtClean="0"/>
              <a:t>2016/8/31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DE2BBD-CB21-044A-B8AC-7A3EA25F957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7390257-3685-9343-B33A-E33E736DE9B3}" type="datetime1">
              <a:rPr kumimoji="1" lang="ja-JP" altLang="en-US" smtClean="0"/>
              <a:t>2016/8/31</a:t>
            </a:fld>
            <a:endParaRPr kumimoji="1" lang="ja-JP"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916333" y="23114"/>
            <a:ext cx="1066800" cy="329184"/>
          </a:xfrm>
          <a:prstGeom prst="rect">
            <a:avLst/>
          </a:prstGeom>
        </p:spPr>
        <p:txBody>
          <a:bodyPr vert="horz" lIns="91440" tIns="45720" rIns="91440" bIns="45720" rtlCol="0" anchor="ctr"/>
          <a:lstStyle>
            <a:lvl1pPr algn="r">
              <a:defRPr sz="1400" b="1">
                <a:solidFill>
                  <a:srgbClr val="FFFFFF"/>
                </a:solidFill>
              </a:defRPr>
            </a:lvl1pPr>
          </a:lstStyle>
          <a:p>
            <a:fld id="{6ADE2BBD-CB21-044A-B8AC-7A3EA25F957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spcBef>
          <a:spcPct val="0"/>
        </a:spcBef>
        <a:buNone/>
        <a:defRPr kumimoji="1"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46937" y="1549421"/>
            <a:ext cx="8736196" cy="1592748"/>
          </a:xfrm>
        </p:spPr>
        <p:txBody>
          <a:bodyPr/>
          <a:lstStyle/>
          <a:p>
            <a:pPr algn="ctr"/>
            <a:r>
              <a:rPr lang="en-US" altLang="ja-JP" sz="3600" cap="none" dirty="0" smtClean="0"/>
              <a:t>Body Bias Grain Size Exploration for a Coarse Grained Reconfigurable Accelerator</a:t>
            </a:r>
            <a:endParaRPr kumimoji="1" lang="ja-JP" altLang="en-US" sz="3600" cap="none" dirty="0"/>
          </a:p>
        </p:txBody>
      </p:sp>
      <p:sp>
        <p:nvSpPr>
          <p:cNvPr id="3" name="サブタイトル 2"/>
          <p:cNvSpPr>
            <a:spLocks noGrp="1"/>
          </p:cNvSpPr>
          <p:nvPr>
            <p:ph type="subTitle" idx="1"/>
          </p:nvPr>
        </p:nvSpPr>
        <p:spPr>
          <a:xfrm>
            <a:off x="685799" y="3333750"/>
            <a:ext cx="7792353" cy="1752600"/>
          </a:xfrm>
        </p:spPr>
        <p:txBody>
          <a:bodyPr anchor="b"/>
          <a:lstStyle/>
          <a:p>
            <a:pPr algn="r"/>
            <a:r>
              <a:rPr kumimoji="1" lang="en-US" altLang="ja-JP" dirty="0" smtClean="0"/>
              <a:t> </a:t>
            </a:r>
          </a:p>
          <a:p>
            <a:pPr algn="r"/>
            <a:r>
              <a:rPr kumimoji="1" lang="en-US" altLang="ja-JP" dirty="0" smtClean="0"/>
              <a:t> </a:t>
            </a:r>
            <a:r>
              <a:rPr kumimoji="1" lang="ja-JP" altLang="en-US" sz="2200" dirty="0" smtClean="0"/>
              <a:t>　</a:t>
            </a:r>
            <a:r>
              <a:rPr lang="en-US" altLang="ja-JP" sz="2200" u="sng" dirty="0" smtClean="0"/>
              <a:t>Yusuke Matsushita</a:t>
            </a:r>
            <a:r>
              <a:rPr lang="en-US" altLang="ja-JP" sz="2200" dirty="0" smtClean="0"/>
              <a:t>, Hayate </a:t>
            </a:r>
            <a:r>
              <a:rPr lang="en-US" altLang="ja-JP" sz="2200" dirty="0" err="1" smtClean="0"/>
              <a:t>Okuhara</a:t>
            </a:r>
            <a:r>
              <a:rPr lang="en-US" altLang="ja-JP" sz="2200" dirty="0" smtClean="0"/>
              <a:t>, Koichiro Masuyama, Yu Fujita, Hideharu Amano (Keio Univ.)</a:t>
            </a:r>
            <a:endParaRPr kumimoji="1" lang="en-US" altLang="ja-JP" sz="2200" dirty="0" smtClean="0"/>
          </a:p>
        </p:txBody>
      </p:sp>
      <p:sp>
        <p:nvSpPr>
          <p:cNvPr id="5" name="スライド番号プレースホルダー 4"/>
          <p:cNvSpPr>
            <a:spLocks noGrp="1"/>
          </p:cNvSpPr>
          <p:nvPr>
            <p:ph type="sldNum" sz="quarter" idx="12"/>
          </p:nvPr>
        </p:nvSpPr>
        <p:spPr/>
        <p:txBody>
          <a:bodyPr/>
          <a:lstStyle/>
          <a:p>
            <a:pPr algn="r"/>
            <a:fld id="{6ADE2BBD-CB21-044A-B8AC-7A3EA25F957C}" type="slidenum">
              <a:rPr kumimoji="1" lang="ja-JP" altLang="en-US" smtClean="0"/>
              <a:pPr algn="r"/>
              <a:t>1</a:t>
            </a:fld>
            <a:endParaRPr kumimoji="1" lang="ja-JP" altLang="en-US"/>
          </a:p>
        </p:txBody>
      </p:sp>
      <p:sp>
        <p:nvSpPr>
          <p:cNvPr id="4" name="テキスト ボックス 3"/>
          <p:cNvSpPr txBox="1"/>
          <p:nvPr/>
        </p:nvSpPr>
        <p:spPr>
          <a:xfrm>
            <a:off x="3709963" y="66839"/>
            <a:ext cx="184666" cy="369332"/>
          </a:xfrm>
          <a:prstGeom prst="rect">
            <a:avLst/>
          </a:prstGeom>
          <a:noFill/>
        </p:spPr>
        <p:txBody>
          <a:bodyPr wrap="none" rtlCol="0">
            <a:spAutoFit/>
          </a:bodyPr>
          <a:lstStyle/>
          <a:p>
            <a:endParaRPr kumimoji="1" lang="ja-JP" altLang="en-US"/>
          </a:p>
        </p:txBody>
      </p:sp>
    </p:spTree>
    <p:extLst>
      <p:ext uri="{BB962C8B-B14F-4D97-AF65-F5344CB8AC3E}">
        <p14:creationId xmlns:p14="http://schemas.microsoft.com/office/powerpoint/2010/main" val="2193993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Background : SOTB </a:t>
            </a:r>
            <a:r>
              <a:rPr kumimoji="1" lang="en-US" altLang="ja-JP" dirty="0" smtClean="0"/>
              <a:t>technology</a:t>
            </a:r>
            <a:endParaRPr kumimoji="1" lang="ja-JP" altLang="en-US" dirty="0"/>
          </a:p>
        </p:txBody>
      </p:sp>
      <p:sp>
        <p:nvSpPr>
          <p:cNvPr id="3" name="コンテンツ プレースホルダー 2"/>
          <p:cNvSpPr>
            <a:spLocks noGrp="1"/>
          </p:cNvSpPr>
          <p:nvPr>
            <p:ph idx="1"/>
          </p:nvPr>
        </p:nvSpPr>
        <p:spPr>
          <a:xfrm>
            <a:off x="457200" y="1447800"/>
            <a:ext cx="8229600" cy="4876800"/>
          </a:xfrm>
        </p:spPr>
        <p:txBody>
          <a:bodyPr>
            <a:normAutofit lnSpcReduction="10000"/>
          </a:bodyPr>
          <a:lstStyle/>
          <a:p>
            <a:r>
              <a:rPr lang="en-US" altLang="ja-JP" dirty="0" smtClean="0"/>
              <a:t>A </a:t>
            </a:r>
            <a:r>
              <a:rPr lang="en-US" altLang="ja-JP" dirty="0"/>
              <a:t>silicon on insulator (SOI) </a:t>
            </a:r>
            <a:r>
              <a:rPr lang="en-US" altLang="ja-JP" dirty="0" smtClean="0"/>
              <a:t>technology</a:t>
            </a:r>
            <a:endParaRPr lang="en-US" altLang="ja-JP" dirty="0"/>
          </a:p>
          <a:p>
            <a:endParaRPr lang="en-US" altLang="ja-JP" dirty="0" smtClean="0"/>
          </a:p>
          <a:p>
            <a:pPr lvl="1"/>
            <a:endParaRPr kumimoji="1" lang="en-US" altLang="ja-JP" dirty="0" smtClean="0"/>
          </a:p>
          <a:p>
            <a:pPr lvl="1"/>
            <a:endParaRPr lang="en-US" altLang="ja-JP" dirty="0"/>
          </a:p>
          <a:p>
            <a:pPr lvl="1"/>
            <a:endParaRPr kumimoji="1" lang="en-US" altLang="ja-JP" dirty="0" smtClean="0"/>
          </a:p>
          <a:p>
            <a:pPr lvl="1"/>
            <a:endParaRPr kumimoji="1" lang="en-US" altLang="ja-JP" dirty="0" smtClean="0"/>
          </a:p>
          <a:p>
            <a:pPr lvl="1"/>
            <a:endParaRPr lang="en-US" altLang="ja-JP" dirty="0"/>
          </a:p>
          <a:p>
            <a:pPr lvl="1"/>
            <a:endParaRPr kumimoji="1" lang="en-US" altLang="ja-JP" dirty="0" smtClean="0"/>
          </a:p>
          <a:p>
            <a:pPr lvl="1"/>
            <a:endParaRPr kumimoji="1" lang="en-US" altLang="ja-JP" dirty="0" smtClean="0"/>
          </a:p>
          <a:p>
            <a:r>
              <a:rPr lang="en-US" altLang="ja-JP" dirty="0" smtClean="0"/>
              <a:t>SOTB technology</a:t>
            </a:r>
          </a:p>
          <a:p>
            <a:pPr marL="274320" lvl="1" indent="0">
              <a:buNone/>
            </a:pPr>
            <a:r>
              <a:rPr lang="en-US" altLang="ja-JP" dirty="0" smtClean="0"/>
              <a:t>can widely control the trade-off </a:t>
            </a:r>
          </a:p>
          <a:p>
            <a:pPr marL="274320" lvl="1" indent="0">
              <a:buNone/>
            </a:pPr>
            <a:r>
              <a:rPr lang="en-US" altLang="ja-JP" dirty="0" smtClean="0"/>
              <a:t>between delay and leakage power</a:t>
            </a:r>
          </a:p>
          <a:p>
            <a:pPr marL="274320" lvl="1" indent="0">
              <a:buNone/>
            </a:pPr>
            <a:r>
              <a:rPr lang="en-US" altLang="ja-JP" dirty="0" smtClean="0"/>
              <a:t>by </a:t>
            </a:r>
            <a:r>
              <a:rPr lang="en-US" altLang="ja-JP" dirty="0"/>
              <a:t>body bias.</a:t>
            </a:r>
          </a:p>
          <a:p>
            <a:endParaRPr kumimoji="1" lang="ja-JP" altLang="en-US" dirty="0"/>
          </a:p>
        </p:txBody>
      </p:sp>
      <p:sp>
        <p:nvSpPr>
          <p:cNvPr id="4" name="スライド番号プレースホルダー 3"/>
          <p:cNvSpPr>
            <a:spLocks noGrp="1"/>
          </p:cNvSpPr>
          <p:nvPr>
            <p:ph type="sldNum" sz="quarter" idx="12"/>
          </p:nvPr>
        </p:nvSpPr>
        <p:spPr/>
        <p:txBody>
          <a:bodyPr/>
          <a:lstStyle/>
          <a:p>
            <a:fld id="{6ADE2BBD-CB21-044A-B8AC-7A3EA25F957C}" type="slidenum">
              <a:rPr kumimoji="1" lang="ja-JP" altLang="en-US" smtClean="0"/>
              <a:t>2</a:t>
            </a:fld>
            <a:endParaRPr kumimoji="1" lang="ja-JP" altLang="en-US"/>
          </a:p>
        </p:txBody>
      </p:sp>
      <p:graphicFrame>
        <p:nvGraphicFramePr>
          <p:cNvPr id="7" name="表 6"/>
          <p:cNvGraphicFramePr>
            <a:graphicFrameLocks noGrp="1"/>
          </p:cNvGraphicFramePr>
          <p:nvPr>
            <p:extLst>
              <p:ext uri="{D42A27DB-BD31-4B8C-83A1-F6EECF244321}">
                <p14:modId xmlns:p14="http://schemas.microsoft.com/office/powerpoint/2010/main" val="783336331"/>
              </p:ext>
            </p:extLst>
          </p:nvPr>
        </p:nvGraphicFramePr>
        <p:xfrm>
          <a:off x="5220565" y="4583430"/>
          <a:ext cx="3542435" cy="1920240"/>
        </p:xfrm>
        <a:graphic>
          <a:graphicData uri="http://schemas.openxmlformats.org/drawingml/2006/table">
            <a:tbl>
              <a:tblPr firstRow="1" bandRow="1">
                <a:tableStyleId>{5C22544A-7EE6-4342-B048-85BDC9FD1C3A}</a:tableStyleId>
              </a:tblPr>
              <a:tblGrid>
                <a:gridCol w="1000452">
                  <a:extLst>
                    <a:ext uri="{9D8B030D-6E8A-4147-A177-3AD203B41FA5}">
                      <a16:colId xmlns:a16="http://schemas.microsoft.com/office/drawing/2014/main" xmlns="" val="20000"/>
                    </a:ext>
                  </a:extLst>
                </a:gridCol>
                <a:gridCol w="1237848">
                  <a:extLst>
                    <a:ext uri="{9D8B030D-6E8A-4147-A177-3AD203B41FA5}">
                      <a16:colId xmlns:a16="http://schemas.microsoft.com/office/drawing/2014/main" xmlns="" val="20001"/>
                    </a:ext>
                  </a:extLst>
                </a:gridCol>
                <a:gridCol w="1304135">
                  <a:extLst>
                    <a:ext uri="{9D8B030D-6E8A-4147-A177-3AD203B41FA5}">
                      <a16:colId xmlns:a16="http://schemas.microsoft.com/office/drawing/2014/main" xmlns="" val="20002"/>
                    </a:ext>
                  </a:extLst>
                </a:gridCol>
              </a:tblGrid>
              <a:tr h="459971">
                <a:tc>
                  <a:txBody>
                    <a:bodyPr/>
                    <a:lstStyle/>
                    <a:p>
                      <a:pPr algn="ct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t>Reverse</a:t>
                      </a:r>
                      <a:r>
                        <a:rPr kumimoji="1" lang="en-US" altLang="ja-JP" baseline="0" dirty="0" smtClean="0"/>
                        <a:t> </a:t>
                      </a:r>
                      <a:r>
                        <a:rPr kumimoji="1" lang="en-US" altLang="ja-JP" dirty="0" err="1" smtClean="0"/>
                        <a:t>BodyBias</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t>Forward</a:t>
                      </a:r>
                    </a:p>
                    <a:p>
                      <a:pPr algn="ctr"/>
                      <a:r>
                        <a:rPr kumimoji="1" lang="en-US" altLang="ja-JP" dirty="0" err="1" smtClean="0"/>
                        <a:t>BodyBias</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459971">
                <a:tc>
                  <a:txBody>
                    <a:bodyPr/>
                    <a:lstStyle/>
                    <a:p>
                      <a:pPr algn="ctr"/>
                      <a:r>
                        <a:rPr kumimoji="1" lang="en-US" altLang="ja-JP" dirty="0" smtClean="0"/>
                        <a:t>delay</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rgbClr val="4656F0"/>
                          </a:solidFill>
                        </a:rPr>
                        <a:t>increase×</a:t>
                      </a:r>
                      <a:endParaRPr kumimoji="1" lang="ja-JP" altLang="en-US" dirty="0">
                        <a:solidFill>
                          <a:srgbClr val="4656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rgbClr val="FF0000"/>
                          </a:solidFill>
                        </a:rPr>
                        <a:t>decrease</a:t>
                      </a:r>
                      <a:r>
                        <a:rPr kumimoji="1" lang="ja-JP" altLang="en-US" dirty="0" smtClean="0">
                          <a:solidFill>
                            <a:srgbClr val="FF0000"/>
                          </a:solidFill>
                        </a:rPr>
                        <a:t>○</a:t>
                      </a:r>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459971">
                <a:tc>
                  <a:txBody>
                    <a:bodyPr/>
                    <a:lstStyle/>
                    <a:p>
                      <a:pPr algn="ctr"/>
                      <a:r>
                        <a:rPr kumimoji="1" lang="en-US" altLang="ja-JP" dirty="0" smtClean="0"/>
                        <a:t>leakage</a:t>
                      </a:r>
                      <a:r>
                        <a:rPr kumimoji="1" lang="en-US" altLang="ja-JP" baseline="0" dirty="0" smtClean="0"/>
                        <a:t> power</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rgbClr val="FF0000"/>
                          </a:solidFill>
                        </a:rPr>
                        <a:t>decrease</a:t>
                      </a:r>
                      <a:r>
                        <a:rPr kumimoji="1" lang="ja-JP" altLang="en-US" dirty="0" smtClean="0">
                          <a:solidFill>
                            <a:srgbClr val="FF0000"/>
                          </a:solidFill>
                        </a:rPr>
                        <a:t>○</a:t>
                      </a:r>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rgbClr val="4656F0"/>
                          </a:solidFill>
                        </a:rPr>
                        <a:t>Increase</a:t>
                      </a:r>
                    </a:p>
                    <a:p>
                      <a:pPr algn="ctr"/>
                      <a:r>
                        <a:rPr kumimoji="1" lang="en-US" altLang="ja-JP" dirty="0" smtClean="0">
                          <a:solidFill>
                            <a:srgbClr val="4656F0"/>
                          </a:solidFill>
                        </a:rPr>
                        <a:t>×</a:t>
                      </a:r>
                      <a:endParaRPr kumimoji="1" lang="ja-JP" altLang="en-US" dirty="0">
                        <a:solidFill>
                          <a:srgbClr val="4656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8" name="テキスト ボックス 7"/>
          <p:cNvSpPr txBox="1"/>
          <p:nvPr/>
        </p:nvSpPr>
        <p:spPr>
          <a:xfrm>
            <a:off x="978889" y="1987382"/>
            <a:ext cx="7377310" cy="830997"/>
          </a:xfrm>
          <a:prstGeom prst="rect">
            <a:avLst/>
          </a:prstGeom>
          <a:noFill/>
        </p:spPr>
        <p:txBody>
          <a:bodyPr wrap="square" rtlCol="0">
            <a:spAutoFit/>
          </a:bodyPr>
          <a:lstStyle/>
          <a:p>
            <a:r>
              <a:rPr lang="en-US" altLang="ja-JP" sz="2400" dirty="0"/>
              <a:t>→</a:t>
            </a:r>
            <a:r>
              <a:rPr lang="ja-JP" altLang="en-US" sz="2400" dirty="0"/>
              <a:t>　</a:t>
            </a:r>
            <a:r>
              <a:rPr lang="en-US" altLang="ja-JP" sz="2400" dirty="0"/>
              <a:t>T</a:t>
            </a:r>
            <a:r>
              <a:rPr lang="en-US" altLang="ja-JP" sz="2400" dirty="0" smtClean="0"/>
              <a:t>he </a:t>
            </a:r>
            <a:r>
              <a:rPr lang="en-US" altLang="ja-JP" sz="2400" dirty="0"/>
              <a:t>leakage current and delay of </a:t>
            </a:r>
            <a:r>
              <a:rPr lang="en-US" altLang="ja-JP" sz="2400" dirty="0" smtClean="0"/>
              <a:t>the transistors  </a:t>
            </a:r>
          </a:p>
          <a:p>
            <a:r>
              <a:rPr lang="en-US" altLang="ja-JP" sz="2400" dirty="0"/>
              <a:t> </a:t>
            </a:r>
            <a:r>
              <a:rPr lang="en-US" altLang="ja-JP" sz="2400" dirty="0" smtClean="0"/>
              <a:t>     can </a:t>
            </a:r>
            <a:r>
              <a:rPr lang="en-US" altLang="ja-JP" sz="2400" dirty="0"/>
              <a:t>be controlled by using the </a:t>
            </a:r>
            <a:r>
              <a:rPr lang="en-US" altLang="ja-JP" sz="2400" dirty="0">
                <a:solidFill>
                  <a:srgbClr val="FF0000"/>
                </a:solidFill>
              </a:rPr>
              <a:t>body bias.</a:t>
            </a:r>
            <a:r>
              <a:rPr lang="en-US" altLang="ja-JP" sz="2400" dirty="0"/>
              <a:t> </a:t>
            </a:r>
          </a:p>
        </p:txBody>
      </p:sp>
      <p:sp>
        <p:nvSpPr>
          <p:cNvPr id="9" name="下矢印 8"/>
          <p:cNvSpPr/>
          <p:nvPr/>
        </p:nvSpPr>
        <p:spPr>
          <a:xfrm>
            <a:off x="3271024" y="2972981"/>
            <a:ext cx="698500" cy="4191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81356" y="3539073"/>
            <a:ext cx="6776336" cy="830997"/>
          </a:xfrm>
          <a:prstGeom prst="rect">
            <a:avLst/>
          </a:prstGeom>
          <a:noFill/>
        </p:spPr>
        <p:txBody>
          <a:bodyPr wrap="square" rtlCol="0">
            <a:spAutoFit/>
          </a:bodyPr>
          <a:lstStyle/>
          <a:p>
            <a:pPr algn="ctr"/>
            <a:r>
              <a:rPr lang="en-US" altLang="ja-JP" sz="2400" dirty="0" smtClean="0">
                <a:solidFill>
                  <a:srgbClr val="000000"/>
                </a:solidFill>
              </a:rPr>
              <a:t>LEAP </a:t>
            </a:r>
            <a:r>
              <a:rPr lang="en-US" altLang="ja-JP" sz="2400" dirty="0" smtClean="0"/>
              <a:t>developed </a:t>
            </a:r>
            <a:r>
              <a:rPr lang="en-US" altLang="ja-JP" sz="2400" dirty="0"/>
              <a:t>a novel </a:t>
            </a:r>
            <a:r>
              <a:rPr lang="en-US" altLang="ja-JP" sz="2400" dirty="0" smtClean="0"/>
              <a:t>SOI CMOS</a:t>
            </a:r>
          </a:p>
          <a:p>
            <a:pPr algn="ctr"/>
            <a:r>
              <a:rPr lang="en-US" altLang="ja-JP" sz="2400" dirty="0" smtClean="0"/>
              <a:t> </a:t>
            </a:r>
            <a:r>
              <a:rPr lang="en-US" altLang="ja-JP" sz="2400" dirty="0"/>
              <a:t>technology </a:t>
            </a:r>
            <a:r>
              <a:rPr lang="en-US" altLang="ja-JP" sz="2400" dirty="0" smtClean="0"/>
              <a:t>called </a:t>
            </a:r>
            <a:r>
              <a:rPr lang="en-US" altLang="ja-JP" sz="2400" dirty="0">
                <a:solidFill>
                  <a:srgbClr val="FF0000"/>
                </a:solidFill>
              </a:rPr>
              <a:t>silicon on thin BOX (SOTB) </a:t>
            </a:r>
          </a:p>
        </p:txBody>
      </p:sp>
    </p:spTree>
    <p:extLst>
      <p:ext uri="{BB962C8B-B14F-4D97-AF65-F5344CB8AC3E}">
        <p14:creationId xmlns:p14="http://schemas.microsoft.com/office/powerpoint/2010/main" val="3288919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Background : CMA-SOTB</a:t>
            </a:r>
            <a:endParaRPr kumimoji="1" lang="ja-JP" altLang="en-US" dirty="0"/>
          </a:p>
        </p:txBody>
      </p:sp>
      <p:sp>
        <p:nvSpPr>
          <p:cNvPr id="3" name="コンテンツ プレースホルダー 2"/>
          <p:cNvSpPr>
            <a:spLocks noGrp="1"/>
          </p:cNvSpPr>
          <p:nvPr>
            <p:ph idx="1"/>
          </p:nvPr>
        </p:nvSpPr>
        <p:spPr>
          <a:xfrm>
            <a:off x="457200" y="1417721"/>
            <a:ext cx="8229600" cy="4876800"/>
          </a:xfrm>
        </p:spPr>
        <p:txBody>
          <a:bodyPr>
            <a:normAutofit lnSpcReduction="10000"/>
          </a:bodyPr>
          <a:lstStyle/>
          <a:p>
            <a:r>
              <a:rPr kumimoji="1" lang="en-US" altLang="ja-JP" dirty="0" smtClean="0"/>
              <a:t>Cool Mega Array(CMA)[1] </a:t>
            </a:r>
          </a:p>
          <a:p>
            <a:pPr lvl="1"/>
            <a:r>
              <a:rPr lang="en-US" altLang="ja-JP" dirty="0" smtClean="0"/>
              <a:t>is one of Coarse Grained</a:t>
            </a:r>
            <a:r>
              <a:rPr lang="ja-JP" altLang="en-US" dirty="0"/>
              <a:t> </a:t>
            </a:r>
            <a:r>
              <a:rPr lang="en-US" altLang="ja-JP" sz="2000" dirty="0" smtClean="0"/>
              <a:t>Reconfigurable Accelerators (</a:t>
            </a:r>
            <a:r>
              <a:rPr lang="en-US" altLang="ja-JP" sz="2000" dirty="0" err="1" smtClean="0"/>
              <a:t>CGRA</a:t>
            </a:r>
            <a:r>
              <a:rPr lang="en-US" altLang="ja-JP" sz="2000" dirty="0" smtClean="0"/>
              <a:t>)</a:t>
            </a:r>
          </a:p>
          <a:p>
            <a:pPr lvl="1"/>
            <a:endParaRPr lang="en-US" altLang="ja-JP" sz="2000" dirty="0"/>
          </a:p>
          <a:p>
            <a:r>
              <a:rPr lang="en-US" altLang="ja-JP" dirty="0" smtClean="0"/>
              <a:t>CMA </a:t>
            </a:r>
            <a:r>
              <a:rPr kumimoji="1" lang="en-US" altLang="ja-JP" dirty="0" smtClean="0"/>
              <a:t>consists of</a:t>
            </a:r>
          </a:p>
          <a:p>
            <a:pPr lvl="1"/>
            <a:r>
              <a:rPr lang="en-US" altLang="ja-JP" dirty="0" smtClean="0"/>
              <a:t>Processing Element(PE)-Array</a:t>
            </a:r>
          </a:p>
          <a:p>
            <a:pPr lvl="1"/>
            <a:r>
              <a:rPr kumimoji="1" lang="en-US" altLang="ja-JP" dirty="0" smtClean="0"/>
              <a:t>µ-controller</a:t>
            </a:r>
          </a:p>
          <a:p>
            <a:pPr lvl="1"/>
            <a:r>
              <a:rPr lang="en-US" altLang="ja-JP" dirty="0" smtClean="0"/>
              <a:t>Data Memory</a:t>
            </a:r>
            <a:endParaRPr lang="en-US" altLang="ja-JP" dirty="0"/>
          </a:p>
          <a:p>
            <a:pPr marL="0" indent="0">
              <a:buNone/>
            </a:pPr>
            <a:endParaRPr lang="en-US" altLang="ja-JP" dirty="0" smtClean="0"/>
          </a:p>
          <a:p>
            <a:pPr marL="0" indent="0">
              <a:buNone/>
            </a:pPr>
            <a:endParaRPr lang="en-US" altLang="ja-JP" dirty="0" smtClean="0"/>
          </a:p>
          <a:p>
            <a:r>
              <a:rPr lang="en-US" altLang="ja-JP" sz="2000" dirty="0" smtClean="0"/>
              <a:t>In order to keep the balance between </a:t>
            </a:r>
          </a:p>
          <a:p>
            <a:pPr marL="0" indent="0">
              <a:buNone/>
            </a:pPr>
            <a:r>
              <a:rPr lang="en-US" altLang="ja-JP" sz="2000" dirty="0"/>
              <a:t> </a:t>
            </a:r>
            <a:r>
              <a:rPr lang="en-US" altLang="ja-JP" sz="2000" dirty="0" smtClean="0"/>
              <a:t>  PE-Array operation speed </a:t>
            </a:r>
            <a:r>
              <a:rPr lang="en-US" altLang="ja-JP" sz="2000" dirty="0"/>
              <a:t>and </a:t>
            </a:r>
            <a:endParaRPr lang="en-US" altLang="ja-JP" sz="2000" dirty="0" smtClean="0"/>
          </a:p>
          <a:p>
            <a:pPr marL="0" indent="0">
              <a:buNone/>
            </a:pPr>
            <a:r>
              <a:rPr lang="en-US" altLang="ja-JP" sz="2000" dirty="0"/>
              <a:t> </a:t>
            </a:r>
            <a:r>
              <a:rPr lang="en-US" altLang="ja-JP" sz="2000" dirty="0" smtClean="0"/>
              <a:t>  µ-controller memory management </a:t>
            </a:r>
          </a:p>
          <a:p>
            <a:pPr marL="0" indent="0">
              <a:buNone/>
            </a:pPr>
            <a:r>
              <a:rPr lang="en-US" altLang="ja-JP" sz="2000" dirty="0"/>
              <a:t> </a:t>
            </a:r>
            <a:r>
              <a:rPr lang="en-US" altLang="ja-JP" sz="2000" dirty="0" smtClean="0"/>
              <a:t>  speed with body bias is used.</a:t>
            </a:r>
            <a:endParaRPr lang="en-US" altLang="ja-JP" sz="2200" dirty="0" smtClean="0"/>
          </a:p>
        </p:txBody>
      </p:sp>
      <p:sp>
        <p:nvSpPr>
          <p:cNvPr id="4" name="スライド番号プレースホルダー 3"/>
          <p:cNvSpPr>
            <a:spLocks noGrp="1"/>
          </p:cNvSpPr>
          <p:nvPr>
            <p:ph type="sldNum" sz="quarter" idx="12"/>
          </p:nvPr>
        </p:nvSpPr>
        <p:spPr/>
        <p:txBody>
          <a:bodyPr/>
          <a:lstStyle/>
          <a:p>
            <a:fld id="{6ADE2BBD-CB21-044A-B8AC-7A3EA25F957C}" type="slidenum">
              <a:rPr kumimoji="1" lang="ja-JP" altLang="en-US" smtClean="0"/>
              <a:t>3</a:t>
            </a:fld>
            <a:endParaRPr kumimoji="1" lang="ja-JP" altLang="en-US"/>
          </a:p>
        </p:txBody>
      </p:sp>
      <p:grpSp>
        <p:nvGrpSpPr>
          <p:cNvPr id="58" name="グループ化 57"/>
          <p:cNvGrpSpPr/>
          <p:nvPr/>
        </p:nvGrpSpPr>
        <p:grpSpPr>
          <a:xfrm>
            <a:off x="4983200" y="2272113"/>
            <a:ext cx="4232865" cy="4348308"/>
            <a:chOff x="4983200" y="1946213"/>
            <a:chExt cx="4232865" cy="4348308"/>
          </a:xfrm>
        </p:grpSpPr>
        <p:grpSp>
          <p:nvGrpSpPr>
            <p:cNvPr id="54" name="グループ化 53"/>
            <p:cNvGrpSpPr/>
            <p:nvPr/>
          </p:nvGrpSpPr>
          <p:grpSpPr>
            <a:xfrm>
              <a:off x="4983200" y="1946213"/>
              <a:ext cx="3964858" cy="3921767"/>
              <a:chOff x="179512" y="1458166"/>
              <a:chExt cx="4680520" cy="4923161"/>
            </a:xfrm>
          </p:grpSpPr>
          <p:grpSp>
            <p:nvGrpSpPr>
              <p:cNvPr id="5" name="グループ化 4"/>
              <p:cNvGrpSpPr/>
              <p:nvPr/>
            </p:nvGrpSpPr>
            <p:grpSpPr>
              <a:xfrm>
                <a:off x="179512" y="1458166"/>
                <a:ext cx="4104456" cy="4608513"/>
                <a:chOff x="179512" y="1268760"/>
                <a:chExt cx="4104456" cy="4608513"/>
              </a:xfrm>
            </p:grpSpPr>
            <p:grpSp>
              <p:nvGrpSpPr>
                <p:cNvPr id="6" name="グループ化 5"/>
                <p:cNvGrpSpPr/>
                <p:nvPr/>
              </p:nvGrpSpPr>
              <p:grpSpPr>
                <a:xfrm>
                  <a:off x="344512" y="1458166"/>
                  <a:ext cx="3810408" cy="4275090"/>
                  <a:chOff x="344512" y="1458166"/>
                  <a:chExt cx="4320480" cy="4635130"/>
                </a:xfrm>
              </p:grpSpPr>
              <p:grpSp>
                <p:nvGrpSpPr>
                  <p:cNvPr id="8" name="グループ化 7"/>
                  <p:cNvGrpSpPr/>
                  <p:nvPr/>
                </p:nvGrpSpPr>
                <p:grpSpPr>
                  <a:xfrm>
                    <a:off x="344512" y="1458166"/>
                    <a:ext cx="4320480" cy="3096344"/>
                    <a:chOff x="344512" y="1458166"/>
                    <a:chExt cx="4320480" cy="3096344"/>
                  </a:xfrm>
                </p:grpSpPr>
                <p:sp>
                  <p:nvSpPr>
                    <p:cNvPr id="30" name="正方形/長方形 29"/>
                    <p:cNvSpPr/>
                    <p:nvPr/>
                  </p:nvSpPr>
                  <p:spPr>
                    <a:xfrm>
                      <a:off x="344512" y="1458166"/>
                      <a:ext cx="4320480" cy="3096344"/>
                    </a:xfrm>
                    <a:prstGeom prst="rect">
                      <a:avLst/>
                    </a:prstGeom>
                    <a:solidFill>
                      <a:srgbClr val="D4F5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PE-Array</a:t>
                      </a:r>
                    </a:p>
                    <a:p>
                      <a:pPr algn="ctr"/>
                      <a:r>
                        <a:rPr lang="en-US" altLang="ja-JP" sz="2000" dirty="0" smtClean="0">
                          <a:solidFill>
                            <a:schemeClr val="tx1"/>
                          </a:solidFill>
                        </a:rPr>
                        <a:t>(12x</a:t>
                      </a:r>
                      <a:r>
                        <a:rPr lang="en-US" altLang="ja-JP" sz="2000" dirty="0">
                          <a:solidFill>
                            <a:schemeClr val="tx1"/>
                          </a:solidFill>
                        </a:rPr>
                        <a:t>8</a:t>
                      </a:r>
                      <a:r>
                        <a:rPr lang="en-US" altLang="ja-JP" sz="2000" dirty="0" smtClean="0">
                          <a:solidFill>
                            <a:schemeClr val="tx1"/>
                          </a:solidFill>
                        </a:rPr>
                        <a:t>)</a:t>
                      </a:r>
                      <a:endParaRPr kumimoji="1" lang="ja-JP" altLang="en-US" sz="2000" dirty="0">
                        <a:solidFill>
                          <a:schemeClr val="tx1"/>
                        </a:solidFill>
                      </a:endParaRPr>
                    </a:p>
                  </p:txBody>
                </p:sp>
                <p:grpSp>
                  <p:nvGrpSpPr>
                    <p:cNvPr id="31" name="グループ化 30"/>
                    <p:cNvGrpSpPr/>
                    <p:nvPr/>
                  </p:nvGrpSpPr>
                  <p:grpSpPr>
                    <a:xfrm>
                      <a:off x="467544" y="1588086"/>
                      <a:ext cx="720080" cy="2836504"/>
                      <a:chOff x="666472" y="2060848"/>
                      <a:chExt cx="720080" cy="2836504"/>
                    </a:xfrm>
                  </p:grpSpPr>
                  <p:sp>
                    <p:nvSpPr>
                      <p:cNvPr id="47" name="正方形/長方形 46"/>
                      <p:cNvSpPr/>
                      <p:nvPr/>
                    </p:nvSpPr>
                    <p:spPr>
                      <a:xfrm>
                        <a:off x="666472" y="2060848"/>
                        <a:ext cx="720080" cy="4572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ysClr val="windowText" lastClr="000000"/>
                            </a:solidFill>
                          </a:rPr>
                          <a:t>PE</a:t>
                        </a:r>
                        <a:endParaRPr kumimoji="1" lang="ja-JP" altLang="en-US" sz="2000" dirty="0">
                          <a:solidFill>
                            <a:sysClr val="windowText" lastClr="000000"/>
                          </a:solidFill>
                        </a:endParaRPr>
                      </a:p>
                    </p:txBody>
                  </p:sp>
                  <p:sp>
                    <p:nvSpPr>
                      <p:cNvPr id="48" name="正方形/長方形 47"/>
                      <p:cNvSpPr/>
                      <p:nvPr/>
                    </p:nvSpPr>
                    <p:spPr>
                      <a:xfrm>
                        <a:off x="666472" y="4440152"/>
                        <a:ext cx="720080" cy="4572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ysClr val="windowText" lastClr="000000"/>
                            </a:solidFill>
                          </a:rPr>
                          <a:t>PE</a:t>
                        </a:r>
                        <a:endParaRPr kumimoji="1" lang="ja-JP" altLang="en-US" sz="2000" dirty="0">
                          <a:solidFill>
                            <a:sysClr val="windowText" lastClr="000000"/>
                          </a:solidFill>
                        </a:endParaRPr>
                      </a:p>
                    </p:txBody>
                  </p:sp>
                  <p:sp>
                    <p:nvSpPr>
                      <p:cNvPr id="49" name="正方形/長方形 48"/>
                      <p:cNvSpPr/>
                      <p:nvPr/>
                    </p:nvSpPr>
                    <p:spPr>
                      <a:xfrm>
                        <a:off x="666472" y="2641168"/>
                        <a:ext cx="720080" cy="4572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ysClr val="windowText" lastClr="000000"/>
                            </a:solidFill>
                          </a:rPr>
                          <a:t>PE</a:t>
                        </a:r>
                        <a:endParaRPr kumimoji="1" lang="ja-JP" altLang="en-US" sz="2000" dirty="0">
                          <a:solidFill>
                            <a:sysClr val="windowText" lastClr="000000"/>
                          </a:solidFill>
                        </a:endParaRPr>
                      </a:p>
                    </p:txBody>
                  </p:sp>
                  <p:sp>
                    <p:nvSpPr>
                      <p:cNvPr id="50" name="正方形/長方形 49"/>
                      <p:cNvSpPr/>
                      <p:nvPr/>
                    </p:nvSpPr>
                    <p:spPr>
                      <a:xfrm>
                        <a:off x="666472" y="3861048"/>
                        <a:ext cx="720080" cy="4572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ysClr val="windowText" lastClr="000000"/>
                            </a:solidFill>
                          </a:rPr>
                          <a:t>PE</a:t>
                        </a:r>
                        <a:endParaRPr kumimoji="1" lang="ja-JP" altLang="en-US" sz="2000" dirty="0">
                          <a:solidFill>
                            <a:sysClr val="windowText" lastClr="000000"/>
                          </a:solidFill>
                        </a:endParaRPr>
                      </a:p>
                    </p:txBody>
                  </p:sp>
                </p:grpSp>
                <p:grpSp>
                  <p:nvGrpSpPr>
                    <p:cNvPr id="32" name="グループ化 31"/>
                    <p:cNvGrpSpPr/>
                    <p:nvPr/>
                  </p:nvGrpSpPr>
                  <p:grpSpPr>
                    <a:xfrm>
                      <a:off x="1373736" y="1588086"/>
                      <a:ext cx="728608" cy="2836504"/>
                      <a:chOff x="666472" y="2060848"/>
                      <a:chExt cx="728608" cy="2836504"/>
                    </a:xfrm>
                  </p:grpSpPr>
                  <p:sp>
                    <p:nvSpPr>
                      <p:cNvPr id="43" name="正方形/長方形 42"/>
                      <p:cNvSpPr/>
                      <p:nvPr/>
                    </p:nvSpPr>
                    <p:spPr>
                      <a:xfrm>
                        <a:off x="675000" y="2060848"/>
                        <a:ext cx="720080" cy="4572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ysClr val="windowText" lastClr="000000"/>
                            </a:solidFill>
                          </a:rPr>
                          <a:t>PE</a:t>
                        </a:r>
                        <a:endParaRPr kumimoji="1" lang="ja-JP" altLang="en-US" sz="2000" dirty="0">
                          <a:solidFill>
                            <a:sysClr val="windowText" lastClr="000000"/>
                          </a:solidFill>
                        </a:endParaRPr>
                      </a:p>
                    </p:txBody>
                  </p:sp>
                  <p:sp>
                    <p:nvSpPr>
                      <p:cNvPr id="44" name="正方形/長方形 43"/>
                      <p:cNvSpPr/>
                      <p:nvPr/>
                    </p:nvSpPr>
                    <p:spPr>
                      <a:xfrm>
                        <a:off x="666472" y="4440152"/>
                        <a:ext cx="720080" cy="4572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ysClr val="windowText" lastClr="000000"/>
                            </a:solidFill>
                          </a:rPr>
                          <a:t>PE</a:t>
                        </a:r>
                        <a:endParaRPr kumimoji="1" lang="ja-JP" altLang="en-US" sz="2000" dirty="0">
                          <a:solidFill>
                            <a:sysClr val="windowText" lastClr="000000"/>
                          </a:solidFill>
                        </a:endParaRPr>
                      </a:p>
                    </p:txBody>
                  </p:sp>
                  <p:sp>
                    <p:nvSpPr>
                      <p:cNvPr id="45" name="正方形/長方形 44"/>
                      <p:cNvSpPr/>
                      <p:nvPr/>
                    </p:nvSpPr>
                    <p:spPr>
                      <a:xfrm>
                        <a:off x="674576" y="2634272"/>
                        <a:ext cx="720080" cy="4572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ysClr val="windowText" lastClr="000000"/>
                            </a:solidFill>
                          </a:rPr>
                          <a:t>PE</a:t>
                        </a:r>
                        <a:endParaRPr kumimoji="1" lang="ja-JP" altLang="en-US" sz="2000" dirty="0">
                          <a:solidFill>
                            <a:sysClr val="windowText" lastClr="000000"/>
                          </a:solidFill>
                        </a:endParaRPr>
                      </a:p>
                    </p:txBody>
                  </p:sp>
                  <p:sp>
                    <p:nvSpPr>
                      <p:cNvPr id="46" name="正方形/長方形 45"/>
                      <p:cNvSpPr/>
                      <p:nvPr/>
                    </p:nvSpPr>
                    <p:spPr>
                      <a:xfrm>
                        <a:off x="666472" y="3861048"/>
                        <a:ext cx="720080" cy="4572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ysClr val="windowText" lastClr="000000"/>
                            </a:solidFill>
                          </a:rPr>
                          <a:t>PE</a:t>
                        </a:r>
                        <a:endParaRPr kumimoji="1" lang="ja-JP" altLang="en-US" sz="2000" dirty="0">
                          <a:solidFill>
                            <a:sysClr val="windowText" lastClr="000000"/>
                          </a:solidFill>
                        </a:endParaRPr>
                      </a:p>
                    </p:txBody>
                  </p:sp>
                </p:grpSp>
                <p:grpSp>
                  <p:nvGrpSpPr>
                    <p:cNvPr id="33" name="グループ化 32"/>
                    <p:cNvGrpSpPr/>
                    <p:nvPr/>
                  </p:nvGrpSpPr>
                  <p:grpSpPr>
                    <a:xfrm>
                      <a:off x="2915816" y="1588086"/>
                      <a:ext cx="728184" cy="2836504"/>
                      <a:chOff x="666472" y="2060848"/>
                      <a:chExt cx="728184" cy="2836504"/>
                    </a:xfrm>
                  </p:grpSpPr>
                  <p:sp>
                    <p:nvSpPr>
                      <p:cNvPr id="39" name="正方形/長方形 38"/>
                      <p:cNvSpPr/>
                      <p:nvPr/>
                    </p:nvSpPr>
                    <p:spPr>
                      <a:xfrm>
                        <a:off x="666472" y="2060848"/>
                        <a:ext cx="720080" cy="4572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ysClr val="windowText" lastClr="000000"/>
                            </a:solidFill>
                          </a:rPr>
                          <a:t>PE</a:t>
                        </a:r>
                        <a:endParaRPr kumimoji="1" lang="ja-JP" altLang="en-US" sz="2000" dirty="0">
                          <a:solidFill>
                            <a:sysClr val="windowText" lastClr="000000"/>
                          </a:solidFill>
                        </a:endParaRPr>
                      </a:p>
                    </p:txBody>
                  </p:sp>
                  <p:sp>
                    <p:nvSpPr>
                      <p:cNvPr id="40" name="正方形/長方形 39"/>
                      <p:cNvSpPr/>
                      <p:nvPr/>
                    </p:nvSpPr>
                    <p:spPr>
                      <a:xfrm>
                        <a:off x="666472" y="4440152"/>
                        <a:ext cx="720080" cy="4572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ysClr val="windowText" lastClr="000000"/>
                            </a:solidFill>
                          </a:rPr>
                          <a:t>PE</a:t>
                        </a:r>
                        <a:endParaRPr kumimoji="1" lang="ja-JP" altLang="en-US" sz="2000" dirty="0">
                          <a:solidFill>
                            <a:sysClr val="windowText" lastClr="000000"/>
                          </a:solidFill>
                        </a:endParaRPr>
                      </a:p>
                    </p:txBody>
                  </p:sp>
                  <p:sp>
                    <p:nvSpPr>
                      <p:cNvPr id="41" name="正方形/長方形 40"/>
                      <p:cNvSpPr/>
                      <p:nvPr/>
                    </p:nvSpPr>
                    <p:spPr>
                      <a:xfrm>
                        <a:off x="674576" y="2634272"/>
                        <a:ext cx="720080" cy="4572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ysClr val="windowText" lastClr="000000"/>
                            </a:solidFill>
                          </a:rPr>
                          <a:t>PE</a:t>
                        </a:r>
                        <a:endParaRPr kumimoji="1" lang="ja-JP" altLang="en-US" sz="2000" dirty="0">
                          <a:solidFill>
                            <a:sysClr val="windowText" lastClr="000000"/>
                          </a:solidFill>
                        </a:endParaRPr>
                      </a:p>
                    </p:txBody>
                  </p:sp>
                  <p:sp>
                    <p:nvSpPr>
                      <p:cNvPr id="42" name="正方形/長方形 41"/>
                      <p:cNvSpPr/>
                      <p:nvPr/>
                    </p:nvSpPr>
                    <p:spPr>
                      <a:xfrm>
                        <a:off x="666472" y="3861048"/>
                        <a:ext cx="720080" cy="4572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ysClr val="windowText" lastClr="000000"/>
                            </a:solidFill>
                          </a:rPr>
                          <a:t>PE</a:t>
                        </a:r>
                        <a:endParaRPr kumimoji="1" lang="ja-JP" altLang="en-US" sz="2000" dirty="0">
                          <a:solidFill>
                            <a:sysClr val="windowText" lastClr="000000"/>
                          </a:solidFill>
                        </a:endParaRPr>
                      </a:p>
                    </p:txBody>
                  </p:sp>
                </p:grpSp>
                <p:grpSp>
                  <p:nvGrpSpPr>
                    <p:cNvPr id="34" name="グループ化 33"/>
                    <p:cNvGrpSpPr/>
                    <p:nvPr/>
                  </p:nvGrpSpPr>
                  <p:grpSpPr>
                    <a:xfrm>
                      <a:off x="3794880" y="1588086"/>
                      <a:ext cx="728184" cy="2836504"/>
                      <a:chOff x="666472" y="2060848"/>
                      <a:chExt cx="728184" cy="2836504"/>
                    </a:xfrm>
                  </p:grpSpPr>
                  <p:sp>
                    <p:nvSpPr>
                      <p:cNvPr id="35" name="正方形/長方形 34"/>
                      <p:cNvSpPr/>
                      <p:nvPr/>
                    </p:nvSpPr>
                    <p:spPr>
                      <a:xfrm>
                        <a:off x="666472" y="2060848"/>
                        <a:ext cx="720080" cy="4572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ysClr val="windowText" lastClr="000000"/>
                            </a:solidFill>
                          </a:rPr>
                          <a:t>PE</a:t>
                        </a:r>
                        <a:endParaRPr kumimoji="1" lang="ja-JP" altLang="en-US" sz="2000" dirty="0">
                          <a:solidFill>
                            <a:sysClr val="windowText" lastClr="000000"/>
                          </a:solidFill>
                        </a:endParaRPr>
                      </a:p>
                    </p:txBody>
                  </p:sp>
                  <p:sp>
                    <p:nvSpPr>
                      <p:cNvPr id="36" name="正方形/長方形 35"/>
                      <p:cNvSpPr/>
                      <p:nvPr/>
                    </p:nvSpPr>
                    <p:spPr>
                      <a:xfrm>
                        <a:off x="666472" y="4440152"/>
                        <a:ext cx="720080" cy="4572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ysClr val="windowText" lastClr="000000"/>
                            </a:solidFill>
                          </a:rPr>
                          <a:t>PE</a:t>
                        </a:r>
                        <a:endParaRPr kumimoji="1" lang="ja-JP" altLang="en-US" sz="2000" dirty="0">
                          <a:solidFill>
                            <a:sysClr val="windowText" lastClr="000000"/>
                          </a:solidFill>
                        </a:endParaRPr>
                      </a:p>
                    </p:txBody>
                  </p:sp>
                  <p:sp>
                    <p:nvSpPr>
                      <p:cNvPr id="37" name="正方形/長方形 36"/>
                      <p:cNvSpPr/>
                      <p:nvPr/>
                    </p:nvSpPr>
                    <p:spPr>
                      <a:xfrm>
                        <a:off x="674576" y="2634272"/>
                        <a:ext cx="720080" cy="4572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ysClr val="windowText" lastClr="000000"/>
                            </a:solidFill>
                          </a:rPr>
                          <a:t>PE</a:t>
                        </a:r>
                        <a:endParaRPr kumimoji="1" lang="ja-JP" altLang="en-US" sz="2000" dirty="0">
                          <a:solidFill>
                            <a:sysClr val="windowText" lastClr="000000"/>
                          </a:solidFill>
                        </a:endParaRPr>
                      </a:p>
                    </p:txBody>
                  </p:sp>
                  <p:sp>
                    <p:nvSpPr>
                      <p:cNvPr id="38" name="正方形/長方形 37"/>
                      <p:cNvSpPr/>
                      <p:nvPr/>
                    </p:nvSpPr>
                    <p:spPr>
                      <a:xfrm>
                        <a:off x="666472" y="3861048"/>
                        <a:ext cx="720080" cy="4572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ysClr val="windowText" lastClr="000000"/>
                            </a:solidFill>
                          </a:rPr>
                          <a:t>PE</a:t>
                        </a:r>
                        <a:endParaRPr kumimoji="1" lang="ja-JP" altLang="en-US" sz="2000" dirty="0">
                          <a:solidFill>
                            <a:sysClr val="windowText" lastClr="000000"/>
                          </a:solidFill>
                        </a:endParaRPr>
                      </a:p>
                    </p:txBody>
                  </p:sp>
                </p:grpSp>
              </p:grpSp>
              <p:grpSp>
                <p:nvGrpSpPr>
                  <p:cNvPr id="9" name="グループ化 8"/>
                  <p:cNvGrpSpPr/>
                  <p:nvPr/>
                </p:nvGrpSpPr>
                <p:grpSpPr>
                  <a:xfrm>
                    <a:off x="1021337" y="1845231"/>
                    <a:ext cx="2959506" cy="2200333"/>
                    <a:chOff x="1021337" y="1845231"/>
                    <a:chExt cx="2959506" cy="2200333"/>
                  </a:xfrm>
                </p:grpSpPr>
                <p:sp>
                  <p:nvSpPr>
                    <p:cNvPr id="26" name="テキスト ボックス 25"/>
                    <p:cNvSpPr txBox="1"/>
                    <p:nvPr/>
                  </p:nvSpPr>
                  <p:spPr>
                    <a:xfrm>
                      <a:off x="1021337" y="2767811"/>
                      <a:ext cx="492443" cy="477054"/>
                    </a:xfrm>
                    <a:prstGeom prst="rect">
                      <a:avLst/>
                    </a:prstGeom>
                    <a:noFill/>
                    <a:ln>
                      <a:noFill/>
                    </a:ln>
                  </p:spPr>
                  <p:txBody>
                    <a:bodyPr vert="eaVert" wrap="none" rtlCol="0">
                      <a:spAutoFit/>
                    </a:bodyPr>
                    <a:lstStyle/>
                    <a:p>
                      <a:r>
                        <a:rPr kumimoji="1" lang="ja-JP" altLang="en-US" sz="2000" dirty="0" smtClean="0"/>
                        <a:t>・・・</a:t>
                      </a:r>
                      <a:endParaRPr kumimoji="1" lang="ja-JP" altLang="en-US" sz="2000" dirty="0"/>
                    </a:p>
                  </p:txBody>
                </p:sp>
                <p:sp>
                  <p:nvSpPr>
                    <p:cNvPr id="27" name="テキスト ボックス 26"/>
                    <p:cNvSpPr txBox="1"/>
                    <p:nvPr/>
                  </p:nvSpPr>
                  <p:spPr>
                    <a:xfrm>
                      <a:off x="3488400" y="2767811"/>
                      <a:ext cx="492443" cy="477054"/>
                    </a:xfrm>
                    <a:prstGeom prst="rect">
                      <a:avLst/>
                    </a:prstGeom>
                    <a:noFill/>
                    <a:ln>
                      <a:noFill/>
                    </a:ln>
                  </p:spPr>
                  <p:txBody>
                    <a:bodyPr vert="eaVert" wrap="none" rtlCol="0">
                      <a:spAutoFit/>
                    </a:bodyPr>
                    <a:lstStyle/>
                    <a:p>
                      <a:r>
                        <a:rPr kumimoji="1" lang="ja-JP" altLang="en-US" sz="2000" dirty="0" smtClean="0"/>
                        <a:t>・・・</a:t>
                      </a:r>
                      <a:endParaRPr kumimoji="1" lang="ja-JP" altLang="en-US" sz="2000" dirty="0"/>
                    </a:p>
                  </p:txBody>
                </p:sp>
                <p:sp>
                  <p:nvSpPr>
                    <p:cNvPr id="28" name="テキスト ボックス 27"/>
                    <p:cNvSpPr txBox="1"/>
                    <p:nvPr/>
                  </p:nvSpPr>
                  <p:spPr>
                    <a:xfrm>
                      <a:off x="2199074" y="1845231"/>
                      <a:ext cx="569387" cy="400110"/>
                    </a:xfrm>
                    <a:prstGeom prst="rect">
                      <a:avLst/>
                    </a:prstGeom>
                    <a:noFill/>
                    <a:ln>
                      <a:noFill/>
                    </a:ln>
                  </p:spPr>
                  <p:txBody>
                    <a:bodyPr wrap="none" rtlCol="0">
                      <a:spAutoFit/>
                    </a:bodyPr>
                    <a:lstStyle/>
                    <a:p>
                      <a:r>
                        <a:rPr lang="ja-JP" altLang="en-US" sz="2000" dirty="0"/>
                        <a:t>・・・</a:t>
                      </a:r>
                      <a:endParaRPr kumimoji="1" lang="ja-JP" altLang="en-US" sz="2000" dirty="0"/>
                    </a:p>
                  </p:txBody>
                </p:sp>
                <p:sp>
                  <p:nvSpPr>
                    <p:cNvPr id="29" name="テキスト ボックス 28"/>
                    <p:cNvSpPr txBox="1"/>
                    <p:nvPr/>
                  </p:nvSpPr>
                  <p:spPr>
                    <a:xfrm>
                      <a:off x="2194624" y="3645454"/>
                      <a:ext cx="569387" cy="400110"/>
                    </a:xfrm>
                    <a:prstGeom prst="rect">
                      <a:avLst/>
                    </a:prstGeom>
                    <a:noFill/>
                    <a:ln>
                      <a:noFill/>
                    </a:ln>
                  </p:spPr>
                  <p:txBody>
                    <a:bodyPr wrap="none" rtlCol="0">
                      <a:spAutoFit/>
                    </a:bodyPr>
                    <a:lstStyle/>
                    <a:p>
                      <a:r>
                        <a:rPr lang="ja-JP" altLang="en-US" sz="2000" dirty="0"/>
                        <a:t>・・・</a:t>
                      </a:r>
                      <a:endParaRPr kumimoji="1" lang="ja-JP" altLang="en-US" sz="2000" dirty="0"/>
                    </a:p>
                  </p:txBody>
                </p:sp>
              </p:grpSp>
              <p:sp>
                <p:nvSpPr>
                  <p:cNvPr id="10" name="正方形/長方形 9"/>
                  <p:cNvSpPr/>
                  <p:nvPr/>
                </p:nvSpPr>
                <p:spPr>
                  <a:xfrm>
                    <a:off x="474144" y="4945152"/>
                    <a:ext cx="4040552" cy="35605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600" dirty="0" smtClean="0">
                        <a:solidFill>
                          <a:schemeClr val="tx1"/>
                        </a:solidFill>
                      </a:rPr>
                      <a:t>µ-controller</a:t>
                    </a:r>
                    <a:endParaRPr kumimoji="1" lang="ja-JP" altLang="en-US" sz="2600" dirty="0">
                      <a:solidFill>
                        <a:schemeClr val="tx1"/>
                      </a:solidFill>
                    </a:endParaRPr>
                  </a:p>
                </p:txBody>
              </p:sp>
              <p:sp>
                <p:nvSpPr>
                  <p:cNvPr id="11" name="正方形/長方形 10"/>
                  <p:cNvSpPr/>
                  <p:nvPr/>
                </p:nvSpPr>
                <p:spPr>
                  <a:xfrm>
                    <a:off x="469966" y="5727027"/>
                    <a:ext cx="4040552" cy="366269"/>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600" dirty="0" smtClean="0">
                        <a:solidFill>
                          <a:schemeClr val="tx1"/>
                        </a:solidFill>
                      </a:rPr>
                      <a:t>Data memory</a:t>
                    </a:r>
                    <a:endParaRPr kumimoji="1" lang="ja-JP" altLang="en-US" sz="2600" dirty="0">
                      <a:solidFill>
                        <a:schemeClr val="tx1"/>
                      </a:solidFill>
                    </a:endParaRPr>
                  </a:p>
                </p:txBody>
              </p:sp>
              <p:grpSp>
                <p:nvGrpSpPr>
                  <p:cNvPr id="12" name="グループ化 11"/>
                  <p:cNvGrpSpPr/>
                  <p:nvPr/>
                </p:nvGrpSpPr>
                <p:grpSpPr>
                  <a:xfrm>
                    <a:off x="683568" y="4424590"/>
                    <a:ext cx="216024" cy="519392"/>
                    <a:chOff x="683568" y="4897352"/>
                    <a:chExt cx="216024" cy="519392"/>
                  </a:xfrm>
                </p:grpSpPr>
                <p:cxnSp>
                  <p:nvCxnSpPr>
                    <p:cNvPr id="24" name="直線矢印コネクタ 23"/>
                    <p:cNvCxnSpPr/>
                    <p:nvPr/>
                  </p:nvCxnSpPr>
                  <p:spPr>
                    <a:xfrm flipV="1">
                      <a:off x="683568" y="4897352"/>
                      <a:ext cx="0" cy="50324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899592" y="4913496"/>
                      <a:ext cx="0" cy="50324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3" name="グループ化 12"/>
                  <p:cNvGrpSpPr/>
                  <p:nvPr/>
                </p:nvGrpSpPr>
                <p:grpSpPr>
                  <a:xfrm>
                    <a:off x="3143684" y="4405664"/>
                    <a:ext cx="216024" cy="519392"/>
                    <a:chOff x="683568" y="4897352"/>
                    <a:chExt cx="216024" cy="519392"/>
                  </a:xfrm>
                </p:grpSpPr>
                <p:cxnSp>
                  <p:nvCxnSpPr>
                    <p:cNvPr id="22" name="直線矢印コネクタ 21"/>
                    <p:cNvCxnSpPr/>
                    <p:nvPr/>
                  </p:nvCxnSpPr>
                  <p:spPr>
                    <a:xfrm flipV="1">
                      <a:off x="683568" y="4897352"/>
                      <a:ext cx="0" cy="50324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899592" y="4913496"/>
                      <a:ext cx="0" cy="50324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4" name="グループ化 13"/>
                  <p:cNvGrpSpPr/>
                  <p:nvPr/>
                </p:nvGrpSpPr>
                <p:grpSpPr>
                  <a:xfrm>
                    <a:off x="1583668" y="4403920"/>
                    <a:ext cx="216024" cy="519392"/>
                    <a:chOff x="683568" y="4897352"/>
                    <a:chExt cx="216024" cy="519392"/>
                  </a:xfrm>
                </p:grpSpPr>
                <p:cxnSp>
                  <p:nvCxnSpPr>
                    <p:cNvPr id="20" name="直線矢印コネクタ 19"/>
                    <p:cNvCxnSpPr/>
                    <p:nvPr/>
                  </p:nvCxnSpPr>
                  <p:spPr>
                    <a:xfrm flipV="1">
                      <a:off x="683568" y="4897352"/>
                      <a:ext cx="0" cy="50324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899592" y="4913496"/>
                      <a:ext cx="0" cy="50324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5" name="グループ化 14"/>
                  <p:cNvGrpSpPr/>
                  <p:nvPr/>
                </p:nvGrpSpPr>
                <p:grpSpPr>
                  <a:xfrm>
                    <a:off x="4037492" y="4425760"/>
                    <a:ext cx="216024" cy="519392"/>
                    <a:chOff x="683568" y="4897352"/>
                    <a:chExt cx="216024" cy="519392"/>
                  </a:xfrm>
                </p:grpSpPr>
                <p:cxnSp>
                  <p:nvCxnSpPr>
                    <p:cNvPr id="18" name="直線矢印コネクタ 17"/>
                    <p:cNvCxnSpPr/>
                    <p:nvPr/>
                  </p:nvCxnSpPr>
                  <p:spPr>
                    <a:xfrm flipV="1">
                      <a:off x="683568" y="4897352"/>
                      <a:ext cx="0" cy="50324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899592" y="4913496"/>
                      <a:ext cx="0" cy="50324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6" name="直線矢印コネクタ 15"/>
                  <p:cNvCxnSpPr/>
                  <p:nvPr/>
                </p:nvCxnSpPr>
                <p:spPr>
                  <a:xfrm flipV="1">
                    <a:off x="2256312" y="5301208"/>
                    <a:ext cx="0" cy="43204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2490242" y="5282787"/>
                    <a:ext cx="4052" cy="44424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7" name="正方形/長方形 6"/>
                <p:cNvSpPr/>
                <p:nvPr/>
              </p:nvSpPr>
              <p:spPr>
                <a:xfrm>
                  <a:off x="179512" y="1268760"/>
                  <a:ext cx="4104456" cy="46085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1" name="屈折矢印 50"/>
              <p:cNvSpPr/>
              <p:nvPr/>
            </p:nvSpPr>
            <p:spPr>
              <a:xfrm rot="16200000">
                <a:off x="3706260" y="5515588"/>
                <a:ext cx="1189227" cy="542252"/>
              </a:xfrm>
              <a:prstGeom prst="bentUpArrow">
                <a:avLst>
                  <a:gd name="adj1" fmla="val 20493"/>
                  <a:gd name="adj2" fmla="val 34764"/>
                  <a:gd name="adj3" fmla="val 36630"/>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屈折矢印 51"/>
              <p:cNvSpPr/>
              <p:nvPr/>
            </p:nvSpPr>
            <p:spPr>
              <a:xfrm rot="16200000">
                <a:off x="2803903" y="4325198"/>
                <a:ext cx="3407145" cy="705112"/>
              </a:xfrm>
              <a:prstGeom prst="bentUpArrow">
                <a:avLst>
                  <a:gd name="adj1" fmla="val 13906"/>
                  <a:gd name="adj2" fmla="val 17637"/>
                  <a:gd name="adj3" fmla="val 25000"/>
                </a:avLst>
              </a:prstGeom>
              <a:solidFill>
                <a:srgbClr val="4656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415055" y="4780800"/>
                <a:ext cx="3652889" cy="1238010"/>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6" name="テキスト ボックス 55"/>
            <p:cNvSpPr txBox="1"/>
            <p:nvPr/>
          </p:nvSpPr>
          <p:spPr>
            <a:xfrm>
              <a:off x="7902885" y="5925189"/>
              <a:ext cx="1313180" cy="369332"/>
            </a:xfrm>
            <a:prstGeom prst="rect">
              <a:avLst/>
            </a:prstGeom>
            <a:noFill/>
          </p:spPr>
          <p:txBody>
            <a:bodyPr wrap="none" rtlCol="0">
              <a:spAutoFit/>
            </a:bodyPr>
            <a:lstStyle/>
            <a:p>
              <a:r>
                <a:rPr kumimoji="1" lang="en-US" altLang="ja-JP" b="1" dirty="0" smtClean="0">
                  <a:solidFill>
                    <a:srgbClr val="FF0000"/>
                  </a:solidFill>
                </a:rPr>
                <a:t>Body Bias</a:t>
              </a:r>
              <a:endParaRPr kumimoji="1" lang="ja-JP" altLang="en-US" b="1" dirty="0">
                <a:solidFill>
                  <a:srgbClr val="FF0000"/>
                </a:solidFill>
              </a:endParaRPr>
            </a:p>
          </p:txBody>
        </p:sp>
      </p:grpSp>
      <p:sp>
        <p:nvSpPr>
          <p:cNvPr id="57" name="テキスト ボックス 56"/>
          <p:cNvSpPr txBox="1"/>
          <p:nvPr/>
        </p:nvSpPr>
        <p:spPr>
          <a:xfrm>
            <a:off x="172506" y="6251089"/>
            <a:ext cx="569387" cy="369332"/>
          </a:xfrm>
          <a:prstGeom prst="rect">
            <a:avLst/>
          </a:prstGeom>
          <a:noFill/>
        </p:spPr>
        <p:txBody>
          <a:bodyPr wrap="none" rtlCol="0">
            <a:spAutoFit/>
          </a:bodyPr>
          <a:lstStyle/>
          <a:p>
            <a:r>
              <a:rPr kumimoji="1" lang="en-US" altLang="ja-JP" dirty="0" smtClean="0"/>
              <a:t>[1] </a:t>
            </a:r>
            <a:r>
              <a:rPr lang="en-US" altLang="ja-JP" dirty="0" smtClean="0"/>
              <a:t> </a:t>
            </a:r>
            <a:endParaRPr kumimoji="1" lang="ja-JP" altLang="en-US" dirty="0"/>
          </a:p>
        </p:txBody>
      </p:sp>
    </p:spTree>
    <p:extLst>
      <p:ext uri="{BB962C8B-B14F-4D97-AF65-F5344CB8AC3E}">
        <p14:creationId xmlns:p14="http://schemas.microsoft.com/office/powerpoint/2010/main" val="3048216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7902"/>
            <a:ext cx="8229600" cy="990600"/>
          </a:xfrm>
        </p:spPr>
        <p:txBody>
          <a:bodyPr>
            <a:normAutofit fontScale="90000"/>
          </a:bodyPr>
          <a:lstStyle/>
          <a:p>
            <a:r>
              <a:rPr kumimoji="1" lang="en-US" altLang="ja-JP" dirty="0" smtClean="0"/>
              <a:t>Problem of Body Bias </a:t>
            </a:r>
            <a:r>
              <a:rPr lang="en-US" altLang="ja-JP" dirty="0" smtClean="0"/>
              <a:t>Control and proposed method</a:t>
            </a:r>
            <a:endParaRPr kumimoji="1" lang="ja-JP" altLang="en-US" dirty="0"/>
          </a:p>
        </p:txBody>
      </p:sp>
      <p:sp>
        <p:nvSpPr>
          <p:cNvPr id="3" name="コンテンツ プレースホルダー 2"/>
          <p:cNvSpPr>
            <a:spLocks noGrp="1"/>
          </p:cNvSpPr>
          <p:nvPr>
            <p:ph idx="1"/>
          </p:nvPr>
        </p:nvSpPr>
        <p:spPr>
          <a:xfrm>
            <a:off x="348714" y="1601490"/>
            <a:ext cx="8229600" cy="5256510"/>
          </a:xfrm>
        </p:spPr>
        <p:txBody>
          <a:bodyPr>
            <a:normAutofit fontScale="85000" lnSpcReduction="20000"/>
          </a:bodyPr>
          <a:lstStyle/>
          <a:p>
            <a:r>
              <a:rPr lang="en-US" altLang="ja-JP" dirty="0" smtClean="0"/>
              <a:t>Problem of conventional Body Bias Control</a:t>
            </a:r>
          </a:p>
          <a:p>
            <a:pPr lvl="1"/>
            <a:r>
              <a:rPr lang="en-US" altLang="ja-JP" sz="2200" dirty="0" smtClean="0"/>
              <a:t>Since the same body bias is supplied to all PEs, </a:t>
            </a:r>
          </a:p>
          <a:p>
            <a:pPr marL="274320" lvl="1" indent="0">
              <a:buNone/>
            </a:pPr>
            <a:r>
              <a:rPr lang="en-US" altLang="ja-JP" sz="2200" dirty="0"/>
              <a:t>	</a:t>
            </a:r>
            <a:r>
              <a:rPr lang="en-US" altLang="ja-JP" sz="2200" dirty="0" smtClean="0"/>
              <a:t>this can cause a waste of leakage power.</a:t>
            </a:r>
          </a:p>
          <a:p>
            <a:pPr lvl="1"/>
            <a:r>
              <a:rPr lang="en-US" altLang="ja-JP" sz="2200" dirty="0" smtClean="0"/>
              <a:t>Ex) PE3~8 are not used. But zero bias is</a:t>
            </a:r>
          </a:p>
          <a:p>
            <a:pPr marL="274320" lvl="1" indent="0">
              <a:buNone/>
            </a:pPr>
            <a:r>
              <a:rPr lang="en-US" altLang="ja-JP" sz="2200" dirty="0"/>
              <a:t>	</a:t>
            </a:r>
            <a:r>
              <a:rPr lang="en-US" altLang="ja-JP" sz="2200" dirty="0" smtClean="0"/>
              <a:t>	given to this PEs.</a:t>
            </a:r>
            <a:endParaRPr lang="en-US" altLang="ja-JP" dirty="0" smtClean="0"/>
          </a:p>
          <a:p>
            <a:pPr marL="274320" lvl="1" indent="0">
              <a:buNone/>
            </a:pPr>
            <a:endParaRPr lang="en-US" altLang="ja-JP" sz="2200" dirty="0" smtClean="0"/>
          </a:p>
          <a:p>
            <a:pPr marL="0" indent="0">
              <a:buNone/>
            </a:pPr>
            <a:endParaRPr lang="en-US" altLang="ja-JP" dirty="0" smtClean="0"/>
          </a:p>
          <a:p>
            <a:pPr marL="0" indent="0">
              <a:buNone/>
            </a:pPr>
            <a:endParaRPr lang="en-US" altLang="ja-JP" dirty="0" smtClean="0"/>
          </a:p>
          <a:p>
            <a:r>
              <a:rPr lang="en-US" altLang="ja-JP" dirty="0" smtClean="0"/>
              <a:t>Body Bias Domain Partitioning</a:t>
            </a:r>
          </a:p>
          <a:p>
            <a:pPr lvl="1"/>
            <a:r>
              <a:rPr lang="en-US" altLang="ja-JP" dirty="0"/>
              <a:t> If body bias can be done </a:t>
            </a:r>
          </a:p>
          <a:p>
            <a:pPr marL="274320" lvl="1" indent="0">
              <a:buNone/>
            </a:pPr>
            <a:r>
              <a:rPr lang="en-US" altLang="ja-JP" dirty="0" smtClean="0"/>
              <a:t>	in </a:t>
            </a:r>
            <a:r>
              <a:rPr lang="en-US" altLang="ja-JP" dirty="0"/>
              <a:t>finer granularity,</a:t>
            </a:r>
          </a:p>
          <a:p>
            <a:pPr marL="0" indent="0">
              <a:buNone/>
            </a:pPr>
            <a:r>
              <a:rPr lang="en-US" altLang="ja-JP" sz="2000" dirty="0"/>
              <a:t>	</a:t>
            </a:r>
            <a:r>
              <a:rPr lang="en-US" altLang="ja-JP" sz="2000" b="1" dirty="0" smtClean="0">
                <a:solidFill>
                  <a:srgbClr val="FF0000"/>
                </a:solidFill>
              </a:rPr>
              <a:t>leakage </a:t>
            </a:r>
            <a:r>
              <a:rPr lang="en-US" altLang="ja-JP" sz="2000" b="1" dirty="0">
                <a:solidFill>
                  <a:srgbClr val="FF0000"/>
                </a:solidFill>
              </a:rPr>
              <a:t>power can be </a:t>
            </a:r>
            <a:endParaRPr lang="en-US" altLang="ja-JP" sz="2000" b="1" dirty="0" smtClean="0">
              <a:solidFill>
                <a:srgbClr val="FF0000"/>
              </a:solidFill>
            </a:endParaRPr>
          </a:p>
          <a:p>
            <a:pPr marL="0" indent="0">
              <a:buNone/>
            </a:pPr>
            <a:r>
              <a:rPr lang="en-US" altLang="ja-JP" sz="2000" b="1" dirty="0">
                <a:solidFill>
                  <a:srgbClr val="FF0000"/>
                </a:solidFill>
              </a:rPr>
              <a:t>	</a:t>
            </a:r>
            <a:r>
              <a:rPr lang="en-US" altLang="ja-JP" sz="2000" b="1" dirty="0" smtClean="0">
                <a:solidFill>
                  <a:srgbClr val="FF0000"/>
                </a:solidFill>
              </a:rPr>
              <a:t>further </a:t>
            </a:r>
            <a:r>
              <a:rPr lang="en-US" altLang="ja-JP" sz="2000" b="1" dirty="0">
                <a:solidFill>
                  <a:srgbClr val="FF0000"/>
                </a:solidFill>
              </a:rPr>
              <a:t>reduced</a:t>
            </a:r>
            <a:r>
              <a:rPr lang="en-US" altLang="ja-JP" sz="2000" dirty="0"/>
              <a:t>.</a:t>
            </a:r>
          </a:p>
          <a:p>
            <a:pPr lvl="1"/>
            <a:r>
              <a:rPr lang="en-US" altLang="ja-JP" dirty="0"/>
              <a:t>However, </a:t>
            </a:r>
            <a:endParaRPr lang="en-US" altLang="ja-JP" dirty="0" smtClean="0"/>
          </a:p>
          <a:p>
            <a:pPr marL="274320" lvl="1" indent="0">
              <a:buNone/>
            </a:pPr>
            <a:r>
              <a:rPr lang="en-US" altLang="ja-JP" b="1" i="1" dirty="0">
                <a:solidFill>
                  <a:srgbClr val="0070C0"/>
                </a:solidFill>
              </a:rPr>
              <a:t>	</a:t>
            </a:r>
            <a:r>
              <a:rPr lang="en-US" altLang="ja-JP" b="1" i="1" dirty="0" smtClean="0">
                <a:solidFill>
                  <a:srgbClr val="0070C0"/>
                </a:solidFill>
              </a:rPr>
              <a:t>area </a:t>
            </a:r>
            <a:r>
              <a:rPr lang="en-US" altLang="ja-JP" b="1" i="1" dirty="0">
                <a:solidFill>
                  <a:srgbClr val="0070C0"/>
                </a:solidFill>
              </a:rPr>
              <a:t>overhead is </a:t>
            </a:r>
            <a:r>
              <a:rPr lang="en-US" altLang="ja-JP" b="1" i="1" dirty="0" smtClean="0">
                <a:solidFill>
                  <a:srgbClr val="0070C0"/>
                </a:solidFill>
              </a:rPr>
              <a:t>increased.</a:t>
            </a:r>
            <a:endParaRPr lang="en-US" altLang="ja-JP" dirty="0" smtClean="0"/>
          </a:p>
          <a:p>
            <a:endParaRPr lang="en-US" altLang="ja-JP" dirty="0"/>
          </a:p>
          <a:p>
            <a:r>
              <a:rPr lang="en-US" altLang="ja-JP" dirty="0" smtClean="0"/>
              <a:t>Body bias optimization with Genetic </a:t>
            </a:r>
          </a:p>
          <a:p>
            <a:pPr marL="0" indent="0">
              <a:buNone/>
            </a:pPr>
            <a:r>
              <a:rPr lang="en-US" altLang="ja-JP" dirty="0"/>
              <a:t> </a:t>
            </a:r>
            <a:r>
              <a:rPr lang="en-US" altLang="ja-JP" dirty="0" smtClean="0"/>
              <a:t>  Algorithm is proposed.</a:t>
            </a:r>
          </a:p>
          <a:p>
            <a:pPr lvl="1"/>
            <a:endParaRPr lang="en-US" altLang="ja-JP" sz="1800" dirty="0"/>
          </a:p>
          <a:p>
            <a:endParaRPr lang="en-US" altLang="ja-JP" dirty="0" smtClean="0"/>
          </a:p>
          <a:p>
            <a:endParaRPr lang="en-US" altLang="ja-JP" dirty="0"/>
          </a:p>
        </p:txBody>
      </p:sp>
      <p:sp>
        <p:nvSpPr>
          <p:cNvPr id="4" name="スライド番号プレースホルダー 3"/>
          <p:cNvSpPr>
            <a:spLocks noGrp="1"/>
          </p:cNvSpPr>
          <p:nvPr>
            <p:ph type="sldNum" sz="quarter" idx="12"/>
          </p:nvPr>
        </p:nvSpPr>
        <p:spPr/>
        <p:txBody>
          <a:bodyPr/>
          <a:lstStyle/>
          <a:p>
            <a:fld id="{6ADE2BBD-CB21-044A-B8AC-7A3EA25F957C}" type="slidenum">
              <a:rPr kumimoji="1" lang="ja-JP" altLang="en-US" smtClean="0"/>
              <a:t>4</a:t>
            </a:fld>
            <a:endParaRPr kumimoji="1" lang="ja-JP" altLang="en-US"/>
          </a:p>
        </p:txBody>
      </p:sp>
      <p:sp>
        <p:nvSpPr>
          <p:cNvPr id="6" name="下矢印 5"/>
          <p:cNvSpPr/>
          <p:nvPr/>
        </p:nvSpPr>
        <p:spPr>
          <a:xfrm>
            <a:off x="2243651" y="3215203"/>
            <a:ext cx="484632" cy="5760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Picture 2" descr="C:\Users\悠亮\Desktop\M1\FPL2016\division_example.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258237" y="2800273"/>
            <a:ext cx="4864378" cy="3290559"/>
          </a:xfrm>
          <a:prstGeom prst="rect">
            <a:avLst/>
          </a:prstGeom>
          <a:noFill/>
          <a:extLst>
            <a:ext uri="{909E8E84-426E-40DD-AFC4-6F175D3DCCD1}">
              <a14:hiddenFill xmlns:a14="http://schemas.microsoft.com/office/drawing/2010/main">
                <a:solidFill>
                  <a:srgbClr val="FFFFFF"/>
                </a:solidFill>
              </a14:hiddenFill>
            </a:ext>
          </a:extLst>
        </p:spPr>
      </p:pic>
      <p:grpSp>
        <p:nvGrpSpPr>
          <p:cNvPr id="74" name="グループ化 73"/>
          <p:cNvGrpSpPr/>
          <p:nvPr/>
        </p:nvGrpSpPr>
        <p:grpSpPr>
          <a:xfrm>
            <a:off x="5857391" y="2769277"/>
            <a:ext cx="3154726" cy="2239732"/>
            <a:chOff x="5872889" y="2815771"/>
            <a:chExt cx="3154726" cy="2239732"/>
          </a:xfrm>
        </p:grpSpPr>
        <p:grpSp>
          <p:nvGrpSpPr>
            <p:cNvPr id="65" name="グループ化 64"/>
            <p:cNvGrpSpPr/>
            <p:nvPr/>
          </p:nvGrpSpPr>
          <p:grpSpPr>
            <a:xfrm>
              <a:off x="5872889" y="2815771"/>
              <a:ext cx="3154726" cy="2239732"/>
              <a:chOff x="5872889" y="2815771"/>
              <a:chExt cx="3154726" cy="2239732"/>
            </a:xfrm>
          </p:grpSpPr>
          <p:grpSp>
            <p:nvGrpSpPr>
              <p:cNvPr id="60" name="グループ化 59"/>
              <p:cNvGrpSpPr/>
              <p:nvPr/>
            </p:nvGrpSpPr>
            <p:grpSpPr>
              <a:xfrm>
                <a:off x="5872889" y="2815771"/>
                <a:ext cx="3154726" cy="2239732"/>
                <a:chOff x="5872889" y="2815771"/>
                <a:chExt cx="3154726" cy="2239732"/>
              </a:xfrm>
            </p:grpSpPr>
            <p:pic>
              <p:nvPicPr>
                <p:cNvPr id="57" name="Picture 2" descr="C:\Users\悠亮\Desktop\M1\FPL2016\division_example.png"/>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l="2680" r="63707" b="32420"/>
                <a:stretch/>
              </p:blipFill>
              <p:spPr bwMode="auto">
                <a:xfrm>
                  <a:off x="5872889" y="2831742"/>
                  <a:ext cx="1635073" cy="2223761"/>
                </a:xfrm>
                <a:prstGeom prst="rect">
                  <a:avLst/>
                </a:prstGeom>
                <a:noFill/>
                <a:extLst>
                  <a:ext uri="{909E8E84-426E-40DD-AFC4-6F175D3DCCD1}">
                    <a14:hiddenFill xmlns:a14="http://schemas.microsoft.com/office/drawing/2010/main">
                      <a:solidFill>
                        <a:srgbClr val="FFFFFF"/>
                      </a:solidFill>
                    </a14:hiddenFill>
                  </a:ext>
                </a:extLst>
              </p:spPr>
            </p:pic>
            <p:pic>
              <p:nvPicPr>
                <p:cNvPr id="58" name="Picture 2" descr="C:\Users\悠亮\Desktop\M1\FPL2016\division_example.png"/>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l="2680" r="63707" b="32420"/>
                <a:stretch/>
              </p:blipFill>
              <p:spPr bwMode="auto">
                <a:xfrm>
                  <a:off x="7392542" y="2815771"/>
                  <a:ext cx="1635073" cy="2223761"/>
                </a:xfrm>
                <a:prstGeom prst="rect">
                  <a:avLst/>
                </a:prstGeom>
                <a:noFill/>
                <a:extLst>
                  <a:ext uri="{909E8E84-426E-40DD-AFC4-6F175D3DCCD1}">
                    <a14:hiddenFill xmlns:a14="http://schemas.microsoft.com/office/drawing/2010/main">
                      <a:solidFill>
                        <a:srgbClr val="FFFFFF"/>
                      </a:solidFill>
                    </a14:hiddenFill>
                  </a:ext>
                </a:extLst>
              </p:spPr>
            </p:pic>
          </p:grpSp>
          <p:sp>
            <p:nvSpPr>
              <p:cNvPr id="61" name="角丸四角形 60"/>
              <p:cNvSpPr/>
              <p:nvPr/>
            </p:nvSpPr>
            <p:spPr>
              <a:xfrm>
                <a:off x="6090835" y="2862737"/>
                <a:ext cx="553096" cy="106491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角丸四角形 61"/>
              <p:cNvSpPr/>
              <p:nvPr/>
            </p:nvSpPr>
            <p:spPr>
              <a:xfrm>
                <a:off x="6716259" y="2862736"/>
                <a:ext cx="553096" cy="106491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角丸四角形 62"/>
              <p:cNvSpPr/>
              <p:nvPr/>
            </p:nvSpPr>
            <p:spPr>
              <a:xfrm>
                <a:off x="6695916" y="3943622"/>
                <a:ext cx="553096" cy="106491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角丸四角形 63"/>
              <p:cNvSpPr/>
              <p:nvPr/>
            </p:nvSpPr>
            <p:spPr>
              <a:xfrm>
                <a:off x="6098584" y="3927650"/>
                <a:ext cx="553096" cy="106491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6" name="角丸四角形 65"/>
            <p:cNvSpPr/>
            <p:nvPr/>
          </p:nvSpPr>
          <p:spPr>
            <a:xfrm>
              <a:off x="7608555" y="2831743"/>
              <a:ext cx="553096" cy="53245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角丸四角形 66"/>
            <p:cNvSpPr/>
            <p:nvPr/>
          </p:nvSpPr>
          <p:spPr>
            <a:xfrm>
              <a:off x="7621473" y="3371593"/>
              <a:ext cx="553096" cy="53245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角丸四角形 67"/>
            <p:cNvSpPr/>
            <p:nvPr/>
          </p:nvSpPr>
          <p:spPr>
            <a:xfrm>
              <a:off x="7618893" y="3911443"/>
              <a:ext cx="553096" cy="53245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角丸四角形 68"/>
            <p:cNvSpPr/>
            <p:nvPr/>
          </p:nvSpPr>
          <p:spPr>
            <a:xfrm>
              <a:off x="8236233" y="3893365"/>
              <a:ext cx="553096" cy="53245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角丸四角形 69"/>
            <p:cNvSpPr/>
            <p:nvPr/>
          </p:nvSpPr>
          <p:spPr>
            <a:xfrm>
              <a:off x="8233653" y="4448713"/>
              <a:ext cx="553096" cy="53245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角丸四角形 70"/>
            <p:cNvSpPr/>
            <p:nvPr/>
          </p:nvSpPr>
          <p:spPr>
            <a:xfrm>
              <a:off x="7608555" y="4451611"/>
              <a:ext cx="553096" cy="53245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角丸四角形 71"/>
            <p:cNvSpPr/>
            <p:nvPr/>
          </p:nvSpPr>
          <p:spPr>
            <a:xfrm>
              <a:off x="8241393" y="2829163"/>
              <a:ext cx="553096" cy="53245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角丸四角形 72"/>
            <p:cNvSpPr/>
            <p:nvPr/>
          </p:nvSpPr>
          <p:spPr>
            <a:xfrm>
              <a:off x="8238813" y="3353515"/>
              <a:ext cx="553096" cy="53245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26543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500"/>
                                        <p:tgtEl>
                                          <p:spTgt spid="3">
                                            <p:txEl>
                                              <p:pRg st="8" end="8"/>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74"/>
                                        </p:tgtEl>
                                      </p:cBhvr>
                                    </p:animEffect>
                                    <p:set>
                                      <p:cBhvr>
                                        <p:cTn id="15" dur="1" fill="hold">
                                          <p:stCondLst>
                                            <p:cond delay="499"/>
                                          </p:stCondLst>
                                        </p:cTn>
                                        <p:tgtEl>
                                          <p:spTgt spid="74"/>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9" end="9"/>
                                            </p:txEl>
                                          </p:spTgt>
                                        </p:tgtEl>
                                        <p:attrNameLst>
                                          <p:attrName>style.visibility</p:attrName>
                                        </p:attrNameLst>
                                      </p:cBhvr>
                                      <p:to>
                                        <p:strVal val="visible"/>
                                      </p:to>
                                    </p:set>
                                    <p:animEffect transition="in" filter="fade">
                                      <p:cBhvr>
                                        <p:cTn id="20" dur="500"/>
                                        <p:tgtEl>
                                          <p:spTgt spid="3">
                                            <p:txEl>
                                              <p:pRg st="9" end="9"/>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animEffect transition="in" filter="fade">
                                      <p:cBhvr>
                                        <p:cTn id="23" dur="500"/>
                                        <p:tgtEl>
                                          <p:spTgt spid="3">
                                            <p:txEl>
                                              <p:pRg st="10" end="10"/>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11" end="11"/>
                                            </p:txEl>
                                          </p:spTgt>
                                        </p:tgtEl>
                                        <p:attrNameLst>
                                          <p:attrName>style.visibility</p:attrName>
                                        </p:attrNameLst>
                                      </p:cBhvr>
                                      <p:to>
                                        <p:strVal val="visible"/>
                                      </p:to>
                                    </p:set>
                                    <p:animEffect transition="in" filter="fade">
                                      <p:cBhvr>
                                        <p:cTn id="26" dur="500"/>
                                        <p:tgtEl>
                                          <p:spTgt spid="3">
                                            <p:txEl>
                                              <p:pRg st="11" end="11"/>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animEffect transition="in" filter="fade">
                                      <p:cBhvr>
                                        <p:cTn id="29" dur="500"/>
                                        <p:tgtEl>
                                          <p:spTgt spid="3">
                                            <p:txEl>
                                              <p:pRg st="12" end="12"/>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13" end="13"/>
                                            </p:txEl>
                                          </p:spTgt>
                                        </p:tgtEl>
                                        <p:attrNameLst>
                                          <p:attrName>style.visibility</p:attrName>
                                        </p:attrNameLst>
                                      </p:cBhvr>
                                      <p:to>
                                        <p:strVal val="visible"/>
                                      </p:to>
                                    </p:set>
                                    <p:animEffect transition="in" filter="fade">
                                      <p:cBhvr>
                                        <p:cTn id="32" dur="500"/>
                                        <p:tgtEl>
                                          <p:spTgt spid="3">
                                            <p:txEl>
                                              <p:pRg st="13" end="13"/>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animEffect transition="in" filter="fade">
                                      <p:cBhvr>
                                        <p:cTn id="35" dur="500"/>
                                        <p:tgtEl>
                                          <p:spTgt spid="3">
                                            <p:txEl>
                                              <p:pRg st="14" end="14"/>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16" end="16"/>
                                            </p:txEl>
                                          </p:spTgt>
                                        </p:tgtEl>
                                        <p:attrNameLst>
                                          <p:attrName>style.visibility</p:attrName>
                                        </p:attrNameLst>
                                      </p:cBhvr>
                                      <p:to>
                                        <p:strVal val="visible"/>
                                      </p:to>
                                    </p:set>
                                    <p:animEffect transition="in" filter="fade">
                                      <p:cBhvr>
                                        <p:cTn id="38" dur="500"/>
                                        <p:tgtEl>
                                          <p:spTgt spid="3">
                                            <p:txEl>
                                              <p:pRg st="16" end="16"/>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17" end="17"/>
                                            </p:txEl>
                                          </p:spTgt>
                                        </p:tgtEl>
                                        <p:attrNameLst>
                                          <p:attrName>style.visibility</p:attrName>
                                        </p:attrNameLst>
                                      </p:cBhvr>
                                      <p:to>
                                        <p:strVal val="visible"/>
                                      </p:to>
                                    </p:set>
                                    <p:animEffect transition="in" filter="fade">
                                      <p:cBhvr>
                                        <p:cTn id="41"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Evaluation</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Image processing </a:t>
            </a:r>
            <a:r>
              <a:rPr lang="en-US" altLang="ja-JP" dirty="0"/>
              <a:t>a</a:t>
            </a:r>
            <a:r>
              <a:rPr lang="en-US" altLang="ja-JP" dirty="0" smtClean="0"/>
              <a:t>pplication (alpha, </a:t>
            </a:r>
            <a:r>
              <a:rPr lang="en-US" altLang="ja-JP" dirty="0" err="1" smtClean="0"/>
              <a:t>af</a:t>
            </a:r>
            <a:r>
              <a:rPr lang="en-US" altLang="ja-JP" dirty="0" smtClean="0"/>
              <a:t>, sepia, and gray)</a:t>
            </a:r>
          </a:p>
          <a:p>
            <a:endParaRPr kumimoji="1" lang="en-US" altLang="ja-JP" dirty="0"/>
          </a:p>
          <a:p>
            <a:r>
              <a:rPr lang="en-US" altLang="ja-JP" dirty="0" smtClean="0"/>
              <a:t>Considering small area overhead(6%) and </a:t>
            </a:r>
            <a:r>
              <a:rPr kumimoji="1" lang="en-US" altLang="ja-JP" dirty="0" smtClean="0"/>
              <a:t> a large power reduction(35% on average), 2x1 is the best domain size.</a:t>
            </a:r>
            <a:endParaRPr kumimoji="1" lang="ja-JP" altLang="en-US" dirty="0"/>
          </a:p>
        </p:txBody>
      </p:sp>
      <p:sp>
        <p:nvSpPr>
          <p:cNvPr id="4" name="スライド番号プレースホルダー 3"/>
          <p:cNvSpPr>
            <a:spLocks noGrp="1"/>
          </p:cNvSpPr>
          <p:nvPr>
            <p:ph type="sldNum" sz="quarter" idx="12"/>
          </p:nvPr>
        </p:nvSpPr>
        <p:spPr/>
        <p:txBody>
          <a:bodyPr/>
          <a:lstStyle/>
          <a:p>
            <a:fld id="{6ADE2BBD-CB21-044A-B8AC-7A3EA25F957C}" type="slidenum">
              <a:rPr kumimoji="1" lang="ja-JP" altLang="en-US" smtClean="0"/>
              <a:t>5</a:t>
            </a:fld>
            <a:endParaRPr kumimoji="1" lang="ja-JP" altLang="en-US"/>
          </a:p>
        </p:txBody>
      </p:sp>
      <p:pic>
        <p:nvPicPr>
          <p:cNvPr id="2050" name="Picture 2" descr="C:\Users\悠亮\Desktop\M1\FPL2016\leakage_vs_division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3956" y="3790950"/>
            <a:ext cx="4770044" cy="306705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悠亮\Desktop\M1\FPL2016\area_overhead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24300"/>
            <a:ext cx="4514850" cy="2933700"/>
          </a:xfrm>
          <a:prstGeom prst="rect">
            <a:avLst/>
          </a:prstGeom>
          <a:noFill/>
          <a:extLst>
            <a:ext uri="{909E8E84-426E-40DD-AFC4-6F175D3DCCD1}">
              <a14:hiddenFill xmlns:a14="http://schemas.microsoft.com/office/drawing/2010/main">
                <a:solidFill>
                  <a:srgbClr val="FFFFFF"/>
                </a:solidFill>
              </a14:hiddenFill>
            </a:ext>
          </a:extLst>
        </p:spPr>
      </p:pic>
      <p:sp>
        <p:nvSpPr>
          <p:cNvPr id="5" name="正方形/長方形 4"/>
          <p:cNvSpPr/>
          <p:nvPr/>
        </p:nvSpPr>
        <p:spPr>
          <a:xfrm>
            <a:off x="1301858" y="5021450"/>
            <a:ext cx="457200" cy="1607949"/>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5561308" y="4245888"/>
            <a:ext cx="576021" cy="2383511"/>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519940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ラリティ">
  <a:themeElements>
    <a:clrScheme name="フェニックス">
      <a:dk1>
        <a:sysClr val="windowText" lastClr="000000"/>
      </a:dk1>
      <a:lt1>
        <a:sysClr val="window" lastClr="FFFFFF"/>
      </a:lt1>
      <a:dk2>
        <a:srgbClr val="004646"/>
      </a:dk2>
      <a:lt2>
        <a:srgbClr val="E1F0FF"/>
      </a:lt2>
      <a:accent1>
        <a:srgbClr val="50742F"/>
      </a:accent1>
      <a:accent2>
        <a:srgbClr val="268868"/>
      </a:accent2>
      <a:accent3>
        <a:srgbClr val="33BD56"/>
      </a:accent3>
      <a:accent4>
        <a:srgbClr val="4BC5B9"/>
      </a:accent4>
      <a:accent5>
        <a:srgbClr val="3163CA"/>
      </a:accent5>
      <a:accent6>
        <a:srgbClr val="4B14AA"/>
      </a:accent6>
      <a:hlink>
        <a:srgbClr val="D9BE02"/>
      </a:hlink>
      <a:folHlink>
        <a:srgbClr val="F900F9"/>
      </a:folHlink>
    </a:clrScheme>
    <a:fontScheme name="Office クラシック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クラリティ">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クラリティ.thmx</Template>
  <TotalTime>66024</TotalTime>
  <Words>778</Words>
  <Application>Microsoft Office PowerPoint</Application>
  <PresentationFormat>画面に合わせる (4:3)</PresentationFormat>
  <Paragraphs>145</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クラリティ</vt:lpstr>
      <vt:lpstr>Body Bias Grain Size Exploration for a Coarse Grained Reconfigurable Accelerator</vt:lpstr>
      <vt:lpstr>Background : SOTB technology</vt:lpstr>
      <vt:lpstr>Background : CMA-SOTB</vt:lpstr>
      <vt:lpstr>Problem of Body Bias Control and proposed method</vt:lpstr>
      <vt:lpstr>Evaluation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三次元積層マルチコアプロセッサにおけるチップ温度を考慮した電圧制御</dc:title>
  <dc:creator>Fujita Yu</dc:creator>
  <cp:lastModifiedBy>松下悠亮</cp:lastModifiedBy>
  <cp:revision>463</cp:revision>
  <cp:lastPrinted>2014-08-26T09:45:37Z</cp:lastPrinted>
  <dcterms:created xsi:type="dcterms:W3CDTF">2014-01-21T05:29:28Z</dcterms:created>
  <dcterms:modified xsi:type="dcterms:W3CDTF">2016-08-31T07:56:16Z</dcterms:modified>
</cp:coreProperties>
</file>