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259" r:id="rId4"/>
    <p:sldId id="260" r:id="rId5"/>
    <p:sldId id="280" r:id="rId6"/>
    <p:sldId id="262" r:id="rId7"/>
    <p:sldId id="261" r:id="rId8"/>
    <p:sldId id="268" r:id="rId9"/>
    <p:sldId id="281" r:id="rId10"/>
    <p:sldId id="267" r:id="rId11"/>
    <p:sldId id="282" r:id="rId12"/>
    <p:sldId id="266" r:id="rId13"/>
    <p:sldId id="284" r:id="rId14"/>
    <p:sldId id="273" r:id="rId15"/>
    <p:sldId id="274" r:id="rId16"/>
    <p:sldId id="275" r:id="rId17"/>
    <p:sldId id="276" r:id="rId18"/>
    <p:sldId id="277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22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57" autoAdjust="0"/>
    <p:restoredTop sz="94704" autoAdjust="0"/>
  </p:normalViewPr>
  <p:slideViewPr>
    <p:cSldViewPr>
      <p:cViewPr varScale="1">
        <p:scale>
          <a:sx n="112" d="100"/>
          <a:sy n="112" d="100"/>
        </p:scale>
        <p:origin x="459" y="5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096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1922344f84f08c0f/Documents/rich%20runtime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Projected Throughput [Tb/s]</a:t>
            </a:r>
          </a:p>
        </c:rich>
      </c:tx>
      <c:layout>
        <c:manualLayout>
          <c:xMode val="edge"/>
          <c:yMode val="edge"/>
          <c:x val="9.847625862921551E-2"/>
          <c:y val="3.2730777963662805E-2"/>
        </c:manualLayout>
      </c:layout>
      <c:overlay val="0"/>
    </c:title>
    <c:autoTitleDeleted val="0"/>
    <c:view3D>
      <c:rotX val="30"/>
      <c:rotY val="20"/>
      <c:depthPercent val="8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212035783032943"/>
          <c:y val="0.13155273740853365"/>
          <c:w val="0.83264830273095802"/>
          <c:h val="0.6005005447747050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Sheet1!$D$3</c:f>
              <c:strCache>
                <c:ptCount val="1"/>
                <c:pt idx="0">
                  <c:v>Throughput</c:v>
                </c:pt>
              </c:strCache>
            </c:strRef>
          </c:tx>
          <c:invertIfNegative val="0"/>
          <c:cat>
            <c:strRef>
              <c:f>Sheet1!$E$2:$I$2</c:f>
              <c:strCache>
                <c:ptCount val="5"/>
                <c:pt idx="0">
                  <c:v>Alice (2019)</c:v>
                </c:pt>
                <c:pt idx="1">
                  <c:v>Atlas (2023)</c:v>
                </c:pt>
                <c:pt idx="2">
                  <c:v>CMS (2023)</c:v>
                </c:pt>
                <c:pt idx="3">
                  <c:v>LHCb (2019)</c:v>
                </c:pt>
                <c:pt idx="4">
                  <c:v>LHCb (today)</c:v>
                </c:pt>
              </c:strCache>
            </c:strRef>
          </c:cat>
          <c:val>
            <c:numRef>
              <c:f>Sheet1!$E$3:$I$3</c:f>
              <c:numCache>
                <c:formatCode>0.00E+00</c:formatCode>
                <c:ptCount val="5"/>
                <c:pt idx="0">
                  <c:v>10</c:v>
                </c:pt>
                <c:pt idx="1">
                  <c:v>22</c:v>
                </c:pt>
                <c:pt idx="2">
                  <c:v>40</c:v>
                </c:pt>
                <c:pt idx="3">
                  <c:v>40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F7-4685-9F7E-F6DC454E1E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4432408"/>
        <c:axId val="257003136"/>
        <c:axId val="0"/>
      </c:bar3DChart>
      <c:catAx>
        <c:axId val="94432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7003136"/>
        <c:crosses val="autoZero"/>
        <c:auto val="1"/>
        <c:lblAlgn val="ctr"/>
        <c:lblOffset val="100"/>
        <c:noMultiLvlLbl val="0"/>
      </c:catAx>
      <c:valAx>
        <c:axId val="257003136"/>
        <c:scaling>
          <c:orientation val="minMax"/>
        </c:scaling>
        <c:delete val="0"/>
        <c:axPos val="l"/>
        <c:majorGridlines/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94432408"/>
        <c:crosses val="autoZero"/>
        <c:crossBetween val="between"/>
        <c:majorUnit val="10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Speed up based</a:t>
            </a:r>
            <a:r>
              <a:rPr lang="en-US" baseline="0" dirty="0"/>
              <a:t> on </a:t>
            </a:r>
            <a:r>
              <a:rPr lang="en-US" dirty="0"/>
              <a:t>OpenCL kernel</a:t>
            </a:r>
            <a:r>
              <a:rPr lang="en-US" baseline="0" dirty="0"/>
              <a:t> runtimes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Nallatech 385 card with Stratix V FPGA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2.5290212742590842E-4"/>
                  <c:y val="-2.94855004677268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4E-4E89-A541-A23CC19B86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Sheet1!$A$2:$A$5</c:f>
              <c:numCache>
                <c:formatCode>0.00E+00</c:formatCode>
                <c:ptCount val="4"/>
                <c:pt idx="0">
                  <c:v>10000000</c:v>
                </c:pt>
                <c:pt idx="1">
                  <c:v>1000000</c:v>
                </c:pt>
                <c:pt idx="2">
                  <c:v>100000</c:v>
                </c:pt>
                <c:pt idx="3">
                  <c:v>10000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54.15</c:v>
                </c:pt>
                <c:pt idx="1">
                  <c:v>53.25</c:v>
                </c:pt>
                <c:pt idx="2">
                  <c:v>51.6</c:v>
                </c:pt>
                <c:pt idx="3">
                  <c:v>37.9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64E-4E89-A541-A23CC19B86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Nvidia GeForce GTX690 card (normalized for 1x GPU)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7.7986393810625622E-3"/>
                  <c:y val="-5.56782039289055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4E-4E89-A541-A23CC19B86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Sheet1!$A$2:$A$5</c:f>
              <c:numCache>
                <c:formatCode>0.00E+00</c:formatCode>
                <c:ptCount val="4"/>
                <c:pt idx="0">
                  <c:v>10000000</c:v>
                </c:pt>
                <c:pt idx="1">
                  <c:v>1000000</c:v>
                </c:pt>
                <c:pt idx="2">
                  <c:v>100000</c:v>
                </c:pt>
                <c:pt idx="3">
                  <c:v>10000</c:v>
                </c:pt>
              </c:numCache>
            </c:num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96.89</c:v>
                </c:pt>
                <c:pt idx="1">
                  <c:v>95.89</c:v>
                </c:pt>
                <c:pt idx="2">
                  <c:v>87.87</c:v>
                </c:pt>
                <c:pt idx="3">
                  <c:v>53.53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64E-4E89-A541-A23CC19B86B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System with 2 Intel Xeon E5-2650 CPUs (normalized for 1x CPU)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5.4839396165278654E-3"/>
                  <c:y val="-5.1936389148737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4E-4E89-A541-A23CC19B86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Sheet1!$A$2:$A$5</c:f>
              <c:numCache>
                <c:formatCode>0.00E+00</c:formatCode>
                <c:ptCount val="4"/>
                <c:pt idx="0">
                  <c:v>10000000</c:v>
                </c:pt>
                <c:pt idx="1">
                  <c:v>1000000</c:v>
                </c:pt>
                <c:pt idx="2">
                  <c:v>100000</c:v>
                </c:pt>
                <c:pt idx="3">
                  <c:v>10000</c:v>
                </c:pt>
              </c:numCache>
            </c:numRef>
          </c:xVal>
          <c:yVal>
            <c:numRef>
              <c:f>Sheet1!$D$2:$D$5</c:f>
              <c:numCache>
                <c:formatCode>General</c:formatCode>
                <c:ptCount val="4"/>
                <c:pt idx="0">
                  <c:v>30.98</c:v>
                </c:pt>
                <c:pt idx="1">
                  <c:v>21.29</c:v>
                </c:pt>
                <c:pt idx="2">
                  <c:v>11.57</c:v>
                </c:pt>
                <c:pt idx="3">
                  <c:v>4.41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E64E-4E89-A541-A23CC19B86B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180763064"/>
        <c:axId val="389926592"/>
      </c:scatterChart>
      <c:valAx>
        <c:axId val="180763064"/>
        <c:scaling>
          <c:logBase val="10"/>
          <c:orientation val="minMax"/>
          <c:min val="1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Global work size / No of Photons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926592"/>
        <c:crosses val="autoZero"/>
        <c:crossBetween val="midCat"/>
      </c:valAx>
      <c:valAx>
        <c:axId val="389926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Speedup </a:t>
                </a:r>
                <a:r>
                  <a:rPr lang="en-US" sz="1330" b="0" i="0" u="none" strike="noStrike" baseline="0" dirty="0">
                    <a:effectLst/>
                  </a:rPr>
                  <a:t>over optimized Reference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7630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Estimated No. of Photons / microsecond / Watt (</a:t>
            </a:r>
            <a:r>
              <a:rPr lang="el-GR" sz="1200"/>
              <a:t>μ</a:t>
            </a:r>
            <a:r>
              <a:rPr lang="en-US" sz="1200"/>
              <a:t>s-1W-1)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4934980921771177E-2"/>
          <c:y val="0.17183916089066978"/>
          <c:w val="0.51221835964354745"/>
          <c:h val="0.634293920514169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'[rich runtime data.xlsx]Perf per Watt'!$A$5</c:f>
              <c:strCache>
                <c:ptCount val="1"/>
                <c:pt idx="0">
                  <c:v>No. of Photons per microsecond per Watt (μs-1W-1)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7722949033979459E-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01-4775-835A-68B9904A18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'[rich runtime data.xlsx]Perf per Watt'!$B$1:$E$1</c:f>
              <c:strCache>
                <c:ptCount val="4"/>
                <c:pt idx="0">
                  <c:v>Nallatech 385 card - 1x Stratix V FPGA (Based on profiled Power)</c:v>
                </c:pt>
                <c:pt idx="1">
                  <c:v>Nallatech 385 card - 1x Stratix V FPGA (Based on Typ. Max Power)</c:v>
                </c:pt>
                <c:pt idx="2">
                  <c:v>Nvidia GeForce GTX 690 card - 2x GPU (Based on Max Power)</c:v>
                </c:pt>
                <c:pt idx="3">
                  <c:v>Xeon E5-2650 -2x CPU (Based on TDP Power)</c:v>
                </c:pt>
              </c:strCache>
            </c:strRef>
          </c:cat>
          <c:val>
            <c:numRef>
              <c:f>'[rich runtime data.xlsx]Perf per Watt'!$B$5:$E$5</c:f>
              <c:numCache>
                <c:formatCode>0.00</c:formatCode>
                <c:ptCount val="4"/>
                <c:pt idx="0">
                  <c:v>12.699112085603662</c:v>
                </c:pt>
                <c:pt idx="1">
                  <c:v>10.805716562125927</c:v>
                </c:pt>
                <c:pt idx="2">
                  <c:v>3.2221268718163545</c:v>
                </c:pt>
                <c:pt idx="3">
                  <c:v>1.6264308761174686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01-4775-835A-68B9904A18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39193560"/>
        <c:axId val="239193168"/>
      </c:barChart>
      <c:catAx>
        <c:axId val="239193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193168"/>
        <c:crosses val="autoZero"/>
        <c:auto val="1"/>
        <c:lblAlgn val="ctr"/>
        <c:lblOffset val="100"/>
        <c:noMultiLvlLbl val="0"/>
      </c:catAx>
      <c:valAx>
        <c:axId val="239193168"/>
        <c:scaling>
          <c:orientation val="minMax"/>
          <c:max val="1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193560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Speed up of OpenCL kernel time+ data transfer time</a:t>
            </a:r>
            <a:br>
              <a:rPr lang="en-US"/>
            </a:br>
            <a:r>
              <a:rPr lang="en-US"/>
              <a:t>over optimized Reference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Nallatech 385 card with Stratix V FPGA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1639127062038037E-2"/>
                  <c:y val="-4.07109448082319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68-497D-83E3-E00CFDAE6659}"/>
                </c:ext>
              </c:extLst>
            </c:dLbl>
            <c:dLbl>
              <c:idx val="2"/>
              <c:layout>
                <c:manualLayout>
                  <c:x val="-3.8613843714173916E-2"/>
                  <c:y val="-2.94855004677268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68-497D-83E3-E00CFDAE6659}"/>
                </c:ext>
              </c:extLst>
            </c:dLbl>
            <c:dLbl>
              <c:idx val="3"/>
              <c:layout>
                <c:manualLayout>
                  <c:x val="-1.9965812904598622E-3"/>
                  <c:y val="1.16744621141252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268-497D-83E3-E00CFDAE66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Sheet1!$A$2:$A$5</c:f>
              <c:numCache>
                <c:formatCode>0.00E+00</c:formatCode>
                <c:ptCount val="4"/>
                <c:pt idx="0">
                  <c:v>10000000</c:v>
                </c:pt>
                <c:pt idx="1">
                  <c:v>1000000</c:v>
                </c:pt>
                <c:pt idx="2">
                  <c:v>100000</c:v>
                </c:pt>
                <c:pt idx="3">
                  <c:v>10000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6.39</c:v>
                </c:pt>
                <c:pt idx="1">
                  <c:v>5.43</c:v>
                </c:pt>
                <c:pt idx="2">
                  <c:v>2.48</c:v>
                </c:pt>
                <c:pt idx="3">
                  <c:v>0.56999999999999995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268-497D-83E3-E00CFDAE66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Nvidia GeForce GTX690 card (normalized for 1x GPU)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1639127062038037E-2"/>
                  <c:y val="-2.94855004677268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268-497D-83E3-E00CFDAE6659}"/>
                </c:ext>
              </c:extLst>
            </c:dLbl>
            <c:dLbl>
              <c:idx val="1"/>
              <c:layout>
                <c:manualLayout>
                  <c:x val="-3.6870164551139915E-2"/>
                  <c:y val="3.41253507951356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68-497D-83E3-E00CFDAE6659}"/>
                </c:ext>
              </c:extLst>
            </c:dLbl>
            <c:dLbl>
              <c:idx val="3"/>
              <c:layout>
                <c:manualLayout>
                  <c:x val="-1.9965812904598622E-3"/>
                  <c:y val="-4.81945743685688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268-497D-83E3-E00CFDAE66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Sheet1!$A$2:$A$5</c:f>
              <c:numCache>
                <c:formatCode>0.00E+00</c:formatCode>
                <c:ptCount val="4"/>
                <c:pt idx="0">
                  <c:v>10000000</c:v>
                </c:pt>
                <c:pt idx="1">
                  <c:v>1000000</c:v>
                </c:pt>
                <c:pt idx="2">
                  <c:v>100000</c:v>
                </c:pt>
                <c:pt idx="3">
                  <c:v>10000</c:v>
                </c:pt>
              </c:numCache>
            </c:num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4.6900000000000004</c:v>
                </c:pt>
                <c:pt idx="1">
                  <c:v>4.6500000000000004</c:v>
                </c:pt>
                <c:pt idx="2">
                  <c:v>3.77</c:v>
                </c:pt>
                <c:pt idx="3">
                  <c:v>2.72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9268-497D-83E3-E00CFDAE665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System with 2 Intel Xeon E5-2650 CPUs (normalized for 1x CPU)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1639127062038037E-2"/>
                  <c:y val="-2.94855004677268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268-497D-83E3-E00CFDAE6659}"/>
                </c:ext>
              </c:extLst>
            </c:dLbl>
            <c:dLbl>
              <c:idx val="1"/>
              <c:layout>
                <c:manualLayout>
                  <c:x val="-3.6870164551139915E-2"/>
                  <c:y val="4.90926099158091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268-497D-83E3-E00CFDAE6659}"/>
                </c:ext>
              </c:extLst>
            </c:dLbl>
            <c:dLbl>
              <c:idx val="2"/>
              <c:layout>
                <c:manualLayout>
                  <c:x val="-3.8613843714173916E-2"/>
                  <c:y val="2.66417212347988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268-497D-83E3-E00CFDAE6659}"/>
                </c:ext>
              </c:extLst>
            </c:dLbl>
            <c:dLbl>
              <c:idx val="3"/>
              <c:layout>
                <c:manualLayout>
                  <c:x val="-1.9965812904598622E-3"/>
                  <c:y val="-2.94855004677268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268-497D-83E3-E00CFDAE66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Sheet1!$A$2:$A$5</c:f>
              <c:numCache>
                <c:formatCode>0.00E+00</c:formatCode>
                <c:ptCount val="4"/>
                <c:pt idx="0">
                  <c:v>10000000</c:v>
                </c:pt>
                <c:pt idx="1">
                  <c:v>1000000</c:v>
                </c:pt>
                <c:pt idx="2">
                  <c:v>100000</c:v>
                </c:pt>
                <c:pt idx="3">
                  <c:v>10000</c:v>
                </c:pt>
              </c:numCache>
            </c:numRef>
          </c:xVal>
          <c:yVal>
            <c:numRef>
              <c:f>Sheet1!$D$2:$D$5</c:f>
              <c:numCache>
                <c:formatCode>General</c:formatCode>
                <c:ptCount val="4"/>
                <c:pt idx="0">
                  <c:v>2.52</c:v>
                </c:pt>
                <c:pt idx="1">
                  <c:v>2.82</c:v>
                </c:pt>
                <c:pt idx="2">
                  <c:v>1.46</c:v>
                </c:pt>
                <c:pt idx="3">
                  <c:v>1.03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9268-497D-83E3-E00CFDAE665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137630416"/>
        <c:axId val="137630024"/>
      </c:scatterChart>
      <c:valAx>
        <c:axId val="137630416"/>
        <c:scaling>
          <c:logBase val="10"/>
          <c:orientation val="minMax"/>
          <c:min val="1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Global work size / No of Photons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630024"/>
        <c:crosses val="autoZero"/>
        <c:crossBetween val="midCat"/>
      </c:valAx>
      <c:valAx>
        <c:axId val="137630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Speedup over </a:t>
                </a:r>
              </a:p>
              <a:p>
                <a:pPr>
                  <a:defRPr/>
                </a:pPr>
                <a:r>
                  <a:rPr lang="en-US" dirty="0"/>
                  <a:t>optimized Reference</a:t>
                </a:r>
              </a:p>
            </c:rich>
          </c:tx>
          <c:layout>
            <c:manualLayout>
              <c:xMode val="edge"/>
              <c:yMode val="edge"/>
              <c:x val="1.6935193946641604E-3"/>
              <c:y val="0.203947761908620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6304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EE63E-2DA6-48FE-8022-9832A371C80F}" type="datetime1">
              <a:rPr lang="en-GB" smtClean="0"/>
              <a:t>31/08/2016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3BF4A-F45C-4E63-8B26-5608F4AB7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24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E7434-073E-4A1F-B4F3-29FD22976356}" type="datetime1">
              <a:rPr lang="en-GB" smtClean="0"/>
              <a:t>31/08/2016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327B0-3277-4758-B25E-AA3FDEA5C6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29959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327B0-3277-4758-B25E-AA3FDEA5C664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2365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327B0-3277-4758-B25E-AA3FDEA5C664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334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327B0-3277-4758-B25E-AA3FDEA5C66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791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8024" y="1597819"/>
            <a:ext cx="3888432" cy="118995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of the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8024" y="2914650"/>
            <a:ext cx="3888432" cy="1673324"/>
          </a:xfrm>
        </p:spPr>
        <p:txBody>
          <a:bodyPr>
            <a:normAutofit/>
          </a:bodyPr>
          <a:lstStyle>
            <a:lvl1pPr marL="0" indent="0" algn="r">
              <a:buNone/>
              <a:defRPr sz="18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Conference/Meeting Name</a:t>
            </a:r>
            <a:br>
              <a:rPr lang="en-US" dirty="0"/>
            </a:br>
            <a:r>
              <a:rPr lang="en-US" dirty="0"/>
              <a:t>Author 1 First and Family Names</a:t>
            </a:r>
            <a:br>
              <a:rPr lang="en-US" dirty="0"/>
            </a:br>
            <a:r>
              <a:rPr lang="en-US" dirty="0"/>
              <a:t>Author 2 First and Family Names</a:t>
            </a:r>
            <a:br>
              <a:rPr lang="en-US" dirty="0"/>
            </a:br>
            <a:r>
              <a:rPr lang="en-US" dirty="0"/>
              <a:t>Etc.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1403350" y="2931790"/>
            <a:ext cx="2376488" cy="158464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xx/xx/2014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4296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8/31/2016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Srikanth Sridharan – ICE-DIP Project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0678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8/31/2016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Srikanth Sridharan – ICE-DIP Project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8084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8/31/2016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Srikanth Sridharan – ICE-DIP Project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6770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8/31/2016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Srikanth Sridharan – ICE-DIP Project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555776" y="1995686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400" b="0" dirty="0"/>
              <a:t>Questions?</a:t>
            </a:r>
            <a:endParaRPr lang="en-GB" sz="4400" b="0" dirty="0"/>
          </a:p>
        </p:txBody>
      </p:sp>
    </p:spTree>
    <p:extLst>
      <p:ext uri="{BB962C8B-B14F-4D97-AF65-F5344CB8AC3E}">
        <p14:creationId xmlns:p14="http://schemas.microsoft.com/office/powerpoint/2010/main" val="1706289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8/31/2016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Srikanth Sridharan – ICE-DIP Project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7047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2427733"/>
            <a:ext cx="7283152" cy="21668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8/31/2016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Srikanth Sridharan – ICE-DIP Project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403350" y="1276350"/>
            <a:ext cx="7272338" cy="935038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821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8/31/2016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Srikanth Sridharan – ICE-DIP Project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5585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8/31/2016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Srikanth Sridharan – ICE-DIP Project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972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000" dirty="0" smtClean="0"/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8/31/2016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Srikanth Sridharan – ICE-DIP Project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617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8/31/2016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Srikanth Sridharan – ICE-DIP Project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467544" y="1161535"/>
            <a:ext cx="3959994" cy="342634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00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8/31/2016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Srikanth Sridharan – ICE-DIP Project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68313" y="1203325"/>
            <a:ext cx="3959225" cy="338455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4497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9872" y="1151335"/>
            <a:ext cx="5266929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19872" y="1631156"/>
            <a:ext cx="5266929" cy="2963466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8/31/2016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Srikanth Sridharan – ICE-DIP Project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1164542"/>
            <a:ext cx="3132138" cy="57626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0" y="1876384"/>
            <a:ext cx="3132138" cy="57626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0" y="2588226"/>
            <a:ext cx="3132138" cy="57626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0" y="3300068"/>
            <a:ext cx="3132138" cy="57626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0" y="4011910"/>
            <a:ext cx="3132138" cy="57626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0815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205978"/>
            <a:ext cx="728315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3648" y="1200151"/>
            <a:ext cx="728315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8225" y="4769061"/>
            <a:ext cx="1666614" cy="2509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8/31/2016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3808" y="4767263"/>
            <a:ext cx="3456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Srikanth Sridharan – ICE-DIP Project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67263"/>
            <a:ext cx="370384" cy="252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4EB1264-2DC2-4921-94A1-13F831F55E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121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60" r:id="rId7"/>
    <p:sldLayoutId id="2147483671" r:id="rId8"/>
    <p:sldLayoutId id="2147483669" r:id="rId9"/>
    <p:sldLayoutId id="2147483654" r:id="rId10"/>
    <p:sldLayoutId id="2147483655" r:id="rId11"/>
    <p:sldLayoutId id="2147483657" r:id="rId12"/>
    <p:sldLayoutId id="2147483662" r:id="rId13"/>
  </p:sldLayoutIdLst>
  <p:hf hdr="0"/>
  <p:txStyles>
    <p:titleStyle>
      <a:lvl1pPr algn="r" defTabSz="914400" rtl="0" eaLnBrk="1" latinLnBrk="0" hangingPunct="1">
        <a:spcBef>
          <a:spcPct val="0"/>
        </a:spcBef>
        <a:buNone/>
        <a:defRPr sz="3200" b="1" kern="1200">
          <a:solidFill>
            <a:srgbClr val="22226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150000"/>
        <a:buFont typeface="Arial" panose="020B0604020202020204" pitchFamily="34" charset="0"/>
        <a:buChar char="›"/>
        <a:defRPr sz="2800" b="1" kern="1200">
          <a:solidFill>
            <a:srgbClr val="222268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2400" kern="1200">
          <a:solidFill>
            <a:srgbClr val="22226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anose="020B0604020202020204" pitchFamily="34" charset="0"/>
        <a:buChar char="̵"/>
        <a:defRPr sz="2400" kern="1200">
          <a:solidFill>
            <a:srgbClr val="22226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2000" kern="1200">
          <a:solidFill>
            <a:srgbClr val="22226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anose="020B0604020202020204" pitchFamily="34" charset="0"/>
        <a:buChar char="∙"/>
        <a:defRPr sz="1600" kern="1200">
          <a:solidFill>
            <a:srgbClr val="2222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1760" y="1203599"/>
            <a:ext cx="6264696" cy="158417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Accelerating particle identification for high-speed data-filtering using OpenCL on FPGAs and other architectures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for FPL 2016</a:t>
            </a:r>
          </a:p>
          <a:p>
            <a:r>
              <a:rPr lang="en-GB" dirty="0"/>
              <a:t>Srikanth Sridharan</a:t>
            </a:r>
          </a:p>
          <a:p>
            <a:r>
              <a:rPr lang="en-GB" dirty="0"/>
              <a:t>CERN</a:t>
            </a:r>
          </a:p>
          <a:p>
            <a:r>
              <a:rPr lang="en-US" dirty="0"/>
              <a:t>8/31/2016</a:t>
            </a: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956376" y="4299942"/>
            <a:ext cx="576064" cy="4320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581" y="4279246"/>
            <a:ext cx="992907" cy="44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58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per Watt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99468545"/>
              </p:ext>
            </p:extLst>
          </p:nvPr>
        </p:nvGraphicFramePr>
        <p:xfrm>
          <a:off x="457200" y="1200150"/>
          <a:ext cx="4033265" cy="3417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653">
                  <a:extLst>
                    <a:ext uri="{9D8B030D-6E8A-4147-A177-3AD203B41FA5}">
                      <a16:colId xmlns:a16="http://schemas.microsoft.com/office/drawing/2014/main" val="2847724380"/>
                    </a:ext>
                  </a:extLst>
                </a:gridCol>
                <a:gridCol w="806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653">
                  <a:extLst>
                    <a:ext uri="{9D8B030D-6E8A-4147-A177-3AD203B41FA5}">
                      <a16:colId xmlns:a16="http://schemas.microsoft.com/office/drawing/2014/main" val="783414912"/>
                    </a:ext>
                  </a:extLst>
                </a:gridCol>
                <a:gridCol w="806653">
                  <a:extLst>
                    <a:ext uri="{9D8B030D-6E8A-4147-A177-3AD203B41FA5}">
                      <a16:colId xmlns:a16="http://schemas.microsoft.com/office/drawing/2014/main" val="277524218"/>
                    </a:ext>
                  </a:extLst>
                </a:gridCol>
                <a:gridCol w="806653">
                  <a:extLst>
                    <a:ext uri="{9D8B030D-6E8A-4147-A177-3AD203B41FA5}">
                      <a16:colId xmlns:a16="http://schemas.microsoft.com/office/drawing/2014/main" val="4240083376"/>
                    </a:ext>
                  </a:extLst>
                </a:gridCol>
              </a:tblGrid>
              <a:tr h="35683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Metric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Devices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507585"/>
                  </a:ext>
                </a:extLst>
              </a:tr>
              <a:tr h="5310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Stratix V FPGA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Nallatech 385 card with 1x Stratix V FPGA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Nvidia GeForce GTX 690 card with 2x GPU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2x Intel Xeon E5-2650 CPU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847086"/>
                  </a:ext>
                </a:extLst>
              </a:tr>
              <a:tr h="5993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Avg. Run-time for 10 Million Photons (μs)</a:t>
                      </a:r>
                    </a:p>
                  </a:txBody>
                  <a:tcPr marL="66675" marR="66675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37017.44</a:t>
                      </a:r>
                      <a:endParaRPr lang="en-US" sz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37017.44</a:t>
                      </a:r>
                      <a:endParaRPr lang="en-US" sz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10345.13</a:t>
                      </a:r>
                      <a:endParaRPr lang="en-US" sz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32360.17</a:t>
                      </a:r>
                      <a:endParaRPr lang="en-US" sz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91546142"/>
                  </a:ext>
                </a:extLst>
              </a:tr>
              <a:tr h="5993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No. of Photons per microsecond (μs</a:t>
                      </a:r>
                      <a:r>
                        <a:rPr lang="en-US" sz="800" b="1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6675" marR="6667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270.14</a:t>
                      </a:r>
                      <a:endParaRPr lang="en-US" sz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270.14</a:t>
                      </a:r>
                      <a:endParaRPr lang="en-US" sz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966.64</a:t>
                      </a:r>
                      <a:endParaRPr lang="en-US" sz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309.02</a:t>
                      </a:r>
                      <a:endParaRPr lang="en-US" sz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822431194"/>
                  </a:ext>
                </a:extLst>
              </a:tr>
              <a:tr h="5993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Power consumption (W)</a:t>
                      </a:r>
                      <a:r>
                        <a:rPr lang="en-US" sz="800" b="1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21.27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(Profiled)</a:t>
                      </a:r>
                      <a:endParaRPr lang="en-US" sz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(Typ. Max)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(Max)</a:t>
                      </a:r>
                    </a:p>
                  </a:txBody>
                  <a:tcPr marL="28575" marR="28575" marT="28575" marB="28575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(TDP)</a:t>
                      </a:r>
                    </a:p>
                  </a:txBody>
                  <a:tcPr marL="28575" marR="28575" marT="28575" marB="28575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7103862"/>
                  </a:ext>
                </a:extLst>
              </a:tr>
              <a:tr h="7080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Estimated No. of Photons per microsecond per Watt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(μs</a:t>
                      </a:r>
                      <a:r>
                        <a:rPr lang="en-US" sz="800" b="1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sz="800" b="1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12.70</a:t>
                      </a:r>
                      <a:endParaRPr lang="en-US" sz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10.81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3.22</a:t>
                      </a:r>
                      <a:endParaRPr lang="en-US" sz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1.63 </a:t>
                      </a:r>
                      <a:endParaRPr lang="en-US" sz="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264912"/>
                  </a:ext>
                </a:extLst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8/31/2016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Srikanth Sridharan – ICE-DIP Project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10</a:t>
            </a:fld>
            <a:endParaRPr lang="en-GB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69303301"/>
              </p:ext>
            </p:extLst>
          </p:nvPr>
        </p:nvGraphicFramePr>
        <p:xfrm>
          <a:off x="4499991" y="1200148"/>
          <a:ext cx="4177285" cy="3819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1077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But…when factoring data transfer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2421877"/>
              </p:ext>
            </p:extLst>
          </p:nvPr>
        </p:nvGraphicFramePr>
        <p:xfrm>
          <a:off x="1187624" y="987574"/>
          <a:ext cx="7499176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8/31/2016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Srikanth Sridharan – ICE-DIP Project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11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915816" y="4371950"/>
            <a:ext cx="21964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Reference: Intel Core i7-4770</a:t>
            </a:r>
          </a:p>
        </p:txBody>
      </p:sp>
    </p:spTree>
    <p:extLst>
      <p:ext uri="{BB962C8B-B14F-4D97-AF65-F5344CB8AC3E}">
        <p14:creationId xmlns:p14="http://schemas.microsoft.com/office/powerpoint/2010/main" val="2785589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AVENUES FOR IMPROVING OVERALL RUNTIME ON FPGA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00151"/>
            <a:ext cx="8219256" cy="3394472"/>
          </a:xfrm>
        </p:spPr>
        <p:txBody>
          <a:bodyPr/>
          <a:lstStyle/>
          <a:p>
            <a:r>
              <a:rPr lang="en-US" i="1" dirty="0"/>
              <a:t>1.Overlapping computation and data transfer</a:t>
            </a:r>
          </a:p>
          <a:p>
            <a:pPr lvl="1"/>
            <a:r>
              <a:rPr lang="en-US" sz="1400" dirty="0"/>
              <a:t>Default case: </a:t>
            </a:r>
            <a:r>
              <a:rPr lang="en-US" sz="1400" i="1" dirty="0"/>
              <a:t>T</a:t>
            </a:r>
            <a:r>
              <a:rPr lang="en-US" sz="1400" dirty="0"/>
              <a:t>ransfer time and kernel runtime for single blocking command queue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Opt 1: 10 Command queues with 1/10</a:t>
            </a:r>
            <a:r>
              <a:rPr lang="en-US" sz="1400" baseline="30000" dirty="0"/>
              <a:t>th</a:t>
            </a:r>
            <a:r>
              <a:rPr lang="en-US" sz="1400" dirty="0"/>
              <a:t> data each, non blocking with event waitlist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Opt 2: Opt1 + flush after kernel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8/31/2016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Srikanth Sridharan – ICE-DIP Project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12</a:t>
            </a:fld>
            <a:endParaRPr lang="en-GB" dirty="0"/>
          </a:p>
        </p:txBody>
      </p:sp>
      <p:pic>
        <p:nvPicPr>
          <p:cNvPr id="2053" name="Picture 5" descr="blocking 2 sets ann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05583"/>
            <a:ext cx="8219256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nonblocking no flush ann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81015"/>
            <a:ext cx="8219256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nonblocking, flush afer kernel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91117"/>
            <a:ext cx="8219256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64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Improvement in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/>
              <a:t>Comparison of speedup for Overlapping  and non Overlapping transfers</a:t>
            </a:r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Small improvement but 10x transfer adds 10x latency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8/31/2016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Srikanth Sridharan – ICE-DIP Project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13</a:t>
            </a:fld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057239"/>
              </p:ext>
            </p:extLst>
          </p:nvPr>
        </p:nvGraphicFramePr>
        <p:xfrm>
          <a:off x="2411760" y="1995686"/>
          <a:ext cx="4824537" cy="17281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1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1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1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10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49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Type of Commands in Command Queue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No of Photons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Global work size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Speedup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0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Blocking (Default case)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28575" marB="28575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1e7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28575" marB="28575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1e7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28575" marB="28575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6.39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0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Nonblocking, No flush (Opt 1)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1e7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10x 1e6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6.02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5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Nonblocking, Flush after kernel (Opt 2)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1e7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10x 1e6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5.99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6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effectLst/>
                        </a:rPr>
                        <a:t>Blocking (Default case)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1e6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1e6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5.43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75" marR="666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4329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 Increasing the compute units on the FPGA / moving to a different FPGA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/>
              <a:t>FPGA resource usage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lvl="1"/>
            <a:r>
              <a:rPr lang="en-US" sz="1600" dirty="0"/>
              <a:t>DSPs – only resource heavily used</a:t>
            </a:r>
          </a:p>
          <a:p>
            <a:pPr lvl="1"/>
            <a:r>
              <a:rPr lang="en-US" sz="1600" dirty="0"/>
              <a:t>FPGA on Nallatech card: Stratix V GX variant with only 256 DSP blocks</a:t>
            </a:r>
          </a:p>
          <a:p>
            <a:pPr lvl="1"/>
            <a:r>
              <a:rPr lang="en-US" sz="1600" dirty="0"/>
              <a:t>Stratix V GS variants have 600-1963 DSP blocks</a:t>
            </a:r>
          </a:p>
          <a:p>
            <a:pPr lvl="1"/>
            <a:r>
              <a:rPr lang="en-US" sz="1600" dirty="0"/>
              <a:t>Potential to 2X throughput by increasing Computational Units</a:t>
            </a:r>
          </a:p>
          <a:p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34147038"/>
              </p:ext>
            </p:extLst>
          </p:nvPr>
        </p:nvGraphicFramePr>
        <p:xfrm>
          <a:off x="755576" y="1491630"/>
          <a:ext cx="3740223" cy="13161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6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6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6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3714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Resource</a:t>
                      </a:r>
                      <a:endParaRPr lang="en-US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971" marR="3697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% of Resource used by OpenCL design</a:t>
                      </a:r>
                      <a:endParaRPr lang="en-US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971" marR="3697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7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Kernel</a:t>
                      </a:r>
                      <a:endParaRPr lang="en-US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971" marR="3697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</a:rPr>
                        <a:t>Total</a:t>
                      </a:r>
                      <a:endParaRPr lang="en-US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971" marR="3697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7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LEs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971" marR="3697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10.8525 %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971" marR="3697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22.4216 %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971" marR="3697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7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FFs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971" marR="3697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9.34081 %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971" marR="3697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16.4616 %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971" marR="3697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7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RAMs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971" marR="3697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11.4844 %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971" marR="3697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26.9531 %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971" marR="3697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7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DSPs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971" marR="36971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79.2969 %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971" marR="3697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79.2969 %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971" marR="3697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7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Avg.</a:t>
                      </a:r>
                      <a:r>
                        <a:rPr lang="en-US" sz="800" baseline="0" dirty="0">
                          <a:effectLst/>
                        </a:rPr>
                        <a:t> </a:t>
                      </a:r>
                      <a:r>
                        <a:rPr lang="en-US" sz="800" dirty="0">
                          <a:effectLst/>
                        </a:rPr>
                        <a:t>Utilization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971" marR="3697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19.4127 %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971" marR="3697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36.9868 %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971" marR="3697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8/31/2016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Srikanth Sridharan – ICE-DIP Project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14</a:t>
            </a:fld>
            <a:endParaRPr lang="en-GB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150000"/>
              <a:buFont typeface="Arial" panose="020B0604020202020204" pitchFamily="34" charset="0"/>
              <a:buChar char="›"/>
              <a:defRPr sz="2800" b="1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̵"/>
              <a:defRPr sz="20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∙"/>
              <a:defRPr sz="1800" kern="1200">
                <a:solidFill>
                  <a:srgbClr val="22226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Move to Next gen FPGAs</a:t>
            </a:r>
          </a:p>
          <a:p>
            <a:pPr lvl="1"/>
            <a:r>
              <a:rPr lang="en-US" dirty="0"/>
              <a:t>Hard Floating Point units</a:t>
            </a:r>
          </a:p>
          <a:p>
            <a:pPr lvl="1"/>
            <a:r>
              <a:rPr lang="en-US" dirty="0"/>
              <a:t>Potentially could match GPU in raw performance</a:t>
            </a:r>
          </a:p>
        </p:txBody>
      </p:sp>
    </p:spTree>
    <p:extLst>
      <p:ext uri="{BB962C8B-B14F-4D97-AF65-F5344CB8AC3E}">
        <p14:creationId xmlns:p14="http://schemas.microsoft.com/office/powerpoint/2010/main" val="384537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Moving to a faster memory / low latency coherent memory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3. Faster Memory</a:t>
            </a:r>
          </a:p>
          <a:p>
            <a:pPr lvl="1"/>
            <a:r>
              <a:rPr lang="en-US" sz="2200" dirty="0"/>
              <a:t>GeForce GTX690 card: </a:t>
            </a:r>
            <a:br>
              <a:rPr lang="en-US" sz="2200" dirty="0"/>
            </a:br>
            <a:r>
              <a:rPr lang="en-US" sz="2200" dirty="0"/>
              <a:t>GDDR5 with bw of 384GB/s</a:t>
            </a:r>
          </a:p>
          <a:p>
            <a:pPr lvl="1"/>
            <a:r>
              <a:rPr lang="en-US" sz="2200" dirty="0"/>
              <a:t>Nallatech FPGA card:  DDR3 with bw  of 25.6GB/s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4. Low latency coherent memory access</a:t>
            </a:r>
          </a:p>
          <a:p>
            <a:pPr lvl="1"/>
            <a:r>
              <a:rPr lang="en-US" dirty="0"/>
              <a:t>Intel QPI, IBM CAPI</a:t>
            </a:r>
          </a:p>
          <a:p>
            <a:pPr lvl="1"/>
            <a:r>
              <a:rPr lang="en-US" dirty="0"/>
              <a:t>~100x lower latency than PCIe</a:t>
            </a:r>
          </a:p>
          <a:p>
            <a:pPr lvl="1"/>
            <a:r>
              <a:rPr lang="en-US" dirty="0"/>
              <a:t>View of main memory</a:t>
            </a:r>
          </a:p>
          <a:p>
            <a:pPr lvl="1"/>
            <a:r>
              <a:rPr lang="en-US" dirty="0"/>
              <a:t>Already see significant improvements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8/31/2016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Srikanth Sridharan – ICE-DIP Project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5294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5. Relaxing the Host centric OpenCL model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500" dirty="0"/>
              <a:t>Host CPU at center of OpenCL model</a:t>
            </a:r>
          </a:p>
          <a:p>
            <a:pPr lvl="1"/>
            <a:r>
              <a:rPr lang="en-US" sz="2900" dirty="0"/>
              <a:t>Manages data transfers, kernel execution…</a:t>
            </a:r>
          </a:p>
          <a:p>
            <a:pPr lvl="1"/>
            <a:r>
              <a:rPr lang="en-US" sz="2900" dirty="0"/>
              <a:t>Device cannot start execution unless host issues commands</a:t>
            </a:r>
          </a:p>
          <a:p>
            <a:pPr lvl="1"/>
            <a:r>
              <a:rPr lang="en-US" sz="2900" dirty="0"/>
              <a:t>Add control latency on top of data latency</a:t>
            </a:r>
          </a:p>
          <a:p>
            <a:pPr lvl="1"/>
            <a:r>
              <a:rPr lang="en-US" sz="2900" dirty="0"/>
              <a:t>Unavoidable with opaque interfaces like PCIe</a:t>
            </a:r>
          </a:p>
          <a:p>
            <a:r>
              <a:rPr lang="en-US" sz="3500" dirty="0"/>
              <a:t>Can be replaced under SVM context</a:t>
            </a:r>
          </a:p>
          <a:p>
            <a:pPr lvl="1"/>
            <a:r>
              <a:rPr lang="en-US" sz="2900" dirty="0"/>
              <a:t>Device can schedule read and write by itself</a:t>
            </a:r>
          </a:p>
          <a:p>
            <a:pPr lvl="1"/>
            <a:r>
              <a:rPr lang="en-US" sz="2900" dirty="0"/>
              <a:t>Command queues and event wait list exists, but managed by host</a:t>
            </a:r>
          </a:p>
          <a:p>
            <a:pPr lvl="1"/>
            <a:r>
              <a:rPr lang="en-US" sz="2900" dirty="0"/>
              <a:t>Potential for device based command queues</a:t>
            </a:r>
          </a:p>
          <a:p>
            <a:pPr lvl="1"/>
            <a:r>
              <a:rPr lang="en-US" sz="2900" dirty="0"/>
              <a:t>More autonomy for devices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8/31/2016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Srikanth Sridharan – ICE-DIP Project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8313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GPU has 1.8X better kernel performance over FPGA (normalized)</a:t>
            </a:r>
          </a:p>
          <a:p>
            <a:r>
              <a:rPr lang="en-US" dirty="0"/>
              <a:t>FPGA has 1.4X better overall performance over GPU (normalized)</a:t>
            </a:r>
          </a:p>
          <a:p>
            <a:r>
              <a:rPr lang="en-US" dirty="0"/>
              <a:t>FPGA has Order of magnitude better power efficiency &amp; Performance/Watt</a:t>
            </a:r>
          </a:p>
          <a:p>
            <a:r>
              <a:rPr lang="en-US" dirty="0"/>
              <a:t>OpenCL – a game changer for FPGAs</a:t>
            </a:r>
          </a:p>
          <a:p>
            <a:pPr lvl="1"/>
            <a:r>
              <a:rPr lang="en-US" dirty="0"/>
              <a:t>Accelerated development time</a:t>
            </a:r>
          </a:p>
          <a:p>
            <a:pPr lvl="1"/>
            <a:r>
              <a:rPr lang="en-US" dirty="0"/>
              <a:t>~2weeks for OpenCL vs ~2months for RTL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8/31/2016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Srikanth Sridharan – ICE-DIP Project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42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8/31/2016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Srikanth Sridharan – ICE-DIP Project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004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8/31/2016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Srikanth Sridharan – ICE-DIP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2</a:t>
            </a:fld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18"/>
          <a:stretch/>
        </p:blipFill>
        <p:spPr bwMode="auto">
          <a:xfrm>
            <a:off x="2950739" y="0"/>
            <a:ext cx="6041102" cy="480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8" t="85633" r="34480" b="10292"/>
          <a:stretch/>
        </p:blipFill>
        <p:spPr bwMode="auto">
          <a:xfrm>
            <a:off x="251520" y="1203598"/>
            <a:ext cx="3312368" cy="41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2" t="89109" r="51821"/>
          <a:stretch/>
        </p:blipFill>
        <p:spPr bwMode="auto">
          <a:xfrm>
            <a:off x="683568" y="1825511"/>
            <a:ext cx="2293838" cy="69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44" t="89109" r="15219" b="-1980"/>
          <a:stretch/>
        </p:blipFill>
        <p:spPr bwMode="auto">
          <a:xfrm>
            <a:off x="671211" y="2248446"/>
            <a:ext cx="2423544" cy="79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046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1/2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Upgrades planned for LHCb exp. at CERN</a:t>
            </a:r>
          </a:p>
          <a:p>
            <a:pPr lvl="1"/>
            <a:r>
              <a:rPr lang="en-US" sz="2200" dirty="0"/>
              <a:t>Capture 40M particle collisions per sec at LHCb</a:t>
            </a:r>
          </a:p>
          <a:p>
            <a:pPr marL="2863850" lvl="1"/>
            <a:r>
              <a:rPr lang="en-US" sz="2200" dirty="0"/>
              <a:t>Or a new collision every 25ns</a:t>
            </a:r>
          </a:p>
          <a:p>
            <a:pPr marL="2863850" lvl="1"/>
            <a:r>
              <a:rPr lang="en-US" sz="2200" dirty="0"/>
              <a:t>Generates data @40Tb/s</a:t>
            </a:r>
          </a:p>
          <a:p>
            <a:pPr marL="2863850" lvl="1"/>
            <a:r>
              <a:rPr lang="en-US" sz="2200" dirty="0"/>
              <a:t>Need to capture 100% of the data </a:t>
            </a:r>
          </a:p>
          <a:p>
            <a:pPr marL="2863850" lvl="1"/>
            <a:r>
              <a:rPr lang="en-US" sz="2200" dirty="0"/>
              <a:t>Currently capturing only 2.5%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			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1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1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			* Projections from High Throughput Computing Project Status Report 			22/6/16 by Niko Neufeld</a:t>
            </a:r>
          </a:p>
          <a:p>
            <a:pPr marL="2578100" lvl="1" indent="0">
              <a:buNone/>
            </a:pP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8/31/2016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Srikanth Sridharan – ICE-DIP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3</a:t>
            </a:fld>
            <a:endParaRPr lang="en-GB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3655294"/>
              </p:ext>
            </p:extLst>
          </p:nvPr>
        </p:nvGraphicFramePr>
        <p:xfrm>
          <a:off x="179512" y="2139702"/>
          <a:ext cx="3672408" cy="2454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8050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2/2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Need to process all data in large computing farm to reconstruct events</a:t>
            </a:r>
          </a:p>
          <a:p>
            <a:r>
              <a:rPr lang="en-US" dirty="0"/>
              <a:t>Impossible with just CPUs</a:t>
            </a:r>
          </a:p>
          <a:p>
            <a:r>
              <a:rPr lang="en-US" dirty="0"/>
              <a:t>Hence need for accelerators</a:t>
            </a:r>
          </a:p>
          <a:p>
            <a:r>
              <a:rPr lang="en-US" dirty="0"/>
              <a:t>FPGA attractive due to performance and power efficiency</a:t>
            </a:r>
          </a:p>
          <a:p>
            <a:r>
              <a:rPr lang="en-US" dirty="0"/>
              <a:t>OpenCL makes FPGAs more accessible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8/31/2016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Srikanth Sridharan – ICE-DIP Project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3493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Ring Imaging Cherenkov </a:t>
            </a:r>
            <a:br>
              <a:rPr lang="en-US" dirty="0"/>
            </a:br>
            <a:r>
              <a:rPr lang="en-US" dirty="0"/>
              <a:t>Detector (RICH)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848" y="1200150"/>
            <a:ext cx="5482952" cy="3464719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en-US" dirty="0"/>
              <a:t>One of the sub detectors of LHCb</a:t>
            </a:r>
          </a:p>
          <a:p>
            <a:pPr lvl="1"/>
            <a:r>
              <a:rPr lang="en-US" dirty="0"/>
              <a:t>Charged particles faster than light produce cone of Cherenkov photons</a:t>
            </a:r>
          </a:p>
          <a:p>
            <a:pPr lvl="1"/>
            <a:r>
              <a:rPr lang="en-US" dirty="0"/>
              <a:t>Like the light equivalent of a sonic boom</a:t>
            </a:r>
          </a:p>
          <a:p>
            <a:pPr lvl="1"/>
            <a:r>
              <a:rPr lang="en-US" dirty="0"/>
              <a:t>Reflected on spherical mirrors and captured on photodetectors</a:t>
            </a:r>
          </a:p>
          <a:p>
            <a:pPr lvl="1"/>
            <a:r>
              <a:rPr lang="en-US" dirty="0"/>
              <a:t>Ring size </a:t>
            </a:r>
            <a:r>
              <a:rPr lang="en-US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∝</a:t>
            </a:r>
            <a:r>
              <a:rPr lang="en-US" dirty="0"/>
              <a:t> Cherenkov angle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14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* Detector Images from </a:t>
            </a:r>
            <a:r>
              <a:rPr lang="en-US" sz="1400" dirty="0"/>
              <a:t>“RICH pattern recognition” Note LHCb-98-040 by Forty, R, and O Schneider</a:t>
            </a:r>
          </a:p>
          <a:p>
            <a:pPr marL="457200" lvl="1" indent="0">
              <a:buNone/>
            </a:pPr>
            <a:r>
              <a:rPr lang="en-US" sz="1400" dirty="0"/>
              <a:t>Sonic boom image from http://strangesounds.org/wp-content/uploads/2013/08/sonic-boom.jpg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8/31/2016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Srikanth Sridharan – ICE-DIP Project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5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878" y="27103"/>
            <a:ext cx="2438740" cy="30770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" y="2047443"/>
            <a:ext cx="2238687" cy="30960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" y="1184338"/>
            <a:ext cx="3655721" cy="28239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376061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1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RICH - Ring Imaging</a:t>
            </a:r>
            <a:br>
              <a:rPr lang="en-US" dirty="0"/>
            </a:br>
            <a:r>
              <a:rPr lang="en-US" dirty="0"/>
              <a:t> Cherenkov Detector 2/2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848" y="1200150"/>
            <a:ext cx="5482952" cy="3464719"/>
          </a:xfrm>
        </p:spPr>
        <p:txBody>
          <a:bodyPr>
            <a:normAutofit fontScale="92500"/>
          </a:bodyPr>
          <a:lstStyle/>
          <a:p>
            <a:pPr lvl="1"/>
            <a:r>
              <a:rPr lang="en-US" dirty="0"/>
              <a:t>Calculate Spherical reflection Point</a:t>
            </a:r>
          </a:p>
          <a:p>
            <a:pPr lvl="1"/>
            <a:r>
              <a:rPr lang="en-US" dirty="0"/>
              <a:t>Calculate Cherenkov angles</a:t>
            </a:r>
          </a:p>
          <a:p>
            <a:pPr lvl="1"/>
            <a:r>
              <a:rPr lang="en-US" dirty="0"/>
              <a:t>Cherenkov angle </a:t>
            </a:r>
            <a:r>
              <a:rPr lang="en-US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∝ particle velocity</a:t>
            </a:r>
            <a:r>
              <a:rPr lang="en-US" baseline="30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-1</a:t>
            </a:r>
            <a:r>
              <a:rPr lang="en-US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lvl="1"/>
            <a:r>
              <a:rPr lang="en-US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Momentum and in turn Mass inferred from trajectory</a:t>
            </a:r>
          </a:p>
          <a:p>
            <a:pPr lvl="1"/>
            <a:r>
              <a:rPr lang="en-US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Particle type inferred from velocity and mass</a:t>
            </a:r>
          </a:p>
          <a:p>
            <a:pPr marL="457200" lvl="1" indent="0">
              <a:buNone/>
            </a:pPr>
            <a:r>
              <a:rPr lang="en-US" sz="14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* Images from </a:t>
            </a:r>
            <a:r>
              <a:rPr lang="en-US" sz="1400" dirty="0"/>
              <a:t>“RICH pattern recognition” Note LHCb-98-040 by Forty, R, and O Schneider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8/31/2016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Srikanth Sridharan – ICE-DIP Project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6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" y="-1"/>
            <a:ext cx="3193208" cy="26862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98" y="2660916"/>
            <a:ext cx="2705310" cy="248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5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RICH Particle Identification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50% of overall event reconstruction processes</a:t>
            </a:r>
          </a:p>
          <a:p>
            <a:pPr lvl="1"/>
            <a:r>
              <a:rPr lang="en-US" dirty="0"/>
              <a:t>Cherenkov angle reconstruction – 20% of RICH</a:t>
            </a:r>
          </a:p>
          <a:p>
            <a:pPr lvl="2"/>
            <a:r>
              <a:rPr lang="en-US" dirty="0"/>
              <a:t>Like inverse ray tracing in 3D space</a:t>
            </a:r>
          </a:p>
          <a:p>
            <a:pPr lvl="2"/>
            <a:r>
              <a:rPr lang="en-US" dirty="0"/>
              <a:t>Spherical mirrors make it more complicated</a:t>
            </a:r>
          </a:p>
          <a:p>
            <a:pPr lvl="2"/>
            <a:r>
              <a:rPr lang="en-US" dirty="0"/>
              <a:t>Solve system of Quadratic equations, cubic roots, matrix rotations, cross products and Eigen functions etc. in floating point</a:t>
            </a:r>
          </a:p>
          <a:p>
            <a:pPr lvl="1"/>
            <a:r>
              <a:rPr lang="en-US" dirty="0"/>
              <a:t>Parallelizable for n particle</a:t>
            </a:r>
          </a:p>
          <a:p>
            <a:pPr lvl="1"/>
            <a:r>
              <a:rPr lang="en-US" dirty="0"/>
              <a:t>Pipelinable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8/31/2016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Srikanth Sridharan – ICE-DIP Project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5840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OpenCL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Start from an existing single threaded C++ implementation as reference</a:t>
            </a:r>
          </a:p>
          <a:p>
            <a:r>
              <a:rPr lang="en-US" dirty="0"/>
              <a:t>Create an OpenCL kernel from scratch </a:t>
            </a:r>
          </a:p>
          <a:p>
            <a:pPr lvl="1"/>
            <a:r>
              <a:rPr lang="en-US" dirty="0"/>
              <a:t>Remove framework dependencies (</a:t>
            </a:r>
            <a:r>
              <a:rPr lang="en-US" dirty="0" err="1"/>
              <a:t>Eg</a:t>
            </a:r>
            <a:r>
              <a:rPr lang="en-US" dirty="0"/>
              <a:t>. Gaudi, Root)</a:t>
            </a:r>
          </a:p>
          <a:p>
            <a:pPr lvl="1"/>
            <a:r>
              <a:rPr lang="en-US" dirty="0"/>
              <a:t>Recreate library function equivalents</a:t>
            </a:r>
          </a:p>
          <a:p>
            <a:pPr lvl="1"/>
            <a:r>
              <a:rPr lang="en-US" dirty="0"/>
              <a:t>Datatype modifications (</a:t>
            </a:r>
            <a:r>
              <a:rPr lang="en-US" dirty="0" err="1"/>
              <a:t>Eg</a:t>
            </a:r>
            <a:r>
              <a:rPr lang="en-US" dirty="0"/>
              <a:t>. Gaudi::</a:t>
            </a:r>
            <a:r>
              <a:rPr lang="en-US" dirty="0" err="1"/>
              <a:t>XYZPoint</a:t>
            </a:r>
            <a:r>
              <a:rPr lang="en-US" dirty="0"/>
              <a:t>, Eigen3Vector etc.)</a:t>
            </a:r>
          </a:p>
          <a:p>
            <a:pPr lvl="1"/>
            <a:r>
              <a:rPr lang="en-US" dirty="0"/>
              <a:t>Implement, Parallelize and optimize the algorithm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8/31/2016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Srikanth Sridharan – ICE-DIP Project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432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OpenCL implementation</a:t>
            </a:r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8282040"/>
              </p:ext>
            </p:extLst>
          </p:nvPr>
        </p:nvGraphicFramePr>
        <p:xfrm>
          <a:off x="1403350" y="1059582"/>
          <a:ext cx="728345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8/31/2016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Srikanth Sridharan – ICE-DIP Project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9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915816" y="4371950"/>
            <a:ext cx="21964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Reference: Intel Core i7-4770</a:t>
            </a:r>
          </a:p>
        </p:txBody>
      </p:sp>
    </p:spTree>
    <p:extLst>
      <p:ext uri="{BB962C8B-B14F-4D97-AF65-F5344CB8AC3E}">
        <p14:creationId xmlns:p14="http://schemas.microsoft.com/office/powerpoint/2010/main" val="3995504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RN openlab">
      <a:dk1>
        <a:srgbClr val="222268"/>
      </a:dk1>
      <a:lt1>
        <a:sysClr val="window" lastClr="FFFFFF"/>
      </a:lt1>
      <a:dk2>
        <a:srgbClr val="222268"/>
      </a:dk2>
      <a:lt2>
        <a:srgbClr val="A5A5A5"/>
      </a:lt2>
      <a:accent1>
        <a:srgbClr val="4F81BD"/>
      </a:accent1>
      <a:accent2>
        <a:srgbClr val="C0504D"/>
      </a:accent2>
      <a:accent3>
        <a:srgbClr val="9BBB59"/>
      </a:accent3>
      <a:accent4>
        <a:srgbClr val="800080"/>
      </a:accent4>
      <a:accent5>
        <a:srgbClr val="4BACC6"/>
      </a:accent5>
      <a:accent6>
        <a:srgbClr val="E36C09"/>
      </a:accent6>
      <a:hlink>
        <a:srgbClr val="31859B"/>
      </a:hlink>
      <a:folHlink>
        <a:srgbClr val="3F00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7436</TotalTime>
  <Words>1036</Words>
  <Application>Microsoft Office PowerPoint</Application>
  <PresentationFormat>On-screen Show (16:9)</PresentationFormat>
  <Paragraphs>262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 Unicode MS</vt:lpstr>
      <vt:lpstr>Arial</vt:lpstr>
      <vt:lpstr>Calibri</vt:lpstr>
      <vt:lpstr>Times New Roman</vt:lpstr>
      <vt:lpstr>Wingdings</vt:lpstr>
      <vt:lpstr>Office Theme</vt:lpstr>
      <vt:lpstr>Accelerating particle identification for high-speed data-filtering using OpenCL on FPGAs and other architectures</vt:lpstr>
      <vt:lpstr>PowerPoint Presentation</vt:lpstr>
      <vt:lpstr>Background 1/2</vt:lpstr>
      <vt:lpstr>Background 2/2</vt:lpstr>
      <vt:lpstr>Ring Imaging Cherenkov  Detector (RICH) concept</vt:lpstr>
      <vt:lpstr>RICH - Ring Imaging  Cherenkov Detector 2/2</vt:lpstr>
      <vt:lpstr>RICH Particle Identification Algorithm</vt:lpstr>
      <vt:lpstr>OpenCL implementation</vt:lpstr>
      <vt:lpstr>Results of OpenCL implementation</vt:lpstr>
      <vt:lpstr>Performance per Watt</vt:lpstr>
      <vt:lpstr>But…when factoring data transfer</vt:lpstr>
      <vt:lpstr>AVENUES FOR IMPROVING OVERALL RUNTIME ON FPGA</vt:lpstr>
      <vt:lpstr>Improvement in numbers</vt:lpstr>
      <vt:lpstr>2. Increasing the compute units on the FPGA / moving to a different FPGA</vt:lpstr>
      <vt:lpstr>Moving to a faster memory / low latency coherent memory access</vt:lpstr>
      <vt:lpstr>5. Relaxing the Host centric OpenCL model </vt:lpstr>
      <vt:lpstr>Conclusion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Mélissa Gaillard</dc:creator>
  <cp:lastModifiedBy>srikanth1986@gmail.com</cp:lastModifiedBy>
  <cp:revision>172</cp:revision>
  <dcterms:created xsi:type="dcterms:W3CDTF">2014-01-28T10:51:30Z</dcterms:created>
  <dcterms:modified xsi:type="dcterms:W3CDTF">2016-08-31T10:26:56Z</dcterms:modified>
</cp:coreProperties>
</file>