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332" r:id="rId3"/>
    <p:sldId id="340" r:id="rId4"/>
    <p:sldId id="341" r:id="rId5"/>
    <p:sldId id="342" r:id="rId6"/>
    <p:sldId id="336" r:id="rId7"/>
    <p:sldId id="305" r:id="rId8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Ø"/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Ø"/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Ø"/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Ø"/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Ø"/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00CC00"/>
    <a:srgbClr val="DCDCDC"/>
    <a:srgbClr val="D2D2D2"/>
    <a:srgbClr val="B3B3B3"/>
    <a:srgbClr val="FFFF00"/>
    <a:srgbClr val="FFFFCC"/>
    <a:srgbClr val="66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87269" autoAdjust="0"/>
  </p:normalViewPr>
  <p:slideViewPr>
    <p:cSldViewPr>
      <p:cViewPr varScale="1">
        <p:scale>
          <a:sx n="77" d="100"/>
          <a:sy n="77" d="100"/>
        </p:scale>
        <p:origin x="-1360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DACDF-6912-4152-B892-D5E2A529E6D1}" type="datetimeFigureOut">
              <a:rPr lang="el-GR" smtClean="0"/>
              <a:t>8/31/16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22372-3BED-410B-9DBF-8B0EE4163F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5668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9461269D-89E2-46AD-BC43-9F4C3B343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15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72505-BF0C-434C-897D-BF876EDF3CDF}" type="slidenum">
              <a:rPr lang="en-US" smtClean="0">
                <a:latin typeface="Arial" pitchFamily="34" charset="0"/>
              </a:rPr>
              <a:pPr/>
              <a:t>1</a:t>
            </a:fld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61269D-89E2-46AD-BC43-9F4C3B3436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8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82CBE-212F-45A2-8AF3-3A734F12A901}" type="slidenum">
              <a:rPr lang="en-US" smtClean="0">
                <a:latin typeface="Arial" pitchFamily="34" charset="0"/>
              </a:rPr>
              <a:pPr/>
              <a:t>7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ayscale"/>
          <p:cNvPicPr>
            <a:picLocks noChangeAspect="1" noChangeArrowheads="1"/>
          </p:cNvPicPr>
          <p:nvPr/>
        </p:nvPicPr>
        <p:blipFill>
          <a:blip r:embed="rId2" cstate="print">
            <a:lum bright="74000" contrast="-64000"/>
          </a:blip>
          <a:srcRect/>
          <a:stretch>
            <a:fillRect/>
          </a:stretch>
        </p:blipFill>
        <p:spPr bwMode="auto">
          <a:xfrm>
            <a:off x="2235200" y="762000"/>
            <a:ext cx="782320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908050"/>
          </a:xfrm>
          <a:prstGeom prst="rect">
            <a:avLst/>
          </a:prstGeom>
          <a:gradFill rotWithShape="1">
            <a:gsLst>
              <a:gs pos="0">
                <a:srgbClr val="3366CC">
                  <a:gamma/>
                  <a:shade val="46275"/>
                  <a:invGamma/>
                  <a:alpha val="86000"/>
                </a:srgbClr>
              </a:gs>
              <a:gs pos="100000">
                <a:srgbClr val="3366CC">
                  <a:alpha val="3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l-GR" b="0"/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1231901" y="117475"/>
            <a:ext cx="96393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None/>
            </a:pPr>
            <a:r>
              <a:rPr lang="en-US" sz="48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Garamond"/>
              </a:rPr>
              <a:t>Technical University of Crete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39983-2BA9-4F04-B212-6892EB0A3E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A8017-2861-4DBB-B6E8-18C6445964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671DC-9BAD-472B-8222-5002478168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961C9-C1AB-4CBC-950B-C376D393E7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Τίτλος και 2 Αντικείμενα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2C8F63-8B2A-43AE-8B94-771E145EBBB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24733-8F34-4E80-B5C8-3774242A1B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46EE5-19AE-4E06-89C2-BF02CCE1452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61C17-BF49-4682-9E75-B90353C863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781EC-697E-46F1-BACB-4AFC75C475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FD4D5-D856-4CCD-A603-08BB7F54F5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11356-D2C3-418C-B53E-6A885A92C4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04A8E-8276-4931-961B-C31531715E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4D36F-7B0D-4A76-9868-92F1F78107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66A6-FEE0-44D6-A4DB-0F8779541C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"/>
          <p:cNvPicPr>
            <a:picLocks noChangeAspect="1" noChangeArrowheads="1"/>
          </p:cNvPicPr>
          <p:nvPr/>
        </p:nvPicPr>
        <p:blipFill>
          <a:blip r:embed="rId16" cstate="print">
            <a:lum bright="74000" contrast="-64000"/>
          </a:blip>
          <a:srcRect/>
          <a:stretch>
            <a:fillRect/>
          </a:stretch>
        </p:blipFill>
        <p:spPr bwMode="auto">
          <a:xfrm>
            <a:off x="2235200" y="762000"/>
            <a:ext cx="7823200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84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 b="0"/>
            </a:lvl1pPr>
          </a:lstStyle>
          <a:p>
            <a:pPr>
              <a:defRPr/>
            </a:pPr>
            <a:fld id="{C3BE4C65-F33A-44C4-BD70-D6962DF5C4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1" y="115888"/>
            <a:ext cx="2639484" cy="476250"/>
          </a:xfrm>
          <a:prstGeom prst="rect">
            <a:avLst/>
          </a:prstGeom>
          <a:gradFill rotWithShape="1">
            <a:gsLst>
              <a:gs pos="0">
                <a:srgbClr val="3366CC">
                  <a:gamma/>
                  <a:shade val="46275"/>
                  <a:invGamma/>
                  <a:alpha val="84000"/>
                </a:srgbClr>
              </a:gs>
              <a:gs pos="100000">
                <a:srgbClr val="3366CC">
                  <a:alpha val="16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l-GR" b="0"/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294218" y="188914"/>
            <a:ext cx="1001183" cy="320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None/>
            </a:pPr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Footlight MT Light"/>
              </a:rPr>
              <a:t>TUC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59" r:id="rId2"/>
    <p:sldLayoutId id="2147483958" r:id="rId3"/>
    <p:sldLayoutId id="2147483957" r:id="rId4"/>
    <p:sldLayoutId id="2147483956" r:id="rId5"/>
    <p:sldLayoutId id="2147483955" r:id="rId6"/>
    <p:sldLayoutId id="2147483954" r:id="rId7"/>
    <p:sldLayoutId id="2147483953" r:id="rId8"/>
    <p:sldLayoutId id="2147483952" r:id="rId9"/>
    <p:sldLayoutId id="2147483951" r:id="rId10"/>
    <p:sldLayoutId id="2147483950" r:id="rId11"/>
    <p:sldLayoutId id="2147483949" r:id="rId12"/>
    <p:sldLayoutId id="2147483960" r:id="rId13"/>
    <p:sldLayoutId id="214748396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pnevmati@ece.tuc.g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66875" y="1340769"/>
            <a:ext cx="8858250" cy="1357313"/>
          </a:xfrm>
        </p:spPr>
        <p:txBody>
          <a:bodyPr/>
          <a:lstStyle/>
          <a:p>
            <a:r>
              <a:rPr lang="en-US" sz="3600" b="1" dirty="0"/>
              <a:t>An FPGA-based High-Throughput Stream Join Architecture</a:t>
            </a:r>
            <a:endParaRPr lang="en-GB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8214" y="3068639"/>
            <a:ext cx="7920037" cy="108044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C. </a:t>
            </a:r>
            <a:r>
              <a:rPr lang="en-US" dirty="0" err="1"/>
              <a:t>Kritikakis</a:t>
            </a:r>
            <a:r>
              <a:rPr lang="en-US" dirty="0"/>
              <a:t>, G. Chrysos, A. </a:t>
            </a:r>
            <a:r>
              <a:rPr lang="en-US" dirty="0" err="1"/>
              <a:t>Dollas</a:t>
            </a:r>
            <a:r>
              <a:rPr lang="en-US" dirty="0"/>
              <a:t>, </a:t>
            </a:r>
            <a:br>
              <a:rPr lang="en-US" dirty="0"/>
            </a:br>
            <a:r>
              <a:rPr lang="en-US" b="1" u="sng" dirty="0"/>
              <a:t>D. </a:t>
            </a:r>
            <a:r>
              <a:rPr lang="en-US" b="1" u="sng" dirty="0" smtClean="0"/>
              <a:t>Pnevmatikatos</a:t>
            </a:r>
            <a:endParaRPr lang="en-US" u="sng" dirty="0"/>
          </a:p>
        </p:txBody>
      </p:sp>
      <p:graphicFrame>
        <p:nvGraphicFramePr>
          <p:cNvPr id="216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27736"/>
              </p:ext>
            </p:extLst>
          </p:nvPr>
        </p:nvGraphicFramePr>
        <p:xfrm>
          <a:off x="2135560" y="4365104"/>
          <a:ext cx="8064872" cy="1727328"/>
        </p:xfrm>
        <a:graphic>
          <a:graphicData uri="http://schemas.openxmlformats.org/drawingml/2006/table">
            <a:tbl>
              <a:tblPr/>
              <a:tblGrid>
                <a:gridCol w="80648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ECE Department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University of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Crete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Contact author: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  <a:hlinkClick r:id="rId3"/>
                        </a:rPr>
                        <a:t>pnevmati@ece.tuc.gr</a:t>
                      </a:r>
                      <a:endParaRPr kumimoji="0" lang="el-GR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109728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1115616"/>
            <a:ext cx="5384800" cy="5409728"/>
          </a:xfrm>
          <a:ln>
            <a:solidFill>
              <a:schemeClr val="tx1"/>
            </a:solidFill>
          </a:ln>
        </p:spPr>
        <p:txBody>
          <a:bodyPr/>
          <a:lstStyle/>
          <a:p>
            <a:pPr marL="54802"/>
            <a:r>
              <a:rPr lang="en-US" sz="3000" b="1" spc="-64" dirty="0">
                <a:solidFill>
                  <a:srgbClr val="003774"/>
                </a:solidFill>
                <a:cs typeface="Times New Roman"/>
              </a:rPr>
              <a:t>Modern Data Mining Systems</a:t>
            </a:r>
          </a:p>
          <a:p>
            <a:pPr marL="454852" lvl="1" algn="just">
              <a:buFont typeface="Wingdings" panose="05000000000000000000" pitchFamily="2" charset="2"/>
              <a:buChar char="ü"/>
            </a:pPr>
            <a:r>
              <a:rPr lang="en-US" sz="2600" spc="21" dirty="0">
                <a:solidFill>
                  <a:srgbClr val="003774"/>
                </a:solidFill>
                <a:cs typeface="Times New Roman"/>
              </a:rPr>
              <a:t>Real-time processing</a:t>
            </a:r>
          </a:p>
          <a:p>
            <a:pPr marL="454852" lvl="1" algn="just">
              <a:buFont typeface="Wingdings" panose="05000000000000000000" pitchFamily="2" charset="2"/>
              <a:buChar char="ü"/>
            </a:pPr>
            <a:r>
              <a:rPr lang="en-US" sz="2600" spc="21" dirty="0">
                <a:solidFill>
                  <a:srgbClr val="003774"/>
                </a:solidFill>
                <a:cs typeface="Times New Roman"/>
              </a:rPr>
              <a:t>High-</a:t>
            </a:r>
            <a:r>
              <a:rPr lang="en-US" sz="2600" spc="21" dirty="0" smtClean="0">
                <a:solidFill>
                  <a:srgbClr val="003774"/>
                </a:solidFill>
                <a:cs typeface="Times New Roman"/>
              </a:rPr>
              <a:t>speed</a:t>
            </a:r>
            <a:endParaRPr lang="en-US" sz="2600" spc="21" dirty="0">
              <a:solidFill>
                <a:srgbClr val="003774"/>
              </a:solidFill>
              <a:cs typeface="Times New Roman"/>
            </a:endParaRPr>
          </a:p>
          <a:p>
            <a:pPr marL="454852" lvl="1" algn="just">
              <a:buFont typeface="Wingdings" panose="05000000000000000000" pitchFamily="2" charset="2"/>
              <a:buChar char="ü"/>
            </a:pPr>
            <a:r>
              <a:rPr lang="en-US" sz="2600" spc="21" dirty="0">
                <a:solidFill>
                  <a:srgbClr val="003774"/>
                </a:solidFill>
                <a:cs typeface="Times New Roman"/>
              </a:rPr>
              <a:t>High-volume data streams</a:t>
            </a:r>
            <a:endParaRPr lang="el-GR" sz="2600" spc="21" dirty="0">
              <a:solidFill>
                <a:srgbClr val="003774"/>
              </a:solidFill>
              <a:cs typeface="Times New Roman"/>
            </a:endParaRPr>
          </a:p>
          <a:p>
            <a:endParaRPr lang="en-US" sz="1000" b="1" spc="-64" dirty="0">
              <a:solidFill>
                <a:srgbClr val="003774"/>
              </a:solidFill>
              <a:cs typeface="Times New Roman"/>
            </a:endParaRPr>
          </a:p>
          <a:p>
            <a:r>
              <a:rPr lang="en-US" sz="3000" b="1" spc="-64" dirty="0">
                <a:solidFill>
                  <a:srgbClr val="003774"/>
                </a:solidFill>
                <a:cs typeface="Times New Roman"/>
              </a:rPr>
              <a:t>Stream Join</a:t>
            </a:r>
          </a:p>
          <a:p>
            <a:pPr marL="454852" lvl="1"/>
            <a:r>
              <a:rPr lang="en-US" sz="2600" spc="21" dirty="0" smtClean="0">
                <a:solidFill>
                  <a:srgbClr val="003774"/>
                </a:solidFill>
                <a:cs typeface="Times New Roman"/>
              </a:rPr>
              <a:t>Basic &amp; important </a:t>
            </a:r>
            <a:r>
              <a:rPr lang="en-US" sz="2600" spc="21" dirty="0">
                <a:solidFill>
                  <a:srgbClr val="003774"/>
                </a:solidFill>
                <a:cs typeface="Times New Roman"/>
              </a:rPr>
              <a:t>operator </a:t>
            </a:r>
            <a:r>
              <a:rPr lang="en-US" sz="2600" spc="21" dirty="0" smtClean="0">
                <a:solidFill>
                  <a:srgbClr val="003774"/>
                </a:solidFill>
                <a:cs typeface="Times New Roman"/>
              </a:rPr>
              <a:t>for data </a:t>
            </a:r>
            <a:r>
              <a:rPr lang="en-US" sz="2600" spc="21" dirty="0">
                <a:solidFill>
                  <a:srgbClr val="003774"/>
                </a:solidFill>
                <a:cs typeface="Times New Roman"/>
              </a:rPr>
              <a:t>stream processing</a:t>
            </a:r>
          </a:p>
          <a:p>
            <a:pPr marL="454852" lvl="1"/>
            <a:r>
              <a:rPr lang="en-US" sz="2600" spc="21" dirty="0">
                <a:solidFill>
                  <a:srgbClr val="003774"/>
                </a:solidFill>
                <a:cs typeface="Times New Roman"/>
              </a:rPr>
              <a:t>Correlates information-tuples from multiple streams over a specific time-based window</a:t>
            </a:r>
          </a:p>
          <a:p>
            <a:pPr marL="54802"/>
            <a:endParaRPr lang="en-US" sz="800" b="1" spc="-64" dirty="0">
              <a:solidFill>
                <a:srgbClr val="003774"/>
              </a:solidFill>
              <a:cs typeface="Times New Roman"/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half" idx="1"/>
          </p:nvPr>
        </p:nvSpPr>
        <p:spPr>
          <a:xfrm>
            <a:off x="6197600" y="1115616"/>
            <a:ext cx="5384800" cy="5409728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54802" algn="just">
              <a:buFont typeface="Arial" pitchFamily="34" charset="0"/>
              <a:buChar char="•"/>
            </a:pPr>
            <a:r>
              <a:rPr lang="en-US" sz="3000" b="1" spc="-64" dirty="0" err="1">
                <a:solidFill>
                  <a:srgbClr val="003774"/>
                </a:solidFill>
                <a:cs typeface="Times New Roman"/>
              </a:rPr>
              <a:t>ScaleJoin</a:t>
            </a:r>
            <a:r>
              <a:rPr lang="en-US" sz="3000" b="1" spc="-64" dirty="0">
                <a:solidFill>
                  <a:srgbClr val="003774"/>
                </a:solidFill>
                <a:cs typeface="Times New Roman"/>
              </a:rPr>
              <a:t> Algorithm</a:t>
            </a:r>
          </a:p>
          <a:p>
            <a:pPr marL="512002" lvl="1" indent="-342900">
              <a:buFont typeface="Wingdings" panose="05000000000000000000" pitchFamily="2" charset="2"/>
              <a:buChar char="Ø"/>
            </a:pPr>
            <a:r>
              <a:rPr lang="en-US" sz="2600" b="1" spc="21" dirty="0" err="1">
                <a:solidFill>
                  <a:srgbClr val="003774"/>
                </a:solidFill>
                <a:cs typeface="Times New Roman"/>
              </a:rPr>
              <a:t>ScaleGate</a:t>
            </a:r>
            <a:r>
              <a:rPr lang="en-US" sz="2600" b="1" spc="21" dirty="0">
                <a:solidFill>
                  <a:srgbClr val="003774"/>
                </a:solidFill>
                <a:cs typeface="Times New Roman"/>
              </a:rPr>
              <a:t> (SG)</a:t>
            </a:r>
            <a:r>
              <a:rPr lang="en-US" sz="2600" spc="21" dirty="0">
                <a:solidFill>
                  <a:srgbClr val="003774"/>
                </a:solidFill>
                <a:cs typeface="Times New Roman"/>
              </a:rPr>
              <a:t>: </a:t>
            </a:r>
            <a:r>
              <a:rPr lang="en-US" sz="2600" spc="21" dirty="0" smtClean="0">
                <a:solidFill>
                  <a:srgbClr val="003774"/>
                </a:solidFill>
                <a:cs typeface="Times New Roman"/>
              </a:rPr>
              <a:t>ADT for </a:t>
            </a:r>
            <a:r>
              <a:rPr lang="en-US" sz="2600" i="1" spc="21" dirty="0">
                <a:solidFill>
                  <a:srgbClr val="003774"/>
                </a:solidFill>
                <a:cs typeface="Times New Roman"/>
              </a:rPr>
              <a:t>lock-free </a:t>
            </a:r>
            <a:r>
              <a:rPr lang="en-US" sz="2600" spc="21" dirty="0" smtClean="0">
                <a:solidFill>
                  <a:srgbClr val="003774"/>
                </a:solidFill>
                <a:cs typeface="Times New Roman"/>
              </a:rPr>
              <a:t>merging &amp; time-stamping multiple incoming </a:t>
            </a:r>
            <a:r>
              <a:rPr lang="en-US" sz="2600" spc="21" dirty="0">
                <a:solidFill>
                  <a:srgbClr val="003774"/>
                </a:solidFill>
                <a:cs typeface="Times New Roman"/>
              </a:rPr>
              <a:t>data streams</a:t>
            </a:r>
          </a:p>
          <a:p>
            <a:pPr marL="512002" lvl="1" indent="-342900">
              <a:buFont typeface="Wingdings" panose="05000000000000000000" pitchFamily="2" charset="2"/>
              <a:buChar char="Ø"/>
            </a:pPr>
            <a:r>
              <a:rPr lang="en-US" sz="2600" b="1" spc="21" dirty="0">
                <a:solidFill>
                  <a:srgbClr val="003774"/>
                </a:solidFill>
                <a:cs typeface="Times New Roman"/>
              </a:rPr>
              <a:t>Processing Units (PUs)</a:t>
            </a:r>
            <a:r>
              <a:rPr lang="en-US" sz="2600" spc="21" dirty="0">
                <a:solidFill>
                  <a:srgbClr val="003774"/>
                </a:solidFill>
                <a:cs typeface="Times New Roman"/>
              </a:rPr>
              <a:t>: parallel processing elements that correlate incoming tuples</a:t>
            </a:r>
          </a:p>
          <a:p>
            <a:endParaRPr lang="el-GR" dirty="0"/>
          </a:p>
        </p:txBody>
      </p:sp>
      <p:pic>
        <p:nvPicPr>
          <p:cNvPr id="9" name="Picture 4" descr="mp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7956" y="4293096"/>
            <a:ext cx="5218644" cy="2138124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20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10972800" cy="1143000"/>
          </a:xfrm>
        </p:spPr>
        <p:txBody>
          <a:bodyPr/>
          <a:lstStyle/>
          <a:p>
            <a:r>
              <a:rPr lang="en-US" dirty="0"/>
              <a:t>Contributions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 marL="626302" lvl="1" indent="-457200">
              <a:buFont typeface="Courier New" panose="02070309020205020404" pitchFamily="49" charset="0"/>
              <a:buChar char="o"/>
            </a:pPr>
            <a:r>
              <a:rPr lang="en-US" sz="3200" b="1" spc="21" dirty="0" smtClean="0">
                <a:solidFill>
                  <a:srgbClr val="003774"/>
                </a:solidFill>
                <a:cs typeface="Times New Roman"/>
              </a:rPr>
              <a:t>First </a:t>
            </a:r>
            <a:r>
              <a:rPr lang="en-US" sz="3200" b="1" spc="21" dirty="0">
                <a:solidFill>
                  <a:srgbClr val="003774"/>
                </a:solidFill>
                <a:cs typeface="Times New Roman"/>
              </a:rPr>
              <a:t>FPGA-based system </a:t>
            </a:r>
            <a:r>
              <a:rPr lang="en-US" sz="3200" spc="21" dirty="0">
                <a:solidFill>
                  <a:srgbClr val="003774"/>
                </a:solidFill>
                <a:cs typeface="Times New Roman"/>
              </a:rPr>
              <a:t>to implement </a:t>
            </a:r>
            <a:r>
              <a:rPr lang="en-US" sz="3200" spc="21" dirty="0" err="1">
                <a:solidFill>
                  <a:srgbClr val="003774"/>
                </a:solidFill>
                <a:cs typeface="Times New Roman"/>
              </a:rPr>
              <a:t>ScaleJoin</a:t>
            </a:r>
            <a:r>
              <a:rPr lang="en-US" sz="3200" spc="21" dirty="0">
                <a:solidFill>
                  <a:srgbClr val="003774"/>
                </a:solidFill>
                <a:cs typeface="Times New Roman"/>
              </a:rPr>
              <a:t> [1] −one of the most efficient Stream Join </a:t>
            </a:r>
            <a:r>
              <a:rPr lang="en-US" sz="3200" spc="21" dirty="0" smtClean="0">
                <a:solidFill>
                  <a:srgbClr val="003774"/>
                </a:solidFill>
                <a:cs typeface="Times New Roman"/>
              </a:rPr>
              <a:t>algorithms</a:t>
            </a:r>
          </a:p>
          <a:p>
            <a:pPr marL="626302" lvl="1" indent="-457200">
              <a:buFont typeface="Courier New" panose="02070309020205020404" pitchFamily="49" charset="0"/>
              <a:buChar char="o"/>
            </a:pPr>
            <a:r>
              <a:rPr lang="en-US" sz="3200" b="1" spc="21" dirty="0" smtClean="0">
                <a:solidFill>
                  <a:srgbClr val="003774"/>
                </a:solidFill>
                <a:cs typeface="Times New Roman"/>
              </a:rPr>
              <a:t>Substantially </a:t>
            </a:r>
            <a:r>
              <a:rPr lang="en-US" sz="3200" b="1" spc="21" dirty="0">
                <a:solidFill>
                  <a:srgbClr val="003774"/>
                </a:solidFill>
                <a:cs typeface="Times New Roman"/>
              </a:rPr>
              <a:t>high throughput and processing rate </a:t>
            </a:r>
          </a:p>
          <a:p>
            <a:pPr marL="1083502" lvl="2" indent="-457200">
              <a:buFont typeface="Wingdings" panose="05000000000000000000" pitchFamily="2" charset="2"/>
              <a:buChar char="ü"/>
            </a:pPr>
            <a:r>
              <a:rPr lang="en-US" sz="3200" spc="21" dirty="0">
                <a:solidFill>
                  <a:srgbClr val="003774"/>
                </a:solidFill>
                <a:cs typeface="Times New Roman"/>
              </a:rPr>
              <a:t> 4x vs. the fastest multi-threaded stream join solution</a:t>
            </a:r>
          </a:p>
          <a:p>
            <a:pPr marL="1083502" lvl="2" indent="-457200">
              <a:buFont typeface="Wingdings" panose="05000000000000000000" pitchFamily="2" charset="2"/>
              <a:buChar char="ü"/>
            </a:pPr>
            <a:r>
              <a:rPr lang="en-US" sz="3200" spc="21" dirty="0">
                <a:solidFill>
                  <a:srgbClr val="003774"/>
                </a:solidFill>
                <a:cs typeface="Times New Roman"/>
              </a:rPr>
              <a:t> an order of magnitude vs other multi-core solutions</a:t>
            </a:r>
          </a:p>
          <a:p>
            <a:pPr marL="626302" lvl="1" indent="-457200">
              <a:buFont typeface="Courier New" panose="02070309020205020404" pitchFamily="49" charset="0"/>
              <a:buChar char="o"/>
            </a:pPr>
            <a:r>
              <a:rPr lang="en-US" sz="3200" b="1" spc="21" dirty="0" smtClean="0">
                <a:solidFill>
                  <a:srgbClr val="003774"/>
                </a:solidFill>
                <a:cs typeface="Times New Roman"/>
              </a:rPr>
              <a:t>Scalable</a:t>
            </a:r>
            <a:r>
              <a:rPr lang="en-US" sz="3200" spc="21" dirty="0">
                <a:solidFill>
                  <a:srgbClr val="003774"/>
                </a:solidFill>
                <a:cs typeface="Times New Roman"/>
              </a:rPr>
              <a:t>, </a:t>
            </a:r>
            <a:r>
              <a:rPr lang="en-US" sz="3200" b="1" spc="21" dirty="0">
                <a:solidFill>
                  <a:srgbClr val="003774"/>
                </a:solidFill>
                <a:cs typeface="Times New Roman"/>
              </a:rPr>
              <a:t>generic</a:t>
            </a:r>
            <a:r>
              <a:rPr lang="en-US" sz="3200" spc="21" dirty="0">
                <a:solidFill>
                  <a:srgbClr val="003774"/>
                </a:solidFill>
                <a:cs typeface="Times New Roman"/>
              </a:rPr>
              <a:t> and </a:t>
            </a:r>
            <a:r>
              <a:rPr lang="en-US" sz="3200" b="1" spc="21" dirty="0">
                <a:solidFill>
                  <a:srgbClr val="003774"/>
                </a:solidFill>
                <a:cs typeface="Times New Roman"/>
              </a:rPr>
              <a:t>extensible</a:t>
            </a:r>
            <a:r>
              <a:rPr lang="en-US" sz="3200" spc="21" dirty="0">
                <a:solidFill>
                  <a:srgbClr val="003774"/>
                </a:solidFill>
                <a:cs typeface="Times New Roman"/>
              </a:rPr>
              <a:t> hardware-based architecture for streaming data mining applications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010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10972800" cy="1143000"/>
          </a:xfrm>
        </p:spPr>
        <p:txBody>
          <a:bodyPr/>
          <a:lstStyle/>
          <a:p>
            <a:r>
              <a:rPr lang="en-US" dirty="0"/>
              <a:t>FPGA-based Architecture</a:t>
            </a:r>
            <a:endParaRPr lang="el-GR" dirty="0"/>
          </a:p>
        </p:txBody>
      </p:sp>
      <p:grpSp>
        <p:nvGrpSpPr>
          <p:cNvPr id="6" name="Group 5"/>
          <p:cNvGrpSpPr/>
          <p:nvPr/>
        </p:nvGrpSpPr>
        <p:grpSpPr>
          <a:xfrm>
            <a:off x="1871918" y="1340768"/>
            <a:ext cx="2476524" cy="1545246"/>
            <a:chOff x="839416" y="1345378"/>
            <a:chExt cx="2476524" cy="1545246"/>
          </a:xfrm>
        </p:grpSpPr>
        <p:pic>
          <p:nvPicPr>
            <p:cNvPr id="4" name="Εικόνα 1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9416" y="2276872"/>
              <a:ext cx="2476524" cy="61375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249586" y="1345378"/>
              <a:ext cx="1656184" cy="701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/>
                <a:t>Convey </a:t>
              </a:r>
            </a:p>
            <a:p>
              <a:pPr algn="ctr">
                <a:buNone/>
              </a:pPr>
              <a:r>
                <a:rPr lang="en-US" dirty="0"/>
                <a:t>HC-2 Platform</a:t>
              </a:r>
              <a:endParaRPr lang="el-GR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920" y="3429000"/>
            <a:ext cx="5508520" cy="286420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cxnSp>
        <p:nvCxnSpPr>
          <p:cNvPr id="10" name="Straight Connector 9"/>
          <p:cNvCxnSpPr>
            <a:stCxn id="4" idx="1"/>
          </p:cNvCxnSpPr>
          <p:nvPr/>
        </p:nvCxnSpPr>
        <p:spPr>
          <a:xfrm flipH="1">
            <a:off x="355920" y="2579138"/>
            <a:ext cx="1515998" cy="84986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3"/>
          </p:cNvCxnSpPr>
          <p:nvPr/>
        </p:nvCxnSpPr>
        <p:spPr>
          <a:xfrm>
            <a:off x="4348442" y="2579138"/>
            <a:ext cx="1515998" cy="849862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619639" y="1340768"/>
            <a:ext cx="8169645" cy="4824536"/>
            <a:chOff x="3619639" y="1340768"/>
            <a:chExt cx="8169645" cy="482453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12024" y="1340768"/>
              <a:ext cx="5477260" cy="4824536"/>
            </a:xfrm>
            <a:prstGeom prst="rect">
              <a:avLst/>
            </a:prstGeom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3619639" y="1340768"/>
              <a:ext cx="3484473" cy="2412268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664197" y="4437112"/>
              <a:ext cx="3439915" cy="1584176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 bwMode="auto">
          <a:xfrm>
            <a:off x="7857688" y="1720147"/>
            <a:ext cx="3206864" cy="2032889"/>
          </a:xfrm>
          <a:prstGeom prst="rect">
            <a:avLst/>
          </a:prstGeom>
          <a:solidFill>
            <a:srgbClr val="0000FF">
              <a:alpha val="10000"/>
            </a:srgbClr>
          </a:soli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46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39465" y="3734720"/>
            <a:ext cx="780272" cy="774400"/>
          </a:xfrm>
          <a:prstGeom prst="rect">
            <a:avLst/>
          </a:prstGeom>
          <a:solidFill>
            <a:srgbClr val="008000">
              <a:alpha val="10000"/>
            </a:srgbClr>
          </a:solidFill>
          <a:ln w="444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46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18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-27384"/>
            <a:ext cx="10972800" cy="1143000"/>
          </a:xfrm>
        </p:spPr>
        <p:txBody>
          <a:bodyPr/>
          <a:lstStyle/>
          <a:p>
            <a:r>
              <a:rPr lang="en-US" dirty="0"/>
              <a:t>Performance Results</a:t>
            </a:r>
            <a:endParaRPr lang="el-G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>
          <a:xfrm>
            <a:off x="609600" y="1052736"/>
            <a:ext cx="10972800" cy="1108720"/>
          </a:xfrm>
        </p:spPr>
        <p:txBody>
          <a:bodyPr/>
          <a:lstStyle/>
          <a:p>
            <a:r>
              <a:rPr lang="en-US" sz="2800" b="1" dirty="0" smtClean="0"/>
              <a:t>Metrics</a:t>
            </a:r>
            <a:r>
              <a:rPr lang="en-US" sz="2800" dirty="0"/>
              <a:t>: Processing </a:t>
            </a:r>
            <a:r>
              <a:rPr lang="en-US" sz="2800" dirty="0" smtClean="0"/>
              <a:t>(</a:t>
            </a:r>
            <a:r>
              <a:rPr lang="en-US" sz="2800" dirty="0"/>
              <a:t>without I/O) and throughput </a:t>
            </a:r>
            <a:r>
              <a:rPr lang="en-US" sz="2800" dirty="0" smtClean="0"/>
              <a:t>rates</a:t>
            </a:r>
            <a:endParaRPr lang="en-US" sz="2800" dirty="0"/>
          </a:p>
          <a:p>
            <a:r>
              <a:rPr lang="en-US" sz="2800" b="1" dirty="0" smtClean="0"/>
              <a:t>Comparison</a:t>
            </a:r>
            <a:r>
              <a:rPr lang="en-US" sz="2800" dirty="0"/>
              <a:t>: Official and other multi-threaded stream join solutions</a:t>
            </a:r>
          </a:p>
          <a:p>
            <a:endParaRPr lang="en-US" sz="28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877399"/>
              </p:ext>
            </p:extLst>
          </p:nvPr>
        </p:nvGraphicFramePr>
        <p:xfrm>
          <a:off x="551384" y="2348880"/>
          <a:ext cx="10801200" cy="4340497"/>
        </p:xfrm>
        <a:graphic>
          <a:graphicData uri="http://schemas.openxmlformats.org/drawingml/2006/table">
            <a:tbl>
              <a:tblPr firstRow="1" firstCol="1" bandRow="1"/>
              <a:tblGrid>
                <a:gridCol w="2441367">
                  <a:extLst>
                    <a:ext uri="{9D8B030D-6E8A-4147-A177-3AD203B41FA5}">
                      <a16:colId xmlns="" xmlns:a16="http://schemas.microsoft.com/office/drawing/2014/main" val="3396569851"/>
                    </a:ext>
                  </a:extLst>
                </a:gridCol>
                <a:gridCol w="2095137">
                  <a:extLst>
                    <a:ext uri="{9D8B030D-6E8A-4147-A177-3AD203B41FA5}">
                      <a16:colId xmlns="" xmlns:a16="http://schemas.microsoft.com/office/drawing/2014/main" val="3786720018"/>
                    </a:ext>
                  </a:extLst>
                </a:gridCol>
                <a:gridCol w="2009677">
                  <a:extLst>
                    <a:ext uri="{9D8B030D-6E8A-4147-A177-3AD203B41FA5}">
                      <a16:colId xmlns="" xmlns:a16="http://schemas.microsoft.com/office/drawing/2014/main" val="3756572231"/>
                    </a:ext>
                  </a:extLst>
                </a:gridCol>
                <a:gridCol w="1745649">
                  <a:extLst>
                    <a:ext uri="{9D8B030D-6E8A-4147-A177-3AD203B41FA5}">
                      <a16:colId xmlns="" xmlns:a16="http://schemas.microsoft.com/office/drawing/2014/main" val="3004025070"/>
                    </a:ext>
                  </a:extLst>
                </a:gridCol>
                <a:gridCol w="2509370">
                  <a:extLst>
                    <a:ext uri="{9D8B030D-6E8A-4147-A177-3AD203B41FA5}">
                      <a16:colId xmlns="" xmlns:a16="http://schemas.microsoft.com/office/drawing/2014/main" val="1239251080"/>
                    </a:ext>
                  </a:extLst>
                </a:gridCol>
              </a:tblGrid>
              <a:tr h="708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Systems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Handshake system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ScaleJoin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system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CellJoin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system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FPGA-based </a:t>
                      </a:r>
                      <a:r>
                        <a:rPr lang="en-US" sz="2400" b="1" dirty="0" err="1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ScaleJoin</a:t>
                      </a:r>
                      <a:r>
                        <a:rPr lang="en-US" sz="2400" b="1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system</a:t>
                      </a:r>
                      <a:endParaRPr lang="el-GR" sz="2400" b="1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8366547"/>
                  </a:ext>
                </a:extLst>
              </a:tr>
              <a:tr h="434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CPU Cores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CPU + 4 Virtex6 FPGAs</a:t>
                      </a:r>
                      <a:endParaRPr lang="el-GR" sz="2400" b="1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4834433"/>
                  </a:ext>
                </a:extLst>
              </a:tr>
              <a:tr h="708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CPU type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 GHz AMD Opteron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 GHz AMD Opteron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PPE and 8 SPEs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2.13 GHz Intel Xeon</a:t>
                      </a:r>
                      <a:endParaRPr lang="el-GR" sz="2400" b="1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2322316"/>
                  </a:ext>
                </a:extLst>
              </a:tr>
              <a:tr h="98267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 Throughput Rate (tuples/sec)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5125</a:t>
                      </a:r>
                      <a:endParaRPr lang="el-GR" sz="2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3000</a:t>
                      </a:r>
                      <a:endParaRPr lang="el-GR" sz="2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2000</a:t>
                      </a:r>
                      <a:endParaRPr lang="el-GR" sz="2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12800</a:t>
                      </a:r>
                      <a:endParaRPr lang="el-GR" sz="2600" b="1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40093413"/>
                  </a:ext>
                </a:extLst>
              </a:tr>
              <a:tr h="98267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 Processing Rate</a:t>
                      </a:r>
                      <a:r>
                        <a:rPr lang="el-G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(Comps/sec)</a:t>
                      </a:r>
                      <a:endParaRPr lang="el-GR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 x 10</a:t>
                      </a:r>
                      <a:r>
                        <a:rPr lang="en-US" sz="26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l-GR" sz="2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x 10</a:t>
                      </a:r>
                      <a:r>
                        <a:rPr lang="en-US" sz="26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l-GR" sz="2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endParaRPr lang="el-GR" sz="2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 x 10</a:t>
                      </a:r>
                      <a:r>
                        <a:rPr lang="en-US" sz="2600" b="1" baseline="30000" dirty="0">
                          <a:solidFill>
                            <a:srgbClr val="008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l-GR" sz="2600" b="1" dirty="0">
                        <a:solidFill>
                          <a:srgbClr val="008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3047805"/>
                  </a:ext>
                </a:extLst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2927648" y="4725144"/>
            <a:ext cx="8496944" cy="93610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Speech Bubble: Oval 19"/>
          <p:cNvSpPr/>
          <p:nvPr/>
        </p:nvSpPr>
        <p:spPr>
          <a:xfrm>
            <a:off x="8904312" y="3356992"/>
            <a:ext cx="2664296" cy="1224136"/>
          </a:xfrm>
          <a:prstGeom prst="wedgeEllipseCallo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Up to 2.5x higher throughput rate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7648" y="5715526"/>
            <a:ext cx="8496944" cy="953834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Speech Bubble: Oval 21"/>
          <p:cNvSpPr/>
          <p:nvPr/>
        </p:nvSpPr>
        <p:spPr>
          <a:xfrm>
            <a:off x="8472264" y="4365104"/>
            <a:ext cx="3096344" cy="1224136"/>
          </a:xfrm>
          <a:prstGeom prst="wedgeEllipseCallou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>
                <a:solidFill>
                  <a:schemeClr val="tx1"/>
                </a:solidFill>
              </a:rPr>
              <a:t>Up to one order of magnitude higher processing rate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1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384"/>
            <a:ext cx="10972800" cy="1143000"/>
          </a:xfrm>
        </p:spPr>
        <p:txBody>
          <a:bodyPr/>
          <a:lstStyle/>
          <a:p>
            <a:r>
              <a:rPr lang="en-US" dirty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15617"/>
            <a:ext cx="10972800" cy="5010548"/>
          </a:xfrm>
        </p:spPr>
        <p:txBody>
          <a:bodyPr/>
          <a:lstStyle/>
          <a:p>
            <a:r>
              <a:rPr lang="en-US" dirty="0"/>
              <a:t>First FPGA-based solution for the </a:t>
            </a:r>
            <a:r>
              <a:rPr lang="en-US" dirty="0" err="1"/>
              <a:t>ScaleJoin</a:t>
            </a:r>
            <a:r>
              <a:rPr lang="en-US" dirty="0"/>
              <a:t> algorithm</a:t>
            </a:r>
          </a:p>
          <a:p>
            <a:r>
              <a:rPr lang="en-US" dirty="0"/>
              <a:t>Performance efficient solution vs. any other state-of-the-art published works</a:t>
            </a:r>
          </a:p>
          <a:p>
            <a:r>
              <a:rPr lang="en-US" dirty="0"/>
              <a:t>Extensible and scalable architecture</a:t>
            </a:r>
          </a:p>
          <a:p>
            <a:r>
              <a:rPr lang="en-US" dirty="0"/>
              <a:t>Generic, i.e. it can be used for any other streaming problem that combines information from multiple streams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496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>
              <a:solidFill>
                <a:srgbClr val="FFC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FFC000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4000" dirty="0">
                <a:cs typeface="Times New Roman" pitchFamily="18" charset="0"/>
              </a:rPr>
              <a:t>	</a:t>
            </a:r>
            <a:r>
              <a:rPr lang="en-US" sz="4000">
                <a:cs typeface="Times New Roman" pitchFamily="18" charset="0"/>
              </a:rPr>
              <a:t>Thank </a:t>
            </a:r>
            <a:r>
              <a:rPr lang="en-US" sz="4000" smtClean="0">
                <a:cs typeface="Times New Roman" pitchFamily="18" charset="0"/>
              </a:rPr>
              <a:t>you for your attention!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uc">
  <a:themeElements>
    <a:clrScheme name="tuc 13">
      <a:dk1>
        <a:srgbClr val="000000"/>
      </a:dk1>
      <a:lt1>
        <a:srgbClr val="FFFFFF"/>
      </a:lt1>
      <a:dk2>
        <a:srgbClr val="336699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u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c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tuc</Template>
  <TotalTime>8893</TotalTime>
  <Words>346</Words>
  <Application>Microsoft Macintosh PowerPoint</Application>
  <PresentationFormat>Custom</PresentationFormat>
  <Paragraphs>68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tuc</vt:lpstr>
      <vt:lpstr>An FPGA-based High-Throughput Stream Join Architecture</vt:lpstr>
      <vt:lpstr>Motivation</vt:lpstr>
      <vt:lpstr>Contributions</vt:lpstr>
      <vt:lpstr>FPGA-based Architecture</vt:lpstr>
      <vt:lpstr>Performance Results</vt:lpstr>
      <vt:lpstr>Conclusions</vt:lpstr>
      <vt:lpstr>PowerPoint Presentation</vt:lpstr>
    </vt:vector>
  </TitlesOfParts>
  <Company>KP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Task Graph Approach for Efficient Exploitation of Reconfiguration in Dynamically Reconfigurable Systems</dc:title>
  <dc:creator>Kyprianos Papademetriou</dc:creator>
  <cp:lastModifiedBy>Dionisios Pnevmatikatos</cp:lastModifiedBy>
  <cp:revision>598</cp:revision>
  <dcterms:created xsi:type="dcterms:W3CDTF">2006-04-13T11:30:31Z</dcterms:created>
  <dcterms:modified xsi:type="dcterms:W3CDTF">2016-08-31T13:09:01Z</dcterms:modified>
</cp:coreProperties>
</file>