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8" r:id="rId4"/>
    <p:sldId id="279" r:id="rId5"/>
    <p:sldId id="262" r:id="rId6"/>
    <p:sldId id="275" r:id="rId7"/>
    <p:sldId id="296" r:id="rId8"/>
    <p:sldId id="287" r:id="rId9"/>
    <p:sldId id="294" r:id="rId10"/>
    <p:sldId id="264" r:id="rId11"/>
    <p:sldId id="297" r:id="rId12"/>
    <p:sldId id="295" r:id="rId13"/>
    <p:sldId id="299" r:id="rId14"/>
    <p:sldId id="313" r:id="rId15"/>
    <p:sldId id="272" r:id="rId16"/>
    <p:sldId id="301" r:id="rId17"/>
    <p:sldId id="319" r:id="rId18"/>
    <p:sldId id="309" r:id="rId19"/>
    <p:sldId id="320" r:id="rId20"/>
    <p:sldId id="267" r:id="rId21"/>
    <p:sldId id="316" r:id="rId22"/>
  </p:sldIdLst>
  <p:sldSz cx="12192000" cy="6858000"/>
  <p:notesSz cx="6858000" cy="9144000"/>
  <p:embeddedFontLst>
    <p:embeddedFont>
      <p:font typeface="Franklin Gothic Demi" panose="020B070302010202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F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195" autoAdjust="0"/>
  </p:normalViewPr>
  <p:slideViewPr>
    <p:cSldViewPr>
      <p:cViewPr varScale="1">
        <p:scale>
          <a:sx n="99" d="100"/>
          <a:sy n="99" d="100"/>
        </p:scale>
        <p:origin x="9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F24FB-4EEC-4FAB-B15F-0E3192FE91FB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D4EB2C9C-2ADA-4A7E-8332-BBEB743F7F8B}">
      <dgm:prSet phldrT="[Text]" custT="1"/>
      <dgm:spPr/>
      <dgm:t>
        <a:bodyPr/>
        <a:lstStyle/>
        <a:p>
          <a:r>
            <a:rPr lang="en-US" sz="1600" dirty="0"/>
            <a:t>Directives</a:t>
          </a:r>
        </a:p>
      </dgm:t>
    </dgm:pt>
    <dgm:pt modelId="{A416CA65-49F2-46DA-8902-269DF7DA3F17}" type="parTrans" cxnId="{344A70F6-B355-451E-AB03-48D504F2000D}">
      <dgm:prSet/>
      <dgm:spPr/>
      <dgm:t>
        <a:bodyPr/>
        <a:lstStyle/>
        <a:p>
          <a:endParaRPr lang="en-US"/>
        </a:p>
      </dgm:t>
    </dgm:pt>
    <dgm:pt modelId="{073E45D5-342C-4C05-8781-09F52D09BFD3}" type="sibTrans" cxnId="{344A70F6-B355-451E-AB03-48D504F2000D}">
      <dgm:prSet/>
      <dgm:spPr/>
      <dgm:t>
        <a:bodyPr/>
        <a:lstStyle/>
        <a:p>
          <a:endParaRPr lang="en-US"/>
        </a:p>
      </dgm:t>
    </dgm:pt>
    <dgm:pt modelId="{0D52B172-9CC3-49D6-AA09-CB0D48AB50A8}">
      <dgm:prSet custT="1"/>
      <dgm:spPr/>
      <dgm:t>
        <a:bodyPr/>
        <a:lstStyle/>
        <a:p>
          <a:r>
            <a:rPr lang="en-US" sz="1600" dirty="0"/>
            <a:t>Code Changes</a:t>
          </a:r>
        </a:p>
      </dgm:t>
    </dgm:pt>
    <dgm:pt modelId="{F76A37BC-9C0B-4A2A-8327-6EEC1C101586}" type="parTrans" cxnId="{CEA58A0A-AE03-4324-9E7D-20E1D3AAF7A9}">
      <dgm:prSet/>
      <dgm:spPr/>
      <dgm:t>
        <a:bodyPr/>
        <a:lstStyle/>
        <a:p>
          <a:endParaRPr lang="en-US"/>
        </a:p>
      </dgm:t>
    </dgm:pt>
    <dgm:pt modelId="{68A75200-3F6D-4A58-91EC-8E9FE79D72D3}" type="sibTrans" cxnId="{CEA58A0A-AE03-4324-9E7D-20E1D3AAF7A9}">
      <dgm:prSet/>
      <dgm:spPr/>
      <dgm:t>
        <a:bodyPr/>
        <a:lstStyle/>
        <a:p>
          <a:endParaRPr lang="en-US"/>
        </a:p>
      </dgm:t>
    </dgm:pt>
    <dgm:pt modelId="{53DF821F-84AE-42E2-8C3A-302460A07144}" type="pres">
      <dgm:prSet presAssocID="{192F24FB-4EEC-4FAB-B15F-0E3192FE91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4CD8E0-FF7C-4F1A-8DB0-BA97CD0FBA5C}" type="pres">
      <dgm:prSet presAssocID="{D4EB2C9C-2ADA-4A7E-8332-BBEB743F7F8B}" presName="gear1" presStyleLbl="node1" presStyleIdx="0" presStyleCnt="2" custLinFactNeighborX="30295" custLinFactNeighborY="99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E6859-4AD6-4D25-AAF6-9FDD66C528BE}" type="pres">
      <dgm:prSet presAssocID="{D4EB2C9C-2ADA-4A7E-8332-BBEB743F7F8B}" presName="gear1srcNode" presStyleLbl="node1" presStyleIdx="0" presStyleCnt="2"/>
      <dgm:spPr/>
      <dgm:t>
        <a:bodyPr/>
        <a:lstStyle/>
        <a:p>
          <a:endParaRPr lang="en-US"/>
        </a:p>
      </dgm:t>
    </dgm:pt>
    <dgm:pt modelId="{3563DE62-9831-402F-93CA-8A07FDE9D819}" type="pres">
      <dgm:prSet presAssocID="{D4EB2C9C-2ADA-4A7E-8332-BBEB743F7F8B}" presName="gear1dstNode" presStyleLbl="node1" presStyleIdx="0" presStyleCnt="2"/>
      <dgm:spPr/>
      <dgm:t>
        <a:bodyPr/>
        <a:lstStyle/>
        <a:p>
          <a:endParaRPr lang="en-US"/>
        </a:p>
      </dgm:t>
    </dgm:pt>
    <dgm:pt modelId="{0151C64B-67AD-456D-A88D-B4B79D1762C6}" type="pres">
      <dgm:prSet presAssocID="{0D52B172-9CC3-49D6-AA09-CB0D48AB50A8}" presName="gear2" presStyleLbl="node1" presStyleIdx="1" presStyleCnt="2" custScaleX="134434" custScaleY="134434" custLinFactNeighborX="31373" custLinFactNeighborY="28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B081D-3D72-499A-9141-C39E03CDC653}" type="pres">
      <dgm:prSet presAssocID="{0D52B172-9CC3-49D6-AA09-CB0D48AB50A8}" presName="gear2srcNode" presStyleLbl="node1" presStyleIdx="1" presStyleCnt="2"/>
      <dgm:spPr/>
      <dgm:t>
        <a:bodyPr/>
        <a:lstStyle/>
        <a:p>
          <a:endParaRPr lang="en-US"/>
        </a:p>
      </dgm:t>
    </dgm:pt>
    <dgm:pt modelId="{2AFC861F-FAE7-4CBD-9B10-B250F0FEE281}" type="pres">
      <dgm:prSet presAssocID="{0D52B172-9CC3-49D6-AA09-CB0D48AB50A8}" presName="gear2dstNode" presStyleLbl="node1" presStyleIdx="1" presStyleCnt="2"/>
      <dgm:spPr/>
      <dgm:t>
        <a:bodyPr/>
        <a:lstStyle/>
        <a:p>
          <a:endParaRPr lang="en-US"/>
        </a:p>
      </dgm:t>
    </dgm:pt>
    <dgm:pt modelId="{F5EC2DEC-28C7-4D9A-B53D-BD19945164A4}" type="pres">
      <dgm:prSet presAssocID="{073E45D5-342C-4C05-8781-09F52D09BFD3}" presName="connector1" presStyleLbl="sibTrans2D1" presStyleIdx="0" presStyleCnt="2" custLinFactNeighborX="24630" custLinFactNeighborY="8077"/>
      <dgm:spPr/>
      <dgm:t>
        <a:bodyPr/>
        <a:lstStyle/>
        <a:p>
          <a:endParaRPr lang="en-US"/>
        </a:p>
      </dgm:t>
    </dgm:pt>
    <dgm:pt modelId="{504DB4C2-08E5-4166-82E9-19693B81A3E8}" type="pres">
      <dgm:prSet presAssocID="{68A75200-3F6D-4A58-91EC-8E9FE79D72D3}" presName="connector2" presStyleLbl="sibTrans2D1" presStyleIdx="1" presStyleCnt="2" custLinFactNeighborX="12324" custLinFactNeighborY="-441"/>
      <dgm:spPr/>
      <dgm:t>
        <a:bodyPr/>
        <a:lstStyle/>
        <a:p>
          <a:endParaRPr lang="en-US"/>
        </a:p>
      </dgm:t>
    </dgm:pt>
  </dgm:ptLst>
  <dgm:cxnLst>
    <dgm:cxn modelId="{2155C4C1-F7BB-4D33-869F-0A0E040F036A}" type="presOf" srcId="{0D52B172-9CC3-49D6-AA09-CB0D48AB50A8}" destId="{DAEB081D-3D72-499A-9141-C39E03CDC653}" srcOrd="1" destOrd="0" presId="urn:microsoft.com/office/officeart/2005/8/layout/gear1"/>
    <dgm:cxn modelId="{091BF0F4-88B4-4F1F-8A06-58192A8642A9}" type="presOf" srcId="{D4EB2C9C-2ADA-4A7E-8332-BBEB743F7F8B}" destId="{784CD8E0-FF7C-4F1A-8DB0-BA97CD0FBA5C}" srcOrd="0" destOrd="0" presId="urn:microsoft.com/office/officeart/2005/8/layout/gear1"/>
    <dgm:cxn modelId="{882054F3-B40E-44C4-8DB0-A8264989C79E}" type="presOf" srcId="{D4EB2C9C-2ADA-4A7E-8332-BBEB743F7F8B}" destId="{3563DE62-9831-402F-93CA-8A07FDE9D819}" srcOrd="2" destOrd="0" presId="urn:microsoft.com/office/officeart/2005/8/layout/gear1"/>
    <dgm:cxn modelId="{9A83A193-CD12-42C3-B670-BE5A0699E09B}" type="presOf" srcId="{192F24FB-4EEC-4FAB-B15F-0E3192FE91FB}" destId="{53DF821F-84AE-42E2-8C3A-302460A07144}" srcOrd="0" destOrd="0" presId="urn:microsoft.com/office/officeart/2005/8/layout/gear1"/>
    <dgm:cxn modelId="{EDA02FFD-21E1-49E7-918C-FFCD882F0F93}" type="presOf" srcId="{0D52B172-9CC3-49D6-AA09-CB0D48AB50A8}" destId="{0151C64B-67AD-456D-A88D-B4B79D1762C6}" srcOrd="0" destOrd="0" presId="urn:microsoft.com/office/officeart/2005/8/layout/gear1"/>
    <dgm:cxn modelId="{9626A977-C543-4380-8ED5-D18BC739C8D4}" type="presOf" srcId="{0D52B172-9CC3-49D6-AA09-CB0D48AB50A8}" destId="{2AFC861F-FAE7-4CBD-9B10-B250F0FEE281}" srcOrd="2" destOrd="0" presId="urn:microsoft.com/office/officeart/2005/8/layout/gear1"/>
    <dgm:cxn modelId="{320308DC-8F7F-419C-B553-D0CA6D5EC598}" type="presOf" srcId="{D4EB2C9C-2ADA-4A7E-8332-BBEB743F7F8B}" destId="{723E6859-4AD6-4D25-AAF6-9FDD66C528BE}" srcOrd="1" destOrd="0" presId="urn:microsoft.com/office/officeart/2005/8/layout/gear1"/>
    <dgm:cxn modelId="{344A70F6-B355-451E-AB03-48D504F2000D}" srcId="{192F24FB-4EEC-4FAB-B15F-0E3192FE91FB}" destId="{D4EB2C9C-2ADA-4A7E-8332-BBEB743F7F8B}" srcOrd="0" destOrd="0" parTransId="{A416CA65-49F2-46DA-8902-269DF7DA3F17}" sibTransId="{073E45D5-342C-4C05-8781-09F52D09BFD3}"/>
    <dgm:cxn modelId="{0817FA75-19BD-4382-B50B-B424BB1340C2}" type="presOf" srcId="{68A75200-3F6D-4A58-91EC-8E9FE79D72D3}" destId="{504DB4C2-08E5-4166-82E9-19693B81A3E8}" srcOrd="0" destOrd="0" presId="urn:microsoft.com/office/officeart/2005/8/layout/gear1"/>
    <dgm:cxn modelId="{CEA58A0A-AE03-4324-9E7D-20E1D3AAF7A9}" srcId="{192F24FB-4EEC-4FAB-B15F-0E3192FE91FB}" destId="{0D52B172-9CC3-49D6-AA09-CB0D48AB50A8}" srcOrd="1" destOrd="0" parTransId="{F76A37BC-9C0B-4A2A-8327-6EEC1C101586}" sibTransId="{68A75200-3F6D-4A58-91EC-8E9FE79D72D3}"/>
    <dgm:cxn modelId="{2E879628-E6F7-443A-8161-DAF0393287F6}" type="presOf" srcId="{073E45D5-342C-4C05-8781-09F52D09BFD3}" destId="{F5EC2DEC-28C7-4D9A-B53D-BD19945164A4}" srcOrd="0" destOrd="0" presId="urn:microsoft.com/office/officeart/2005/8/layout/gear1"/>
    <dgm:cxn modelId="{90760BCC-1A8D-45D3-AE49-EDBBBFB79F9F}" type="presParOf" srcId="{53DF821F-84AE-42E2-8C3A-302460A07144}" destId="{784CD8E0-FF7C-4F1A-8DB0-BA97CD0FBA5C}" srcOrd="0" destOrd="0" presId="urn:microsoft.com/office/officeart/2005/8/layout/gear1"/>
    <dgm:cxn modelId="{04E68C33-2EF4-438E-9C0B-5CCF065E3867}" type="presParOf" srcId="{53DF821F-84AE-42E2-8C3A-302460A07144}" destId="{723E6859-4AD6-4D25-AAF6-9FDD66C528BE}" srcOrd="1" destOrd="0" presId="urn:microsoft.com/office/officeart/2005/8/layout/gear1"/>
    <dgm:cxn modelId="{7585D978-9F1F-4045-913D-5AD6A63F7271}" type="presParOf" srcId="{53DF821F-84AE-42E2-8C3A-302460A07144}" destId="{3563DE62-9831-402F-93CA-8A07FDE9D819}" srcOrd="2" destOrd="0" presId="urn:microsoft.com/office/officeart/2005/8/layout/gear1"/>
    <dgm:cxn modelId="{D6FC4A51-57A2-4545-95E0-6CEC377F712B}" type="presParOf" srcId="{53DF821F-84AE-42E2-8C3A-302460A07144}" destId="{0151C64B-67AD-456D-A88D-B4B79D1762C6}" srcOrd="3" destOrd="0" presId="urn:microsoft.com/office/officeart/2005/8/layout/gear1"/>
    <dgm:cxn modelId="{0AB51827-8946-414D-BF1F-8025020CB759}" type="presParOf" srcId="{53DF821F-84AE-42E2-8C3A-302460A07144}" destId="{DAEB081D-3D72-499A-9141-C39E03CDC653}" srcOrd="4" destOrd="0" presId="urn:microsoft.com/office/officeart/2005/8/layout/gear1"/>
    <dgm:cxn modelId="{2155C859-56C9-4381-B0E2-461A94890D80}" type="presParOf" srcId="{53DF821F-84AE-42E2-8C3A-302460A07144}" destId="{2AFC861F-FAE7-4CBD-9B10-B250F0FEE281}" srcOrd="5" destOrd="0" presId="urn:microsoft.com/office/officeart/2005/8/layout/gear1"/>
    <dgm:cxn modelId="{F8C166A3-D9B7-4148-BFA3-7225CCF1AE37}" type="presParOf" srcId="{53DF821F-84AE-42E2-8C3A-302460A07144}" destId="{F5EC2DEC-28C7-4D9A-B53D-BD19945164A4}" srcOrd="6" destOrd="0" presId="urn:microsoft.com/office/officeart/2005/8/layout/gear1"/>
    <dgm:cxn modelId="{656DA52D-BB01-43FD-B148-EAC1AB3448CB}" type="presParOf" srcId="{53DF821F-84AE-42E2-8C3A-302460A07144}" destId="{504DB4C2-08E5-4166-82E9-19693B81A3E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F24FB-4EEC-4FAB-B15F-0E3192FE91FB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D4EB2C9C-2ADA-4A7E-8332-BBEB743F7F8B}">
      <dgm:prSet phldrT="[Text]" custT="1"/>
      <dgm:spPr/>
      <dgm:t>
        <a:bodyPr/>
        <a:lstStyle/>
        <a:p>
          <a:r>
            <a:rPr lang="en-US" sz="1600" dirty="0"/>
            <a:t>Directives</a:t>
          </a:r>
        </a:p>
      </dgm:t>
    </dgm:pt>
    <dgm:pt modelId="{A416CA65-49F2-46DA-8902-269DF7DA3F17}" type="parTrans" cxnId="{344A70F6-B355-451E-AB03-48D504F2000D}">
      <dgm:prSet/>
      <dgm:spPr/>
      <dgm:t>
        <a:bodyPr/>
        <a:lstStyle/>
        <a:p>
          <a:endParaRPr lang="en-US"/>
        </a:p>
      </dgm:t>
    </dgm:pt>
    <dgm:pt modelId="{073E45D5-342C-4C05-8781-09F52D09BFD3}" type="sibTrans" cxnId="{344A70F6-B355-451E-AB03-48D504F2000D}">
      <dgm:prSet/>
      <dgm:spPr/>
      <dgm:t>
        <a:bodyPr/>
        <a:lstStyle/>
        <a:p>
          <a:endParaRPr lang="en-US"/>
        </a:p>
      </dgm:t>
    </dgm:pt>
    <dgm:pt modelId="{0D52B172-9CC3-49D6-AA09-CB0D48AB50A8}">
      <dgm:prSet custT="1"/>
      <dgm:spPr/>
      <dgm:t>
        <a:bodyPr/>
        <a:lstStyle/>
        <a:p>
          <a:r>
            <a:rPr lang="en-US" sz="1600" dirty="0"/>
            <a:t>Code Changes</a:t>
          </a:r>
        </a:p>
      </dgm:t>
    </dgm:pt>
    <dgm:pt modelId="{F76A37BC-9C0B-4A2A-8327-6EEC1C101586}" type="parTrans" cxnId="{CEA58A0A-AE03-4324-9E7D-20E1D3AAF7A9}">
      <dgm:prSet/>
      <dgm:spPr/>
      <dgm:t>
        <a:bodyPr/>
        <a:lstStyle/>
        <a:p>
          <a:endParaRPr lang="en-US"/>
        </a:p>
      </dgm:t>
    </dgm:pt>
    <dgm:pt modelId="{68A75200-3F6D-4A58-91EC-8E9FE79D72D3}" type="sibTrans" cxnId="{CEA58A0A-AE03-4324-9E7D-20E1D3AAF7A9}">
      <dgm:prSet/>
      <dgm:spPr/>
      <dgm:t>
        <a:bodyPr/>
        <a:lstStyle/>
        <a:p>
          <a:endParaRPr lang="en-US"/>
        </a:p>
      </dgm:t>
    </dgm:pt>
    <dgm:pt modelId="{53DF821F-84AE-42E2-8C3A-302460A07144}" type="pres">
      <dgm:prSet presAssocID="{192F24FB-4EEC-4FAB-B15F-0E3192FE91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4CD8E0-FF7C-4F1A-8DB0-BA97CD0FBA5C}" type="pres">
      <dgm:prSet presAssocID="{D4EB2C9C-2ADA-4A7E-8332-BBEB743F7F8B}" presName="gear1" presStyleLbl="node1" presStyleIdx="0" presStyleCnt="2" custLinFactNeighborX="30295" custLinFactNeighborY="99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E6859-4AD6-4D25-AAF6-9FDD66C528BE}" type="pres">
      <dgm:prSet presAssocID="{D4EB2C9C-2ADA-4A7E-8332-BBEB743F7F8B}" presName="gear1srcNode" presStyleLbl="node1" presStyleIdx="0" presStyleCnt="2"/>
      <dgm:spPr/>
      <dgm:t>
        <a:bodyPr/>
        <a:lstStyle/>
        <a:p>
          <a:endParaRPr lang="en-US"/>
        </a:p>
      </dgm:t>
    </dgm:pt>
    <dgm:pt modelId="{3563DE62-9831-402F-93CA-8A07FDE9D819}" type="pres">
      <dgm:prSet presAssocID="{D4EB2C9C-2ADA-4A7E-8332-BBEB743F7F8B}" presName="gear1dstNode" presStyleLbl="node1" presStyleIdx="0" presStyleCnt="2"/>
      <dgm:spPr/>
      <dgm:t>
        <a:bodyPr/>
        <a:lstStyle/>
        <a:p>
          <a:endParaRPr lang="en-US"/>
        </a:p>
      </dgm:t>
    </dgm:pt>
    <dgm:pt modelId="{0151C64B-67AD-456D-A88D-B4B79D1762C6}" type="pres">
      <dgm:prSet presAssocID="{0D52B172-9CC3-49D6-AA09-CB0D48AB50A8}" presName="gear2" presStyleLbl="node1" presStyleIdx="1" presStyleCnt="2" custScaleX="134434" custScaleY="134434" custLinFactNeighborX="31373" custLinFactNeighborY="28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B081D-3D72-499A-9141-C39E03CDC653}" type="pres">
      <dgm:prSet presAssocID="{0D52B172-9CC3-49D6-AA09-CB0D48AB50A8}" presName="gear2srcNode" presStyleLbl="node1" presStyleIdx="1" presStyleCnt="2"/>
      <dgm:spPr/>
      <dgm:t>
        <a:bodyPr/>
        <a:lstStyle/>
        <a:p>
          <a:endParaRPr lang="en-US"/>
        </a:p>
      </dgm:t>
    </dgm:pt>
    <dgm:pt modelId="{2AFC861F-FAE7-4CBD-9B10-B250F0FEE281}" type="pres">
      <dgm:prSet presAssocID="{0D52B172-9CC3-49D6-AA09-CB0D48AB50A8}" presName="gear2dstNode" presStyleLbl="node1" presStyleIdx="1" presStyleCnt="2"/>
      <dgm:spPr/>
      <dgm:t>
        <a:bodyPr/>
        <a:lstStyle/>
        <a:p>
          <a:endParaRPr lang="en-US"/>
        </a:p>
      </dgm:t>
    </dgm:pt>
    <dgm:pt modelId="{F5EC2DEC-28C7-4D9A-B53D-BD19945164A4}" type="pres">
      <dgm:prSet presAssocID="{073E45D5-342C-4C05-8781-09F52D09BFD3}" presName="connector1" presStyleLbl="sibTrans2D1" presStyleIdx="0" presStyleCnt="2" custLinFactNeighborX="24630" custLinFactNeighborY="8077"/>
      <dgm:spPr/>
      <dgm:t>
        <a:bodyPr/>
        <a:lstStyle/>
        <a:p>
          <a:endParaRPr lang="en-US"/>
        </a:p>
      </dgm:t>
    </dgm:pt>
    <dgm:pt modelId="{504DB4C2-08E5-4166-82E9-19693B81A3E8}" type="pres">
      <dgm:prSet presAssocID="{68A75200-3F6D-4A58-91EC-8E9FE79D72D3}" presName="connector2" presStyleLbl="sibTrans2D1" presStyleIdx="1" presStyleCnt="2" custLinFactNeighborX="12324" custLinFactNeighborY="-441"/>
      <dgm:spPr/>
      <dgm:t>
        <a:bodyPr/>
        <a:lstStyle/>
        <a:p>
          <a:endParaRPr lang="en-US"/>
        </a:p>
      </dgm:t>
    </dgm:pt>
  </dgm:ptLst>
  <dgm:cxnLst>
    <dgm:cxn modelId="{2155C4C1-F7BB-4D33-869F-0A0E040F036A}" type="presOf" srcId="{0D52B172-9CC3-49D6-AA09-CB0D48AB50A8}" destId="{DAEB081D-3D72-499A-9141-C39E03CDC653}" srcOrd="1" destOrd="0" presId="urn:microsoft.com/office/officeart/2005/8/layout/gear1"/>
    <dgm:cxn modelId="{091BF0F4-88B4-4F1F-8A06-58192A8642A9}" type="presOf" srcId="{D4EB2C9C-2ADA-4A7E-8332-BBEB743F7F8B}" destId="{784CD8E0-FF7C-4F1A-8DB0-BA97CD0FBA5C}" srcOrd="0" destOrd="0" presId="urn:microsoft.com/office/officeart/2005/8/layout/gear1"/>
    <dgm:cxn modelId="{882054F3-B40E-44C4-8DB0-A8264989C79E}" type="presOf" srcId="{D4EB2C9C-2ADA-4A7E-8332-BBEB743F7F8B}" destId="{3563DE62-9831-402F-93CA-8A07FDE9D819}" srcOrd="2" destOrd="0" presId="urn:microsoft.com/office/officeart/2005/8/layout/gear1"/>
    <dgm:cxn modelId="{9A83A193-CD12-42C3-B670-BE5A0699E09B}" type="presOf" srcId="{192F24FB-4EEC-4FAB-B15F-0E3192FE91FB}" destId="{53DF821F-84AE-42E2-8C3A-302460A07144}" srcOrd="0" destOrd="0" presId="urn:microsoft.com/office/officeart/2005/8/layout/gear1"/>
    <dgm:cxn modelId="{EDA02FFD-21E1-49E7-918C-FFCD882F0F93}" type="presOf" srcId="{0D52B172-9CC3-49D6-AA09-CB0D48AB50A8}" destId="{0151C64B-67AD-456D-A88D-B4B79D1762C6}" srcOrd="0" destOrd="0" presId="urn:microsoft.com/office/officeart/2005/8/layout/gear1"/>
    <dgm:cxn modelId="{9626A977-C543-4380-8ED5-D18BC739C8D4}" type="presOf" srcId="{0D52B172-9CC3-49D6-AA09-CB0D48AB50A8}" destId="{2AFC861F-FAE7-4CBD-9B10-B250F0FEE281}" srcOrd="2" destOrd="0" presId="urn:microsoft.com/office/officeart/2005/8/layout/gear1"/>
    <dgm:cxn modelId="{320308DC-8F7F-419C-B553-D0CA6D5EC598}" type="presOf" srcId="{D4EB2C9C-2ADA-4A7E-8332-BBEB743F7F8B}" destId="{723E6859-4AD6-4D25-AAF6-9FDD66C528BE}" srcOrd="1" destOrd="0" presId="urn:microsoft.com/office/officeart/2005/8/layout/gear1"/>
    <dgm:cxn modelId="{344A70F6-B355-451E-AB03-48D504F2000D}" srcId="{192F24FB-4EEC-4FAB-B15F-0E3192FE91FB}" destId="{D4EB2C9C-2ADA-4A7E-8332-BBEB743F7F8B}" srcOrd="0" destOrd="0" parTransId="{A416CA65-49F2-46DA-8902-269DF7DA3F17}" sibTransId="{073E45D5-342C-4C05-8781-09F52D09BFD3}"/>
    <dgm:cxn modelId="{0817FA75-19BD-4382-B50B-B424BB1340C2}" type="presOf" srcId="{68A75200-3F6D-4A58-91EC-8E9FE79D72D3}" destId="{504DB4C2-08E5-4166-82E9-19693B81A3E8}" srcOrd="0" destOrd="0" presId="urn:microsoft.com/office/officeart/2005/8/layout/gear1"/>
    <dgm:cxn modelId="{CEA58A0A-AE03-4324-9E7D-20E1D3AAF7A9}" srcId="{192F24FB-4EEC-4FAB-B15F-0E3192FE91FB}" destId="{0D52B172-9CC3-49D6-AA09-CB0D48AB50A8}" srcOrd="1" destOrd="0" parTransId="{F76A37BC-9C0B-4A2A-8327-6EEC1C101586}" sibTransId="{68A75200-3F6D-4A58-91EC-8E9FE79D72D3}"/>
    <dgm:cxn modelId="{2E879628-E6F7-443A-8161-DAF0393287F6}" type="presOf" srcId="{073E45D5-342C-4C05-8781-09F52D09BFD3}" destId="{F5EC2DEC-28C7-4D9A-B53D-BD19945164A4}" srcOrd="0" destOrd="0" presId="urn:microsoft.com/office/officeart/2005/8/layout/gear1"/>
    <dgm:cxn modelId="{90760BCC-1A8D-45D3-AE49-EDBBBFB79F9F}" type="presParOf" srcId="{53DF821F-84AE-42E2-8C3A-302460A07144}" destId="{784CD8E0-FF7C-4F1A-8DB0-BA97CD0FBA5C}" srcOrd="0" destOrd="0" presId="urn:microsoft.com/office/officeart/2005/8/layout/gear1"/>
    <dgm:cxn modelId="{04E68C33-2EF4-438E-9C0B-5CCF065E3867}" type="presParOf" srcId="{53DF821F-84AE-42E2-8C3A-302460A07144}" destId="{723E6859-4AD6-4D25-AAF6-9FDD66C528BE}" srcOrd="1" destOrd="0" presId="urn:microsoft.com/office/officeart/2005/8/layout/gear1"/>
    <dgm:cxn modelId="{7585D978-9F1F-4045-913D-5AD6A63F7271}" type="presParOf" srcId="{53DF821F-84AE-42E2-8C3A-302460A07144}" destId="{3563DE62-9831-402F-93CA-8A07FDE9D819}" srcOrd="2" destOrd="0" presId="urn:microsoft.com/office/officeart/2005/8/layout/gear1"/>
    <dgm:cxn modelId="{D6FC4A51-57A2-4545-95E0-6CEC377F712B}" type="presParOf" srcId="{53DF821F-84AE-42E2-8C3A-302460A07144}" destId="{0151C64B-67AD-456D-A88D-B4B79D1762C6}" srcOrd="3" destOrd="0" presId="urn:microsoft.com/office/officeart/2005/8/layout/gear1"/>
    <dgm:cxn modelId="{0AB51827-8946-414D-BF1F-8025020CB759}" type="presParOf" srcId="{53DF821F-84AE-42E2-8C3A-302460A07144}" destId="{DAEB081D-3D72-499A-9141-C39E03CDC653}" srcOrd="4" destOrd="0" presId="urn:microsoft.com/office/officeart/2005/8/layout/gear1"/>
    <dgm:cxn modelId="{2155C859-56C9-4381-B0E2-461A94890D80}" type="presParOf" srcId="{53DF821F-84AE-42E2-8C3A-302460A07144}" destId="{2AFC861F-FAE7-4CBD-9B10-B250F0FEE281}" srcOrd="5" destOrd="0" presId="urn:microsoft.com/office/officeart/2005/8/layout/gear1"/>
    <dgm:cxn modelId="{F8C166A3-D9B7-4148-BFA3-7225CCF1AE37}" type="presParOf" srcId="{53DF821F-84AE-42E2-8C3A-302460A07144}" destId="{F5EC2DEC-28C7-4D9A-B53D-BD19945164A4}" srcOrd="6" destOrd="0" presId="urn:microsoft.com/office/officeart/2005/8/layout/gear1"/>
    <dgm:cxn modelId="{656DA52D-BB01-43FD-B148-EAC1AB3448CB}" type="presParOf" srcId="{53DF821F-84AE-42E2-8C3A-302460A07144}" destId="{504DB4C2-08E5-4166-82E9-19693B81A3E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D8E0-FF7C-4F1A-8DB0-BA97CD0FBA5C}">
      <dsp:nvSpPr>
        <dsp:cNvPr id="0" name=""/>
        <dsp:cNvSpPr/>
      </dsp:nvSpPr>
      <dsp:spPr>
        <a:xfrm>
          <a:off x="2664289" y="1165459"/>
          <a:ext cx="1584121" cy="158412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Directives</a:t>
          </a:r>
        </a:p>
      </dsp:txBody>
      <dsp:txXfrm>
        <a:off x="2982768" y="1536532"/>
        <a:ext cx="947163" cy="814271"/>
      </dsp:txXfrm>
    </dsp:sp>
    <dsp:sp modelId="{0151C64B-67AD-456D-A88D-B4B79D1762C6}">
      <dsp:nvSpPr>
        <dsp:cNvPr id="0" name=""/>
        <dsp:cNvSpPr/>
      </dsp:nvSpPr>
      <dsp:spPr>
        <a:xfrm>
          <a:off x="1425798" y="468508"/>
          <a:ext cx="1548798" cy="154879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Code Changes</a:t>
          </a:r>
        </a:p>
      </dsp:txBody>
      <dsp:txXfrm>
        <a:off x="1815713" y="860779"/>
        <a:ext cx="768968" cy="764256"/>
      </dsp:txXfrm>
    </dsp:sp>
    <dsp:sp modelId="{F5EC2DEC-28C7-4D9A-B53D-BD19945164A4}">
      <dsp:nvSpPr>
        <dsp:cNvPr id="0" name=""/>
        <dsp:cNvSpPr/>
      </dsp:nvSpPr>
      <dsp:spPr>
        <a:xfrm>
          <a:off x="2705994" y="912669"/>
          <a:ext cx="1948469" cy="1948469"/>
        </a:xfrm>
        <a:prstGeom prst="circularArrow">
          <a:avLst>
            <a:gd name="adj1" fmla="val 4878"/>
            <a:gd name="adj2" fmla="val 312630"/>
            <a:gd name="adj3" fmla="val 3021748"/>
            <a:gd name="adj4" fmla="val 15394511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DB4C2-08E5-4166-82E9-19693B81A3E8}">
      <dsp:nvSpPr>
        <dsp:cNvPr id="0" name=""/>
        <dsp:cNvSpPr/>
      </dsp:nvSpPr>
      <dsp:spPr>
        <a:xfrm>
          <a:off x="1240237" y="377877"/>
          <a:ext cx="1473233" cy="14732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D8E0-FF7C-4F1A-8DB0-BA97CD0FBA5C}">
      <dsp:nvSpPr>
        <dsp:cNvPr id="0" name=""/>
        <dsp:cNvSpPr/>
      </dsp:nvSpPr>
      <dsp:spPr>
        <a:xfrm>
          <a:off x="2664289" y="1165459"/>
          <a:ext cx="1584121" cy="158412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Directives</a:t>
          </a:r>
        </a:p>
      </dsp:txBody>
      <dsp:txXfrm>
        <a:off x="2982768" y="1536532"/>
        <a:ext cx="947163" cy="814271"/>
      </dsp:txXfrm>
    </dsp:sp>
    <dsp:sp modelId="{0151C64B-67AD-456D-A88D-B4B79D1762C6}">
      <dsp:nvSpPr>
        <dsp:cNvPr id="0" name=""/>
        <dsp:cNvSpPr/>
      </dsp:nvSpPr>
      <dsp:spPr>
        <a:xfrm>
          <a:off x="1425798" y="468508"/>
          <a:ext cx="1548798" cy="154879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Code Changes</a:t>
          </a:r>
        </a:p>
      </dsp:txBody>
      <dsp:txXfrm>
        <a:off x="1815713" y="860779"/>
        <a:ext cx="768968" cy="764256"/>
      </dsp:txXfrm>
    </dsp:sp>
    <dsp:sp modelId="{F5EC2DEC-28C7-4D9A-B53D-BD19945164A4}">
      <dsp:nvSpPr>
        <dsp:cNvPr id="0" name=""/>
        <dsp:cNvSpPr/>
      </dsp:nvSpPr>
      <dsp:spPr>
        <a:xfrm>
          <a:off x="2705994" y="912669"/>
          <a:ext cx="1948469" cy="1948469"/>
        </a:xfrm>
        <a:prstGeom prst="circularArrow">
          <a:avLst>
            <a:gd name="adj1" fmla="val 4878"/>
            <a:gd name="adj2" fmla="val 312630"/>
            <a:gd name="adj3" fmla="val 3021748"/>
            <a:gd name="adj4" fmla="val 15394511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DB4C2-08E5-4166-82E9-19693B81A3E8}">
      <dsp:nvSpPr>
        <dsp:cNvPr id="0" name=""/>
        <dsp:cNvSpPr/>
      </dsp:nvSpPr>
      <dsp:spPr>
        <a:xfrm>
          <a:off x="1240237" y="377877"/>
          <a:ext cx="1473233" cy="14732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8BF8-A411-40C2-A1D3-1CB24B10171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7B1D1-A2DE-4470-A77B-69DB5B33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HLS generators are given by the HLS environment,</a:t>
            </a:r>
          </a:p>
          <a:p>
            <a:r>
              <a:rPr lang="en-CA" dirty="0"/>
              <a:t>Provide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compare along new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20162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5509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426" y="5373216"/>
            <a:ext cx="10369151" cy="432048"/>
          </a:xfrm>
        </p:spPr>
        <p:txBody>
          <a:bodyPr/>
          <a:lstStyle>
            <a:lvl1pPr algn="ct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CA"/>
              <a:t>August 31, 2016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11424" y="4365104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High-Performance Reconfigurable</a:t>
            </a:r>
            <a:r>
              <a:rPr lang="en-US" sz="2200" baseline="0" dirty="0">
                <a:solidFill>
                  <a:schemeClr val="bg1">
                    <a:lumMod val="50000"/>
                  </a:schemeClr>
                </a:solidFill>
              </a:rPr>
              <a:t> Computing Group</a:t>
            </a:r>
          </a:p>
          <a:p>
            <a:r>
              <a:rPr lang="de-DE" sz="2200" baseline="0" dirty="0">
                <a:solidFill>
                  <a:schemeClr val="bg1">
                    <a:lumMod val="50000"/>
                  </a:schemeClr>
                </a:solidFill>
              </a:rPr>
              <a:t>University of Toronto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4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600201"/>
            <a:ext cx="5184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600201"/>
            <a:ext cx="5184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535113"/>
            <a:ext cx="5184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2174875"/>
            <a:ext cx="51845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3980" y="1535113"/>
            <a:ext cx="5184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3980" y="2174875"/>
            <a:ext cx="51845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3050"/>
            <a:ext cx="3744417" cy="1162050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819" y="273051"/>
            <a:ext cx="66247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381" y="1435101"/>
            <a:ext cx="3744417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561173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1412777"/>
            <a:ext cx="10561173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356351"/>
            <a:ext cx="1920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CA"/>
              <a:t>August 31,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638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High-Performance Reconfigurable Computing Group    ∙     University of Toronto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19" y="3212976"/>
            <a:ext cx="431371" cy="1224137"/>
          </a:xfrm>
          <a:prstGeom prst="rect">
            <a:avLst/>
          </a:prstGeom>
        </p:spPr>
        <p:txBody>
          <a:bodyPr vert="wordArtVert" lIns="91440" tIns="45720" rIns="91440" bIns="45720" rtlCol="0" anchor="ctr" anchorCtr="1"/>
          <a:lstStyle>
            <a:lvl1pPr algn="r">
              <a:defRPr sz="1700" b="0" spc="-7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435C6B6-4FC9-4B43-A126-E37C8CA8CD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Model-Based Optimization of High Level Synthesis Directives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Charles Lo, Paul Chow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Directive Representation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26" y="2708920"/>
            <a:ext cx="3415431" cy="192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908" y="2708920"/>
            <a:ext cx="3730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myfunc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array_1: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directives: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array_partition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- disable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- enable: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type: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  - complete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  - block –factor 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408368" y="3812435"/>
            <a:ext cx="1536171" cy="61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52" y="2114781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/>
              <a:t>Design Space Description: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846" y="2114781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/>
              <a:t>One-hot encoding: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4622" y="2114781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/>
              <a:t>4-D Vectors: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3075" y="37538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0110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44691" y="5640452"/>
                <a:ext cx="6888809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Squared Exponential Kernel: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91" y="5640452"/>
                <a:ext cx="6888809" cy="483466"/>
              </a:xfrm>
              <a:prstGeom prst="rect">
                <a:avLst/>
              </a:prstGeom>
              <a:blipFill>
                <a:blip r:embed="rId3"/>
                <a:stretch>
                  <a:fillRect l="-70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734846" y="3686583"/>
            <a:ext cx="2081234" cy="17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5574855" y="4425730"/>
            <a:ext cx="2081234" cy="17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9789491" y="311469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complete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0517" y="34571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enable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645157" y="4058861"/>
            <a:ext cx="20444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37571" y="4058453"/>
            <a:ext cx="20444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</p:cNvCxnSpPr>
          <p:nvPr/>
        </p:nvCxnSpPr>
        <p:spPr>
          <a:xfrm>
            <a:off x="9093414" y="3826476"/>
            <a:ext cx="551743" cy="2447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10142018" y="3484022"/>
            <a:ext cx="175022" cy="558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 animBg="1"/>
      <p:bldP spid="23" grpId="0" animBg="1"/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Directive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11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3431704" y="1610798"/>
            <a:ext cx="3024336" cy="32043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array_1 [1024];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array_2 [512];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loop1: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loop2: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104" y="2394561"/>
            <a:ext cx="234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partition, reshape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5813304" y="2625394"/>
            <a:ext cx="1218800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5885312" y="2475862"/>
            <a:ext cx="1146792" cy="14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2104" y="3260466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unroll, pipeline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5357254" y="3208801"/>
            <a:ext cx="1674850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5357254" y="3491299"/>
            <a:ext cx="1674850" cy="20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47528" y="5051487"/>
            <a:ext cx="8069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Idea:</a:t>
            </a:r>
            <a:r>
              <a:rPr lang="en-CA" sz="2400" dirty="0"/>
              <a:t> Application of a directive to different code structures has</a:t>
            </a:r>
          </a:p>
          <a:p>
            <a:r>
              <a:rPr lang="en-CA" sz="2400" dirty="0"/>
              <a:t>         similar effect</a:t>
            </a:r>
          </a:p>
        </p:txBody>
      </p:sp>
      <p:sp>
        <p:nvSpPr>
          <p:cNvPr id="12" name="Arrow: Circular 11"/>
          <p:cNvSpPr/>
          <p:nvPr/>
        </p:nvSpPr>
        <p:spPr>
          <a:xfrm rot="5400000" flipV="1">
            <a:off x="3362040" y="2969457"/>
            <a:ext cx="673228" cy="965941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7692" y="3194599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0891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Relating Common Directives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229" y="2780928"/>
            <a:ext cx="545854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–factor 4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loop_1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set_directive_unroll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3791" y="2780928"/>
            <a:ext cx="534633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2409" y="1529364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Directive Setting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4866" y="1529365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Directive Setting 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168008" y="1268760"/>
            <a:ext cx="48006" cy="50875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229" y="2781672"/>
            <a:ext cx="545854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–factor 4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loop_1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set_directive_unroll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3791" y="2780928"/>
            <a:ext cx="534633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</a:t>
            </a:r>
            <a:r>
              <a:rPr lang="en-CA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7728" y="3933056"/>
            <a:ext cx="2880320" cy="508249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5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Intra-Program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66631" y="4727256"/>
            <a:ext cx="2664296" cy="37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76413" y="4473911"/>
            <a:ext cx="312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“enable array partition”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31638" y="5329550"/>
                <a:ext cx="6490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Append distance function: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638" y="5329550"/>
                <a:ext cx="6490495" cy="461665"/>
              </a:xfrm>
              <a:prstGeom prst="rect">
                <a:avLst/>
              </a:prstGeom>
              <a:blipFill>
                <a:blip r:embed="rId3"/>
                <a:stretch>
                  <a:fillRect l="-15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rot="16200000" flipV="1">
            <a:off x="3414279" y="3382199"/>
            <a:ext cx="2664296" cy="37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83258" y="1571163"/>
            <a:ext cx="3163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“disable array partition”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746427" y="3488679"/>
            <a:ext cx="1275735" cy="127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96218" y="2951854"/>
            <a:ext cx="2935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“partition array_2” or</a:t>
            </a:r>
          </a:p>
          <a:p>
            <a:r>
              <a:rPr lang="en-CA" sz="2400" dirty="0"/>
              <a:t>“partition array_1”</a:t>
            </a:r>
          </a:p>
        </p:txBody>
      </p:sp>
    </p:spTree>
    <p:extLst>
      <p:ext uri="{BB962C8B-B14F-4D97-AF65-F5344CB8AC3E}">
        <p14:creationId xmlns:p14="http://schemas.microsoft.com/office/powerpoint/2010/main" val="3246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10561173" cy="4608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Three case studies from </a:t>
            </a:r>
            <a:r>
              <a:rPr lang="en-CA" dirty="0" err="1">
                <a:solidFill>
                  <a:schemeClr val="tx1"/>
                </a:solidFill>
              </a:rPr>
              <a:t>MachSuite</a:t>
            </a:r>
            <a:r>
              <a:rPr lang="en-CA" dirty="0">
                <a:solidFill>
                  <a:schemeClr val="tx1"/>
                </a:solidFill>
              </a:rPr>
              <a:t> [1]:</a:t>
            </a:r>
          </a:p>
          <a:p>
            <a:pPr>
              <a:buFontTx/>
              <a:buChar char="-"/>
            </a:pPr>
            <a:r>
              <a:rPr lang="en-CA" sz="2400" b="1" dirty="0">
                <a:solidFill>
                  <a:schemeClr val="tx1"/>
                </a:solidFill>
              </a:rPr>
              <a:t>AES</a:t>
            </a:r>
            <a:r>
              <a:rPr lang="en-CA" sz="2400" dirty="0">
                <a:solidFill>
                  <a:schemeClr val="tx1"/>
                </a:solidFill>
              </a:rPr>
              <a:t>: 104, 976 points</a:t>
            </a:r>
          </a:p>
          <a:p>
            <a:pPr>
              <a:buFontTx/>
              <a:buChar char="-"/>
            </a:pPr>
            <a:r>
              <a:rPr lang="en-CA" sz="2400" dirty="0">
                <a:solidFill>
                  <a:schemeClr val="tx1"/>
                </a:solidFill>
              </a:rPr>
              <a:t>Backpropagation: 23, 328 points</a:t>
            </a:r>
          </a:p>
          <a:p>
            <a:pPr>
              <a:buFontTx/>
              <a:buChar char="-"/>
            </a:pPr>
            <a:r>
              <a:rPr lang="en-CA" sz="2400" dirty="0">
                <a:solidFill>
                  <a:schemeClr val="tx1"/>
                </a:solidFill>
              </a:rPr>
              <a:t>Radix Sort: 7, 776 points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Directives: </a:t>
            </a:r>
            <a:r>
              <a:rPr lang="en-CA" sz="2400" dirty="0">
                <a:solidFill>
                  <a:schemeClr val="tx1"/>
                </a:solidFill>
              </a:rPr>
              <a:t>loop pipeline, unroll, array partition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All design points evaluated to find global optima:</a:t>
            </a:r>
          </a:p>
          <a:p>
            <a:pPr>
              <a:buFontTx/>
              <a:buChar char="-"/>
            </a:pPr>
            <a:r>
              <a:rPr lang="en-CA" dirty="0" err="1">
                <a:solidFill>
                  <a:schemeClr val="tx1"/>
                </a:solidFill>
              </a:rPr>
              <a:t>Vivado</a:t>
            </a:r>
            <a:r>
              <a:rPr lang="en-CA" dirty="0">
                <a:solidFill>
                  <a:schemeClr val="tx1"/>
                </a:solidFill>
              </a:rPr>
              <a:t> HLS 2015.4 HDL Evaluation</a:t>
            </a:r>
          </a:p>
          <a:p>
            <a:pPr>
              <a:buFontTx/>
              <a:buChar char="-"/>
            </a:pPr>
            <a:r>
              <a:rPr lang="en-CA" dirty="0">
                <a:solidFill>
                  <a:schemeClr val="tx1"/>
                </a:solidFill>
              </a:rPr>
              <a:t>Target: </a:t>
            </a:r>
            <a:r>
              <a:rPr lang="en-CA" dirty="0" err="1">
                <a:solidFill>
                  <a:schemeClr val="tx1"/>
                </a:solidFill>
              </a:rPr>
              <a:t>Virtex</a:t>
            </a:r>
            <a:r>
              <a:rPr lang="en-CA" dirty="0">
                <a:solidFill>
                  <a:schemeClr val="tx1"/>
                </a:solidFill>
              </a:rPr>
              <a:t> 7 485T @ 200MHz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9403" y="6021195"/>
            <a:ext cx="1033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[1] B. </a:t>
            </a:r>
            <a:r>
              <a:rPr lang="en-CA" dirty="0" err="1"/>
              <a:t>Reagen</a:t>
            </a:r>
            <a:r>
              <a:rPr lang="en-CA" dirty="0"/>
              <a:t> et al., “</a:t>
            </a:r>
            <a:r>
              <a:rPr lang="en-CA" dirty="0" err="1"/>
              <a:t>MachSuite</a:t>
            </a:r>
            <a:r>
              <a:rPr lang="en-CA" dirty="0"/>
              <a:t>: Benchmarks for Accelerator Design and Custom Architectures,” IISWC 2014</a:t>
            </a:r>
          </a:p>
        </p:txBody>
      </p:sp>
    </p:spTree>
    <p:extLst>
      <p:ext uri="{BB962C8B-B14F-4D97-AF65-F5344CB8AC3E}">
        <p14:creationId xmlns:p14="http://schemas.microsoft.com/office/powerpoint/2010/main" val="292738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AES Design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17" y="1249748"/>
            <a:ext cx="6696744" cy="50225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5030" y="5003155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percentile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1137" y="5229844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percentile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4448" y="1755648"/>
            <a:ext cx="1024128" cy="3888432"/>
          </a:xfrm>
          <a:prstGeom prst="rect">
            <a:avLst/>
          </a:prstGeom>
          <a:solidFill>
            <a:srgbClr val="FE0E0E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4448" y="1755648"/>
            <a:ext cx="1636776" cy="3888432"/>
          </a:xfrm>
          <a:prstGeom prst="rect">
            <a:avLst/>
          </a:prstGeom>
          <a:solidFill>
            <a:srgbClr val="4F81B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Unconstrained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80" y="1052791"/>
            <a:ext cx="7036217" cy="52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2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Constrained (50%)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79190"/>
            <a:ext cx="7036213" cy="52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Intra-Program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Transfer provides general directions to explore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Useful early in unconstrained problems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Constrained problems require more </a:t>
            </a:r>
            <a:r>
              <a:rPr lang="en-US" b="1" dirty="0">
                <a:solidFill>
                  <a:schemeClr val="tx1"/>
                </a:solidFill>
              </a:rPr>
              <a:t>accuracy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AES</a:t>
            </a:r>
            <a:r>
              <a:rPr lang="en-US" dirty="0">
                <a:solidFill>
                  <a:schemeClr val="tx1"/>
                </a:solidFill>
              </a:rPr>
              <a:t> outer loops don’t follow trends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Pipelining an outer loop leads to unroll of inner loops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r>
              <a:rPr lang="en-US" dirty="0">
                <a:solidFill>
                  <a:schemeClr val="tx1"/>
                </a:solidFill>
              </a:rPr>
              <a:t> breaks assumption of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1559" y="5229200"/>
            <a:ext cx="983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Experiment: </a:t>
            </a:r>
            <a:r>
              <a:rPr lang="en-US" sz="2400" dirty="0"/>
              <a:t>Ungroup outer loops in transfer kernel of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32476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Constrained (50%) Optimization Revisited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79190"/>
            <a:ext cx="7036213" cy="52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HLS Workflow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414061"/>
              </p:ext>
            </p:extLst>
          </p:nvPr>
        </p:nvGraphicFramePr>
        <p:xfrm>
          <a:off x="2495600" y="1622049"/>
          <a:ext cx="4656782" cy="288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August 31,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3537" y="4891875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Functional C/C++ Code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1583" y="2625801"/>
            <a:ext cx="1824203" cy="15481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Application</a:t>
            </a:r>
          </a:p>
          <a:p>
            <a:pPr algn="ctr"/>
            <a:r>
              <a:rPr lang="en-CA" dirty="0"/>
              <a:t>Tuned</a:t>
            </a:r>
          </a:p>
          <a:p>
            <a:pPr algn="ctr"/>
            <a:r>
              <a:rPr lang="en-CA" dirty="0"/>
              <a:t>HDL Module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742670" y="3183863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olded Corner 18"/>
          <p:cNvSpPr/>
          <p:nvPr/>
        </p:nvSpPr>
        <p:spPr>
          <a:xfrm>
            <a:off x="537025" y="1622049"/>
            <a:ext cx="3024336" cy="32043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array_1 [1024];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array_2 [512];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loop1: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loop2: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030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&amp;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Conclusions:</a:t>
            </a:r>
          </a:p>
          <a:p>
            <a:r>
              <a:rPr lang="en-CA" sz="2400" dirty="0">
                <a:solidFill>
                  <a:schemeClr val="tx1"/>
                </a:solidFill>
              </a:rPr>
              <a:t>Sequential Model-Based Optimization is effective in quickly optimizing HLS directives</a:t>
            </a:r>
          </a:p>
          <a:p>
            <a:r>
              <a:rPr lang="en-CA" sz="2400" dirty="0">
                <a:solidFill>
                  <a:schemeClr val="tx1"/>
                </a:solidFill>
              </a:rPr>
              <a:t>Useful correlations exist between directives that can be exploited to improve optimization speed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Future Work:</a:t>
            </a:r>
          </a:p>
          <a:p>
            <a:r>
              <a:rPr lang="en-CA" sz="2400" dirty="0">
                <a:solidFill>
                  <a:schemeClr val="tx1"/>
                </a:solidFill>
              </a:rPr>
              <a:t>Fine-tune relations between directives via source code analysis</a:t>
            </a:r>
          </a:p>
          <a:p>
            <a:r>
              <a:rPr lang="en-CA" sz="2400" dirty="0">
                <a:solidFill>
                  <a:schemeClr val="tx1"/>
                </a:solidFill>
              </a:rPr>
              <a:t>Develop prior models to guide early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Questions?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Charles Lo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locharl1@eecg.toronto.edu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HLS Generators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95600" y="1622049"/>
          <a:ext cx="4656782" cy="288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</a:t>
            </a:fld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537025" y="1622049"/>
            <a:ext cx="3024336" cy="32043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array_1 [1024];</a:t>
            </a: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array_2 [512];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loop1: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loop2: for (…)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537" y="4891875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Functional C/C++ Code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742670" y="3183863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15738" y="1426906"/>
            <a:ext cx="7004398" cy="39459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23592" y="5326677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chemeClr val="accent3">
                    <a:lumMod val="50000"/>
                  </a:schemeClr>
                </a:solidFill>
              </a:rPr>
              <a:t>HLS Generator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49358" y="3431609"/>
            <a:ext cx="1800200" cy="11521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High-Throughput</a:t>
            </a:r>
          </a:p>
          <a:p>
            <a:pPr algn="ctr"/>
            <a:r>
              <a:rPr lang="en-CA" dirty="0"/>
              <a:t>Implementation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55618" y="1951893"/>
            <a:ext cx="1800200" cy="11521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Low-DSP</a:t>
            </a:r>
          </a:p>
          <a:p>
            <a:pPr algn="ctr"/>
            <a:r>
              <a:rPr lang="en-CA" dirty="0"/>
              <a:t>Implementation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2285" y="5099139"/>
            <a:ext cx="3066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Family of</a:t>
            </a:r>
          </a:p>
          <a:p>
            <a:pPr algn="ctr"/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1195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057" y="2072450"/>
            <a:ext cx="3871879" cy="2148638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CA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endParaRPr lang="en-CA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-II &lt;integer&gt; 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</a:t>
            </a:r>
            <a:r>
              <a:rPr lang="en-CA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enable_flush</a:t>
            </a:r>
            <a:r>
              <a:rPr lang="en-CA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-rewind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&lt;location&gt;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9536" y="1334888"/>
            <a:ext cx="2220411" cy="5457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HLS Directives: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727" y="4472906"/>
            <a:ext cx="10222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THIS WORK:</a:t>
            </a:r>
            <a:r>
              <a:rPr lang="en-CA" sz="2800" dirty="0"/>
              <a:t> Automatically select directives to tune an HLS design</a:t>
            </a:r>
          </a:p>
          <a:p>
            <a:r>
              <a:rPr lang="en-CA" sz="2800" dirty="0"/>
              <a:t>for particular objective and constraints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20" y="2030570"/>
            <a:ext cx="3628700" cy="204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601" y="4036422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Xilinx Complex Multiplier (6.0)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61877" y="1268760"/>
            <a:ext cx="2540786" cy="5457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IP Generators:</a:t>
            </a:r>
          </a:p>
        </p:txBody>
      </p:sp>
    </p:spTree>
    <p:extLst>
      <p:ext uri="{BB962C8B-B14F-4D97-AF65-F5344CB8AC3E}">
        <p14:creationId xmlns:p14="http://schemas.microsoft.com/office/powerpoint/2010/main" val="2826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Problem Formulation</a:t>
            </a:r>
          </a:p>
          <a:p>
            <a:r>
              <a:rPr lang="en-CA" dirty="0">
                <a:solidFill>
                  <a:schemeClr val="tx1"/>
                </a:solidFill>
              </a:rPr>
              <a:t>Model-Based Optimization</a:t>
            </a:r>
          </a:p>
          <a:p>
            <a:r>
              <a:rPr lang="en-CA" dirty="0">
                <a:solidFill>
                  <a:schemeClr val="tx1"/>
                </a:solidFill>
              </a:rPr>
              <a:t>Intra-Program Transfer</a:t>
            </a:r>
          </a:p>
          <a:p>
            <a:r>
              <a:rPr lang="en-CA" dirty="0">
                <a:solidFill>
                  <a:schemeClr val="tx1"/>
                </a:solidFill>
              </a:rPr>
              <a:t>Results</a:t>
            </a:r>
          </a:p>
          <a:p>
            <a:r>
              <a:rPr lang="en-CA" dirty="0">
                <a:solidFill>
                  <a:schemeClr val="tx1"/>
                </a:solidFill>
              </a:rPr>
              <a:t>Conclusions &amp; 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Formulation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62190" y="1974630"/>
                <a:ext cx="14755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CA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CA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CA" sz="2400" b="0" i="1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CA" sz="24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190" y="1974630"/>
                <a:ext cx="1475597" cy="830997"/>
              </a:xfrm>
              <a:prstGeom prst="rect">
                <a:avLst/>
              </a:prstGeom>
              <a:blipFill>
                <a:blip r:embed="rId2"/>
                <a:stretch>
                  <a:fillRect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15992" y="1197302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accent2"/>
                </a:solidFill>
              </a:rPr>
              <a:t>LUT Utilization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9684" y="298214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4"/>
                </a:solidFill>
              </a:rPr>
              <a:t>Clock Period x Cycle Latency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5557" y="371731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CA" sz="2400" dirty="0"/>
                  <a:t>Set of possible directive settings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57" y="3717310"/>
                <a:ext cx="4525598" cy="461665"/>
              </a:xfrm>
              <a:prstGeom prst="rect">
                <a:avLst/>
              </a:prstGeom>
              <a:blipFill>
                <a:blip r:embed="rId3"/>
                <a:stretch>
                  <a:fillRect l="-404" t="-10526" r="-10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6266120" y="1658967"/>
            <a:ext cx="0" cy="3156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76742" y="2805627"/>
            <a:ext cx="0" cy="25923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7885" y="4483953"/>
                <a:ext cx="46185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Black Box: </a:t>
                </a:r>
                <a:r>
                  <a:rPr lang="en-CA" dirty="0"/>
                  <a:t>no model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285750" indent="-285750">
                  <a:buFontTx/>
                  <a:buChar char="-"/>
                </a:pPr>
                <a:r>
                  <a:rPr lang="en-CA" dirty="0"/>
                  <a:t>Complex interaction dependent on HLS and</a:t>
                </a:r>
                <a:br>
                  <a:rPr lang="en-CA" dirty="0"/>
                </a:br>
                <a:r>
                  <a:rPr lang="en-CA" dirty="0"/>
                  <a:t>CAD tool implementation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5" y="4483953"/>
                <a:ext cx="4618572" cy="1077218"/>
              </a:xfrm>
              <a:prstGeom prst="rect">
                <a:avLst/>
              </a:prstGeom>
              <a:blipFill>
                <a:blip r:embed="rId4"/>
                <a:stretch>
                  <a:fillRect l="-2639" t="-6250" r="-264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6121" y="4483953"/>
                <a:ext cx="478381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Expensive: </a:t>
                </a:r>
                <a:r>
                  <a:rPr lang="en-CA" dirty="0"/>
                  <a:t>evaluation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slow</a:t>
                </a:r>
                <a:endParaRPr lang="en-CA" sz="2800" dirty="0"/>
              </a:p>
              <a:p>
                <a:pPr marL="285750" indent="-285750">
                  <a:buFontTx/>
                  <a:buChar char="-"/>
                </a:pPr>
                <a:r>
                  <a:rPr lang="en-CA" dirty="0"/>
                  <a:t>Accurate area, clock frequency requires FPGA</a:t>
                </a:r>
                <a:br>
                  <a:rPr lang="en-CA" dirty="0"/>
                </a:br>
                <a:r>
                  <a:rPr lang="en-CA" dirty="0"/>
                  <a:t>CAD flow</a:t>
                </a:r>
              </a:p>
              <a:p>
                <a:pPr marL="285750" indent="-285750">
                  <a:buFontTx/>
                  <a:buChar char="-"/>
                </a:pPr>
                <a:endParaRPr lang="en-C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21" y="4483953"/>
                <a:ext cx="4783810" cy="1354217"/>
              </a:xfrm>
              <a:prstGeom prst="rect">
                <a:avLst/>
              </a:prstGeom>
              <a:blipFill>
                <a:blip r:embed="rId5"/>
                <a:stretch>
                  <a:fillRect l="-2675" t="-495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2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</a:t>
            </a:fld>
            <a:endParaRPr lang="en-US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832104"/>
            <a:ext cx="7199998" cy="5399999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832104"/>
            <a:ext cx="7199998" cy="539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Sequential Model-Based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8332" y="3584853"/>
                <a:ext cx="254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32" y="3584853"/>
                <a:ext cx="2545697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94665" y="3196433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Improvement:</a:t>
            </a:r>
          </a:p>
        </p:txBody>
      </p:sp>
    </p:spTree>
    <p:extLst>
      <p:ext uri="{BB962C8B-B14F-4D97-AF65-F5344CB8AC3E}">
        <p14:creationId xmlns:p14="http://schemas.microsoft.com/office/powerpoint/2010/main" val="40680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Constrained Optimization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5" y="1268760"/>
            <a:ext cx="5376862" cy="40326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0" y="1268760"/>
            <a:ext cx="5376861" cy="4032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10627" y="5274880"/>
                <a:ext cx="254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27" y="5274880"/>
                <a:ext cx="2545697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12441" y="5316296"/>
                <a:ext cx="2365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41" y="5316296"/>
                <a:ext cx="236532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459596" y="2582999"/>
            <a:ext cx="708078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Need a measure of distance between directive settings</a:t>
            </a:r>
          </a:p>
        </p:txBody>
      </p:sp>
    </p:spTree>
    <p:extLst>
      <p:ext uri="{BB962C8B-B14F-4D97-AF65-F5344CB8AC3E}">
        <p14:creationId xmlns:p14="http://schemas.microsoft.com/office/powerpoint/2010/main" val="42511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Relating Directive Options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August 31,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High-Performance Reconfigurable Computing Group    ∙     University of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229" y="2780928"/>
            <a:ext cx="545854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–factor 4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loop_1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set_directive_unroll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3791" y="2780928"/>
            <a:ext cx="534633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2409" y="1529364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Directive Setting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4866" y="1529365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Directive Setting 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168008" y="1268760"/>
            <a:ext cx="48006" cy="50875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229" y="2781672"/>
            <a:ext cx="545854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–factor 4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loop_1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set_directive_unroll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3791" y="2780928"/>
            <a:ext cx="534633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array_1</a:t>
            </a:r>
            <a:r>
              <a:rPr lang="en-CA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set_directive_array_partition</a:t>
            </a:r>
            <a:r>
              <a:rPr lang="en-CA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array_2 complete</a:t>
            </a: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set_directive_pipeline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loop_2</a:t>
            </a:r>
          </a:p>
        </p:txBody>
      </p:sp>
    </p:spTree>
    <p:extLst>
      <p:ext uri="{BB962C8B-B14F-4D97-AF65-F5344CB8AC3E}">
        <p14:creationId xmlns:p14="http://schemas.microsoft.com/office/powerpoint/2010/main" val="1177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pcgroup2011">
  <a:themeElements>
    <a:clrScheme name="pcgroup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cgroup">
      <a:majorFont>
        <a:latin typeface="Franklin Gothic Dem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AEB24FB-AB94-4EB2-85A5-989AC0E463F9}" vid="{E868DC81-B437-455C-9694-FB5B70286E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pcgroup_wide</Template>
  <TotalTime>15621</TotalTime>
  <Words>942</Words>
  <Application>Microsoft Office PowerPoint</Application>
  <PresentationFormat>Widescreen</PresentationFormat>
  <Paragraphs>283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Franklin Gothic Demi</vt:lpstr>
      <vt:lpstr>Calibri</vt:lpstr>
      <vt:lpstr>Consolas</vt:lpstr>
      <vt:lpstr>Gill Sans MT</vt:lpstr>
      <vt:lpstr>Franklin Gothic Medium</vt:lpstr>
      <vt:lpstr>Cambria Math</vt:lpstr>
      <vt:lpstr>Arial</vt:lpstr>
      <vt:lpstr>pcgroup2011</vt:lpstr>
      <vt:lpstr>Model-Based Optimization of High Level Synthesis Directives</vt:lpstr>
      <vt:lpstr>HLS Workflow</vt:lpstr>
      <vt:lpstr>HLS Generators</vt:lpstr>
      <vt:lpstr>Parameter Selection</vt:lpstr>
      <vt:lpstr>Outline</vt:lpstr>
      <vt:lpstr>Problem Formulation</vt:lpstr>
      <vt:lpstr>Sequential Model-Based Optimization</vt:lpstr>
      <vt:lpstr>Constrained Optimization</vt:lpstr>
      <vt:lpstr>Relating Directive Options</vt:lpstr>
      <vt:lpstr>Directive Representation</vt:lpstr>
      <vt:lpstr>Directive Reuse</vt:lpstr>
      <vt:lpstr>Relating Common Directives</vt:lpstr>
      <vt:lpstr>Intra-Program Transfer</vt:lpstr>
      <vt:lpstr>Experiment Setup</vt:lpstr>
      <vt:lpstr>AES Design Space</vt:lpstr>
      <vt:lpstr>AES Unconstrained Optimization</vt:lpstr>
      <vt:lpstr>AES Constrained (50%) Optimization</vt:lpstr>
      <vt:lpstr>Effects of Intra-Program Transfer</vt:lpstr>
      <vt:lpstr>AES Constrained (50%) Optimization Revisited</vt:lpstr>
      <vt:lpstr>Conclusions &amp; Future Work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Optimization of High Level Synthesis Directives</dc:title>
  <dc:creator>charles</dc:creator>
  <cp:lastModifiedBy>charles</cp:lastModifiedBy>
  <cp:revision>89</cp:revision>
  <dcterms:created xsi:type="dcterms:W3CDTF">2016-08-11T20:04:14Z</dcterms:created>
  <dcterms:modified xsi:type="dcterms:W3CDTF">2016-09-14T18:34:06Z</dcterms:modified>
</cp:coreProperties>
</file>