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comments/comment1.xml" ContentType="application/vnd.openxmlformats-officedocument.presentationml.comments+xml"/>
  <Override PartName="/ppt/notesSlides/notesSlide134.xml" ContentType="application/vnd.openxmlformats-officedocument.presentationml.notesSlide+xml"/>
  <Override PartName="/ppt/comments/comment2.xml" ContentType="application/vnd.openxmlformats-officedocument.presentationml.comments+xml"/>
  <Override PartName="/ppt/notesSlides/notesSlide135.xml" ContentType="application/vnd.openxmlformats-officedocument.presentationml.notesSlide+xml"/>
  <Override PartName="/ppt/comments/comment3.xml" ContentType="application/vnd.openxmlformats-officedocument.presentationml.comments+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9"/>
  </p:notesMasterIdLst>
  <p:sldIdLst>
    <p:sldId id="256" r:id="rId2"/>
    <p:sldId id="479" r:id="rId3"/>
    <p:sldId id="259" r:id="rId4"/>
    <p:sldId id="257" r:id="rId5"/>
    <p:sldId id="258" r:id="rId6"/>
    <p:sldId id="260" r:id="rId7"/>
    <p:sldId id="261" r:id="rId8"/>
    <p:sldId id="262" r:id="rId9"/>
    <p:sldId id="268" r:id="rId10"/>
    <p:sldId id="267" r:id="rId11"/>
    <p:sldId id="264" r:id="rId12"/>
    <p:sldId id="266" r:id="rId13"/>
    <p:sldId id="269" r:id="rId14"/>
    <p:sldId id="270" r:id="rId15"/>
    <p:sldId id="271" r:id="rId16"/>
    <p:sldId id="272" r:id="rId17"/>
    <p:sldId id="274" r:id="rId18"/>
    <p:sldId id="273" r:id="rId19"/>
    <p:sldId id="276" r:id="rId20"/>
    <p:sldId id="277" r:id="rId21"/>
    <p:sldId id="278" r:id="rId22"/>
    <p:sldId id="279" r:id="rId23"/>
    <p:sldId id="472" r:id="rId24"/>
    <p:sldId id="288" r:id="rId25"/>
    <p:sldId id="473" r:id="rId26"/>
    <p:sldId id="474" r:id="rId27"/>
    <p:sldId id="287" r:id="rId28"/>
    <p:sldId id="282" r:id="rId29"/>
    <p:sldId id="280" r:id="rId30"/>
    <p:sldId id="283" r:id="rId31"/>
    <p:sldId id="289" r:id="rId32"/>
    <p:sldId id="291" r:id="rId33"/>
    <p:sldId id="294" r:id="rId34"/>
    <p:sldId id="387" r:id="rId35"/>
    <p:sldId id="386" r:id="rId36"/>
    <p:sldId id="301" r:id="rId37"/>
    <p:sldId id="292" r:id="rId38"/>
    <p:sldId id="309" r:id="rId39"/>
    <p:sldId id="305" r:id="rId40"/>
    <p:sldId id="306" r:id="rId41"/>
    <p:sldId id="307" r:id="rId42"/>
    <p:sldId id="308" r:id="rId43"/>
    <p:sldId id="310" r:id="rId44"/>
    <p:sldId id="311" r:id="rId45"/>
    <p:sldId id="314" r:id="rId46"/>
    <p:sldId id="313" r:id="rId47"/>
    <p:sldId id="312" r:id="rId48"/>
    <p:sldId id="316" r:id="rId49"/>
    <p:sldId id="315" r:id="rId50"/>
    <p:sldId id="317" r:id="rId51"/>
    <p:sldId id="323" r:id="rId52"/>
    <p:sldId id="326" r:id="rId53"/>
    <p:sldId id="327" r:id="rId54"/>
    <p:sldId id="318" r:id="rId55"/>
    <p:sldId id="450" r:id="rId56"/>
    <p:sldId id="319" r:id="rId57"/>
    <p:sldId id="477" r:id="rId58"/>
    <p:sldId id="478" r:id="rId59"/>
    <p:sldId id="461" r:id="rId60"/>
    <p:sldId id="328" r:id="rId61"/>
    <p:sldId id="320" r:id="rId62"/>
    <p:sldId id="321" r:id="rId63"/>
    <p:sldId id="330" r:id="rId64"/>
    <p:sldId id="329" r:id="rId65"/>
    <p:sldId id="331" r:id="rId66"/>
    <p:sldId id="333" r:id="rId67"/>
    <p:sldId id="332" r:id="rId68"/>
    <p:sldId id="335" r:id="rId69"/>
    <p:sldId id="462" r:id="rId70"/>
    <p:sldId id="463" r:id="rId71"/>
    <p:sldId id="467" r:id="rId72"/>
    <p:sldId id="464" r:id="rId73"/>
    <p:sldId id="466" r:id="rId74"/>
    <p:sldId id="465" r:id="rId75"/>
    <p:sldId id="337" r:id="rId76"/>
    <p:sldId id="338" r:id="rId77"/>
    <p:sldId id="339" r:id="rId78"/>
    <p:sldId id="336" r:id="rId79"/>
    <p:sldId id="340" r:id="rId80"/>
    <p:sldId id="341" r:id="rId81"/>
    <p:sldId id="349" r:id="rId82"/>
    <p:sldId id="350" r:id="rId83"/>
    <p:sldId id="351" r:id="rId84"/>
    <p:sldId id="352" r:id="rId85"/>
    <p:sldId id="353" r:id="rId86"/>
    <p:sldId id="354" r:id="rId87"/>
    <p:sldId id="355" r:id="rId88"/>
    <p:sldId id="356" r:id="rId89"/>
    <p:sldId id="357" r:id="rId90"/>
    <p:sldId id="359" r:id="rId91"/>
    <p:sldId id="360" r:id="rId92"/>
    <p:sldId id="358" r:id="rId93"/>
    <p:sldId id="362" r:id="rId94"/>
    <p:sldId id="368" r:id="rId95"/>
    <p:sldId id="361" r:id="rId96"/>
    <p:sldId id="468" r:id="rId97"/>
    <p:sldId id="364" r:id="rId98"/>
    <p:sldId id="480" r:id="rId99"/>
    <p:sldId id="363" r:id="rId100"/>
    <p:sldId id="365" r:id="rId101"/>
    <p:sldId id="366" r:id="rId102"/>
    <p:sldId id="369" r:id="rId103"/>
    <p:sldId id="367" r:id="rId104"/>
    <p:sldId id="370" r:id="rId105"/>
    <p:sldId id="371" r:id="rId106"/>
    <p:sldId id="372" r:id="rId107"/>
    <p:sldId id="373" r:id="rId108"/>
    <p:sldId id="374" r:id="rId109"/>
    <p:sldId id="375" r:id="rId110"/>
    <p:sldId id="385" r:id="rId111"/>
    <p:sldId id="378" r:id="rId112"/>
    <p:sldId id="380" r:id="rId113"/>
    <p:sldId id="379" r:id="rId114"/>
    <p:sldId id="381" r:id="rId115"/>
    <p:sldId id="382" r:id="rId116"/>
    <p:sldId id="383" r:id="rId117"/>
    <p:sldId id="384" r:id="rId118"/>
    <p:sldId id="396" r:id="rId119"/>
    <p:sldId id="400" r:id="rId120"/>
    <p:sldId id="401" r:id="rId121"/>
    <p:sldId id="399" r:id="rId122"/>
    <p:sldId id="402" r:id="rId123"/>
    <p:sldId id="398" r:id="rId124"/>
    <p:sldId id="403" r:id="rId125"/>
    <p:sldId id="481" r:id="rId126"/>
    <p:sldId id="404" r:id="rId127"/>
    <p:sldId id="405" r:id="rId128"/>
    <p:sldId id="406" r:id="rId129"/>
    <p:sldId id="407" r:id="rId130"/>
    <p:sldId id="388" r:id="rId131"/>
    <p:sldId id="409" r:id="rId132"/>
    <p:sldId id="470" r:id="rId133"/>
    <p:sldId id="469" r:id="rId134"/>
    <p:sldId id="471" r:id="rId135"/>
    <p:sldId id="410" r:id="rId136"/>
    <p:sldId id="411" r:id="rId137"/>
    <p:sldId id="412" r:id="rId138"/>
    <p:sldId id="413" r:id="rId139"/>
    <p:sldId id="414" r:id="rId140"/>
    <p:sldId id="458" r:id="rId141"/>
    <p:sldId id="475" r:id="rId142"/>
    <p:sldId id="476" r:id="rId143"/>
    <p:sldId id="415" r:id="rId144"/>
    <p:sldId id="416" r:id="rId145"/>
    <p:sldId id="417" r:id="rId146"/>
    <p:sldId id="418" r:id="rId147"/>
    <p:sldId id="420" r:id="rId148"/>
    <p:sldId id="419" r:id="rId149"/>
    <p:sldId id="426" r:id="rId150"/>
    <p:sldId id="432" r:id="rId151"/>
    <p:sldId id="422" r:id="rId152"/>
    <p:sldId id="423" r:id="rId153"/>
    <p:sldId id="433" r:id="rId154"/>
    <p:sldId id="434" r:id="rId155"/>
    <p:sldId id="428" r:id="rId156"/>
    <p:sldId id="429" r:id="rId157"/>
    <p:sldId id="430" r:id="rId158"/>
    <p:sldId id="431" r:id="rId159"/>
    <p:sldId id="435" r:id="rId160"/>
    <p:sldId id="440" r:id="rId161"/>
    <p:sldId id="439" r:id="rId162"/>
    <p:sldId id="441" r:id="rId163"/>
    <p:sldId id="442" r:id="rId164"/>
    <p:sldId id="443" r:id="rId165"/>
    <p:sldId id="446" r:id="rId166"/>
    <p:sldId id="444" r:id="rId167"/>
    <p:sldId id="445" r:id="rId168"/>
    <p:sldId id="447" r:id="rId169"/>
    <p:sldId id="449" r:id="rId170"/>
    <p:sldId id="448" r:id="rId171"/>
    <p:sldId id="451" r:id="rId172"/>
    <p:sldId id="452" r:id="rId173"/>
    <p:sldId id="456" r:id="rId174"/>
    <p:sldId id="453" r:id="rId175"/>
    <p:sldId id="455" r:id="rId176"/>
    <p:sldId id="454" r:id="rId177"/>
    <p:sldId id="457" r:id="rId17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uyama" initials="m"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6600"/>
    <a:srgbClr val="009900"/>
    <a:srgbClr val="CC6600"/>
    <a:srgbClr val="0066FF"/>
    <a:srgbClr val="00FFFF"/>
    <a:srgbClr val="66FF33"/>
    <a:srgbClr val="FF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49" autoAdjust="0"/>
    <p:restoredTop sz="83821" autoAdjust="0"/>
  </p:normalViewPr>
  <p:slideViewPr>
    <p:cSldViewPr>
      <p:cViewPr varScale="1">
        <p:scale>
          <a:sx n="112" d="100"/>
          <a:sy n="112" d="100"/>
        </p:scale>
        <p:origin x="936" y="96"/>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19T21:33:10.224" idx="1">
    <p:pos x="10" y="10"/>
    <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8-19T21:33:10.224" idx="2">
    <p:pos x="10" y="10"/>
    <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8-19T21:33:10.224" idx="4">
    <p:pos x="10" y="10"/>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374C9E-AE31-4ED7-A9A2-3FAEBF233985}" type="datetimeFigureOut">
              <a:rPr kumimoji="1" lang="ja-JP" altLang="en-US" smtClean="0"/>
              <a:t>2016/9/1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69138-71A0-45F9-AB06-F96FCB4DDFEF}" type="slidenum">
              <a:rPr kumimoji="1" lang="ja-JP" altLang="en-US" smtClean="0"/>
              <a:t>‹#›</a:t>
            </a:fld>
            <a:endParaRPr kumimoji="1" lang="ja-JP" altLang="en-US"/>
          </a:p>
        </p:txBody>
      </p:sp>
    </p:spTree>
    <p:extLst>
      <p:ext uri="{BB962C8B-B14F-4D97-AF65-F5344CB8AC3E}">
        <p14:creationId xmlns:p14="http://schemas.microsoft.com/office/powerpoint/2010/main" val="36713792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3200" dirty="0"/>
              <a:t>I’m the second author</a:t>
            </a:r>
            <a:r>
              <a:rPr kumimoji="1" lang="en-US" altLang="ja-JP" sz="3200" baseline="0" dirty="0"/>
              <a:t>. </a:t>
            </a:r>
            <a:r>
              <a:rPr kumimoji="1" lang="en-US" altLang="ja-JP" sz="3200" dirty="0"/>
              <a:t>This is my student’s work,</a:t>
            </a:r>
            <a:r>
              <a:rPr kumimoji="1" lang="en-US" altLang="ja-JP" sz="3200" baseline="0" dirty="0"/>
              <a:t> but he could not come here today unfortunately. The title is “An implementation method of the box filter on FPGA”.</a:t>
            </a:r>
            <a:endParaRPr kumimoji="1" lang="ja-JP" altLang="en-US" sz="3200"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a:t>
            </a:fld>
            <a:endParaRPr kumimoji="1" lang="ja-JP" altLang="en-US"/>
          </a:p>
        </p:txBody>
      </p:sp>
    </p:spTree>
    <p:extLst>
      <p:ext uri="{BB962C8B-B14F-4D97-AF65-F5344CB8AC3E}">
        <p14:creationId xmlns:p14="http://schemas.microsoft.com/office/powerpoint/2010/main" val="2893933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By subtracting Box(x-r-1</a:t>
            </a:r>
            <a:r>
              <a:rPr kumimoji="1" lang="en-US" altLang="ja-JP" baseline="0" dirty="0"/>
              <a:t>,y+r), this orange box, </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10</a:t>
            </a:fld>
            <a:endParaRPr kumimoji="1" lang="ja-JP" altLang="en-US"/>
          </a:p>
        </p:txBody>
      </p:sp>
    </p:spTree>
    <p:extLst>
      <p:ext uri="{BB962C8B-B14F-4D97-AF65-F5344CB8AC3E}">
        <p14:creationId xmlns:p14="http://schemas.microsoft.com/office/powerpoint/2010/main" val="49300791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F(x,yb+1),</a:t>
            </a:r>
            <a:r>
              <a:rPr kumimoji="1" lang="en-US" altLang="ja-JP" baseline="0" dirty="0"/>
              <a:t> the sum for the target pixel, is obtained.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103</a:t>
            </a:fld>
            <a:endParaRPr kumimoji="1" lang="ja-JP" altLang="en-US"/>
          </a:p>
        </p:txBody>
      </p:sp>
    </p:spTree>
    <p:extLst>
      <p:ext uri="{BB962C8B-B14F-4D97-AF65-F5344CB8AC3E}">
        <p14:creationId xmlns:p14="http://schemas.microsoft.com/office/powerpoint/2010/main" val="30360920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By repeating</a:t>
            </a:r>
            <a:r>
              <a:rPr kumimoji="1" lang="en-US" altLang="ja-JP" baseline="0" dirty="0"/>
              <a:t> the same sequence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104</a:t>
            </a:fld>
            <a:endParaRPr kumimoji="1" lang="ja-JP" altLang="en-US"/>
          </a:p>
        </p:txBody>
      </p:sp>
    </p:spTree>
    <p:extLst>
      <p:ext uri="{BB962C8B-B14F-4D97-AF65-F5344CB8AC3E}">
        <p14:creationId xmlns:p14="http://schemas.microsoft.com/office/powerpoint/2010/main" val="8657312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can</a:t>
            </a:r>
            <a:r>
              <a:rPr kumimoji="1" lang="en-US" altLang="ja-JP" baseline="0" dirty="0"/>
              <a:t> obtain F(x, yb+s+1), the last one in this column, is calculated.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109</a:t>
            </a:fld>
            <a:endParaRPr kumimoji="1" lang="ja-JP" altLang="en-US"/>
          </a:p>
        </p:txBody>
      </p:sp>
    </p:spTree>
    <p:extLst>
      <p:ext uri="{BB962C8B-B14F-4D97-AF65-F5344CB8AC3E}">
        <p14:creationId xmlns:p14="http://schemas.microsoft.com/office/powerpoint/2010/main" val="38995144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a:t>
            </a:r>
            <a:r>
              <a:rPr kumimoji="1" lang="en-US" altLang="ja-JP" baseline="0" dirty="0"/>
              <a:t> this calculation, three rams are used. The requirement for these three RMAs are to support dual-port access, one read and one write.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110</a:t>
            </a:fld>
            <a:endParaRPr kumimoji="1" lang="ja-JP" altLang="en-US"/>
          </a:p>
        </p:txBody>
      </p:sp>
    </p:spTree>
    <p:extLst>
      <p:ext uri="{BB962C8B-B14F-4D97-AF65-F5344CB8AC3E}">
        <p14:creationId xmlns:p14="http://schemas.microsoft.com/office/powerpoint/2010/main" val="28537815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size of this buffer is 2r+1,</a:t>
            </a:r>
            <a:r>
              <a:rPr kumimoji="1" lang="en-US" altLang="ja-JP" baseline="0" dirty="0"/>
              <a:t> and less than 32 in general.</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111</a:t>
            </a:fld>
            <a:endParaRPr kumimoji="1" lang="ja-JP" altLang="en-US"/>
          </a:p>
        </p:txBody>
      </p:sp>
    </p:spTree>
    <p:extLst>
      <p:ext uri="{BB962C8B-B14F-4D97-AF65-F5344CB8AC3E}">
        <p14:creationId xmlns:p14="http://schemas.microsoft.com/office/powerpoint/2010/main" val="411250467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distributed RAMs can be used for this buffer.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112</a:t>
            </a:fld>
            <a:endParaRPr kumimoji="1" lang="ja-JP" altLang="en-US"/>
          </a:p>
        </p:txBody>
      </p:sp>
    </p:spTree>
    <p:extLst>
      <p:ext uri="{BB962C8B-B14F-4D97-AF65-F5344CB8AC3E}">
        <p14:creationId xmlns:p14="http://schemas.microsoft.com/office/powerpoint/2010/main" val="28965073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size of this memory is s. s can be arbitrary, but when</a:t>
            </a:r>
            <a:r>
              <a:rPr kumimoji="1" lang="en-US" altLang="ja-JP" baseline="0" dirty="0"/>
              <a:t> we consider the size of the line buffers, s should be less than 64.</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113</a:t>
            </a:fld>
            <a:endParaRPr kumimoji="1" lang="ja-JP" altLang="en-US"/>
          </a:p>
        </p:txBody>
      </p:sp>
    </p:spTree>
    <p:extLst>
      <p:ext uri="{BB962C8B-B14F-4D97-AF65-F5344CB8AC3E}">
        <p14:creationId xmlns:p14="http://schemas.microsoft.com/office/powerpoint/2010/main" val="9171251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distributed</a:t>
            </a:r>
            <a:r>
              <a:rPr kumimoji="1" lang="en-US" altLang="ja-JP" baseline="0" dirty="0"/>
              <a:t> RAMs can be used for this buffer.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114</a:t>
            </a:fld>
            <a:endParaRPr kumimoji="1" lang="ja-JP" altLang="en-US"/>
          </a:p>
        </p:txBody>
      </p:sp>
    </p:spTree>
    <p:extLst>
      <p:ext uri="{BB962C8B-B14F-4D97-AF65-F5344CB8AC3E}">
        <p14:creationId xmlns:p14="http://schemas.microsoft.com/office/powerpoint/2010/main" val="391105585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size of this buffer is</a:t>
            </a:r>
            <a:r>
              <a:rPr kumimoji="1" lang="en-US" altLang="ja-JP" baseline="0" dirty="0"/>
              <a:t> s multiplied by 2r+1.</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115</a:t>
            </a:fld>
            <a:endParaRPr kumimoji="1" lang="ja-JP" altLang="en-US"/>
          </a:p>
        </p:txBody>
      </p:sp>
    </p:spTree>
    <p:extLst>
      <p:ext uri="{BB962C8B-B14F-4D97-AF65-F5344CB8AC3E}">
        <p14:creationId xmlns:p14="http://schemas.microsoft.com/office/powerpoint/2010/main" val="73007728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With</a:t>
            </a:r>
            <a:r>
              <a:rPr kumimoji="1" lang="en-US" altLang="ja-JP" baseline="0" dirty="0"/>
              <a:t> typical s and r,  its size is less than 1024</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116</a:t>
            </a:fld>
            <a:endParaRPr kumimoji="1" lang="ja-JP" altLang="en-US"/>
          </a:p>
        </p:txBody>
      </p:sp>
    </p:spTree>
    <p:extLst>
      <p:ext uri="{BB962C8B-B14F-4D97-AF65-F5344CB8AC3E}">
        <p14:creationId xmlns:p14="http://schemas.microsoft.com/office/powerpoint/2010/main" val="3457189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can obtain the sum of the pixels</a:t>
            </a:r>
            <a:r>
              <a:rPr kumimoji="1" lang="en-US" altLang="ja-JP" baseline="0" dirty="0"/>
              <a:t> in this region.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11</a:t>
            </a:fld>
            <a:endParaRPr kumimoji="1" lang="ja-JP" altLang="en-US"/>
          </a:p>
        </p:txBody>
      </p:sp>
    </p:spTree>
    <p:extLst>
      <p:ext uri="{BB962C8B-B14F-4D97-AF65-F5344CB8AC3E}">
        <p14:creationId xmlns:p14="http://schemas.microsoft.com/office/powerpoint/2010/main" val="28974118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block RAMs can be used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117</a:t>
            </a:fld>
            <a:endParaRPr kumimoji="1" lang="ja-JP" altLang="en-US"/>
          </a:p>
        </p:txBody>
      </p:sp>
    </p:spTree>
    <p:extLst>
      <p:ext uri="{BB962C8B-B14F-4D97-AF65-F5344CB8AC3E}">
        <p14:creationId xmlns:p14="http://schemas.microsoft.com/office/powerpoint/2010/main" val="17415402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a:t>
            </a:r>
            <a:r>
              <a:rPr kumimoji="1" lang="en-US" altLang="ja-JP" baseline="0" dirty="0"/>
              <a:t> depth of the distributed RAM is 64. So, the usage of this memory becomes 2r+1 divided by 64.</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118</a:t>
            </a:fld>
            <a:endParaRPr kumimoji="1" lang="ja-JP" altLang="en-US"/>
          </a:p>
        </p:txBody>
      </p:sp>
    </p:spTree>
    <p:extLst>
      <p:ext uri="{BB962C8B-B14F-4D97-AF65-F5344CB8AC3E}">
        <p14:creationId xmlns:p14="http://schemas.microsoft.com/office/powerpoint/2010/main" val="65087213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Its</a:t>
            </a:r>
            <a:r>
              <a:rPr kumimoji="1" lang="en-US" altLang="ja-JP" baseline="0" dirty="0"/>
              <a:t> value is less than 0.5 under typical 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119</a:t>
            </a:fld>
            <a:endParaRPr kumimoji="1" lang="ja-JP" altLang="en-US"/>
          </a:p>
        </p:txBody>
      </p:sp>
    </p:spTree>
    <p:extLst>
      <p:ext uri="{BB962C8B-B14F-4D97-AF65-F5344CB8AC3E}">
        <p14:creationId xmlns:p14="http://schemas.microsoft.com/office/powerpoint/2010/main" val="365407218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usage of this block RAMs depends</a:t>
            </a:r>
            <a:r>
              <a:rPr kumimoji="1" lang="en-US" altLang="ja-JP" baseline="0" dirty="0"/>
              <a:t> on the data width. It becomes this one when s by 2r+1 is less than 512, and this one when s by 2r+1 is larger than 512 and less than 1024.</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120</a:t>
            </a:fld>
            <a:endParaRPr kumimoji="1" lang="ja-JP" altLang="en-US"/>
          </a:p>
        </p:txBody>
      </p:sp>
    </p:spTree>
    <p:extLst>
      <p:ext uri="{BB962C8B-B14F-4D97-AF65-F5344CB8AC3E}">
        <p14:creationId xmlns:p14="http://schemas.microsoft.com/office/powerpoint/2010/main" val="419346526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 term is</a:t>
            </a:r>
            <a:r>
              <a:rPr kumimoji="1" lang="en-US" altLang="ja-JP" baseline="0" dirty="0"/>
              <a:t> from point five to one point zero in general</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121</a:t>
            </a:fld>
            <a:endParaRPr kumimoji="1" lang="ja-JP" altLang="en-US"/>
          </a:p>
        </p:txBody>
      </p:sp>
    </p:spTree>
    <p:extLst>
      <p:ext uri="{BB962C8B-B14F-4D97-AF65-F5344CB8AC3E}">
        <p14:creationId xmlns:p14="http://schemas.microsoft.com/office/powerpoint/2010/main" val="250814370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but</a:t>
            </a:r>
            <a:r>
              <a:rPr kumimoji="1" lang="en-US" altLang="ja-JP" baseline="0" dirty="0"/>
              <a:t> these terms are less than 0.5 because the required data width is less than 18b in general.</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122</a:t>
            </a:fld>
            <a:endParaRPr kumimoji="1" lang="ja-JP" altLang="en-US"/>
          </a:p>
        </p:txBody>
      </p:sp>
    </p:spTree>
    <p:extLst>
      <p:ext uri="{BB962C8B-B14F-4D97-AF65-F5344CB8AC3E}">
        <p14:creationId xmlns:p14="http://schemas.microsoft.com/office/powerpoint/2010/main" val="65977833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usage</a:t>
            </a:r>
            <a:r>
              <a:rPr kumimoji="1" lang="en-US" altLang="ja-JP" baseline="0" dirty="0"/>
              <a:t> of this memory is s divided by 64.</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123</a:t>
            </a:fld>
            <a:endParaRPr kumimoji="1" lang="ja-JP" altLang="en-US"/>
          </a:p>
        </p:txBody>
      </p:sp>
    </p:spTree>
    <p:extLst>
      <p:ext uri="{BB962C8B-B14F-4D97-AF65-F5344CB8AC3E}">
        <p14:creationId xmlns:p14="http://schemas.microsoft.com/office/powerpoint/2010/main" val="293193299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en-US" altLang="ja-JP" baseline="0" dirty="0"/>
              <a:t> is also smaller than zero point five for typical 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124</a:t>
            </a:fld>
            <a:endParaRPr kumimoji="1" lang="ja-JP" altLang="en-US"/>
          </a:p>
        </p:txBody>
      </p:sp>
    </p:spTree>
    <p:extLst>
      <p:ext uri="{BB962C8B-B14F-4D97-AF65-F5344CB8AC3E}">
        <p14:creationId xmlns:p14="http://schemas.microsoft.com/office/powerpoint/2010/main" val="34772527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en-US" altLang="ja-JP" baseline="0" dirty="0"/>
              <a:t> is also smaller than zero point five for typical 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125</a:t>
            </a:fld>
            <a:endParaRPr kumimoji="1" lang="ja-JP" altLang="en-US"/>
          </a:p>
        </p:txBody>
      </p:sp>
    </p:spTree>
    <p:extLst>
      <p:ext uri="{BB962C8B-B14F-4D97-AF65-F5344CB8AC3E}">
        <p14:creationId xmlns:p14="http://schemas.microsoft.com/office/powerpoint/2010/main" val="191284177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we consider to apply our</a:t>
            </a:r>
            <a:r>
              <a:rPr kumimoji="1" lang="en-US" altLang="ja-JP" baseline="0" dirty="0"/>
              <a:t> approach to a stereo vision algorithm. In the stereo vision, for each pixel in the left image, D cross-correlation are calculated, and the best matched is chosen.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126</a:t>
            </a:fld>
            <a:endParaRPr kumimoji="1" lang="ja-JP" altLang="en-US"/>
          </a:p>
        </p:txBody>
      </p:sp>
    </p:spTree>
    <p:extLst>
      <p:ext uri="{BB962C8B-B14F-4D97-AF65-F5344CB8AC3E}">
        <p14:creationId xmlns:p14="http://schemas.microsoft.com/office/powerpoint/2010/main" val="157121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By further</a:t>
            </a:r>
            <a:r>
              <a:rPr kumimoji="1" lang="en-US" altLang="ja-JP" baseline="0" dirty="0"/>
              <a:t> subtracting</a:t>
            </a:r>
            <a:r>
              <a:rPr kumimoji="1" lang="en-US" altLang="ja-JP" dirty="0"/>
              <a:t> Box(x+r,y-r-1), this</a:t>
            </a:r>
            <a:r>
              <a:rPr kumimoji="1" lang="en-US" altLang="ja-JP" baseline="0" dirty="0"/>
              <a:t> brown box,</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12</a:t>
            </a:fld>
            <a:endParaRPr kumimoji="1" lang="ja-JP" altLang="en-US"/>
          </a:p>
        </p:txBody>
      </p:sp>
    </p:spTree>
    <p:extLst>
      <p:ext uri="{BB962C8B-B14F-4D97-AF65-F5344CB8AC3E}">
        <p14:creationId xmlns:p14="http://schemas.microsoft.com/office/powerpoint/2010/main" val="420563867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for each pixel in the right image, D cross-correlations are calculated,</a:t>
            </a:r>
            <a:r>
              <a:rPr kumimoji="1" lang="en-US" altLang="ja-JP" baseline="0" dirty="0"/>
              <a:t> and the best matched is chosen,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127</a:t>
            </a:fld>
            <a:endParaRPr kumimoji="1" lang="ja-JP" altLang="en-US"/>
          </a:p>
        </p:txBody>
      </p:sp>
    </p:spTree>
    <p:extLst>
      <p:ext uri="{BB962C8B-B14F-4D97-AF65-F5344CB8AC3E}">
        <p14:creationId xmlns:p14="http://schemas.microsoft.com/office/powerpoint/2010/main" val="7657327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they are cross-checked</a:t>
            </a:r>
            <a:r>
              <a:rPr kumimoji="1" lang="en-US" altLang="ja-JP" baseline="0" dirty="0"/>
              <a:t> to obtain reliable matching</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128</a:t>
            </a:fld>
            <a:endParaRPr kumimoji="1" lang="ja-JP" altLang="en-US"/>
          </a:p>
        </p:txBody>
      </p:sp>
    </p:spTree>
    <p:extLst>
      <p:ext uri="{BB962C8B-B14F-4D97-AF65-F5344CB8AC3E}">
        <p14:creationId xmlns:p14="http://schemas.microsoft.com/office/powerpoint/2010/main" val="170364682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we consider to calculate</a:t>
            </a:r>
            <a:r>
              <a:rPr kumimoji="1" lang="en-US" altLang="ja-JP" baseline="0" dirty="0"/>
              <a:t> D cross-correlations in parallel, and calculate step1 and 2 in turn.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129</a:t>
            </a:fld>
            <a:endParaRPr kumimoji="1" lang="ja-JP" altLang="en-US"/>
          </a:p>
        </p:txBody>
      </p:sp>
    </p:spTree>
    <p:extLst>
      <p:ext uri="{BB962C8B-B14F-4D97-AF65-F5344CB8AC3E}">
        <p14:creationId xmlns:p14="http://schemas.microsoft.com/office/powerpoint/2010/main" val="158449394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calculating D cross-correlation</a:t>
            </a:r>
            <a:r>
              <a:rPr kumimoji="1" lang="en-US" altLang="ja-JP" baseline="0" dirty="0"/>
              <a:t>s in parallel, D sets of memory blocks are required.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130</a:t>
            </a:fld>
            <a:endParaRPr kumimoji="1" lang="ja-JP" altLang="en-US"/>
          </a:p>
        </p:txBody>
      </p:sp>
    </p:spTree>
    <p:extLst>
      <p:ext uri="{BB962C8B-B14F-4D97-AF65-F5344CB8AC3E}">
        <p14:creationId xmlns:p14="http://schemas.microsoft.com/office/powerpoint/2010/main" val="261560825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this case, the memory usage of block RAMs becomes this one or this one.</a:t>
            </a:r>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131</a:t>
            </a:fld>
            <a:endParaRPr kumimoji="1" lang="ja-JP" altLang="en-US"/>
          </a:p>
        </p:txBody>
      </p:sp>
    </p:spTree>
    <p:extLst>
      <p:ext uri="{BB962C8B-B14F-4D97-AF65-F5344CB8AC3E}">
        <p14:creationId xmlns:p14="http://schemas.microsoft.com/office/powerpoint/2010/main" val="411467151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required memory depth becomes twice,</a:t>
            </a:r>
            <a:r>
              <a:rPr kumimoji="1" lang="en-US" altLang="ja-JP" baseline="0" dirty="0"/>
              <a:t> because it is required to store the data for both left and right image to process the pixels in left and right image in turn.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132</a:t>
            </a:fld>
            <a:endParaRPr kumimoji="1" lang="ja-JP" altLang="en-US"/>
          </a:p>
        </p:txBody>
      </p:sp>
    </p:spTree>
    <p:extLst>
      <p:ext uri="{BB962C8B-B14F-4D97-AF65-F5344CB8AC3E}">
        <p14:creationId xmlns:p14="http://schemas.microsoft.com/office/powerpoint/2010/main" val="411467151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data width</a:t>
            </a:r>
            <a:r>
              <a:rPr kumimoji="1" lang="en-US" altLang="ja-JP" baseline="0" dirty="0"/>
              <a:t> becomes D-fold for calculating D cross-correlations in parallel.</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133</a:t>
            </a:fld>
            <a:endParaRPr kumimoji="1" lang="ja-JP" altLang="en-US"/>
          </a:p>
        </p:txBody>
      </p:sp>
    </p:spTree>
    <p:extLst>
      <p:ext uri="{BB962C8B-B14F-4D97-AF65-F5344CB8AC3E}">
        <p14:creationId xmlns:p14="http://schemas.microsoft.com/office/powerpoint/2010/main" val="411467151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a:t>
            </a:r>
            <a:r>
              <a:rPr kumimoji="1" lang="en-US" altLang="ja-JP" baseline="0" dirty="0"/>
              <a:t> this case, the memory usage of block RAMs can be close to one point zero.</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134</a:t>
            </a:fld>
            <a:endParaRPr kumimoji="1" lang="ja-JP" altLang="en-US"/>
          </a:p>
        </p:txBody>
      </p:sp>
    </p:spTree>
    <p:extLst>
      <p:ext uri="{BB962C8B-B14F-4D97-AF65-F5344CB8AC3E}">
        <p14:creationId xmlns:p14="http://schemas.microsoft.com/office/powerpoint/2010/main" val="369263341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a:t>
            </a:r>
            <a:r>
              <a:rPr kumimoji="1" lang="en-US" altLang="ja-JP" baseline="0" dirty="0"/>
              <a:t> this case, all these term can be close to 1.0</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135</a:t>
            </a:fld>
            <a:endParaRPr kumimoji="1" lang="ja-JP" altLang="en-US"/>
          </a:p>
        </p:txBody>
      </p:sp>
    </p:spTree>
    <p:extLst>
      <p:ext uri="{BB962C8B-B14F-4D97-AF65-F5344CB8AC3E}">
        <p14:creationId xmlns:p14="http://schemas.microsoft.com/office/powerpoint/2010/main" val="369263341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memory</a:t>
            </a:r>
            <a:r>
              <a:rPr kumimoji="1" lang="en-US" altLang="ja-JP" baseline="0" dirty="0"/>
              <a:t> usage of distributed RAMs becomes like this, because the pixels in the left and right image are calculated in turn.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136</a:t>
            </a:fld>
            <a:endParaRPr kumimoji="1" lang="ja-JP" altLang="en-US"/>
          </a:p>
        </p:txBody>
      </p:sp>
    </p:spTree>
    <p:extLst>
      <p:ext uri="{BB962C8B-B14F-4D97-AF65-F5344CB8AC3E}">
        <p14:creationId xmlns:p14="http://schemas.microsoft.com/office/powerpoint/2010/main" val="304894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Its</a:t>
            </a:r>
            <a:r>
              <a:rPr kumimoji="1" lang="en-US" altLang="ja-JP" baseline="0" dirty="0"/>
              <a:t> result becomes this region minus this region, because this region was subtracted twice.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13</a:t>
            </a:fld>
            <a:endParaRPr kumimoji="1" lang="ja-JP" altLang="en-US"/>
          </a:p>
        </p:txBody>
      </p:sp>
    </p:spTree>
    <p:extLst>
      <p:ext uri="{BB962C8B-B14F-4D97-AF65-F5344CB8AC3E}">
        <p14:creationId xmlns:p14="http://schemas.microsoft.com/office/powerpoint/2010/main" val="218781734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 </a:t>
            </a:r>
            <a:r>
              <a:rPr kumimoji="1" lang="en-US" altLang="ja-JP" baseline="0" dirty="0"/>
              <a:t>the usage can be close to one point zero.</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137</a:t>
            </a:fld>
            <a:endParaRPr kumimoji="1" lang="ja-JP" altLang="en-US"/>
          </a:p>
        </p:txBody>
      </p:sp>
    </p:spTree>
    <p:extLst>
      <p:ext uri="{BB962C8B-B14F-4D97-AF65-F5344CB8AC3E}">
        <p14:creationId xmlns:p14="http://schemas.microsoft.com/office/powerpoint/2010/main" val="237479479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Our approach works well when the calculation of sufficiently large number of cross-correlation</a:t>
            </a:r>
            <a:r>
              <a:rPr kumimoji="1" lang="en-US" altLang="ja-JP" baseline="0" dirty="0"/>
              <a:t> are required.</a:t>
            </a:r>
          </a:p>
          <a:p>
            <a:r>
              <a:rPr kumimoji="1" lang="en-US" altLang="ja-JP" baseline="0" dirty="0"/>
              <a:t>Distributed RAMs and block RAMs fit for the buffers required in our approach. The computational complexity is r divided by r+2s. This becomes higher for larger r, but more line buffers are required.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138</a:t>
            </a:fld>
            <a:endParaRPr kumimoji="1" lang="ja-JP" altLang="en-US"/>
          </a:p>
        </p:txBody>
      </p:sp>
    </p:spTree>
    <p:extLst>
      <p:ext uri="{BB962C8B-B14F-4D97-AF65-F5344CB8AC3E}">
        <p14:creationId xmlns:p14="http://schemas.microsoft.com/office/powerpoint/2010/main" val="82770868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Cost aggregation</a:t>
            </a:r>
            <a:r>
              <a:rPr kumimoji="1" lang="en-US" altLang="ja-JP" baseline="0" dirty="0"/>
              <a:t> with guided filter is a stereo vision algorithm proposed in this paper.</a:t>
            </a:r>
          </a:p>
          <a:p>
            <a:r>
              <a:rPr kumimoji="1" lang="en-US" altLang="ja-JP" baseline="0" dirty="0"/>
              <a:t>In this algorithm, the box filter is repeatedly used to calculate the matching costs, and the computational complexity of this algorithm is considerably lower than other algorithms with the same matching accuracy.</a:t>
            </a:r>
          </a:p>
          <a:p>
            <a:r>
              <a:rPr kumimoji="1" lang="en-US" altLang="ja-JP" baseline="0" dirty="0"/>
              <a:t>We implement this algorithm on FPGA using our approach.</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139</a:t>
            </a:fld>
            <a:endParaRPr kumimoji="1" lang="ja-JP" altLang="en-US"/>
          </a:p>
        </p:txBody>
      </p:sp>
    </p:spTree>
    <p:extLst>
      <p:ext uri="{BB962C8B-B14F-4D97-AF65-F5344CB8AC3E}">
        <p14:creationId xmlns:p14="http://schemas.microsoft.com/office/powerpoint/2010/main" val="174024730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the outline of the algorithm. First, matching costs are calculated for left and right image. Then they are aggregated</a:t>
            </a:r>
            <a:r>
              <a:rPr kumimoji="1" lang="en-US" altLang="ja-JP" baseline="0" dirty="0"/>
              <a:t> using the box filter. The disparity that gives the minimum matching cost is chose, and they are cross-checked. Finally, the obtained disparity map is </a:t>
            </a:r>
            <a:r>
              <a:rPr kumimoji="1" lang="en-US" altLang="ja-JP" baseline="0" dirty="0" err="1"/>
              <a:t>imporved</a:t>
            </a:r>
            <a:r>
              <a:rPr kumimoji="1" lang="en-US" altLang="ja-JP" baseline="0" dirty="0"/>
              <a:t> by densification procedure and weighed median filter.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140</a:t>
            </a:fld>
            <a:endParaRPr kumimoji="1" lang="ja-JP" altLang="en-US"/>
          </a:p>
        </p:txBody>
      </p:sp>
    </p:spTree>
    <p:extLst>
      <p:ext uri="{BB962C8B-B14F-4D97-AF65-F5344CB8AC3E}">
        <p14:creationId xmlns:p14="http://schemas.microsoft.com/office/powerpoint/2010/main" val="318396013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the outline of the algorithm. First, matching costs are calculated for left and right image. Then they are aggregated</a:t>
            </a:r>
            <a:r>
              <a:rPr kumimoji="1" lang="en-US" altLang="ja-JP" baseline="0" dirty="0"/>
              <a:t> using the box filter. The disparity that gives the minimum matching cost is chose, and they are cross-checked. Finally, the obtained disparity map is </a:t>
            </a:r>
            <a:r>
              <a:rPr kumimoji="1" lang="en-US" altLang="ja-JP" baseline="0" dirty="0" err="1"/>
              <a:t>imporved</a:t>
            </a:r>
            <a:r>
              <a:rPr kumimoji="1" lang="en-US" altLang="ja-JP" baseline="0" dirty="0"/>
              <a:t> by densification procedure and weighed median filter.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141</a:t>
            </a:fld>
            <a:endParaRPr kumimoji="1" lang="ja-JP" altLang="en-US"/>
          </a:p>
        </p:txBody>
      </p:sp>
    </p:spTree>
    <p:extLst>
      <p:ext uri="{BB962C8B-B14F-4D97-AF65-F5344CB8AC3E}">
        <p14:creationId xmlns:p14="http://schemas.microsoft.com/office/powerpoint/2010/main" val="31839601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the outline of the algorithm. First, matching costs are calculated for left and right image. Then they are aggregated</a:t>
            </a:r>
            <a:r>
              <a:rPr kumimoji="1" lang="en-US" altLang="ja-JP" baseline="0" dirty="0"/>
              <a:t> using the box filter. The disparity that gives the minimum matching cost is chose, and they are cross-checked. Finally, the obtained disparity map is </a:t>
            </a:r>
            <a:r>
              <a:rPr kumimoji="1" lang="en-US" altLang="ja-JP" baseline="0" dirty="0" err="1"/>
              <a:t>imporved</a:t>
            </a:r>
            <a:r>
              <a:rPr kumimoji="1" lang="en-US" altLang="ja-JP" baseline="0" dirty="0"/>
              <a:t> by densification procedure and weighed median filter.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142</a:t>
            </a:fld>
            <a:endParaRPr kumimoji="1" lang="ja-JP" altLang="en-US"/>
          </a:p>
        </p:txBody>
      </p:sp>
    </p:spTree>
    <p:extLst>
      <p:ext uri="{BB962C8B-B14F-4D97-AF65-F5344CB8AC3E}">
        <p14:creationId xmlns:p14="http://schemas.microsoft.com/office/powerpoint/2010/main" val="318396013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a:t>
            </a:r>
            <a:r>
              <a:rPr kumimoji="1" lang="en-US" altLang="ja-JP" baseline="0" dirty="0"/>
              <a:t> this stereo vision algorithm, the matching cost between two pixels is calculated using this equation first.</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145</a:t>
            </a:fld>
            <a:endParaRPr kumimoji="1" lang="ja-JP" altLang="en-US"/>
          </a:p>
        </p:txBody>
      </p:sp>
    </p:spTree>
    <p:extLst>
      <p:ext uri="{BB962C8B-B14F-4D97-AF65-F5344CB8AC3E}">
        <p14:creationId xmlns:p14="http://schemas.microsoft.com/office/powerpoint/2010/main" val="179397291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it is weighted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146</a:t>
            </a:fld>
            <a:endParaRPr kumimoji="1" lang="ja-JP" altLang="en-US"/>
          </a:p>
        </p:txBody>
      </p:sp>
    </p:spTree>
    <p:extLst>
      <p:ext uri="{BB962C8B-B14F-4D97-AF65-F5344CB8AC3E}">
        <p14:creationId xmlns:p14="http://schemas.microsoft.com/office/powerpoint/2010/main" val="376776498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Thi</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147</a:t>
            </a:fld>
            <a:endParaRPr kumimoji="1" lang="ja-JP" altLang="en-US"/>
          </a:p>
        </p:txBody>
      </p:sp>
    </p:spTree>
    <p:extLst>
      <p:ext uri="{BB962C8B-B14F-4D97-AF65-F5344CB8AC3E}">
        <p14:creationId xmlns:p14="http://schemas.microsoft.com/office/powerpoint/2010/main" val="132980054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theses four values are calculated.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148</a:t>
            </a:fld>
            <a:endParaRPr kumimoji="1" lang="ja-JP" altLang="en-US"/>
          </a:p>
        </p:txBody>
      </p:sp>
    </p:spTree>
    <p:extLst>
      <p:ext uri="{BB962C8B-B14F-4D97-AF65-F5344CB8AC3E}">
        <p14:creationId xmlns:p14="http://schemas.microsoft.com/office/powerpoint/2010/main" val="676617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Finally,</a:t>
            </a:r>
            <a:r>
              <a:rPr kumimoji="1" lang="en-US" altLang="ja-JP" baseline="0" dirty="0"/>
              <a:t> by adding Box(x-r-1,y-r-1), this blue box,</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14</a:t>
            </a:fld>
            <a:endParaRPr kumimoji="1" lang="ja-JP" altLang="en-US"/>
          </a:p>
        </p:txBody>
      </p:sp>
    </p:spTree>
    <p:extLst>
      <p:ext uri="{BB962C8B-B14F-4D97-AF65-F5344CB8AC3E}">
        <p14:creationId xmlns:p14="http://schemas.microsoft.com/office/powerpoint/2010/main" val="16963650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 values are the average in this window.</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149</a:t>
            </a:fld>
            <a:endParaRPr kumimoji="1" lang="ja-JP" altLang="en-US"/>
          </a:p>
        </p:txBody>
      </p:sp>
    </p:spTree>
    <p:extLst>
      <p:ext uri="{BB962C8B-B14F-4D97-AF65-F5344CB8AC3E}">
        <p14:creationId xmlns:p14="http://schemas.microsoft.com/office/powerpoint/2010/main" val="384022281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 can be calculated</a:t>
            </a:r>
            <a:r>
              <a:rPr kumimoji="1" lang="en-US" altLang="ja-JP" baseline="0" dirty="0"/>
              <a:t> using the box filter.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150</a:t>
            </a:fld>
            <a:endParaRPr kumimoji="1" lang="ja-JP" altLang="en-US"/>
          </a:p>
        </p:txBody>
      </p:sp>
    </p:spTree>
    <p:extLst>
      <p:ext uri="{BB962C8B-B14F-4D97-AF65-F5344CB8AC3E}">
        <p14:creationId xmlns:p14="http://schemas.microsoft.com/office/powerpoint/2010/main" val="293567159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these</a:t>
            </a:r>
            <a:r>
              <a:rPr kumimoji="1" lang="en-US" altLang="ja-JP" baseline="0" dirty="0"/>
              <a:t> two terms are calculated from the four values.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151</a:t>
            </a:fld>
            <a:endParaRPr kumimoji="1" lang="ja-JP" altLang="en-US"/>
          </a:p>
        </p:txBody>
      </p:sp>
    </p:spTree>
    <p:extLst>
      <p:ext uri="{BB962C8B-B14F-4D97-AF65-F5344CB8AC3E}">
        <p14:creationId xmlns:p14="http://schemas.microsoft.com/office/powerpoint/2010/main" val="275802778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the average of them are calculated.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152</a:t>
            </a:fld>
            <a:endParaRPr kumimoji="1" lang="ja-JP" altLang="en-US"/>
          </a:p>
        </p:txBody>
      </p:sp>
    </p:spTree>
    <p:extLst>
      <p:ext uri="{BB962C8B-B14F-4D97-AF65-F5344CB8AC3E}">
        <p14:creationId xmlns:p14="http://schemas.microsoft.com/office/powerpoint/2010/main" val="77750380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 two values</a:t>
            </a:r>
            <a:r>
              <a:rPr kumimoji="1" lang="en-US" altLang="ja-JP" baseline="0" dirty="0"/>
              <a:t> are the average in this window, </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153</a:t>
            </a:fld>
            <a:endParaRPr kumimoji="1" lang="ja-JP" altLang="en-US"/>
          </a:p>
        </p:txBody>
      </p:sp>
    </p:spTree>
    <p:extLst>
      <p:ext uri="{BB962C8B-B14F-4D97-AF65-F5344CB8AC3E}">
        <p14:creationId xmlns:p14="http://schemas.microsoft.com/office/powerpoint/2010/main" val="238887083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a:t>
            </a:r>
            <a:r>
              <a:rPr kumimoji="1" lang="en-US" altLang="ja-JP" baseline="0" dirty="0"/>
              <a:t> can be calculated using the box filter again.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154</a:t>
            </a:fld>
            <a:endParaRPr kumimoji="1" lang="ja-JP" altLang="en-US"/>
          </a:p>
        </p:txBody>
      </p:sp>
    </p:spTree>
    <p:extLst>
      <p:ext uri="{BB962C8B-B14F-4D97-AF65-F5344CB8AC3E}">
        <p14:creationId xmlns:p14="http://schemas.microsoft.com/office/powerpoint/2010/main" val="71087601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this computation, the value at the left-top is the average of this window, and </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155</a:t>
            </a:fld>
            <a:endParaRPr kumimoji="1" lang="ja-JP" altLang="en-US"/>
          </a:p>
        </p:txBody>
      </p:sp>
    </p:spTree>
    <p:extLst>
      <p:ext uri="{BB962C8B-B14F-4D97-AF65-F5344CB8AC3E}">
        <p14:creationId xmlns:p14="http://schemas.microsoft.com/office/powerpoint/2010/main" val="397195394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value at the right-bottom is the average of this window.</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156</a:t>
            </a:fld>
            <a:endParaRPr kumimoji="1" lang="ja-JP" altLang="en-US"/>
          </a:p>
        </p:txBody>
      </p:sp>
    </p:spTree>
    <p:extLst>
      <p:ext uri="{BB962C8B-B14F-4D97-AF65-F5344CB8AC3E}">
        <p14:creationId xmlns:p14="http://schemas.microsoft.com/office/powerpoint/2010/main" val="419254908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these two</a:t>
            </a:r>
            <a:r>
              <a:rPr kumimoji="1" lang="en-US" altLang="ja-JP" baseline="0" dirty="0"/>
              <a:t> values are affected by the matching cost in this large window.</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157</a:t>
            </a:fld>
            <a:endParaRPr kumimoji="1" lang="ja-JP" altLang="en-US"/>
          </a:p>
        </p:txBody>
      </p:sp>
    </p:spTree>
    <p:extLst>
      <p:ext uri="{BB962C8B-B14F-4D97-AF65-F5344CB8AC3E}">
        <p14:creationId xmlns:p14="http://schemas.microsoft.com/office/powerpoint/2010/main" val="340421941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the final costs</a:t>
            </a:r>
            <a:r>
              <a:rPr kumimoji="1" lang="en-US" altLang="ja-JP" baseline="0" dirty="0"/>
              <a:t> are calculated, and d that gives the minimum cost is chosen as its disparity.</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158</a:t>
            </a:fld>
            <a:endParaRPr kumimoji="1" lang="ja-JP" altLang="en-US"/>
          </a:p>
        </p:txBody>
      </p:sp>
    </p:spTree>
    <p:extLst>
      <p:ext uri="{BB962C8B-B14F-4D97-AF65-F5344CB8AC3E}">
        <p14:creationId xmlns:p14="http://schemas.microsoft.com/office/powerpoint/2010/main" val="261925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sum of the intensity</a:t>
            </a:r>
            <a:r>
              <a:rPr kumimoji="1" lang="en-US" altLang="ja-JP" baseline="0" dirty="0"/>
              <a:t> value in this window can be obtained.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15</a:t>
            </a:fld>
            <a:endParaRPr kumimoji="1" lang="ja-JP" altLang="en-US"/>
          </a:p>
        </p:txBody>
      </p:sp>
    </p:spTree>
    <p:extLst>
      <p:ext uri="{BB962C8B-B14F-4D97-AF65-F5344CB8AC3E}">
        <p14:creationId xmlns:p14="http://schemas.microsoft.com/office/powerpoint/2010/main" val="196832997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a:t>
            </a:r>
            <a:r>
              <a:rPr kumimoji="1" lang="en-US" altLang="ja-JP" baseline="0" dirty="0"/>
              <a:t> shows the flow of the matching cost calculation. </a:t>
            </a:r>
            <a:r>
              <a:rPr kumimoji="1" lang="en-US" altLang="ja-JP" dirty="0"/>
              <a:t>In this algorithm, the box filter is used</a:t>
            </a:r>
            <a:r>
              <a:rPr kumimoji="1" lang="en-US" altLang="ja-JP" baseline="0" dirty="0"/>
              <a:t> in two stages.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159</a:t>
            </a:fld>
            <a:endParaRPr kumimoji="1" lang="ja-JP" altLang="en-US"/>
          </a:p>
        </p:txBody>
      </p:sp>
    </p:spTree>
    <p:extLst>
      <p:ext uri="{BB962C8B-B14F-4D97-AF65-F5344CB8AC3E}">
        <p14:creationId xmlns:p14="http://schemas.microsoft.com/office/powerpoint/2010/main" val="344169637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In this stereo vision algorithm. first, n multiplied by r pixels are scanned from top to bottom.  2r+1 is the window size, and n is an integer.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160</a:t>
            </a:fld>
            <a:endParaRPr kumimoji="1" lang="ja-JP" altLang="en-US"/>
          </a:p>
        </p:txBody>
      </p:sp>
    </p:spTree>
    <p:extLst>
      <p:ext uri="{BB962C8B-B14F-4D97-AF65-F5344CB8AC3E}">
        <p14:creationId xmlns:p14="http://schemas.microsoft.com/office/powerpoint/2010/main" val="401717536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(n-r) multiplied by r these values are generated</a:t>
            </a:r>
            <a:r>
              <a:rPr kumimoji="1" lang="en-US" altLang="ja-JP" baseline="0" dirty="0"/>
              <a:t> by</a:t>
            </a:r>
            <a:r>
              <a:rPr kumimoji="1" lang="en-US" altLang="ja-JP" dirty="0"/>
              <a:t> using the box filter.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161</a:t>
            </a:fld>
            <a:endParaRPr kumimoji="1" lang="ja-JP" altLang="en-US"/>
          </a:p>
        </p:txBody>
      </p:sp>
    </p:spTree>
    <p:extLst>
      <p:ext uri="{BB962C8B-B14F-4D97-AF65-F5344CB8AC3E}">
        <p14:creationId xmlns:p14="http://schemas.microsoft.com/office/powerpoint/2010/main" val="247677567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these n-r multiplied</a:t>
            </a:r>
            <a:r>
              <a:rPr kumimoji="1" lang="en-US" altLang="ja-JP" baseline="0" dirty="0"/>
              <a:t> by r lines are scanned in zigzag again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162</a:t>
            </a:fld>
            <a:endParaRPr kumimoji="1" lang="ja-JP" altLang="en-US"/>
          </a:p>
        </p:txBody>
      </p:sp>
    </p:spTree>
    <p:extLst>
      <p:ext uri="{BB962C8B-B14F-4D97-AF65-F5344CB8AC3E}">
        <p14:creationId xmlns:p14="http://schemas.microsoft.com/office/powerpoint/2010/main" val="91607627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 (n-4</a:t>
            </a:r>
            <a:r>
              <a:rPr kumimoji="1" lang="en-US" altLang="ja-JP" baseline="0" dirty="0"/>
              <a:t>) multiplied by r these values are obtained.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163</a:t>
            </a:fld>
            <a:endParaRPr kumimoji="1" lang="ja-JP" altLang="en-US"/>
          </a:p>
        </p:txBody>
      </p:sp>
    </p:spTree>
    <p:extLst>
      <p:ext uri="{BB962C8B-B14F-4D97-AF65-F5344CB8AC3E}">
        <p14:creationId xmlns:p14="http://schemas.microsoft.com/office/powerpoint/2010/main" val="372140692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the computational complexity becomes</a:t>
            </a:r>
            <a:r>
              <a:rPr kumimoji="1" lang="en-US" altLang="ja-JP" baseline="0" dirty="0"/>
              <a:t> n-4 divided by 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164</a:t>
            </a:fld>
            <a:endParaRPr kumimoji="1" lang="ja-JP" altLang="en-US"/>
          </a:p>
        </p:txBody>
      </p:sp>
    </p:spTree>
    <p:extLst>
      <p:ext uri="{BB962C8B-B14F-4D97-AF65-F5344CB8AC3E}">
        <p14:creationId xmlns:p14="http://schemas.microsoft.com/office/powerpoint/2010/main" val="327762255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With</a:t>
            </a:r>
            <a:r>
              <a:rPr kumimoji="1" lang="en-US" altLang="ja-JP" baseline="0" dirty="0"/>
              <a:t> this zigzag scan method, suppose that this is the current  scan.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165</a:t>
            </a:fld>
            <a:endParaRPr kumimoji="1" lang="ja-JP" altLang="en-US"/>
          </a:p>
        </p:txBody>
      </p:sp>
    </p:spTree>
    <p:extLst>
      <p:ext uri="{BB962C8B-B14F-4D97-AF65-F5344CB8AC3E}">
        <p14:creationId xmlns:p14="http://schemas.microsoft.com/office/powerpoint/2010/main" val="395776038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the next scan has to be overlapped like this.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166</a:t>
            </a:fld>
            <a:endParaRPr kumimoji="1" lang="ja-JP" altLang="en-US"/>
          </a:p>
        </p:txBody>
      </p:sp>
    </p:spTree>
    <p:extLst>
      <p:ext uri="{BB962C8B-B14F-4D97-AF65-F5344CB8AC3E}">
        <p14:creationId xmlns:p14="http://schemas.microsoft.com/office/powerpoint/2010/main" val="408431158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a:t>
            </a:r>
            <a:r>
              <a:rPr kumimoji="1" lang="en-US" altLang="ja-JP" baseline="0" dirty="0"/>
              <a:t> lines have to be scanned twice.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167</a:t>
            </a:fld>
            <a:endParaRPr kumimoji="1" lang="ja-JP" altLang="en-US"/>
          </a:p>
        </p:txBody>
      </p:sp>
    </p:spTree>
    <p:extLst>
      <p:ext uri="{BB962C8B-B14F-4D97-AF65-F5344CB8AC3E}">
        <p14:creationId xmlns:p14="http://schemas.microsoft.com/office/powerpoint/2010/main" val="242984274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168</a:t>
            </a:fld>
            <a:endParaRPr kumimoji="1" lang="ja-JP" altLang="en-US"/>
          </a:p>
        </p:txBody>
      </p:sp>
    </p:spTree>
    <p:extLst>
      <p:ext uri="{BB962C8B-B14F-4D97-AF65-F5344CB8AC3E}">
        <p14:creationId xmlns:p14="http://schemas.microsoft.com/office/powerpoint/2010/main" val="2412692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Its computational</a:t>
            </a:r>
            <a:r>
              <a:rPr kumimoji="1" lang="en-US" altLang="ja-JP" baseline="0" dirty="0"/>
              <a:t> complexity is Order one, and it is not affected by the window size w.</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16</a:t>
            </a:fld>
            <a:endParaRPr kumimoji="1" lang="ja-JP" altLang="en-US"/>
          </a:p>
        </p:txBody>
      </p:sp>
    </p:spTree>
    <p:extLst>
      <p:ext uri="{BB962C8B-B14F-4D97-AF65-F5344CB8AC3E}">
        <p14:creationId xmlns:p14="http://schemas.microsoft.com/office/powerpoint/2010/main" val="6657724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 show the number of the block RAMs and the size of the distributed RAMs that are required</a:t>
            </a:r>
            <a:r>
              <a:rPr kumimoji="1" lang="en-US" altLang="ja-JP" baseline="0" dirty="0"/>
              <a:t> in our method and the original method.  To achieve faster processing speed, larger n is required, and the required memory size becomes larger. However, the size is much smaller than that of the original method.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169</a:t>
            </a:fld>
            <a:endParaRPr kumimoji="1" lang="ja-JP" altLang="en-US"/>
          </a:p>
        </p:txBody>
      </p:sp>
    </p:spTree>
    <p:extLst>
      <p:ext uri="{BB962C8B-B14F-4D97-AF65-F5344CB8AC3E}">
        <p14:creationId xmlns:p14="http://schemas.microsoft.com/office/powerpoint/2010/main" val="213896378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have</a:t>
            </a:r>
            <a:r>
              <a:rPr kumimoji="1" lang="en-US" altLang="ja-JP" baseline="0" dirty="0"/>
              <a:t> implemented our method targeting Virtex-7 FPGA series. About 50K LUTs and 139 block RAMs are used, and this size is small enough for XC7K 160T, the second smallest on in Kinext-7 series. The operational frequency is 221MHz.</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170</a:t>
            </a:fld>
            <a:endParaRPr kumimoji="1" lang="ja-JP" altLang="en-US"/>
          </a:p>
        </p:txBody>
      </p:sp>
    </p:spTree>
    <p:extLst>
      <p:ext uri="{BB962C8B-B14F-4D97-AF65-F5344CB8AC3E}">
        <p14:creationId xmlns:p14="http://schemas.microsoft.com/office/powerpoint/2010/main" val="150118729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In this implementation, four clock cycles are required to calculate one pixel, and its processing speed is fast enough for most practical use.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171</a:t>
            </a:fld>
            <a:endParaRPr kumimoji="1" lang="ja-JP" altLang="en-US"/>
          </a:p>
        </p:txBody>
      </p:sp>
    </p:spTree>
    <p:extLst>
      <p:ext uri="{BB962C8B-B14F-4D97-AF65-F5344CB8AC3E}">
        <p14:creationId xmlns:p14="http://schemas.microsoft.com/office/powerpoint/2010/main" val="138371328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a:t>
            </a:r>
            <a:r>
              <a:rPr kumimoji="1" lang="en-US" altLang="ja-JP" baseline="0" dirty="0"/>
              <a:t> compares the matching accuracy of our system with one of the best software programs and the top two FPGA systems.  Our error rate is higher the top FPGA system, but a bit better than the second one.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172</a:t>
            </a:fld>
            <a:endParaRPr kumimoji="1" lang="ja-JP" altLang="en-US"/>
          </a:p>
        </p:txBody>
      </p:sp>
    </p:spTree>
    <p:extLst>
      <p:ext uri="{BB962C8B-B14F-4D97-AF65-F5344CB8AC3E}">
        <p14:creationId xmlns:p14="http://schemas.microsoft.com/office/powerpoint/2010/main" val="59917542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a:t>
            </a:r>
            <a:r>
              <a:rPr kumimoji="1" lang="en-US" altLang="ja-JP" baseline="0" dirty="0"/>
              <a:t> are the right images, our disparity maps, and the true disparity maps.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173</a:t>
            </a:fld>
            <a:endParaRPr kumimoji="1" lang="ja-JP" altLang="en-US"/>
          </a:p>
        </p:txBody>
      </p:sp>
    </p:spTree>
    <p:extLst>
      <p:ext uri="{BB962C8B-B14F-4D97-AF65-F5344CB8AC3E}">
        <p14:creationId xmlns:p14="http://schemas.microsoft.com/office/powerpoint/2010/main" val="114705880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 compares the circuit size and the processing speed. This column shows the processing speed normalized by image size, and this column</a:t>
            </a:r>
            <a:r>
              <a:rPr kumimoji="1" lang="en-US" altLang="ja-JP" baseline="0" dirty="0"/>
              <a:t> shows that normalized by image size and the circuit size. </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174</a:t>
            </a:fld>
            <a:endParaRPr kumimoji="1" lang="ja-JP" altLang="en-US"/>
          </a:p>
        </p:txBody>
      </p:sp>
    </p:spTree>
    <p:extLst>
      <p:ext uri="{BB962C8B-B14F-4D97-AF65-F5344CB8AC3E}">
        <p14:creationId xmlns:p14="http://schemas.microsoft.com/office/powerpoint/2010/main" val="419610640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175</a:t>
            </a:fld>
            <a:endParaRPr kumimoji="1" lang="ja-JP" altLang="en-US"/>
          </a:p>
        </p:txBody>
      </p:sp>
    </p:spTree>
    <p:extLst>
      <p:ext uri="{BB962C8B-B14F-4D97-AF65-F5344CB8AC3E}">
        <p14:creationId xmlns:p14="http://schemas.microsoft.com/office/powerpoint/2010/main" val="324590784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en-US" altLang="ja-JP" baseline="0" dirty="0"/>
              <a:t> table shows the circuit size when the image width is 1600 or 2048.  The red numbers show the increase from X equal 1024. As shown in this table, The increase of the circuit size for higher resolution images is less than other systems.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176</a:t>
            </a:fld>
            <a:endParaRPr kumimoji="1" lang="ja-JP" altLang="en-US"/>
          </a:p>
        </p:txBody>
      </p:sp>
    </p:spTree>
    <p:extLst>
      <p:ext uri="{BB962C8B-B14F-4D97-AF65-F5344CB8AC3E}">
        <p14:creationId xmlns:p14="http://schemas.microsoft.com/office/powerpoint/2010/main" val="3512877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However, we need to keep Box(</a:t>
            </a:r>
            <a:r>
              <a:rPr kumimoji="1" lang="en-US" altLang="ja-JP" dirty="0" err="1"/>
              <a:t>x,y</a:t>
            </a:r>
            <a:r>
              <a:rPr kumimoji="1" lang="en-US" altLang="ja-JP" dirty="0"/>
              <a:t>) in this region for this calculation method.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17</a:t>
            </a:fld>
            <a:endParaRPr kumimoji="1" lang="ja-JP" altLang="en-US"/>
          </a:p>
        </p:txBody>
      </p:sp>
    </p:spTree>
    <p:extLst>
      <p:ext uri="{BB962C8B-B14F-4D97-AF65-F5344CB8AC3E}">
        <p14:creationId xmlns:p14="http://schemas.microsoft.com/office/powerpoint/2010/main" val="2917191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a:t>
            </a:r>
            <a:r>
              <a:rPr kumimoji="1" lang="en-US" altLang="ja-JP" baseline="0" dirty="0"/>
              <a:t> size of this region is 2r+1 multiplied by X plus 2r+1. X is the image width.</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18</a:t>
            </a:fld>
            <a:endParaRPr kumimoji="1" lang="ja-JP" altLang="en-US"/>
          </a:p>
        </p:txBody>
      </p:sp>
    </p:spTree>
    <p:extLst>
      <p:ext uri="{BB962C8B-B14F-4D97-AF65-F5344CB8AC3E}">
        <p14:creationId xmlns:p14="http://schemas.microsoft.com/office/powerpoint/2010/main" val="1161495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size is proportional to the image width, and a large</a:t>
            </a:r>
            <a:r>
              <a:rPr kumimoji="1" lang="en-US" altLang="ja-JP" baseline="0" dirty="0"/>
              <a:t> memory is required for processing high resolution images.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19</a:t>
            </a:fld>
            <a:endParaRPr kumimoji="1" lang="ja-JP" altLang="en-US"/>
          </a:p>
        </p:txBody>
      </p:sp>
    </p:spTree>
    <p:extLst>
      <p:ext uri="{BB962C8B-B14F-4D97-AF65-F5344CB8AC3E}">
        <p14:creationId xmlns:p14="http://schemas.microsoft.com/office/powerpoint/2010/main" val="422369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bo</a:t>
            </a:r>
            <a:r>
              <a:rPr kumimoji="1" lang="en-US" altLang="ja-JP" baseline="0" dirty="0"/>
              <a:t>x filter is widely used in image processing because of its low computational complexity.</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2</a:t>
            </a:fld>
            <a:endParaRPr kumimoji="1" lang="ja-JP" altLang="en-US"/>
          </a:p>
        </p:txBody>
      </p:sp>
    </p:spTree>
    <p:extLst>
      <p:ext uri="{BB962C8B-B14F-4D97-AF65-F5344CB8AC3E}">
        <p14:creationId xmlns:p14="http://schemas.microsoft.com/office/powerpoint/2010/main" val="2829696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a:t>
            </a:r>
            <a:r>
              <a:rPr kumimoji="1" lang="en-US" altLang="ja-JP" baseline="0" dirty="0"/>
              <a:t> features of the box filters are low computational complexity and high memory usage.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20</a:t>
            </a:fld>
            <a:endParaRPr kumimoji="1" lang="ja-JP" altLang="en-US"/>
          </a:p>
        </p:txBody>
      </p:sp>
    </p:spTree>
    <p:extLst>
      <p:ext uri="{BB962C8B-B14F-4D97-AF65-F5344CB8AC3E}">
        <p14:creationId xmlns:p14="http://schemas.microsoft.com/office/powerpoint/2010/main" val="1198958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Because of the low computational</a:t>
            </a:r>
            <a:r>
              <a:rPr kumimoji="1" lang="en-US" altLang="ja-JP" baseline="0" dirty="0"/>
              <a:t> complexity, very high frame rate is possible by using FPGA.</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21</a:t>
            </a:fld>
            <a:endParaRPr kumimoji="1" lang="ja-JP" altLang="en-US"/>
          </a:p>
        </p:txBody>
      </p:sp>
    </p:spTree>
    <p:extLst>
      <p:ext uri="{BB962C8B-B14F-4D97-AF65-F5344CB8AC3E}">
        <p14:creationId xmlns:p14="http://schemas.microsoft.com/office/powerpoint/2010/main" val="647157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However, its availability is limited for</a:t>
            </a:r>
            <a:r>
              <a:rPr kumimoji="1" lang="en-US" altLang="ja-JP" baseline="0" dirty="0"/>
              <a:t> high resolution images, and applications that try to find the best matching from a number of candidates.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22</a:t>
            </a:fld>
            <a:endParaRPr kumimoji="1" lang="ja-JP" altLang="en-US"/>
          </a:p>
        </p:txBody>
      </p:sp>
    </p:spTree>
    <p:extLst>
      <p:ext uri="{BB962C8B-B14F-4D97-AF65-F5344CB8AC3E}">
        <p14:creationId xmlns:p14="http://schemas.microsoft.com/office/powerpoint/2010/main" val="3762146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Stereo vision is one of such problems.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23</a:t>
            </a:fld>
            <a:endParaRPr kumimoji="1" lang="ja-JP" altLang="en-US"/>
          </a:p>
        </p:txBody>
      </p:sp>
    </p:spTree>
    <p:extLst>
      <p:ext uri="{BB962C8B-B14F-4D97-AF65-F5344CB8AC3E}">
        <p14:creationId xmlns:p14="http://schemas.microsoft.com/office/powerpoint/2010/main" val="3762146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we</a:t>
            </a:r>
            <a:r>
              <a:rPr kumimoji="1" lang="en-US" altLang="ja-JP" baseline="0" dirty="0"/>
              <a:t> consider to calculate a stereo vision algorithm using the box filter. In the stereo vision, for each pixel in one image, the most similar region in another image is found, and the distance from the camera is calculated from the disparity.</a:t>
            </a:r>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24</a:t>
            </a:fld>
            <a:endParaRPr kumimoji="1" lang="ja-JP" altLang="en-US"/>
          </a:p>
        </p:txBody>
      </p:sp>
    </p:spTree>
    <p:extLst>
      <p:ext uri="{BB962C8B-B14F-4D97-AF65-F5344CB8AC3E}">
        <p14:creationId xmlns:p14="http://schemas.microsoft.com/office/powerpoint/2010/main" val="3154531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To find the best matching,</a:t>
            </a:r>
            <a:r>
              <a:rPr kumimoji="1" lang="en-US" altLang="ja-JP" baseline="0" dirty="0"/>
              <a:t> D cross-correlations are calculated using the pixels in the window. In this example, the sum of the absolute difference is used to calculated the matching costs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25</a:t>
            </a:fld>
            <a:endParaRPr kumimoji="1" lang="ja-JP" altLang="en-US"/>
          </a:p>
        </p:txBody>
      </p:sp>
    </p:spTree>
    <p:extLst>
      <p:ext uri="{BB962C8B-B14F-4D97-AF65-F5344CB8AC3E}">
        <p14:creationId xmlns:p14="http://schemas.microsoft.com/office/powerpoint/2010/main" val="1675140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a:t>and the sum of the absolute difference can be calculated using the box filter.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26</a:t>
            </a:fld>
            <a:endParaRPr kumimoji="1" lang="ja-JP" altLang="en-US"/>
          </a:p>
        </p:txBody>
      </p:sp>
    </p:spTree>
    <p:extLst>
      <p:ext uri="{BB962C8B-B14F-4D97-AF65-F5344CB8AC3E}">
        <p14:creationId xmlns:p14="http://schemas.microsoft.com/office/powerpoint/2010/main" val="167514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a:t>
            </a:r>
            <a:r>
              <a:rPr kumimoji="1" lang="en-US" altLang="ja-JP" baseline="0" dirty="0"/>
              <a:t> d that gives the minimum cost is chosen as its disparity.</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27</a:t>
            </a:fld>
            <a:endParaRPr kumimoji="1" lang="ja-JP" altLang="en-US"/>
          </a:p>
        </p:txBody>
      </p:sp>
    </p:spTree>
    <p:extLst>
      <p:ext uri="{BB962C8B-B14F-4D97-AF65-F5344CB8AC3E}">
        <p14:creationId xmlns:p14="http://schemas.microsoft.com/office/powerpoint/2010/main" val="3187282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calculating</a:t>
            </a:r>
            <a:r>
              <a:rPr kumimoji="1" lang="en-US" altLang="ja-JP" baseline="0" dirty="0"/>
              <a:t> one cross-correlation, it is required to keep r2+1 multiplied by X + 2r+1 values.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28</a:t>
            </a:fld>
            <a:endParaRPr kumimoji="1" lang="ja-JP" altLang="en-US"/>
          </a:p>
        </p:txBody>
      </p:sp>
    </p:spTree>
    <p:extLst>
      <p:ext uri="{BB962C8B-B14F-4D97-AF65-F5344CB8AC3E}">
        <p14:creationId xmlns:p14="http://schemas.microsoft.com/office/powerpoint/2010/main" val="1153802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 values</a:t>
            </a:r>
            <a:r>
              <a:rPr kumimoji="1" lang="en-US" altLang="ja-JP" baseline="0" dirty="0"/>
              <a:t> cannot be reused for calculating other cross-correlations.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29</a:t>
            </a:fld>
            <a:endParaRPr kumimoji="1" lang="ja-JP" altLang="en-US"/>
          </a:p>
        </p:txBody>
      </p:sp>
    </p:spTree>
    <p:extLst>
      <p:ext uri="{BB962C8B-B14F-4D97-AF65-F5344CB8AC3E}">
        <p14:creationId xmlns:p14="http://schemas.microsoft.com/office/powerpoint/2010/main" val="420890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bo</a:t>
            </a:r>
            <a:r>
              <a:rPr kumimoji="1" lang="en-US" altLang="ja-JP" baseline="0" dirty="0"/>
              <a:t>x filter is widely used in image processing because of its low computational complexity.</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3</a:t>
            </a:fld>
            <a:endParaRPr kumimoji="1" lang="ja-JP" altLang="en-US"/>
          </a:p>
        </p:txBody>
      </p:sp>
    </p:spTree>
    <p:extLst>
      <p:ext uri="{BB962C8B-B14F-4D97-AF65-F5344CB8AC3E}">
        <p14:creationId xmlns:p14="http://schemas.microsoft.com/office/powerpoint/2010/main" val="1718812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D</a:t>
            </a:r>
            <a:r>
              <a:rPr kumimoji="1" lang="en-US" altLang="ja-JP" baseline="0" dirty="0"/>
              <a:t> fold values have to be kept in total.</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30</a:t>
            </a:fld>
            <a:endParaRPr kumimoji="1" lang="ja-JP" altLang="en-US"/>
          </a:p>
        </p:txBody>
      </p:sp>
    </p:spTree>
    <p:extLst>
      <p:ext uri="{BB962C8B-B14F-4D97-AF65-F5344CB8AC3E}">
        <p14:creationId xmlns:p14="http://schemas.microsoft.com/office/powerpoint/2010/main" val="4266150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processing higher resolution image, larger D and r are required.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31</a:t>
            </a:fld>
            <a:endParaRPr kumimoji="1" lang="ja-JP" altLang="en-US"/>
          </a:p>
        </p:txBody>
      </p:sp>
    </p:spTree>
    <p:extLst>
      <p:ext uri="{BB962C8B-B14F-4D97-AF65-F5344CB8AC3E}">
        <p14:creationId xmlns:p14="http://schemas.microsoft.com/office/powerpoint/2010/main" val="2102392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Typically,</a:t>
            </a:r>
            <a:r>
              <a:rPr kumimoji="1" lang="en-US" altLang="ja-JP" baseline="0" dirty="0"/>
              <a:t> D and r should be proportional to X, image width, thus T, the total memory size,  is almost proportional to X cubed.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32</a:t>
            </a:fld>
            <a:endParaRPr kumimoji="1" lang="ja-JP" altLang="en-US"/>
          </a:p>
        </p:txBody>
      </p:sp>
    </p:spTree>
    <p:extLst>
      <p:ext uri="{BB962C8B-B14F-4D97-AF65-F5344CB8AC3E}">
        <p14:creationId xmlns:p14="http://schemas.microsoft.com/office/powerpoint/2010/main" val="3519731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our</a:t>
            </a:r>
            <a:r>
              <a:rPr kumimoji="1" lang="en-US" altLang="ja-JP" baseline="0" dirty="0"/>
              <a:t> approach, the scan direction is changed. In the original method, the image is scanned from left to right, up to bottom, but in our approach, the image is scanned in zigzag.</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33</a:t>
            </a:fld>
            <a:endParaRPr kumimoji="1" lang="ja-JP" altLang="en-US"/>
          </a:p>
        </p:txBody>
      </p:sp>
    </p:spTree>
    <p:extLst>
      <p:ext uri="{BB962C8B-B14F-4D97-AF65-F5344CB8AC3E}">
        <p14:creationId xmlns:p14="http://schemas.microsoft.com/office/powerpoint/2010/main" val="172621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Like this.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34</a:t>
            </a:fld>
            <a:endParaRPr kumimoji="1" lang="ja-JP" altLang="en-US"/>
          </a:p>
        </p:txBody>
      </p:sp>
    </p:spTree>
    <p:extLst>
      <p:ext uri="{BB962C8B-B14F-4D97-AF65-F5344CB8AC3E}">
        <p14:creationId xmlns:p14="http://schemas.microsoft.com/office/powerpoint/2010/main" val="4110897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our zigzag</a:t>
            </a:r>
            <a:r>
              <a:rPr kumimoji="1" lang="en-US" altLang="ja-JP" baseline="0" dirty="0"/>
              <a:t> scan, t</a:t>
            </a:r>
            <a:r>
              <a:rPr kumimoji="1" lang="en-US" altLang="ja-JP" dirty="0"/>
              <a:t>o calculate F(</a:t>
            </a:r>
            <a:r>
              <a:rPr kumimoji="1" lang="en-US" altLang="ja-JP" dirty="0" err="1"/>
              <a:t>x,y</a:t>
            </a:r>
            <a:r>
              <a:rPr kumimoji="1" lang="en-US" altLang="ja-JP" dirty="0"/>
              <a:t>)</a:t>
            </a:r>
            <a:r>
              <a:rPr kumimoji="1" lang="en-US" altLang="ja-JP" baseline="0" dirty="0"/>
              <a:t> in this </a:t>
            </a:r>
            <a:r>
              <a:rPr kumimoji="1" lang="en-US" altLang="ja-JP" baseline="0"/>
              <a:t>orange region, </a:t>
            </a:r>
            <a:r>
              <a:rPr kumimoji="1" lang="en-US" altLang="ja-JP"/>
              <a:t>the </a:t>
            </a:r>
            <a:r>
              <a:rPr kumimoji="1" lang="en-US" altLang="ja-JP" dirty="0"/>
              <a:t>pixels in this blue region</a:t>
            </a:r>
            <a:r>
              <a:rPr kumimoji="1" lang="en-US" altLang="ja-JP" baseline="0" dirty="0"/>
              <a:t> are required when the window size is 2r+1 by 2r+1.</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36</a:t>
            </a:fld>
            <a:endParaRPr kumimoji="1" lang="ja-JP" altLang="en-US"/>
          </a:p>
        </p:txBody>
      </p:sp>
    </p:spTree>
    <p:extLst>
      <p:ext uri="{BB962C8B-B14F-4D97-AF65-F5344CB8AC3E}">
        <p14:creationId xmlns:p14="http://schemas.microsoft.com/office/powerpoint/2010/main" val="2234582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a:t>
            </a:r>
            <a:r>
              <a:rPr kumimoji="1" lang="en-US" altLang="ja-JP" dirty="0" err="1"/>
              <a:t>x,y</a:t>
            </a:r>
            <a:r>
              <a:rPr kumimoji="1" lang="en-US" altLang="ja-JP" dirty="0"/>
              <a:t>) can be calculated using</a:t>
            </a:r>
            <a:r>
              <a:rPr kumimoji="1" lang="en-US" altLang="ja-JP" baseline="0" dirty="0"/>
              <a:t> the box filter by using this equation.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37</a:t>
            </a:fld>
            <a:endParaRPr kumimoji="1" lang="ja-JP" altLang="en-US"/>
          </a:p>
        </p:txBody>
      </p:sp>
    </p:spTree>
    <p:extLst>
      <p:ext uri="{BB962C8B-B14F-4D97-AF65-F5344CB8AC3E}">
        <p14:creationId xmlns:p14="http://schemas.microsoft.com/office/powerpoint/2010/main" val="3641931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note that the pixels</a:t>
            </a:r>
            <a:r>
              <a:rPr kumimoji="1" lang="en-US" altLang="ja-JP" baseline="0" dirty="0"/>
              <a:t> are scanned in this direction.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38</a:t>
            </a:fld>
            <a:endParaRPr kumimoji="1" lang="ja-JP" altLang="en-US"/>
          </a:p>
        </p:txBody>
      </p:sp>
    </p:spTree>
    <p:extLst>
      <p:ext uri="{BB962C8B-B14F-4D97-AF65-F5344CB8AC3E}">
        <p14:creationId xmlns:p14="http://schemas.microsoft.com/office/powerpoint/2010/main" val="2228664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Box(</a:t>
            </a:r>
            <a:r>
              <a:rPr kumimoji="1" lang="en-US" altLang="ja-JP" dirty="0" err="1"/>
              <a:t>x+r,y+r</a:t>
            </a:r>
            <a:r>
              <a:rPr kumimoji="1" lang="en-US" altLang="ja-JP" dirty="0"/>
              <a:t>)</a:t>
            </a:r>
            <a:r>
              <a:rPr kumimoji="1" lang="en-US" altLang="ja-JP" baseline="0" dirty="0"/>
              <a:t> is the sum of the pixels in this green box.</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39</a:t>
            </a:fld>
            <a:endParaRPr kumimoji="1" lang="ja-JP" altLang="en-US"/>
          </a:p>
        </p:txBody>
      </p:sp>
    </p:spTree>
    <p:extLst>
      <p:ext uri="{BB962C8B-B14F-4D97-AF65-F5344CB8AC3E}">
        <p14:creationId xmlns:p14="http://schemas.microsoft.com/office/powerpoint/2010/main" val="539286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Box(x+r,y-r-1), this orange</a:t>
            </a:r>
            <a:r>
              <a:rPr kumimoji="1" lang="en-US" altLang="ja-JP" baseline="0" dirty="0"/>
              <a:t> box, is subtracted, </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40</a:t>
            </a:fld>
            <a:endParaRPr kumimoji="1" lang="ja-JP" altLang="en-US"/>
          </a:p>
        </p:txBody>
      </p:sp>
    </p:spTree>
    <p:extLst>
      <p:ext uri="{BB962C8B-B14F-4D97-AF65-F5344CB8AC3E}">
        <p14:creationId xmlns:p14="http://schemas.microsoft.com/office/powerpoint/2010/main" val="144152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we</a:t>
            </a:r>
            <a:r>
              <a:rPr kumimoji="1" lang="en-US" altLang="ja-JP" baseline="0" dirty="0"/>
              <a:t> consider to calculate the average of the pixels in this window.</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4</a:t>
            </a:fld>
            <a:endParaRPr kumimoji="1" lang="ja-JP" altLang="en-US"/>
          </a:p>
        </p:txBody>
      </p:sp>
    </p:spTree>
    <p:extLst>
      <p:ext uri="{BB962C8B-B14F-4D97-AF65-F5344CB8AC3E}">
        <p14:creationId xmlns:p14="http://schemas.microsoft.com/office/powerpoint/2010/main" val="284297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Box(x-r-1,y+r)</a:t>
            </a:r>
            <a:r>
              <a:rPr kumimoji="1" lang="en-US" altLang="ja-JP" baseline="0" dirty="0"/>
              <a:t>, this brown box, is subtracted, and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41</a:t>
            </a:fld>
            <a:endParaRPr kumimoji="1" lang="ja-JP" altLang="en-US"/>
          </a:p>
        </p:txBody>
      </p:sp>
    </p:spTree>
    <p:extLst>
      <p:ext uri="{BB962C8B-B14F-4D97-AF65-F5344CB8AC3E}">
        <p14:creationId xmlns:p14="http://schemas.microsoft.com/office/powerpoint/2010/main" val="3580921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Box(x-r-1,y-r-1),</a:t>
            </a:r>
            <a:r>
              <a:rPr kumimoji="1" lang="en-US" altLang="ja-JP" baseline="0" dirty="0"/>
              <a:t> this blue box, is added,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42</a:t>
            </a:fld>
            <a:endParaRPr kumimoji="1" lang="ja-JP" altLang="en-US"/>
          </a:p>
        </p:txBody>
      </p:sp>
    </p:spTree>
    <p:extLst>
      <p:ext uri="{BB962C8B-B14F-4D97-AF65-F5344CB8AC3E}">
        <p14:creationId xmlns:p14="http://schemas.microsoft.com/office/powerpoint/2010/main" val="2297910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 the sum</a:t>
            </a:r>
            <a:r>
              <a:rPr kumimoji="1" lang="en-US" altLang="ja-JP" baseline="0" dirty="0"/>
              <a:t> of the pixels in this window can be obtained.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43</a:t>
            </a:fld>
            <a:endParaRPr kumimoji="1" lang="ja-JP" altLang="en-US"/>
          </a:p>
        </p:txBody>
      </p:sp>
    </p:spTree>
    <p:extLst>
      <p:ext uri="{BB962C8B-B14F-4D97-AF65-F5344CB8AC3E}">
        <p14:creationId xmlns:p14="http://schemas.microsoft.com/office/powerpoint/2010/main" val="3251292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44</a:t>
            </a:fld>
            <a:endParaRPr kumimoji="1" lang="ja-JP" altLang="en-US"/>
          </a:p>
        </p:txBody>
      </p:sp>
    </p:spTree>
    <p:extLst>
      <p:ext uri="{BB962C8B-B14F-4D97-AF65-F5344CB8AC3E}">
        <p14:creationId xmlns:p14="http://schemas.microsoft.com/office/powerpoint/2010/main" val="840589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a:t>In</a:t>
            </a:r>
            <a:r>
              <a:rPr kumimoji="1" lang="en-US" altLang="ja-JP" baseline="0" dirty="0"/>
              <a:t> this case, Box(</a:t>
            </a:r>
            <a:r>
              <a:rPr kumimoji="1" lang="en-US" altLang="ja-JP" baseline="0" dirty="0" err="1"/>
              <a:t>x,y</a:t>
            </a:r>
            <a:r>
              <a:rPr kumimoji="1" lang="en-US" altLang="ja-JP" baseline="0" dirty="0"/>
              <a:t>) in this region have to be kept.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45</a:t>
            </a:fld>
            <a:endParaRPr kumimoji="1" lang="ja-JP" altLang="en-US"/>
          </a:p>
        </p:txBody>
      </p:sp>
    </p:spTree>
    <p:extLst>
      <p:ext uri="{BB962C8B-B14F-4D97-AF65-F5344CB8AC3E}">
        <p14:creationId xmlns:p14="http://schemas.microsoft.com/office/powerpoint/2010/main" val="18170654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size of this</a:t>
            </a:r>
            <a:r>
              <a:rPr kumimoji="1" lang="en-US" altLang="ja-JP" baseline="0" dirty="0"/>
              <a:t> region is  2r+1 squared + 2r+1. This size is much smaller than the original case.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46</a:t>
            </a:fld>
            <a:endParaRPr kumimoji="1" lang="ja-JP" altLang="en-US"/>
          </a:p>
        </p:txBody>
      </p:sp>
    </p:spTree>
    <p:extLst>
      <p:ext uri="{BB962C8B-B14F-4D97-AF65-F5344CB8AC3E}">
        <p14:creationId xmlns:p14="http://schemas.microsoft.com/office/powerpoint/2010/main" val="1764192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However,</a:t>
            </a:r>
            <a:r>
              <a:rPr kumimoji="1" lang="en-US" altLang="ja-JP" baseline="0" dirty="0"/>
              <a:t> in this case, for calculating s Box(</a:t>
            </a:r>
            <a:r>
              <a:rPr kumimoji="1" lang="en-US" altLang="ja-JP" baseline="0" dirty="0" err="1"/>
              <a:t>x,y</a:t>
            </a:r>
            <a:r>
              <a:rPr kumimoji="1" lang="en-US" altLang="ja-JP" baseline="0" dirty="0"/>
              <a:t>), we need to scan s+r2 pixels.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47</a:t>
            </a:fld>
            <a:endParaRPr kumimoji="1" lang="ja-JP" altLang="en-US"/>
          </a:p>
        </p:txBody>
      </p:sp>
    </p:spTree>
    <p:extLst>
      <p:ext uri="{BB962C8B-B14F-4D97-AF65-F5344CB8AC3E}">
        <p14:creationId xmlns:p14="http://schemas.microsoft.com/office/powerpoint/2010/main" val="9209972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in</a:t>
            </a:r>
            <a:r>
              <a:rPr kumimoji="1" lang="en-US" altLang="ja-JP" baseline="0" dirty="0"/>
              <a:t> our approach, less memory is required. Its size is reduced from 2r+1 by X  2r+1 to 2r+1 multiplied by s+2r + 2r+1.</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48</a:t>
            </a:fld>
            <a:endParaRPr kumimoji="1" lang="ja-JP" altLang="en-US"/>
          </a:p>
        </p:txBody>
      </p:sp>
    </p:spTree>
    <p:extLst>
      <p:ext uri="{BB962C8B-B14F-4D97-AF65-F5344CB8AC3E}">
        <p14:creationId xmlns:p14="http://schemas.microsoft.com/office/powerpoint/2010/main" val="30352827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But, 2s+2r line</a:t>
            </a:r>
            <a:r>
              <a:rPr kumimoji="1" lang="en-US" altLang="ja-JP" baseline="0" dirty="0"/>
              <a:t> buffers are required.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49</a:t>
            </a:fld>
            <a:endParaRPr kumimoji="1" lang="ja-JP" altLang="en-US"/>
          </a:p>
        </p:txBody>
      </p:sp>
    </p:spTree>
    <p:extLst>
      <p:ext uri="{BB962C8B-B14F-4D97-AF65-F5344CB8AC3E}">
        <p14:creationId xmlns:p14="http://schemas.microsoft.com/office/powerpoint/2010/main" val="7973147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s+2r</a:t>
            </a:r>
            <a:r>
              <a:rPr kumimoji="1" lang="en-US" altLang="ja-JP" baseline="0" dirty="0"/>
              <a:t> line buffers are used for the current zigzag scan, and s line buffers are used to buffer the pixels for the next zigzag scan.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50</a:t>
            </a:fld>
            <a:endParaRPr kumimoji="1" lang="ja-JP" altLang="en-US"/>
          </a:p>
        </p:txBody>
      </p:sp>
    </p:spTree>
    <p:extLst>
      <p:ext uri="{BB962C8B-B14F-4D97-AF65-F5344CB8AC3E}">
        <p14:creationId xmlns:p14="http://schemas.microsoft.com/office/powerpoint/2010/main" val="262723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 is given by this equation. This</a:t>
            </a:r>
            <a:r>
              <a:rPr kumimoji="1" lang="en-US" altLang="ja-JP" baseline="0" dirty="0"/>
              <a:t> term is the number of the pixels in the window, and this term gives the sum of the pixels.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5</a:t>
            </a:fld>
            <a:endParaRPr kumimoji="1" lang="ja-JP" altLang="en-US"/>
          </a:p>
        </p:txBody>
      </p:sp>
    </p:spTree>
    <p:extLst>
      <p:ext uri="{BB962C8B-B14F-4D97-AF65-F5344CB8AC3E}">
        <p14:creationId xmlns:p14="http://schemas.microsoft.com/office/powerpoint/2010/main" val="16941987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example,</a:t>
            </a:r>
            <a:r>
              <a:rPr kumimoji="1" lang="en-US" altLang="ja-JP" baseline="0" dirty="0"/>
              <a:t> while these s+r2 line buffers are used for the current zigzag scan, these s line buffers are used to buffer the pixels o the next s lines.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51</a:t>
            </a:fld>
            <a:endParaRPr kumimoji="1" lang="ja-JP" altLang="en-US"/>
          </a:p>
        </p:txBody>
      </p:sp>
    </p:spTree>
    <p:extLst>
      <p:ext uri="{BB962C8B-B14F-4D97-AF65-F5344CB8AC3E}">
        <p14:creationId xmlns:p14="http://schemas.microsoft.com/office/powerpoint/2010/main" val="345614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these s+r2 line buffers are used for the current scan, and these s</a:t>
            </a:r>
            <a:r>
              <a:rPr kumimoji="1" lang="en-US" altLang="ja-JP" baseline="0" dirty="0"/>
              <a:t> line buffers are used to buffer the next s lines.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52</a:t>
            </a:fld>
            <a:endParaRPr kumimoji="1" lang="ja-JP" altLang="en-US"/>
          </a:p>
        </p:txBody>
      </p:sp>
    </p:spTree>
    <p:extLst>
      <p:ext uri="{BB962C8B-B14F-4D97-AF65-F5344CB8AC3E}">
        <p14:creationId xmlns:p14="http://schemas.microsoft.com/office/powerpoint/2010/main" val="789357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these</a:t>
            </a:r>
            <a:r>
              <a:rPr kumimoji="1" lang="en-US" altLang="ja-JP" baseline="0" dirty="0"/>
              <a:t> s+2r lines are used for the current zigzag scan, and these s lines are used for the next scan.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53</a:t>
            </a:fld>
            <a:endParaRPr kumimoji="1" lang="ja-JP" altLang="en-US"/>
          </a:p>
        </p:txBody>
      </p:sp>
    </p:spTree>
    <p:extLst>
      <p:ext uri="{BB962C8B-B14F-4D97-AF65-F5344CB8AC3E}">
        <p14:creationId xmlns:p14="http://schemas.microsoft.com/office/powerpoint/2010/main" val="11796172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reduction</a:t>
            </a:r>
            <a:r>
              <a:rPr kumimoji="1" lang="en-US" altLang="ja-JP" baseline="0" dirty="0"/>
              <a:t> of the memory usage when we ignore the data width is given by this equation. The overhead caused by the line buffers is small because D is large enough in general.</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54</a:t>
            </a:fld>
            <a:endParaRPr kumimoji="1" lang="ja-JP" altLang="en-US"/>
          </a:p>
        </p:txBody>
      </p:sp>
    </p:spTree>
    <p:extLst>
      <p:ext uri="{BB962C8B-B14F-4D97-AF65-F5344CB8AC3E}">
        <p14:creationId xmlns:p14="http://schemas.microsoft.com/office/powerpoint/2010/main" val="2439558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With typical X, s,</a:t>
            </a:r>
            <a:r>
              <a:rPr kumimoji="1" lang="en-US" altLang="ja-JP" baseline="0" dirty="0"/>
              <a:t> r and D, these terms are less than zero point one.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55</a:t>
            </a:fld>
            <a:endParaRPr kumimoji="1" lang="ja-JP" altLang="en-US"/>
          </a:p>
        </p:txBody>
      </p:sp>
    </p:spTree>
    <p:extLst>
      <p:ext uri="{BB962C8B-B14F-4D97-AF65-F5344CB8AC3E}">
        <p14:creationId xmlns:p14="http://schemas.microsoft.com/office/powerpoint/2010/main" val="22939637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computational efficiency</a:t>
            </a:r>
            <a:r>
              <a:rPr kumimoji="1" lang="en-US" altLang="ja-JP" baseline="0" dirty="0"/>
              <a:t> by our zigzag scan is given by this equation.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56</a:t>
            </a:fld>
            <a:endParaRPr kumimoji="1" lang="ja-JP" altLang="en-US"/>
          </a:p>
        </p:txBody>
      </p:sp>
    </p:spTree>
    <p:extLst>
      <p:ext uri="{BB962C8B-B14F-4D97-AF65-F5344CB8AC3E}">
        <p14:creationId xmlns:p14="http://schemas.microsoft.com/office/powerpoint/2010/main" val="2453499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computational efficiency</a:t>
            </a:r>
            <a:r>
              <a:rPr kumimoji="1" lang="en-US" altLang="ja-JP" baseline="0" dirty="0"/>
              <a:t> by our zigzag scan is given by this equation.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57</a:t>
            </a:fld>
            <a:endParaRPr kumimoji="1" lang="ja-JP" altLang="en-US"/>
          </a:p>
        </p:txBody>
      </p:sp>
    </p:spTree>
    <p:extLst>
      <p:ext uri="{BB962C8B-B14F-4D97-AF65-F5344CB8AC3E}">
        <p14:creationId xmlns:p14="http://schemas.microsoft.com/office/powerpoint/2010/main" val="1262408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computational efficiency</a:t>
            </a:r>
            <a:r>
              <a:rPr kumimoji="1" lang="en-US" altLang="ja-JP" baseline="0" dirty="0"/>
              <a:t> by our zigzag scan is given by this equation.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58</a:t>
            </a:fld>
            <a:endParaRPr kumimoji="1" lang="ja-JP" altLang="en-US"/>
          </a:p>
        </p:txBody>
      </p:sp>
    </p:spTree>
    <p:extLst>
      <p:ext uri="{BB962C8B-B14F-4D97-AF65-F5344CB8AC3E}">
        <p14:creationId xmlns:p14="http://schemas.microsoft.com/office/powerpoint/2010/main" val="34245529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With typical s and r, this</a:t>
            </a:r>
            <a:r>
              <a:rPr kumimoji="1" lang="en-US" altLang="ja-JP" baseline="0" dirty="0"/>
              <a:t> is larger than zero point five, and less than one point zero.</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59</a:t>
            </a:fld>
            <a:endParaRPr kumimoji="1" lang="ja-JP" altLang="en-US"/>
          </a:p>
        </p:txBody>
      </p:sp>
    </p:spTree>
    <p:extLst>
      <p:ext uri="{BB962C8B-B14F-4D97-AF65-F5344CB8AC3E}">
        <p14:creationId xmlns:p14="http://schemas.microsoft.com/office/powerpoint/2010/main" val="1223760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With</a:t>
            </a:r>
            <a:r>
              <a:rPr kumimoji="1" lang="en-US" altLang="ja-JP" baseline="0" dirty="0"/>
              <a:t> this computational efficiency, the processing speed for HD images is 48fps, which is fast enough for many applications.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60</a:t>
            </a:fld>
            <a:endParaRPr kumimoji="1" lang="ja-JP" altLang="en-US"/>
          </a:p>
        </p:txBody>
      </p:sp>
    </p:spTree>
    <p:extLst>
      <p:ext uri="{BB962C8B-B14F-4D97-AF65-F5344CB8AC3E}">
        <p14:creationId xmlns:p14="http://schemas.microsoft.com/office/powerpoint/2010/main" val="341942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Its computational</a:t>
            </a:r>
            <a:r>
              <a:rPr kumimoji="1" lang="en-US" altLang="ja-JP" baseline="0" dirty="0"/>
              <a:t> complexity is 2r+1 squared.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6</a:t>
            </a:fld>
            <a:endParaRPr kumimoji="1" lang="ja-JP" altLang="en-US"/>
          </a:p>
        </p:txBody>
      </p:sp>
    </p:spTree>
    <p:extLst>
      <p:ext uri="{BB962C8B-B14F-4D97-AF65-F5344CB8AC3E}">
        <p14:creationId xmlns:p14="http://schemas.microsoft.com/office/powerpoint/2010/main" val="7436023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With the implementation</a:t>
            </a:r>
            <a:r>
              <a:rPr kumimoji="1" lang="en-US" altLang="ja-JP" baseline="0" dirty="0"/>
              <a:t> used software programs, four read operations have to be executed at the same time to calculate one F(</a:t>
            </a:r>
            <a:r>
              <a:rPr kumimoji="1" lang="en-US" altLang="ja-JP" baseline="0" dirty="0" err="1"/>
              <a:t>x,y</a:t>
            </a:r>
            <a:r>
              <a:rPr kumimoji="1" lang="en-US" altLang="ja-JP" baseline="0" dirty="0"/>
              <a:t>) in one clock cycle as its throughput, and large data width is required for Box(</a:t>
            </a:r>
            <a:r>
              <a:rPr kumimoji="1" lang="en-US" altLang="ja-JP" baseline="0" dirty="0" err="1"/>
              <a:t>x,y</a:t>
            </a:r>
            <a:r>
              <a:rPr kumimoji="1" lang="en-US" altLang="ja-JP" baseline="0" dirty="0"/>
              <a:t>) to accumulate pixel values from the beginning.</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61</a:t>
            </a:fld>
            <a:endParaRPr kumimoji="1" lang="ja-JP" altLang="en-US"/>
          </a:p>
        </p:txBody>
      </p:sp>
    </p:spTree>
    <p:extLst>
      <p:ext uri="{BB962C8B-B14F-4D97-AF65-F5344CB8AC3E}">
        <p14:creationId xmlns:p14="http://schemas.microsoft.com/office/powerpoint/2010/main" val="14274555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implementing</a:t>
            </a:r>
            <a:r>
              <a:rPr kumimoji="1" lang="en-US" altLang="ja-JP" baseline="0" dirty="0"/>
              <a:t> the box filter on FPGA, up to one read / one write at the same time is allowed, and the data width independent of the image width is required.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62</a:t>
            </a:fld>
            <a:endParaRPr kumimoji="1" lang="ja-JP" altLang="en-US"/>
          </a:p>
        </p:txBody>
      </p:sp>
    </p:spTree>
    <p:extLst>
      <p:ext uri="{BB962C8B-B14F-4D97-AF65-F5344CB8AC3E}">
        <p14:creationId xmlns:p14="http://schemas.microsoft.com/office/powerpoint/2010/main" val="40849516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our FPGA implementation, F(</a:t>
            </a:r>
            <a:r>
              <a:rPr kumimoji="1" lang="en-US" altLang="ja-JP" dirty="0" err="1"/>
              <a:t>x,y</a:t>
            </a:r>
            <a:r>
              <a:rPr kumimoji="1" lang="en-US" altLang="ja-JP" dirty="0"/>
              <a:t>), the sum</a:t>
            </a:r>
            <a:r>
              <a:rPr kumimoji="1" lang="en-US" altLang="ja-JP" baseline="0" dirty="0"/>
              <a:t> of the pixels in the window,</a:t>
            </a:r>
            <a:r>
              <a:rPr kumimoji="1" lang="en-US" altLang="ja-JP" dirty="0"/>
              <a:t> is calculated by using</a:t>
            </a:r>
            <a:r>
              <a:rPr kumimoji="1" lang="en-US" altLang="ja-JP" baseline="0" dirty="0"/>
              <a:t> the difference as shown in this equation.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63</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suppose that F(x-1,y), the sum for the previous</a:t>
            </a:r>
            <a:r>
              <a:rPr kumimoji="1" lang="en-US" altLang="ja-JP" baseline="0" dirty="0"/>
              <a:t> pixel, </a:t>
            </a:r>
            <a:r>
              <a:rPr kumimoji="1" lang="en-US" altLang="ja-JP" dirty="0"/>
              <a:t>is already calculated.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64</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by adding </a:t>
            </a:r>
            <a:r>
              <a:rPr kumimoji="1" lang="en-US" altLang="ja-JP" dirty="0" err="1"/>
              <a:t>Fy</a:t>
            </a:r>
            <a:r>
              <a:rPr kumimoji="1" lang="en-US" altLang="ja-JP" dirty="0"/>
              <a:t>(</a:t>
            </a:r>
            <a:r>
              <a:rPr kumimoji="1" lang="en-US" altLang="ja-JP" dirty="0" err="1"/>
              <a:t>x+r,y</a:t>
            </a:r>
            <a:r>
              <a:rPr kumimoji="1" lang="en-US" altLang="ja-JP" dirty="0"/>
              <a:t>), the sum</a:t>
            </a:r>
            <a:r>
              <a:rPr kumimoji="1" lang="en-US" altLang="ja-JP" baseline="0" dirty="0"/>
              <a:t> of the </a:t>
            </a:r>
            <a:r>
              <a:rPr kumimoji="1" lang="en-US" altLang="ja-JP" dirty="0"/>
              <a:t>pixels in this orange</a:t>
            </a:r>
            <a:r>
              <a:rPr kumimoji="1" lang="en-US" altLang="ja-JP" baseline="0" dirty="0"/>
              <a:t> box, </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65</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 subtracting</a:t>
            </a:r>
            <a:r>
              <a:rPr kumimoji="1" lang="en-US" altLang="ja-JP" baseline="0" dirty="0"/>
              <a:t> </a:t>
            </a:r>
            <a:r>
              <a:rPr kumimoji="1" lang="en-US" altLang="ja-JP" baseline="0" dirty="0" err="1"/>
              <a:t>Fy</a:t>
            </a:r>
            <a:r>
              <a:rPr kumimoji="1" lang="en-US" altLang="ja-JP" baseline="0" dirty="0"/>
              <a:t>(x-r-1,y), the sum of the pixels in this green box, </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66</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can obtain the sum for the target</a:t>
            </a:r>
            <a:r>
              <a:rPr kumimoji="1" lang="en-US" altLang="ja-JP" baseline="0" dirty="0"/>
              <a:t> pixel.</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67</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Furthermore, </a:t>
            </a:r>
            <a:r>
              <a:rPr kumimoji="1" lang="en-US" altLang="ja-JP" dirty="0" err="1"/>
              <a:t>Fy</a:t>
            </a:r>
            <a:r>
              <a:rPr kumimoji="1" lang="en-US" altLang="ja-JP" dirty="0"/>
              <a:t>(</a:t>
            </a:r>
            <a:r>
              <a:rPr kumimoji="1" lang="en-US" altLang="ja-JP" dirty="0" err="1"/>
              <a:t>x+r,y</a:t>
            </a:r>
            <a:r>
              <a:rPr kumimoji="1" lang="en-US" altLang="ja-JP" dirty="0"/>
              <a:t>) can also be calculated using difference.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68</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Fy</a:t>
            </a:r>
            <a:r>
              <a:rPr kumimoji="1" lang="en-US" altLang="ja-JP" dirty="0"/>
              <a:t>(</a:t>
            </a:r>
            <a:r>
              <a:rPr kumimoji="1" lang="en-US" altLang="ja-JP" dirty="0" err="1"/>
              <a:t>x+r,y</a:t>
            </a:r>
            <a:r>
              <a:rPr kumimoji="1" lang="en-US" altLang="ja-JP" dirty="0"/>
              <a:t>)</a:t>
            </a:r>
            <a:r>
              <a:rPr kumimoji="1" lang="en-US" altLang="ja-JP" baseline="0" dirty="0"/>
              <a:t> is given by this equation.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69</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Fy</a:t>
            </a:r>
            <a:r>
              <a:rPr kumimoji="1" lang="en-US" altLang="ja-JP" dirty="0"/>
              <a:t>(x+r,y-1)</a:t>
            </a:r>
            <a:r>
              <a:rPr kumimoji="1" lang="en-US" altLang="ja-JP" baseline="0" dirty="0"/>
              <a:t> is the sum of the pixels for pixel (x+r,y-1).</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70</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a:t>
            </a:r>
            <a:r>
              <a:rPr kumimoji="1" lang="en-US" altLang="ja-JP" baseline="0" dirty="0"/>
              <a:t> we define Box(</a:t>
            </a:r>
            <a:r>
              <a:rPr kumimoji="1" lang="en-US" altLang="ja-JP" baseline="0" dirty="0" err="1"/>
              <a:t>x+r,y+r</a:t>
            </a:r>
            <a:r>
              <a:rPr kumimoji="1" lang="en-US" altLang="ja-JP" baseline="0" dirty="0"/>
              <a:t>), which is the sum of the pixels form the origin.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7</a:t>
            </a:fld>
            <a:endParaRPr kumimoji="1" lang="ja-JP" altLang="en-US"/>
          </a:p>
        </p:txBody>
      </p:sp>
    </p:spTree>
    <p:extLst>
      <p:ext uri="{BB962C8B-B14F-4D97-AF65-F5344CB8AC3E}">
        <p14:creationId xmlns:p14="http://schemas.microsoft.com/office/powerpoint/2010/main" val="2787365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Fy</a:t>
            </a:r>
            <a:r>
              <a:rPr kumimoji="1" lang="en-US" altLang="ja-JP" dirty="0"/>
              <a:t>(x+r,y-1)</a:t>
            </a:r>
            <a:r>
              <a:rPr kumimoji="1" lang="en-US" altLang="ja-JP" baseline="0" dirty="0"/>
              <a:t> is the sum of the pixels for pixel (x+r,y-1).</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71</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by adding the pixel at (</a:t>
            </a:r>
            <a:r>
              <a:rPr kumimoji="1" lang="en-US" altLang="ja-JP" dirty="0" err="1"/>
              <a:t>x+r,y+r</a:t>
            </a:r>
            <a:r>
              <a:rPr kumimoji="1" lang="en-US" altLang="ja-JP" dirty="0"/>
              <a:t>), this orange</a:t>
            </a:r>
            <a:r>
              <a:rPr kumimoji="1" lang="en-US" altLang="ja-JP" baseline="0" dirty="0"/>
              <a:t> one, </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72</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 subtracting pixel at (x+r,y-r-1),</a:t>
            </a:r>
            <a:r>
              <a:rPr kumimoji="1" lang="en-US" altLang="ja-JP" baseline="0" dirty="0"/>
              <a:t> this green one,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73</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can obtain the sum of the pixels</a:t>
            </a:r>
            <a:r>
              <a:rPr kumimoji="1" lang="en-US" altLang="ja-JP" baseline="0" dirty="0"/>
              <a:t> for (</a:t>
            </a:r>
            <a:r>
              <a:rPr kumimoji="1" lang="en-US" altLang="ja-JP" baseline="0" dirty="0" err="1"/>
              <a:t>x+r,y</a:t>
            </a:r>
            <a:r>
              <a:rPr kumimoji="1" lang="en-US" altLang="ja-JP" baseline="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74</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equation</a:t>
            </a:r>
            <a:r>
              <a:rPr kumimoji="1" lang="en-US" altLang="ja-JP" baseline="0" dirty="0"/>
              <a:t> </a:t>
            </a:r>
            <a:r>
              <a:rPr kumimoji="1" lang="ja-JP" altLang="en-US" baseline="0" dirty="0" err="1"/>
              <a:t>ｇ</a:t>
            </a:r>
            <a:r>
              <a:rPr kumimoji="1" lang="en-US" altLang="ja-JP" baseline="0" dirty="0" err="1"/>
              <a:t>ives</a:t>
            </a:r>
            <a:r>
              <a:rPr kumimoji="1" lang="en-US" altLang="ja-JP" baseline="0" dirty="0"/>
              <a:t> </a:t>
            </a:r>
            <a:r>
              <a:rPr kumimoji="1" lang="en-US" altLang="ja-JP" dirty="0" err="1"/>
              <a:t>Fy</a:t>
            </a:r>
            <a:r>
              <a:rPr kumimoji="1" lang="en-US" altLang="ja-JP" dirty="0"/>
              <a:t>(</a:t>
            </a:r>
            <a:r>
              <a:rPr kumimoji="1" lang="en-US" altLang="ja-JP" dirty="0" err="1"/>
              <a:t>x+r,y</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75</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suppose that</a:t>
            </a:r>
            <a:r>
              <a:rPr kumimoji="1" lang="en-US" altLang="ja-JP" baseline="0" dirty="0"/>
              <a:t> the partial sum for the upper pixel is already calculated.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76</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by adding this pixel, actually</a:t>
            </a:r>
            <a:r>
              <a:rPr kumimoji="1" lang="en-US" altLang="ja-JP" baseline="0" dirty="0"/>
              <a:t> the cross-correlation for this pixel, </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77</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a:t>
            </a:r>
            <a:r>
              <a:rPr kumimoji="1" lang="en-US" altLang="ja-JP" baseline="0" dirty="0"/>
              <a:t> subtracting this pixel</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78</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can obtain the partial sum for the target pixel.</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79</a:t>
            </a:fld>
            <a:endParaRPr kumimoji="1" lang="ja-JP" altLang="en-US"/>
          </a:p>
        </p:txBody>
      </p:sp>
    </p:spTree>
    <p:extLst>
      <p:ext uri="{BB962C8B-B14F-4D97-AF65-F5344CB8AC3E}">
        <p14:creationId xmlns:p14="http://schemas.microsoft.com/office/powerpoint/2010/main" val="22782344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From here, I will explain</a:t>
            </a:r>
            <a:r>
              <a:rPr kumimoji="1" lang="en-US" altLang="ja-JP" baseline="0" dirty="0"/>
              <a:t> the details of our calculation method. Here, F(</a:t>
            </a:r>
            <a:r>
              <a:rPr kumimoji="1" lang="en-US" altLang="ja-JP" baseline="0" dirty="0" err="1"/>
              <a:t>x,y</a:t>
            </a:r>
            <a:r>
              <a:rPr kumimoji="1" lang="en-US" altLang="ja-JP" baseline="0" dirty="0"/>
              <a:t>) in this orange region are calculated by scanning the pixels in this blue region in zigzag.</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80</a:t>
            </a:fld>
            <a:endParaRPr kumimoji="1" lang="ja-JP" altLang="en-US"/>
          </a:p>
        </p:txBody>
      </p:sp>
    </p:spTree>
    <p:extLst>
      <p:ext uri="{BB962C8B-B14F-4D97-AF65-F5344CB8AC3E}">
        <p14:creationId xmlns:p14="http://schemas.microsoft.com/office/powerpoint/2010/main" val="373850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F(</a:t>
            </a:r>
            <a:r>
              <a:rPr kumimoji="1" lang="en-US" altLang="ja-JP" dirty="0" err="1"/>
              <a:t>x,y</a:t>
            </a:r>
            <a:r>
              <a:rPr kumimoji="1" lang="en-US" altLang="ja-JP" dirty="0"/>
              <a:t>)</a:t>
            </a:r>
            <a:r>
              <a:rPr kumimoji="1" lang="en-US" altLang="ja-JP" baseline="0" dirty="0"/>
              <a:t> can be obtained by this simple calculation.</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8</a:t>
            </a:fld>
            <a:endParaRPr kumimoji="1" lang="ja-JP" altLang="en-US"/>
          </a:p>
        </p:txBody>
      </p:sp>
    </p:spTree>
    <p:extLst>
      <p:ext uri="{BB962C8B-B14F-4D97-AF65-F5344CB8AC3E}">
        <p14:creationId xmlns:p14="http://schemas.microsoft.com/office/powerpoint/2010/main" val="5141549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read</a:t>
            </a:r>
            <a:r>
              <a:rPr kumimoji="1" lang="en-US" altLang="ja-JP" baseline="0" dirty="0"/>
              <a:t> arrow shows the scan direction. A register and a buffer the depth of which is 2r+1 are used to calculate </a:t>
            </a:r>
            <a:r>
              <a:rPr kumimoji="1" lang="en-US" altLang="ja-JP" baseline="0" dirty="0" err="1"/>
              <a:t>Fy</a:t>
            </a:r>
            <a:r>
              <a:rPr kumimoji="1" lang="en-US" altLang="ja-JP" baseline="0" dirty="0"/>
              <a:t>. The register is initialized to zero.</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82</a:t>
            </a:fld>
            <a:endParaRPr kumimoji="1" lang="ja-JP" altLang="en-US"/>
          </a:p>
        </p:txBody>
      </p:sp>
    </p:spTree>
    <p:extLst>
      <p:ext uri="{BB962C8B-B14F-4D97-AF65-F5344CB8AC3E}">
        <p14:creationId xmlns:p14="http://schemas.microsoft.com/office/powerpoint/2010/main" val="15671070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First, the cross correlation of this pixel is calculated.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83</a:t>
            </a:fld>
            <a:endParaRPr kumimoji="1" lang="ja-JP" altLang="en-US"/>
          </a:p>
        </p:txBody>
      </p:sp>
    </p:spTree>
    <p:extLst>
      <p:ext uri="{BB962C8B-B14F-4D97-AF65-F5344CB8AC3E}">
        <p14:creationId xmlns:p14="http://schemas.microsoft.com/office/powerpoint/2010/main" val="20384039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 is added to </a:t>
            </a:r>
            <a:r>
              <a:rPr kumimoji="1" lang="en-US" altLang="ja-JP" dirty="0" err="1"/>
              <a:t>Fy</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84</a:t>
            </a:fld>
            <a:endParaRPr kumimoji="1" lang="ja-JP" altLang="en-US"/>
          </a:p>
        </p:txBody>
      </p:sp>
    </p:spTree>
    <p:extLst>
      <p:ext uri="{BB962C8B-B14F-4D97-AF65-F5344CB8AC3E}">
        <p14:creationId xmlns:p14="http://schemas.microsoft.com/office/powerpoint/2010/main" val="37226082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It is also</a:t>
            </a:r>
            <a:r>
              <a:rPr kumimoji="1" lang="en-US" altLang="ja-JP" baseline="0" dirty="0"/>
              <a:t> stored in the buffer.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85</a:t>
            </a:fld>
            <a:endParaRPr kumimoji="1" lang="ja-JP" altLang="en-US"/>
          </a:p>
        </p:txBody>
      </p:sp>
    </p:spTree>
    <p:extLst>
      <p:ext uri="{BB962C8B-B14F-4D97-AF65-F5344CB8AC3E}">
        <p14:creationId xmlns:p14="http://schemas.microsoft.com/office/powerpoint/2010/main" val="23124031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the cross-correlation</a:t>
            </a:r>
            <a:r>
              <a:rPr kumimoji="1" lang="en-US" altLang="ja-JP" baseline="0" dirty="0"/>
              <a:t> of the next pixel is calculated. It is added to </a:t>
            </a:r>
            <a:r>
              <a:rPr kumimoji="1" lang="en-US" altLang="ja-JP" baseline="0" dirty="0" err="1"/>
              <a:t>Fy</a:t>
            </a:r>
            <a:r>
              <a:rPr kumimoji="1" lang="en-US" altLang="ja-JP" baseline="0" dirty="0"/>
              <a:t>, and stored in the buffer.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86</a:t>
            </a:fld>
            <a:endParaRPr kumimoji="1" lang="ja-JP" altLang="en-US"/>
          </a:p>
        </p:txBody>
      </p:sp>
    </p:spTree>
    <p:extLst>
      <p:ext uri="{BB962C8B-B14F-4D97-AF65-F5344CB8AC3E}">
        <p14:creationId xmlns:p14="http://schemas.microsoft.com/office/powerpoint/2010/main" val="42775475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the same sequence</a:t>
            </a:r>
            <a:r>
              <a:rPr kumimoji="1" lang="en-US" altLang="ja-JP" baseline="0" dirty="0"/>
              <a:t> is repeated.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87</a:t>
            </a:fld>
            <a:endParaRPr kumimoji="1" lang="ja-JP" altLang="en-US"/>
          </a:p>
        </p:txBody>
      </p:sp>
    </p:spTree>
    <p:extLst>
      <p:ext uri="{BB962C8B-B14F-4D97-AF65-F5344CB8AC3E}">
        <p14:creationId xmlns:p14="http://schemas.microsoft.com/office/powerpoint/2010/main" val="5149526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When r2+1 cross-correlations are calculated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89</a:t>
            </a:fld>
            <a:endParaRPr kumimoji="1" lang="ja-JP" altLang="en-US"/>
          </a:p>
        </p:txBody>
      </p:sp>
    </p:spTree>
    <p:extLst>
      <p:ext uri="{BB962C8B-B14F-4D97-AF65-F5344CB8AC3E}">
        <p14:creationId xmlns:p14="http://schemas.microsoft.com/office/powerpoint/2010/main" val="37490229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a:t>
            </a:r>
            <a:r>
              <a:rPr kumimoji="1" lang="en-US" altLang="ja-JP" baseline="0" dirty="0"/>
              <a:t> value of the register becomes </a:t>
            </a:r>
            <a:r>
              <a:rPr kumimoji="1" lang="en-US" altLang="ja-JP" dirty="0" err="1"/>
              <a:t>Fy</a:t>
            </a:r>
            <a:r>
              <a:rPr kumimoji="1" lang="en-US" altLang="ja-JP" dirty="0"/>
              <a:t>(</a:t>
            </a:r>
            <a:r>
              <a:rPr kumimoji="1" lang="en-US" altLang="ja-JP" dirty="0" err="1"/>
              <a:t>x+r,yb</a:t>
            </a:r>
            <a:r>
              <a:rPr kumimoji="1" lang="en-US" altLang="ja-JP" dirty="0"/>
              <a:t>)</a:t>
            </a:r>
            <a:r>
              <a:rPr kumimoji="1" lang="en-US" altLang="ja-JP" baseline="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90</a:t>
            </a:fld>
            <a:endParaRPr kumimoji="1" lang="ja-JP" altLang="en-US"/>
          </a:p>
        </p:txBody>
      </p:sp>
    </p:spTree>
    <p:extLst>
      <p:ext uri="{BB962C8B-B14F-4D97-AF65-F5344CB8AC3E}">
        <p14:creationId xmlns:p14="http://schemas.microsoft.com/office/powerpoint/2010/main" val="16802637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F(x-1,yb), the sum of pixels in this previous window, is fetched</a:t>
            </a:r>
            <a:r>
              <a:rPr kumimoji="1" lang="en-US" altLang="ja-JP" baseline="0" dirty="0"/>
              <a:t> from a RAM. Its depth is s.</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91</a:t>
            </a:fld>
            <a:endParaRPr kumimoji="1" lang="ja-JP" altLang="en-US"/>
          </a:p>
        </p:txBody>
      </p:sp>
    </p:spTree>
    <p:extLst>
      <p:ext uri="{BB962C8B-B14F-4D97-AF65-F5344CB8AC3E}">
        <p14:creationId xmlns:p14="http://schemas.microsoft.com/office/powerpoint/2010/main" val="15356181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the same time, </a:t>
            </a:r>
            <a:r>
              <a:rPr kumimoji="1" lang="en-US" altLang="ja-JP" dirty="0" err="1"/>
              <a:t>Fy</a:t>
            </a:r>
            <a:r>
              <a:rPr kumimoji="1" lang="en-US" altLang="ja-JP" dirty="0"/>
              <a:t>(x-r-1,yb), the sum of the pixels in this</a:t>
            </a:r>
            <a:r>
              <a:rPr kumimoji="1" lang="en-US" altLang="ja-JP" baseline="0" dirty="0"/>
              <a:t> </a:t>
            </a:r>
            <a:r>
              <a:rPr kumimoji="1" lang="en-US" altLang="ja-JP" dirty="0"/>
              <a:t>blue box is fetched from a buffer</a:t>
            </a:r>
            <a:r>
              <a:rPr kumimoji="1" lang="en-US" altLang="ja-JP" baseline="0" dirty="0"/>
              <a:t>, the depth of which is s multiplied by 2r+1.</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92</a:t>
            </a:fld>
            <a:endParaRPr kumimoji="1" lang="ja-JP" altLang="en-US"/>
          </a:p>
        </p:txBody>
      </p:sp>
    </p:spTree>
    <p:extLst>
      <p:ext uri="{BB962C8B-B14F-4D97-AF65-F5344CB8AC3E}">
        <p14:creationId xmlns:p14="http://schemas.microsoft.com/office/powerpoint/2010/main" val="5778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Box(</a:t>
            </a:r>
            <a:r>
              <a:rPr kumimoji="1" lang="en-US" altLang="ja-JP" dirty="0" err="1"/>
              <a:t>x+r,y+r</a:t>
            </a:r>
            <a:r>
              <a:rPr kumimoji="1" lang="en-US" altLang="ja-JP" dirty="0"/>
              <a:t>) is the sum of the pixels in this green box.</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9</a:t>
            </a:fld>
            <a:endParaRPr kumimoji="1" lang="ja-JP" altLang="en-US"/>
          </a:p>
        </p:txBody>
      </p:sp>
    </p:spTree>
    <p:extLst>
      <p:ext uri="{BB962C8B-B14F-4D97-AF65-F5344CB8AC3E}">
        <p14:creationId xmlns:p14="http://schemas.microsoft.com/office/powerpoint/2010/main" val="20943329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sum was calculated</a:t>
            </a:r>
            <a:r>
              <a:rPr kumimoji="1" lang="en-US" altLang="ja-JP" baseline="0" dirty="0"/>
              <a:t> when this column was scanned, and it was stored in this buffer.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93</a:t>
            </a:fld>
            <a:endParaRPr kumimoji="1" lang="ja-JP" altLang="en-US"/>
          </a:p>
        </p:txBody>
      </p:sp>
    </p:spTree>
    <p:extLst>
      <p:ext uri="{BB962C8B-B14F-4D97-AF65-F5344CB8AC3E}">
        <p14:creationId xmlns:p14="http://schemas.microsoft.com/office/powerpoint/2010/main" val="12643604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this</a:t>
            </a:r>
            <a:r>
              <a:rPr kumimoji="1" lang="en-US" altLang="ja-JP" baseline="0" dirty="0"/>
              <a:t> equation by difference is calculated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94</a:t>
            </a:fld>
            <a:endParaRPr kumimoji="1" lang="ja-JP" altLang="en-US"/>
          </a:p>
        </p:txBody>
      </p:sp>
    </p:spTree>
    <p:extLst>
      <p:ext uri="{BB962C8B-B14F-4D97-AF65-F5344CB8AC3E}">
        <p14:creationId xmlns:p14="http://schemas.microsoft.com/office/powerpoint/2010/main" val="41102269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 F(</a:t>
            </a:r>
            <a:r>
              <a:rPr kumimoji="1" lang="en-US" altLang="ja-JP" dirty="0" err="1"/>
              <a:t>x,yb</a:t>
            </a:r>
            <a:r>
              <a:rPr kumimoji="1" lang="en-US" altLang="ja-JP" dirty="0"/>
              <a:t>), the sum for the target pixel, is obtained and store in this RAM.</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95</a:t>
            </a:fld>
            <a:endParaRPr kumimoji="1" lang="ja-JP" altLang="en-US"/>
          </a:p>
        </p:txBody>
      </p:sp>
    </p:spTree>
    <p:extLst>
      <p:ext uri="{BB962C8B-B14F-4D97-AF65-F5344CB8AC3E}">
        <p14:creationId xmlns:p14="http://schemas.microsoft.com/office/powerpoint/2010/main" val="6589312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the same time, </a:t>
            </a:r>
            <a:r>
              <a:rPr kumimoji="1" lang="en-US" altLang="ja-JP" dirty="0" err="1"/>
              <a:t>Fy</a:t>
            </a:r>
            <a:r>
              <a:rPr kumimoji="1" lang="en-US" altLang="ja-JP" dirty="0"/>
              <a:t>(</a:t>
            </a:r>
            <a:r>
              <a:rPr kumimoji="1" lang="en-US" altLang="ja-JP" dirty="0" err="1"/>
              <a:t>x+r,yb</a:t>
            </a:r>
            <a:r>
              <a:rPr kumimoji="1" lang="en-US" altLang="ja-JP" dirty="0"/>
              <a:t>) is stored</a:t>
            </a:r>
            <a:r>
              <a:rPr kumimoji="1" lang="en-US" altLang="ja-JP" baseline="0" dirty="0"/>
              <a:t> in this buffer for later use.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96</a:t>
            </a:fld>
            <a:endParaRPr kumimoji="1" lang="ja-JP" altLang="en-US"/>
          </a:p>
        </p:txBody>
      </p:sp>
    </p:spTree>
    <p:extLst>
      <p:ext uri="{BB962C8B-B14F-4D97-AF65-F5344CB8AC3E}">
        <p14:creationId xmlns:p14="http://schemas.microsoft.com/office/powerpoint/2010/main" val="6589312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Then, the cross-correlation of the next pixel is calculated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97</a:t>
            </a:fld>
            <a:endParaRPr kumimoji="1" lang="ja-JP" altLang="en-US"/>
          </a:p>
        </p:txBody>
      </p:sp>
    </p:spTree>
    <p:extLst>
      <p:ext uri="{BB962C8B-B14F-4D97-AF65-F5344CB8AC3E}">
        <p14:creationId xmlns:p14="http://schemas.microsoft.com/office/powerpoint/2010/main" val="37784640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Fy</a:t>
            </a:r>
            <a:r>
              <a:rPr kumimoji="1" lang="en-US" altLang="ja-JP" dirty="0"/>
              <a:t>(</a:t>
            </a:r>
            <a:r>
              <a:rPr kumimoji="1" lang="en-US" altLang="ja-JP" dirty="0" err="1"/>
              <a:t>x+r</a:t>
            </a:r>
            <a:r>
              <a:rPr kumimoji="1" lang="en-US" altLang="ja-JP" dirty="0"/>
              <a:t>,</a:t>
            </a:r>
            <a:r>
              <a:rPr kumimoji="1" lang="en-US" altLang="ja-JP" baseline="0" dirty="0"/>
              <a:t> yb+1) is obtained,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98</a:t>
            </a:fld>
            <a:endParaRPr kumimoji="1" lang="ja-JP" altLang="en-US"/>
          </a:p>
        </p:txBody>
      </p:sp>
    </p:spTree>
    <p:extLst>
      <p:ext uri="{BB962C8B-B14F-4D97-AF65-F5344CB8AC3E}">
        <p14:creationId xmlns:p14="http://schemas.microsoft.com/office/powerpoint/2010/main" val="17421215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Fy</a:t>
            </a:r>
            <a:r>
              <a:rPr kumimoji="1" lang="en-US" altLang="ja-JP" dirty="0"/>
              <a:t>(</a:t>
            </a:r>
            <a:r>
              <a:rPr kumimoji="1" lang="en-US" altLang="ja-JP" dirty="0" err="1"/>
              <a:t>x+r</a:t>
            </a:r>
            <a:r>
              <a:rPr kumimoji="1" lang="en-US" altLang="ja-JP" dirty="0"/>
              <a:t>,</a:t>
            </a:r>
            <a:r>
              <a:rPr kumimoji="1" lang="en-US" altLang="ja-JP" baseline="0" dirty="0"/>
              <a:t> yb+1) is obtained,</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99</a:t>
            </a:fld>
            <a:endParaRPr kumimoji="1" lang="ja-JP" altLang="en-US"/>
          </a:p>
        </p:txBody>
      </p:sp>
    </p:spTree>
    <p:extLst>
      <p:ext uri="{BB962C8B-B14F-4D97-AF65-F5344CB8AC3E}">
        <p14:creationId xmlns:p14="http://schemas.microsoft.com/office/powerpoint/2010/main" val="25778155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F(x-1,yb+1), the sum for the previous pixel, </a:t>
            </a:r>
            <a:r>
              <a:rPr kumimoji="1" lang="en-US" altLang="ja-JP" baseline="0" dirty="0"/>
              <a:t>is fetched from this RAM</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100</a:t>
            </a:fld>
            <a:endParaRPr kumimoji="1" lang="ja-JP" altLang="en-US"/>
          </a:p>
        </p:txBody>
      </p:sp>
    </p:spTree>
    <p:extLst>
      <p:ext uri="{BB962C8B-B14F-4D97-AF65-F5344CB8AC3E}">
        <p14:creationId xmlns:p14="http://schemas.microsoft.com/office/powerpoint/2010/main" val="8395306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Fy</a:t>
            </a:r>
            <a:r>
              <a:rPr kumimoji="1" lang="en-US" altLang="ja-JP" dirty="0"/>
              <a:t>(x-1-1,yb+1), this</a:t>
            </a:r>
            <a:r>
              <a:rPr kumimoji="1" lang="en-US" altLang="ja-JP" baseline="0" dirty="0"/>
              <a:t> blue box, </a:t>
            </a:r>
            <a:r>
              <a:rPr kumimoji="1" lang="en-US" altLang="ja-JP" dirty="0"/>
              <a:t> is fetched</a:t>
            </a:r>
            <a:r>
              <a:rPr kumimoji="1" lang="en-US" altLang="ja-JP" baseline="0" dirty="0"/>
              <a:t> from this buffer,</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101</a:t>
            </a:fld>
            <a:endParaRPr kumimoji="1" lang="ja-JP" altLang="en-US"/>
          </a:p>
        </p:txBody>
      </p:sp>
    </p:spTree>
    <p:extLst>
      <p:ext uri="{BB962C8B-B14F-4D97-AF65-F5344CB8AC3E}">
        <p14:creationId xmlns:p14="http://schemas.microsoft.com/office/powerpoint/2010/main" val="24797986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 by calculating</a:t>
            </a:r>
            <a:r>
              <a:rPr kumimoji="1" lang="en-US" altLang="ja-JP" baseline="0" dirty="0"/>
              <a:t> the difference,</a:t>
            </a:r>
            <a:endParaRPr kumimoji="1" lang="ja-JP" altLang="en-US" dirty="0"/>
          </a:p>
        </p:txBody>
      </p:sp>
      <p:sp>
        <p:nvSpPr>
          <p:cNvPr id="4" name="スライド番号プレースホルダー 3"/>
          <p:cNvSpPr>
            <a:spLocks noGrp="1"/>
          </p:cNvSpPr>
          <p:nvPr>
            <p:ph type="sldNum" sz="quarter" idx="10"/>
          </p:nvPr>
        </p:nvSpPr>
        <p:spPr/>
        <p:txBody>
          <a:bodyPr/>
          <a:lstStyle/>
          <a:p>
            <a:fld id="{13B69138-71A0-45F9-AB06-F96FCB4DDFEF}" type="slidenum">
              <a:rPr kumimoji="1" lang="ja-JP" altLang="en-US" smtClean="0"/>
              <a:t>102</a:t>
            </a:fld>
            <a:endParaRPr kumimoji="1" lang="ja-JP" altLang="en-US"/>
          </a:p>
        </p:txBody>
      </p:sp>
    </p:spTree>
    <p:extLst>
      <p:ext uri="{BB962C8B-B14F-4D97-AF65-F5344CB8AC3E}">
        <p14:creationId xmlns:p14="http://schemas.microsoft.com/office/powerpoint/2010/main" val="120837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2016/9/1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2016/9/1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2016/9/1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2016/9/1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2016/9/1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2016/9/1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2016/9/1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2016/9/1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2016/9/1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2016/9/1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2016/9/1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2016/9/1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10.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00.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97.xml"/><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151.png"/><Relationship Id="rId9" Type="http://schemas.openxmlformats.org/officeDocument/2006/relationships/image" Target="../media/image104.png"/><Relationship Id="rId14" Type="http://schemas.openxmlformats.org/officeDocument/2006/relationships/image" Target="../media/image1101.png"/></Relationships>
</file>

<file path=ppt/slides/_rels/slide10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40.png"/><Relationship Id="rId7" Type="http://schemas.openxmlformats.org/officeDocument/2006/relationships/image" Target="../media/image900.png"/><Relationship Id="rId17" Type="http://schemas.openxmlformats.org/officeDocument/2006/relationships/image" Target="../media/image93.png"/><Relationship Id="rId2" Type="http://schemas.openxmlformats.org/officeDocument/2006/relationships/notesSlide" Target="../notesSlides/notesSlide98.xml"/><Relationship Id="rId16" Type="http://schemas.openxmlformats.org/officeDocument/2006/relationships/image" Target="../media/image1110.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16.png"/><Relationship Id="rId10" Type="http://schemas.openxmlformats.org/officeDocument/2006/relationships/image" Target="../media/image106.png"/><Relationship Id="rId9" Type="http://schemas.openxmlformats.org/officeDocument/2006/relationships/image" Target="../media/image1010.png"/><Relationship Id="rId14" Type="http://schemas.openxmlformats.org/officeDocument/2006/relationships/image" Target="../media/image1120.png"/></Relationships>
</file>

<file path=ppt/slides/_rels/slide102.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3" Type="http://schemas.openxmlformats.org/officeDocument/2006/relationships/image" Target="../media/image940.png"/><Relationship Id="rId7" Type="http://schemas.openxmlformats.org/officeDocument/2006/relationships/image" Target="../media/image900.png"/><Relationship Id="rId17" Type="http://schemas.openxmlformats.org/officeDocument/2006/relationships/image" Target="../media/image93.png"/><Relationship Id="rId2" Type="http://schemas.openxmlformats.org/officeDocument/2006/relationships/notesSlide" Target="../notesSlides/notesSlide99.xml"/><Relationship Id="rId16" Type="http://schemas.openxmlformats.org/officeDocument/2006/relationships/image" Target="../media/image1110.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130.png"/><Relationship Id="rId9" Type="http://schemas.openxmlformats.org/officeDocument/2006/relationships/image" Target="../media/image1010.png"/><Relationship Id="rId14" Type="http://schemas.openxmlformats.org/officeDocument/2006/relationships/image" Target="../media/image1120.png"/></Relationships>
</file>

<file path=ppt/slides/_rels/slide10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100.xml"/><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17.png"/><Relationship Id="rId9" Type="http://schemas.openxmlformats.org/officeDocument/2006/relationships/image" Target="../media/image1010.png"/><Relationship Id="rId14" Type="http://schemas.openxmlformats.org/officeDocument/2006/relationships/image" Target="../media/image1120.png"/></Relationships>
</file>

<file path=ppt/slides/_rels/slide10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102.png"/><Relationship Id="rId9" Type="http://schemas.openxmlformats.org/officeDocument/2006/relationships/image" Target="../media/image1010.png"/><Relationship Id="rId14" Type="http://schemas.openxmlformats.org/officeDocument/2006/relationships/image" Target="../media/image93.png"/></Relationships>
</file>

<file path=ppt/slides/_rels/slide10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7" Type="http://schemas.openxmlformats.org/officeDocument/2006/relationships/image" Target="../media/image900.png"/><Relationship Id="rId2" Type="http://schemas.openxmlformats.org/officeDocument/2006/relationships/image" Target="../media/image940.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93.png"/><Relationship Id="rId9" Type="http://schemas.openxmlformats.org/officeDocument/2006/relationships/image" Target="../media/image1010.png"/><Relationship Id="rId14" Type="http://schemas.openxmlformats.org/officeDocument/2006/relationships/image" Target="../media/image1150.png"/></Relationships>
</file>

<file path=ppt/slides/_rels/slide10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7" Type="http://schemas.openxmlformats.org/officeDocument/2006/relationships/image" Target="../media/image900.png"/><Relationship Id="rId2" Type="http://schemas.openxmlformats.org/officeDocument/2006/relationships/image" Target="../media/image940.png"/><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160.png"/><Relationship Id="rId9" Type="http://schemas.openxmlformats.org/officeDocument/2006/relationships/image" Target="../media/image1010.png"/><Relationship Id="rId14" Type="http://schemas.openxmlformats.org/officeDocument/2006/relationships/image" Target="../media/image1150.png"/></Relationships>
</file>

<file path=ppt/slides/_rels/slide10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7" Type="http://schemas.openxmlformats.org/officeDocument/2006/relationships/image" Target="../media/image900.png"/><Relationship Id="rId17" Type="http://schemas.openxmlformats.org/officeDocument/2006/relationships/image" Target="../media/image93.png"/><Relationship Id="rId2" Type="http://schemas.openxmlformats.org/officeDocument/2006/relationships/image" Target="../media/image940.png"/><Relationship Id="rId16" Type="http://schemas.openxmlformats.org/officeDocument/2006/relationships/image" Target="../media/image1170.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160.png"/><Relationship Id="rId9" Type="http://schemas.openxmlformats.org/officeDocument/2006/relationships/image" Target="../media/image1010.png"/><Relationship Id="rId14" Type="http://schemas.openxmlformats.org/officeDocument/2006/relationships/image" Target="../media/image1150.png"/></Relationships>
</file>

<file path=ppt/slides/_rels/slide10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7" Type="http://schemas.openxmlformats.org/officeDocument/2006/relationships/image" Target="../media/image900.png"/><Relationship Id="rId17" Type="http://schemas.openxmlformats.org/officeDocument/2006/relationships/image" Target="../media/image93.png"/><Relationship Id="rId2" Type="http://schemas.openxmlformats.org/officeDocument/2006/relationships/image" Target="../media/image940.png"/><Relationship Id="rId16" Type="http://schemas.openxmlformats.org/officeDocument/2006/relationships/image" Target="../media/image1170.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160.png"/><Relationship Id="rId9" Type="http://schemas.openxmlformats.org/officeDocument/2006/relationships/image" Target="../media/image1010.png"/><Relationship Id="rId14" Type="http://schemas.openxmlformats.org/officeDocument/2006/relationships/image" Target="../media/image1150.png"/></Relationships>
</file>

<file path=ppt/slides/_rels/slide10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102.xml"/><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18.png"/><Relationship Id="rId9" Type="http://schemas.openxmlformats.org/officeDocument/2006/relationships/image" Target="../media/image1010.png"/><Relationship Id="rId14" Type="http://schemas.openxmlformats.org/officeDocument/2006/relationships/image" Target="../media/image1150.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10.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1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103.xml"/><Relationship Id="rId1" Type="http://schemas.openxmlformats.org/officeDocument/2006/relationships/slideLayout" Target="../slideLayouts/slideLayout2.xml"/><Relationship Id="rId11" Type="http://schemas.openxmlformats.org/officeDocument/2006/relationships/image" Target="../media/image93.png"/><Relationship Id="rId10" Type="http://schemas.openxmlformats.org/officeDocument/2006/relationships/image" Target="../media/image119.png"/><Relationship Id="rId9" Type="http://schemas.openxmlformats.org/officeDocument/2006/relationships/image" Target="../media/image1010.png"/></Relationships>
</file>

<file path=ppt/slides/_rels/slide11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93.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22.png"/><Relationship Id="rId2" Type="http://schemas.openxmlformats.org/officeDocument/2006/relationships/notesSlide" Target="../notesSlides/notesSlide104.xml"/><Relationship Id="rId1" Type="http://schemas.openxmlformats.org/officeDocument/2006/relationships/slideLayout" Target="../slideLayouts/slideLayout2.xml"/><Relationship Id="rId10" Type="http://schemas.openxmlformats.org/officeDocument/2006/relationships/image" Target="../media/image119.png"/><Relationship Id="rId9" Type="http://schemas.openxmlformats.org/officeDocument/2006/relationships/image" Target="../media/image1010.png"/></Relationships>
</file>

<file path=ppt/slides/_rels/slide112.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93.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22.png"/><Relationship Id="rId2" Type="http://schemas.openxmlformats.org/officeDocument/2006/relationships/notesSlide" Target="../notesSlides/notesSlide105.xml"/><Relationship Id="rId1" Type="http://schemas.openxmlformats.org/officeDocument/2006/relationships/slideLayout" Target="../slideLayouts/slideLayout2.xml"/><Relationship Id="rId10" Type="http://schemas.openxmlformats.org/officeDocument/2006/relationships/image" Target="../media/image119.png"/><Relationship Id="rId9" Type="http://schemas.openxmlformats.org/officeDocument/2006/relationships/image" Target="../media/image1010.png"/></Relationships>
</file>

<file path=ppt/slides/_rels/slide11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5.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20.png"/><Relationship Id="rId2" Type="http://schemas.openxmlformats.org/officeDocument/2006/relationships/notesSlide" Target="../notesSlides/notesSlide106.xml"/><Relationship Id="rId1" Type="http://schemas.openxmlformats.org/officeDocument/2006/relationships/slideLayout" Target="../slideLayouts/slideLayout2.xml"/><Relationship Id="rId11" Type="http://schemas.openxmlformats.org/officeDocument/2006/relationships/image" Target="../media/image123.png"/><Relationship Id="rId9" Type="http://schemas.openxmlformats.org/officeDocument/2006/relationships/image" Target="../media/image1010.png"/><Relationship Id="rId14" Type="http://schemas.openxmlformats.org/officeDocument/2006/relationships/image" Target="../media/image93.png"/></Relationships>
</file>

<file path=ppt/slides/_rels/slide11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5.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20.png"/><Relationship Id="rId2" Type="http://schemas.openxmlformats.org/officeDocument/2006/relationships/notesSlide" Target="../notesSlides/notesSlide107.xml"/><Relationship Id="rId1" Type="http://schemas.openxmlformats.org/officeDocument/2006/relationships/slideLayout" Target="../slideLayouts/slideLayout2.xml"/><Relationship Id="rId11" Type="http://schemas.openxmlformats.org/officeDocument/2006/relationships/image" Target="../media/image123.png"/><Relationship Id="rId9" Type="http://schemas.openxmlformats.org/officeDocument/2006/relationships/image" Target="../media/image1010.png"/><Relationship Id="rId14" Type="http://schemas.openxmlformats.org/officeDocument/2006/relationships/image" Target="../media/image93.png"/></Relationships>
</file>

<file path=ppt/slides/_rels/slide11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7.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21.png"/><Relationship Id="rId2" Type="http://schemas.openxmlformats.org/officeDocument/2006/relationships/notesSlide" Target="../notesSlides/notesSlide108.xml"/><Relationship Id="rId1" Type="http://schemas.openxmlformats.org/officeDocument/2006/relationships/slideLayout" Target="../slideLayouts/slideLayout2.xml"/><Relationship Id="rId11" Type="http://schemas.openxmlformats.org/officeDocument/2006/relationships/image" Target="../media/image123.png"/><Relationship Id="rId9" Type="http://schemas.openxmlformats.org/officeDocument/2006/relationships/image" Target="../media/image1010.png"/><Relationship Id="rId14" Type="http://schemas.openxmlformats.org/officeDocument/2006/relationships/image" Target="../media/image93.png"/></Relationships>
</file>

<file path=ppt/slides/_rels/slide11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7.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21.png"/><Relationship Id="rId2" Type="http://schemas.openxmlformats.org/officeDocument/2006/relationships/notesSlide" Target="../notesSlides/notesSlide109.xml"/><Relationship Id="rId1" Type="http://schemas.openxmlformats.org/officeDocument/2006/relationships/slideLayout" Target="../slideLayouts/slideLayout2.xml"/><Relationship Id="rId11" Type="http://schemas.openxmlformats.org/officeDocument/2006/relationships/image" Target="../media/image123.png"/><Relationship Id="rId15" Type="http://schemas.openxmlformats.org/officeDocument/2006/relationships/image" Target="../media/image93.png"/><Relationship Id="rId9" Type="http://schemas.openxmlformats.org/officeDocument/2006/relationships/image" Target="../media/image1010.png"/><Relationship Id="rId14" Type="http://schemas.openxmlformats.org/officeDocument/2006/relationships/image" Target="../media/image124.png"/></Relationships>
</file>

<file path=ppt/slides/_rels/slide11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7.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21.png"/><Relationship Id="rId2" Type="http://schemas.openxmlformats.org/officeDocument/2006/relationships/notesSlide" Target="../notesSlides/notesSlide110.xml"/><Relationship Id="rId1" Type="http://schemas.openxmlformats.org/officeDocument/2006/relationships/slideLayout" Target="../slideLayouts/slideLayout2.xml"/><Relationship Id="rId11" Type="http://schemas.openxmlformats.org/officeDocument/2006/relationships/image" Target="../media/image123.png"/><Relationship Id="rId15" Type="http://schemas.openxmlformats.org/officeDocument/2006/relationships/image" Target="../media/image93.png"/><Relationship Id="rId9" Type="http://schemas.openxmlformats.org/officeDocument/2006/relationships/image" Target="../media/image1010.png"/><Relationship Id="rId14" Type="http://schemas.openxmlformats.org/officeDocument/2006/relationships/image" Target="../media/image124.png"/></Relationships>
</file>

<file path=ppt/slides/_rels/slide11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7.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111.xml"/><Relationship Id="rId1" Type="http://schemas.openxmlformats.org/officeDocument/2006/relationships/slideLayout" Target="../slideLayouts/slideLayout2.xml"/><Relationship Id="rId11" Type="http://schemas.openxmlformats.org/officeDocument/2006/relationships/image" Target="../media/image123.png"/><Relationship Id="rId15" Type="http://schemas.openxmlformats.org/officeDocument/2006/relationships/image" Target="../media/image93.png"/><Relationship Id="rId9" Type="http://schemas.openxmlformats.org/officeDocument/2006/relationships/image" Target="../media/image1010.png"/><Relationship Id="rId14" Type="http://schemas.openxmlformats.org/officeDocument/2006/relationships/image" Target="../media/image1200.png"/></Relationships>
</file>

<file path=ppt/slides/_rels/slide11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7.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112.xml"/><Relationship Id="rId1" Type="http://schemas.openxmlformats.org/officeDocument/2006/relationships/slideLayout" Target="../slideLayouts/slideLayout2.xml"/><Relationship Id="rId11" Type="http://schemas.openxmlformats.org/officeDocument/2006/relationships/image" Target="../media/image123.png"/><Relationship Id="rId15" Type="http://schemas.openxmlformats.org/officeDocument/2006/relationships/image" Target="../media/image93.png"/><Relationship Id="rId9" Type="http://schemas.openxmlformats.org/officeDocument/2006/relationships/image" Target="../media/image1010.png"/><Relationship Id="rId14" Type="http://schemas.openxmlformats.org/officeDocument/2006/relationships/image" Target="../media/image1211.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10.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9.png"/><Relationship Id="rId14" Type="http://schemas.openxmlformats.org/officeDocument/2006/relationships/image" Target="../media/image20.png"/></Relationships>
</file>

<file path=ppt/slides/_rels/slide120.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7.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113.xml"/><Relationship Id="rId16" Type="http://schemas.openxmlformats.org/officeDocument/2006/relationships/image" Target="../media/image93.png"/><Relationship Id="rId1" Type="http://schemas.openxmlformats.org/officeDocument/2006/relationships/slideLayout" Target="../slideLayouts/slideLayout2.xml"/><Relationship Id="rId11" Type="http://schemas.openxmlformats.org/officeDocument/2006/relationships/image" Target="../media/image123.png"/><Relationship Id="rId15" Type="http://schemas.openxmlformats.org/officeDocument/2006/relationships/image" Target="../media/image340.png"/><Relationship Id="rId9" Type="http://schemas.openxmlformats.org/officeDocument/2006/relationships/image" Target="../media/image1010.png"/><Relationship Id="rId14" Type="http://schemas.openxmlformats.org/officeDocument/2006/relationships/image" Target="../media/image129.png"/></Relationships>
</file>

<file path=ppt/slides/_rels/slide12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7.png"/><Relationship Id="rId18" Type="http://schemas.openxmlformats.org/officeDocument/2006/relationships/image" Target="../media/image93.png"/><Relationship Id="rId3" Type="http://schemas.openxmlformats.org/officeDocument/2006/relationships/image" Target="../media/image940.png"/><Relationship Id="rId7" Type="http://schemas.openxmlformats.org/officeDocument/2006/relationships/image" Target="../media/image900.png"/><Relationship Id="rId17" Type="http://schemas.openxmlformats.org/officeDocument/2006/relationships/image" Target="../media/image131.png"/><Relationship Id="rId2" Type="http://schemas.openxmlformats.org/officeDocument/2006/relationships/notesSlide" Target="../notesSlides/notesSlide114.xml"/><Relationship Id="rId16" Type="http://schemas.openxmlformats.org/officeDocument/2006/relationships/image" Target="../media/image340.png"/><Relationship Id="rId1" Type="http://schemas.openxmlformats.org/officeDocument/2006/relationships/slideLayout" Target="../slideLayouts/slideLayout2.xml"/><Relationship Id="rId11" Type="http://schemas.openxmlformats.org/officeDocument/2006/relationships/image" Target="../media/image123.png"/><Relationship Id="rId15" Type="http://schemas.openxmlformats.org/officeDocument/2006/relationships/image" Target="../media/image130.png"/><Relationship Id="rId9" Type="http://schemas.openxmlformats.org/officeDocument/2006/relationships/image" Target="../media/image1010.png"/><Relationship Id="rId14" Type="http://schemas.openxmlformats.org/officeDocument/2006/relationships/image" Target="../media/image129.png"/></Relationships>
</file>

<file path=ppt/slides/_rels/slide122.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7.png"/><Relationship Id="rId18" Type="http://schemas.openxmlformats.org/officeDocument/2006/relationships/image" Target="../media/image93.png"/><Relationship Id="rId3" Type="http://schemas.openxmlformats.org/officeDocument/2006/relationships/image" Target="../media/image940.png"/><Relationship Id="rId7" Type="http://schemas.openxmlformats.org/officeDocument/2006/relationships/image" Target="../media/image900.png"/><Relationship Id="rId17" Type="http://schemas.openxmlformats.org/officeDocument/2006/relationships/image" Target="../media/image133.png"/><Relationship Id="rId2" Type="http://schemas.openxmlformats.org/officeDocument/2006/relationships/notesSlide" Target="../notesSlides/notesSlide115.xml"/><Relationship Id="rId16" Type="http://schemas.openxmlformats.org/officeDocument/2006/relationships/image" Target="../media/image340.png"/><Relationship Id="rId1" Type="http://schemas.openxmlformats.org/officeDocument/2006/relationships/slideLayout" Target="../slideLayouts/slideLayout2.xml"/><Relationship Id="rId11" Type="http://schemas.openxmlformats.org/officeDocument/2006/relationships/image" Target="../media/image123.png"/><Relationship Id="rId15" Type="http://schemas.openxmlformats.org/officeDocument/2006/relationships/image" Target="../media/image132.png"/><Relationship Id="rId9" Type="http://schemas.openxmlformats.org/officeDocument/2006/relationships/image" Target="../media/image1010.png"/><Relationship Id="rId14" Type="http://schemas.openxmlformats.org/officeDocument/2006/relationships/image" Target="../media/image129.png"/></Relationships>
</file>

<file path=ppt/slides/_rels/slide12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7.png"/><Relationship Id="rId18" Type="http://schemas.openxmlformats.org/officeDocument/2006/relationships/image" Target="../media/image93.png"/><Relationship Id="rId3" Type="http://schemas.openxmlformats.org/officeDocument/2006/relationships/image" Target="../media/image940.png"/><Relationship Id="rId7" Type="http://schemas.openxmlformats.org/officeDocument/2006/relationships/image" Target="../media/image900.png"/><Relationship Id="rId17" Type="http://schemas.openxmlformats.org/officeDocument/2006/relationships/image" Target="../media/image128.png"/><Relationship Id="rId2" Type="http://schemas.openxmlformats.org/officeDocument/2006/relationships/notesSlide" Target="../notesSlides/notesSlide116.xml"/><Relationship Id="rId16" Type="http://schemas.openxmlformats.org/officeDocument/2006/relationships/image" Target="../media/image340.png"/><Relationship Id="rId1" Type="http://schemas.openxmlformats.org/officeDocument/2006/relationships/slideLayout" Target="../slideLayouts/slideLayout2.xml"/><Relationship Id="rId11" Type="http://schemas.openxmlformats.org/officeDocument/2006/relationships/image" Target="../media/image123.png"/><Relationship Id="rId15" Type="http://schemas.openxmlformats.org/officeDocument/2006/relationships/image" Target="../media/image126.png"/><Relationship Id="rId9" Type="http://schemas.openxmlformats.org/officeDocument/2006/relationships/image" Target="../media/image1010.png"/><Relationship Id="rId14" Type="http://schemas.openxmlformats.org/officeDocument/2006/relationships/image" Target="../media/image134.png"/></Relationships>
</file>

<file path=ppt/slides/_rels/slide12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7.png"/><Relationship Id="rId18" Type="http://schemas.openxmlformats.org/officeDocument/2006/relationships/image" Target="../media/image93.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117.xml"/><Relationship Id="rId20" Type="http://schemas.openxmlformats.org/officeDocument/2006/relationships/image" Target="../media/image128.png"/><Relationship Id="rId1" Type="http://schemas.openxmlformats.org/officeDocument/2006/relationships/slideLayout" Target="../slideLayouts/slideLayout2.xml"/><Relationship Id="rId11" Type="http://schemas.openxmlformats.org/officeDocument/2006/relationships/image" Target="../media/image123.png"/><Relationship Id="rId15" Type="http://schemas.openxmlformats.org/officeDocument/2006/relationships/image" Target="../media/image340.png"/><Relationship Id="rId19" Type="http://schemas.openxmlformats.org/officeDocument/2006/relationships/image" Target="../media/image126.png"/><Relationship Id="rId9" Type="http://schemas.openxmlformats.org/officeDocument/2006/relationships/image" Target="../media/image1010.png"/><Relationship Id="rId14" Type="http://schemas.openxmlformats.org/officeDocument/2006/relationships/image" Target="../media/image137.png"/></Relationships>
</file>

<file path=ppt/slides/_rels/slide12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27.png"/><Relationship Id="rId18" Type="http://schemas.openxmlformats.org/officeDocument/2006/relationships/image" Target="../media/image93.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118.xml"/><Relationship Id="rId20" Type="http://schemas.openxmlformats.org/officeDocument/2006/relationships/image" Target="../media/image128.png"/><Relationship Id="rId1" Type="http://schemas.openxmlformats.org/officeDocument/2006/relationships/slideLayout" Target="../slideLayouts/slideLayout2.xml"/><Relationship Id="rId11" Type="http://schemas.openxmlformats.org/officeDocument/2006/relationships/image" Target="../media/image123.png"/><Relationship Id="rId15" Type="http://schemas.openxmlformats.org/officeDocument/2006/relationships/image" Target="../media/image136.png"/><Relationship Id="rId19" Type="http://schemas.openxmlformats.org/officeDocument/2006/relationships/image" Target="../media/image126.png"/><Relationship Id="rId9" Type="http://schemas.openxmlformats.org/officeDocument/2006/relationships/image" Target="../media/image1010.png"/><Relationship Id="rId14" Type="http://schemas.openxmlformats.org/officeDocument/2006/relationships/image" Target="../media/image135.png"/></Relationships>
</file>

<file path=ppt/slides/_rels/slide126.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 Id="rId9" Type="http://schemas.openxmlformats.org/officeDocument/2006/relationships/image" Target="../media/image144.png"/></Relationships>
</file>

<file path=ppt/slides/_rels/slide127.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43.png"/></Relationships>
</file>

<file path=ppt/slides/_rels/slide128.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51.png"/><Relationship Id="rId7" Type="http://schemas.openxmlformats.org/officeDocument/2006/relationships/image" Target="../media/image152.png"/><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129.xml.rels><?xml version="1.0" encoding="UTF-8" standalone="yes"?>
<Relationships xmlns="http://schemas.openxmlformats.org/package/2006/relationships"><Relationship Id="rId3" Type="http://schemas.openxmlformats.org/officeDocument/2006/relationships/image" Target="../media/image1350.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10.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9.png"/><Relationship Id="rId14" Type="http://schemas.openxmlformats.org/officeDocument/2006/relationships/image" Target="../media/image20.png"/></Relationships>
</file>

<file path=ppt/slides/_rels/slide13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123.xml"/><Relationship Id="rId1" Type="http://schemas.openxmlformats.org/officeDocument/2006/relationships/slideLayout" Target="../slideLayouts/slideLayout2.xml"/><Relationship Id="rId11" Type="http://schemas.openxmlformats.org/officeDocument/2006/relationships/image" Target="../media/image1210.png"/><Relationship Id="rId10" Type="http://schemas.openxmlformats.org/officeDocument/2006/relationships/image" Target="../media/image119.png"/><Relationship Id="rId4" Type="http://schemas.openxmlformats.org/officeDocument/2006/relationships/image" Target="../media/image155.png"/><Relationship Id="rId9" Type="http://schemas.openxmlformats.org/officeDocument/2006/relationships/image" Target="../media/image1010.png"/></Relationships>
</file>

<file path=ppt/slides/_rels/slide13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57.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361.png"/><Relationship Id="rId2" Type="http://schemas.openxmlformats.org/officeDocument/2006/relationships/notesSlide" Target="../notesSlides/notesSlide124.xml"/><Relationship Id="rId16" Type="http://schemas.openxmlformats.org/officeDocument/2006/relationships/image" Target="../media/image158.png"/><Relationship Id="rId1" Type="http://schemas.openxmlformats.org/officeDocument/2006/relationships/slideLayout" Target="../slideLayouts/slideLayout2.xml"/><Relationship Id="rId11" Type="http://schemas.openxmlformats.org/officeDocument/2006/relationships/image" Target="../media/image1210.png"/><Relationship Id="rId15" Type="http://schemas.openxmlformats.org/officeDocument/2006/relationships/image" Target="../media/image156.png"/><Relationship Id="rId10" Type="http://schemas.openxmlformats.org/officeDocument/2006/relationships/image" Target="../media/image119.png"/><Relationship Id="rId9" Type="http://schemas.openxmlformats.org/officeDocument/2006/relationships/image" Target="../media/image1010.png"/><Relationship Id="rId14" Type="http://schemas.openxmlformats.org/officeDocument/2006/relationships/image" Target="../media/image154.png"/></Relationships>
</file>

<file path=ppt/slides/_rels/slide132.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57.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360.png"/><Relationship Id="rId2" Type="http://schemas.openxmlformats.org/officeDocument/2006/relationships/notesSlide" Target="../notesSlides/notesSlide125.xml"/><Relationship Id="rId16" Type="http://schemas.openxmlformats.org/officeDocument/2006/relationships/image" Target="../media/image158.png"/><Relationship Id="rId1" Type="http://schemas.openxmlformats.org/officeDocument/2006/relationships/slideLayout" Target="../slideLayouts/slideLayout2.xml"/><Relationship Id="rId11" Type="http://schemas.openxmlformats.org/officeDocument/2006/relationships/image" Target="../media/image1210.png"/><Relationship Id="rId15" Type="http://schemas.openxmlformats.org/officeDocument/2006/relationships/image" Target="../media/image156.png"/><Relationship Id="rId10" Type="http://schemas.openxmlformats.org/officeDocument/2006/relationships/image" Target="../media/image119.png"/><Relationship Id="rId9" Type="http://schemas.openxmlformats.org/officeDocument/2006/relationships/image" Target="../media/image1010.png"/><Relationship Id="rId14" Type="http://schemas.openxmlformats.org/officeDocument/2006/relationships/image" Target="../media/image154.png"/></Relationships>
</file>

<file path=ppt/slides/_rels/slide13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57.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360.png"/><Relationship Id="rId17" Type="http://schemas.openxmlformats.org/officeDocument/2006/relationships/image" Target="../media/image158.png"/><Relationship Id="rId2" Type="http://schemas.openxmlformats.org/officeDocument/2006/relationships/notesSlide" Target="../notesSlides/notesSlide126.xml"/><Relationship Id="rId16" Type="http://schemas.openxmlformats.org/officeDocument/2006/relationships/image" Target="../media/image156.png"/><Relationship Id="rId1" Type="http://schemas.openxmlformats.org/officeDocument/2006/relationships/slideLayout" Target="../slideLayouts/slideLayout2.xml"/><Relationship Id="rId11" Type="http://schemas.openxmlformats.org/officeDocument/2006/relationships/image" Target="../media/image1210.png"/><Relationship Id="rId15" Type="http://schemas.openxmlformats.org/officeDocument/2006/relationships/image" Target="../media/image154.png"/><Relationship Id="rId10" Type="http://schemas.openxmlformats.org/officeDocument/2006/relationships/image" Target="../media/image119.png"/><Relationship Id="rId9" Type="http://schemas.openxmlformats.org/officeDocument/2006/relationships/image" Target="../media/image1010.png"/><Relationship Id="rId14" Type="http://schemas.openxmlformats.org/officeDocument/2006/relationships/image" Target="../media/image1280.png"/></Relationships>
</file>

<file path=ppt/slides/_rels/slide13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581.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540.png"/><Relationship Id="rId2" Type="http://schemas.openxmlformats.org/officeDocument/2006/relationships/notesSlide" Target="../notesSlides/notesSlide127.xml"/><Relationship Id="rId16" Type="http://schemas.openxmlformats.org/officeDocument/2006/relationships/image" Target="../media/image156.png"/><Relationship Id="rId1" Type="http://schemas.openxmlformats.org/officeDocument/2006/relationships/slideLayout" Target="../slideLayouts/slideLayout2.xml"/><Relationship Id="rId11" Type="http://schemas.openxmlformats.org/officeDocument/2006/relationships/image" Target="../media/image1210.png"/><Relationship Id="rId15" Type="http://schemas.openxmlformats.org/officeDocument/2006/relationships/image" Target="../media/image154.png"/><Relationship Id="rId10" Type="http://schemas.openxmlformats.org/officeDocument/2006/relationships/image" Target="../media/image119.png"/><Relationship Id="rId9" Type="http://schemas.openxmlformats.org/officeDocument/2006/relationships/image" Target="../media/image1010.png"/><Relationship Id="rId14" Type="http://schemas.openxmlformats.org/officeDocument/2006/relationships/image" Target="../media/image159.png"/></Relationships>
</file>

<file path=ppt/slides/_rels/slide13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590.png"/><Relationship Id="rId18" Type="http://schemas.openxmlformats.org/officeDocument/2006/relationships/image" Target="../media/image156.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580.png"/><Relationship Id="rId17" Type="http://schemas.openxmlformats.org/officeDocument/2006/relationships/image" Target="../media/image154.png"/><Relationship Id="rId2" Type="http://schemas.openxmlformats.org/officeDocument/2006/relationships/notesSlide" Target="../notesSlides/notesSlide128.xml"/><Relationship Id="rId16" Type="http://schemas.openxmlformats.org/officeDocument/2006/relationships/image" Target="../media/image162.png"/><Relationship Id="rId1" Type="http://schemas.openxmlformats.org/officeDocument/2006/relationships/slideLayout" Target="../slideLayouts/slideLayout2.xml"/><Relationship Id="rId11" Type="http://schemas.openxmlformats.org/officeDocument/2006/relationships/image" Target="../media/image1210.png"/><Relationship Id="rId15" Type="http://schemas.openxmlformats.org/officeDocument/2006/relationships/image" Target="../media/image1560.png"/><Relationship Id="rId10" Type="http://schemas.openxmlformats.org/officeDocument/2006/relationships/image" Target="../media/image119.png"/><Relationship Id="rId19" Type="http://schemas.openxmlformats.org/officeDocument/2006/relationships/image" Target="../media/image158.png"/><Relationship Id="rId9" Type="http://schemas.openxmlformats.org/officeDocument/2006/relationships/image" Target="../media/image1010.png"/><Relationship Id="rId14" Type="http://schemas.openxmlformats.org/officeDocument/2006/relationships/image" Target="../media/image1360.png"/></Relationships>
</file>

<file path=ppt/slides/_rels/slide13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63.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620.png"/><Relationship Id="rId2" Type="http://schemas.openxmlformats.org/officeDocument/2006/relationships/notesSlide" Target="../notesSlides/notesSlide129.xml"/><Relationship Id="rId1" Type="http://schemas.openxmlformats.org/officeDocument/2006/relationships/slideLayout" Target="../slideLayouts/slideLayout2.xml"/><Relationship Id="rId11" Type="http://schemas.openxmlformats.org/officeDocument/2006/relationships/image" Target="../media/image1210.png"/><Relationship Id="rId10" Type="http://schemas.openxmlformats.org/officeDocument/2006/relationships/image" Target="../media/image119.png"/><Relationship Id="rId9" Type="http://schemas.openxmlformats.org/officeDocument/2006/relationships/image" Target="../media/image1610.png"/></Relationships>
</file>

<file path=ppt/slides/_rels/slide13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63.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620.png"/><Relationship Id="rId2" Type="http://schemas.openxmlformats.org/officeDocument/2006/relationships/notesSlide" Target="../notesSlides/notesSlide130.xml"/><Relationship Id="rId1" Type="http://schemas.openxmlformats.org/officeDocument/2006/relationships/slideLayout" Target="../slideLayouts/slideLayout2.xml"/><Relationship Id="rId11" Type="http://schemas.openxmlformats.org/officeDocument/2006/relationships/image" Target="../media/image1210.png"/><Relationship Id="rId10" Type="http://schemas.openxmlformats.org/officeDocument/2006/relationships/image" Target="../media/image119.png"/><Relationship Id="rId9" Type="http://schemas.openxmlformats.org/officeDocument/2006/relationships/image" Target="../media/image1610.png"/><Relationship Id="rId14" Type="http://schemas.openxmlformats.org/officeDocument/2006/relationships/image" Target="../media/image164.png"/></Relationships>
</file>

<file path=ppt/slides/_rels/slide13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510.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9.png"/></Relationships>
</file>

<file path=ppt/slides/_rels/slide140.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290.png"/><Relationship Id="rId7" Type="http://schemas.openxmlformats.org/officeDocument/2006/relationships/image" Target="../media/image169.png"/><Relationship Id="rId2" Type="http://schemas.openxmlformats.org/officeDocument/2006/relationships/notesSlide" Target="../notesSlides/notesSlide133.xml"/><Relationship Id="rId1" Type="http://schemas.openxmlformats.org/officeDocument/2006/relationships/slideLayout" Target="../slideLayouts/slideLayout2.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 Id="rId9" Type="http://schemas.openxmlformats.org/officeDocument/2006/relationships/comments" Target="../comments/comment1.xml"/></Relationships>
</file>

<file path=ppt/slides/_rels/slide141.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5.png"/><Relationship Id="rId7" Type="http://schemas.openxmlformats.org/officeDocument/2006/relationships/image" Target="../media/image168.png"/><Relationship Id="rId2" Type="http://schemas.openxmlformats.org/officeDocument/2006/relationships/notesSlide" Target="../notesSlides/notesSlide134.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10" Type="http://schemas.openxmlformats.org/officeDocument/2006/relationships/comments" Target="../comments/comment2.xml"/><Relationship Id="rId4" Type="http://schemas.openxmlformats.org/officeDocument/2006/relationships/image" Target="../media/image290.png"/><Relationship Id="rId9" Type="http://schemas.openxmlformats.org/officeDocument/2006/relationships/image" Target="../media/image170.png"/></Relationships>
</file>

<file path=ppt/slides/_rels/slide142.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5.png"/><Relationship Id="rId7" Type="http://schemas.openxmlformats.org/officeDocument/2006/relationships/image" Target="../media/image168.png"/><Relationship Id="rId2" Type="http://schemas.openxmlformats.org/officeDocument/2006/relationships/notesSlide" Target="../notesSlides/notesSlide135.xml"/><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10" Type="http://schemas.openxmlformats.org/officeDocument/2006/relationships/comments" Target="../comments/comment3.xml"/><Relationship Id="rId4" Type="http://schemas.openxmlformats.org/officeDocument/2006/relationships/image" Target="../media/image290.png"/><Relationship Id="rId9" Type="http://schemas.openxmlformats.org/officeDocument/2006/relationships/image" Target="../media/image170.png"/></Relationships>
</file>

<file path=ppt/slides/_rels/slide143.xml.rels><?xml version="1.0" encoding="UTF-8" standalone="yes"?>
<Relationships xmlns="http://schemas.openxmlformats.org/package/2006/relationships"><Relationship Id="rId2" Type="http://schemas.openxmlformats.org/officeDocument/2006/relationships/image" Target="../media/image166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670.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680.png"/><Relationship Id="rId7" Type="http://schemas.openxmlformats.org/officeDocument/2006/relationships/image" Target="../media/image172.png"/><Relationship Id="rId2" Type="http://schemas.openxmlformats.org/officeDocument/2006/relationships/notesSlide" Target="../notesSlides/notesSlide136.xml"/><Relationship Id="rId1" Type="http://schemas.openxmlformats.org/officeDocument/2006/relationships/slideLayout" Target="../slideLayouts/slideLayout2.xml"/><Relationship Id="rId6" Type="http://schemas.openxmlformats.org/officeDocument/2006/relationships/image" Target="../media/image1710.png"/><Relationship Id="rId5" Type="http://schemas.openxmlformats.org/officeDocument/2006/relationships/image" Target="../media/image1700.png"/><Relationship Id="rId4" Type="http://schemas.openxmlformats.org/officeDocument/2006/relationships/image" Target="../media/image1690.png"/><Relationship Id="rId9" Type="http://schemas.openxmlformats.org/officeDocument/2006/relationships/image" Target="../media/image174.png"/></Relationships>
</file>

<file path=ppt/slides/_rels/slide14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740.png"/></Relationships>
</file>

<file path=ppt/slides/_rels/slide14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75.png"/></Relationships>
</file>

<file path=ppt/slides/_rels/slide148.xml.rels><?xml version="1.0" encoding="UTF-8" standalone="yes"?>
<Relationships xmlns="http://schemas.openxmlformats.org/package/2006/relationships"><Relationship Id="rId8" Type="http://schemas.openxmlformats.org/officeDocument/2006/relationships/image" Target="../media/image1740.png"/><Relationship Id="rId3" Type="http://schemas.openxmlformats.org/officeDocument/2006/relationships/image" Target="../media/image173.png"/><Relationship Id="rId7" Type="http://schemas.openxmlformats.org/officeDocument/2006/relationships/image" Target="../media/image179.png"/><Relationship Id="rId2" Type="http://schemas.openxmlformats.org/officeDocument/2006/relationships/notesSlide" Target="../notesSlides/notesSlide139.xml"/><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149.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3.png"/><Relationship Id="rId7" Type="http://schemas.openxmlformats.org/officeDocument/2006/relationships/image" Target="../media/image182.png"/><Relationship Id="rId2" Type="http://schemas.openxmlformats.org/officeDocument/2006/relationships/notesSlide" Target="../notesSlides/notesSlide140.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40.png"/><Relationship Id="rId9" Type="http://schemas.openxmlformats.org/officeDocument/2006/relationships/image" Target="../media/image184.png"/></Relationships>
</file>

<file path=ppt/slides/_rels/slide15.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510.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9.png"/></Relationships>
</file>

<file path=ppt/slides/_rels/slide150.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3.png"/><Relationship Id="rId7" Type="http://schemas.openxmlformats.org/officeDocument/2006/relationships/image" Target="../media/image182.png"/><Relationship Id="rId2" Type="http://schemas.openxmlformats.org/officeDocument/2006/relationships/notesSlide" Target="../notesSlides/notesSlide141.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40.png"/><Relationship Id="rId9" Type="http://schemas.openxmlformats.org/officeDocument/2006/relationships/image" Target="../media/image184.png"/></Relationships>
</file>

<file path=ppt/slides/_rels/slide151.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86.png"/></Relationships>
</file>

<file path=ppt/slides/_rels/slide152.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153.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image" Target="../media/image184.png"/><Relationship Id="rId2" Type="http://schemas.openxmlformats.org/officeDocument/2006/relationships/notesSlide" Target="../notesSlides/notesSlide144.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6.png"/></Relationships>
</file>

<file path=ppt/slides/_rels/slide154.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image" Target="../media/image184.png"/><Relationship Id="rId2" Type="http://schemas.openxmlformats.org/officeDocument/2006/relationships/notesSlide" Target="../notesSlides/notesSlide145.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6.png"/></Relationships>
</file>

<file path=ppt/slides/_rels/slide155.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image" Target="../media/image184.png"/><Relationship Id="rId2" Type="http://schemas.openxmlformats.org/officeDocument/2006/relationships/notesSlide" Target="../notesSlides/notesSlide146.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6.png"/></Relationships>
</file>

<file path=ppt/slides/_rels/slide156.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image" Target="../media/image189.png"/><Relationship Id="rId2" Type="http://schemas.openxmlformats.org/officeDocument/2006/relationships/notesSlide" Target="../notesSlides/notesSlide147.xml"/><Relationship Id="rId1" Type="http://schemas.openxmlformats.org/officeDocument/2006/relationships/slideLayout" Target="../slideLayouts/slideLayout2.xml"/><Relationship Id="rId6" Type="http://schemas.openxmlformats.org/officeDocument/2006/relationships/image" Target="../media/image184.png"/><Relationship Id="rId5" Type="http://schemas.openxmlformats.org/officeDocument/2006/relationships/image" Target="../media/image190.png"/><Relationship Id="rId4" Type="http://schemas.openxmlformats.org/officeDocument/2006/relationships/image" Target="../media/image186.png"/></Relationships>
</file>

<file path=ppt/slides/_rels/slide157.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image" Target="../media/image189.png"/><Relationship Id="rId2" Type="http://schemas.openxmlformats.org/officeDocument/2006/relationships/notesSlide" Target="../notesSlides/notesSlide148.xml"/><Relationship Id="rId1" Type="http://schemas.openxmlformats.org/officeDocument/2006/relationships/slideLayout" Target="../slideLayouts/slideLayout2.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86.png"/></Relationships>
</file>

<file path=ppt/slides/_rels/slide158.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149.xml"/><Relationship Id="rId1" Type="http://schemas.openxmlformats.org/officeDocument/2006/relationships/slideLayout" Target="../slideLayouts/slideLayout2.xml"/><Relationship Id="rId5" Type="http://schemas.openxmlformats.org/officeDocument/2006/relationships/image" Target="../media/image194.png"/><Relationship Id="rId4" Type="http://schemas.openxmlformats.org/officeDocument/2006/relationships/image" Target="../media/image193.png"/></Relationships>
</file>

<file path=ppt/slides/_rels/slide159.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95.png"/><Relationship Id="rId7" Type="http://schemas.openxmlformats.org/officeDocument/2006/relationships/image" Target="../media/image199.png"/><Relationship Id="rId2" Type="http://schemas.openxmlformats.org/officeDocument/2006/relationships/notesSlide" Target="../notesSlides/notesSlide150.xml"/><Relationship Id="rId1" Type="http://schemas.openxmlformats.org/officeDocument/2006/relationships/slideLayout" Target="../slideLayouts/slideLayout2.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image" Target="../media/image196.png"/></Relationships>
</file>

<file path=ppt/slides/_rels/slide16.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510.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9.png"/><Relationship Id="rId14" Type="http://schemas.openxmlformats.org/officeDocument/2006/relationships/image" Target="../media/image21.png"/></Relationships>
</file>

<file path=ppt/slides/_rels/slide160.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151.xml"/><Relationship Id="rId1" Type="http://schemas.openxmlformats.org/officeDocument/2006/relationships/slideLayout" Target="../slideLayouts/slideLayout2.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image" Target="../media/image203.png"/></Relationships>
</file>

<file path=ppt/slides/_rels/slide161.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152.xml"/><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3.png"/></Relationships>
</file>

<file path=ppt/slides/_rels/slide162.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153.xml"/><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image" Target="../media/image206.png"/><Relationship Id="rId4" Type="http://schemas.openxmlformats.org/officeDocument/2006/relationships/image" Target="../media/image203.png"/></Relationships>
</file>

<file path=ppt/slides/_rels/slide163.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202.png"/><Relationship Id="rId7" Type="http://schemas.openxmlformats.org/officeDocument/2006/relationships/image" Target="../media/image209.png"/><Relationship Id="rId2" Type="http://schemas.openxmlformats.org/officeDocument/2006/relationships/notesSlide" Target="../notesSlides/notesSlide154.xml"/><Relationship Id="rId1" Type="http://schemas.openxmlformats.org/officeDocument/2006/relationships/slideLayout" Target="../slideLayouts/slideLayout2.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3.png"/></Relationships>
</file>

<file path=ppt/slides/_rels/slide164.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02.png"/><Relationship Id="rId7" Type="http://schemas.openxmlformats.org/officeDocument/2006/relationships/image" Target="../media/image209.png"/><Relationship Id="rId2" Type="http://schemas.openxmlformats.org/officeDocument/2006/relationships/notesSlide" Target="../notesSlides/notesSlide155.xml"/><Relationship Id="rId1" Type="http://schemas.openxmlformats.org/officeDocument/2006/relationships/slideLayout" Target="../slideLayouts/slideLayout2.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3.png"/><Relationship Id="rId9" Type="http://schemas.openxmlformats.org/officeDocument/2006/relationships/image" Target="../media/image206.png"/></Relationships>
</file>

<file path=ppt/slides/_rels/slide165.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212.png"/></Relationships>
</file>

<file path=ppt/slides/_rels/slide166.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notesSlide" Target="../notesSlides/notesSlide157.xml"/><Relationship Id="rId1" Type="http://schemas.openxmlformats.org/officeDocument/2006/relationships/slideLayout" Target="../slideLayouts/slideLayout2.xml"/><Relationship Id="rId6" Type="http://schemas.openxmlformats.org/officeDocument/2006/relationships/image" Target="../media/image216.png"/><Relationship Id="rId5" Type="http://schemas.openxmlformats.org/officeDocument/2006/relationships/image" Target="../media/image212.png"/><Relationship Id="rId4" Type="http://schemas.openxmlformats.org/officeDocument/2006/relationships/image" Target="../media/image214.png"/></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2110.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120.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15.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9.png"/><Relationship Id="rId14" Type="http://schemas.openxmlformats.org/officeDocument/2006/relationships/image" Target="../media/image510.png"/></Relationships>
</file>

<file path=ppt/slides/_rels/slide170.xml.rels><?xml version="1.0" encoding="UTF-8" standalone="yes"?>
<Relationships xmlns="http://schemas.openxmlformats.org/package/2006/relationships"><Relationship Id="rId3" Type="http://schemas.openxmlformats.org/officeDocument/2006/relationships/image" Target="../media/image2130.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130.pn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8" Type="http://schemas.openxmlformats.org/officeDocument/2006/relationships/image" Target="../media/image142.wmf"/><Relationship Id="rId13" Type="http://schemas.openxmlformats.org/officeDocument/2006/relationships/image" Target="../media/image147.wmf"/><Relationship Id="rId3" Type="http://schemas.openxmlformats.org/officeDocument/2006/relationships/image" Target="../media/image137.wmf"/><Relationship Id="rId7" Type="http://schemas.openxmlformats.org/officeDocument/2006/relationships/image" Target="../media/image141.wmf"/><Relationship Id="rId12" Type="http://schemas.openxmlformats.org/officeDocument/2006/relationships/image" Target="../media/image146.wmf"/><Relationship Id="rId2" Type="http://schemas.openxmlformats.org/officeDocument/2006/relationships/notesSlide" Target="../notesSlides/notesSlide164.xml"/><Relationship Id="rId1" Type="http://schemas.openxmlformats.org/officeDocument/2006/relationships/slideLayout" Target="../slideLayouts/slideLayout2.xml"/><Relationship Id="rId6" Type="http://schemas.openxmlformats.org/officeDocument/2006/relationships/image" Target="../media/image140.wmf"/><Relationship Id="rId11" Type="http://schemas.openxmlformats.org/officeDocument/2006/relationships/image" Target="../media/image145.wmf"/><Relationship Id="rId5" Type="http://schemas.openxmlformats.org/officeDocument/2006/relationships/image" Target="../media/image139.wmf"/><Relationship Id="rId10" Type="http://schemas.openxmlformats.org/officeDocument/2006/relationships/image" Target="../media/image144.wmf"/><Relationship Id="rId4" Type="http://schemas.openxmlformats.org/officeDocument/2006/relationships/image" Target="../media/image138.wmf"/><Relationship Id="rId9" Type="http://schemas.openxmlformats.org/officeDocument/2006/relationships/image" Target="../media/image143.wmf"/><Relationship Id="rId14" Type="http://schemas.openxmlformats.org/officeDocument/2006/relationships/image" Target="../media/image148.wmf"/></Relationships>
</file>

<file path=ppt/slides/_rels/slide174.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notesSlide" Target="../notesSlides/notesSlide167.xml"/><Relationship Id="rId1" Type="http://schemas.openxmlformats.org/officeDocument/2006/relationships/slideLayout" Target="../slideLayouts/slideLayout2.xml"/><Relationship Id="rId5" Type="http://schemas.openxmlformats.org/officeDocument/2006/relationships/image" Target="../media/image230.png"/><Relationship Id="rId4" Type="http://schemas.openxmlformats.org/officeDocument/2006/relationships/image" Target="../media/image229.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15.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6.png"/><Relationship Id="rId5" Type="http://schemas.openxmlformats.org/officeDocument/2006/relationships/image" Target="../media/image4.png"/><Relationship Id="rId15" Type="http://schemas.openxmlformats.org/officeDocument/2006/relationships/image" Target="../media/image510.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9.png"/><Relationship Id="rId1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15.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10.png"/><Relationship Id="rId11" Type="http://schemas.openxmlformats.org/officeDocument/2006/relationships/image" Target="../media/image160.png"/><Relationship Id="rId5" Type="http://schemas.openxmlformats.org/officeDocument/2006/relationships/image" Target="../media/image4.png"/><Relationship Id="rId15" Type="http://schemas.openxmlformats.org/officeDocument/2006/relationships/image" Target="../media/image510.png"/><Relationship Id="rId10" Type="http://schemas.openxmlformats.org/officeDocument/2006/relationships/image" Target="../media/image150.png"/><Relationship Id="rId4" Type="http://schemas.openxmlformats.org/officeDocument/2006/relationships/image" Target="../media/image3.png"/><Relationship Id="rId9" Type="http://schemas.openxmlformats.org/officeDocument/2006/relationships/image" Target="../media/image19.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12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121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91.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91.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10.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10.png"/><Relationship Id="rId4" Type="http://schemas.openxmlformats.org/officeDocument/2006/relationships/image" Target="../media/image26.png"/><Relationship Id="rId9"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10.png"/><Relationship Id="rId7"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21.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8.png"/><Relationship Id="rId3" Type="http://schemas.openxmlformats.org/officeDocument/2006/relationships/image" Target="../media/image420.png"/><Relationship Id="rId7" Type="http://schemas.openxmlformats.org/officeDocument/2006/relationships/image" Target="../media/image45.png"/><Relationship Id="rId12"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4.png"/><Relationship Id="rId4" Type="http://schemas.openxmlformats.org/officeDocument/2006/relationships/image" Target="../media/image360.png"/><Relationship Id="rId14" Type="http://schemas.openxmlformats.org/officeDocument/2006/relationships/image" Target="../media/image18.png"/></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8.png"/><Relationship Id="rId3" Type="http://schemas.openxmlformats.org/officeDocument/2006/relationships/image" Target="../media/image420.png"/><Relationship Id="rId7" Type="http://schemas.openxmlformats.org/officeDocument/2006/relationships/image" Target="../media/image45.png"/><Relationship Id="rId12"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4.png"/><Relationship Id="rId4" Type="http://schemas.openxmlformats.org/officeDocument/2006/relationships/image" Target="../media/image360.png"/></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1.png"/><Relationship Id="rId3" Type="http://schemas.openxmlformats.org/officeDocument/2006/relationships/image" Target="../media/image420.png"/><Relationship Id="rId7" Type="http://schemas.openxmlformats.org/officeDocument/2006/relationships/image" Target="../media/image49.png"/><Relationship Id="rId12"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4.png"/><Relationship Id="rId4" Type="http://schemas.openxmlformats.org/officeDocument/2006/relationships/image" Target="../media/image36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00.png"/></Relationships>
</file>

<file path=ppt/slides/_rels/slide4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2.png"/><Relationship Id="rId3" Type="http://schemas.openxmlformats.org/officeDocument/2006/relationships/image" Target="../media/image420.png"/><Relationship Id="rId7" Type="http://schemas.openxmlformats.org/officeDocument/2006/relationships/image" Target="../media/image49.png"/><Relationship Id="rId12"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4.png"/><Relationship Id="rId4" Type="http://schemas.openxmlformats.org/officeDocument/2006/relationships/image" Target="../media/image360.png"/></Relationships>
</file>

<file path=ppt/slides/_rels/slide4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2.png"/><Relationship Id="rId3" Type="http://schemas.openxmlformats.org/officeDocument/2006/relationships/image" Target="../media/image420.png"/><Relationship Id="rId7" Type="http://schemas.openxmlformats.org/officeDocument/2006/relationships/image" Target="../media/image45.png"/><Relationship Id="rId12"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4.png"/><Relationship Id="rId4" Type="http://schemas.openxmlformats.org/officeDocument/2006/relationships/image" Target="../media/image360.png"/></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2.png"/><Relationship Id="rId3" Type="http://schemas.openxmlformats.org/officeDocument/2006/relationships/image" Target="../media/image420.png"/><Relationship Id="rId7" Type="http://schemas.openxmlformats.org/officeDocument/2006/relationships/image" Target="../media/image45.png"/><Relationship Id="rId12"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4.png"/><Relationship Id="rId4" Type="http://schemas.openxmlformats.org/officeDocument/2006/relationships/image" Target="../media/image360.png"/></Relationships>
</file>

<file path=ppt/slides/_rels/slide4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2.png"/><Relationship Id="rId3" Type="http://schemas.openxmlformats.org/officeDocument/2006/relationships/image" Target="../media/image420.png"/><Relationship Id="rId7" Type="http://schemas.openxmlformats.org/officeDocument/2006/relationships/image" Target="../media/image45.png"/><Relationship Id="rId12"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4.png"/><Relationship Id="rId4" Type="http://schemas.openxmlformats.org/officeDocument/2006/relationships/image" Target="../media/image360.png"/></Relationships>
</file>

<file path=ppt/slides/_rels/slide4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2.png"/><Relationship Id="rId3" Type="http://schemas.openxmlformats.org/officeDocument/2006/relationships/image" Target="../media/image420.png"/><Relationship Id="rId7" Type="http://schemas.openxmlformats.org/officeDocument/2006/relationships/image" Target="../media/image45.png"/><Relationship Id="rId12"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10.png"/><Relationship Id="rId11" Type="http://schemas.openxmlformats.org/officeDocument/2006/relationships/image" Target="../media/image450.png"/><Relationship Id="rId5" Type="http://schemas.openxmlformats.org/officeDocument/2006/relationships/image" Target="../media/image44.png"/><Relationship Id="rId4" Type="http://schemas.openxmlformats.org/officeDocument/2006/relationships/image" Target="../media/image360.png"/></Relationships>
</file>

<file path=ppt/slides/_rels/slide45.xml.rels><?xml version="1.0" encoding="UTF-8" standalone="yes"?>
<Relationships xmlns="http://schemas.openxmlformats.org/package/2006/relationships"><Relationship Id="rId13" Type="http://schemas.openxmlformats.org/officeDocument/2006/relationships/image" Target="../media/image530.png"/><Relationship Id="rId3" Type="http://schemas.openxmlformats.org/officeDocument/2006/relationships/image" Target="../media/image42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4.png"/><Relationship Id="rId4" Type="http://schemas.openxmlformats.org/officeDocument/2006/relationships/image" Target="../media/image360.png"/></Relationships>
</file>

<file path=ppt/slides/_rels/slide46.xml.rels><?xml version="1.0" encoding="UTF-8" standalone="yes"?>
<Relationships xmlns="http://schemas.openxmlformats.org/package/2006/relationships"><Relationship Id="rId13" Type="http://schemas.openxmlformats.org/officeDocument/2006/relationships/image" Target="../media/image530.png"/><Relationship Id="rId3" Type="http://schemas.openxmlformats.org/officeDocument/2006/relationships/image" Target="../media/image42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4.png"/><Relationship Id="rId4" Type="http://schemas.openxmlformats.org/officeDocument/2006/relationships/image" Target="../media/image360.png"/><Relationship Id="rId14" Type="http://schemas.openxmlformats.org/officeDocument/2006/relationships/image" Target="../media/image54.png"/></Relationships>
</file>

<file path=ppt/slides/_rels/slide47.xml.rels><?xml version="1.0" encoding="UTF-8" standalone="yes"?>
<Relationships xmlns="http://schemas.openxmlformats.org/package/2006/relationships"><Relationship Id="rId8" Type="http://schemas.openxmlformats.org/officeDocument/2006/relationships/image" Target="../media/image380.png"/><Relationship Id="rId13" Type="http://schemas.openxmlformats.org/officeDocument/2006/relationships/image" Target="../media/image530.png"/><Relationship Id="rId18" Type="http://schemas.openxmlformats.org/officeDocument/2006/relationships/image" Target="../media/image58.png"/><Relationship Id="rId3" Type="http://schemas.openxmlformats.org/officeDocument/2006/relationships/image" Target="../media/image420.png"/><Relationship Id="rId12" Type="http://schemas.openxmlformats.org/officeDocument/2006/relationships/image" Target="../media/image460.png"/><Relationship Id="rId17" Type="http://schemas.openxmlformats.org/officeDocument/2006/relationships/image" Target="../media/image57.png"/><Relationship Id="rId2" Type="http://schemas.openxmlformats.org/officeDocument/2006/relationships/notesSlide" Target="../notesSlides/notesSlide46.xml"/><Relationship Id="rId16"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370.png"/><Relationship Id="rId15" Type="http://schemas.openxmlformats.org/officeDocument/2006/relationships/image" Target="../media/image55.png"/><Relationship Id="rId19" Type="http://schemas.openxmlformats.org/officeDocument/2006/relationships/image" Target="../media/image59.png"/><Relationship Id="rId4" Type="http://schemas.openxmlformats.org/officeDocument/2006/relationships/image" Target="../media/image360.png"/><Relationship Id="rId1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00.pn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4.png"/></Relationships>
</file>

<file path=ppt/slides/_rels/slide51.xml.rels><?xml version="1.0" encoding="UTF-8" standalone="yes"?>
<Relationships xmlns="http://schemas.openxmlformats.org/package/2006/relationships"><Relationship Id="rId7"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6.png"/><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7"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8.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7"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70.png"/><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00.png"/></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5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0.png"/><Relationship Id="rId4" Type="http://schemas.openxmlformats.org/officeDocument/2006/relationships/image" Target="../media/image740.png"/></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0.png"/><Relationship Id="rId4" Type="http://schemas.openxmlformats.org/officeDocument/2006/relationships/image" Target="../media/image740.png"/></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0.png"/><Relationship Id="rId4" Type="http://schemas.openxmlformats.org/officeDocument/2006/relationships/image" Target="../media/image740.png"/></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0.png"/><Relationship Id="rId4" Type="http://schemas.openxmlformats.org/officeDocument/2006/relationships/image" Target="../media/image740.png"/></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5.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2.png"/><Relationship Id="rId4" Type="http://schemas.openxmlformats.org/officeDocument/2006/relationships/image" Target="../media/image83.png"/></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5.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2.png"/><Relationship Id="rId4" Type="http://schemas.openxmlformats.org/officeDocument/2006/relationships/image" Target="../media/image83.png"/></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9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0.png"/></Relationships>
</file>

<file path=ppt/slides/_rels/slide7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9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0.png"/></Relationships>
</file>

<file path=ppt/slides/_rels/slide75.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820.png"/><Relationship Id="rId4" Type="http://schemas.openxmlformats.org/officeDocument/2006/relationships/image" Target="../media/image811.png"/></Relationships>
</file>

<file path=ppt/slides/_rels/slide76.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840.png"/><Relationship Id="rId5" Type="http://schemas.openxmlformats.org/officeDocument/2006/relationships/image" Target="../media/image830.png"/><Relationship Id="rId4" Type="http://schemas.openxmlformats.org/officeDocument/2006/relationships/image" Target="../media/image831.png"/></Relationships>
</file>

<file path=ppt/slides/_rels/slide77.xml.rels><?xml version="1.0" encoding="UTF-8" standalone="yes"?>
<Relationships xmlns="http://schemas.openxmlformats.org/package/2006/relationships"><Relationship Id="rId3" Type="http://schemas.openxmlformats.org/officeDocument/2006/relationships/image" Target="../media/image800.png"/><Relationship Id="rId7" Type="http://schemas.openxmlformats.org/officeDocument/2006/relationships/image" Target="../media/image850.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840.png"/><Relationship Id="rId5" Type="http://schemas.openxmlformats.org/officeDocument/2006/relationships/image" Target="../media/image830.png"/></Relationships>
</file>

<file path=ppt/slides/_rels/slide78.xml.rels><?xml version="1.0" encoding="UTF-8" standalone="yes"?>
<Relationships xmlns="http://schemas.openxmlformats.org/package/2006/relationships"><Relationship Id="rId3" Type="http://schemas.openxmlformats.org/officeDocument/2006/relationships/image" Target="../media/image800.png"/><Relationship Id="rId7" Type="http://schemas.openxmlformats.org/officeDocument/2006/relationships/image" Target="../media/image860.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840.png"/><Relationship Id="rId5" Type="http://schemas.openxmlformats.org/officeDocument/2006/relationships/image" Target="../media/image830.png"/></Relationships>
</file>

<file path=ppt/slides/_rels/slide79.xml.rels><?xml version="1.0" encoding="UTF-8" standalone="yes"?>
<Relationships xmlns="http://schemas.openxmlformats.org/package/2006/relationships"><Relationship Id="rId8" Type="http://schemas.openxmlformats.org/officeDocument/2006/relationships/image" Target="../media/image880.png"/><Relationship Id="rId3" Type="http://schemas.openxmlformats.org/officeDocument/2006/relationships/image" Target="../media/image800.png"/><Relationship Id="rId7" Type="http://schemas.openxmlformats.org/officeDocument/2006/relationships/image" Target="../media/image870.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840.png"/><Relationship Id="rId5" Type="http://schemas.openxmlformats.org/officeDocument/2006/relationships/image" Target="../media/image83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901.png"/><Relationship Id="rId4" Type="http://schemas.openxmlformats.org/officeDocument/2006/relationships/image" Target="../media/image301.png"/></Relationships>
</file>

<file path=ppt/slides/_rels/slide81.xml.rels><?xml version="1.0" encoding="UTF-8" standalone="yes"?>
<Relationships xmlns="http://schemas.openxmlformats.org/package/2006/relationships"><Relationship Id="rId8" Type="http://schemas.openxmlformats.org/officeDocument/2006/relationships/image" Target="../media/image93.png"/><Relationship Id="rId7" Type="http://schemas.openxmlformats.org/officeDocument/2006/relationships/image" Target="../media/image900.png"/><Relationship Id="rId1" Type="http://schemas.openxmlformats.org/officeDocument/2006/relationships/slideLayout" Target="../slideLayouts/slideLayout2.xml"/><Relationship Id="rId6" Type="http://schemas.openxmlformats.org/officeDocument/2006/relationships/image" Target="../media/image911.png"/></Relationships>
</file>

<file path=ppt/slides/_rels/slide8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4.png"/><Relationship Id="rId7" Type="http://schemas.openxmlformats.org/officeDocument/2006/relationships/image" Target="../media/image900.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910.png"/><Relationship Id="rId9" Type="http://schemas.openxmlformats.org/officeDocument/2006/relationships/image" Target="../media/image93.png"/></Relationships>
</file>

<file path=ppt/slides/_rels/slide83.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910.png"/><Relationship Id="rId7" Type="http://schemas.openxmlformats.org/officeDocument/2006/relationships/image" Target="../media/image900.png"/><Relationship Id="rId2" Type="http://schemas.openxmlformats.org/officeDocument/2006/relationships/notesSlide" Target="../notesSlides/notesSlide81.xml"/><Relationship Id="rId1" Type="http://schemas.openxmlformats.org/officeDocument/2006/relationships/slideLayout" Target="../slideLayouts/slideLayout2.xml"/><Relationship Id="rId9" Type="http://schemas.openxmlformats.org/officeDocument/2006/relationships/image" Target="../media/image930.png"/></Relationships>
</file>

<file path=ppt/slides/_rels/slide84.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911.png"/><Relationship Id="rId11" Type="http://schemas.openxmlformats.org/officeDocument/2006/relationships/image" Target="../media/image930.png"/><Relationship Id="rId10" Type="http://schemas.openxmlformats.org/officeDocument/2006/relationships/image" Target="../media/image950.png"/></Relationships>
</file>

<file path=ppt/slides/_rels/slide85.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911.png"/><Relationship Id="rId10" Type="http://schemas.openxmlformats.org/officeDocument/2006/relationships/image" Target="../media/image950.png"/><Relationship Id="rId9" Type="http://schemas.openxmlformats.org/officeDocument/2006/relationships/image" Target="../media/image930.png"/></Relationships>
</file>

<file path=ppt/slides/_rels/slide86.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911.png"/><Relationship Id="rId11" Type="http://schemas.openxmlformats.org/officeDocument/2006/relationships/image" Target="../media/image93.png"/><Relationship Id="rId10" Type="http://schemas.openxmlformats.org/officeDocument/2006/relationships/image" Target="../media/image950.png"/><Relationship Id="rId9" Type="http://schemas.openxmlformats.org/officeDocument/2006/relationships/image" Target="../media/image96.png"/></Relationships>
</file>

<file path=ppt/slides/_rels/slide87.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911.png"/><Relationship Id="rId11" Type="http://schemas.openxmlformats.org/officeDocument/2006/relationships/image" Target="../media/image93.png"/><Relationship Id="rId10" Type="http://schemas.openxmlformats.org/officeDocument/2006/relationships/image" Target="../media/image950.png"/><Relationship Id="rId9" Type="http://schemas.openxmlformats.org/officeDocument/2006/relationships/image" Target="../media/image97.png"/></Relationships>
</file>

<file path=ppt/slides/_rels/slide88.xml.rels><?xml version="1.0" encoding="UTF-8" standalone="yes"?>
<Relationships xmlns="http://schemas.openxmlformats.org/package/2006/relationships"><Relationship Id="rId8" Type="http://schemas.openxmlformats.org/officeDocument/2006/relationships/image" Target="../media/image920.png"/><Relationship Id="rId7" Type="http://schemas.openxmlformats.org/officeDocument/2006/relationships/image" Target="../media/image900.png"/><Relationship Id="rId2" Type="http://schemas.openxmlformats.org/officeDocument/2006/relationships/image" Target="../media/image940.png"/><Relationship Id="rId1" Type="http://schemas.openxmlformats.org/officeDocument/2006/relationships/slideLayout" Target="../slideLayouts/slideLayout2.xml"/><Relationship Id="rId6" Type="http://schemas.openxmlformats.org/officeDocument/2006/relationships/image" Target="../media/image911.png"/><Relationship Id="rId11" Type="http://schemas.openxmlformats.org/officeDocument/2006/relationships/image" Target="../media/image93.png"/><Relationship Id="rId10" Type="http://schemas.openxmlformats.org/officeDocument/2006/relationships/image" Target="../media/image950.png"/><Relationship Id="rId9" Type="http://schemas.openxmlformats.org/officeDocument/2006/relationships/image" Target="../media/image98.png"/></Relationships>
</file>

<file path=ppt/slides/_rels/slide89.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93.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911.png"/><Relationship Id="rId11" Type="http://schemas.openxmlformats.org/officeDocument/2006/relationships/image" Target="../media/image100.png"/><Relationship Id="rId10" Type="http://schemas.openxmlformats.org/officeDocument/2006/relationships/image" Target="../media/image950.png"/><Relationship Id="rId9" Type="http://schemas.openxmlformats.org/officeDocument/2006/relationships/image" Target="../media/image9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image" Target="../media/image14.png"/></Relationships>
</file>

<file path=ppt/slides/_rels/slide90.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911.png"/><Relationship Id="rId11" Type="http://schemas.openxmlformats.org/officeDocument/2006/relationships/image" Target="../media/image93.png"/><Relationship Id="rId10" Type="http://schemas.openxmlformats.org/officeDocument/2006/relationships/image" Target="../media/image101.png"/><Relationship Id="rId9" Type="http://schemas.openxmlformats.org/officeDocument/2006/relationships/image" Target="../media/image950.png"/></Relationships>
</file>

<file path=ppt/slides/_rels/slide9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5.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000.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102.png"/><Relationship Id="rId10" Type="http://schemas.openxmlformats.org/officeDocument/2006/relationships/image" Target="../media/image104.png"/><Relationship Id="rId9" Type="http://schemas.openxmlformats.org/officeDocument/2006/relationships/image" Target="../media/image950.png"/><Relationship Id="rId14" Type="http://schemas.openxmlformats.org/officeDocument/2006/relationships/image" Target="../media/image93.png"/></Relationships>
</file>

<file path=ppt/slides/_rels/slide92.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50.png"/><Relationship Id="rId3" Type="http://schemas.openxmlformats.org/officeDocument/2006/relationships/image" Target="../media/image940.png"/><Relationship Id="rId7" Type="http://schemas.openxmlformats.org/officeDocument/2006/relationships/image" Target="../media/image900.png"/><Relationship Id="rId17" Type="http://schemas.openxmlformats.org/officeDocument/2006/relationships/image" Target="../media/image93.png"/><Relationship Id="rId2" Type="http://schemas.openxmlformats.org/officeDocument/2006/relationships/notesSlide" Target="../notesSlides/notesSlide89.xml"/><Relationship Id="rId16" Type="http://schemas.openxmlformats.org/officeDocument/2006/relationships/image" Target="../media/image1010.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07.png"/><Relationship Id="rId10" Type="http://schemas.openxmlformats.org/officeDocument/2006/relationships/image" Target="../media/image106.png"/><Relationship Id="rId9" Type="http://schemas.openxmlformats.org/officeDocument/2006/relationships/image" Target="../media/image950.png"/><Relationship Id="rId14" Type="http://schemas.openxmlformats.org/officeDocument/2006/relationships/image" Target="../media/image1040.png"/></Relationships>
</file>

<file path=ppt/slides/_rels/slide9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50.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070.png"/><Relationship Id="rId17" Type="http://schemas.openxmlformats.org/officeDocument/2006/relationships/image" Target="../media/image93.png"/><Relationship Id="rId2" Type="http://schemas.openxmlformats.org/officeDocument/2006/relationships/notesSlide" Target="../notesSlides/notesSlide90.xml"/><Relationship Id="rId16" Type="http://schemas.openxmlformats.org/officeDocument/2006/relationships/image" Target="../media/image1010.png"/><Relationship Id="rId1" Type="http://schemas.openxmlformats.org/officeDocument/2006/relationships/slideLayout" Target="../slideLayouts/slideLayout2.xml"/><Relationship Id="rId6" Type="http://schemas.openxmlformats.org/officeDocument/2006/relationships/image" Target="../media/image102.png"/><Relationship Id="rId9" Type="http://schemas.openxmlformats.org/officeDocument/2006/relationships/image" Target="../media/image950.png"/><Relationship Id="rId14" Type="http://schemas.openxmlformats.org/officeDocument/2006/relationships/image" Target="../media/image1040.png"/></Relationships>
</file>

<file path=ppt/slides/_rels/slide94.xml.rels><?xml version="1.0" encoding="UTF-8" standalone="yes"?>
<Relationships xmlns="http://schemas.openxmlformats.org/package/2006/relationships"><Relationship Id="rId8" Type="http://schemas.openxmlformats.org/officeDocument/2006/relationships/image" Target="../media/image103.png"/><Relationship Id="rId18" Type="http://schemas.openxmlformats.org/officeDocument/2006/relationships/image" Target="../media/image110.png"/><Relationship Id="rId3" Type="http://schemas.openxmlformats.org/officeDocument/2006/relationships/image" Target="../media/image940.png"/><Relationship Id="rId7" Type="http://schemas.openxmlformats.org/officeDocument/2006/relationships/image" Target="../media/image900.png"/><Relationship Id="rId17" Type="http://schemas.openxmlformats.org/officeDocument/2006/relationships/image" Target="../media/image93.png"/><Relationship Id="rId2" Type="http://schemas.openxmlformats.org/officeDocument/2006/relationships/notesSlide" Target="../notesSlides/notesSlide91.xml"/><Relationship Id="rId16" Type="http://schemas.openxmlformats.org/officeDocument/2006/relationships/image" Target="../media/image1010.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9.png"/><Relationship Id="rId15" Type="http://schemas.openxmlformats.org/officeDocument/2006/relationships/image" Target="../media/image1060.png"/><Relationship Id="rId10" Type="http://schemas.openxmlformats.org/officeDocument/2006/relationships/image" Target="../media/image108.png"/><Relationship Id="rId9" Type="http://schemas.openxmlformats.org/officeDocument/2006/relationships/image" Target="../media/image950.png"/><Relationship Id="rId14" Type="http://schemas.openxmlformats.org/officeDocument/2006/relationships/image" Target="../media/image1040.png"/></Relationships>
</file>

<file path=ppt/slides/_rels/slide9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92.xml"/><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04.png"/><Relationship Id="rId9" Type="http://schemas.openxmlformats.org/officeDocument/2006/relationships/image" Target="../media/image950.png"/><Relationship Id="rId14" Type="http://schemas.openxmlformats.org/officeDocument/2006/relationships/image" Target="../media/image111.png"/></Relationships>
</file>

<file path=ppt/slides/_rels/slide9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93.png"/><Relationship Id="rId3" Type="http://schemas.openxmlformats.org/officeDocument/2006/relationships/image" Target="../media/image940.png"/><Relationship Id="rId7" Type="http://schemas.openxmlformats.org/officeDocument/2006/relationships/image" Target="../media/image900.png"/><Relationship Id="rId12" Type="http://schemas.openxmlformats.org/officeDocument/2006/relationships/image" Target="../media/image112.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11.png"/><Relationship Id="rId10" Type="http://schemas.openxmlformats.org/officeDocument/2006/relationships/image" Target="../media/image106.png"/><Relationship Id="rId9" Type="http://schemas.openxmlformats.org/officeDocument/2006/relationships/image" Target="../media/image950.png"/><Relationship Id="rId14" Type="http://schemas.openxmlformats.org/officeDocument/2006/relationships/image" Target="../media/image113.png"/></Relationships>
</file>

<file path=ppt/slides/_rels/slide9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93.png"/><Relationship Id="rId9" Type="http://schemas.openxmlformats.org/officeDocument/2006/relationships/image" Target="../media/image1010.png"/><Relationship Id="rId14" Type="http://schemas.openxmlformats.org/officeDocument/2006/relationships/image" Target="../media/image1090.png"/></Relationships>
</file>

<file path=ppt/slides/_rels/slide9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3" Type="http://schemas.openxmlformats.org/officeDocument/2006/relationships/image" Target="../media/image940.png"/><Relationship Id="rId7" Type="http://schemas.openxmlformats.org/officeDocument/2006/relationships/image" Target="../media/image900.png"/><Relationship Id="rId17" Type="http://schemas.openxmlformats.org/officeDocument/2006/relationships/image" Target="../media/image115.png"/><Relationship Id="rId2" Type="http://schemas.openxmlformats.org/officeDocument/2006/relationships/notesSlide" Target="../notesSlides/notesSlide95.xml"/><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14.png"/><Relationship Id="rId9" Type="http://schemas.openxmlformats.org/officeDocument/2006/relationships/image" Target="../media/image1010.png"/><Relationship Id="rId14" Type="http://schemas.openxmlformats.org/officeDocument/2006/relationships/image" Target="../media/image1090.png"/></Relationships>
</file>

<file path=ppt/slides/_rels/slide9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0.png"/><Relationship Id="rId3" Type="http://schemas.openxmlformats.org/officeDocument/2006/relationships/image" Target="../media/image940.png"/><Relationship Id="rId7" Type="http://schemas.openxmlformats.org/officeDocument/2006/relationships/image" Target="../media/image900.png"/><Relationship Id="rId2" Type="http://schemas.openxmlformats.org/officeDocument/2006/relationships/notesSlide" Target="../notesSlides/notesSlide96.xml"/><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02.png"/><Relationship Id="rId15" Type="http://schemas.openxmlformats.org/officeDocument/2006/relationships/image" Target="../media/image114.png"/><Relationship Id="rId9" Type="http://schemas.openxmlformats.org/officeDocument/2006/relationships/image" Target="../media/image1010.png"/><Relationship Id="rId14" Type="http://schemas.openxmlformats.org/officeDocument/2006/relationships/image" Target="../media/image10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An Implementation Method of the Box Filter on FPGA</a:t>
            </a:r>
            <a:endParaRPr kumimoji="1" lang="ja-JP" altLang="en-US" dirty="0"/>
          </a:p>
        </p:txBody>
      </p:sp>
      <p:sp>
        <p:nvSpPr>
          <p:cNvPr id="3" name="サブタイトル 2"/>
          <p:cNvSpPr>
            <a:spLocks noGrp="1"/>
          </p:cNvSpPr>
          <p:nvPr>
            <p:ph type="subTitle" idx="1"/>
          </p:nvPr>
        </p:nvSpPr>
        <p:spPr>
          <a:xfrm>
            <a:off x="1371600" y="3886200"/>
            <a:ext cx="7016824" cy="1752600"/>
          </a:xfrm>
        </p:spPr>
        <p:txBody>
          <a:bodyPr/>
          <a:lstStyle/>
          <a:p>
            <a:r>
              <a:rPr kumimoji="1" lang="en-US" altLang="ja-JP" dirty="0" err="1"/>
              <a:t>Sichao</a:t>
            </a:r>
            <a:r>
              <a:rPr kumimoji="1" lang="en-US" altLang="ja-JP" dirty="0"/>
              <a:t> Wang and Tsutomu Maruyama</a:t>
            </a:r>
          </a:p>
          <a:p>
            <a:r>
              <a:rPr lang="en-US" altLang="ja-JP" dirty="0"/>
              <a:t>University of Tsukuba, JAPAN</a:t>
            </a:r>
            <a:endParaRPr kumimoji="1" lang="ja-JP" altLang="en-US" dirty="0"/>
          </a:p>
        </p:txBody>
      </p:sp>
    </p:spTree>
    <p:extLst>
      <p:ext uri="{BB962C8B-B14F-4D97-AF65-F5344CB8AC3E}">
        <p14:creationId xmlns:p14="http://schemas.microsoft.com/office/powerpoint/2010/main" val="105284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03648" y="2954396"/>
            <a:ext cx="2448272" cy="1512168"/>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6"/>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761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761170" cy="369332"/>
              </a:xfrm>
              <a:prstGeom prst="rect">
                <a:avLst/>
              </a:prstGeom>
              <a:blipFill rotWithShape="0">
                <a:blip r:embed="rId7"/>
                <a:stretch>
                  <a:fillRect b="-6557"/>
                </a:stretch>
              </a:blipFill>
            </p:spPr>
            <p:txBody>
              <a:bodyPr/>
              <a:lstStyle/>
              <a:p>
                <a:r>
                  <a:rPr lang="ja-JP" altLang="en-US">
                    <a:noFill/>
                  </a:rPr>
                  <a:t> </a:t>
                </a:r>
              </a:p>
            </p:txBody>
          </p:sp>
        </mc:Fallback>
      </mc:AlternateContent>
      <p:cxnSp>
        <p:nvCxnSpPr>
          <p:cNvPr id="29" name="直線コネクタ 28"/>
          <p:cNvCxnSpPr/>
          <p:nvPr/>
        </p:nvCxnSpPr>
        <p:spPr>
          <a:xfrm>
            <a:off x="3851920" y="2810380"/>
            <a:ext cx="0" cy="273630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8"/>
                <a:stretch>
                  <a:fillRect/>
                </a:stretch>
              </a:blipFill>
            </p:spPr>
            <p:txBody>
              <a:bodyPr/>
              <a:lstStyle/>
              <a:p>
                <a:r>
                  <a:rPr lang="ja-JP" altLang="en-US">
                    <a:noFill/>
                  </a:rPr>
                  <a:t> </a:t>
                </a:r>
              </a:p>
            </p:txBody>
          </p:sp>
        </mc:Fallback>
      </mc:AlternateContent>
      <p:sp>
        <p:nvSpPr>
          <p:cNvPr id="6" name="正方形/長方形 5"/>
          <p:cNvSpPr/>
          <p:nvPr/>
        </p:nvSpPr>
        <p:spPr>
          <a:xfrm>
            <a:off x="1403648" y="2954396"/>
            <a:ext cx="1656184" cy="1512168"/>
          </a:xfrm>
          <a:prstGeom prst="rect">
            <a:avLst/>
          </a:prstGeom>
          <a:solidFill>
            <a:srgbClr val="FFC0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35" name="テキスト ボックス 34"/>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9"/>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10"/>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2699792" y="4637804"/>
                  <a:ext cx="4817088"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smtClean="0">
                            <a:solidFill>
                              <a:srgbClr val="92D050"/>
                            </a:solidFill>
                            <a:latin typeface="Cambria Math"/>
                          </a:rPr>
                          <m:t>𝐵𝑜𝑥</m:t>
                        </m:r>
                        <m:d>
                          <m:dPr>
                            <m:ctrlPr>
                              <a:rPr lang="en-US" altLang="ja-JP" sz="2000" i="1">
                                <a:solidFill>
                                  <a:srgbClr val="92D050"/>
                                </a:solidFill>
                                <a:latin typeface="Cambria Math" panose="02040503050406030204" pitchFamily="18" charset="0"/>
                              </a:rPr>
                            </m:ctrlPr>
                          </m:dPr>
                          <m:e>
                            <m:r>
                              <a:rPr lang="en-US" altLang="ja-JP" sz="2000" i="1">
                                <a:solidFill>
                                  <a:srgbClr val="92D050"/>
                                </a:solidFill>
                                <a:latin typeface="Cambria Math"/>
                              </a:rPr>
                              <m:t>𝑥</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r>
                              <a:rPr lang="en-US" altLang="ja-JP" sz="2000" i="1">
                                <a:solidFill>
                                  <a:srgbClr val="92D050"/>
                                </a:solidFill>
                                <a:latin typeface="Cambria Math"/>
                              </a:rPr>
                              <m:t>,</m:t>
                            </m:r>
                            <m:r>
                              <a:rPr lang="en-US" altLang="ja-JP" sz="2000" i="1">
                                <a:solidFill>
                                  <a:srgbClr val="92D050"/>
                                </a:solidFill>
                                <a:latin typeface="Cambria Math"/>
                              </a:rPr>
                              <m:t>𝑦</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e>
                        </m:d>
                        <m:r>
                          <a:rPr lang="en-US" altLang="ja-JP" sz="2000" i="1" smtClean="0">
                            <a:solidFill>
                              <a:schemeClr val="tx1"/>
                            </a:solidFill>
                            <a:latin typeface="Cambria Math"/>
                          </a:rPr>
                          <m:t>−</m:t>
                        </m:r>
                      </m:oMath>
                    </m:oMathPara>
                  </a14:m>
                  <a:endParaRPr kumimoji="1" lang="ja-JP" altLang="en-US" sz="2000" dirty="0">
                    <a:solidFill>
                      <a:srgbClr val="92D050"/>
                    </a:solidFill>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2699792" y="4637804"/>
                  <a:ext cx="4817088" cy="725135"/>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5155684" y="5120791"/>
                  <a:ext cx="28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C000"/>
                            </a:solidFill>
                            <a:latin typeface="Cambria Math"/>
                          </a:rPr>
                          <m:t>𝐵𝑜𝑥</m:t>
                        </m:r>
                        <m:d>
                          <m:dPr>
                            <m:ctrlPr>
                              <a:rPr kumimoji="1" lang="en-US" altLang="ja-JP" sz="2000" b="0" i="1" smtClean="0">
                                <a:solidFill>
                                  <a:srgbClr val="FFC000"/>
                                </a:solidFill>
                                <a:latin typeface="Cambria Math" panose="02040503050406030204" pitchFamily="18" charset="0"/>
                              </a:rPr>
                            </m:ctrlPr>
                          </m:dPr>
                          <m:e>
                            <m:r>
                              <a:rPr kumimoji="1" lang="en-US" altLang="ja-JP" sz="2000" b="0" i="1" smtClean="0">
                                <a:solidFill>
                                  <a:srgbClr val="FFC000"/>
                                </a:solidFill>
                                <a:latin typeface="Cambria Math"/>
                              </a:rPr>
                              <m:t>𝑥</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r>
                              <a:rPr kumimoji="1" lang="en-US" altLang="ja-JP" sz="2000" b="0" i="1" smtClean="0">
                                <a:solidFill>
                                  <a:srgbClr val="FFC000"/>
                                </a:solidFill>
                                <a:latin typeface="Cambria Math"/>
                              </a:rPr>
                              <m:t>−1,</m:t>
                            </m:r>
                            <m:r>
                              <a:rPr kumimoji="1" lang="en-US" altLang="ja-JP" sz="2000" b="0" i="1" smtClean="0">
                                <a:solidFill>
                                  <a:srgbClr val="FFC000"/>
                                </a:solidFill>
                                <a:latin typeface="Cambria Math"/>
                              </a:rPr>
                              <m:t>𝑦</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e>
                        </m:d>
                        <m:r>
                          <a:rPr kumimoji="1" lang="en-US" altLang="ja-JP" sz="2000" b="0" i="1" smtClean="0">
                            <a:solidFill>
                              <a:schemeClr val="tx1"/>
                            </a:solidFill>
                            <a:latin typeface="Cambria Math"/>
                          </a:rPr>
                          <m:t>−</m:t>
                        </m:r>
                      </m:oMath>
                    </m:oMathPara>
                  </a14:m>
                  <a:endParaRPr kumimoji="1" lang="en-US" altLang="ja-JP" sz="2000" b="0" i="1" dirty="0">
                    <a:solidFill>
                      <a:srgbClr val="FFC000"/>
                    </a:solidFill>
                    <a:latin typeface="Cambria Math"/>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5155684" y="5120791"/>
                  <a:ext cx="2856616" cy="400110"/>
                </a:xfrm>
                <a:prstGeom prst="rect">
                  <a:avLst/>
                </a:prstGeom>
                <a:blipFill rotWithShape="1">
                  <a:blip r:embed="rId12"/>
                  <a:stretch>
                    <a:fillRect b="-9091"/>
                  </a:stretch>
                </a:blipFill>
              </p:spPr>
              <p:txBody>
                <a:bodyPr/>
                <a:lstStyle/>
                <a:p>
                  <a:r>
                    <a:rPr lang="ja-JP" altLang="en-US">
                      <a:noFill/>
                    </a:rPr>
                    <a:t> </a:t>
                  </a:r>
                </a:p>
              </p:txBody>
            </p:sp>
          </mc:Fallback>
        </mc:AlternateContent>
      </p:grpSp>
      <p:sp>
        <p:nvSpPr>
          <p:cNvPr id="13" name="正方形/長方形 12"/>
          <p:cNvSpPr/>
          <p:nvPr/>
        </p:nvSpPr>
        <p:spPr>
          <a:xfrm>
            <a:off x="3275856" y="5402668"/>
            <a:ext cx="648072" cy="22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p:cNvSpPr txBox="1"/>
              <p:nvPr/>
            </p:nvSpPr>
            <p:spPr>
              <a:xfrm>
                <a:off x="2267744" y="2586971"/>
                <a:ext cx="1161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panose="02040503050406030204" pitchFamily="18" charset="0"/>
                        </a:rPr>
                        <m:t>𝑥</m:t>
                      </m:r>
                      <m:r>
                        <a:rPr kumimoji="1" lang="en-US" altLang="ja-JP" b="0" i="1" smtClean="0">
                          <a:solidFill>
                            <a:srgbClr val="FFC000"/>
                          </a:solidFill>
                          <a:latin typeface="Cambria Math" panose="02040503050406030204" pitchFamily="18" charset="0"/>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panose="02040503050406030204" pitchFamily="18" charset="0"/>
                        </a:rPr>
                        <m:t>−1</m:t>
                      </m:r>
                    </m:oMath>
                  </m:oMathPara>
                </a14:m>
                <a:endParaRPr kumimoji="1" lang="ja-JP" altLang="en-US" dirty="0">
                  <a:solidFill>
                    <a:srgbClr val="FFC000"/>
                  </a:solidFill>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2267744" y="2586971"/>
                <a:ext cx="1161728" cy="369332"/>
              </a:xfrm>
              <a:prstGeom prst="rect">
                <a:avLst/>
              </a:prstGeom>
              <a:blipFill rotWithShape="0">
                <a:blip r:embed="rId13"/>
                <a:stretch>
                  <a:fillRect/>
                </a:stretch>
              </a:blipFill>
            </p:spPr>
            <p:txBody>
              <a:bodyPr/>
              <a:lstStyle/>
              <a:p>
                <a:r>
                  <a:rPr lang="ja-JP" altLang="en-US">
                    <a:noFill/>
                  </a:rPr>
                  <a:t> </a:t>
                </a:r>
              </a:p>
            </p:txBody>
          </p:sp>
        </mc:Fallback>
      </mc:AlternateContent>
      <p:cxnSp>
        <p:nvCxnSpPr>
          <p:cNvPr id="34" name="直線コネクタ 33"/>
          <p:cNvCxnSpPr/>
          <p:nvPr/>
        </p:nvCxnSpPr>
        <p:spPr>
          <a:xfrm flipH="1">
            <a:off x="3062288" y="2810380"/>
            <a:ext cx="608" cy="19402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5952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a:xfrm>
            <a:off x="2715815" y="2856785"/>
            <a:ext cx="970660"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solidFill>
                      <a:srgbClr val="FF0000"/>
                    </a:solidFill>
                  </a:rPr>
                  <a:t>RAM : depth = </a:t>
                </a:r>
                <a14:m>
                  <m:oMath xmlns:m="http://schemas.openxmlformats.org/officeDocument/2006/math">
                    <m:r>
                      <a:rPr kumimoji="1" lang="en-US" altLang="ja-JP" b="0" i="1" smtClean="0">
                        <a:solidFill>
                          <a:srgbClr val="FF0000"/>
                        </a:solidFill>
                        <a:latin typeface="Cambria Math"/>
                      </a:rPr>
                      <m:t>𝑠</m:t>
                    </m:r>
                  </m:oMath>
                </a14:m>
                <a:endParaRPr kumimoji="1" lang="ja-JP" altLang="en-US" dirty="0">
                  <a:solidFill>
                    <a:srgbClr val="FF0000"/>
                  </a:solidFill>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正方形/長方形 286"/>
          <p:cNvSpPr/>
          <p:nvPr/>
        </p:nvSpPr>
        <p:spPr>
          <a:xfrm>
            <a:off x="3704935" y="2852935"/>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8" name="テキスト ボックス 287"/>
              <p:cNvSpPr txBox="1"/>
              <p:nvPr/>
            </p:nvSpPr>
            <p:spPr>
              <a:xfrm>
                <a:off x="3952186" y="3353921"/>
                <a:ext cx="1895584"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+1)</m:t>
                      </m:r>
                    </m:oMath>
                  </m:oMathPara>
                </a14:m>
                <a:endParaRPr kumimoji="1" lang="ja-JP" altLang="en-US" dirty="0"/>
              </a:p>
            </p:txBody>
          </p:sp>
        </mc:Choice>
        <mc:Fallback xmlns="">
          <p:sp>
            <p:nvSpPr>
              <p:cNvPr id="288" name="テキスト ボックス 287"/>
              <p:cNvSpPr txBox="1">
                <a:spLocks noRot="1" noChangeAspect="1" noMove="1" noResize="1" noEditPoints="1" noAdjustHandles="1" noChangeArrowheads="1" noChangeShapeType="1" noTextEdit="1"/>
              </p:cNvSpPr>
              <p:nvPr/>
            </p:nvSpPr>
            <p:spPr>
              <a:xfrm>
                <a:off x="3952186" y="3353921"/>
                <a:ext cx="1895584" cy="391261"/>
              </a:xfrm>
              <a:prstGeom prst="rect">
                <a:avLst/>
              </a:prstGeom>
              <a:blipFill rotWithShape="1">
                <a:blip r:embed="rId14"/>
                <a:stretch>
                  <a:fillRect b="-7813"/>
                </a:stretch>
              </a:blipFill>
            </p:spPr>
            <p:txBody>
              <a:bodyPr/>
              <a:lstStyle/>
              <a:p>
                <a:r>
                  <a:rPr lang="ja-JP" altLang="en-US">
                    <a:noFill/>
                  </a:rPr>
                  <a:t> </a:t>
                </a:r>
              </a:p>
            </p:txBody>
          </p:sp>
        </mc:Fallback>
      </mc:AlternateContent>
      <p:sp>
        <p:nvSpPr>
          <p:cNvPr id="280" name="正方形/長方形 279"/>
          <p:cNvSpPr/>
          <p:nvPr/>
        </p:nvSpPr>
        <p:spPr>
          <a:xfrm>
            <a:off x="3129459" y="328498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3200400" y="3879273"/>
            <a:ext cx="1253836" cy="366217"/>
          </a:xfrm>
          <a:custGeom>
            <a:avLst/>
            <a:gdLst>
              <a:gd name="connsiteX0" fmla="*/ 1253836 w 1253836"/>
              <a:gd name="connsiteY0" fmla="*/ 360218 h 366217"/>
              <a:gd name="connsiteX1" fmla="*/ 949036 w 1253836"/>
              <a:gd name="connsiteY1" fmla="*/ 360218 h 366217"/>
              <a:gd name="connsiteX2" fmla="*/ 214745 w 1253836"/>
              <a:gd name="connsiteY2" fmla="*/ 297872 h 366217"/>
              <a:gd name="connsiteX3" fmla="*/ 0 w 1253836"/>
              <a:gd name="connsiteY3" fmla="*/ 0 h 366217"/>
            </a:gdLst>
            <a:ahLst/>
            <a:cxnLst>
              <a:cxn ang="0">
                <a:pos x="connsiteX0" y="connsiteY0"/>
              </a:cxn>
              <a:cxn ang="0">
                <a:pos x="connsiteX1" y="connsiteY1"/>
              </a:cxn>
              <a:cxn ang="0">
                <a:pos x="connsiteX2" y="connsiteY2"/>
              </a:cxn>
              <a:cxn ang="0">
                <a:pos x="connsiteX3" y="connsiteY3"/>
              </a:cxn>
            </a:cxnLst>
            <a:rect l="l" t="t" r="r" b="b"/>
            <a:pathLst>
              <a:path w="1253836" h="366217">
                <a:moveTo>
                  <a:pt x="1253836" y="360218"/>
                </a:moveTo>
                <a:cubicBezTo>
                  <a:pt x="1188027" y="365413"/>
                  <a:pt x="1122218" y="370609"/>
                  <a:pt x="949036" y="360218"/>
                </a:cubicBezTo>
                <a:cubicBezTo>
                  <a:pt x="775854" y="349827"/>
                  <a:pt x="372918" y="357908"/>
                  <a:pt x="214745" y="297872"/>
                </a:cubicBezTo>
                <a:cubicBezTo>
                  <a:pt x="56572" y="237836"/>
                  <a:pt x="28286" y="118918"/>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4" name="テキスト ボックス 283"/>
              <p:cNvSpPr txBox="1"/>
              <p:nvPr/>
            </p:nvSpPr>
            <p:spPr>
              <a:xfrm>
                <a:off x="2677411" y="4223874"/>
                <a:ext cx="184281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a:rPr>
                        <m:t>𝐹</m:t>
                      </m:r>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−1,</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+1)</m:t>
                      </m:r>
                    </m:oMath>
                  </m:oMathPara>
                </a14:m>
                <a:endParaRPr kumimoji="1" lang="ja-JP" altLang="en-US" dirty="0">
                  <a:solidFill>
                    <a:srgbClr val="FF0000"/>
                  </a:solidFill>
                </a:endParaRP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2677411" y="4223874"/>
                <a:ext cx="1842812" cy="369332"/>
              </a:xfrm>
              <a:prstGeom prst="rect">
                <a:avLst/>
              </a:prstGeom>
              <a:blipFill rotWithShape="1">
                <a:blip r:embed="rId15"/>
                <a:stretch>
                  <a:fillRect b="-13333"/>
                </a:stretch>
              </a:blipFill>
            </p:spPr>
            <p:txBody>
              <a:bodyPr/>
              <a:lstStyle/>
              <a:p>
                <a:r>
                  <a:rPr lang="ja-JP" altLang="en-US">
                    <a:noFill/>
                  </a:rPr>
                  <a:t> </a:t>
                </a:r>
              </a:p>
            </p:txBody>
          </p:sp>
        </mc:Fallback>
      </mc:AlternateContent>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カギ線コネクタ 17"/>
          <p:cNvCxnSpPr>
            <a:stCxn id="161" idx="1"/>
          </p:cNvCxnSpPr>
          <p:nvPr/>
        </p:nvCxnSpPr>
        <p:spPr>
          <a:xfrm rot="10800000" flipH="1" flipV="1">
            <a:off x="4473810" y="4239634"/>
            <a:ext cx="566241" cy="286447"/>
          </a:xfrm>
          <a:prstGeom prst="bentConnector4">
            <a:avLst>
              <a:gd name="adj1" fmla="val -40372"/>
              <a:gd name="adj2" fmla="val -1552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カギ線コネクタ 24"/>
          <p:cNvCxnSpPr>
            <a:stCxn id="276" idx="2"/>
            <a:endCxn id="161" idx="3"/>
          </p:cNvCxnSpPr>
          <p:nvPr/>
        </p:nvCxnSpPr>
        <p:spPr>
          <a:xfrm rot="5400000" flipH="1">
            <a:off x="4677266" y="4183166"/>
            <a:ext cx="471113" cy="584053"/>
          </a:xfrm>
          <a:prstGeom prst="bentConnector4">
            <a:avLst>
              <a:gd name="adj1" fmla="val -48523"/>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81" name="グループ化 280"/>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6" name="テキスト ボックス 285"/>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6"/>
                  <a:stretch>
                    <a:fillRect/>
                  </a:stretch>
                </a:blipFill>
              </p:spPr>
              <p:txBody>
                <a:bodyPr/>
                <a:lstStyle/>
                <a:p>
                  <a:r>
                    <a:rPr lang="ja-JP" altLang="en-US">
                      <a:noFill/>
                    </a:rPr>
                    <a:t> </a:t>
                  </a:r>
                </a:p>
              </p:txBody>
            </p:sp>
          </mc:Fallback>
        </mc:AlternateContent>
        <p:cxnSp>
          <p:nvCxnSpPr>
            <p:cNvPr id="289" name="直線矢印コネクタ 288"/>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90" name="テキスト ボックス 289"/>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75424421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a:xfrm>
            <a:off x="2715815" y="2856785"/>
            <a:ext cx="970660"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solidFill>
                      <a:srgbClr val="FF0000"/>
                    </a:solidFill>
                  </a:rPr>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0"/>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正方形/長方形 286"/>
          <p:cNvSpPr/>
          <p:nvPr/>
        </p:nvSpPr>
        <p:spPr>
          <a:xfrm>
            <a:off x="3704935" y="2852935"/>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8" name="テキスト ボックス 287"/>
              <p:cNvSpPr txBox="1"/>
              <p:nvPr/>
            </p:nvSpPr>
            <p:spPr>
              <a:xfrm>
                <a:off x="6921911" y="3472167"/>
                <a:ext cx="1895584"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+1)</m:t>
                      </m:r>
                    </m:oMath>
                  </m:oMathPara>
                </a14:m>
                <a:endParaRPr kumimoji="1" lang="ja-JP" altLang="en-US" dirty="0"/>
              </a:p>
            </p:txBody>
          </p:sp>
        </mc:Choice>
        <mc:Fallback xmlns="">
          <p:sp>
            <p:nvSpPr>
              <p:cNvPr id="288" name="テキスト ボックス 287"/>
              <p:cNvSpPr txBox="1">
                <a:spLocks noRot="1" noChangeAspect="1" noMove="1" noResize="1" noEditPoints="1" noAdjustHandles="1" noChangeArrowheads="1" noChangeShapeType="1" noTextEdit="1"/>
              </p:cNvSpPr>
              <p:nvPr/>
            </p:nvSpPr>
            <p:spPr>
              <a:xfrm>
                <a:off x="6921911" y="3472167"/>
                <a:ext cx="1895584" cy="391261"/>
              </a:xfrm>
              <a:prstGeom prst="rect">
                <a:avLst/>
              </a:prstGeom>
              <a:blipFill rotWithShape="1">
                <a:blip r:embed="rId14"/>
                <a:stretch>
                  <a:fillRect b="-7813"/>
                </a:stretch>
              </a:blipFill>
            </p:spPr>
            <p:txBody>
              <a:bodyPr/>
              <a:lstStyle/>
              <a:p>
                <a:r>
                  <a:rPr lang="ja-JP" altLang="en-US">
                    <a:noFill/>
                  </a:rPr>
                  <a:t> </a:t>
                </a:r>
              </a:p>
            </p:txBody>
          </p:sp>
        </mc:Fallback>
      </mc:AlternateContent>
      <p:sp>
        <p:nvSpPr>
          <p:cNvPr id="280" name="正方形/長方形 279"/>
          <p:cNvSpPr/>
          <p:nvPr/>
        </p:nvSpPr>
        <p:spPr>
          <a:xfrm>
            <a:off x="3129459" y="328498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3200400" y="3879273"/>
            <a:ext cx="1253836" cy="366217"/>
          </a:xfrm>
          <a:custGeom>
            <a:avLst/>
            <a:gdLst>
              <a:gd name="connsiteX0" fmla="*/ 1253836 w 1253836"/>
              <a:gd name="connsiteY0" fmla="*/ 360218 h 366217"/>
              <a:gd name="connsiteX1" fmla="*/ 949036 w 1253836"/>
              <a:gd name="connsiteY1" fmla="*/ 360218 h 366217"/>
              <a:gd name="connsiteX2" fmla="*/ 214745 w 1253836"/>
              <a:gd name="connsiteY2" fmla="*/ 297872 h 366217"/>
              <a:gd name="connsiteX3" fmla="*/ 0 w 1253836"/>
              <a:gd name="connsiteY3" fmla="*/ 0 h 366217"/>
            </a:gdLst>
            <a:ahLst/>
            <a:cxnLst>
              <a:cxn ang="0">
                <a:pos x="connsiteX0" y="connsiteY0"/>
              </a:cxn>
              <a:cxn ang="0">
                <a:pos x="connsiteX1" y="connsiteY1"/>
              </a:cxn>
              <a:cxn ang="0">
                <a:pos x="connsiteX2" y="connsiteY2"/>
              </a:cxn>
              <a:cxn ang="0">
                <a:pos x="connsiteX3" y="connsiteY3"/>
              </a:cxn>
            </a:cxnLst>
            <a:rect l="l" t="t" r="r" b="b"/>
            <a:pathLst>
              <a:path w="1253836" h="366217">
                <a:moveTo>
                  <a:pt x="1253836" y="360218"/>
                </a:moveTo>
                <a:cubicBezTo>
                  <a:pt x="1188027" y="365413"/>
                  <a:pt x="1122218" y="370609"/>
                  <a:pt x="949036" y="360218"/>
                </a:cubicBezTo>
                <a:cubicBezTo>
                  <a:pt x="775854" y="349827"/>
                  <a:pt x="372918" y="357908"/>
                  <a:pt x="214745" y="297872"/>
                </a:cubicBezTo>
                <a:cubicBezTo>
                  <a:pt x="56572" y="237836"/>
                  <a:pt x="28286" y="118918"/>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2701860" y="2856785"/>
            <a:ext cx="144576" cy="10042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2784764" y="3879273"/>
            <a:ext cx="3470563" cy="1867276"/>
          </a:xfrm>
          <a:custGeom>
            <a:avLst/>
            <a:gdLst>
              <a:gd name="connsiteX0" fmla="*/ 3470563 w 3470563"/>
              <a:gd name="connsiteY0" fmla="*/ 1343891 h 1867276"/>
              <a:gd name="connsiteX1" fmla="*/ 3186545 w 3470563"/>
              <a:gd name="connsiteY1" fmla="*/ 1627909 h 1867276"/>
              <a:gd name="connsiteX2" fmla="*/ 2701636 w 3470563"/>
              <a:gd name="connsiteY2" fmla="*/ 1808018 h 1867276"/>
              <a:gd name="connsiteX3" fmla="*/ 2057400 w 3470563"/>
              <a:gd name="connsiteY3" fmla="*/ 1863436 h 1867276"/>
              <a:gd name="connsiteX4" fmla="*/ 1163781 w 3470563"/>
              <a:gd name="connsiteY4" fmla="*/ 1717963 h 1867276"/>
              <a:gd name="connsiteX5" fmla="*/ 242454 w 3470563"/>
              <a:gd name="connsiteY5" fmla="*/ 1198418 h 1867276"/>
              <a:gd name="connsiteX6" fmla="*/ 0 w 3470563"/>
              <a:gd name="connsiteY6" fmla="*/ 0 h 186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563" h="1867276">
                <a:moveTo>
                  <a:pt x="3470563" y="1343891"/>
                </a:moveTo>
                <a:cubicBezTo>
                  <a:pt x="3392631" y="1447223"/>
                  <a:pt x="3314699" y="1550555"/>
                  <a:pt x="3186545" y="1627909"/>
                </a:cubicBezTo>
                <a:cubicBezTo>
                  <a:pt x="3058391" y="1705263"/>
                  <a:pt x="2889827" y="1768764"/>
                  <a:pt x="2701636" y="1808018"/>
                </a:cubicBezTo>
                <a:cubicBezTo>
                  <a:pt x="2513445" y="1847272"/>
                  <a:pt x="2313709" y="1878445"/>
                  <a:pt x="2057400" y="1863436"/>
                </a:cubicBezTo>
                <a:cubicBezTo>
                  <a:pt x="1801091" y="1848427"/>
                  <a:pt x="1466272" y="1828799"/>
                  <a:pt x="1163781" y="1717963"/>
                </a:cubicBezTo>
                <a:cubicBezTo>
                  <a:pt x="861290" y="1607127"/>
                  <a:pt x="436417" y="1484745"/>
                  <a:pt x="242454" y="1198418"/>
                </a:cubicBezTo>
                <a:cubicBezTo>
                  <a:pt x="48491" y="912091"/>
                  <a:pt x="24245" y="456045"/>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6" name="テキスト ボックス 285"/>
              <p:cNvSpPr txBox="1"/>
              <p:nvPr/>
            </p:nvSpPr>
            <p:spPr>
              <a:xfrm>
                <a:off x="2226283" y="5362198"/>
                <a:ext cx="2299540"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𝐹</m:t>
                          </m:r>
                        </m:e>
                        <m:sub>
                          <m:r>
                            <a:rPr kumimoji="1" lang="en-US" altLang="ja-JP" b="0" i="1" smtClean="0">
                              <a:solidFill>
                                <a:srgbClr val="FF0000"/>
                              </a:solidFill>
                              <a:latin typeface="Cambria Math"/>
                            </a:rPr>
                            <m:t>𝑦</m:t>
                          </m:r>
                        </m:sub>
                      </m:sSub>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m:t>
                      </m:r>
                      <m:r>
                        <a:rPr kumimoji="1" lang="en-US" altLang="ja-JP" b="0" i="1" smtClean="0">
                          <a:solidFill>
                            <a:srgbClr val="FF0000"/>
                          </a:solidFill>
                          <a:latin typeface="Cambria Math"/>
                        </a:rPr>
                        <m:t>𝑟</m:t>
                      </m:r>
                      <m:r>
                        <a:rPr kumimoji="1" lang="en-US" altLang="ja-JP" b="0" i="1" smtClean="0">
                          <a:solidFill>
                            <a:srgbClr val="FF0000"/>
                          </a:solidFill>
                          <a:latin typeface="Cambria Math"/>
                        </a:rPr>
                        <m:t>−1,</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+1)</m:t>
                      </m:r>
                    </m:oMath>
                  </m:oMathPara>
                </a14:m>
                <a:endParaRPr kumimoji="1" lang="ja-JP" altLang="en-US" dirty="0">
                  <a:solidFill>
                    <a:srgbClr val="FF0000"/>
                  </a:solidFill>
                </a:endParaRPr>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2226283" y="5362198"/>
                <a:ext cx="2299540" cy="391261"/>
              </a:xfrm>
              <a:prstGeom prst="rect">
                <a:avLst/>
              </a:prstGeom>
              <a:blipFill rotWithShape="1">
                <a:blip r:embed="rId15"/>
                <a:stretch>
                  <a:fillRect b="-78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9" name="テキスト ボックス 288"/>
              <p:cNvSpPr txBox="1"/>
              <p:nvPr/>
            </p:nvSpPr>
            <p:spPr>
              <a:xfrm>
                <a:off x="2677411" y="4223874"/>
                <a:ext cx="184281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𝐹</m:t>
                      </m:r>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+1)</m:t>
                      </m:r>
                    </m:oMath>
                  </m:oMathPara>
                </a14:m>
                <a:endParaRPr kumimoji="1" lang="ja-JP" altLang="en-US" dirty="0"/>
              </a:p>
            </p:txBody>
          </p:sp>
        </mc:Choice>
        <mc:Fallback xmlns="">
          <p:sp>
            <p:nvSpPr>
              <p:cNvPr id="289" name="テキスト ボックス 288"/>
              <p:cNvSpPr txBox="1">
                <a:spLocks noRot="1" noChangeAspect="1" noMove="1" noResize="1" noEditPoints="1" noAdjustHandles="1" noChangeArrowheads="1" noChangeShapeType="1" noTextEdit="1"/>
              </p:cNvSpPr>
              <p:nvPr/>
            </p:nvSpPr>
            <p:spPr>
              <a:xfrm>
                <a:off x="2677411" y="4223874"/>
                <a:ext cx="1842812" cy="369332"/>
              </a:xfrm>
              <a:prstGeom prst="rect">
                <a:avLst/>
              </a:prstGeom>
              <a:blipFill rotWithShape="1">
                <a:blip r:embed="rId16"/>
                <a:stretch>
                  <a:fillRect b="-13333"/>
                </a:stretch>
              </a:blipFill>
            </p:spPr>
            <p:txBody>
              <a:bodyPr/>
              <a:lstStyle/>
              <a:p>
                <a:r>
                  <a:rPr lang="ja-JP" altLang="en-US">
                    <a:noFill/>
                  </a:rPr>
                  <a:t> </a:t>
                </a:r>
              </a:p>
            </p:txBody>
          </p:sp>
        </mc:Fallback>
      </mc:AlternateContent>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0" name="直線矢印コネクタ 289"/>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1" name="カギ線コネクタ 290"/>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3" name="カギ線コネクタ 292"/>
          <p:cNvCxnSpPr/>
          <p:nvPr/>
        </p:nvCxnSpPr>
        <p:spPr>
          <a:xfrm rot="10800000" flipH="1" flipV="1">
            <a:off x="4473810" y="4239634"/>
            <a:ext cx="566241" cy="286447"/>
          </a:xfrm>
          <a:prstGeom prst="bentConnector4">
            <a:avLst>
              <a:gd name="adj1" fmla="val -40372"/>
              <a:gd name="adj2" fmla="val -1552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4" name="カギ線コネクタ 293"/>
          <p:cNvCxnSpPr/>
          <p:nvPr/>
        </p:nvCxnSpPr>
        <p:spPr>
          <a:xfrm rot="5400000" flipH="1">
            <a:off x="4677266" y="4183166"/>
            <a:ext cx="471113" cy="584053"/>
          </a:xfrm>
          <a:prstGeom prst="bentConnector4">
            <a:avLst>
              <a:gd name="adj1" fmla="val -48523"/>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81" name="グループ化 280"/>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92" name="テキスト ボックス 291"/>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92" name="テキスト ボックス 291"/>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7"/>
                  <a:stretch>
                    <a:fillRect/>
                  </a:stretch>
                </a:blipFill>
              </p:spPr>
              <p:txBody>
                <a:bodyPr/>
                <a:lstStyle/>
                <a:p>
                  <a:r>
                    <a:rPr lang="ja-JP" altLang="en-US">
                      <a:noFill/>
                    </a:rPr>
                    <a:t> </a:t>
                  </a:r>
                </a:p>
              </p:txBody>
            </p:sp>
          </mc:Fallback>
        </mc:AlternateContent>
        <p:cxnSp>
          <p:nvCxnSpPr>
            <p:cNvPr id="295" name="直線矢印コネクタ 294"/>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96" name="テキスト ボックス 295"/>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4317449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正方形/長方形 276"/>
          <p:cNvSpPr/>
          <p:nvPr/>
        </p:nvSpPr>
        <p:spPr>
          <a:xfrm>
            <a:off x="2715815" y="2856785"/>
            <a:ext cx="970660"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正方形/長方形 286"/>
          <p:cNvSpPr/>
          <p:nvPr/>
        </p:nvSpPr>
        <p:spPr>
          <a:xfrm>
            <a:off x="3704935" y="2852935"/>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8" name="テキスト ボックス 287"/>
              <p:cNvSpPr txBox="1"/>
              <p:nvPr/>
            </p:nvSpPr>
            <p:spPr>
              <a:xfrm>
                <a:off x="6921911" y="3472167"/>
                <a:ext cx="1895584"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+1)</m:t>
                      </m:r>
                    </m:oMath>
                  </m:oMathPara>
                </a14:m>
                <a:endParaRPr kumimoji="1" lang="ja-JP" altLang="en-US" dirty="0"/>
              </a:p>
            </p:txBody>
          </p:sp>
        </mc:Choice>
        <mc:Fallback xmlns="">
          <p:sp>
            <p:nvSpPr>
              <p:cNvPr id="288" name="テキスト ボックス 287"/>
              <p:cNvSpPr txBox="1">
                <a:spLocks noRot="1" noChangeAspect="1" noMove="1" noResize="1" noEditPoints="1" noAdjustHandles="1" noChangeArrowheads="1" noChangeShapeType="1" noTextEdit="1"/>
              </p:cNvSpPr>
              <p:nvPr/>
            </p:nvSpPr>
            <p:spPr>
              <a:xfrm>
                <a:off x="6921911" y="3472167"/>
                <a:ext cx="1895584" cy="391261"/>
              </a:xfrm>
              <a:prstGeom prst="rect">
                <a:avLst/>
              </a:prstGeom>
              <a:blipFill rotWithShape="1">
                <a:blip r:embed="rId14"/>
                <a:stretch>
                  <a:fillRect b="-7813"/>
                </a:stretch>
              </a:blipFill>
            </p:spPr>
            <p:txBody>
              <a:bodyPr/>
              <a:lstStyle/>
              <a:p>
                <a:r>
                  <a:rPr lang="ja-JP" altLang="en-US">
                    <a:noFill/>
                  </a:rPr>
                  <a:t> </a:t>
                </a:r>
              </a:p>
            </p:txBody>
          </p:sp>
        </mc:Fallback>
      </mc:AlternateContent>
      <p:sp>
        <p:nvSpPr>
          <p:cNvPr id="280" name="正方形/長方形 279"/>
          <p:cNvSpPr/>
          <p:nvPr/>
        </p:nvSpPr>
        <p:spPr>
          <a:xfrm>
            <a:off x="3129459" y="328498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3200400" y="3879273"/>
            <a:ext cx="1253836" cy="366217"/>
          </a:xfrm>
          <a:custGeom>
            <a:avLst/>
            <a:gdLst>
              <a:gd name="connsiteX0" fmla="*/ 1253836 w 1253836"/>
              <a:gd name="connsiteY0" fmla="*/ 360218 h 366217"/>
              <a:gd name="connsiteX1" fmla="*/ 949036 w 1253836"/>
              <a:gd name="connsiteY1" fmla="*/ 360218 h 366217"/>
              <a:gd name="connsiteX2" fmla="*/ 214745 w 1253836"/>
              <a:gd name="connsiteY2" fmla="*/ 297872 h 366217"/>
              <a:gd name="connsiteX3" fmla="*/ 0 w 1253836"/>
              <a:gd name="connsiteY3" fmla="*/ 0 h 366217"/>
            </a:gdLst>
            <a:ahLst/>
            <a:cxnLst>
              <a:cxn ang="0">
                <a:pos x="connsiteX0" y="connsiteY0"/>
              </a:cxn>
              <a:cxn ang="0">
                <a:pos x="connsiteX1" y="connsiteY1"/>
              </a:cxn>
              <a:cxn ang="0">
                <a:pos x="connsiteX2" y="connsiteY2"/>
              </a:cxn>
              <a:cxn ang="0">
                <a:pos x="connsiteX3" y="connsiteY3"/>
              </a:cxn>
            </a:cxnLst>
            <a:rect l="l" t="t" r="r" b="b"/>
            <a:pathLst>
              <a:path w="1253836" h="366217">
                <a:moveTo>
                  <a:pt x="1253836" y="360218"/>
                </a:moveTo>
                <a:cubicBezTo>
                  <a:pt x="1188027" y="365413"/>
                  <a:pt x="1122218" y="370609"/>
                  <a:pt x="949036" y="360218"/>
                </a:cubicBezTo>
                <a:cubicBezTo>
                  <a:pt x="775854" y="349827"/>
                  <a:pt x="372918" y="357908"/>
                  <a:pt x="214745" y="297872"/>
                </a:cubicBezTo>
                <a:cubicBezTo>
                  <a:pt x="56572" y="237836"/>
                  <a:pt x="28286" y="118918"/>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2701860" y="2856785"/>
            <a:ext cx="144576" cy="10042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2784764" y="3879273"/>
            <a:ext cx="3470563" cy="1867276"/>
          </a:xfrm>
          <a:custGeom>
            <a:avLst/>
            <a:gdLst>
              <a:gd name="connsiteX0" fmla="*/ 3470563 w 3470563"/>
              <a:gd name="connsiteY0" fmla="*/ 1343891 h 1867276"/>
              <a:gd name="connsiteX1" fmla="*/ 3186545 w 3470563"/>
              <a:gd name="connsiteY1" fmla="*/ 1627909 h 1867276"/>
              <a:gd name="connsiteX2" fmla="*/ 2701636 w 3470563"/>
              <a:gd name="connsiteY2" fmla="*/ 1808018 h 1867276"/>
              <a:gd name="connsiteX3" fmla="*/ 2057400 w 3470563"/>
              <a:gd name="connsiteY3" fmla="*/ 1863436 h 1867276"/>
              <a:gd name="connsiteX4" fmla="*/ 1163781 w 3470563"/>
              <a:gd name="connsiteY4" fmla="*/ 1717963 h 1867276"/>
              <a:gd name="connsiteX5" fmla="*/ 242454 w 3470563"/>
              <a:gd name="connsiteY5" fmla="*/ 1198418 h 1867276"/>
              <a:gd name="connsiteX6" fmla="*/ 0 w 3470563"/>
              <a:gd name="connsiteY6" fmla="*/ 0 h 186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563" h="1867276">
                <a:moveTo>
                  <a:pt x="3470563" y="1343891"/>
                </a:moveTo>
                <a:cubicBezTo>
                  <a:pt x="3392631" y="1447223"/>
                  <a:pt x="3314699" y="1550555"/>
                  <a:pt x="3186545" y="1627909"/>
                </a:cubicBezTo>
                <a:cubicBezTo>
                  <a:pt x="3058391" y="1705263"/>
                  <a:pt x="2889827" y="1768764"/>
                  <a:pt x="2701636" y="1808018"/>
                </a:cubicBezTo>
                <a:cubicBezTo>
                  <a:pt x="2513445" y="1847272"/>
                  <a:pt x="2313709" y="1878445"/>
                  <a:pt x="2057400" y="1863436"/>
                </a:cubicBezTo>
                <a:cubicBezTo>
                  <a:pt x="1801091" y="1848427"/>
                  <a:pt x="1466272" y="1828799"/>
                  <a:pt x="1163781" y="1717963"/>
                </a:cubicBezTo>
                <a:cubicBezTo>
                  <a:pt x="861290" y="1607127"/>
                  <a:pt x="436417" y="1484745"/>
                  <a:pt x="242454" y="1198418"/>
                </a:cubicBezTo>
                <a:cubicBezTo>
                  <a:pt x="48491" y="912091"/>
                  <a:pt x="24245" y="456045"/>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6" name="テキスト ボックス 285"/>
              <p:cNvSpPr txBox="1"/>
              <p:nvPr/>
            </p:nvSpPr>
            <p:spPr>
              <a:xfrm>
                <a:off x="2226283" y="5362198"/>
                <a:ext cx="2299540"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+1)</m:t>
                      </m:r>
                    </m:oMath>
                  </m:oMathPara>
                </a14:m>
                <a:endParaRPr kumimoji="1" lang="ja-JP" altLang="en-US" dirty="0"/>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2226283" y="5362198"/>
                <a:ext cx="2299540" cy="391261"/>
              </a:xfrm>
              <a:prstGeom prst="rect">
                <a:avLst/>
              </a:prstGeom>
              <a:blipFill rotWithShape="1">
                <a:blip r:embed="rId15"/>
                <a:stretch>
                  <a:fillRect b="-78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9" name="テキスト ボックス 288"/>
              <p:cNvSpPr txBox="1"/>
              <p:nvPr/>
            </p:nvSpPr>
            <p:spPr>
              <a:xfrm>
                <a:off x="2677411" y="4223874"/>
                <a:ext cx="184281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𝐹</m:t>
                      </m:r>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+1)</m:t>
                      </m:r>
                    </m:oMath>
                  </m:oMathPara>
                </a14:m>
                <a:endParaRPr kumimoji="1" lang="ja-JP" altLang="en-US" dirty="0"/>
              </a:p>
            </p:txBody>
          </p:sp>
        </mc:Choice>
        <mc:Fallback xmlns="">
          <p:sp>
            <p:nvSpPr>
              <p:cNvPr id="289" name="テキスト ボックス 288"/>
              <p:cNvSpPr txBox="1">
                <a:spLocks noRot="1" noChangeAspect="1" noMove="1" noResize="1" noEditPoints="1" noAdjustHandles="1" noChangeArrowheads="1" noChangeShapeType="1" noTextEdit="1"/>
              </p:cNvSpPr>
              <p:nvPr/>
            </p:nvSpPr>
            <p:spPr>
              <a:xfrm>
                <a:off x="2677411" y="4223874"/>
                <a:ext cx="1842812" cy="369332"/>
              </a:xfrm>
              <a:prstGeom prst="rect">
                <a:avLst/>
              </a:prstGeom>
              <a:blipFill rotWithShape="1">
                <a:blip r:embed="rId16"/>
                <a:stretch>
                  <a:fillRect b="-13333"/>
                </a:stretch>
              </a:blipFill>
            </p:spPr>
            <p:txBody>
              <a:bodyPr/>
              <a:lstStyle/>
              <a:p>
                <a:r>
                  <a:rPr lang="ja-JP" altLang="en-US">
                    <a:noFill/>
                  </a:rPr>
                  <a:t> </a:t>
                </a:r>
              </a:p>
            </p:txBody>
          </p:sp>
        </mc:Fallback>
      </mc:AlternateContent>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1" name="カギ線コネクタ 280"/>
          <p:cNvCxnSpPr/>
          <p:nvPr/>
        </p:nvCxnSpPr>
        <p:spPr>
          <a:xfrm rot="10800000" flipH="1" flipV="1">
            <a:off x="4473810" y="4239634"/>
            <a:ext cx="566241" cy="286447"/>
          </a:xfrm>
          <a:prstGeom prst="bentConnector4">
            <a:avLst>
              <a:gd name="adj1" fmla="val -40372"/>
              <a:gd name="adj2" fmla="val -15523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カギ線コネクタ 289"/>
          <p:cNvCxnSpPr/>
          <p:nvPr/>
        </p:nvCxnSpPr>
        <p:spPr>
          <a:xfrm rot="5400000" flipH="1">
            <a:off x="4677266" y="4183166"/>
            <a:ext cx="471113" cy="584053"/>
          </a:xfrm>
          <a:prstGeom prst="bentConnector4">
            <a:avLst>
              <a:gd name="adj1" fmla="val -48523"/>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1" name="グループ化 290"/>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92" name="テキスト ボックス 291"/>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92" name="テキスト ボックス 291"/>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7"/>
                  <a:stretch>
                    <a:fillRect/>
                  </a:stretch>
                </a:blipFill>
              </p:spPr>
              <p:txBody>
                <a:bodyPr/>
                <a:lstStyle/>
                <a:p>
                  <a:r>
                    <a:rPr lang="ja-JP" altLang="en-US">
                      <a:noFill/>
                    </a:rPr>
                    <a:t> </a:t>
                  </a:r>
                </a:p>
              </p:txBody>
            </p:sp>
          </mc:Fallback>
        </mc:AlternateContent>
        <p:cxnSp>
          <p:nvCxnSpPr>
            <p:cNvPr id="293" name="直線矢印コネクタ 292"/>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94" name="テキスト ボックス 293"/>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39881768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正方形/長方形 290"/>
          <p:cNvSpPr/>
          <p:nvPr/>
        </p:nvSpPr>
        <p:spPr>
          <a:xfrm>
            <a:off x="2839437" y="2856785"/>
            <a:ext cx="1024388"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8" name="テキスト ボックス 287"/>
              <p:cNvSpPr txBox="1"/>
              <p:nvPr/>
            </p:nvSpPr>
            <p:spPr>
              <a:xfrm>
                <a:off x="6921911" y="3472167"/>
                <a:ext cx="1895584"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+1)</m:t>
                      </m:r>
                    </m:oMath>
                  </m:oMathPara>
                </a14:m>
                <a:endParaRPr kumimoji="1" lang="ja-JP" altLang="en-US" dirty="0"/>
              </a:p>
            </p:txBody>
          </p:sp>
        </mc:Choice>
        <mc:Fallback xmlns="">
          <p:sp>
            <p:nvSpPr>
              <p:cNvPr id="288" name="テキスト ボックス 287"/>
              <p:cNvSpPr txBox="1">
                <a:spLocks noRot="1" noChangeAspect="1" noMove="1" noResize="1" noEditPoints="1" noAdjustHandles="1" noChangeArrowheads="1" noChangeShapeType="1" noTextEdit="1"/>
              </p:cNvSpPr>
              <p:nvPr/>
            </p:nvSpPr>
            <p:spPr>
              <a:xfrm>
                <a:off x="6921911" y="3472167"/>
                <a:ext cx="1895584" cy="391261"/>
              </a:xfrm>
              <a:prstGeom prst="rect">
                <a:avLst/>
              </a:prstGeom>
              <a:blipFill rotWithShape="1">
                <a:blip r:embed="rId14"/>
                <a:stretch>
                  <a:fillRect b="-7813"/>
                </a:stretch>
              </a:blipFill>
            </p:spPr>
            <p:txBody>
              <a:bodyPr/>
              <a:lstStyle/>
              <a:p>
                <a:r>
                  <a:rPr lang="ja-JP" altLang="en-US">
                    <a:noFill/>
                  </a:rPr>
                  <a:t> </a:t>
                </a:r>
              </a:p>
            </p:txBody>
          </p:sp>
        </mc:Fallback>
      </mc:AlternateContent>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正方形/長方形 280"/>
          <p:cNvSpPr/>
          <p:nvPr/>
        </p:nvSpPr>
        <p:spPr>
          <a:xfrm>
            <a:off x="3274878" y="329017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2840085" y="2856785"/>
            <a:ext cx="1024388" cy="1004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2" name="テキスト ボックス 291"/>
              <p:cNvSpPr txBox="1"/>
              <p:nvPr/>
            </p:nvSpPr>
            <p:spPr>
              <a:xfrm>
                <a:off x="2552031" y="3889129"/>
                <a:ext cx="143885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a:rPr>
                        <m:t>𝐹</m:t>
                      </m:r>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+1)</m:t>
                      </m:r>
                    </m:oMath>
                  </m:oMathPara>
                </a14:m>
                <a:endParaRPr kumimoji="1" lang="ja-JP" altLang="en-US" dirty="0">
                  <a:solidFill>
                    <a:srgbClr val="FF0000"/>
                  </a:solidFill>
                </a:endParaRPr>
              </a:p>
            </p:txBody>
          </p:sp>
        </mc:Choice>
        <mc:Fallback xmlns="">
          <p:sp>
            <p:nvSpPr>
              <p:cNvPr id="292" name="テキスト ボックス 291"/>
              <p:cNvSpPr txBox="1">
                <a:spLocks noRot="1" noChangeAspect="1" noMove="1" noResize="1" noEditPoints="1" noAdjustHandles="1" noChangeArrowheads="1" noChangeShapeType="1" noTextEdit="1"/>
              </p:cNvSpPr>
              <p:nvPr/>
            </p:nvSpPr>
            <p:spPr>
              <a:xfrm>
                <a:off x="2552031" y="3889129"/>
                <a:ext cx="1438855" cy="369332"/>
              </a:xfrm>
              <a:prstGeom prst="rect">
                <a:avLst/>
              </a:prstGeom>
              <a:blipFill rotWithShape="1">
                <a:blip r:embed="rId15"/>
                <a:stretch>
                  <a:fillRect b="-11475"/>
                </a:stretch>
              </a:blipFill>
            </p:spPr>
            <p:txBody>
              <a:bodyPr/>
              <a:lstStyle/>
              <a:p>
                <a:r>
                  <a:rPr lang="ja-JP" altLang="en-US">
                    <a:noFill/>
                  </a:rPr>
                  <a:t> </a:t>
                </a:r>
              </a:p>
            </p:txBody>
          </p:sp>
        </mc:Fallback>
      </mc:AlternateContent>
      <p:cxnSp>
        <p:nvCxnSpPr>
          <p:cNvPr id="295" name="カギ線コネクタ 294"/>
          <p:cNvCxnSpPr/>
          <p:nvPr/>
        </p:nvCxnSpPr>
        <p:spPr>
          <a:xfrm rot="10800000" flipH="1" flipV="1">
            <a:off x="4473810" y="4239634"/>
            <a:ext cx="566241" cy="286447"/>
          </a:xfrm>
          <a:prstGeom prst="bentConnector4">
            <a:avLst>
              <a:gd name="adj1" fmla="val -40372"/>
              <a:gd name="adj2" fmla="val -1552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6" name="カギ線コネクタ 295"/>
          <p:cNvCxnSpPr/>
          <p:nvPr/>
        </p:nvCxnSpPr>
        <p:spPr>
          <a:xfrm rot="5400000" flipH="1">
            <a:off x="4677266" y="4183166"/>
            <a:ext cx="471113" cy="584053"/>
          </a:xfrm>
          <a:prstGeom prst="bentConnector4">
            <a:avLst>
              <a:gd name="adj1" fmla="val -48523"/>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7" name="グループ化 27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0" name="テキスト ボックス 279"/>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6"/>
                  <a:stretch>
                    <a:fillRect/>
                  </a:stretch>
                </a:blipFill>
              </p:spPr>
              <p:txBody>
                <a:bodyPr/>
                <a:lstStyle/>
                <a:p>
                  <a:r>
                    <a:rPr lang="ja-JP" altLang="en-US">
                      <a:noFill/>
                    </a:rPr>
                    <a:t> </a:t>
                  </a:r>
                </a:p>
              </p:txBody>
            </p:sp>
          </mc:Fallback>
        </mc:AlternateContent>
        <p:cxnSp>
          <p:nvCxnSpPr>
            <p:cNvPr id="284" name="直線矢印コネクタ 283"/>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86" name="テキスト ボックス 285"/>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21636565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正方形/長方形 279"/>
          <p:cNvSpPr/>
          <p:nvPr/>
        </p:nvSpPr>
        <p:spPr>
          <a:xfrm>
            <a:off x="3711134" y="386342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3711134" y="4006183"/>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3709697" y="415177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正方形/長方形 286"/>
          <p:cNvSpPr/>
          <p:nvPr/>
        </p:nvSpPr>
        <p:spPr>
          <a:xfrm>
            <a:off x="3709697" y="429326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a:xfrm>
            <a:off x="3709697" y="443978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p:cNvSpPr/>
          <p:nvPr/>
        </p:nvSpPr>
        <p:spPr>
          <a:xfrm>
            <a:off x="3709697" y="458634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5" name="カギ線コネクタ 294"/>
          <p:cNvCxnSpPr/>
          <p:nvPr/>
        </p:nvCxnSpPr>
        <p:spPr>
          <a:xfrm rot="10800000" flipH="1" flipV="1">
            <a:off x="4473810" y="4239634"/>
            <a:ext cx="566241" cy="286447"/>
          </a:xfrm>
          <a:prstGeom prst="bentConnector4">
            <a:avLst>
              <a:gd name="adj1" fmla="val -40372"/>
              <a:gd name="adj2" fmla="val -1552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6" name="カギ線コネクタ 295"/>
          <p:cNvCxnSpPr/>
          <p:nvPr/>
        </p:nvCxnSpPr>
        <p:spPr>
          <a:xfrm rot="5400000" flipH="1">
            <a:off x="4677266" y="4183166"/>
            <a:ext cx="471113" cy="584053"/>
          </a:xfrm>
          <a:prstGeom prst="bentConnector4">
            <a:avLst>
              <a:gd name="adj1" fmla="val -48523"/>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7" name="グループ化 27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4"/>
                  <a:stretch>
                    <a:fillRect/>
                  </a:stretch>
                </a:blipFill>
              </p:spPr>
              <p:txBody>
                <a:bodyPr/>
                <a:lstStyle/>
                <a:p>
                  <a:r>
                    <a:rPr lang="ja-JP" altLang="en-US">
                      <a:noFill/>
                    </a:rPr>
                    <a:t> </a:t>
                  </a:r>
                </a:p>
              </p:txBody>
            </p:sp>
          </mc:Fallback>
        </mc:AlternateContent>
        <p:cxnSp>
          <p:nvCxnSpPr>
            <p:cNvPr id="288" name="直線矢印コネクタ 287"/>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90" name="テキスト ボックス 289"/>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39572326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2"/>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正方形/長方形 279"/>
          <p:cNvSpPr/>
          <p:nvPr/>
        </p:nvSpPr>
        <p:spPr>
          <a:xfrm>
            <a:off x="3711134" y="386342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3711134" y="4006183"/>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3709697" y="415177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正方形/長方形 286"/>
          <p:cNvSpPr/>
          <p:nvPr/>
        </p:nvSpPr>
        <p:spPr>
          <a:xfrm>
            <a:off x="3709697" y="429326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a:xfrm>
            <a:off x="3709697" y="443978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p:cNvSpPr/>
          <p:nvPr/>
        </p:nvSpPr>
        <p:spPr>
          <a:xfrm>
            <a:off x="3709697" y="458634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p:cNvSpPr/>
          <p:nvPr/>
        </p:nvSpPr>
        <p:spPr>
          <a:xfrm>
            <a:off x="3704935" y="3717031"/>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1" name="テキスト ボックス 280"/>
              <p:cNvSpPr txBox="1"/>
              <p:nvPr/>
            </p:nvSpPr>
            <p:spPr>
              <a:xfrm>
                <a:off x="3952186" y="3353921"/>
                <a:ext cx="2283446"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a:rPr>
                        <m:t>𝑠</m:t>
                      </m:r>
                      <m:r>
                        <a:rPr kumimoji="1" lang="en-US" altLang="ja-JP" b="0" i="1" smtClean="0">
                          <a:latin typeface="Cambria Math"/>
                        </a:rPr>
                        <m:t>−1)</m:t>
                      </m:r>
                    </m:oMath>
                  </m:oMathPara>
                </a14:m>
                <a:endParaRPr kumimoji="1" lang="ja-JP" altLang="en-US" dirty="0"/>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3952186" y="3353921"/>
                <a:ext cx="2283446" cy="391261"/>
              </a:xfrm>
              <a:prstGeom prst="rect">
                <a:avLst/>
              </a:prstGeom>
              <a:blipFill rotWithShape="1">
                <a:blip r:embed="rId14"/>
                <a:stretch>
                  <a:fillRect b="-7813"/>
                </a:stretch>
              </a:blipFill>
            </p:spPr>
            <p:txBody>
              <a:bodyPr/>
              <a:lstStyle/>
              <a:p>
                <a:r>
                  <a:rPr lang="ja-JP" altLang="en-US">
                    <a:noFill/>
                  </a:rPr>
                  <a:t> </a:t>
                </a:r>
              </a:p>
            </p:txBody>
          </p:sp>
        </mc:Fallback>
      </mc:AlternateContent>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0" name="カギ線コネクタ 289"/>
          <p:cNvCxnSpPr/>
          <p:nvPr/>
        </p:nvCxnSpPr>
        <p:spPr>
          <a:xfrm rot="10800000" flipH="1" flipV="1">
            <a:off x="4473810" y="4239634"/>
            <a:ext cx="566241" cy="286447"/>
          </a:xfrm>
          <a:prstGeom prst="bentConnector4">
            <a:avLst>
              <a:gd name="adj1" fmla="val -40372"/>
              <a:gd name="adj2" fmla="val -15523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1" name="カギ線コネクタ 290"/>
          <p:cNvCxnSpPr/>
          <p:nvPr/>
        </p:nvCxnSpPr>
        <p:spPr>
          <a:xfrm rot="5400000" flipH="1">
            <a:off x="4677266" y="4183166"/>
            <a:ext cx="471113" cy="584053"/>
          </a:xfrm>
          <a:prstGeom prst="bentConnector4">
            <a:avLst>
              <a:gd name="adj1" fmla="val -48523"/>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7" name="グループ化 27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8" name="テキスト ボックス 287"/>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8" name="テキスト ボックス 287"/>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5"/>
                  <a:stretch>
                    <a:fillRect/>
                  </a:stretch>
                </a:blipFill>
              </p:spPr>
              <p:txBody>
                <a:bodyPr/>
                <a:lstStyle/>
                <a:p>
                  <a:r>
                    <a:rPr lang="ja-JP" altLang="en-US">
                      <a:noFill/>
                    </a:rPr>
                    <a:t> </a:t>
                  </a:r>
                </a:p>
              </p:txBody>
            </p:sp>
          </mc:Fallback>
        </mc:AlternateContent>
        <p:cxnSp>
          <p:nvCxnSpPr>
            <p:cNvPr id="292" name="直線矢印コネクタ 291"/>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95" name="テキスト ボックス 294"/>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24132831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正方形/長方形 287"/>
          <p:cNvSpPr/>
          <p:nvPr/>
        </p:nvSpPr>
        <p:spPr>
          <a:xfrm>
            <a:off x="2715815" y="3720881"/>
            <a:ext cx="970660"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3129459" y="414908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2"/>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正方形/長方形 279"/>
          <p:cNvSpPr/>
          <p:nvPr/>
        </p:nvSpPr>
        <p:spPr>
          <a:xfrm>
            <a:off x="3711134" y="386342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3711134" y="4006183"/>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3709697" y="415177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正方形/長方形 286"/>
          <p:cNvSpPr/>
          <p:nvPr/>
        </p:nvSpPr>
        <p:spPr>
          <a:xfrm>
            <a:off x="3709697" y="429326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a:xfrm>
            <a:off x="3709697" y="443978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p:cNvSpPr/>
          <p:nvPr/>
        </p:nvSpPr>
        <p:spPr>
          <a:xfrm>
            <a:off x="3709697" y="458634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p:cNvSpPr/>
          <p:nvPr/>
        </p:nvSpPr>
        <p:spPr>
          <a:xfrm>
            <a:off x="3704935" y="3717031"/>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1" name="テキスト ボックス 280"/>
              <p:cNvSpPr txBox="1"/>
              <p:nvPr/>
            </p:nvSpPr>
            <p:spPr>
              <a:xfrm>
                <a:off x="3952186" y="3353921"/>
                <a:ext cx="2283446"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a:rPr>
                        <m:t>𝑠</m:t>
                      </m:r>
                      <m:r>
                        <a:rPr kumimoji="1" lang="en-US" altLang="ja-JP" b="0" i="1" smtClean="0">
                          <a:latin typeface="Cambria Math"/>
                        </a:rPr>
                        <m:t>−1)</m:t>
                      </m:r>
                    </m:oMath>
                  </m:oMathPara>
                </a14:m>
                <a:endParaRPr kumimoji="1" lang="ja-JP" altLang="en-US" dirty="0"/>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3952186" y="3353921"/>
                <a:ext cx="2283446" cy="391261"/>
              </a:xfrm>
              <a:prstGeom prst="rect">
                <a:avLst/>
              </a:prstGeom>
              <a:blipFill rotWithShape="1">
                <a:blip r:embed="rId14"/>
                <a:stretch>
                  <a:fillRect b="-7813"/>
                </a:stretch>
              </a:blipFill>
            </p:spPr>
            <p:txBody>
              <a:bodyPr/>
              <a:lstStyle/>
              <a:p>
                <a:r>
                  <a:rPr lang="ja-JP" altLang="en-US">
                    <a:noFill/>
                  </a:rPr>
                  <a:t> </a:t>
                </a:r>
              </a:p>
            </p:txBody>
          </p:sp>
        </mc:Fallback>
      </mc:AlternateContent>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3255818" y="4745182"/>
            <a:ext cx="1205346" cy="504356"/>
          </a:xfrm>
          <a:custGeom>
            <a:avLst/>
            <a:gdLst>
              <a:gd name="connsiteX0" fmla="*/ 1205346 w 1205346"/>
              <a:gd name="connsiteY0" fmla="*/ 353291 h 504356"/>
              <a:gd name="connsiteX1" fmla="*/ 817418 w 1205346"/>
              <a:gd name="connsiteY1" fmla="*/ 477982 h 504356"/>
              <a:gd name="connsiteX2" fmla="*/ 374073 w 1205346"/>
              <a:gd name="connsiteY2" fmla="*/ 457200 h 504356"/>
              <a:gd name="connsiteX3" fmla="*/ 0 w 1205346"/>
              <a:gd name="connsiteY3" fmla="*/ 0 h 504356"/>
            </a:gdLst>
            <a:ahLst/>
            <a:cxnLst>
              <a:cxn ang="0">
                <a:pos x="connsiteX0" y="connsiteY0"/>
              </a:cxn>
              <a:cxn ang="0">
                <a:pos x="connsiteX1" y="connsiteY1"/>
              </a:cxn>
              <a:cxn ang="0">
                <a:pos x="connsiteX2" y="connsiteY2"/>
              </a:cxn>
              <a:cxn ang="0">
                <a:pos x="connsiteX3" y="connsiteY3"/>
              </a:cxn>
            </a:cxnLst>
            <a:rect l="l" t="t" r="r" b="b"/>
            <a:pathLst>
              <a:path w="1205346" h="504356">
                <a:moveTo>
                  <a:pt x="1205346" y="353291"/>
                </a:moveTo>
                <a:cubicBezTo>
                  <a:pt x="1080654" y="406977"/>
                  <a:pt x="955963" y="460664"/>
                  <a:pt x="817418" y="477982"/>
                </a:cubicBezTo>
                <a:cubicBezTo>
                  <a:pt x="678872" y="495300"/>
                  <a:pt x="510309" y="536864"/>
                  <a:pt x="374073" y="457200"/>
                </a:cubicBezTo>
                <a:cubicBezTo>
                  <a:pt x="237837" y="377536"/>
                  <a:pt x="118918" y="188768"/>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1" name="テキスト ボックス 290"/>
              <p:cNvSpPr txBox="1"/>
              <p:nvPr/>
            </p:nvSpPr>
            <p:spPr>
              <a:xfrm>
                <a:off x="2144934" y="5291783"/>
                <a:ext cx="223067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𝐹</m:t>
                      </m:r>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a:rPr>
                        <m:t>𝑠</m:t>
                      </m:r>
                      <m:r>
                        <a:rPr kumimoji="1" lang="en-US" altLang="ja-JP" b="0" i="1" smtClean="0">
                          <a:latin typeface="Cambria Math"/>
                        </a:rPr>
                        <m:t>−1)</m:t>
                      </m:r>
                    </m:oMath>
                  </m:oMathPara>
                </a14:m>
                <a:endParaRPr kumimoji="1" lang="ja-JP" altLang="en-US" dirty="0"/>
              </a:p>
            </p:txBody>
          </p:sp>
        </mc:Choice>
        <mc:Fallback xmlns="">
          <p:sp>
            <p:nvSpPr>
              <p:cNvPr id="291" name="テキスト ボックス 290"/>
              <p:cNvSpPr txBox="1">
                <a:spLocks noRot="1" noChangeAspect="1" noMove="1" noResize="1" noEditPoints="1" noAdjustHandles="1" noChangeArrowheads="1" noChangeShapeType="1" noTextEdit="1"/>
              </p:cNvSpPr>
              <p:nvPr/>
            </p:nvSpPr>
            <p:spPr>
              <a:xfrm>
                <a:off x="2144934" y="5291783"/>
                <a:ext cx="2230675" cy="369332"/>
              </a:xfrm>
              <a:prstGeom prst="rect">
                <a:avLst/>
              </a:prstGeom>
              <a:blipFill rotWithShape="1">
                <a:blip r:embed="rId15"/>
                <a:stretch>
                  <a:fillRect b="-11475"/>
                </a:stretch>
              </a:blipFill>
            </p:spPr>
            <p:txBody>
              <a:bodyPr/>
              <a:lstStyle/>
              <a:p>
                <a:r>
                  <a:rPr lang="ja-JP" altLang="en-US">
                    <a:noFill/>
                  </a:rPr>
                  <a:t> </a:t>
                </a:r>
              </a:p>
            </p:txBody>
          </p:sp>
        </mc:Fallback>
      </mc:AlternateContent>
      <p:cxnSp>
        <p:nvCxnSpPr>
          <p:cNvPr id="18" name="カギ線コネクタ 17"/>
          <p:cNvCxnSpPr>
            <a:stCxn id="168" idx="1"/>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カギ線コネクタ 24"/>
          <p:cNvCxnSpPr>
            <a:stCxn id="276" idx="2"/>
            <a:endCxn id="168" idx="3"/>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7" name="グループ化 27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92" name="テキスト ボックス 291"/>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92" name="テキスト ボックス 291"/>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6"/>
                  <a:stretch>
                    <a:fillRect/>
                  </a:stretch>
                </a:blipFill>
              </p:spPr>
              <p:txBody>
                <a:bodyPr/>
                <a:lstStyle/>
                <a:p>
                  <a:r>
                    <a:rPr lang="ja-JP" altLang="en-US">
                      <a:noFill/>
                    </a:rPr>
                    <a:t> </a:t>
                  </a:r>
                </a:p>
              </p:txBody>
            </p:sp>
          </mc:Fallback>
        </mc:AlternateContent>
        <p:cxnSp>
          <p:nvCxnSpPr>
            <p:cNvPr id="295" name="直線矢印コネクタ 294"/>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96" name="テキスト ボックス 295"/>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37773452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正方形/長方形 287"/>
          <p:cNvSpPr/>
          <p:nvPr/>
        </p:nvSpPr>
        <p:spPr>
          <a:xfrm>
            <a:off x="2715815" y="3720881"/>
            <a:ext cx="970660"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3129459" y="414908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2"/>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正方形/長方形 279"/>
          <p:cNvSpPr/>
          <p:nvPr/>
        </p:nvSpPr>
        <p:spPr>
          <a:xfrm>
            <a:off x="3711134" y="386342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3711134" y="4006183"/>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3709697" y="415177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正方形/長方形 286"/>
          <p:cNvSpPr/>
          <p:nvPr/>
        </p:nvSpPr>
        <p:spPr>
          <a:xfrm>
            <a:off x="3709697" y="429326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a:xfrm>
            <a:off x="3709697" y="443978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p:cNvSpPr/>
          <p:nvPr/>
        </p:nvSpPr>
        <p:spPr>
          <a:xfrm>
            <a:off x="3709697" y="458634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p:cNvSpPr/>
          <p:nvPr/>
        </p:nvSpPr>
        <p:spPr>
          <a:xfrm>
            <a:off x="3704935" y="3717031"/>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1" name="テキスト ボックス 280"/>
              <p:cNvSpPr txBox="1"/>
              <p:nvPr/>
            </p:nvSpPr>
            <p:spPr>
              <a:xfrm>
                <a:off x="3952186" y="3353921"/>
                <a:ext cx="2283446"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a:rPr>
                        <m:t>𝑠</m:t>
                      </m:r>
                      <m:r>
                        <a:rPr kumimoji="1" lang="en-US" altLang="ja-JP" b="0" i="1" smtClean="0">
                          <a:latin typeface="Cambria Math"/>
                        </a:rPr>
                        <m:t>−1)</m:t>
                      </m:r>
                    </m:oMath>
                  </m:oMathPara>
                </a14:m>
                <a:endParaRPr kumimoji="1" lang="ja-JP" altLang="en-US" dirty="0"/>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3952186" y="3353921"/>
                <a:ext cx="2283446" cy="391261"/>
              </a:xfrm>
              <a:prstGeom prst="rect">
                <a:avLst/>
              </a:prstGeom>
              <a:blipFill rotWithShape="1">
                <a:blip r:embed="rId14"/>
                <a:stretch>
                  <a:fillRect b="-7813"/>
                </a:stretch>
              </a:blipFill>
            </p:spPr>
            <p:txBody>
              <a:bodyPr/>
              <a:lstStyle/>
              <a:p>
                <a:r>
                  <a:rPr lang="ja-JP" altLang="en-US">
                    <a:noFill/>
                  </a:rPr>
                  <a:t> </a:t>
                </a:r>
              </a:p>
            </p:txBody>
          </p:sp>
        </mc:Fallback>
      </mc:AlternateContent>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3255818" y="4745182"/>
            <a:ext cx="1205346" cy="504356"/>
          </a:xfrm>
          <a:custGeom>
            <a:avLst/>
            <a:gdLst>
              <a:gd name="connsiteX0" fmla="*/ 1205346 w 1205346"/>
              <a:gd name="connsiteY0" fmla="*/ 353291 h 504356"/>
              <a:gd name="connsiteX1" fmla="*/ 817418 w 1205346"/>
              <a:gd name="connsiteY1" fmla="*/ 477982 h 504356"/>
              <a:gd name="connsiteX2" fmla="*/ 374073 w 1205346"/>
              <a:gd name="connsiteY2" fmla="*/ 457200 h 504356"/>
              <a:gd name="connsiteX3" fmla="*/ 0 w 1205346"/>
              <a:gd name="connsiteY3" fmla="*/ 0 h 504356"/>
            </a:gdLst>
            <a:ahLst/>
            <a:cxnLst>
              <a:cxn ang="0">
                <a:pos x="connsiteX0" y="connsiteY0"/>
              </a:cxn>
              <a:cxn ang="0">
                <a:pos x="connsiteX1" y="connsiteY1"/>
              </a:cxn>
              <a:cxn ang="0">
                <a:pos x="connsiteX2" y="connsiteY2"/>
              </a:cxn>
              <a:cxn ang="0">
                <a:pos x="connsiteX3" y="connsiteY3"/>
              </a:cxn>
            </a:cxnLst>
            <a:rect l="l" t="t" r="r" b="b"/>
            <a:pathLst>
              <a:path w="1205346" h="504356">
                <a:moveTo>
                  <a:pt x="1205346" y="353291"/>
                </a:moveTo>
                <a:cubicBezTo>
                  <a:pt x="1080654" y="406977"/>
                  <a:pt x="955963" y="460664"/>
                  <a:pt x="817418" y="477982"/>
                </a:cubicBezTo>
                <a:cubicBezTo>
                  <a:pt x="678872" y="495300"/>
                  <a:pt x="510309" y="536864"/>
                  <a:pt x="374073" y="457200"/>
                </a:cubicBezTo>
                <a:cubicBezTo>
                  <a:pt x="237837" y="377536"/>
                  <a:pt x="118918" y="188768"/>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1" name="テキスト ボックス 290"/>
              <p:cNvSpPr txBox="1"/>
              <p:nvPr/>
            </p:nvSpPr>
            <p:spPr>
              <a:xfrm>
                <a:off x="2144934" y="5291783"/>
                <a:ext cx="223067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𝐹</m:t>
                      </m:r>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a:rPr>
                        <m:t>𝑠</m:t>
                      </m:r>
                      <m:r>
                        <a:rPr kumimoji="1" lang="en-US" altLang="ja-JP" b="0" i="1" smtClean="0">
                          <a:latin typeface="Cambria Math"/>
                        </a:rPr>
                        <m:t>−1)</m:t>
                      </m:r>
                    </m:oMath>
                  </m:oMathPara>
                </a14:m>
                <a:endParaRPr kumimoji="1" lang="ja-JP" altLang="en-US" dirty="0"/>
              </a:p>
            </p:txBody>
          </p:sp>
        </mc:Choice>
        <mc:Fallback xmlns="">
          <p:sp>
            <p:nvSpPr>
              <p:cNvPr id="291" name="テキスト ボックス 290"/>
              <p:cNvSpPr txBox="1">
                <a:spLocks noRot="1" noChangeAspect="1" noMove="1" noResize="1" noEditPoints="1" noAdjustHandles="1" noChangeArrowheads="1" noChangeShapeType="1" noTextEdit="1"/>
              </p:cNvSpPr>
              <p:nvPr/>
            </p:nvSpPr>
            <p:spPr>
              <a:xfrm>
                <a:off x="2144934" y="5291783"/>
                <a:ext cx="2230675" cy="369332"/>
              </a:xfrm>
              <a:prstGeom prst="rect">
                <a:avLst/>
              </a:prstGeom>
              <a:blipFill rotWithShape="1">
                <a:blip r:embed="rId15"/>
                <a:stretch>
                  <a:fillRect b="-11475"/>
                </a:stretch>
              </a:blipFill>
            </p:spPr>
            <p:txBody>
              <a:bodyPr/>
              <a:lstStyle/>
              <a:p>
                <a:r>
                  <a:rPr lang="ja-JP" altLang="en-US">
                    <a:noFill/>
                  </a:rPr>
                  <a:t> </a:t>
                </a:r>
              </a:p>
            </p:txBody>
          </p:sp>
        </mc:Fallback>
      </mc:AlternateContent>
      <p:sp>
        <p:nvSpPr>
          <p:cNvPr id="292" name="正方形/長方形 291"/>
          <p:cNvSpPr/>
          <p:nvPr/>
        </p:nvSpPr>
        <p:spPr>
          <a:xfrm>
            <a:off x="2701860" y="3720881"/>
            <a:ext cx="144576" cy="10042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5" name="テキスト ボックス 294"/>
              <p:cNvSpPr txBox="1"/>
              <p:nvPr/>
            </p:nvSpPr>
            <p:spPr>
              <a:xfrm>
                <a:off x="1431356" y="5918059"/>
                <a:ext cx="268740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a:rPr>
                        <m:t>𝑠</m:t>
                      </m:r>
                      <m:r>
                        <a:rPr kumimoji="1" lang="en-US" altLang="ja-JP" b="0" i="1" smtClean="0">
                          <a:latin typeface="Cambria Math"/>
                        </a:rPr>
                        <m:t>−1)</m:t>
                      </m:r>
                    </m:oMath>
                  </m:oMathPara>
                </a14:m>
                <a:endParaRPr kumimoji="1" lang="ja-JP" altLang="en-US" dirty="0"/>
              </a:p>
            </p:txBody>
          </p:sp>
        </mc:Choice>
        <mc:Fallback xmlns="">
          <p:sp>
            <p:nvSpPr>
              <p:cNvPr id="295" name="テキスト ボックス 294"/>
              <p:cNvSpPr txBox="1">
                <a:spLocks noRot="1" noChangeAspect="1" noMove="1" noResize="1" noEditPoints="1" noAdjustHandles="1" noChangeArrowheads="1" noChangeShapeType="1" noTextEdit="1"/>
              </p:cNvSpPr>
              <p:nvPr/>
            </p:nvSpPr>
            <p:spPr>
              <a:xfrm>
                <a:off x="1431356" y="5918059"/>
                <a:ext cx="2687402" cy="391261"/>
              </a:xfrm>
              <a:prstGeom prst="rect">
                <a:avLst/>
              </a:prstGeom>
              <a:blipFill rotWithShape="1">
                <a:blip r:embed="rId16"/>
                <a:stretch>
                  <a:fillRect b="-7813"/>
                </a:stretch>
              </a:blipFill>
            </p:spPr>
            <p:txBody>
              <a:bodyPr/>
              <a:lstStyle/>
              <a:p>
                <a:r>
                  <a:rPr lang="ja-JP" altLang="en-US">
                    <a:noFill/>
                  </a:rPr>
                  <a:t> </a:t>
                </a:r>
              </a:p>
            </p:txBody>
          </p:sp>
        </mc:Fallback>
      </mc:AlternateContent>
      <p:sp>
        <p:nvSpPr>
          <p:cNvPr id="11" name="フリーフォーム 10"/>
          <p:cNvSpPr/>
          <p:nvPr/>
        </p:nvSpPr>
        <p:spPr>
          <a:xfrm>
            <a:off x="2770909" y="4731327"/>
            <a:ext cx="3463636" cy="1207178"/>
          </a:xfrm>
          <a:custGeom>
            <a:avLst/>
            <a:gdLst>
              <a:gd name="connsiteX0" fmla="*/ 3463636 w 3463636"/>
              <a:gd name="connsiteY0" fmla="*/ 512618 h 1207178"/>
              <a:gd name="connsiteX1" fmla="*/ 3117273 w 3463636"/>
              <a:gd name="connsiteY1" fmla="*/ 962891 h 1207178"/>
              <a:gd name="connsiteX2" fmla="*/ 2382982 w 3463636"/>
              <a:gd name="connsiteY2" fmla="*/ 1156855 h 1207178"/>
              <a:gd name="connsiteX3" fmla="*/ 1558636 w 3463636"/>
              <a:gd name="connsiteY3" fmla="*/ 1184564 h 1207178"/>
              <a:gd name="connsiteX4" fmla="*/ 928255 w 3463636"/>
              <a:gd name="connsiteY4" fmla="*/ 1184564 h 1207178"/>
              <a:gd name="connsiteX5" fmla="*/ 360218 w 3463636"/>
              <a:gd name="connsiteY5" fmla="*/ 893618 h 1207178"/>
              <a:gd name="connsiteX6" fmla="*/ 124691 w 3463636"/>
              <a:gd name="connsiteY6" fmla="*/ 408709 h 1207178"/>
              <a:gd name="connsiteX7" fmla="*/ 0 w 3463636"/>
              <a:gd name="connsiteY7" fmla="*/ 0 h 120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3636" h="1207178">
                <a:moveTo>
                  <a:pt x="3463636" y="512618"/>
                </a:moveTo>
                <a:cubicBezTo>
                  <a:pt x="3380509" y="684068"/>
                  <a:pt x="3297382" y="855518"/>
                  <a:pt x="3117273" y="962891"/>
                </a:cubicBezTo>
                <a:cubicBezTo>
                  <a:pt x="2937164" y="1070264"/>
                  <a:pt x="2642755" y="1119910"/>
                  <a:pt x="2382982" y="1156855"/>
                </a:cubicBezTo>
                <a:cubicBezTo>
                  <a:pt x="2123209" y="1193800"/>
                  <a:pt x="1801090" y="1179946"/>
                  <a:pt x="1558636" y="1184564"/>
                </a:cubicBezTo>
                <a:cubicBezTo>
                  <a:pt x="1316182" y="1189182"/>
                  <a:pt x="1127991" y="1233055"/>
                  <a:pt x="928255" y="1184564"/>
                </a:cubicBezTo>
                <a:cubicBezTo>
                  <a:pt x="728519" y="1136073"/>
                  <a:pt x="494145" y="1022927"/>
                  <a:pt x="360218" y="893618"/>
                </a:cubicBezTo>
                <a:cubicBezTo>
                  <a:pt x="226291" y="764309"/>
                  <a:pt x="184727" y="557645"/>
                  <a:pt x="124691" y="408709"/>
                </a:cubicBezTo>
                <a:cubicBezTo>
                  <a:pt x="64655" y="259773"/>
                  <a:pt x="32327" y="129886"/>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6" name="カギ線コネクタ 295"/>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7" name="カギ線コネクタ 29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7" name="グループ化 27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98" name="テキスト ボックス 297"/>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98" name="テキスト ボックス 297"/>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7"/>
                  <a:stretch>
                    <a:fillRect/>
                  </a:stretch>
                </a:blipFill>
              </p:spPr>
              <p:txBody>
                <a:bodyPr/>
                <a:lstStyle/>
                <a:p>
                  <a:r>
                    <a:rPr lang="ja-JP" altLang="en-US">
                      <a:noFill/>
                    </a:rPr>
                    <a:t> </a:t>
                  </a:r>
                </a:p>
              </p:txBody>
            </p:sp>
          </mc:Fallback>
        </mc:AlternateContent>
        <p:cxnSp>
          <p:nvCxnSpPr>
            <p:cNvPr id="299" name="直線矢印コネクタ 298"/>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00" name="テキスト ボックス 299"/>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7192260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正方形/長方形 287"/>
          <p:cNvSpPr/>
          <p:nvPr/>
        </p:nvSpPr>
        <p:spPr>
          <a:xfrm>
            <a:off x="2715815" y="3720881"/>
            <a:ext cx="970660"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3129459" y="414908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2"/>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正方形/長方形 279"/>
          <p:cNvSpPr/>
          <p:nvPr/>
        </p:nvSpPr>
        <p:spPr>
          <a:xfrm>
            <a:off x="3711134" y="386342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3711134" y="4006183"/>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3709697" y="415177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正方形/長方形 286"/>
          <p:cNvSpPr/>
          <p:nvPr/>
        </p:nvSpPr>
        <p:spPr>
          <a:xfrm>
            <a:off x="3709697" y="429326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a:xfrm>
            <a:off x="3709697" y="443978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p:cNvSpPr/>
          <p:nvPr/>
        </p:nvSpPr>
        <p:spPr>
          <a:xfrm>
            <a:off x="3709697" y="458634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p:cNvSpPr/>
          <p:nvPr/>
        </p:nvSpPr>
        <p:spPr>
          <a:xfrm>
            <a:off x="3704935" y="3717031"/>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1" name="テキスト ボックス 280"/>
              <p:cNvSpPr txBox="1"/>
              <p:nvPr/>
            </p:nvSpPr>
            <p:spPr>
              <a:xfrm>
                <a:off x="3952186" y="3353921"/>
                <a:ext cx="2283446"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a:rPr>
                        <m:t>𝑠</m:t>
                      </m:r>
                      <m:r>
                        <a:rPr kumimoji="1" lang="en-US" altLang="ja-JP" b="0" i="1" smtClean="0">
                          <a:latin typeface="Cambria Math"/>
                        </a:rPr>
                        <m:t>−1)</m:t>
                      </m:r>
                    </m:oMath>
                  </m:oMathPara>
                </a14:m>
                <a:endParaRPr kumimoji="1" lang="ja-JP" altLang="en-US" dirty="0"/>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3952186" y="3353921"/>
                <a:ext cx="2283446" cy="391261"/>
              </a:xfrm>
              <a:prstGeom prst="rect">
                <a:avLst/>
              </a:prstGeom>
              <a:blipFill rotWithShape="1">
                <a:blip r:embed="rId14"/>
                <a:stretch>
                  <a:fillRect b="-7813"/>
                </a:stretch>
              </a:blipFill>
            </p:spPr>
            <p:txBody>
              <a:bodyPr/>
              <a:lstStyle/>
              <a:p>
                <a:r>
                  <a:rPr lang="ja-JP" altLang="en-US">
                    <a:noFill/>
                  </a:rPr>
                  <a:t> </a:t>
                </a:r>
              </a:p>
            </p:txBody>
          </p:sp>
        </mc:Fallback>
      </mc:AlternateContent>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3255818" y="4745182"/>
            <a:ext cx="1205346" cy="504356"/>
          </a:xfrm>
          <a:custGeom>
            <a:avLst/>
            <a:gdLst>
              <a:gd name="connsiteX0" fmla="*/ 1205346 w 1205346"/>
              <a:gd name="connsiteY0" fmla="*/ 353291 h 504356"/>
              <a:gd name="connsiteX1" fmla="*/ 817418 w 1205346"/>
              <a:gd name="connsiteY1" fmla="*/ 477982 h 504356"/>
              <a:gd name="connsiteX2" fmla="*/ 374073 w 1205346"/>
              <a:gd name="connsiteY2" fmla="*/ 457200 h 504356"/>
              <a:gd name="connsiteX3" fmla="*/ 0 w 1205346"/>
              <a:gd name="connsiteY3" fmla="*/ 0 h 504356"/>
            </a:gdLst>
            <a:ahLst/>
            <a:cxnLst>
              <a:cxn ang="0">
                <a:pos x="connsiteX0" y="connsiteY0"/>
              </a:cxn>
              <a:cxn ang="0">
                <a:pos x="connsiteX1" y="connsiteY1"/>
              </a:cxn>
              <a:cxn ang="0">
                <a:pos x="connsiteX2" y="connsiteY2"/>
              </a:cxn>
              <a:cxn ang="0">
                <a:pos x="connsiteX3" y="connsiteY3"/>
              </a:cxn>
            </a:cxnLst>
            <a:rect l="l" t="t" r="r" b="b"/>
            <a:pathLst>
              <a:path w="1205346" h="504356">
                <a:moveTo>
                  <a:pt x="1205346" y="353291"/>
                </a:moveTo>
                <a:cubicBezTo>
                  <a:pt x="1080654" y="406977"/>
                  <a:pt x="955963" y="460664"/>
                  <a:pt x="817418" y="477982"/>
                </a:cubicBezTo>
                <a:cubicBezTo>
                  <a:pt x="678872" y="495300"/>
                  <a:pt x="510309" y="536864"/>
                  <a:pt x="374073" y="457200"/>
                </a:cubicBezTo>
                <a:cubicBezTo>
                  <a:pt x="237837" y="377536"/>
                  <a:pt x="118918" y="188768"/>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1" name="テキスト ボックス 290"/>
              <p:cNvSpPr txBox="1"/>
              <p:nvPr/>
            </p:nvSpPr>
            <p:spPr>
              <a:xfrm>
                <a:off x="2144934" y="5291783"/>
                <a:ext cx="223067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𝐹</m:t>
                      </m:r>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a:rPr>
                        <m:t>𝑠</m:t>
                      </m:r>
                      <m:r>
                        <a:rPr kumimoji="1" lang="en-US" altLang="ja-JP" b="0" i="1" smtClean="0">
                          <a:latin typeface="Cambria Math"/>
                        </a:rPr>
                        <m:t>−1)</m:t>
                      </m:r>
                    </m:oMath>
                  </m:oMathPara>
                </a14:m>
                <a:endParaRPr kumimoji="1" lang="ja-JP" altLang="en-US" dirty="0"/>
              </a:p>
            </p:txBody>
          </p:sp>
        </mc:Choice>
        <mc:Fallback xmlns="">
          <p:sp>
            <p:nvSpPr>
              <p:cNvPr id="291" name="テキスト ボックス 290"/>
              <p:cNvSpPr txBox="1">
                <a:spLocks noRot="1" noChangeAspect="1" noMove="1" noResize="1" noEditPoints="1" noAdjustHandles="1" noChangeArrowheads="1" noChangeShapeType="1" noTextEdit="1"/>
              </p:cNvSpPr>
              <p:nvPr/>
            </p:nvSpPr>
            <p:spPr>
              <a:xfrm>
                <a:off x="2144934" y="5291783"/>
                <a:ext cx="2230675" cy="369332"/>
              </a:xfrm>
              <a:prstGeom prst="rect">
                <a:avLst/>
              </a:prstGeom>
              <a:blipFill rotWithShape="1">
                <a:blip r:embed="rId15"/>
                <a:stretch>
                  <a:fillRect b="-11475"/>
                </a:stretch>
              </a:blipFill>
            </p:spPr>
            <p:txBody>
              <a:bodyPr/>
              <a:lstStyle/>
              <a:p>
                <a:r>
                  <a:rPr lang="ja-JP" altLang="en-US">
                    <a:noFill/>
                  </a:rPr>
                  <a:t> </a:t>
                </a:r>
              </a:p>
            </p:txBody>
          </p:sp>
        </mc:Fallback>
      </mc:AlternateContent>
      <p:sp>
        <p:nvSpPr>
          <p:cNvPr id="292" name="正方形/長方形 291"/>
          <p:cNvSpPr/>
          <p:nvPr/>
        </p:nvSpPr>
        <p:spPr>
          <a:xfrm>
            <a:off x="2701860" y="3720881"/>
            <a:ext cx="144576" cy="10042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5" name="テキスト ボックス 294"/>
              <p:cNvSpPr txBox="1"/>
              <p:nvPr/>
            </p:nvSpPr>
            <p:spPr>
              <a:xfrm>
                <a:off x="1431356" y="5918059"/>
                <a:ext cx="268740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a:rPr>
                        <m:t>𝑠</m:t>
                      </m:r>
                      <m:r>
                        <a:rPr kumimoji="1" lang="en-US" altLang="ja-JP" b="0" i="1" smtClean="0">
                          <a:latin typeface="Cambria Math"/>
                        </a:rPr>
                        <m:t>−1)</m:t>
                      </m:r>
                    </m:oMath>
                  </m:oMathPara>
                </a14:m>
                <a:endParaRPr kumimoji="1" lang="ja-JP" altLang="en-US" dirty="0"/>
              </a:p>
            </p:txBody>
          </p:sp>
        </mc:Choice>
        <mc:Fallback xmlns="">
          <p:sp>
            <p:nvSpPr>
              <p:cNvPr id="295" name="テキスト ボックス 294"/>
              <p:cNvSpPr txBox="1">
                <a:spLocks noRot="1" noChangeAspect="1" noMove="1" noResize="1" noEditPoints="1" noAdjustHandles="1" noChangeArrowheads="1" noChangeShapeType="1" noTextEdit="1"/>
              </p:cNvSpPr>
              <p:nvPr/>
            </p:nvSpPr>
            <p:spPr>
              <a:xfrm>
                <a:off x="1431356" y="5918059"/>
                <a:ext cx="2687402" cy="391261"/>
              </a:xfrm>
              <a:prstGeom prst="rect">
                <a:avLst/>
              </a:prstGeom>
              <a:blipFill rotWithShape="1">
                <a:blip r:embed="rId16"/>
                <a:stretch>
                  <a:fillRect b="-7813"/>
                </a:stretch>
              </a:blipFill>
            </p:spPr>
            <p:txBody>
              <a:bodyPr/>
              <a:lstStyle/>
              <a:p>
                <a:r>
                  <a:rPr lang="ja-JP" altLang="en-US">
                    <a:noFill/>
                  </a:rPr>
                  <a:t> </a:t>
                </a:r>
              </a:p>
            </p:txBody>
          </p:sp>
        </mc:Fallback>
      </mc:AlternateContent>
      <p:sp>
        <p:nvSpPr>
          <p:cNvPr id="11" name="フリーフォーム 10"/>
          <p:cNvSpPr/>
          <p:nvPr/>
        </p:nvSpPr>
        <p:spPr>
          <a:xfrm>
            <a:off x="2770909" y="4731327"/>
            <a:ext cx="3463636" cy="1207178"/>
          </a:xfrm>
          <a:custGeom>
            <a:avLst/>
            <a:gdLst>
              <a:gd name="connsiteX0" fmla="*/ 3463636 w 3463636"/>
              <a:gd name="connsiteY0" fmla="*/ 512618 h 1207178"/>
              <a:gd name="connsiteX1" fmla="*/ 3117273 w 3463636"/>
              <a:gd name="connsiteY1" fmla="*/ 962891 h 1207178"/>
              <a:gd name="connsiteX2" fmla="*/ 2382982 w 3463636"/>
              <a:gd name="connsiteY2" fmla="*/ 1156855 h 1207178"/>
              <a:gd name="connsiteX3" fmla="*/ 1558636 w 3463636"/>
              <a:gd name="connsiteY3" fmla="*/ 1184564 h 1207178"/>
              <a:gd name="connsiteX4" fmla="*/ 928255 w 3463636"/>
              <a:gd name="connsiteY4" fmla="*/ 1184564 h 1207178"/>
              <a:gd name="connsiteX5" fmla="*/ 360218 w 3463636"/>
              <a:gd name="connsiteY5" fmla="*/ 893618 h 1207178"/>
              <a:gd name="connsiteX6" fmla="*/ 124691 w 3463636"/>
              <a:gd name="connsiteY6" fmla="*/ 408709 h 1207178"/>
              <a:gd name="connsiteX7" fmla="*/ 0 w 3463636"/>
              <a:gd name="connsiteY7" fmla="*/ 0 h 120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3636" h="1207178">
                <a:moveTo>
                  <a:pt x="3463636" y="512618"/>
                </a:moveTo>
                <a:cubicBezTo>
                  <a:pt x="3380509" y="684068"/>
                  <a:pt x="3297382" y="855518"/>
                  <a:pt x="3117273" y="962891"/>
                </a:cubicBezTo>
                <a:cubicBezTo>
                  <a:pt x="2937164" y="1070264"/>
                  <a:pt x="2642755" y="1119910"/>
                  <a:pt x="2382982" y="1156855"/>
                </a:cubicBezTo>
                <a:cubicBezTo>
                  <a:pt x="2123209" y="1193800"/>
                  <a:pt x="1801090" y="1179946"/>
                  <a:pt x="1558636" y="1184564"/>
                </a:cubicBezTo>
                <a:cubicBezTo>
                  <a:pt x="1316182" y="1189182"/>
                  <a:pt x="1127991" y="1233055"/>
                  <a:pt x="928255" y="1184564"/>
                </a:cubicBezTo>
                <a:cubicBezTo>
                  <a:pt x="728519" y="1136073"/>
                  <a:pt x="494145" y="1022927"/>
                  <a:pt x="360218" y="893618"/>
                </a:cubicBezTo>
                <a:cubicBezTo>
                  <a:pt x="226291" y="764309"/>
                  <a:pt x="184727" y="557645"/>
                  <a:pt x="124691" y="408709"/>
                </a:cubicBezTo>
                <a:cubicBezTo>
                  <a:pt x="64655" y="259773"/>
                  <a:pt x="32327" y="129886"/>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6" name="カギ線コネクタ 295"/>
          <p:cNvCxnSpPr/>
          <p:nvPr/>
        </p:nvCxnSpPr>
        <p:spPr>
          <a:xfrm rot="10800000" flipH="1">
            <a:off x="4473808" y="4522206"/>
            <a:ext cx="566244" cy="581457"/>
          </a:xfrm>
          <a:prstGeom prst="bentConnector4">
            <a:avLst>
              <a:gd name="adj1" fmla="val -40371"/>
              <a:gd name="adj2" fmla="val 224907"/>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カギ線コネクタ 29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7" name="グループ化 27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98" name="テキスト ボックス 297"/>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98" name="テキスト ボックス 297"/>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7"/>
                  <a:stretch>
                    <a:fillRect/>
                  </a:stretch>
                </a:blipFill>
              </p:spPr>
              <p:txBody>
                <a:bodyPr/>
                <a:lstStyle/>
                <a:p>
                  <a:r>
                    <a:rPr lang="ja-JP" altLang="en-US">
                      <a:noFill/>
                    </a:rPr>
                    <a:t> </a:t>
                  </a:r>
                </a:p>
              </p:txBody>
            </p:sp>
          </mc:Fallback>
        </mc:AlternateContent>
        <p:cxnSp>
          <p:nvCxnSpPr>
            <p:cNvPr id="299" name="直線矢印コネクタ 298"/>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00" name="テキスト ボックス 299"/>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81312723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正方形/長方形 295"/>
          <p:cNvSpPr/>
          <p:nvPr/>
        </p:nvSpPr>
        <p:spPr>
          <a:xfrm>
            <a:off x="2839437" y="3720881"/>
            <a:ext cx="1024388"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正方形/長方形 279"/>
          <p:cNvSpPr/>
          <p:nvPr/>
        </p:nvSpPr>
        <p:spPr>
          <a:xfrm>
            <a:off x="3711134" y="386342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3711134" y="4006183"/>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3709697" y="415177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正方形/長方形 286"/>
          <p:cNvSpPr/>
          <p:nvPr/>
        </p:nvSpPr>
        <p:spPr>
          <a:xfrm>
            <a:off x="3709697" y="429326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a:xfrm>
            <a:off x="3709697" y="443978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p:cNvSpPr/>
          <p:nvPr/>
        </p:nvSpPr>
        <p:spPr>
          <a:xfrm>
            <a:off x="3709697" y="458634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1" name="テキスト ボックス 280"/>
              <p:cNvSpPr txBox="1"/>
              <p:nvPr/>
            </p:nvSpPr>
            <p:spPr>
              <a:xfrm>
                <a:off x="3952186" y="3353921"/>
                <a:ext cx="2283446"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a:rPr>
                        <m:t>𝑠</m:t>
                      </m:r>
                      <m:r>
                        <a:rPr kumimoji="1" lang="en-US" altLang="ja-JP" b="0" i="1" smtClean="0">
                          <a:latin typeface="Cambria Math"/>
                        </a:rPr>
                        <m:t>−1)</m:t>
                      </m:r>
                    </m:oMath>
                  </m:oMathPara>
                </a14:m>
                <a:endParaRPr kumimoji="1" lang="ja-JP" altLang="en-US" dirty="0"/>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3952186" y="3353921"/>
                <a:ext cx="2283446" cy="391261"/>
              </a:xfrm>
              <a:prstGeom prst="rect">
                <a:avLst/>
              </a:prstGeom>
              <a:blipFill rotWithShape="1">
                <a:blip r:embed="rId14"/>
                <a:stretch>
                  <a:fillRect b="-7813"/>
                </a:stretch>
              </a:blipFill>
            </p:spPr>
            <p:txBody>
              <a:bodyPr/>
              <a:lstStyle/>
              <a:p>
                <a:r>
                  <a:rPr lang="ja-JP" altLang="en-US">
                    <a:noFill/>
                  </a:rPr>
                  <a:t> </a:t>
                </a:r>
              </a:p>
            </p:txBody>
          </p:sp>
        </mc:Fallback>
      </mc:AlternateContent>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91" name="テキスト ボックス 290"/>
              <p:cNvSpPr txBox="1"/>
              <p:nvPr/>
            </p:nvSpPr>
            <p:spPr>
              <a:xfrm>
                <a:off x="2529257" y="4787860"/>
                <a:ext cx="182671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a:rPr>
                        <m:t>𝐹</m:t>
                      </m:r>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m:t>
                      </m:r>
                      <m:r>
                        <a:rPr kumimoji="1" lang="en-US" altLang="ja-JP" b="0" i="1" smtClean="0">
                          <a:solidFill>
                            <a:srgbClr val="FF0000"/>
                          </a:solidFill>
                          <a:latin typeface="Cambria Math"/>
                        </a:rPr>
                        <m:t>𝑠</m:t>
                      </m:r>
                      <m:r>
                        <a:rPr kumimoji="1" lang="en-US" altLang="ja-JP" b="0" i="1" smtClean="0">
                          <a:solidFill>
                            <a:srgbClr val="FF0000"/>
                          </a:solidFill>
                          <a:latin typeface="Cambria Math"/>
                        </a:rPr>
                        <m:t>−1)</m:t>
                      </m:r>
                    </m:oMath>
                  </m:oMathPara>
                </a14:m>
                <a:endParaRPr kumimoji="1" lang="ja-JP" altLang="en-US" dirty="0">
                  <a:solidFill>
                    <a:srgbClr val="FF0000"/>
                  </a:solidFill>
                </a:endParaRPr>
              </a:p>
            </p:txBody>
          </p:sp>
        </mc:Choice>
        <mc:Fallback xmlns="">
          <p:sp>
            <p:nvSpPr>
              <p:cNvPr id="291" name="テキスト ボックス 290"/>
              <p:cNvSpPr txBox="1">
                <a:spLocks noRot="1" noChangeAspect="1" noMove="1" noResize="1" noEditPoints="1" noAdjustHandles="1" noChangeArrowheads="1" noChangeShapeType="1" noTextEdit="1"/>
              </p:cNvSpPr>
              <p:nvPr/>
            </p:nvSpPr>
            <p:spPr>
              <a:xfrm>
                <a:off x="2529257" y="4787860"/>
                <a:ext cx="1826719" cy="369332"/>
              </a:xfrm>
              <a:prstGeom prst="rect">
                <a:avLst/>
              </a:prstGeom>
              <a:blipFill rotWithShape="1">
                <a:blip r:embed="rId15"/>
                <a:stretch>
                  <a:fillRect b="-11475"/>
                </a:stretch>
              </a:blipFill>
            </p:spPr>
            <p:txBody>
              <a:bodyPr/>
              <a:lstStyle/>
              <a:p>
                <a:r>
                  <a:rPr lang="ja-JP" altLang="en-US">
                    <a:noFill/>
                  </a:rPr>
                  <a:t> </a:t>
                </a:r>
              </a:p>
            </p:txBody>
          </p:sp>
        </mc:Fallback>
      </mc:AlternateContent>
      <p:sp>
        <p:nvSpPr>
          <p:cNvPr id="297" name="正方形/長方形 296"/>
          <p:cNvSpPr/>
          <p:nvPr/>
        </p:nvSpPr>
        <p:spPr>
          <a:xfrm>
            <a:off x="3274878" y="415426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正方形/長方形 297"/>
          <p:cNvSpPr/>
          <p:nvPr/>
        </p:nvSpPr>
        <p:spPr>
          <a:xfrm>
            <a:off x="2843830" y="3717032"/>
            <a:ext cx="1024388" cy="1004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1" name="カギ線コネクタ 300"/>
          <p:cNvCxnSpPr/>
          <p:nvPr/>
        </p:nvCxnSpPr>
        <p:spPr>
          <a:xfrm rot="5400000">
            <a:off x="4716364" y="4615177"/>
            <a:ext cx="392914" cy="584056"/>
          </a:xfrm>
          <a:prstGeom prst="bentConnector2">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77" name="グループ化 27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8" name="テキスト ボックス 287"/>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8" name="テキスト ボックス 287"/>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6"/>
                  <a:stretch>
                    <a:fillRect/>
                  </a:stretch>
                </a:blipFill>
              </p:spPr>
              <p:txBody>
                <a:bodyPr/>
                <a:lstStyle/>
                <a:p>
                  <a:r>
                    <a:rPr lang="ja-JP" altLang="en-US">
                      <a:noFill/>
                    </a:rPr>
                    <a:t> </a:t>
                  </a:r>
                </a:p>
              </p:txBody>
            </p:sp>
          </mc:Fallback>
        </mc:AlternateContent>
        <p:cxnSp>
          <p:nvCxnSpPr>
            <p:cNvPr id="290" name="直線矢印コネクタ 289"/>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92" name="テキスト ボックス 291"/>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51275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線コネクタ 41"/>
          <p:cNvCxnSpPr/>
          <p:nvPr/>
        </p:nvCxnSpPr>
        <p:spPr>
          <a:xfrm flipH="1">
            <a:off x="3062288" y="2810380"/>
            <a:ext cx="608" cy="1940214"/>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403648" y="2954396"/>
            <a:ext cx="2448272" cy="1512168"/>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3455876" y="3271880"/>
            <a:ext cx="396044" cy="369332"/>
            <a:chOff x="3455876" y="3271880"/>
            <a:chExt cx="396044" cy="369332"/>
          </a:xfrm>
        </p:grpSpPr>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3"/>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6"/>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761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761170" cy="369332"/>
              </a:xfrm>
              <a:prstGeom prst="rect">
                <a:avLst/>
              </a:prstGeom>
              <a:blipFill rotWithShape="0">
                <a:blip r:embed="rId7"/>
                <a:stretch>
                  <a:fillRect b="-6557"/>
                </a:stretch>
              </a:blipFill>
            </p:spPr>
            <p:txBody>
              <a:bodyPr/>
              <a:lstStyle/>
              <a:p>
                <a:r>
                  <a:rPr lang="ja-JP" altLang="en-US">
                    <a:noFill/>
                  </a:rPr>
                  <a:t> </a:t>
                </a:r>
              </a:p>
            </p:txBody>
          </p:sp>
        </mc:Fallback>
      </mc:AlternateContent>
      <p:cxnSp>
        <p:nvCxnSpPr>
          <p:cNvPr id="29" name="直線コネクタ 28"/>
          <p:cNvCxnSpPr/>
          <p:nvPr/>
        </p:nvCxnSpPr>
        <p:spPr>
          <a:xfrm>
            <a:off x="3851920" y="2810380"/>
            <a:ext cx="0" cy="273630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8"/>
                <a:stretch>
                  <a:fillRect/>
                </a:stretch>
              </a:blipFill>
            </p:spPr>
            <p:txBody>
              <a:bodyPr/>
              <a:lstStyle/>
              <a:p>
                <a:r>
                  <a:rPr lang="ja-JP" altLang="en-US">
                    <a:noFill/>
                  </a:rPr>
                  <a:t> </a:t>
                </a:r>
              </a:p>
            </p:txBody>
          </p:sp>
        </mc:Fallback>
      </mc:AlternateContent>
      <p:sp>
        <p:nvSpPr>
          <p:cNvPr id="6" name="正方形/長方形 5"/>
          <p:cNvSpPr/>
          <p:nvPr/>
        </p:nvSpPr>
        <p:spPr>
          <a:xfrm>
            <a:off x="1403648" y="2954396"/>
            <a:ext cx="1656184" cy="1512168"/>
          </a:xfrm>
          <a:prstGeom prst="rect">
            <a:avLst/>
          </a:prstGeom>
          <a:solidFill>
            <a:srgbClr val="FFC0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35" name="テキスト ボックス 34"/>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9"/>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10"/>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2699792" y="4637804"/>
                  <a:ext cx="4817088"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smtClean="0">
                            <a:solidFill>
                              <a:srgbClr val="92D050"/>
                            </a:solidFill>
                            <a:latin typeface="Cambria Math"/>
                          </a:rPr>
                          <m:t>𝐵𝑜𝑥</m:t>
                        </m:r>
                        <m:d>
                          <m:dPr>
                            <m:ctrlPr>
                              <a:rPr lang="en-US" altLang="ja-JP" sz="2000" i="1">
                                <a:solidFill>
                                  <a:srgbClr val="92D050"/>
                                </a:solidFill>
                                <a:latin typeface="Cambria Math" panose="02040503050406030204" pitchFamily="18" charset="0"/>
                              </a:rPr>
                            </m:ctrlPr>
                          </m:dPr>
                          <m:e>
                            <m:r>
                              <a:rPr lang="en-US" altLang="ja-JP" sz="2000" i="1">
                                <a:solidFill>
                                  <a:srgbClr val="92D050"/>
                                </a:solidFill>
                                <a:latin typeface="Cambria Math"/>
                              </a:rPr>
                              <m:t>𝑥</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r>
                              <a:rPr lang="en-US" altLang="ja-JP" sz="2000" i="1">
                                <a:solidFill>
                                  <a:srgbClr val="92D050"/>
                                </a:solidFill>
                                <a:latin typeface="Cambria Math"/>
                              </a:rPr>
                              <m:t>,</m:t>
                            </m:r>
                            <m:r>
                              <a:rPr lang="en-US" altLang="ja-JP" sz="2000" i="1">
                                <a:solidFill>
                                  <a:srgbClr val="92D050"/>
                                </a:solidFill>
                                <a:latin typeface="Cambria Math"/>
                              </a:rPr>
                              <m:t>𝑦</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e>
                        </m:d>
                        <m:r>
                          <a:rPr lang="en-US" altLang="ja-JP" sz="2000" i="1" smtClean="0">
                            <a:solidFill>
                              <a:schemeClr val="tx1"/>
                            </a:solidFill>
                            <a:latin typeface="Cambria Math"/>
                          </a:rPr>
                          <m:t>−</m:t>
                        </m:r>
                      </m:oMath>
                    </m:oMathPara>
                  </a14:m>
                  <a:endParaRPr kumimoji="1" lang="ja-JP" altLang="en-US" sz="2000" dirty="0">
                    <a:solidFill>
                      <a:srgbClr val="92D050"/>
                    </a:solidFill>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2699792" y="4637804"/>
                  <a:ext cx="4817088" cy="725135"/>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5155684" y="5120791"/>
                  <a:ext cx="28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C000"/>
                            </a:solidFill>
                            <a:latin typeface="Cambria Math"/>
                          </a:rPr>
                          <m:t>𝐵𝑜𝑥</m:t>
                        </m:r>
                        <m:d>
                          <m:dPr>
                            <m:ctrlPr>
                              <a:rPr kumimoji="1" lang="en-US" altLang="ja-JP" sz="2000" b="0" i="1" smtClean="0">
                                <a:solidFill>
                                  <a:srgbClr val="FFC000"/>
                                </a:solidFill>
                                <a:latin typeface="Cambria Math" panose="02040503050406030204" pitchFamily="18" charset="0"/>
                              </a:rPr>
                            </m:ctrlPr>
                          </m:dPr>
                          <m:e>
                            <m:r>
                              <a:rPr kumimoji="1" lang="en-US" altLang="ja-JP" sz="2000" b="0" i="1" smtClean="0">
                                <a:solidFill>
                                  <a:srgbClr val="FFC000"/>
                                </a:solidFill>
                                <a:latin typeface="Cambria Math"/>
                              </a:rPr>
                              <m:t>𝑥</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r>
                              <a:rPr kumimoji="1" lang="en-US" altLang="ja-JP" sz="2000" b="0" i="1" smtClean="0">
                                <a:solidFill>
                                  <a:srgbClr val="FFC000"/>
                                </a:solidFill>
                                <a:latin typeface="Cambria Math"/>
                              </a:rPr>
                              <m:t>−1,</m:t>
                            </m:r>
                            <m:r>
                              <a:rPr kumimoji="1" lang="en-US" altLang="ja-JP" sz="2000" b="0" i="1" smtClean="0">
                                <a:solidFill>
                                  <a:srgbClr val="FFC000"/>
                                </a:solidFill>
                                <a:latin typeface="Cambria Math"/>
                              </a:rPr>
                              <m:t>𝑦</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e>
                        </m:d>
                        <m:r>
                          <a:rPr kumimoji="1" lang="en-US" altLang="ja-JP" sz="2000" b="0" i="1" smtClean="0">
                            <a:solidFill>
                              <a:schemeClr val="tx1"/>
                            </a:solidFill>
                            <a:latin typeface="Cambria Math"/>
                          </a:rPr>
                          <m:t>−</m:t>
                        </m:r>
                      </m:oMath>
                    </m:oMathPara>
                  </a14:m>
                  <a:endParaRPr kumimoji="1" lang="en-US" altLang="ja-JP" sz="2000" b="0" i="1" dirty="0">
                    <a:solidFill>
                      <a:srgbClr val="FFC000"/>
                    </a:solidFill>
                    <a:latin typeface="Cambria Math"/>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5155684" y="5120791"/>
                  <a:ext cx="2856616" cy="400110"/>
                </a:xfrm>
                <a:prstGeom prst="rect">
                  <a:avLst/>
                </a:prstGeom>
                <a:blipFill rotWithShape="1">
                  <a:blip r:embed="rId12"/>
                  <a:stretch>
                    <a:fillRect b="-9091"/>
                  </a:stretch>
                </a:blipFill>
              </p:spPr>
              <p:txBody>
                <a:bodyPr/>
                <a:lstStyle/>
                <a:p>
                  <a:r>
                    <a:rPr lang="ja-JP" altLang="en-US">
                      <a:noFill/>
                    </a:rPr>
                    <a:t> </a:t>
                  </a:r>
                </a:p>
              </p:txBody>
            </p:sp>
          </mc:Fallback>
        </mc:AlternateContent>
      </p:grpSp>
      <p:sp>
        <p:nvSpPr>
          <p:cNvPr id="40" name="正方形/長方形 39"/>
          <p:cNvSpPr/>
          <p:nvPr/>
        </p:nvSpPr>
        <p:spPr>
          <a:xfrm>
            <a:off x="3275856" y="5402668"/>
            <a:ext cx="648072" cy="22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p:cNvSpPr txBox="1"/>
              <p:nvPr/>
            </p:nvSpPr>
            <p:spPr>
              <a:xfrm>
                <a:off x="2267744" y="2586971"/>
                <a:ext cx="1161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panose="02040503050406030204" pitchFamily="18" charset="0"/>
                        </a:rPr>
                        <m:t>𝑥</m:t>
                      </m:r>
                      <m:r>
                        <a:rPr kumimoji="1" lang="en-US" altLang="ja-JP" b="0" i="1" smtClean="0">
                          <a:solidFill>
                            <a:srgbClr val="FFC000"/>
                          </a:solidFill>
                          <a:latin typeface="Cambria Math" panose="02040503050406030204" pitchFamily="18" charset="0"/>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panose="02040503050406030204" pitchFamily="18" charset="0"/>
                        </a:rPr>
                        <m:t>−1</m:t>
                      </m:r>
                    </m:oMath>
                  </m:oMathPara>
                </a14:m>
                <a:endParaRPr kumimoji="1" lang="ja-JP" altLang="en-US" dirty="0">
                  <a:solidFill>
                    <a:srgbClr val="FFC000"/>
                  </a:solidFill>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2267744" y="2586971"/>
                <a:ext cx="1161728" cy="369332"/>
              </a:xfrm>
              <a:prstGeom prst="rect">
                <a:avLst/>
              </a:prstGeom>
              <a:blipFill rotWithShape="0">
                <a:blip r:embed="rId13"/>
                <a:stretch>
                  <a:fillRect/>
                </a:stretch>
              </a:blipFill>
            </p:spPr>
            <p:txBody>
              <a:bodyPr/>
              <a:lstStyle/>
              <a:p>
                <a:r>
                  <a:rPr lang="ja-JP" altLang="en-US">
                    <a:noFill/>
                  </a:rPr>
                  <a:t> </a:t>
                </a:r>
              </a:p>
            </p:txBody>
          </p:sp>
        </mc:Fallback>
      </mc:AlternateContent>
      <p:sp>
        <p:nvSpPr>
          <p:cNvPr id="8" name="正方形/長方形 7"/>
          <p:cNvSpPr/>
          <p:nvPr/>
        </p:nvSpPr>
        <p:spPr>
          <a:xfrm>
            <a:off x="3059832" y="2954396"/>
            <a:ext cx="792088" cy="151216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00461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4016" y="1013827"/>
            <a:ext cx="8500472" cy="830997"/>
          </a:xfrm>
          <a:prstGeom prst="rect">
            <a:avLst/>
          </a:prstGeom>
          <a:noFill/>
        </p:spPr>
        <p:txBody>
          <a:bodyPr wrap="square" rtlCol="0">
            <a:spAutoFit/>
          </a:bodyPr>
          <a:lstStyle/>
          <a:p>
            <a:r>
              <a:rPr lang="en-US" altLang="ja-JP" sz="2400" dirty="0"/>
              <a:t>Requirement for the memory blocks for calculating one cross-correlation in one clock cycle.</a:t>
            </a:r>
            <a:endParaRPr kumimoji="1" lang="ja-JP" altLang="en-US" sz="2400" dirty="0"/>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0"/>
                <a:stretch>
                  <a:fillRect l="-1720" t="-8333" r="-860" b="-26667"/>
                </a:stretch>
              </a:blipFill>
            </p:spPr>
            <p:txBody>
              <a:bodyPr/>
              <a:lstStyle/>
              <a:p>
                <a:r>
                  <a:rPr lang="ja-JP" altLang="en-US">
                    <a:noFill/>
                  </a:rPr>
                  <a:t> </a:t>
                </a:r>
              </a:p>
            </p:txBody>
          </p:sp>
        </mc:Fallback>
      </mc:AlternateContent>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sp>
        <p:nvSpPr>
          <p:cNvPr id="283" name="正方形/長方形 282"/>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6469230" y="2230501"/>
            <a:ext cx="1846549" cy="3834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dual-port access</a:t>
            </a:r>
          </a:p>
        </p:txBody>
      </p:sp>
      <p:sp>
        <p:nvSpPr>
          <p:cNvPr id="284" name="正方形/長方形 283"/>
          <p:cNvSpPr/>
          <p:nvPr/>
        </p:nvSpPr>
        <p:spPr>
          <a:xfrm>
            <a:off x="3624676" y="5206583"/>
            <a:ext cx="1846549" cy="3834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dual-port access</a:t>
            </a:r>
          </a:p>
        </p:txBody>
      </p:sp>
      <p:sp>
        <p:nvSpPr>
          <p:cNvPr id="285" name="正方形/長方形 284"/>
          <p:cNvSpPr/>
          <p:nvPr/>
        </p:nvSpPr>
        <p:spPr>
          <a:xfrm>
            <a:off x="7052806" y="4382338"/>
            <a:ext cx="1846549" cy="3834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dual-port access</a:t>
            </a:r>
          </a:p>
        </p:txBody>
      </p:sp>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1"/>
                  <a:stretch>
                    <a:fillRect/>
                  </a:stretch>
                </a:blipFill>
              </p:spPr>
              <p:txBody>
                <a:bodyPr/>
                <a:lstStyle/>
                <a:p>
                  <a:r>
                    <a:rPr lang="ja-JP" altLang="en-US">
                      <a:noFill/>
                    </a:rPr>
                    <a:t> </a:t>
                  </a:r>
                </a:p>
              </p:txBody>
            </p:sp>
          </mc:Fallback>
        </mc:AlternateContent>
        <p:cxnSp>
          <p:nvCxnSpPr>
            <p:cNvPr id="286" name="直線矢印コネクタ 285"/>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59062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4016" y="1020769"/>
            <a:ext cx="6486655" cy="461665"/>
          </a:xfrm>
          <a:prstGeom prst="rect">
            <a:avLst/>
          </a:prstGeom>
          <a:noFill/>
        </p:spPr>
        <p:txBody>
          <a:bodyPr wrap="square" rtlCol="0">
            <a:spAutoFit/>
          </a:bodyPr>
          <a:lstStyle/>
          <a:p>
            <a:r>
              <a:rPr kumimoji="1" lang="en-US" altLang="ja-JP" sz="2400" dirty="0"/>
              <a:t>Required memory size</a:t>
            </a:r>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0"/>
                <a:stretch>
                  <a:fillRect l="-1720" t="-8333" r="-860" b="-26667"/>
                </a:stretch>
              </a:blipFill>
            </p:spPr>
            <p:txBody>
              <a:bodyPr/>
              <a:lstStyle/>
              <a:p>
                <a:r>
                  <a:rPr lang="ja-JP" altLang="en-US">
                    <a:noFill/>
                  </a:rPr>
                  <a:t> </a:t>
                </a:r>
              </a:p>
            </p:txBody>
          </p:sp>
        </mc:Fallback>
      </mc:AlternateContent>
      <p:sp>
        <p:nvSpPr>
          <p:cNvPr id="4" name="正方形/長方形 3"/>
          <p:cNvSpPr/>
          <p:nvPr/>
        </p:nvSpPr>
        <p:spPr>
          <a:xfrm>
            <a:off x="6157275" y="2422246"/>
            <a:ext cx="143175" cy="10067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FF0000"/>
                        </a:solidFill>
                        <a:latin typeface="Cambria Math"/>
                      </a:rPr>
                      <m:t>2</m:t>
                    </m:r>
                    <m:r>
                      <a:rPr kumimoji="1" lang="en-US" altLang="ja-JP" b="0" i="1" smtClean="0">
                        <a:solidFill>
                          <a:srgbClr val="FF0000"/>
                        </a:solidFill>
                        <a:latin typeface="Cambria Math"/>
                      </a:rPr>
                      <m:t>𝑟</m:t>
                    </m:r>
                    <m:r>
                      <a:rPr kumimoji="1" lang="en-US" altLang="ja-JP" b="0" i="1" smtClean="0">
                        <a:solidFill>
                          <a:srgbClr val="FF0000"/>
                        </a:solidFill>
                        <a:latin typeface="Cambria Math"/>
                      </a:rPr>
                      <m:t>+1&lt;32</m:t>
                    </m:r>
                  </m:oMath>
                </a14:m>
                <a:r>
                  <a:rPr kumimoji="1" lang="ja-JP" altLang="en-US" dirty="0">
                    <a:solidFill>
                      <a:srgbClr val="FF0000"/>
                    </a:solidFill>
                  </a:rPr>
                  <a:t> </a:t>
                </a:r>
                <a:r>
                  <a:rPr kumimoji="1" lang="en-US" altLang="ja-JP" dirty="0">
                    <a:solidFill>
                      <a:srgbClr val="FF0000"/>
                    </a:solidFill>
                  </a:rPr>
                  <a:t>in general</a:t>
                </a:r>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2"/>
                <a:stretch>
                  <a:fillRect t="-8197" r="-1804" b="-24590"/>
                </a:stretch>
              </a:blipFill>
            </p:spPr>
            <p:txBody>
              <a:bodyPr/>
              <a:lstStyle/>
              <a:p>
                <a:r>
                  <a:rPr lang="ja-JP" altLang="en-US">
                    <a:noFill/>
                  </a:rPr>
                  <a:t> </a:t>
                </a:r>
              </a:p>
            </p:txBody>
          </p:sp>
        </mc:Fallback>
      </mc:AlternateContent>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3"/>
                  <a:stretch>
                    <a:fillRect/>
                  </a:stretch>
                </a:blipFill>
              </p:spPr>
              <p:txBody>
                <a:bodyPr/>
                <a:lstStyle/>
                <a:p>
                  <a:r>
                    <a:rPr lang="ja-JP" altLang="en-US">
                      <a:noFill/>
                    </a:rPr>
                    <a:t> </a:t>
                  </a:r>
                </a:p>
              </p:txBody>
            </p:sp>
          </mc:Fallback>
        </mc:AlternateContent>
        <p:cxnSp>
          <p:nvCxnSpPr>
            <p:cNvPr id="283" name="直線矢印コネクタ 282"/>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410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0"/>
                <a:stretch>
                  <a:fillRect l="-1720" t="-8333" r="-860" b="-26667"/>
                </a:stretch>
              </a:blipFill>
            </p:spPr>
            <p:txBody>
              <a:bodyPr/>
              <a:lstStyle/>
              <a:p>
                <a:r>
                  <a:rPr lang="ja-JP" altLang="en-US">
                    <a:noFill/>
                  </a:rPr>
                  <a:t> </a:t>
                </a:r>
              </a:p>
            </p:txBody>
          </p:sp>
        </mc:Fallback>
      </mc:AlternateContent>
      <p:sp>
        <p:nvSpPr>
          <p:cNvPr id="4" name="正方形/長方形 3"/>
          <p:cNvSpPr/>
          <p:nvPr/>
        </p:nvSpPr>
        <p:spPr>
          <a:xfrm>
            <a:off x="6157275" y="2422246"/>
            <a:ext cx="143175" cy="10067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FF0000"/>
                        </a:solidFill>
                        <a:latin typeface="Cambria Math"/>
                      </a:rPr>
                      <m:t>2</m:t>
                    </m:r>
                    <m:r>
                      <a:rPr kumimoji="1" lang="en-US" altLang="ja-JP" b="0" i="1" smtClean="0">
                        <a:solidFill>
                          <a:srgbClr val="FF0000"/>
                        </a:solidFill>
                        <a:latin typeface="Cambria Math"/>
                      </a:rPr>
                      <m:t>𝑟</m:t>
                    </m:r>
                    <m:r>
                      <a:rPr kumimoji="1" lang="en-US" altLang="ja-JP" b="0" i="1" smtClean="0">
                        <a:solidFill>
                          <a:srgbClr val="FF0000"/>
                        </a:solidFill>
                        <a:latin typeface="Cambria Math"/>
                      </a:rPr>
                      <m:t>+1&lt;32</m:t>
                    </m:r>
                  </m:oMath>
                </a14:m>
                <a:r>
                  <a:rPr kumimoji="1" lang="ja-JP" altLang="en-US" dirty="0">
                    <a:solidFill>
                      <a:srgbClr val="FF0000"/>
                    </a:solidFill>
                  </a:rPr>
                  <a:t> </a:t>
                </a:r>
                <a:r>
                  <a:rPr kumimoji="1" lang="en-US" altLang="ja-JP" dirty="0">
                    <a:solidFill>
                      <a:srgbClr val="FF0000"/>
                    </a:solidFill>
                  </a:rPr>
                  <a:t>in general</a:t>
                </a:r>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2"/>
                <a:stretch>
                  <a:fillRect t="-8197" r="-1804" b="-24590"/>
                </a:stretch>
              </a:blipFill>
            </p:spPr>
            <p:txBody>
              <a:bodyPr/>
              <a:lstStyle/>
              <a:p>
                <a:r>
                  <a:rPr lang="ja-JP" altLang="en-US">
                    <a:noFill/>
                  </a:rPr>
                  <a:t> </a:t>
                </a:r>
              </a:p>
            </p:txBody>
          </p:sp>
        </mc:Fallback>
      </mc:AlternateContent>
      <p:sp>
        <p:nvSpPr>
          <p:cNvPr id="283" name="テキスト ボックス 282"/>
          <p:cNvSpPr txBox="1"/>
          <p:nvPr/>
        </p:nvSpPr>
        <p:spPr>
          <a:xfrm>
            <a:off x="6075393" y="3151025"/>
            <a:ext cx="3040641" cy="369332"/>
          </a:xfrm>
          <a:prstGeom prst="rect">
            <a:avLst/>
          </a:prstGeom>
          <a:solidFill>
            <a:srgbClr val="FFC000"/>
          </a:solidFill>
        </p:spPr>
        <p:txBody>
          <a:bodyPr wrap="none" rtlCol="0">
            <a:spAutoFit/>
          </a:bodyPr>
          <a:lstStyle/>
          <a:p>
            <a:r>
              <a:rPr lang="en-US" altLang="ja-JP" dirty="0">
                <a:solidFill>
                  <a:srgbClr val="FF0000"/>
                </a:solidFill>
              </a:rPr>
              <a:t>distributed RAMs can be used.</a:t>
            </a:r>
            <a:endParaRPr kumimoji="1" lang="ja-JP" altLang="en-US" dirty="0">
              <a:solidFill>
                <a:srgbClr val="FF0000"/>
              </a:solidFill>
            </a:endParaRPr>
          </a:p>
        </p:txBody>
      </p:sp>
      <p:sp>
        <p:nvSpPr>
          <p:cNvPr id="284" name="テキスト ボックス 283"/>
          <p:cNvSpPr txBox="1"/>
          <p:nvPr/>
        </p:nvSpPr>
        <p:spPr>
          <a:xfrm>
            <a:off x="464016" y="1020769"/>
            <a:ext cx="6486655" cy="461665"/>
          </a:xfrm>
          <a:prstGeom prst="rect">
            <a:avLst/>
          </a:prstGeom>
          <a:noFill/>
        </p:spPr>
        <p:txBody>
          <a:bodyPr wrap="square" rtlCol="0">
            <a:spAutoFit/>
          </a:bodyPr>
          <a:lstStyle/>
          <a:p>
            <a:r>
              <a:rPr kumimoji="1" lang="en-US" altLang="ja-JP" sz="2400" dirty="0"/>
              <a:t>Required memory size</a:t>
            </a:r>
          </a:p>
        </p:txBody>
      </p:sp>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3"/>
                  <a:stretch>
                    <a:fillRect/>
                  </a:stretch>
                </a:blipFill>
              </p:spPr>
              <p:txBody>
                <a:bodyPr/>
                <a:lstStyle/>
                <a:p>
                  <a:r>
                    <a:rPr lang="ja-JP" altLang="en-US">
                      <a:noFill/>
                    </a:rPr>
                    <a:t> </a:t>
                  </a:r>
                </a:p>
              </p:txBody>
            </p:sp>
          </mc:Fallback>
        </mc:AlternateContent>
        <p:cxnSp>
          <p:nvCxnSpPr>
            <p:cNvPr id="285" name="直線矢印コネクタ 284"/>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98332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3" name="テキスト ボックス 282"/>
              <p:cNvSpPr txBox="1"/>
              <p:nvPr/>
            </p:nvSpPr>
            <p:spPr>
              <a:xfrm>
                <a:off x="4224842" y="5452151"/>
                <a:ext cx="4099735" cy="923330"/>
              </a:xfrm>
              <a:prstGeom prst="rect">
                <a:avLst/>
              </a:prstGeom>
              <a:solidFill>
                <a:schemeClr val="bg1"/>
              </a:solidFill>
            </p:spPr>
            <p:txBody>
              <a:bodyPr wrap="square" rtlCol="0">
                <a:spAutoFit/>
              </a:bodyPr>
              <a:lstStyle/>
              <a:p>
                <a14:m>
                  <m:oMath xmlns:m="http://schemas.openxmlformats.org/officeDocument/2006/math">
                    <m:r>
                      <a:rPr kumimoji="1" lang="en-US" altLang="ja-JP" b="0" i="1" smtClean="0">
                        <a:solidFill>
                          <a:srgbClr val="FF0000"/>
                        </a:solidFill>
                        <a:latin typeface="Cambria Math"/>
                      </a:rPr>
                      <m:t>𝑠</m:t>
                    </m:r>
                    <m:r>
                      <a:rPr kumimoji="1" lang="en-US" altLang="ja-JP" b="0" i="1" smtClean="0">
                        <a:solidFill>
                          <a:srgbClr val="FF0000"/>
                        </a:solidFill>
                        <a:latin typeface="Cambria Math"/>
                      </a:rPr>
                      <m:t> </m:t>
                    </m:r>
                  </m:oMath>
                </a14:m>
                <a:r>
                  <a:rPr kumimoji="1" lang="en-US" altLang="ja-JP" dirty="0">
                    <a:solidFill>
                      <a:srgbClr val="FF0000"/>
                    </a:solidFill>
                  </a:rPr>
                  <a:t>can be arbitrary, but when we consider the </a:t>
                </a:r>
                <a:r>
                  <a:rPr lang="en-US" altLang="ja-JP" dirty="0">
                    <a:solidFill>
                      <a:srgbClr val="FF0000"/>
                    </a:solidFill>
                  </a:rPr>
                  <a:t>size of the line buffers, </a:t>
                </a:r>
                <a14:m>
                  <m:oMath xmlns:m="http://schemas.openxmlformats.org/officeDocument/2006/math">
                    <m:r>
                      <a:rPr lang="en-US" altLang="ja-JP" b="0" i="1" smtClean="0">
                        <a:solidFill>
                          <a:srgbClr val="FF0000"/>
                        </a:solidFill>
                        <a:latin typeface="Cambria Math"/>
                      </a:rPr>
                      <m:t>𝑠</m:t>
                    </m:r>
                  </m:oMath>
                </a14:m>
                <a:r>
                  <a:rPr kumimoji="1" lang="en-US" altLang="ja-JP" dirty="0">
                    <a:solidFill>
                      <a:srgbClr val="FF0000"/>
                    </a:solidFill>
                  </a:rPr>
                  <a:t> should be less than 64.</a:t>
                </a: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4224842" y="5452151"/>
                <a:ext cx="4099735" cy="923330"/>
              </a:xfrm>
              <a:prstGeom prst="rect">
                <a:avLst/>
              </a:prstGeom>
              <a:blipFill rotWithShape="1">
                <a:blip r:embed="rId12"/>
                <a:stretch>
                  <a:fillRect l="-1189" t="-3289" b="-9211"/>
                </a:stretch>
              </a:blipFill>
            </p:spPr>
            <p:txBody>
              <a:bodyPr/>
              <a:lstStyle/>
              <a:p>
                <a:r>
                  <a:rPr lang="ja-JP" altLang="en-US">
                    <a:noFill/>
                  </a:rPr>
                  <a:t> </a:t>
                </a:r>
              </a:p>
            </p:txBody>
          </p:sp>
        </mc:Fallback>
      </mc:AlternateContent>
      <p:sp>
        <p:nvSpPr>
          <p:cNvPr id="284" name="テキスト ボックス 283"/>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p:cxnSp>
        <p:nvCxnSpPr>
          <p:cNvPr id="285" name="直線矢印コネクタ 284"/>
          <p:cNvCxnSpPr/>
          <p:nvPr/>
        </p:nvCxnSpPr>
        <p:spPr>
          <a:xfrm flipH="1">
            <a:off x="4756929" y="4002379"/>
            <a:ext cx="6522" cy="1215929"/>
          </a:xfrm>
          <a:prstGeom prst="straightConnector1">
            <a:avLst/>
          </a:prstGeom>
          <a:ln w="12700">
            <a:prstDash val="sysDash"/>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6" name="テキスト ボックス 285"/>
              <p:cNvSpPr txBox="1"/>
              <p:nvPr/>
            </p:nvSpPr>
            <p:spPr>
              <a:xfrm rot="16200000">
                <a:off x="4574552" y="4415048"/>
                <a:ext cx="34971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a:rPr>
                        <m:t>𝑠</m:t>
                      </m:r>
                    </m:oMath>
                  </m:oMathPara>
                </a14:m>
                <a:endParaRPr kumimoji="1" lang="ja-JP" altLang="en-US" dirty="0">
                  <a:solidFill>
                    <a:srgbClr val="FF0000"/>
                  </a:solidFill>
                </a:endParaRPr>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rot="16200000">
                <a:off x="4574552" y="4415048"/>
                <a:ext cx="349711" cy="369332"/>
              </a:xfrm>
              <a:prstGeom prst="rect">
                <a:avLst/>
              </a:prstGeom>
              <a:blipFill rotWithShape="1">
                <a:blip r:embed="rId13"/>
                <a:stretch>
                  <a:fillRect/>
                </a:stretch>
              </a:blipFill>
            </p:spPr>
            <p:txBody>
              <a:bodyPr/>
              <a:lstStyle/>
              <a:p>
                <a:r>
                  <a:rPr lang="ja-JP" altLang="en-US">
                    <a:noFill/>
                  </a:rPr>
                  <a:t> </a:t>
                </a:r>
              </a:p>
            </p:txBody>
          </p:sp>
        </mc:Fallback>
      </mc:AlternateContent>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473948" y="4022446"/>
            <a:ext cx="143175" cy="1144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テキスト ボックス 281"/>
          <p:cNvSpPr txBox="1"/>
          <p:nvPr/>
        </p:nvSpPr>
        <p:spPr>
          <a:xfrm>
            <a:off x="464016" y="1020769"/>
            <a:ext cx="6486655" cy="461665"/>
          </a:xfrm>
          <a:prstGeom prst="rect">
            <a:avLst/>
          </a:prstGeom>
          <a:noFill/>
        </p:spPr>
        <p:txBody>
          <a:bodyPr wrap="square" rtlCol="0">
            <a:spAutoFit/>
          </a:bodyPr>
          <a:lstStyle/>
          <a:p>
            <a:r>
              <a:rPr kumimoji="1" lang="en-US" altLang="ja-JP" sz="2400" dirty="0"/>
              <a:t>Required memory size</a:t>
            </a:r>
          </a:p>
        </p:txBody>
      </p:sp>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4"/>
                  <a:stretch>
                    <a:fillRect/>
                  </a:stretch>
                </a:blipFill>
              </p:spPr>
              <p:txBody>
                <a:bodyPr/>
                <a:lstStyle/>
                <a:p>
                  <a:r>
                    <a:rPr lang="ja-JP" altLang="en-US">
                      <a:noFill/>
                    </a:rPr>
                    <a:t> </a:t>
                  </a:r>
                </a:p>
              </p:txBody>
            </p:sp>
          </mc:Fallback>
        </mc:AlternateContent>
        <p:cxnSp>
          <p:nvCxnSpPr>
            <p:cNvPr id="287" name="直線矢印コネクタ 286"/>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25163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3" name="テキスト ボックス 282"/>
              <p:cNvSpPr txBox="1"/>
              <p:nvPr/>
            </p:nvSpPr>
            <p:spPr>
              <a:xfrm>
                <a:off x="4224842" y="5452151"/>
                <a:ext cx="4099735" cy="923330"/>
              </a:xfrm>
              <a:prstGeom prst="rect">
                <a:avLst/>
              </a:prstGeom>
              <a:solidFill>
                <a:schemeClr val="bg1"/>
              </a:solidFill>
            </p:spPr>
            <p:txBody>
              <a:bodyPr wrap="square" rtlCol="0">
                <a:spAutoFit/>
              </a:bodyPr>
              <a:lstStyle/>
              <a:p>
                <a14:m>
                  <m:oMath xmlns:m="http://schemas.openxmlformats.org/officeDocument/2006/math">
                    <m:r>
                      <a:rPr kumimoji="1" lang="en-US" altLang="ja-JP" b="0" i="1" smtClean="0">
                        <a:solidFill>
                          <a:srgbClr val="FF0000"/>
                        </a:solidFill>
                        <a:latin typeface="Cambria Math"/>
                      </a:rPr>
                      <m:t>𝑠</m:t>
                    </m:r>
                    <m:r>
                      <a:rPr kumimoji="1" lang="en-US" altLang="ja-JP" b="0" i="1" smtClean="0">
                        <a:solidFill>
                          <a:srgbClr val="FF0000"/>
                        </a:solidFill>
                        <a:latin typeface="Cambria Math"/>
                      </a:rPr>
                      <m:t> </m:t>
                    </m:r>
                  </m:oMath>
                </a14:m>
                <a:r>
                  <a:rPr kumimoji="1" lang="en-US" altLang="ja-JP" dirty="0">
                    <a:solidFill>
                      <a:srgbClr val="FF0000"/>
                    </a:solidFill>
                  </a:rPr>
                  <a:t>can be arbitrary, but when we consider the </a:t>
                </a:r>
                <a:r>
                  <a:rPr lang="en-US" altLang="ja-JP" dirty="0">
                    <a:solidFill>
                      <a:srgbClr val="FF0000"/>
                    </a:solidFill>
                  </a:rPr>
                  <a:t>size of the line buffers, </a:t>
                </a:r>
                <a14:m>
                  <m:oMath xmlns:m="http://schemas.openxmlformats.org/officeDocument/2006/math">
                    <m:r>
                      <a:rPr lang="en-US" altLang="ja-JP" b="0" i="1" smtClean="0">
                        <a:solidFill>
                          <a:srgbClr val="FF0000"/>
                        </a:solidFill>
                        <a:latin typeface="Cambria Math"/>
                      </a:rPr>
                      <m:t>𝑠</m:t>
                    </m:r>
                  </m:oMath>
                </a14:m>
                <a:r>
                  <a:rPr kumimoji="1" lang="en-US" altLang="ja-JP" dirty="0">
                    <a:solidFill>
                      <a:srgbClr val="FF0000"/>
                    </a:solidFill>
                  </a:rPr>
                  <a:t> should be less than 64.</a:t>
                </a: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4224842" y="5452151"/>
                <a:ext cx="4099735" cy="923330"/>
              </a:xfrm>
              <a:prstGeom prst="rect">
                <a:avLst/>
              </a:prstGeom>
              <a:blipFill rotWithShape="1">
                <a:blip r:embed="rId12"/>
                <a:stretch>
                  <a:fillRect l="-1189" t="-3289" b="-9211"/>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FF0000"/>
                </a:solidFill>
              </a:rPr>
              <a:t>distributed RAMs can be used.</a:t>
            </a:r>
            <a:endParaRPr kumimoji="1" lang="ja-JP" altLang="en-US" dirty="0">
              <a:solidFill>
                <a:srgbClr val="FF0000"/>
              </a:solidFill>
            </a:endParaRPr>
          </a:p>
        </p:txBody>
      </p:sp>
      <p:cxnSp>
        <p:nvCxnSpPr>
          <p:cNvPr id="286" name="直線矢印コネクタ 285"/>
          <p:cNvCxnSpPr/>
          <p:nvPr/>
        </p:nvCxnSpPr>
        <p:spPr>
          <a:xfrm flipH="1">
            <a:off x="4756929" y="4002379"/>
            <a:ext cx="6522" cy="1215929"/>
          </a:xfrm>
          <a:prstGeom prst="straightConnector1">
            <a:avLst/>
          </a:prstGeom>
          <a:ln w="12700">
            <a:prstDash val="sysDash"/>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7" name="テキスト ボックス 286"/>
              <p:cNvSpPr txBox="1"/>
              <p:nvPr/>
            </p:nvSpPr>
            <p:spPr>
              <a:xfrm rot="16200000">
                <a:off x="4574552" y="4415048"/>
                <a:ext cx="34971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a:rPr>
                        <m:t>𝑠</m:t>
                      </m:r>
                    </m:oMath>
                  </m:oMathPara>
                </a14:m>
                <a:endParaRPr kumimoji="1" lang="ja-JP" altLang="en-US" dirty="0">
                  <a:solidFill>
                    <a:srgbClr val="FF0000"/>
                  </a:solidFill>
                </a:endParaRPr>
              </a:p>
            </p:txBody>
          </p:sp>
        </mc:Choice>
        <mc:Fallback xmlns="">
          <p:sp>
            <p:nvSpPr>
              <p:cNvPr id="287" name="テキスト ボックス 286"/>
              <p:cNvSpPr txBox="1">
                <a:spLocks noRot="1" noChangeAspect="1" noMove="1" noResize="1" noEditPoints="1" noAdjustHandles="1" noChangeArrowheads="1" noChangeShapeType="1" noTextEdit="1"/>
              </p:cNvSpPr>
              <p:nvPr/>
            </p:nvSpPr>
            <p:spPr>
              <a:xfrm rot="16200000">
                <a:off x="4574552" y="4415048"/>
                <a:ext cx="349711" cy="369332"/>
              </a:xfrm>
              <a:prstGeom prst="rect">
                <a:avLst/>
              </a:prstGeom>
              <a:blipFill rotWithShape="1">
                <a:blip r:embed="rId13"/>
                <a:stretch>
                  <a:fillRect/>
                </a:stretch>
              </a:blipFill>
            </p:spPr>
            <p:txBody>
              <a:bodyPr/>
              <a:lstStyle/>
              <a:p>
                <a:r>
                  <a:rPr lang="ja-JP" altLang="en-US">
                    <a:noFill/>
                  </a:rPr>
                  <a:t> </a:t>
                </a:r>
              </a:p>
            </p:txBody>
          </p:sp>
        </mc:Fallback>
      </mc:AlternateContent>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473948" y="4022446"/>
            <a:ext cx="143175" cy="1144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テキスト ボックス 288"/>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4"/>
                  <a:stretch>
                    <a:fillRect/>
                  </a:stretch>
                </a:blipFill>
              </p:spPr>
              <p:txBody>
                <a:bodyPr/>
                <a:lstStyle/>
                <a:p>
                  <a:r>
                    <a:rPr lang="ja-JP" altLang="en-US">
                      <a:noFill/>
                    </a:rPr>
                    <a:t> </a:t>
                  </a:r>
                </a:p>
              </p:txBody>
            </p:sp>
          </mc:Fallback>
        </mc:AlternateContent>
        <p:cxnSp>
          <p:nvCxnSpPr>
            <p:cNvPr id="282" name="直線矢印コネクタ 281"/>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46756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3" name="テキスト ボックス 282"/>
              <p:cNvSpPr txBox="1"/>
              <p:nvPr/>
            </p:nvSpPr>
            <p:spPr>
              <a:xfrm>
                <a:off x="4224842" y="5452151"/>
                <a:ext cx="4099735" cy="923330"/>
              </a:xfrm>
              <a:prstGeom prst="rect">
                <a:avLst/>
              </a:prstGeom>
              <a:solidFill>
                <a:schemeClr val="bg1"/>
              </a:solidFill>
            </p:spPr>
            <p:txBody>
              <a:bodyPr wrap="square" rtlCol="0">
                <a:spAutoFit/>
              </a:bodyPr>
              <a:lstStyle/>
              <a:p>
                <a14:m>
                  <m:oMath xmlns:m="http://schemas.openxmlformats.org/officeDocument/2006/math">
                    <m:r>
                      <a:rPr kumimoji="1" lang="en-US" altLang="ja-JP" b="0" i="1" smtClean="0">
                        <a:solidFill>
                          <a:srgbClr val="00B0F0"/>
                        </a:solidFill>
                        <a:latin typeface="Cambria Math"/>
                      </a:rPr>
                      <m:t>𝑠</m:t>
                    </m:r>
                    <m:r>
                      <a:rPr kumimoji="1" lang="en-US" altLang="ja-JP" b="0" i="1" smtClean="0">
                        <a:solidFill>
                          <a:srgbClr val="00B0F0"/>
                        </a:solidFill>
                        <a:latin typeface="Cambria Math"/>
                      </a:rPr>
                      <m:t> </m:t>
                    </m:r>
                  </m:oMath>
                </a14:m>
                <a:r>
                  <a:rPr kumimoji="1" lang="en-US" altLang="ja-JP" dirty="0">
                    <a:solidFill>
                      <a:srgbClr val="00B0F0"/>
                    </a:solidFill>
                  </a:rPr>
                  <a:t>can be arbitrary, but when we consider the </a:t>
                </a:r>
                <a:r>
                  <a:rPr lang="en-US" altLang="ja-JP" dirty="0">
                    <a:solidFill>
                      <a:srgbClr val="00B0F0"/>
                    </a:solidFill>
                  </a:rPr>
                  <a:t>size of the line buffers, </a:t>
                </a:r>
                <a14:m>
                  <m:oMath xmlns:m="http://schemas.openxmlformats.org/officeDocument/2006/math">
                    <m:r>
                      <a:rPr lang="en-US" altLang="ja-JP" b="0" i="1" smtClean="0">
                        <a:solidFill>
                          <a:srgbClr val="00B0F0"/>
                        </a:solidFill>
                        <a:latin typeface="Cambria Math"/>
                      </a:rPr>
                      <m:t>𝑠</m:t>
                    </m:r>
                  </m:oMath>
                </a14:m>
                <a:r>
                  <a:rPr kumimoji="1" lang="en-US" altLang="ja-JP" dirty="0">
                    <a:solidFill>
                      <a:srgbClr val="00B0F0"/>
                    </a:solidFill>
                  </a:rPr>
                  <a:t> should be less than 64.</a:t>
                </a: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4224842" y="5452151"/>
                <a:ext cx="4099735" cy="923330"/>
              </a:xfrm>
              <a:prstGeom prst="rect">
                <a:avLst/>
              </a:prstGeom>
              <a:blipFill rotWithShape="1">
                <a:blip r:embed="rId12"/>
                <a:stretch>
                  <a:fillRect l="-1189" t="-3289" b="-9211"/>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00B0F0"/>
                </a:solidFill>
              </a:rPr>
              <a:t>distributed RAMs can be used.</a:t>
            </a:r>
            <a:endParaRPr kumimoji="1" lang="ja-JP" altLang="en-US" dirty="0">
              <a:solidFill>
                <a:srgbClr val="00B0F0"/>
              </a:solidFill>
            </a:endParaRPr>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3"/>
                <a:stretch>
                  <a:fillRect l="-1720" t="-8333" r="-860" b="-26667"/>
                </a:stretch>
              </a:blipFill>
            </p:spPr>
            <p:txBody>
              <a:bodyPr/>
              <a:lstStyle/>
              <a:p>
                <a:r>
                  <a:rPr lang="ja-JP" altLang="en-US">
                    <a:noFill/>
                  </a:rPr>
                  <a:t> </a:t>
                </a:r>
              </a:p>
            </p:txBody>
          </p:sp>
        </mc:Fallback>
      </mc:AlternateContent>
      <p:sp>
        <p:nvSpPr>
          <p:cNvPr id="15" name="正方形/長方形 14"/>
          <p:cNvSpPr/>
          <p:nvPr/>
        </p:nvSpPr>
        <p:spPr>
          <a:xfrm>
            <a:off x="6179995" y="4078447"/>
            <a:ext cx="1020447" cy="1150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テキスト ボックス 283"/>
          <p:cNvSpPr txBox="1"/>
          <p:nvPr/>
        </p:nvSpPr>
        <p:spPr>
          <a:xfrm>
            <a:off x="464016" y="1020769"/>
            <a:ext cx="6486655" cy="461665"/>
          </a:xfrm>
          <a:prstGeom prst="rect">
            <a:avLst/>
          </a:prstGeom>
          <a:noFill/>
        </p:spPr>
        <p:txBody>
          <a:bodyPr wrap="square" rtlCol="0">
            <a:spAutoFit/>
          </a:bodyPr>
          <a:lstStyle/>
          <a:p>
            <a:r>
              <a:rPr kumimoji="1" lang="en-US" altLang="ja-JP" sz="2400" dirty="0"/>
              <a:t>Required memory size</a:t>
            </a:r>
          </a:p>
        </p:txBody>
      </p:sp>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4"/>
                  <a:stretch>
                    <a:fillRect/>
                  </a:stretch>
                </a:blipFill>
              </p:spPr>
              <p:txBody>
                <a:bodyPr/>
                <a:lstStyle/>
                <a:p>
                  <a:r>
                    <a:rPr lang="ja-JP" altLang="en-US">
                      <a:noFill/>
                    </a:rPr>
                    <a:t> </a:t>
                  </a:r>
                </a:p>
              </p:txBody>
            </p:sp>
          </mc:Fallback>
        </mc:AlternateContent>
        <p:cxnSp>
          <p:nvCxnSpPr>
            <p:cNvPr id="287" name="直線矢印コネクタ 286"/>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79622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3" name="テキスト ボックス 282"/>
              <p:cNvSpPr txBox="1"/>
              <p:nvPr/>
            </p:nvSpPr>
            <p:spPr>
              <a:xfrm>
                <a:off x="4224842" y="5452151"/>
                <a:ext cx="4099735" cy="923330"/>
              </a:xfrm>
              <a:prstGeom prst="rect">
                <a:avLst/>
              </a:prstGeom>
              <a:solidFill>
                <a:schemeClr val="bg1"/>
              </a:solidFill>
            </p:spPr>
            <p:txBody>
              <a:bodyPr wrap="square" rtlCol="0">
                <a:spAutoFit/>
              </a:bodyPr>
              <a:lstStyle/>
              <a:p>
                <a14:m>
                  <m:oMath xmlns:m="http://schemas.openxmlformats.org/officeDocument/2006/math">
                    <m:r>
                      <a:rPr kumimoji="1" lang="en-US" altLang="ja-JP" b="0" i="1" smtClean="0">
                        <a:solidFill>
                          <a:srgbClr val="00B0F0"/>
                        </a:solidFill>
                        <a:latin typeface="Cambria Math"/>
                      </a:rPr>
                      <m:t>𝑠</m:t>
                    </m:r>
                    <m:r>
                      <a:rPr kumimoji="1" lang="en-US" altLang="ja-JP" b="0" i="1" smtClean="0">
                        <a:solidFill>
                          <a:srgbClr val="00B0F0"/>
                        </a:solidFill>
                        <a:latin typeface="Cambria Math"/>
                      </a:rPr>
                      <m:t> </m:t>
                    </m:r>
                  </m:oMath>
                </a14:m>
                <a:r>
                  <a:rPr kumimoji="1" lang="en-US" altLang="ja-JP" dirty="0">
                    <a:solidFill>
                      <a:srgbClr val="00B0F0"/>
                    </a:solidFill>
                  </a:rPr>
                  <a:t>can be arbitrary, but when we consider the </a:t>
                </a:r>
                <a:r>
                  <a:rPr lang="en-US" altLang="ja-JP" dirty="0">
                    <a:solidFill>
                      <a:srgbClr val="00B0F0"/>
                    </a:solidFill>
                  </a:rPr>
                  <a:t>size of the line buffers, </a:t>
                </a:r>
                <a14:m>
                  <m:oMath xmlns:m="http://schemas.openxmlformats.org/officeDocument/2006/math">
                    <m:r>
                      <a:rPr lang="en-US" altLang="ja-JP" b="0" i="1" smtClean="0">
                        <a:solidFill>
                          <a:srgbClr val="00B0F0"/>
                        </a:solidFill>
                        <a:latin typeface="Cambria Math"/>
                      </a:rPr>
                      <m:t>𝑠</m:t>
                    </m:r>
                  </m:oMath>
                </a14:m>
                <a:r>
                  <a:rPr kumimoji="1" lang="en-US" altLang="ja-JP" dirty="0">
                    <a:solidFill>
                      <a:srgbClr val="00B0F0"/>
                    </a:solidFill>
                  </a:rPr>
                  <a:t> should be less than 64.</a:t>
                </a: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4224842" y="5452151"/>
                <a:ext cx="4099735" cy="923330"/>
              </a:xfrm>
              <a:prstGeom prst="rect">
                <a:avLst/>
              </a:prstGeom>
              <a:blipFill rotWithShape="1">
                <a:blip r:embed="rId12"/>
                <a:stretch>
                  <a:fillRect l="-1189" t="-3289" b="-9211"/>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00B0F0"/>
                </a:solidFill>
              </a:rPr>
              <a:t>distributed RAMs can be used.</a:t>
            </a:r>
            <a:endParaRPr kumimoji="1" lang="ja-JP" altLang="en-US" dirty="0">
              <a:solidFill>
                <a:srgbClr val="00B0F0"/>
              </a:solidFill>
            </a:endParaRPr>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3"/>
                <a:stretch>
                  <a:fillRect l="-1720" t="-8333" r="-860" b="-26667"/>
                </a:stretch>
              </a:blipFill>
            </p:spPr>
            <p:txBody>
              <a:bodyPr/>
              <a:lstStyle/>
              <a:p>
                <a:r>
                  <a:rPr lang="ja-JP" altLang="en-US">
                    <a:noFill/>
                  </a:rPr>
                  <a:t> </a:t>
                </a:r>
              </a:p>
            </p:txBody>
          </p:sp>
        </mc:Fallback>
      </mc:AlternateContent>
      <p:sp>
        <p:nvSpPr>
          <p:cNvPr id="15" name="正方形/長方形 14"/>
          <p:cNvSpPr/>
          <p:nvPr/>
        </p:nvSpPr>
        <p:spPr>
          <a:xfrm>
            <a:off x="6179995" y="4078447"/>
            <a:ext cx="1020447" cy="1150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4" name="テキスト ボックス 283"/>
              <p:cNvSpPr txBox="1"/>
              <p:nvPr/>
            </p:nvSpPr>
            <p:spPr>
              <a:xfrm>
                <a:off x="5613482" y="4205269"/>
                <a:ext cx="3134982" cy="646331"/>
              </a:xfrm>
              <a:prstGeom prst="rect">
                <a:avLst/>
              </a:prstGeom>
              <a:solidFill>
                <a:schemeClr val="bg1"/>
              </a:solidFill>
            </p:spPr>
            <p:txBody>
              <a:bodyPr wrap="square" rtlCol="0">
                <a:spAutoFit/>
              </a:bodyPr>
              <a:lstStyle/>
              <a:p>
                <a:r>
                  <a:rPr kumimoji="1" lang="en-US" altLang="ja-JP" dirty="0">
                    <a:solidFill>
                      <a:srgbClr val="FF0000"/>
                    </a:solidFill>
                  </a:rPr>
                  <a:t>under typical </a:t>
                </a:r>
                <a14:m>
                  <m:oMath xmlns:m="http://schemas.openxmlformats.org/officeDocument/2006/math">
                    <m:r>
                      <a:rPr kumimoji="1" lang="en-US" altLang="ja-JP" b="0" i="1" smtClean="0">
                        <a:solidFill>
                          <a:srgbClr val="FF0000"/>
                        </a:solidFill>
                        <a:latin typeface="Cambria Math"/>
                      </a:rPr>
                      <m:t>𝑠</m:t>
                    </m:r>
                  </m:oMath>
                </a14:m>
                <a:r>
                  <a:rPr kumimoji="1" lang="en-US" altLang="ja-JP" dirty="0">
                    <a:solidFill>
                      <a:srgbClr val="FF0000"/>
                    </a:solidFill>
                  </a:rPr>
                  <a:t> and </a:t>
                </a:r>
                <a14:m>
                  <m:oMath xmlns:m="http://schemas.openxmlformats.org/officeDocument/2006/math">
                    <m:r>
                      <a:rPr kumimoji="1" lang="en-US" altLang="ja-JP" b="0" i="1" smtClean="0">
                        <a:solidFill>
                          <a:srgbClr val="FF0000"/>
                        </a:solidFill>
                        <a:latin typeface="Cambria Math"/>
                      </a:rPr>
                      <m:t>𝑟</m:t>
                    </m:r>
                  </m:oMath>
                </a14:m>
                <a:r>
                  <a:rPr kumimoji="1" lang="en-US" altLang="ja-JP" dirty="0">
                    <a:solidFill>
                      <a:srgbClr val="FF0000"/>
                    </a:solidFill>
                  </a:rPr>
                  <a:t>,  </a:t>
                </a:r>
                <a14:m>
                  <m:oMath xmlns:m="http://schemas.openxmlformats.org/officeDocument/2006/math">
                    <m:r>
                      <a:rPr kumimoji="1" lang="en-US" altLang="ja-JP" b="0" i="1" smtClean="0">
                        <a:solidFill>
                          <a:srgbClr val="FF0000"/>
                        </a:solidFill>
                        <a:latin typeface="Cambria Math"/>
                      </a:rPr>
                      <m:t>𝑠</m:t>
                    </m:r>
                    <m:r>
                      <a:rPr kumimoji="1" lang="en-US" altLang="ja-JP" b="0" i="1" smtClean="0">
                        <a:solidFill>
                          <a:srgbClr val="FF0000"/>
                        </a:solidFill>
                        <a:latin typeface="Cambria Math"/>
                        <a:ea typeface="Cambria Math"/>
                      </a:rPr>
                      <m:t>×</m:t>
                    </m:r>
                    <m:d>
                      <m:dPr>
                        <m:ctrlPr>
                          <a:rPr kumimoji="1" lang="en-US" altLang="ja-JP" b="0" i="1" smtClean="0">
                            <a:solidFill>
                              <a:srgbClr val="FF0000"/>
                            </a:solidFill>
                            <a:latin typeface="Cambria Math" panose="02040503050406030204" pitchFamily="18" charset="0"/>
                            <a:ea typeface="Cambria Math"/>
                          </a:rPr>
                        </m:ctrlPr>
                      </m:dPr>
                      <m:e>
                        <m:r>
                          <a:rPr kumimoji="1" lang="en-US" altLang="ja-JP" b="0" i="1" smtClean="0">
                            <a:solidFill>
                              <a:srgbClr val="FF0000"/>
                            </a:solidFill>
                            <a:latin typeface="Cambria Math"/>
                            <a:ea typeface="Cambria Math"/>
                          </a:rPr>
                          <m:t>2</m:t>
                        </m:r>
                        <m:r>
                          <a:rPr kumimoji="1" lang="en-US" altLang="ja-JP" b="0" i="1" smtClean="0">
                            <a:solidFill>
                              <a:srgbClr val="FF0000"/>
                            </a:solidFill>
                            <a:latin typeface="Cambria Math"/>
                            <a:ea typeface="Cambria Math"/>
                          </a:rPr>
                          <m:t>𝑟</m:t>
                        </m:r>
                        <m:r>
                          <a:rPr kumimoji="1" lang="en-US" altLang="ja-JP" b="0" i="1" smtClean="0">
                            <a:solidFill>
                              <a:srgbClr val="FF0000"/>
                            </a:solidFill>
                            <a:latin typeface="Cambria Math"/>
                            <a:ea typeface="Cambria Math"/>
                          </a:rPr>
                          <m:t>+1</m:t>
                        </m:r>
                      </m:e>
                    </m:d>
                  </m:oMath>
                </a14:m>
                <a:r>
                  <a:rPr kumimoji="1" lang="en-US" altLang="ja-JP" dirty="0">
                    <a:solidFill>
                      <a:srgbClr val="FF0000"/>
                    </a:solidFill>
                  </a:rPr>
                  <a:t> is less than </a:t>
                </a:r>
                <a:r>
                  <a:rPr lang="en-US" altLang="ja-JP" dirty="0">
                    <a:solidFill>
                      <a:srgbClr val="FF0000"/>
                    </a:solidFill>
                  </a:rPr>
                  <a:t>1024</a:t>
                </a:r>
                <a:r>
                  <a:rPr kumimoji="1" lang="en-US" altLang="ja-JP" dirty="0">
                    <a:solidFill>
                      <a:srgbClr val="FF0000"/>
                    </a:solidFill>
                  </a:rPr>
                  <a:t>. </a:t>
                </a: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5613482" y="4205269"/>
                <a:ext cx="3134982" cy="646331"/>
              </a:xfrm>
              <a:prstGeom prst="rect">
                <a:avLst/>
              </a:prstGeom>
              <a:blipFill rotWithShape="1">
                <a:blip r:embed="rId14"/>
                <a:stretch>
                  <a:fillRect l="-1751" t="-4717" b="-14151"/>
                </a:stretch>
              </a:blipFill>
            </p:spPr>
            <p:txBody>
              <a:bodyPr/>
              <a:lstStyle/>
              <a:p>
                <a:r>
                  <a:rPr lang="ja-JP" altLang="en-US">
                    <a:noFill/>
                  </a:rPr>
                  <a:t> </a:t>
                </a:r>
              </a:p>
            </p:txBody>
          </p:sp>
        </mc:Fallback>
      </mc:AlternateContent>
      <p:sp>
        <p:nvSpPr>
          <p:cNvPr id="287" name="テキスト ボックス 286"/>
          <p:cNvSpPr txBox="1"/>
          <p:nvPr/>
        </p:nvSpPr>
        <p:spPr>
          <a:xfrm>
            <a:off x="464016" y="1020769"/>
            <a:ext cx="6486655" cy="461665"/>
          </a:xfrm>
          <a:prstGeom prst="rect">
            <a:avLst/>
          </a:prstGeom>
          <a:noFill/>
        </p:spPr>
        <p:txBody>
          <a:bodyPr wrap="square" rtlCol="0">
            <a:spAutoFit/>
          </a:bodyPr>
          <a:lstStyle/>
          <a:p>
            <a:r>
              <a:rPr kumimoji="1" lang="en-US" altLang="ja-JP" sz="2400" dirty="0"/>
              <a:t>Required memory size</a:t>
            </a:r>
          </a:p>
        </p:txBody>
      </p:sp>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5"/>
                  <a:stretch>
                    <a:fillRect/>
                  </a:stretch>
                </a:blipFill>
              </p:spPr>
              <p:txBody>
                <a:bodyPr/>
                <a:lstStyle/>
                <a:p>
                  <a:r>
                    <a:rPr lang="ja-JP" altLang="en-US">
                      <a:noFill/>
                    </a:rPr>
                    <a:t> </a:t>
                  </a:r>
                </a:p>
              </p:txBody>
            </p:sp>
          </mc:Fallback>
        </mc:AlternateContent>
        <p:cxnSp>
          <p:nvCxnSpPr>
            <p:cNvPr id="288" name="直線矢印コネクタ 287"/>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6110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3" name="テキスト ボックス 282"/>
              <p:cNvSpPr txBox="1"/>
              <p:nvPr/>
            </p:nvSpPr>
            <p:spPr>
              <a:xfrm>
                <a:off x="4224842" y="5452151"/>
                <a:ext cx="4099735" cy="923330"/>
              </a:xfrm>
              <a:prstGeom prst="rect">
                <a:avLst/>
              </a:prstGeom>
              <a:solidFill>
                <a:schemeClr val="bg1"/>
              </a:solidFill>
            </p:spPr>
            <p:txBody>
              <a:bodyPr wrap="square" rtlCol="0">
                <a:spAutoFit/>
              </a:bodyPr>
              <a:lstStyle/>
              <a:p>
                <a14:m>
                  <m:oMath xmlns:m="http://schemas.openxmlformats.org/officeDocument/2006/math">
                    <m:r>
                      <a:rPr kumimoji="1" lang="en-US" altLang="ja-JP" b="0" i="1" smtClean="0">
                        <a:solidFill>
                          <a:srgbClr val="00B0F0"/>
                        </a:solidFill>
                        <a:latin typeface="Cambria Math"/>
                      </a:rPr>
                      <m:t>𝑠</m:t>
                    </m:r>
                    <m:r>
                      <a:rPr kumimoji="1" lang="en-US" altLang="ja-JP" b="0" i="1" smtClean="0">
                        <a:solidFill>
                          <a:srgbClr val="00B0F0"/>
                        </a:solidFill>
                        <a:latin typeface="Cambria Math"/>
                      </a:rPr>
                      <m:t> </m:t>
                    </m:r>
                  </m:oMath>
                </a14:m>
                <a:r>
                  <a:rPr kumimoji="1" lang="en-US" altLang="ja-JP" dirty="0">
                    <a:solidFill>
                      <a:srgbClr val="00B0F0"/>
                    </a:solidFill>
                  </a:rPr>
                  <a:t>can be arbitrary, but when we consider the </a:t>
                </a:r>
                <a:r>
                  <a:rPr lang="en-US" altLang="ja-JP" dirty="0">
                    <a:solidFill>
                      <a:srgbClr val="00B0F0"/>
                    </a:solidFill>
                  </a:rPr>
                  <a:t>size of the line buffers, </a:t>
                </a:r>
                <a14:m>
                  <m:oMath xmlns:m="http://schemas.openxmlformats.org/officeDocument/2006/math">
                    <m:r>
                      <a:rPr lang="en-US" altLang="ja-JP" b="0" i="1" smtClean="0">
                        <a:solidFill>
                          <a:srgbClr val="00B0F0"/>
                        </a:solidFill>
                        <a:latin typeface="Cambria Math"/>
                      </a:rPr>
                      <m:t>𝑠</m:t>
                    </m:r>
                  </m:oMath>
                </a14:m>
                <a:r>
                  <a:rPr kumimoji="1" lang="en-US" altLang="ja-JP" dirty="0">
                    <a:solidFill>
                      <a:srgbClr val="00B0F0"/>
                    </a:solidFill>
                  </a:rPr>
                  <a:t> should be less than 64.</a:t>
                </a: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4224842" y="5452151"/>
                <a:ext cx="4099735" cy="923330"/>
              </a:xfrm>
              <a:prstGeom prst="rect">
                <a:avLst/>
              </a:prstGeom>
              <a:blipFill rotWithShape="1">
                <a:blip r:embed="rId12"/>
                <a:stretch>
                  <a:fillRect l="-1189" t="-3289" b="-9211"/>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00B0F0"/>
                </a:solidFill>
              </a:rPr>
              <a:t>distributed RAMs can be used.</a:t>
            </a:r>
            <a:endParaRPr kumimoji="1" lang="ja-JP" altLang="en-US" dirty="0">
              <a:solidFill>
                <a:srgbClr val="00B0F0"/>
              </a:solidFill>
            </a:endParaRPr>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3"/>
                <a:stretch>
                  <a:fillRect l="-1720" t="-8333" r="-860" b="-26667"/>
                </a:stretch>
              </a:blipFill>
            </p:spPr>
            <p:txBody>
              <a:bodyPr/>
              <a:lstStyle/>
              <a:p>
                <a:r>
                  <a:rPr lang="ja-JP" altLang="en-US">
                    <a:noFill/>
                  </a:rPr>
                  <a:t> </a:t>
                </a:r>
              </a:p>
            </p:txBody>
          </p:sp>
        </mc:Fallback>
      </mc:AlternateContent>
      <p:sp>
        <p:nvSpPr>
          <p:cNvPr id="15" name="正方形/長方形 14"/>
          <p:cNvSpPr/>
          <p:nvPr/>
        </p:nvSpPr>
        <p:spPr>
          <a:xfrm>
            <a:off x="6179995" y="4078447"/>
            <a:ext cx="1020447" cy="1150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4" name="テキスト ボックス 283"/>
              <p:cNvSpPr txBox="1"/>
              <p:nvPr/>
            </p:nvSpPr>
            <p:spPr>
              <a:xfrm>
                <a:off x="5613482" y="4205269"/>
                <a:ext cx="3134982" cy="646331"/>
              </a:xfrm>
              <a:prstGeom prst="rect">
                <a:avLst/>
              </a:prstGeom>
              <a:solidFill>
                <a:schemeClr val="bg1"/>
              </a:solidFill>
            </p:spPr>
            <p:txBody>
              <a:bodyPr wrap="square" rtlCol="0">
                <a:spAutoFit/>
              </a:bodyPr>
              <a:lstStyle/>
              <a:p>
                <a:r>
                  <a:rPr kumimoji="1" lang="en-US" altLang="ja-JP" dirty="0">
                    <a:solidFill>
                      <a:srgbClr val="FF0000"/>
                    </a:solidFill>
                  </a:rPr>
                  <a:t>under typical </a:t>
                </a:r>
                <a14:m>
                  <m:oMath xmlns:m="http://schemas.openxmlformats.org/officeDocument/2006/math">
                    <m:r>
                      <a:rPr kumimoji="1" lang="en-US" altLang="ja-JP" b="0" i="1" smtClean="0">
                        <a:solidFill>
                          <a:srgbClr val="FF0000"/>
                        </a:solidFill>
                        <a:latin typeface="Cambria Math"/>
                      </a:rPr>
                      <m:t>𝑠</m:t>
                    </m:r>
                  </m:oMath>
                </a14:m>
                <a:r>
                  <a:rPr kumimoji="1" lang="en-US" altLang="ja-JP" dirty="0">
                    <a:solidFill>
                      <a:srgbClr val="FF0000"/>
                    </a:solidFill>
                  </a:rPr>
                  <a:t> and </a:t>
                </a:r>
                <a14:m>
                  <m:oMath xmlns:m="http://schemas.openxmlformats.org/officeDocument/2006/math">
                    <m:r>
                      <a:rPr kumimoji="1" lang="en-US" altLang="ja-JP" b="0" i="1" smtClean="0">
                        <a:solidFill>
                          <a:srgbClr val="FF0000"/>
                        </a:solidFill>
                        <a:latin typeface="Cambria Math"/>
                      </a:rPr>
                      <m:t>𝑟</m:t>
                    </m:r>
                  </m:oMath>
                </a14:m>
                <a:r>
                  <a:rPr kumimoji="1" lang="en-US" altLang="ja-JP" dirty="0">
                    <a:solidFill>
                      <a:srgbClr val="FF0000"/>
                    </a:solidFill>
                  </a:rPr>
                  <a:t>,  </a:t>
                </a:r>
                <a14:m>
                  <m:oMath xmlns:m="http://schemas.openxmlformats.org/officeDocument/2006/math">
                    <m:r>
                      <a:rPr kumimoji="1" lang="en-US" altLang="ja-JP" b="0" i="1" smtClean="0">
                        <a:solidFill>
                          <a:srgbClr val="FF0000"/>
                        </a:solidFill>
                        <a:latin typeface="Cambria Math"/>
                      </a:rPr>
                      <m:t>𝑠</m:t>
                    </m:r>
                    <m:r>
                      <a:rPr kumimoji="1" lang="en-US" altLang="ja-JP" b="0" i="1" smtClean="0">
                        <a:solidFill>
                          <a:srgbClr val="FF0000"/>
                        </a:solidFill>
                        <a:latin typeface="Cambria Math"/>
                        <a:ea typeface="Cambria Math"/>
                      </a:rPr>
                      <m:t>×</m:t>
                    </m:r>
                    <m:d>
                      <m:dPr>
                        <m:ctrlPr>
                          <a:rPr kumimoji="1" lang="en-US" altLang="ja-JP" b="0" i="1" smtClean="0">
                            <a:solidFill>
                              <a:srgbClr val="FF0000"/>
                            </a:solidFill>
                            <a:latin typeface="Cambria Math" panose="02040503050406030204" pitchFamily="18" charset="0"/>
                            <a:ea typeface="Cambria Math"/>
                          </a:rPr>
                        </m:ctrlPr>
                      </m:dPr>
                      <m:e>
                        <m:r>
                          <a:rPr kumimoji="1" lang="en-US" altLang="ja-JP" b="0" i="1" smtClean="0">
                            <a:solidFill>
                              <a:srgbClr val="FF0000"/>
                            </a:solidFill>
                            <a:latin typeface="Cambria Math"/>
                            <a:ea typeface="Cambria Math"/>
                          </a:rPr>
                          <m:t>2</m:t>
                        </m:r>
                        <m:r>
                          <a:rPr kumimoji="1" lang="en-US" altLang="ja-JP" b="0" i="1" smtClean="0">
                            <a:solidFill>
                              <a:srgbClr val="FF0000"/>
                            </a:solidFill>
                            <a:latin typeface="Cambria Math"/>
                            <a:ea typeface="Cambria Math"/>
                          </a:rPr>
                          <m:t>𝑟</m:t>
                        </m:r>
                        <m:r>
                          <a:rPr kumimoji="1" lang="en-US" altLang="ja-JP" b="0" i="1" smtClean="0">
                            <a:solidFill>
                              <a:srgbClr val="FF0000"/>
                            </a:solidFill>
                            <a:latin typeface="Cambria Math"/>
                            <a:ea typeface="Cambria Math"/>
                          </a:rPr>
                          <m:t>+1</m:t>
                        </m:r>
                      </m:e>
                    </m:d>
                  </m:oMath>
                </a14:m>
                <a:r>
                  <a:rPr kumimoji="1" lang="en-US" altLang="ja-JP" dirty="0">
                    <a:solidFill>
                      <a:srgbClr val="FF0000"/>
                    </a:solidFill>
                  </a:rPr>
                  <a:t> is less than </a:t>
                </a:r>
                <a:r>
                  <a:rPr lang="en-US" altLang="ja-JP" dirty="0">
                    <a:solidFill>
                      <a:srgbClr val="FF0000"/>
                    </a:solidFill>
                  </a:rPr>
                  <a:t>1024</a:t>
                </a:r>
                <a:r>
                  <a:rPr kumimoji="1" lang="en-US" altLang="ja-JP" dirty="0">
                    <a:solidFill>
                      <a:srgbClr val="FF0000"/>
                    </a:solidFill>
                  </a:rPr>
                  <a:t>. </a:t>
                </a: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5613482" y="4205269"/>
                <a:ext cx="3134982" cy="646331"/>
              </a:xfrm>
              <a:prstGeom prst="rect">
                <a:avLst/>
              </a:prstGeom>
              <a:blipFill rotWithShape="1">
                <a:blip r:embed="rId14"/>
                <a:stretch>
                  <a:fillRect l="-1751" t="-4717" b="-14151"/>
                </a:stretch>
              </a:blipFill>
            </p:spPr>
            <p:txBody>
              <a:bodyPr/>
              <a:lstStyle/>
              <a:p>
                <a:r>
                  <a:rPr lang="ja-JP" altLang="en-US">
                    <a:noFill/>
                  </a:rPr>
                  <a:t> </a:t>
                </a:r>
              </a:p>
            </p:txBody>
          </p:sp>
        </mc:Fallback>
      </mc:AlternateContent>
      <p:sp>
        <p:nvSpPr>
          <p:cNvPr id="287" name="テキスト ボックス 286"/>
          <p:cNvSpPr txBox="1"/>
          <p:nvPr/>
        </p:nvSpPr>
        <p:spPr>
          <a:xfrm>
            <a:off x="5764196" y="4872678"/>
            <a:ext cx="2511906" cy="369332"/>
          </a:xfrm>
          <a:prstGeom prst="rect">
            <a:avLst/>
          </a:prstGeom>
          <a:solidFill>
            <a:srgbClr val="FFC000"/>
          </a:solidFill>
        </p:spPr>
        <p:txBody>
          <a:bodyPr wrap="none" rtlCol="0">
            <a:spAutoFit/>
          </a:bodyPr>
          <a:lstStyle/>
          <a:p>
            <a:r>
              <a:rPr lang="en-US" altLang="ja-JP" dirty="0">
                <a:solidFill>
                  <a:srgbClr val="FF0000"/>
                </a:solidFill>
              </a:rPr>
              <a:t>block RAMs can be used.</a:t>
            </a:r>
            <a:endParaRPr kumimoji="1" lang="ja-JP" altLang="en-US" dirty="0">
              <a:solidFill>
                <a:srgbClr val="FF0000"/>
              </a:solidFill>
            </a:endParaRPr>
          </a:p>
        </p:txBody>
      </p:sp>
      <p:sp>
        <p:nvSpPr>
          <p:cNvPr id="289" name="テキスト ボックス 288"/>
          <p:cNvSpPr txBox="1"/>
          <p:nvPr/>
        </p:nvSpPr>
        <p:spPr>
          <a:xfrm>
            <a:off x="464016" y="1020769"/>
            <a:ext cx="6486655" cy="461665"/>
          </a:xfrm>
          <a:prstGeom prst="rect">
            <a:avLst/>
          </a:prstGeom>
          <a:noFill/>
        </p:spPr>
        <p:txBody>
          <a:bodyPr wrap="square" rtlCol="0">
            <a:spAutoFit/>
          </a:bodyPr>
          <a:lstStyle/>
          <a:p>
            <a:r>
              <a:rPr kumimoji="1" lang="en-US" altLang="ja-JP" sz="2400" dirty="0"/>
              <a:t>Required memory size</a:t>
            </a:r>
          </a:p>
        </p:txBody>
      </p:sp>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5"/>
                  <a:stretch>
                    <a:fillRect/>
                  </a:stretch>
                </a:blipFill>
              </p:spPr>
              <p:txBody>
                <a:bodyPr/>
                <a:lstStyle/>
                <a:p>
                  <a:r>
                    <a:rPr lang="ja-JP" altLang="en-US">
                      <a:noFill/>
                    </a:rPr>
                    <a:t> </a:t>
                  </a:r>
                </a:p>
              </p:txBody>
            </p:sp>
          </mc:Fallback>
        </mc:AlternateContent>
        <p:cxnSp>
          <p:nvCxnSpPr>
            <p:cNvPr id="288" name="直線矢印コネクタ 287"/>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23159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00B0F0"/>
                </a:solidFill>
              </a:rPr>
              <a:t>distributed RAMs can be used.</a:t>
            </a:r>
            <a:endParaRPr kumimoji="1" lang="ja-JP" altLang="en-US" dirty="0">
              <a:solidFill>
                <a:srgbClr val="00B0F0"/>
              </a:solidFill>
            </a:endParaRPr>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3"/>
                <a:stretch>
                  <a:fillRect l="-1720" t="-8333" r="-860" b="-26667"/>
                </a:stretch>
              </a:blipFill>
            </p:spPr>
            <p:txBody>
              <a:bodyPr/>
              <a:lstStyle/>
              <a:p>
                <a:r>
                  <a:rPr lang="ja-JP" altLang="en-US">
                    <a:noFill/>
                  </a:rPr>
                  <a:t> </a:t>
                </a:r>
              </a:p>
            </p:txBody>
          </p:sp>
        </mc:Fallback>
      </mc:AlternateContent>
      <p:sp>
        <p:nvSpPr>
          <p:cNvPr id="15" name="正方形/長方形 14"/>
          <p:cNvSpPr/>
          <p:nvPr/>
        </p:nvSpPr>
        <p:spPr>
          <a:xfrm>
            <a:off x="6179995" y="4078447"/>
            <a:ext cx="1020447" cy="1150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p:cNvSpPr txBox="1"/>
          <p:nvPr/>
        </p:nvSpPr>
        <p:spPr>
          <a:xfrm>
            <a:off x="5764196" y="4872678"/>
            <a:ext cx="2511906" cy="369332"/>
          </a:xfrm>
          <a:prstGeom prst="rect">
            <a:avLst/>
          </a:prstGeom>
          <a:solidFill>
            <a:srgbClr val="FFC000"/>
          </a:solidFill>
        </p:spPr>
        <p:txBody>
          <a:bodyPr wrap="none" rtlCol="0">
            <a:spAutoFit/>
          </a:bodyPr>
          <a:lstStyle/>
          <a:p>
            <a:r>
              <a:rPr lang="en-US" altLang="ja-JP" dirty="0">
                <a:solidFill>
                  <a:schemeClr val="tx2">
                    <a:lumMod val="60000"/>
                    <a:lumOff val="40000"/>
                  </a:schemeClr>
                </a:solidFill>
              </a:rPr>
              <a:t>block RAMs can be used.</a:t>
            </a:r>
            <a:endParaRPr kumimoji="1" lang="ja-JP" altLang="en-US" dirty="0">
              <a:solidFill>
                <a:schemeClr val="tx2">
                  <a:lumMod val="60000"/>
                  <a:lumOff val="40000"/>
                </a:schemeClr>
              </a:solidFill>
            </a:endParaRPr>
          </a:p>
        </p:txBody>
      </p:sp>
      <p:sp>
        <p:nvSpPr>
          <p:cNvPr id="289" name="テキスト ボックス 288"/>
          <p:cNvSpPr txBox="1"/>
          <p:nvPr/>
        </p:nvSpPr>
        <p:spPr>
          <a:xfrm>
            <a:off x="464016" y="1020769"/>
            <a:ext cx="6486655" cy="461665"/>
          </a:xfrm>
          <a:prstGeom prst="rect">
            <a:avLst/>
          </a:prstGeom>
          <a:noFill/>
        </p:spPr>
        <p:txBody>
          <a:bodyPr wrap="square" rtlCol="0">
            <a:spAutoFit/>
          </a:bodyPr>
          <a:lstStyle/>
          <a:p>
            <a:r>
              <a:rPr lang="en-US" altLang="ja-JP" sz="2400" dirty="0"/>
              <a:t>Memory usage</a:t>
            </a:r>
            <a:endParaRPr kumimoji="1" lang="en-US" altLang="ja-JP" sz="24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6764687" y="2240687"/>
                <a:ext cx="1112099" cy="786177"/>
              </a:xfrm>
              <a:prstGeom prst="rect">
                <a:avLst/>
              </a:prstGeom>
              <a:solidFill>
                <a:srgbClr val="0070C0"/>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2</m:t>
                          </m:r>
                          <m:r>
                            <a:rPr kumimoji="1" lang="en-US" altLang="ja-JP" sz="2400" b="0" i="1" smtClean="0">
                              <a:solidFill>
                                <a:schemeClr val="bg1"/>
                              </a:solidFill>
                              <a:latin typeface="Cambria Math" panose="02040503050406030204" pitchFamily="18" charset="0"/>
                            </a:rPr>
                            <m:t>𝑟</m:t>
                          </m:r>
                          <m:r>
                            <a:rPr kumimoji="1" lang="en-US" altLang="ja-JP" sz="2400" b="0" i="1" smtClean="0">
                              <a:solidFill>
                                <a:schemeClr val="bg1"/>
                              </a:solidFill>
                              <a:latin typeface="Cambria Math" panose="02040503050406030204" pitchFamily="18" charset="0"/>
                            </a:rPr>
                            <m:t>+1</m:t>
                          </m:r>
                        </m:num>
                        <m:den>
                          <m:r>
                            <a:rPr kumimoji="1" lang="en-US" altLang="ja-JP" sz="2400" b="0" i="1" smtClean="0">
                              <a:solidFill>
                                <a:schemeClr val="bg1"/>
                              </a:solidFill>
                              <a:latin typeface="Cambria Math" panose="02040503050406030204" pitchFamily="18" charset="0"/>
                            </a:rPr>
                            <m:t>64</m:t>
                          </m:r>
                        </m:den>
                      </m:f>
                    </m:oMath>
                  </m:oMathPara>
                </a14:m>
                <a:endParaRPr kumimoji="1" lang="ja-JP" altLang="en-US" sz="2400" dirty="0">
                  <a:solidFill>
                    <a:schemeClr val="bg1"/>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764687" y="2240687"/>
                <a:ext cx="1112099" cy="786177"/>
              </a:xfrm>
              <a:prstGeom prst="rect">
                <a:avLst/>
              </a:prstGeom>
              <a:blipFill rotWithShape="0">
                <a:blip r:embed="rId14"/>
                <a:stretch>
                  <a:fillRect/>
                </a:stretch>
              </a:blipFill>
            </p:spPr>
            <p:txBody>
              <a:bodyPr/>
              <a:lstStyle/>
              <a:p>
                <a:r>
                  <a:rPr lang="ja-JP" altLang="en-US">
                    <a:noFill/>
                  </a:rPr>
                  <a:t> </a:t>
                </a:r>
              </a:p>
            </p:txBody>
          </p:sp>
        </mc:Fallback>
      </mc:AlternateContent>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5"/>
                  <a:stretch>
                    <a:fillRect/>
                  </a:stretch>
                </a:blipFill>
              </p:spPr>
              <p:txBody>
                <a:bodyPr/>
                <a:lstStyle/>
                <a:p>
                  <a:r>
                    <a:rPr lang="ja-JP" altLang="en-US">
                      <a:noFill/>
                    </a:rPr>
                    <a:t> </a:t>
                  </a:r>
                </a:p>
              </p:txBody>
            </p:sp>
          </mc:Fallback>
        </mc:AlternateContent>
        <p:cxnSp>
          <p:nvCxnSpPr>
            <p:cNvPr id="283" name="直線矢印コネクタ 282"/>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48604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00B0F0"/>
                </a:solidFill>
              </a:rPr>
              <a:t>distributed RAMs can be used.</a:t>
            </a:r>
            <a:endParaRPr kumimoji="1" lang="ja-JP" altLang="en-US" dirty="0">
              <a:solidFill>
                <a:srgbClr val="00B0F0"/>
              </a:solidFill>
            </a:endParaRPr>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3"/>
                <a:stretch>
                  <a:fillRect l="-1720" t="-8333" r="-860" b="-26667"/>
                </a:stretch>
              </a:blipFill>
            </p:spPr>
            <p:txBody>
              <a:bodyPr/>
              <a:lstStyle/>
              <a:p>
                <a:r>
                  <a:rPr lang="ja-JP" altLang="en-US">
                    <a:noFill/>
                  </a:rPr>
                  <a:t> </a:t>
                </a:r>
              </a:p>
            </p:txBody>
          </p:sp>
        </mc:Fallback>
      </mc:AlternateContent>
      <p:sp>
        <p:nvSpPr>
          <p:cNvPr id="15" name="正方形/長方形 14"/>
          <p:cNvSpPr/>
          <p:nvPr/>
        </p:nvSpPr>
        <p:spPr>
          <a:xfrm>
            <a:off x="6179995" y="4078447"/>
            <a:ext cx="1020447" cy="1150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p:cNvSpPr txBox="1"/>
          <p:nvPr/>
        </p:nvSpPr>
        <p:spPr>
          <a:xfrm>
            <a:off x="5764196" y="4872678"/>
            <a:ext cx="2511906" cy="369332"/>
          </a:xfrm>
          <a:prstGeom prst="rect">
            <a:avLst/>
          </a:prstGeom>
          <a:solidFill>
            <a:srgbClr val="FFC000"/>
          </a:solidFill>
        </p:spPr>
        <p:txBody>
          <a:bodyPr wrap="none" rtlCol="0">
            <a:spAutoFit/>
          </a:bodyPr>
          <a:lstStyle/>
          <a:p>
            <a:r>
              <a:rPr lang="en-US" altLang="ja-JP" dirty="0">
                <a:solidFill>
                  <a:schemeClr val="tx2">
                    <a:lumMod val="60000"/>
                    <a:lumOff val="40000"/>
                  </a:schemeClr>
                </a:solidFill>
              </a:rPr>
              <a:t>block RAMs can be used.</a:t>
            </a:r>
            <a:endParaRPr kumimoji="1" lang="ja-JP" altLang="en-US" dirty="0">
              <a:solidFill>
                <a:schemeClr val="tx2">
                  <a:lumMod val="60000"/>
                  <a:lumOff val="40000"/>
                </a:schemeClr>
              </a:solidFill>
            </a:endParaRPr>
          </a:p>
        </p:txBody>
      </p:sp>
      <p:sp>
        <p:nvSpPr>
          <p:cNvPr id="289" name="テキスト ボックス 288"/>
          <p:cNvSpPr txBox="1"/>
          <p:nvPr/>
        </p:nvSpPr>
        <p:spPr>
          <a:xfrm>
            <a:off x="464016" y="1020769"/>
            <a:ext cx="6486655" cy="461665"/>
          </a:xfrm>
          <a:prstGeom prst="rect">
            <a:avLst/>
          </a:prstGeom>
          <a:noFill/>
        </p:spPr>
        <p:txBody>
          <a:bodyPr wrap="square" rtlCol="0">
            <a:spAutoFit/>
          </a:bodyPr>
          <a:lstStyle/>
          <a:p>
            <a:r>
              <a:rPr lang="en-US" altLang="ja-JP" sz="2400" dirty="0"/>
              <a:t>Memory usage</a:t>
            </a:r>
            <a:endParaRPr kumimoji="1" lang="en-US" altLang="ja-JP" sz="24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6764687" y="2240687"/>
                <a:ext cx="1916230" cy="786177"/>
              </a:xfrm>
              <a:prstGeom prst="rect">
                <a:avLst/>
              </a:prstGeom>
              <a:solidFill>
                <a:srgbClr val="0070C0"/>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2</m:t>
                          </m:r>
                          <m:r>
                            <a:rPr kumimoji="1" lang="en-US" altLang="ja-JP" sz="2400" b="0" i="1" smtClean="0">
                              <a:solidFill>
                                <a:schemeClr val="bg1"/>
                              </a:solidFill>
                              <a:latin typeface="Cambria Math" panose="02040503050406030204" pitchFamily="18" charset="0"/>
                            </a:rPr>
                            <m:t>𝑟</m:t>
                          </m:r>
                          <m:r>
                            <a:rPr kumimoji="1" lang="en-US" altLang="ja-JP" sz="2400" b="0" i="1" smtClean="0">
                              <a:solidFill>
                                <a:schemeClr val="bg1"/>
                              </a:solidFill>
                              <a:latin typeface="Cambria Math" panose="02040503050406030204" pitchFamily="18" charset="0"/>
                            </a:rPr>
                            <m:t>+1</m:t>
                          </m:r>
                        </m:num>
                        <m:den>
                          <m:r>
                            <a:rPr kumimoji="1" lang="en-US" altLang="ja-JP" sz="2400" b="0" i="1" smtClean="0">
                              <a:solidFill>
                                <a:schemeClr val="bg1"/>
                              </a:solidFill>
                              <a:latin typeface="Cambria Math" panose="02040503050406030204" pitchFamily="18" charset="0"/>
                            </a:rPr>
                            <m:t>64</m:t>
                          </m:r>
                        </m:den>
                      </m:f>
                      <m:r>
                        <a:rPr kumimoji="1" lang="en-US" altLang="ja-JP" sz="2400" i="1" smtClean="0">
                          <a:solidFill>
                            <a:schemeClr val="bg1"/>
                          </a:solidFill>
                          <a:latin typeface="Cambria Math" panose="02040503050406030204" pitchFamily="18" charset="0"/>
                          <a:ea typeface="Cambria Math" panose="02040503050406030204" pitchFamily="18" charset="0"/>
                        </a:rPr>
                        <m:t>&lt;</m:t>
                      </m:r>
                      <m:r>
                        <a:rPr kumimoji="1" lang="en-US" altLang="ja-JP" sz="2400" b="0" i="1" smtClean="0">
                          <a:solidFill>
                            <a:schemeClr val="bg1"/>
                          </a:solidFill>
                          <a:latin typeface="Cambria Math" panose="02040503050406030204" pitchFamily="18" charset="0"/>
                          <a:ea typeface="Cambria Math" panose="02040503050406030204" pitchFamily="18" charset="0"/>
                        </a:rPr>
                        <m:t>0.5</m:t>
                      </m:r>
                    </m:oMath>
                  </m:oMathPara>
                </a14:m>
                <a:endParaRPr kumimoji="1" lang="ja-JP" altLang="en-US" sz="2400" dirty="0">
                  <a:solidFill>
                    <a:schemeClr val="bg1"/>
                  </a:solidFill>
                </a:endParaRP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764687" y="2240687"/>
                <a:ext cx="1916230" cy="786177"/>
              </a:xfrm>
              <a:prstGeom prst="rect">
                <a:avLst/>
              </a:prstGeom>
              <a:blipFill rotWithShape="0">
                <a:blip r:embed="rId14"/>
                <a:stretch>
                  <a:fillRect/>
                </a:stretch>
              </a:blipFill>
            </p:spPr>
            <p:txBody>
              <a:bodyPr/>
              <a:lstStyle/>
              <a:p>
                <a:r>
                  <a:rPr lang="ja-JP" altLang="en-US">
                    <a:noFill/>
                  </a:rPr>
                  <a:t> </a:t>
                </a:r>
              </a:p>
            </p:txBody>
          </p:sp>
        </mc:Fallback>
      </mc:AlternateContent>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5"/>
                  <a:stretch>
                    <a:fillRect/>
                  </a:stretch>
                </a:blipFill>
              </p:spPr>
              <p:txBody>
                <a:bodyPr/>
                <a:lstStyle/>
                <a:p>
                  <a:r>
                    <a:rPr lang="ja-JP" altLang="en-US">
                      <a:noFill/>
                    </a:rPr>
                    <a:t> </a:t>
                  </a:r>
                </a:p>
              </p:txBody>
            </p:sp>
          </mc:Fallback>
        </mc:AlternateContent>
        <p:cxnSp>
          <p:nvCxnSpPr>
            <p:cNvPr id="283" name="直線矢印コネクタ 282"/>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42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03648" y="2954396"/>
            <a:ext cx="2448272" cy="1512168"/>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5"/>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761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761170" cy="369332"/>
              </a:xfrm>
              <a:prstGeom prst="rect">
                <a:avLst/>
              </a:prstGeom>
              <a:blipFill rotWithShape="0">
                <a:blip r:embed="rId6"/>
                <a:stretch>
                  <a:fillRect b="-6557"/>
                </a:stretch>
              </a:blipFill>
            </p:spPr>
            <p:txBody>
              <a:bodyPr/>
              <a:lstStyle/>
              <a:p>
                <a:r>
                  <a:rPr lang="ja-JP" altLang="en-US">
                    <a:noFill/>
                  </a:rPr>
                  <a:t> </a:t>
                </a:r>
              </a:p>
            </p:txBody>
          </p:sp>
        </mc:Fallback>
      </mc:AlternateContent>
      <p:cxnSp>
        <p:nvCxnSpPr>
          <p:cNvPr id="29" name="直線コネクタ 28"/>
          <p:cNvCxnSpPr/>
          <p:nvPr/>
        </p:nvCxnSpPr>
        <p:spPr>
          <a:xfrm>
            <a:off x="3851920" y="2810380"/>
            <a:ext cx="0" cy="273630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7"/>
                <a:stretch>
                  <a:fillRect/>
                </a:stretch>
              </a:blipFill>
            </p:spPr>
            <p:txBody>
              <a:bodyPr/>
              <a:lstStyle/>
              <a:p>
                <a:r>
                  <a:rPr lang="ja-JP" altLang="en-US">
                    <a:noFill/>
                  </a:rPr>
                  <a:t> </a:t>
                </a:r>
              </a:p>
            </p:txBody>
          </p:sp>
        </mc:Fallback>
      </mc:AlternateContent>
      <p:sp>
        <p:nvSpPr>
          <p:cNvPr id="6" name="正方形/長方形 5"/>
          <p:cNvSpPr/>
          <p:nvPr/>
        </p:nvSpPr>
        <p:spPr>
          <a:xfrm>
            <a:off x="1403648" y="2954396"/>
            <a:ext cx="1656184" cy="1512168"/>
          </a:xfrm>
          <a:prstGeom prst="rect">
            <a:avLst/>
          </a:prstGeom>
          <a:solidFill>
            <a:srgbClr val="FFC0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403648" y="2946349"/>
            <a:ext cx="2448272" cy="792088"/>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35" name="テキスト ボックス 34"/>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8"/>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C00000"/>
                            </a:solidFill>
                            <a:latin typeface="Cambria Math"/>
                          </a:rPr>
                          <m:t>𝐵𝑜𝑥</m:t>
                        </m:r>
                        <m:d>
                          <m:dPr>
                            <m:ctrlPr>
                              <a:rPr kumimoji="1" lang="en-US" altLang="ja-JP" sz="2000" b="0" i="1" smtClean="0">
                                <a:solidFill>
                                  <a:srgbClr val="C00000"/>
                                </a:solidFill>
                                <a:latin typeface="Cambria Math" panose="02040503050406030204" pitchFamily="18" charset="0"/>
                              </a:rPr>
                            </m:ctrlPr>
                          </m:dPr>
                          <m:e>
                            <m:r>
                              <a:rPr kumimoji="1" lang="en-US" altLang="ja-JP" sz="2000" b="0" i="1" smtClean="0">
                                <a:solidFill>
                                  <a:srgbClr val="C00000"/>
                                </a:solidFill>
                                <a:latin typeface="Cambria Math"/>
                              </a:rPr>
                              <m:t>𝑥</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a:rPr>
                              <m:t>𝑦</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9"/>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テキスト ボックス 36"/>
                <p:cNvSpPr txBox="1"/>
                <p:nvPr/>
              </p:nvSpPr>
              <p:spPr>
                <a:xfrm>
                  <a:off x="2699792" y="4637804"/>
                  <a:ext cx="4817088"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smtClean="0">
                            <a:solidFill>
                              <a:srgbClr val="92D050"/>
                            </a:solidFill>
                            <a:latin typeface="Cambria Math"/>
                          </a:rPr>
                          <m:t>𝐵𝑜𝑥</m:t>
                        </m:r>
                        <m:d>
                          <m:dPr>
                            <m:ctrlPr>
                              <a:rPr lang="en-US" altLang="ja-JP" sz="2000" i="1">
                                <a:solidFill>
                                  <a:srgbClr val="92D050"/>
                                </a:solidFill>
                                <a:latin typeface="Cambria Math" panose="02040503050406030204" pitchFamily="18" charset="0"/>
                              </a:rPr>
                            </m:ctrlPr>
                          </m:dPr>
                          <m:e>
                            <m:r>
                              <a:rPr lang="en-US" altLang="ja-JP" sz="2000" i="1">
                                <a:solidFill>
                                  <a:srgbClr val="92D050"/>
                                </a:solidFill>
                                <a:latin typeface="Cambria Math"/>
                              </a:rPr>
                              <m:t>𝑥</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r>
                              <a:rPr lang="en-US" altLang="ja-JP" sz="2000" i="1">
                                <a:solidFill>
                                  <a:srgbClr val="92D050"/>
                                </a:solidFill>
                                <a:latin typeface="Cambria Math"/>
                              </a:rPr>
                              <m:t>,</m:t>
                            </m:r>
                            <m:r>
                              <a:rPr lang="en-US" altLang="ja-JP" sz="2000" i="1">
                                <a:solidFill>
                                  <a:srgbClr val="92D050"/>
                                </a:solidFill>
                                <a:latin typeface="Cambria Math"/>
                              </a:rPr>
                              <m:t>𝑦</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e>
                        </m:d>
                        <m:r>
                          <a:rPr lang="en-US" altLang="ja-JP" sz="2000" i="1" smtClean="0">
                            <a:solidFill>
                              <a:schemeClr val="tx1"/>
                            </a:solidFill>
                            <a:latin typeface="Cambria Math"/>
                          </a:rPr>
                          <m:t>−</m:t>
                        </m:r>
                      </m:oMath>
                    </m:oMathPara>
                  </a14:m>
                  <a:endParaRPr kumimoji="1" lang="ja-JP" altLang="en-US" sz="2000" dirty="0">
                    <a:solidFill>
                      <a:srgbClr val="92D050"/>
                    </a:solidFill>
                  </a:endParaRPr>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2699792" y="4637804"/>
                  <a:ext cx="4817088" cy="725135"/>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a:off x="5155684" y="5120791"/>
                  <a:ext cx="28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C000"/>
                            </a:solidFill>
                            <a:latin typeface="Cambria Math"/>
                          </a:rPr>
                          <m:t>𝐵𝑜𝑥</m:t>
                        </m:r>
                        <m:d>
                          <m:dPr>
                            <m:ctrlPr>
                              <a:rPr kumimoji="1" lang="en-US" altLang="ja-JP" sz="2000" b="0" i="1" smtClean="0">
                                <a:solidFill>
                                  <a:srgbClr val="FFC000"/>
                                </a:solidFill>
                                <a:latin typeface="Cambria Math" panose="02040503050406030204" pitchFamily="18" charset="0"/>
                              </a:rPr>
                            </m:ctrlPr>
                          </m:dPr>
                          <m:e>
                            <m:r>
                              <a:rPr kumimoji="1" lang="en-US" altLang="ja-JP" sz="2000" b="0" i="1" smtClean="0">
                                <a:solidFill>
                                  <a:srgbClr val="FFC000"/>
                                </a:solidFill>
                                <a:latin typeface="Cambria Math"/>
                              </a:rPr>
                              <m:t>𝑥</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r>
                              <a:rPr kumimoji="1" lang="en-US" altLang="ja-JP" sz="2000" b="0" i="1" smtClean="0">
                                <a:solidFill>
                                  <a:srgbClr val="FFC000"/>
                                </a:solidFill>
                                <a:latin typeface="Cambria Math"/>
                              </a:rPr>
                              <m:t>−1,</m:t>
                            </m:r>
                            <m:r>
                              <a:rPr kumimoji="1" lang="en-US" altLang="ja-JP" sz="2000" b="0" i="1" smtClean="0">
                                <a:solidFill>
                                  <a:srgbClr val="FFC000"/>
                                </a:solidFill>
                                <a:latin typeface="Cambria Math"/>
                              </a:rPr>
                              <m:t>𝑦</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5155684" y="5120791"/>
                  <a:ext cx="2856616" cy="400110"/>
                </a:xfrm>
                <a:prstGeom prst="rect">
                  <a:avLst/>
                </a:prstGeom>
                <a:blipFill rotWithShape="1">
                  <a:blip r:embed="rId11"/>
                  <a:stretch>
                    <a:fillRect b="-9091"/>
                  </a:stretch>
                </a:blipFill>
              </p:spPr>
              <p:txBody>
                <a:bodyPr/>
                <a:lstStyle/>
                <a:p>
                  <a:r>
                    <a:rPr lang="ja-JP" altLang="en-US">
                      <a:noFill/>
                    </a:rPr>
                    <a:t> </a:t>
                  </a:r>
                </a:p>
              </p:txBody>
            </p:sp>
          </mc:Fallback>
        </mc:AlternateContent>
      </p:grpSp>
      <p:sp>
        <p:nvSpPr>
          <p:cNvPr id="40" name="正方形/長方形 39"/>
          <p:cNvSpPr/>
          <p:nvPr/>
        </p:nvSpPr>
        <p:spPr>
          <a:xfrm>
            <a:off x="3275856" y="5402668"/>
            <a:ext cx="648072" cy="22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2267744" y="2586971"/>
                <a:ext cx="1161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panose="02040503050406030204" pitchFamily="18" charset="0"/>
                        </a:rPr>
                        <m:t>𝑥</m:t>
                      </m:r>
                      <m:r>
                        <a:rPr kumimoji="1" lang="en-US" altLang="ja-JP" b="0" i="1" smtClean="0">
                          <a:solidFill>
                            <a:srgbClr val="FFC000"/>
                          </a:solidFill>
                          <a:latin typeface="Cambria Math" panose="02040503050406030204" pitchFamily="18" charset="0"/>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panose="02040503050406030204" pitchFamily="18" charset="0"/>
                        </a:rPr>
                        <m:t>−1</m:t>
                      </m:r>
                    </m:oMath>
                  </m:oMathPara>
                </a14:m>
                <a:endParaRPr kumimoji="1" lang="ja-JP" altLang="en-US" dirty="0">
                  <a:solidFill>
                    <a:srgbClr val="FFC000"/>
                  </a:solidFill>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2267744" y="2586971"/>
                <a:ext cx="1161728" cy="369332"/>
              </a:xfrm>
              <a:prstGeom prst="rect">
                <a:avLst/>
              </a:prstGeom>
              <a:blipFill rotWithShape="0">
                <a:blip r:embed="rId13"/>
                <a:stretch>
                  <a:fillRect/>
                </a:stretch>
              </a:blipFill>
            </p:spPr>
            <p:txBody>
              <a:bodyPr/>
              <a:lstStyle/>
              <a:p>
                <a:r>
                  <a:rPr lang="ja-JP" altLang="en-US">
                    <a:noFill/>
                  </a:rPr>
                  <a:t> </a:t>
                </a:r>
              </a:p>
            </p:txBody>
          </p:sp>
        </mc:Fallback>
      </mc:AlternateContent>
      <p:cxnSp>
        <p:nvCxnSpPr>
          <p:cNvPr id="41" name="直線コネクタ 40"/>
          <p:cNvCxnSpPr/>
          <p:nvPr/>
        </p:nvCxnSpPr>
        <p:spPr>
          <a:xfrm flipH="1">
            <a:off x="3062288" y="2810380"/>
            <a:ext cx="608" cy="194021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テキスト ボックス 41"/>
              <p:cNvSpPr txBox="1"/>
              <p:nvPr/>
            </p:nvSpPr>
            <p:spPr>
              <a:xfrm>
                <a:off x="5205582" y="3448102"/>
                <a:ext cx="1165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𝑦</m:t>
                      </m:r>
                      <m:r>
                        <a:rPr kumimoji="1" lang="en-US" altLang="ja-JP" b="0" i="1" smtClean="0">
                          <a:solidFill>
                            <a:srgbClr val="C00000"/>
                          </a:solidFill>
                          <a:latin typeface="Cambria Math" panose="02040503050406030204" pitchFamily="18" charset="0"/>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panose="02040503050406030204" pitchFamily="18" charset="0"/>
                        </a:rPr>
                        <m:t>−1</m:t>
                      </m:r>
                    </m:oMath>
                  </m:oMathPara>
                </a14:m>
                <a:endParaRPr kumimoji="1" lang="ja-JP" altLang="en-US" dirty="0">
                  <a:solidFill>
                    <a:srgbClr val="C00000"/>
                  </a:solidFill>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5205582" y="3448102"/>
                <a:ext cx="1165127" cy="369332"/>
              </a:xfrm>
              <a:prstGeom prst="rect">
                <a:avLst/>
              </a:prstGeom>
              <a:blipFill rotWithShape="0">
                <a:blip r:embed="rId14"/>
                <a:stretch>
                  <a:fillRect b="-6667"/>
                </a:stretch>
              </a:blipFill>
            </p:spPr>
            <p:txBody>
              <a:bodyPr/>
              <a:lstStyle/>
              <a:p>
                <a:r>
                  <a:rPr lang="ja-JP" altLang="en-US">
                    <a:noFill/>
                  </a:rPr>
                  <a:t> </a:t>
                </a:r>
              </a:p>
            </p:txBody>
          </p:sp>
        </mc:Fallback>
      </mc:AlternateContent>
      <p:cxnSp>
        <p:nvCxnSpPr>
          <p:cNvPr id="43" name="直線コネクタ 42"/>
          <p:cNvCxnSpPr/>
          <p:nvPr/>
        </p:nvCxnSpPr>
        <p:spPr>
          <a:xfrm>
            <a:off x="1036863" y="3736134"/>
            <a:ext cx="48245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71785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00B0F0"/>
                </a:solidFill>
              </a:rPr>
              <a:t>distributed RAMs can be used.</a:t>
            </a:r>
            <a:endParaRPr kumimoji="1" lang="ja-JP" altLang="en-US" dirty="0">
              <a:solidFill>
                <a:srgbClr val="00B0F0"/>
              </a:solidFill>
            </a:endParaRPr>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3"/>
                <a:stretch>
                  <a:fillRect l="-1720" t="-8333" r="-860" b="-26667"/>
                </a:stretch>
              </a:blipFill>
            </p:spPr>
            <p:txBody>
              <a:bodyPr/>
              <a:lstStyle/>
              <a:p>
                <a:r>
                  <a:rPr lang="ja-JP" altLang="en-US">
                    <a:noFill/>
                  </a:rPr>
                  <a:t> </a:t>
                </a:r>
              </a:p>
            </p:txBody>
          </p:sp>
        </mc:Fallback>
      </mc:AlternateContent>
      <p:sp>
        <p:nvSpPr>
          <p:cNvPr id="15" name="正方形/長方形 14"/>
          <p:cNvSpPr/>
          <p:nvPr/>
        </p:nvSpPr>
        <p:spPr>
          <a:xfrm>
            <a:off x="6179995" y="4078447"/>
            <a:ext cx="1020447" cy="1150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p:cNvSpPr txBox="1"/>
          <p:nvPr/>
        </p:nvSpPr>
        <p:spPr>
          <a:xfrm>
            <a:off x="5764196" y="4872678"/>
            <a:ext cx="2511906" cy="369332"/>
          </a:xfrm>
          <a:prstGeom prst="rect">
            <a:avLst/>
          </a:prstGeom>
          <a:solidFill>
            <a:srgbClr val="FFC000"/>
          </a:solidFill>
        </p:spPr>
        <p:txBody>
          <a:bodyPr wrap="none" rtlCol="0">
            <a:spAutoFit/>
          </a:bodyPr>
          <a:lstStyle/>
          <a:p>
            <a:r>
              <a:rPr lang="en-US" altLang="ja-JP" dirty="0">
                <a:solidFill>
                  <a:schemeClr val="tx2">
                    <a:lumMod val="60000"/>
                    <a:lumOff val="40000"/>
                  </a:schemeClr>
                </a:solidFill>
              </a:rPr>
              <a:t>block RAMs can be used.</a:t>
            </a:r>
            <a:endParaRPr kumimoji="1" lang="ja-JP" altLang="en-US" dirty="0">
              <a:solidFill>
                <a:schemeClr val="tx2">
                  <a:lumMod val="60000"/>
                  <a:lumOff val="40000"/>
                </a:schemeClr>
              </a:solidFill>
            </a:endParaRPr>
          </a:p>
        </p:txBody>
      </p:sp>
      <p:sp>
        <p:nvSpPr>
          <p:cNvPr id="289" name="テキスト ボックス 288"/>
          <p:cNvSpPr txBox="1"/>
          <p:nvPr/>
        </p:nvSpPr>
        <p:spPr>
          <a:xfrm>
            <a:off x="464016" y="1020769"/>
            <a:ext cx="6486655" cy="461665"/>
          </a:xfrm>
          <a:prstGeom prst="rect">
            <a:avLst/>
          </a:prstGeom>
          <a:noFill/>
        </p:spPr>
        <p:txBody>
          <a:bodyPr wrap="square" rtlCol="0">
            <a:spAutoFit/>
          </a:bodyPr>
          <a:lstStyle/>
          <a:p>
            <a:r>
              <a:rPr lang="en-US" altLang="ja-JP" sz="2400" dirty="0"/>
              <a:t>Memory usage</a:t>
            </a:r>
            <a:endParaRPr kumimoji="1" lang="en-US" altLang="ja-JP" sz="2400" dirty="0"/>
          </a:p>
        </p:txBody>
      </p:sp>
      <mc:AlternateContent xmlns:mc="http://schemas.openxmlformats.org/markup-compatibility/2006" xmlns:a14="http://schemas.microsoft.com/office/drawing/2010/main">
        <mc:Choice Requires="a14">
          <p:sp>
            <p:nvSpPr>
              <p:cNvPr id="281" name="テキスト ボックス 280"/>
              <p:cNvSpPr txBox="1"/>
              <p:nvPr/>
            </p:nvSpPr>
            <p:spPr>
              <a:xfrm>
                <a:off x="889226" y="3827568"/>
                <a:ext cx="7859238" cy="813749"/>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𝑠</m:t>
                        </m:r>
                        <m:r>
                          <a:rPr kumimoji="1" lang="en-US" altLang="ja-JP" sz="3200" b="0" i="1" smtClean="0">
                            <a:solidFill>
                              <a:schemeClr val="bg1"/>
                            </a:solidFill>
                            <a:latin typeface="Cambria Math" panose="02040503050406030204" pitchFamily="18" charset="0"/>
                            <a:ea typeface="Cambria Math" panose="02040503050406030204" pitchFamily="18" charset="0"/>
                          </a:rPr>
                          <m:t>×(2</m:t>
                        </m:r>
                        <m:r>
                          <a:rPr kumimoji="1" lang="en-US" altLang="ja-JP" sz="3200" b="0" i="1" smtClean="0">
                            <a:solidFill>
                              <a:schemeClr val="bg1"/>
                            </a:solidFill>
                            <a:latin typeface="Cambria Math" panose="02040503050406030204" pitchFamily="18" charset="0"/>
                            <a:ea typeface="Cambria Math" panose="02040503050406030204" pitchFamily="18" charset="0"/>
                          </a:rPr>
                          <m:t>𝑟</m:t>
                        </m:r>
                        <m:r>
                          <a:rPr kumimoji="1" lang="en-US" altLang="ja-JP" sz="3200" b="0" i="1" smtClean="0">
                            <a:solidFill>
                              <a:schemeClr val="bg1"/>
                            </a:solidFill>
                            <a:latin typeface="Cambria Math" panose="02040503050406030204" pitchFamily="18" charset="0"/>
                            <a:ea typeface="Cambria Math" panose="02040503050406030204" pitchFamily="18" charset="0"/>
                          </a:rPr>
                          <m:t>+1)</m:t>
                        </m:r>
                      </m:num>
                      <m:den>
                        <m:r>
                          <a:rPr kumimoji="1" lang="en-US" altLang="ja-JP" sz="3200" b="0" i="1" smtClean="0">
                            <a:solidFill>
                              <a:schemeClr val="bg1"/>
                            </a:solidFill>
                            <a:latin typeface="Cambria Math" panose="02040503050406030204" pitchFamily="18" charset="0"/>
                          </a:rPr>
                          <m:t>512</m:t>
                        </m:r>
                      </m:den>
                    </m:f>
                    <m:r>
                      <a:rPr kumimoji="1" lang="en-US" altLang="ja-JP" sz="3200" i="1" smtClean="0">
                        <a:solidFill>
                          <a:schemeClr val="bg1"/>
                        </a:solidFill>
                        <a:latin typeface="Cambria Math" panose="02040503050406030204" pitchFamily="18" charset="0"/>
                        <a:ea typeface="Cambria Math" panose="02040503050406030204" pitchFamily="18" charset="0"/>
                      </a:rPr>
                      <m:t>×</m:t>
                    </m:r>
                    <m:f>
                      <m:fPr>
                        <m:ctrlPr>
                          <a:rPr kumimoji="1" lang="en-US" altLang="ja-JP" sz="3200" i="1" smtClean="0">
                            <a:solidFill>
                              <a:schemeClr val="bg1"/>
                            </a:solidFill>
                            <a:latin typeface="Cambria Math" panose="02040503050406030204" pitchFamily="18" charset="0"/>
                            <a:ea typeface="Cambria Math" panose="02040503050406030204" pitchFamily="18" charset="0"/>
                          </a:rPr>
                        </m:ctrlPr>
                      </m:fPr>
                      <m:num>
                        <m:r>
                          <a:rPr kumimoji="1" lang="en-US" altLang="ja-JP" sz="3200" b="0" i="1" smtClean="0">
                            <a:solidFill>
                              <a:schemeClr val="bg1"/>
                            </a:solidFill>
                            <a:latin typeface="Cambria Math" panose="02040503050406030204" pitchFamily="18" charset="0"/>
                            <a:ea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ea typeface="Cambria Math" panose="02040503050406030204" pitchFamily="18" charset="0"/>
                          </a:rPr>
                          <m:t> </m:t>
                        </m:r>
                        <m:r>
                          <a:rPr kumimoji="1" lang="en-US" altLang="ja-JP" sz="3200" b="0" i="1" smtClean="0">
                            <a:solidFill>
                              <a:schemeClr val="bg1"/>
                            </a:solidFill>
                            <a:latin typeface="Cambria Math" panose="02040503050406030204" pitchFamily="18" charset="0"/>
                            <a:ea typeface="Cambria Math" panose="02040503050406030204" pitchFamily="18" charset="0"/>
                          </a:rPr>
                          <m:t>𝑤𝑖𝑑𝑡h</m:t>
                        </m:r>
                      </m:num>
                      <m:den>
                        <m:r>
                          <a:rPr kumimoji="1" lang="en-US" altLang="ja-JP" sz="3200" b="0" i="1" smtClean="0">
                            <a:solidFill>
                              <a:schemeClr val="bg1"/>
                            </a:solidFill>
                            <a:latin typeface="Cambria Math" panose="02040503050406030204" pitchFamily="18" charset="0"/>
                            <a:ea typeface="Cambria Math" panose="02040503050406030204" pitchFamily="18" charset="0"/>
                          </a:rPr>
                          <m:t>72</m:t>
                        </m:r>
                      </m:den>
                    </m:f>
                  </m:oMath>
                </a14:m>
                <a:r>
                  <a:rPr kumimoji="1" lang="en-US" altLang="ja-JP" sz="3200" dirty="0">
                    <a:solidFill>
                      <a:schemeClr val="bg1"/>
                    </a:solidFill>
                  </a:rPr>
                  <a:t>  </a:t>
                </a:r>
                <a:r>
                  <a:rPr kumimoji="1" lang="en-US" altLang="ja-JP" sz="2800" dirty="0">
                    <a:solidFill>
                      <a:schemeClr val="bg1"/>
                    </a:solidFill>
                  </a:rPr>
                  <a:t>or</a:t>
                </a:r>
                <a:r>
                  <a:rPr kumimoji="1" lang="en-US" altLang="ja-JP" sz="3200" dirty="0">
                    <a:solidFill>
                      <a:schemeClr val="bg1"/>
                    </a:solidFill>
                  </a:rPr>
                  <a:t>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i="1">
                            <a:solidFill>
                              <a:schemeClr val="bg1"/>
                            </a:solidFill>
                            <a:latin typeface="Cambria Math" panose="02040503050406030204" pitchFamily="18" charset="0"/>
                          </a:rPr>
                          <m:t>𝑠</m:t>
                        </m:r>
                        <m:r>
                          <a:rPr lang="en-US" altLang="ja-JP" sz="3200" i="1">
                            <a:solidFill>
                              <a:schemeClr val="bg1"/>
                            </a:solidFill>
                            <a:latin typeface="Cambria Math" panose="02040503050406030204" pitchFamily="18" charset="0"/>
                            <a:ea typeface="Cambria Math" panose="02040503050406030204" pitchFamily="18" charset="0"/>
                          </a:rPr>
                          <m:t>×(2</m:t>
                        </m:r>
                        <m:r>
                          <a:rPr lang="en-US" altLang="ja-JP" sz="3200" i="1">
                            <a:solidFill>
                              <a:schemeClr val="bg1"/>
                            </a:solidFill>
                            <a:latin typeface="Cambria Math" panose="02040503050406030204" pitchFamily="18" charset="0"/>
                            <a:ea typeface="Cambria Math" panose="02040503050406030204" pitchFamily="18" charset="0"/>
                          </a:rPr>
                          <m:t>𝑟</m:t>
                        </m:r>
                        <m:r>
                          <a:rPr lang="en-US" altLang="ja-JP" sz="3200" i="1">
                            <a:solidFill>
                              <a:schemeClr val="bg1"/>
                            </a:solidFill>
                            <a:latin typeface="Cambria Math" panose="02040503050406030204" pitchFamily="18" charset="0"/>
                            <a:ea typeface="Cambria Math" panose="02040503050406030204" pitchFamily="18" charset="0"/>
                          </a:rPr>
                          <m:t>+1)</m:t>
                        </m:r>
                      </m:num>
                      <m:den>
                        <m:r>
                          <a:rPr lang="en-US" altLang="ja-JP" sz="3200" b="0" i="1" smtClean="0">
                            <a:solidFill>
                              <a:schemeClr val="bg1"/>
                            </a:solidFill>
                            <a:latin typeface="Cambria Math" panose="02040503050406030204" pitchFamily="18" charset="0"/>
                            <a:ea typeface="Cambria Math" panose="02040503050406030204" pitchFamily="18" charset="0"/>
                          </a:rPr>
                          <m:t>1024</m:t>
                        </m:r>
                      </m:den>
                    </m:f>
                    <m:r>
                      <a:rPr lang="en-US" altLang="ja-JP" sz="3200" i="1">
                        <a:solidFill>
                          <a:schemeClr val="bg1"/>
                        </a:solidFill>
                        <a:latin typeface="Cambria Math" panose="02040503050406030204" pitchFamily="18" charset="0"/>
                        <a:ea typeface="Cambria Math" panose="02040503050406030204" pitchFamily="18" charset="0"/>
                      </a:rPr>
                      <m:t>×</m:t>
                    </m:r>
                    <m:f>
                      <m:fPr>
                        <m:ctrlPr>
                          <a:rPr lang="en-US" altLang="ja-JP" sz="3200" i="1">
                            <a:solidFill>
                              <a:schemeClr val="bg1"/>
                            </a:solidFill>
                            <a:latin typeface="Cambria Math" panose="02040503050406030204" pitchFamily="18" charset="0"/>
                            <a:ea typeface="Cambria Math" panose="02040503050406030204" pitchFamily="18" charset="0"/>
                          </a:rPr>
                        </m:ctrlPr>
                      </m:fPr>
                      <m:num>
                        <m:r>
                          <a:rPr lang="en-US" altLang="ja-JP" sz="3200" i="1">
                            <a:solidFill>
                              <a:schemeClr val="bg1"/>
                            </a:solidFill>
                            <a:latin typeface="Cambria Math" panose="02040503050406030204" pitchFamily="18" charset="0"/>
                            <a:ea typeface="Cambria Math" panose="02040503050406030204" pitchFamily="18" charset="0"/>
                          </a:rPr>
                          <m:t>𝑑𝑎𝑡𝑎</m:t>
                        </m:r>
                        <m:r>
                          <a:rPr lang="en-US" altLang="ja-JP" sz="3200" i="1">
                            <a:solidFill>
                              <a:schemeClr val="bg1"/>
                            </a:solidFill>
                            <a:latin typeface="Cambria Math" panose="02040503050406030204" pitchFamily="18" charset="0"/>
                            <a:ea typeface="Cambria Math" panose="02040503050406030204" pitchFamily="18" charset="0"/>
                          </a:rPr>
                          <m:t> </m:t>
                        </m:r>
                        <m:r>
                          <a:rPr lang="en-US" altLang="ja-JP" sz="3200" i="1">
                            <a:solidFill>
                              <a:schemeClr val="bg1"/>
                            </a:solidFill>
                            <a:latin typeface="Cambria Math" panose="02040503050406030204" pitchFamily="18" charset="0"/>
                            <a:ea typeface="Cambria Math" panose="02040503050406030204" pitchFamily="18" charset="0"/>
                          </a:rPr>
                          <m:t>𝑤𝑖𝑑𝑡h</m:t>
                        </m:r>
                      </m:num>
                      <m:den>
                        <m:r>
                          <a:rPr lang="en-US" altLang="ja-JP" sz="3200" b="0" i="1" smtClean="0">
                            <a:solidFill>
                              <a:schemeClr val="bg1"/>
                            </a:solidFill>
                            <a:latin typeface="Cambria Math" panose="02040503050406030204" pitchFamily="18" charset="0"/>
                            <a:ea typeface="Cambria Math" panose="02040503050406030204" pitchFamily="18" charset="0"/>
                          </a:rPr>
                          <m:t>36</m:t>
                        </m:r>
                      </m:den>
                    </m:f>
                  </m:oMath>
                </a14:m>
                <a:endParaRPr kumimoji="1" lang="ja-JP" altLang="en-US" sz="3200" dirty="0">
                  <a:solidFill>
                    <a:schemeClr val="bg1"/>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889226" y="3827568"/>
                <a:ext cx="7859238" cy="813749"/>
              </a:xfrm>
              <a:prstGeom prst="rect">
                <a:avLst/>
              </a:prstGeom>
              <a:blipFill rotWithShape="0">
                <a:blip r:embed="rId14"/>
                <a:stretch>
                  <a:fillRect b="-67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4" name="テキスト ボックス 283"/>
              <p:cNvSpPr txBox="1"/>
              <p:nvPr/>
            </p:nvSpPr>
            <p:spPr>
              <a:xfrm>
                <a:off x="6764687" y="2240687"/>
                <a:ext cx="1916230" cy="786177"/>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2</m:t>
                          </m:r>
                          <m:r>
                            <a:rPr kumimoji="1" lang="en-US" altLang="ja-JP" sz="2400" b="0" i="1" smtClean="0">
                              <a:solidFill>
                                <a:schemeClr val="bg1"/>
                              </a:solidFill>
                              <a:latin typeface="Cambria Math" panose="02040503050406030204" pitchFamily="18" charset="0"/>
                            </a:rPr>
                            <m:t>𝑟</m:t>
                          </m:r>
                          <m:r>
                            <a:rPr kumimoji="1" lang="en-US" altLang="ja-JP" sz="2400" b="0" i="1" smtClean="0">
                              <a:solidFill>
                                <a:schemeClr val="bg1"/>
                              </a:solidFill>
                              <a:latin typeface="Cambria Math" panose="02040503050406030204" pitchFamily="18" charset="0"/>
                            </a:rPr>
                            <m:t>+1</m:t>
                          </m:r>
                        </m:num>
                        <m:den>
                          <m:r>
                            <a:rPr kumimoji="1" lang="en-US" altLang="ja-JP" sz="2400" b="0" i="1" smtClean="0">
                              <a:solidFill>
                                <a:schemeClr val="bg1"/>
                              </a:solidFill>
                              <a:latin typeface="Cambria Math" panose="02040503050406030204" pitchFamily="18" charset="0"/>
                            </a:rPr>
                            <m:t>64</m:t>
                          </m:r>
                        </m:den>
                      </m:f>
                      <m:r>
                        <a:rPr kumimoji="1" lang="en-US" altLang="ja-JP" sz="2400" i="1" smtClean="0">
                          <a:solidFill>
                            <a:schemeClr val="bg1"/>
                          </a:solidFill>
                          <a:latin typeface="Cambria Math" panose="02040503050406030204" pitchFamily="18" charset="0"/>
                          <a:ea typeface="Cambria Math" panose="02040503050406030204" pitchFamily="18" charset="0"/>
                        </a:rPr>
                        <m:t>&lt;</m:t>
                      </m:r>
                      <m:r>
                        <a:rPr kumimoji="1" lang="en-US" altLang="ja-JP" sz="2400" b="0" i="1" smtClean="0">
                          <a:solidFill>
                            <a:schemeClr val="bg1"/>
                          </a:solidFill>
                          <a:latin typeface="Cambria Math" panose="02040503050406030204" pitchFamily="18" charset="0"/>
                          <a:ea typeface="Cambria Math" panose="02040503050406030204" pitchFamily="18" charset="0"/>
                        </a:rPr>
                        <m:t>0.5</m:t>
                      </m:r>
                    </m:oMath>
                  </m:oMathPara>
                </a14:m>
                <a:endParaRPr kumimoji="1" lang="ja-JP" altLang="en-US" sz="2400" dirty="0">
                  <a:solidFill>
                    <a:schemeClr val="bg1"/>
                  </a:solidFill>
                </a:endParaRP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6764687" y="2240687"/>
                <a:ext cx="1916230" cy="786177"/>
              </a:xfrm>
              <a:prstGeom prst="rect">
                <a:avLst/>
              </a:prstGeom>
              <a:blipFill rotWithShape="1">
                <a:blip r:embed="rId15"/>
                <a:stretch>
                  <a:fillRect/>
                </a:stretch>
              </a:blipFill>
            </p:spPr>
            <p:txBody>
              <a:bodyPr/>
              <a:lstStyle/>
              <a:p>
                <a:r>
                  <a:rPr lang="ja-JP" altLang="en-US">
                    <a:noFill/>
                  </a:rPr>
                  <a:t> </a:t>
                </a:r>
              </a:p>
            </p:txBody>
          </p:sp>
        </mc:Fallback>
      </mc:AlternateContent>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3" name="テキスト ボックス 282"/>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6"/>
                  <a:stretch>
                    <a:fillRect/>
                  </a:stretch>
                </a:blipFill>
              </p:spPr>
              <p:txBody>
                <a:bodyPr/>
                <a:lstStyle/>
                <a:p>
                  <a:r>
                    <a:rPr lang="ja-JP" altLang="en-US">
                      <a:noFill/>
                    </a:rPr>
                    <a:t> </a:t>
                  </a:r>
                </a:p>
              </p:txBody>
            </p:sp>
          </mc:Fallback>
        </mc:AlternateContent>
        <p:cxnSp>
          <p:nvCxnSpPr>
            <p:cNvPr id="288" name="直線矢印コネクタ 287"/>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97119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00B0F0"/>
                </a:solidFill>
              </a:rPr>
              <a:t>distributed RAMs can be used.</a:t>
            </a:r>
            <a:endParaRPr kumimoji="1" lang="ja-JP" altLang="en-US" dirty="0">
              <a:solidFill>
                <a:srgbClr val="00B0F0"/>
              </a:solidFill>
            </a:endParaRPr>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3"/>
                <a:stretch>
                  <a:fillRect l="-1720" t="-8333" r="-860" b="-26667"/>
                </a:stretch>
              </a:blipFill>
            </p:spPr>
            <p:txBody>
              <a:bodyPr/>
              <a:lstStyle/>
              <a:p>
                <a:r>
                  <a:rPr lang="ja-JP" altLang="en-US">
                    <a:noFill/>
                  </a:rPr>
                  <a:t> </a:t>
                </a:r>
              </a:p>
            </p:txBody>
          </p:sp>
        </mc:Fallback>
      </mc:AlternateContent>
      <p:sp>
        <p:nvSpPr>
          <p:cNvPr id="15" name="正方形/長方形 14"/>
          <p:cNvSpPr/>
          <p:nvPr/>
        </p:nvSpPr>
        <p:spPr>
          <a:xfrm>
            <a:off x="6179995" y="4078447"/>
            <a:ext cx="1020447" cy="1150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p:cNvSpPr txBox="1"/>
          <p:nvPr/>
        </p:nvSpPr>
        <p:spPr>
          <a:xfrm>
            <a:off x="5764196" y="4872678"/>
            <a:ext cx="2511906" cy="369332"/>
          </a:xfrm>
          <a:prstGeom prst="rect">
            <a:avLst/>
          </a:prstGeom>
          <a:solidFill>
            <a:srgbClr val="FFC000"/>
          </a:solidFill>
        </p:spPr>
        <p:txBody>
          <a:bodyPr wrap="none" rtlCol="0">
            <a:spAutoFit/>
          </a:bodyPr>
          <a:lstStyle/>
          <a:p>
            <a:r>
              <a:rPr lang="en-US" altLang="ja-JP" dirty="0">
                <a:solidFill>
                  <a:schemeClr val="tx2">
                    <a:lumMod val="60000"/>
                    <a:lumOff val="40000"/>
                  </a:schemeClr>
                </a:solidFill>
              </a:rPr>
              <a:t>block RAMs can be used.</a:t>
            </a:r>
            <a:endParaRPr kumimoji="1" lang="ja-JP" altLang="en-US" dirty="0">
              <a:solidFill>
                <a:schemeClr val="tx2">
                  <a:lumMod val="60000"/>
                  <a:lumOff val="40000"/>
                </a:schemeClr>
              </a:solidFill>
            </a:endParaRPr>
          </a:p>
        </p:txBody>
      </p:sp>
      <p:sp>
        <p:nvSpPr>
          <p:cNvPr id="289" name="テキスト ボックス 288"/>
          <p:cNvSpPr txBox="1"/>
          <p:nvPr/>
        </p:nvSpPr>
        <p:spPr>
          <a:xfrm>
            <a:off x="464016" y="1020769"/>
            <a:ext cx="6486655" cy="461665"/>
          </a:xfrm>
          <a:prstGeom prst="rect">
            <a:avLst/>
          </a:prstGeom>
          <a:noFill/>
        </p:spPr>
        <p:txBody>
          <a:bodyPr wrap="square" rtlCol="0">
            <a:spAutoFit/>
          </a:bodyPr>
          <a:lstStyle/>
          <a:p>
            <a:r>
              <a:rPr lang="en-US" altLang="ja-JP" sz="2400" dirty="0"/>
              <a:t>Memory usage</a:t>
            </a:r>
            <a:endParaRPr kumimoji="1" lang="en-US" altLang="ja-JP" sz="2400" dirty="0"/>
          </a:p>
        </p:txBody>
      </p:sp>
      <mc:AlternateContent xmlns:mc="http://schemas.openxmlformats.org/markup-compatibility/2006" xmlns:a14="http://schemas.microsoft.com/office/drawing/2010/main">
        <mc:Choice Requires="a14">
          <p:sp>
            <p:nvSpPr>
              <p:cNvPr id="281" name="テキスト ボックス 280"/>
              <p:cNvSpPr txBox="1"/>
              <p:nvPr/>
            </p:nvSpPr>
            <p:spPr>
              <a:xfrm>
                <a:off x="889226" y="3827568"/>
                <a:ext cx="7859238" cy="813749"/>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𝑠</m:t>
                        </m:r>
                        <m:r>
                          <a:rPr kumimoji="1" lang="en-US" altLang="ja-JP" sz="3200" b="0" i="1" smtClean="0">
                            <a:solidFill>
                              <a:schemeClr val="bg1"/>
                            </a:solidFill>
                            <a:latin typeface="Cambria Math" panose="02040503050406030204" pitchFamily="18" charset="0"/>
                            <a:ea typeface="Cambria Math" panose="02040503050406030204" pitchFamily="18" charset="0"/>
                          </a:rPr>
                          <m:t>×(2</m:t>
                        </m:r>
                        <m:r>
                          <a:rPr kumimoji="1" lang="en-US" altLang="ja-JP" sz="3200" b="0" i="1" smtClean="0">
                            <a:solidFill>
                              <a:schemeClr val="bg1"/>
                            </a:solidFill>
                            <a:latin typeface="Cambria Math" panose="02040503050406030204" pitchFamily="18" charset="0"/>
                            <a:ea typeface="Cambria Math" panose="02040503050406030204" pitchFamily="18" charset="0"/>
                          </a:rPr>
                          <m:t>𝑟</m:t>
                        </m:r>
                        <m:r>
                          <a:rPr kumimoji="1" lang="en-US" altLang="ja-JP" sz="3200" b="0" i="1" smtClean="0">
                            <a:solidFill>
                              <a:schemeClr val="bg1"/>
                            </a:solidFill>
                            <a:latin typeface="Cambria Math" panose="02040503050406030204" pitchFamily="18" charset="0"/>
                            <a:ea typeface="Cambria Math" panose="02040503050406030204" pitchFamily="18" charset="0"/>
                          </a:rPr>
                          <m:t>+1)</m:t>
                        </m:r>
                      </m:num>
                      <m:den>
                        <m:r>
                          <a:rPr kumimoji="1" lang="en-US" altLang="ja-JP" sz="3200" b="0" i="1" smtClean="0">
                            <a:solidFill>
                              <a:schemeClr val="bg1"/>
                            </a:solidFill>
                            <a:latin typeface="Cambria Math" panose="02040503050406030204" pitchFamily="18" charset="0"/>
                          </a:rPr>
                          <m:t>512</m:t>
                        </m:r>
                      </m:den>
                    </m:f>
                    <m:r>
                      <a:rPr kumimoji="1" lang="en-US" altLang="ja-JP" sz="3200" i="1" smtClean="0">
                        <a:solidFill>
                          <a:schemeClr val="bg1"/>
                        </a:solidFill>
                        <a:latin typeface="Cambria Math" panose="02040503050406030204" pitchFamily="18" charset="0"/>
                        <a:ea typeface="Cambria Math" panose="02040503050406030204" pitchFamily="18" charset="0"/>
                      </a:rPr>
                      <m:t>×</m:t>
                    </m:r>
                    <m:f>
                      <m:fPr>
                        <m:ctrlPr>
                          <a:rPr kumimoji="1" lang="en-US" altLang="ja-JP" sz="3200" i="1" smtClean="0">
                            <a:solidFill>
                              <a:schemeClr val="bg1"/>
                            </a:solidFill>
                            <a:latin typeface="Cambria Math" panose="02040503050406030204" pitchFamily="18" charset="0"/>
                            <a:ea typeface="Cambria Math" panose="02040503050406030204" pitchFamily="18" charset="0"/>
                          </a:rPr>
                        </m:ctrlPr>
                      </m:fPr>
                      <m:num>
                        <m:r>
                          <a:rPr kumimoji="1" lang="en-US" altLang="ja-JP" sz="3200" b="0" i="1" smtClean="0">
                            <a:solidFill>
                              <a:schemeClr val="bg1"/>
                            </a:solidFill>
                            <a:latin typeface="Cambria Math" panose="02040503050406030204" pitchFamily="18" charset="0"/>
                            <a:ea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ea typeface="Cambria Math" panose="02040503050406030204" pitchFamily="18" charset="0"/>
                          </a:rPr>
                          <m:t> </m:t>
                        </m:r>
                        <m:r>
                          <a:rPr kumimoji="1" lang="en-US" altLang="ja-JP" sz="3200" b="0" i="1" smtClean="0">
                            <a:solidFill>
                              <a:schemeClr val="bg1"/>
                            </a:solidFill>
                            <a:latin typeface="Cambria Math" panose="02040503050406030204" pitchFamily="18" charset="0"/>
                            <a:ea typeface="Cambria Math" panose="02040503050406030204" pitchFamily="18" charset="0"/>
                          </a:rPr>
                          <m:t>𝑤𝑖𝑑𝑡h</m:t>
                        </m:r>
                      </m:num>
                      <m:den>
                        <m:r>
                          <a:rPr kumimoji="1" lang="en-US" altLang="ja-JP" sz="3200" b="0" i="1" smtClean="0">
                            <a:solidFill>
                              <a:schemeClr val="bg1"/>
                            </a:solidFill>
                            <a:latin typeface="Cambria Math" panose="02040503050406030204" pitchFamily="18" charset="0"/>
                            <a:ea typeface="Cambria Math" panose="02040503050406030204" pitchFamily="18" charset="0"/>
                          </a:rPr>
                          <m:t>72</m:t>
                        </m:r>
                      </m:den>
                    </m:f>
                  </m:oMath>
                </a14:m>
                <a:r>
                  <a:rPr kumimoji="1" lang="en-US" altLang="ja-JP" sz="3200" dirty="0">
                    <a:solidFill>
                      <a:schemeClr val="bg1"/>
                    </a:solidFill>
                  </a:rPr>
                  <a:t>  </a:t>
                </a:r>
                <a:r>
                  <a:rPr kumimoji="1" lang="en-US" altLang="ja-JP" sz="2800" dirty="0">
                    <a:solidFill>
                      <a:schemeClr val="bg1"/>
                    </a:solidFill>
                  </a:rPr>
                  <a:t>or</a:t>
                </a:r>
                <a:r>
                  <a:rPr kumimoji="1" lang="en-US" altLang="ja-JP" sz="3200" dirty="0">
                    <a:solidFill>
                      <a:schemeClr val="bg1"/>
                    </a:solidFill>
                  </a:rPr>
                  <a:t>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i="1">
                            <a:solidFill>
                              <a:schemeClr val="bg1"/>
                            </a:solidFill>
                            <a:latin typeface="Cambria Math" panose="02040503050406030204" pitchFamily="18" charset="0"/>
                          </a:rPr>
                          <m:t>𝑠</m:t>
                        </m:r>
                        <m:r>
                          <a:rPr lang="en-US" altLang="ja-JP" sz="3200" i="1">
                            <a:solidFill>
                              <a:schemeClr val="bg1"/>
                            </a:solidFill>
                            <a:latin typeface="Cambria Math" panose="02040503050406030204" pitchFamily="18" charset="0"/>
                            <a:ea typeface="Cambria Math" panose="02040503050406030204" pitchFamily="18" charset="0"/>
                          </a:rPr>
                          <m:t>×(2</m:t>
                        </m:r>
                        <m:r>
                          <a:rPr lang="en-US" altLang="ja-JP" sz="3200" i="1">
                            <a:solidFill>
                              <a:schemeClr val="bg1"/>
                            </a:solidFill>
                            <a:latin typeface="Cambria Math" panose="02040503050406030204" pitchFamily="18" charset="0"/>
                            <a:ea typeface="Cambria Math" panose="02040503050406030204" pitchFamily="18" charset="0"/>
                          </a:rPr>
                          <m:t>𝑟</m:t>
                        </m:r>
                        <m:r>
                          <a:rPr lang="en-US" altLang="ja-JP" sz="3200" i="1">
                            <a:solidFill>
                              <a:schemeClr val="bg1"/>
                            </a:solidFill>
                            <a:latin typeface="Cambria Math" panose="02040503050406030204" pitchFamily="18" charset="0"/>
                            <a:ea typeface="Cambria Math" panose="02040503050406030204" pitchFamily="18" charset="0"/>
                          </a:rPr>
                          <m:t>+1)</m:t>
                        </m:r>
                      </m:num>
                      <m:den>
                        <m:r>
                          <a:rPr lang="en-US" altLang="ja-JP" sz="3200" b="0" i="1" smtClean="0">
                            <a:solidFill>
                              <a:schemeClr val="bg1"/>
                            </a:solidFill>
                            <a:latin typeface="Cambria Math" panose="02040503050406030204" pitchFamily="18" charset="0"/>
                            <a:ea typeface="Cambria Math" panose="02040503050406030204" pitchFamily="18" charset="0"/>
                          </a:rPr>
                          <m:t>1024</m:t>
                        </m:r>
                      </m:den>
                    </m:f>
                    <m:r>
                      <a:rPr lang="en-US" altLang="ja-JP" sz="3200" i="1">
                        <a:solidFill>
                          <a:schemeClr val="bg1"/>
                        </a:solidFill>
                        <a:latin typeface="Cambria Math" panose="02040503050406030204" pitchFamily="18" charset="0"/>
                        <a:ea typeface="Cambria Math" panose="02040503050406030204" pitchFamily="18" charset="0"/>
                      </a:rPr>
                      <m:t>×</m:t>
                    </m:r>
                    <m:f>
                      <m:fPr>
                        <m:ctrlPr>
                          <a:rPr lang="en-US" altLang="ja-JP" sz="3200" i="1">
                            <a:solidFill>
                              <a:schemeClr val="bg1"/>
                            </a:solidFill>
                            <a:latin typeface="Cambria Math" panose="02040503050406030204" pitchFamily="18" charset="0"/>
                            <a:ea typeface="Cambria Math" panose="02040503050406030204" pitchFamily="18" charset="0"/>
                          </a:rPr>
                        </m:ctrlPr>
                      </m:fPr>
                      <m:num>
                        <m:r>
                          <a:rPr lang="en-US" altLang="ja-JP" sz="3200" i="1">
                            <a:solidFill>
                              <a:schemeClr val="bg1"/>
                            </a:solidFill>
                            <a:latin typeface="Cambria Math" panose="02040503050406030204" pitchFamily="18" charset="0"/>
                            <a:ea typeface="Cambria Math" panose="02040503050406030204" pitchFamily="18" charset="0"/>
                          </a:rPr>
                          <m:t>𝑑𝑎𝑡𝑎</m:t>
                        </m:r>
                        <m:r>
                          <a:rPr lang="en-US" altLang="ja-JP" sz="3200" i="1">
                            <a:solidFill>
                              <a:schemeClr val="bg1"/>
                            </a:solidFill>
                            <a:latin typeface="Cambria Math" panose="02040503050406030204" pitchFamily="18" charset="0"/>
                            <a:ea typeface="Cambria Math" panose="02040503050406030204" pitchFamily="18" charset="0"/>
                          </a:rPr>
                          <m:t> </m:t>
                        </m:r>
                        <m:r>
                          <a:rPr lang="en-US" altLang="ja-JP" sz="3200" i="1">
                            <a:solidFill>
                              <a:schemeClr val="bg1"/>
                            </a:solidFill>
                            <a:latin typeface="Cambria Math" panose="02040503050406030204" pitchFamily="18" charset="0"/>
                            <a:ea typeface="Cambria Math" panose="02040503050406030204" pitchFamily="18" charset="0"/>
                          </a:rPr>
                          <m:t>𝑤𝑖𝑑𝑡h</m:t>
                        </m:r>
                      </m:num>
                      <m:den>
                        <m:r>
                          <a:rPr lang="en-US" altLang="ja-JP" sz="3200" b="0" i="1" smtClean="0">
                            <a:solidFill>
                              <a:schemeClr val="bg1"/>
                            </a:solidFill>
                            <a:latin typeface="Cambria Math" panose="02040503050406030204" pitchFamily="18" charset="0"/>
                            <a:ea typeface="Cambria Math" panose="02040503050406030204" pitchFamily="18" charset="0"/>
                          </a:rPr>
                          <m:t>36</m:t>
                        </m:r>
                      </m:den>
                    </m:f>
                  </m:oMath>
                </a14:m>
                <a:endParaRPr kumimoji="1" lang="ja-JP" altLang="en-US" sz="3200" dirty="0">
                  <a:solidFill>
                    <a:schemeClr val="bg1"/>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889226" y="3827568"/>
                <a:ext cx="7859238" cy="813749"/>
              </a:xfrm>
              <a:prstGeom prst="rect">
                <a:avLst/>
              </a:prstGeom>
              <a:blipFill rotWithShape="0">
                <a:blip r:embed="rId14"/>
                <a:stretch>
                  <a:fillRect b="-67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3" name="テキスト ボックス 282"/>
              <p:cNvSpPr txBox="1"/>
              <p:nvPr/>
            </p:nvSpPr>
            <p:spPr>
              <a:xfrm>
                <a:off x="1763967" y="4721960"/>
                <a:ext cx="5001927" cy="813749"/>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𝑠</m:t>
                        </m:r>
                        <m:r>
                          <a:rPr kumimoji="1" lang="en-US" altLang="ja-JP" sz="3200" b="0" i="1" smtClean="0">
                            <a:solidFill>
                              <a:schemeClr val="bg1"/>
                            </a:solidFill>
                            <a:latin typeface="Cambria Math" panose="02040503050406030204" pitchFamily="18" charset="0"/>
                            <a:ea typeface="Cambria Math" panose="02040503050406030204" pitchFamily="18" charset="0"/>
                          </a:rPr>
                          <m:t>×(2</m:t>
                        </m:r>
                        <m:r>
                          <a:rPr kumimoji="1" lang="en-US" altLang="ja-JP" sz="3200" b="0" i="1" smtClean="0">
                            <a:solidFill>
                              <a:schemeClr val="bg1"/>
                            </a:solidFill>
                            <a:latin typeface="Cambria Math" panose="02040503050406030204" pitchFamily="18" charset="0"/>
                            <a:ea typeface="Cambria Math" panose="02040503050406030204" pitchFamily="18" charset="0"/>
                          </a:rPr>
                          <m:t>𝑟</m:t>
                        </m:r>
                        <m:r>
                          <a:rPr kumimoji="1" lang="en-US" altLang="ja-JP" sz="3200" b="0" i="1" smtClean="0">
                            <a:solidFill>
                              <a:schemeClr val="bg1"/>
                            </a:solidFill>
                            <a:latin typeface="Cambria Math" panose="02040503050406030204" pitchFamily="18" charset="0"/>
                            <a:ea typeface="Cambria Math" panose="02040503050406030204" pitchFamily="18" charset="0"/>
                          </a:rPr>
                          <m:t>+1)</m:t>
                        </m:r>
                      </m:num>
                      <m:den>
                        <m:r>
                          <a:rPr kumimoji="1" lang="en-US" altLang="ja-JP" sz="3200" b="0" i="1" smtClean="0">
                            <a:solidFill>
                              <a:schemeClr val="bg1"/>
                            </a:solidFill>
                            <a:latin typeface="Cambria Math" panose="02040503050406030204" pitchFamily="18" charset="0"/>
                          </a:rPr>
                          <m:t>512</m:t>
                        </m:r>
                      </m:den>
                    </m:f>
                  </m:oMath>
                </a14:m>
                <a:r>
                  <a:rPr kumimoji="1" lang="en-US" altLang="ja-JP" sz="3200" dirty="0">
                    <a:solidFill>
                      <a:schemeClr val="bg1"/>
                    </a:solidFill>
                  </a:rPr>
                  <a:t> ,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i="1">
                            <a:solidFill>
                              <a:schemeClr val="bg1"/>
                            </a:solidFill>
                            <a:latin typeface="Cambria Math" panose="02040503050406030204" pitchFamily="18" charset="0"/>
                          </a:rPr>
                          <m:t>𝑠</m:t>
                        </m:r>
                        <m:r>
                          <a:rPr lang="en-US" altLang="ja-JP" sz="3200" i="1">
                            <a:solidFill>
                              <a:schemeClr val="bg1"/>
                            </a:solidFill>
                            <a:latin typeface="Cambria Math" panose="02040503050406030204" pitchFamily="18" charset="0"/>
                            <a:ea typeface="Cambria Math" panose="02040503050406030204" pitchFamily="18" charset="0"/>
                          </a:rPr>
                          <m:t>×(2</m:t>
                        </m:r>
                        <m:r>
                          <a:rPr lang="en-US" altLang="ja-JP" sz="3200" i="1">
                            <a:solidFill>
                              <a:schemeClr val="bg1"/>
                            </a:solidFill>
                            <a:latin typeface="Cambria Math" panose="02040503050406030204" pitchFamily="18" charset="0"/>
                            <a:ea typeface="Cambria Math" panose="02040503050406030204" pitchFamily="18" charset="0"/>
                          </a:rPr>
                          <m:t>𝑟</m:t>
                        </m:r>
                        <m:r>
                          <a:rPr lang="en-US" altLang="ja-JP" sz="3200" i="1">
                            <a:solidFill>
                              <a:schemeClr val="bg1"/>
                            </a:solidFill>
                            <a:latin typeface="Cambria Math" panose="02040503050406030204" pitchFamily="18" charset="0"/>
                            <a:ea typeface="Cambria Math" panose="02040503050406030204" pitchFamily="18" charset="0"/>
                          </a:rPr>
                          <m:t>+1)</m:t>
                        </m:r>
                      </m:num>
                      <m:den>
                        <m:r>
                          <a:rPr lang="en-US" altLang="ja-JP" sz="3200" b="0" i="1" smtClean="0">
                            <a:solidFill>
                              <a:schemeClr val="bg1"/>
                            </a:solidFill>
                            <a:latin typeface="Cambria Math" panose="02040503050406030204" pitchFamily="18" charset="0"/>
                            <a:ea typeface="Cambria Math" panose="02040503050406030204" pitchFamily="18" charset="0"/>
                          </a:rPr>
                          <m:t>1024</m:t>
                        </m:r>
                      </m:den>
                    </m:f>
                    <m:r>
                      <a:rPr lang="en-US" altLang="ja-JP" sz="3200" i="1" smtClean="0">
                        <a:solidFill>
                          <a:srgbClr val="0070C0"/>
                        </a:solidFill>
                        <a:latin typeface="Cambria Math" panose="02040503050406030204" pitchFamily="18" charset="0"/>
                        <a:ea typeface="Cambria Math" panose="02040503050406030204" pitchFamily="18" charset="0"/>
                      </a:rPr>
                      <m:t>≅</m:t>
                    </m:r>
                    <m:r>
                      <a:rPr lang="en-US" altLang="ja-JP" sz="3200" b="0" i="1" smtClean="0">
                        <a:solidFill>
                          <a:srgbClr val="0070C0"/>
                        </a:solidFill>
                        <a:latin typeface="Cambria Math" panose="02040503050406030204" pitchFamily="18" charset="0"/>
                        <a:ea typeface="Cambria Math" panose="02040503050406030204" pitchFamily="18" charset="0"/>
                      </a:rPr>
                      <m:t>1.0</m:t>
                    </m:r>
                  </m:oMath>
                </a14:m>
                <a:r>
                  <a:rPr kumimoji="1" lang="ja-JP" altLang="en-US" sz="2400" dirty="0">
                    <a:solidFill>
                      <a:srgbClr val="0070C0"/>
                    </a:solidFill>
                  </a:rPr>
                  <a:t>  </a:t>
                </a:r>
                <a:endParaRPr kumimoji="1" lang="ja-JP" altLang="en-US" sz="2400" dirty="0">
                  <a:solidFill>
                    <a:schemeClr val="bg1"/>
                  </a:solidFill>
                </a:endParaRP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1763967" y="4721960"/>
                <a:ext cx="5001927" cy="813749"/>
              </a:xfrm>
              <a:prstGeom prst="rect">
                <a:avLst/>
              </a:prstGeom>
              <a:blipFill rotWithShape="0">
                <a:blip r:embed="rId15"/>
                <a:stretch>
                  <a:fillRect b="-120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4" name="テキスト ボックス 283"/>
              <p:cNvSpPr txBox="1"/>
              <p:nvPr/>
            </p:nvSpPr>
            <p:spPr>
              <a:xfrm>
                <a:off x="6764687" y="2240687"/>
                <a:ext cx="1916230" cy="786177"/>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2</m:t>
                          </m:r>
                          <m:r>
                            <a:rPr kumimoji="1" lang="en-US" altLang="ja-JP" sz="2400" b="0" i="1" smtClean="0">
                              <a:solidFill>
                                <a:schemeClr val="bg1"/>
                              </a:solidFill>
                              <a:latin typeface="Cambria Math" panose="02040503050406030204" pitchFamily="18" charset="0"/>
                            </a:rPr>
                            <m:t>𝑟</m:t>
                          </m:r>
                          <m:r>
                            <a:rPr kumimoji="1" lang="en-US" altLang="ja-JP" sz="2400" b="0" i="1" smtClean="0">
                              <a:solidFill>
                                <a:schemeClr val="bg1"/>
                              </a:solidFill>
                              <a:latin typeface="Cambria Math" panose="02040503050406030204" pitchFamily="18" charset="0"/>
                            </a:rPr>
                            <m:t>+1</m:t>
                          </m:r>
                        </m:num>
                        <m:den>
                          <m:r>
                            <a:rPr kumimoji="1" lang="en-US" altLang="ja-JP" sz="2400" b="0" i="1" smtClean="0">
                              <a:solidFill>
                                <a:schemeClr val="bg1"/>
                              </a:solidFill>
                              <a:latin typeface="Cambria Math" panose="02040503050406030204" pitchFamily="18" charset="0"/>
                            </a:rPr>
                            <m:t>64</m:t>
                          </m:r>
                        </m:den>
                      </m:f>
                      <m:r>
                        <a:rPr kumimoji="1" lang="en-US" altLang="ja-JP" sz="2400" i="1" smtClean="0">
                          <a:solidFill>
                            <a:schemeClr val="bg1"/>
                          </a:solidFill>
                          <a:latin typeface="Cambria Math" panose="02040503050406030204" pitchFamily="18" charset="0"/>
                          <a:ea typeface="Cambria Math" panose="02040503050406030204" pitchFamily="18" charset="0"/>
                        </a:rPr>
                        <m:t>&lt;</m:t>
                      </m:r>
                      <m:r>
                        <a:rPr kumimoji="1" lang="en-US" altLang="ja-JP" sz="2400" b="0" i="1" smtClean="0">
                          <a:solidFill>
                            <a:schemeClr val="bg1"/>
                          </a:solidFill>
                          <a:latin typeface="Cambria Math" panose="02040503050406030204" pitchFamily="18" charset="0"/>
                          <a:ea typeface="Cambria Math" panose="02040503050406030204" pitchFamily="18" charset="0"/>
                        </a:rPr>
                        <m:t>0.5</m:t>
                      </m:r>
                    </m:oMath>
                  </m:oMathPara>
                </a14:m>
                <a:endParaRPr kumimoji="1" lang="ja-JP" altLang="en-US" sz="2400" dirty="0">
                  <a:solidFill>
                    <a:schemeClr val="bg1"/>
                  </a:solidFill>
                </a:endParaRP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6764687" y="2240687"/>
                <a:ext cx="1916230" cy="786177"/>
              </a:xfrm>
              <a:prstGeom prst="rect">
                <a:avLst/>
              </a:prstGeom>
              <a:blipFill rotWithShape="1">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8" name="テキスト ボックス 287"/>
              <p:cNvSpPr txBox="1"/>
              <p:nvPr/>
            </p:nvSpPr>
            <p:spPr>
              <a:xfrm>
                <a:off x="4932326" y="4901450"/>
                <a:ext cx="1826694" cy="461665"/>
              </a:xfrm>
              <a:prstGeom prst="rect">
                <a:avLst/>
              </a:prstGeom>
              <a:solidFill>
                <a:srgbClr val="0070C0"/>
              </a:solidFill>
            </p:spPr>
            <p:txBody>
              <a:bodyPr wrap="square" rtlCol="0">
                <a:spAutoFit/>
              </a:bodyPr>
              <a:lstStyle/>
              <a:p>
                <a14:m>
                  <m:oMath xmlns:m="http://schemas.openxmlformats.org/officeDocument/2006/math">
                    <m:r>
                      <a:rPr lang="en-US" altLang="ja-JP" sz="2400" i="1" smtClean="0">
                        <a:solidFill>
                          <a:schemeClr val="bg1"/>
                        </a:solidFill>
                        <a:latin typeface="Cambria Math" panose="02040503050406030204" pitchFamily="18" charset="0"/>
                        <a:ea typeface="Cambria Math" panose="02040503050406030204" pitchFamily="18" charset="0"/>
                      </a:rPr>
                      <m:t>≅</m:t>
                    </m:r>
                    <m:r>
                      <a:rPr lang="en-US" altLang="ja-JP" sz="2400" b="0" i="1" smtClean="0">
                        <a:solidFill>
                          <a:schemeClr val="bg1"/>
                        </a:solidFill>
                        <a:latin typeface="Cambria Math" panose="02040503050406030204" pitchFamily="18" charset="0"/>
                        <a:ea typeface="Cambria Math" panose="02040503050406030204" pitchFamily="18" charset="0"/>
                      </a:rPr>
                      <m:t>0.5 </m:t>
                    </m:r>
                    <m:r>
                      <a:rPr lang="en-US" altLang="ja-JP" sz="2400" b="0" i="1" smtClean="0">
                        <a:solidFill>
                          <a:schemeClr val="bg1"/>
                        </a:solidFill>
                        <a:latin typeface="Cambria Math" panose="02040503050406030204" pitchFamily="18" charset="0"/>
                        <a:ea typeface="Cambria Math" panose="02040503050406030204" pitchFamily="18" charset="0"/>
                      </a:rPr>
                      <m:t>𝑡𝑜</m:t>
                    </m:r>
                    <m:r>
                      <a:rPr lang="en-US" altLang="ja-JP" sz="2400" b="0" i="1" smtClean="0">
                        <a:solidFill>
                          <a:schemeClr val="bg1"/>
                        </a:solidFill>
                        <a:latin typeface="Cambria Math" panose="02040503050406030204" pitchFamily="18" charset="0"/>
                        <a:ea typeface="Cambria Math" panose="02040503050406030204" pitchFamily="18" charset="0"/>
                      </a:rPr>
                      <m:t> 1.0</m:t>
                    </m:r>
                  </m:oMath>
                </a14:m>
                <a:r>
                  <a:rPr kumimoji="1" lang="ja-JP" altLang="en-US" sz="2400" dirty="0">
                    <a:solidFill>
                      <a:schemeClr val="bg1"/>
                    </a:solidFill>
                  </a:rPr>
                  <a:t>  </a:t>
                </a:r>
              </a:p>
            </p:txBody>
          </p:sp>
        </mc:Choice>
        <mc:Fallback xmlns="">
          <p:sp>
            <p:nvSpPr>
              <p:cNvPr id="288" name="テキスト ボックス 287"/>
              <p:cNvSpPr txBox="1">
                <a:spLocks noRot="1" noChangeAspect="1" noMove="1" noResize="1" noEditPoints="1" noAdjustHandles="1" noChangeArrowheads="1" noChangeShapeType="1" noTextEdit="1"/>
              </p:cNvSpPr>
              <p:nvPr/>
            </p:nvSpPr>
            <p:spPr>
              <a:xfrm>
                <a:off x="4932326" y="4901450"/>
                <a:ext cx="1826694" cy="461665"/>
              </a:xfrm>
              <a:prstGeom prst="rect">
                <a:avLst/>
              </a:prstGeom>
              <a:blipFill rotWithShape="0">
                <a:blip r:embed="rId17"/>
                <a:stretch>
                  <a:fillRect/>
                </a:stretch>
              </a:blipFill>
            </p:spPr>
            <p:txBody>
              <a:bodyPr/>
              <a:lstStyle/>
              <a:p>
                <a:r>
                  <a:rPr lang="ja-JP" altLang="en-US">
                    <a:noFill/>
                  </a:rPr>
                  <a:t> </a:t>
                </a:r>
              </a:p>
            </p:txBody>
          </p:sp>
        </mc:Fallback>
      </mc:AlternateContent>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90" name="テキスト ボックス 289"/>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90" name="テキスト ボックス 289"/>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8"/>
                  <a:stretch>
                    <a:fillRect/>
                  </a:stretch>
                </a:blipFill>
              </p:spPr>
              <p:txBody>
                <a:bodyPr/>
                <a:lstStyle/>
                <a:p>
                  <a:r>
                    <a:rPr lang="ja-JP" altLang="en-US">
                      <a:noFill/>
                    </a:rPr>
                    <a:t> </a:t>
                  </a:r>
                </a:p>
              </p:txBody>
            </p:sp>
          </mc:Fallback>
        </mc:AlternateContent>
        <p:cxnSp>
          <p:nvCxnSpPr>
            <p:cNvPr id="291" name="直線矢印コネクタ 290"/>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49544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00B0F0"/>
                </a:solidFill>
              </a:rPr>
              <a:t>distributed RAMs can be used.</a:t>
            </a:r>
            <a:endParaRPr kumimoji="1" lang="ja-JP" altLang="en-US" dirty="0">
              <a:solidFill>
                <a:srgbClr val="00B0F0"/>
              </a:solidFill>
            </a:endParaRPr>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3"/>
                <a:stretch>
                  <a:fillRect l="-1720" t="-8333" r="-860" b="-26667"/>
                </a:stretch>
              </a:blipFill>
            </p:spPr>
            <p:txBody>
              <a:bodyPr/>
              <a:lstStyle/>
              <a:p>
                <a:r>
                  <a:rPr lang="ja-JP" altLang="en-US">
                    <a:noFill/>
                  </a:rPr>
                  <a:t> </a:t>
                </a:r>
              </a:p>
            </p:txBody>
          </p:sp>
        </mc:Fallback>
      </mc:AlternateContent>
      <p:sp>
        <p:nvSpPr>
          <p:cNvPr id="15" name="正方形/長方形 14"/>
          <p:cNvSpPr/>
          <p:nvPr/>
        </p:nvSpPr>
        <p:spPr>
          <a:xfrm>
            <a:off x="6179995" y="4078447"/>
            <a:ext cx="1020447" cy="1150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p:cNvSpPr txBox="1"/>
          <p:nvPr/>
        </p:nvSpPr>
        <p:spPr>
          <a:xfrm>
            <a:off x="5764196" y="4872678"/>
            <a:ext cx="2511906" cy="369332"/>
          </a:xfrm>
          <a:prstGeom prst="rect">
            <a:avLst/>
          </a:prstGeom>
          <a:solidFill>
            <a:srgbClr val="FFC000"/>
          </a:solidFill>
        </p:spPr>
        <p:txBody>
          <a:bodyPr wrap="none" rtlCol="0">
            <a:spAutoFit/>
          </a:bodyPr>
          <a:lstStyle/>
          <a:p>
            <a:r>
              <a:rPr lang="en-US" altLang="ja-JP" dirty="0">
                <a:solidFill>
                  <a:srgbClr val="FF0000"/>
                </a:solidFill>
              </a:rPr>
              <a:t>block RAMs can be used.</a:t>
            </a:r>
            <a:endParaRPr kumimoji="1" lang="ja-JP" altLang="en-US" dirty="0">
              <a:solidFill>
                <a:srgbClr val="FF0000"/>
              </a:solidFill>
            </a:endParaRPr>
          </a:p>
        </p:txBody>
      </p:sp>
      <p:sp>
        <p:nvSpPr>
          <p:cNvPr id="289" name="テキスト ボックス 288"/>
          <p:cNvSpPr txBox="1"/>
          <p:nvPr/>
        </p:nvSpPr>
        <p:spPr>
          <a:xfrm>
            <a:off x="464016" y="1020769"/>
            <a:ext cx="6486655" cy="461665"/>
          </a:xfrm>
          <a:prstGeom prst="rect">
            <a:avLst/>
          </a:prstGeom>
          <a:noFill/>
        </p:spPr>
        <p:txBody>
          <a:bodyPr wrap="square" rtlCol="0">
            <a:spAutoFit/>
          </a:bodyPr>
          <a:lstStyle/>
          <a:p>
            <a:r>
              <a:rPr lang="en-US" altLang="ja-JP" sz="2400" dirty="0"/>
              <a:t>Memory usage</a:t>
            </a:r>
            <a:endParaRPr kumimoji="1" lang="en-US" altLang="ja-JP" sz="2400" dirty="0"/>
          </a:p>
        </p:txBody>
      </p:sp>
      <mc:AlternateContent xmlns:mc="http://schemas.openxmlformats.org/markup-compatibility/2006" xmlns:a14="http://schemas.microsoft.com/office/drawing/2010/main">
        <mc:Choice Requires="a14">
          <p:sp>
            <p:nvSpPr>
              <p:cNvPr id="281" name="テキスト ボックス 280"/>
              <p:cNvSpPr txBox="1"/>
              <p:nvPr/>
            </p:nvSpPr>
            <p:spPr>
              <a:xfrm>
                <a:off x="889226" y="3827568"/>
                <a:ext cx="7859238" cy="813749"/>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𝑠</m:t>
                        </m:r>
                        <m:r>
                          <a:rPr kumimoji="1" lang="en-US" altLang="ja-JP" sz="3200" b="0" i="1" smtClean="0">
                            <a:solidFill>
                              <a:schemeClr val="bg1"/>
                            </a:solidFill>
                            <a:latin typeface="Cambria Math" panose="02040503050406030204" pitchFamily="18" charset="0"/>
                            <a:ea typeface="Cambria Math" panose="02040503050406030204" pitchFamily="18" charset="0"/>
                          </a:rPr>
                          <m:t>×(2</m:t>
                        </m:r>
                        <m:r>
                          <a:rPr kumimoji="1" lang="en-US" altLang="ja-JP" sz="3200" b="0" i="1" smtClean="0">
                            <a:solidFill>
                              <a:schemeClr val="bg1"/>
                            </a:solidFill>
                            <a:latin typeface="Cambria Math" panose="02040503050406030204" pitchFamily="18" charset="0"/>
                            <a:ea typeface="Cambria Math" panose="02040503050406030204" pitchFamily="18" charset="0"/>
                          </a:rPr>
                          <m:t>𝑟</m:t>
                        </m:r>
                        <m:r>
                          <a:rPr kumimoji="1" lang="en-US" altLang="ja-JP" sz="3200" b="0" i="1" smtClean="0">
                            <a:solidFill>
                              <a:schemeClr val="bg1"/>
                            </a:solidFill>
                            <a:latin typeface="Cambria Math" panose="02040503050406030204" pitchFamily="18" charset="0"/>
                            <a:ea typeface="Cambria Math" panose="02040503050406030204" pitchFamily="18" charset="0"/>
                          </a:rPr>
                          <m:t>+1)</m:t>
                        </m:r>
                      </m:num>
                      <m:den>
                        <m:r>
                          <a:rPr kumimoji="1" lang="en-US" altLang="ja-JP" sz="3200" b="0" i="1" smtClean="0">
                            <a:solidFill>
                              <a:schemeClr val="bg1"/>
                            </a:solidFill>
                            <a:latin typeface="Cambria Math" panose="02040503050406030204" pitchFamily="18" charset="0"/>
                          </a:rPr>
                          <m:t>512</m:t>
                        </m:r>
                      </m:den>
                    </m:f>
                    <m:r>
                      <a:rPr kumimoji="1" lang="en-US" altLang="ja-JP" sz="3200" i="1" smtClean="0">
                        <a:solidFill>
                          <a:schemeClr val="bg1"/>
                        </a:solidFill>
                        <a:latin typeface="Cambria Math" panose="02040503050406030204" pitchFamily="18" charset="0"/>
                        <a:ea typeface="Cambria Math" panose="02040503050406030204" pitchFamily="18" charset="0"/>
                      </a:rPr>
                      <m:t>×</m:t>
                    </m:r>
                    <m:f>
                      <m:fPr>
                        <m:ctrlPr>
                          <a:rPr kumimoji="1" lang="en-US" altLang="ja-JP" sz="3200" i="1" smtClean="0">
                            <a:solidFill>
                              <a:schemeClr val="bg1"/>
                            </a:solidFill>
                            <a:latin typeface="Cambria Math" panose="02040503050406030204" pitchFamily="18" charset="0"/>
                            <a:ea typeface="Cambria Math" panose="02040503050406030204" pitchFamily="18" charset="0"/>
                          </a:rPr>
                        </m:ctrlPr>
                      </m:fPr>
                      <m:num>
                        <m:r>
                          <a:rPr kumimoji="1" lang="en-US" altLang="ja-JP" sz="3200" b="0" i="1" smtClean="0">
                            <a:solidFill>
                              <a:schemeClr val="bg1"/>
                            </a:solidFill>
                            <a:latin typeface="Cambria Math" panose="02040503050406030204" pitchFamily="18" charset="0"/>
                            <a:ea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ea typeface="Cambria Math" panose="02040503050406030204" pitchFamily="18" charset="0"/>
                          </a:rPr>
                          <m:t> </m:t>
                        </m:r>
                        <m:r>
                          <a:rPr kumimoji="1" lang="en-US" altLang="ja-JP" sz="3200" b="0" i="1" smtClean="0">
                            <a:solidFill>
                              <a:schemeClr val="bg1"/>
                            </a:solidFill>
                            <a:latin typeface="Cambria Math" panose="02040503050406030204" pitchFamily="18" charset="0"/>
                            <a:ea typeface="Cambria Math" panose="02040503050406030204" pitchFamily="18" charset="0"/>
                          </a:rPr>
                          <m:t>𝑤𝑖𝑑𝑡h</m:t>
                        </m:r>
                      </m:num>
                      <m:den>
                        <m:r>
                          <a:rPr kumimoji="1" lang="en-US" altLang="ja-JP" sz="3200" b="0" i="1" smtClean="0">
                            <a:solidFill>
                              <a:schemeClr val="bg1"/>
                            </a:solidFill>
                            <a:latin typeface="Cambria Math" panose="02040503050406030204" pitchFamily="18" charset="0"/>
                            <a:ea typeface="Cambria Math" panose="02040503050406030204" pitchFamily="18" charset="0"/>
                          </a:rPr>
                          <m:t>72</m:t>
                        </m:r>
                      </m:den>
                    </m:f>
                  </m:oMath>
                </a14:m>
                <a:r>
                  <a:rPr kumimoji="1" lang="en-US" altLang="ja-JP" sz="3200" dirty="0">
                    <a:solidFill>
                      <a:schemeClr val="bg1"/>
                    </a:solidFill>
                  </a:rPr>
                  <a:t>  </a:t>
                </a:r>
                <a:r>
                  <a:rPr kumimoji="1" lang="en-US" altLang="ja-JP" sz="2800" dirty="0">
                    <a:solidFill>
                      <a:schemeClr val="bg1"/>
                    </a:solidFill>
                  </a:rPr>
                  <a:t>or</a:t>
                </a:r>
                <a:r>
                  <a:rPr kumimoji="1" lang="en-US" altLang="ja-JP" sz="3200" dirty="0">
                    <a:solidFill>
                      <a:schemeClr val="bg1"/>
                    </a:solidFill>
                  </a:rPr>
                  <a:t>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i="1">
                            <a:solidFill>
                              <a:schemeClr val="bg1"/>
                            </a:solidFill>
                            <a:latin typeface="Cambria Math" panose="02040503050406030204" pitchFamily="18" charset="0"/>
                          </a:rPr>
                          <m:t>𝑠</m:t>
                        </m:r>
                        <m:r>
                          <a:rPr lang="en-US" altLang="ja-JP" sz="3200" i="1">
                            <a:solidFill>
                              <a:schemeClr val="bg1"/>
                            </a:solidFill>
                            <a:latin typeface="Cambria Math" panose="02040503050406030204" pitchFamily="18" charset="0"/>
                            <a:ea typeface="Cambria Math" panose="02040503050406030204" pitchFamily="18" charset="0"/>
                          </a:rPr>
                          <m:t>×(2</m:t>
                        </m:r>
                        <m:r>
                          <a:rPr lang="en-US" altLang="ja-JP" sz="3200" i="1">
                            <a:solidFill>
                              <a:schemeClr val="bg1"/>
                            </a:solidFill>
                            <a:latin typeface="Cambria Math" panose="02040503050406030204" pitchFamily="18" charset="0"/>
                            <a:ea typeface="Cambria Math" panose="02040503050406030204" pitchFamily="18" charset="0"/>
                          </a:rPr>
                          <m:t>𝑟</m:t>
                        </m:r>
                        <m:r>
                          <a:rPr lang="en-US" altLang="ja-JP" sz="3200" i="1">
                            <a:solidFill>
                              <a:schemeClr val="bg1"/>
                            </a:solidFill>
                            <a:latin typeface="Cambria Math" panose="02040503050406030204" pitchFamily="18" charset="0"/>
                            <a:ea typeface="Cambria Math" panose="02040503050406030204" pitchFamily="18" charset="0"/>
                          </a:rPr>
                          <m:t>+1)</m:t>
                        </m:r>
                      </m:num>
                      <m:den>
                        <m:r>
                          <a:rPr lang="en-US" altLang="ja-JP" sz="3200" b="0" i="1" smtClean="0">
                            <a:solidFill>
                              <a:schemeClr val="bg1"/>
                            </a:solidFill>
                            <a:latin typeface="Cambria Math" panose="02040503050406030204" pitchFamily="18" charset="0"/>
                            <a:ea typeface="Cambria Math" panose="02040503050406030204" pitchFamily="18" charset="0"/>
                          </a:rPr>
                          <m:t>1024</m:t>
                        </m:r>
                      </m:den>
                    </m:f>
                    <m:r>
                      <a:rPr lang="en-US" altLang="ja-JP" sz="3200" i="1">
                        <a:solidFill>
                          <a:schemeClr val="bg1"/>
                        </a:solidFill>
                        <a:latin typeface="Cambria Math" panose="02040503050406030204" pitchFamily="18" charset="0"/>
                        <a:ea typeface="Cambria Math" panose="02040503050406030204" pitchFamily="18" charset="0"/>
                      </a:rPr>
                      <m:t>×</m:t>
                    </m:r>
                    <m:f>
                      <m:fPr>
                        <m:ctrlPr>
                          <a:rPr lang="en-US" altLang="ja-JP" sz="3200" i="1">
                            <a:solidFill>
                              <a:schemeClr val="bg1"/>
                            </a:solidFill>
                            <a:latin typeface="Cambria Math" panose="02040503050406030204" pitchFamily="18" charset="0"/>
                            <a:ea typeface="Cambria Math" panose="02040503050406030204" pitchFamily="18" charset="0"/>
                          </a:rPr>
                        </m:ctrlPr>
                      </m:fPr>
                      <m:num>
                        <m:r>
                          <a:rPr lang="en-US" altLang="ja-JP" sz="3200" i="1">
                            <a:solidFill>
                              <a:schemeClr val="bg1"/>
                            </a:solidFill>
                            <a:latin typeface="Cambria Math" panose="02040503050406030204" pitchFamily="18" charset="0"/>
                            <a:ea typeface="Cambria Math" panose="02040503050406030204" pitchFamily="18" charset="0"/>
                          </a:rPr>
                          <m:t>𝑑𝑎𝑡𝑎</m:t>
                        </m:r>
                        <m:r>
                          <a:rPr lang="en-US" altLang="ja-JP" sz="3200" i="1">
                            <a:solidFill>
                              <a:schemeClr val="bg1"/>
                            </a:solidFill>
                            <a:latin typeface="Cambria Math" panose="02040503050406030204" pitchFamily="18" charset="0"/>
                            <a:ea typeface="Cambria Math" panose="02040503050406030204" pitchFamily="18" charset="0"/>
                          </a:rPr>
                          <m:t> </m:t>
                        </m:r>
                        <m:r>
                          <a:rPr lang="en-US" altLang="ja-JP" sz="3200" i="1">
                            <a:solidFill>
                              <a:schemeClr val="bg1"/>
                            </a:solidFill>
                            <a:latin typeface="Cambria Math" panose="02040503050406030204" pitchFamily="18" charset="0"/>
                            <a:ea typeface="Cambria Math" panose="02040503050406030204" pitchFamily="18" charset="0"/>
                          </a:rPr>
                          <m:t>𝑤𝑖𝑑𝑡h</m:t>
                        </m:r>
                      </m:num>
                      <m:den>
                        <m:r>
                          <a:rPr lang="en-US" altLang="ja-JP" sz="3200" b="0" i="1" smtClean="0">
                            <a:solidFill>
                              <a:schemeClr val="bg1"/>
                            </a:solidFill>
                            <a:latin typeface="Cambria Math" panose="02040503050406030204" pitchFamily="18" charset="0"/>
                            <a:ea typeface="Cambria Math" panose="02040503050406030204" pitchFamily="18" charset="0"/>
                          </a:rPr>
                          <m:t>36</m:t>
                        </m:r>
                      </m:den>
                    </m:f>
                  </m:oMath>
                </a14:m>
                <a:endParaRPr kumimoji="1" lang="ja-JP" altLang="en-US" sz="3200" dirty="0">
                  <a:solidFill>
                    <a:schemeClr val="bg1"/>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889226" y="3827568"/>
                <a:ext cx="7859238" cy="813749"/>
              </a:xfrm>
              <a:prstGeom prst="rect">
                <a:avLst/>
              </a:prstGeom>
              <a:blipFill rotWithShape="0">
                <a:blip r:embed="rId14"/>
                <a:stretch>
                  <a:fillRect b="-67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3" name="テキスト ボックス 282"/>
              <p:cNvSpPr txBox="1"/>
              <p:nvPr/>
            </p:nvSpPr>
            <p:spPr>
              <a:xfrm>
                <a:off x="4129916" y="4715809"/>
                <a:ext cx="4965539" cy="809261"/>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rPr>
                          <m:t> </m:t>
                        </m:r>
                        <m:r>
                          <a:rPr kumimoji="1" lang="en-US" altLang="ja-JP" sz="3200" b="0" i="1" smtClean="0">
                            <a:solidFill>
                              <a:schemeClr val="bg1"/>
                            </a:solidFill>
                            <a:latin typeface="Cambria Math" panose="02040503050406030204" pitchFamily="18" charset="0"/>
                          </a:rPr>
                          <m:t>𝑤𝑖𝑑𝑡h</m:t>
                        </m:r>
                      </m:num>
                      <m:den>
                        <m:r>
                          <a:rPr kumimoji="1" lang="en-US" altLang="ja-JP" sz="3200" b="0" i="1" smtClean="0">
                            <a:solidFill>
                              <a:schemeClr val="bg1"/>
                            </a:solidFill>
                            <a:latin typeface="Cambria Math" panose="02040503050406030204" pitchFamily="18" charset="0"/>
                          </a:rPr>
                          <m:t>72</m:t>
                        </m:r>
                      </m:den>
                    </m:f>
                  </m:oMath>
                </a14:m>
                <a:r>
                  <a:rPr kumimoji="1" lang="en-US" altLang="ja-JP" sz="3200" dirty="0">
                    <a:solidFill>
                      <a:schemeClr val="bg1"/>
                    </a:solidFill>
                  </a:rPr>
                  <a:t> ,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b="0" i="1" smtClean="0">
                            <a:solidFill>
                              <a:schemeClr val="bg1"/>
                            </a:solidFill>
                            <a:latin typeface="Cambria Math" panose="02040503050406030204" pitchFamily="18" charset="0"/>
                          </a:rPr>
                          <m:t>𝑑𝑎𝑡𝑎</m:t>
                        </m:r>
                        <m:r>
                          <a:rPr lang="en-US" altLang="ja-JP" sz="3200" b="0" i="1" smtClean="0">
                            <a:solidFill>
                              <a:schemeClr val="bg1"/>
                            </a:solidFill>
                            <a:latin typeface="Cambria Math" panose="02040503050406030204" pitchFamily="18" charset="0"/>
                          </a:rPr>
                          <m:t> </m:t>
                        </m:r>
                        <m:r>
                          <a:rPr lang="en-US" altLang="ja-JP" sz="3200" b="0" i="1" smtClean="0">
                            <a:solidFill>
                              <a:schemeClr val="bg1"/>
                            </a:solidFill>
                            <a:latin typeface="Cambria Math" panose="02040503050406030204" pitchFamily="18" charset="0"/>
                          </a:rPr>
                          <m:t>𝑤𝑖𝑑𝑡h</m:t>
                        </m:r>
                      </m:num>
                      <m:den>
                        <m:r>
                          <a:rPr lang="en-US" altLang="ja-JP" sz="3200" b="0" i="1" smtClean="0">
                            <a:solidFill>
                              <a:schemeClr val="bg1"/>
                            </a:solidFill>
                            <a:latin typeface="Cambria Math" panose="02040503050406030204" pitchFamily="18" charset="0"/>
                            <a:ea typeface="Cambria Math" panose="02040503050406030204" pitchFamily="18" charset="0"/>
                          </a:rPr>
                          <m:t>36</m:t>
                        </m:r>
                      </m:den>
                    </m:f>
                    <m:r>
                      <a:rPr lang="en-US" altLang="ja-JP" sz="3200" b="0" i="1" smtClean="0">
                        <a:solidFill>
                          <a:schemeClr val="bg1"/>
                        </a:solidFill>
                        <a:latin typeface="Cambria Math" panose="02040503050406030204" pitchFamily="18" charset="0"/>
                      </a:rPr>
                      <m:t> </m:t>
                    </m:r>
                    <m:r>
                      <a:rPr lang="en-US" altLang="ja-JP" sz="3200" i="1" smtClean="0">
                        <a:solidFill>
                          <a:srgbClr val="0070C0"/>
                        </a:solidFill>
                        <a:latin typeface="Cambria Math" panose="02040503050406030204" pitchFamily="18" charset="0"/>
                        <a:ea typeface="Cambria Math" panose="02040503050406030204" pitchFamily="18" charset="0"/>
                      </a:rPr>
                      <m:t>&lt;</m:t>
                    </m:r>
                    <m:r>
                      <a:rPr lang="en-US" altLang="ja-JP" sz="3200" b="0" i="1" smtClean="0">
                        <a:solidFill>
                          <a:srgbClr val="0070C0"/>
                        </a:solidFill>
                        <a:latin typeface="Cambria Math" panose="02040503050406030204" pitchFamily="18" charset="0"/>
                        <a:ea typeface="Cambria Math" panose="02040503050406030204" pitchFamily="18" charset="0"/>
                      </a:rPr>
                      <m:t>0.5</m:t>
                    </m:r>
                  </m:oMath>
                </a14:m>
                <a:r>
                  <a:rPr kumimoji="1" lang="ja-JP" altLang="en-US" sz="3200" dirty="0">
                    <a:solidFill>
                      <a:srgbClr val="0070C0"/>
                    </a:solidFill>
                  </a:rPr>
                  <a:t>  </a:t>
                </a:r>
                <a:endParaRPr kumimoji="1" lang="ja-JP" altLang="en-US" sz="3200" dirty="0">
                  <a:solidFill>
                    <a:schemeClr val="bg1"/>
                  </a:solidFill>
                </a:endParaRP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4129916" y="4715809"/>
                <a:ext cx="4965539" cy="809261"/>
              </a:xfrm>
              <a:prstGeom prst="rect">
                <a:avLst/>
              </a:prstGeom>
              <a:blipFill rotWithShape="0">
                <a:blip r:embed="rId15"/>
                <a:stretch>
                  <a:fillRect b="-121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4" name="テキスト ボックス 283"/>
              <p:cNvSpPr txBox="1"/>
              <p:nvPr/>
            </p:nvSpPr>
            <p:spPr>
              <a:xfrm>
                <a:off x="6764687" y="2240687"/>
                <a:ext cx="1916230" cy="786177"/>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2</m:t>
                          </m:r>
                          <m:r>
                            <a:rPr kumimoji="1" lang="en-US" altLang="ja-JP" sz="2400" b="0" i="1" smtClean="0">
                              <a:solidFill>
                                <a:schemeClr val="bg1"/>
                              </a:solidFill>
                              <a:latin typeface="Cambria Math" panose="02040503050406030204" pitchFamily="18" charset="0"/>
                            </a:rPr>
                            <m:t>𝑟</m:t>
                          </m:r>
                          <m:r>
                            <a:rPr kumimoji="1" lang="en-US" altLang="ja-JP" sz="2400" b="0" i="1" smtClean="0">
                              <a:solidFill>
                                <a:schemeClr val="bg1"/>
                              </a:solidFill>
                              <a:latin typeface="Cambria Math" panose="02040503050406030204" pitchFamily="18" charset="0"/>
                            </a:rPr>
                            <m:t>+1</m:t>
                          </m:r>
                        </m:num>
                        <m:den>
                          <m:r>
                            <a:rPr kumimoji="1" lang="en-US" altLang="ja-JP" sz="2400" b="0" i="1" smtClean="0">
                              <a:solidFill>
                                <a:schemeClr val="bg1"/>
                              </a:solidFill>
                              <a:latin typeface="Cambria Math" panose="02040503050406030204" pitchFamily="18" charset="0"/>
                            </a:rPr>
                            <m:t>64</m:t>
                          </m:r>
                        </m:den>
                      </m:f>
                      <m:r>
                        <a:rPr kumimoji="1" lang="en-US" altLang="ja-JP" sz="2400" i="1" smtClean="0">
                          <a:solidFill>
                            <a:schemeClr val="bg1"/>
                          </a:solidFill>
                          <a:latin typeface="Cambria Math" panose="02040503050406030204" pitchFamily="18" charset="0"/>
                          <a:ea typeface="Cambria Math" panose="02040503050406030204" pitchFamily="18" charset="0"/>
                        </a:rPr>
                        <m:t>&lt;</m:t>
                      </m:r>
                      <m:r>
                        <a:rPr kumimoji="1" lang="en-US" altLang="ja-JP" sz="2400" b="0" i="1" smtClean="0">
                          <a:solidFill>
                            <a:schemeClr val="bg1"/>
                          </a:solidFill>
                          <a:latin typeface="Cambria Math" panose="02040503050406030204" pitchFamily="18" charset="0"/>
                          <a:ea typeface="Cambria Math" panose="02040503050406030204" pitchFamily="18" charset="0"/>
                        </a:rPr>
                        <m:t>0.5</m:t>
                      </m:r>
                    </m:oMath>
                  </m:oMathPara>
                </a14:m>
                <a:endParaRPr kumimoji="1" lang="ja-JP" altLang="en-US" sz="2400" dirty="0">
                  <a:solidFill>
                    <a:schemeClr val="bg1"/>
                  </a:solidFill>
                </a:endParaRP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6764687" y="2240687"/>
                <a:ext cx="1916230" cy="786177"/>
              </a:xfrm>
              <a:prstGeom prst="rect">
                <a:avLst/>
              </a:prstGeom>
              <a:blipFill rotWithShape="1">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0" name="テキスト ボックス 279"/>
              <p:cNvSpPr txBox="1"/>
              <p:nvPr/>
            </p:nvSpPr>
            <p:spPr>
              <a:xfrm>
                <a:off x="7902918" y="4892338"/>
                <a:ext cx="1006340" cy="461665"/>
              </a:xfrm>
              <a:prstGeom prst="rect">
                <a:avLst/>
              </a:prstGeom>
              <a:solidFill>
                <a:srgbClr val="0070C0"/>
              </a:solidFill>
            </p:spPr>
            <p:txBody>
              <a:bodyPr wrap="square" rtlCol="0">
                <a:spAutoFit/>
              </a:bodyPr>
              <a:lstStyle/>
              <a:p>
                <a14:m>
                  <m:oMath xmlns:m="http://schemas.openxmlformats.org/officeDocument/2006/math">
                    <m:r>
                      <a:rPr lang="en-US" altLang="ja-JP" sz="2400" b="0" i="1" smtClean="0">
                        <a:solidFill>
                          <a:schemeClr val="bg1"/>
                        </a:solidFill>
                        <a:latin typeface="Cambria Math" panose="02040503050406030204" pitchFamily="18" charset="0"/>
                        <a:ea typeface="Cambria Math" panose="02040503050406030204" pitchFamily="18" charset="0"/>
                      </a:rPr>
                      <m:t>&lt;0.5</m:t>
                    </m:r>
                  </m:oMath>
                </a14:m>
                <a:r>
                  <a:rPr kumimoji="1" lang="ja-JP" altLang="en-US" sz="2400" dirty="0">
                    <a:solidFill>
                      <a:schemeClr val="bg1"/>
                    </a:solidFill>
                  </a:rPr>
                  <a:t>  </a:t>
                </a:r>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7902918" y="4892338"/>
                <a:ext cx="1006340" cy="461665"/>
              </a:xfrm>
              <a:prstGeom prst="rect">
                <a:avLst/>
              </a:prstGeom>
              <a:blipFill rotWithShape="0">
                <a:blip r:embed="rId17"/>
                <a:stretch>
                  <a:fillRect l="-606"/>
                </a:stretch>
              </a:blipFill>
            </p:spPr>
            <p:txBody>
              <a:bodyPr/>
              <a:lstStyle/>
              <a:p>
                <a:r>
                  <a:rPr lang="ja-JP" altLang="en-US">
                    <a:noFill/>
                  </a:rPr>
                  <a:t> </a:t>
                </a:r>
              </a:p>
            </p:txBody>
          </p:sp>
        </mc:Fallback>
      </mc:AlternateContent>
      <p:grpSp>
        <p:nvGrpSpPr>
          <p:cNvPr id="288" name="グループ化 287"/>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90" name="テキスト ボックス 289"/>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90" name="テキスト ボックス 289"/>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8"/>
                  <a:stretch>
                    <a:fillRect/>
                  </a:stretch>
                </a:blipFill>
              </p:spPr>
              <p:txBody>
                <a:bodyPr/>
                <a:lstStyle/>
                <a:p>
                  <a:r>
                    <a:rPr lang="ja-JP" altLang="en-US">
                      <a:noFill/>
                    </a:rPr>
                    <a:t> </a:t>
                  </a:r>
                </a:p>
              </p:txBody>
            </p:sp>
          </mc:Fallback>
        </mc:AlternateContent>
        <p:cxnSp>
          <p:nvCxnSpPr>
            <p:cNvPr id="291" name="直線矢印コネクタ 290"/>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24404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00B0F0"/>
                </a:solidFill>
              </a:rPr>
              <a:t>distributed RAMs can be used.</a:t>
            </a:r>
            <a:endParaRPr kumimoji="1" lang="ja-JP" altLang="en-US" dirty="0">
              <a:solidFill>
                <a:srgbClr val="00B0F0"/>
              </a:solidFill>
            </a:endParaRPr>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3"/>
                <a:stretch>
                  <a:fillRect l="-1720" t="-8333" r="-860" b="-26667"/>
                </a:stretch>
              </a:blipFill>
            </p:spPr>
            <p:txBody>
              <a:bodyPr/>
              <a:lstStyle/>
              <a:p>
                <a:r>
                  <a:rPr lang="ja-JP" altLang="en-US">
                    <a:noFill/>
                  </a:rPr>
                  <a:t> </a:t>
                </a:r>
              </a:p>
            </p:txBody>
          </p:sp>
        </mc:Fallback>
      </mc:AlternateContent>
      <p:sp>
        <p:nvSpPr>
          <p:cNvPr id="15" name="正方形/長方形 14"/>
          <p:cNvSpPr/>
          <p:nvPr/>
        </p:nvSpPr>
        <p:spPr>
          <a:xfrm>
            <a:off x="6179995" y="4078447"/>
            <a:ext cx="1020447" cy="1150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p:cNvSpPr txBox="1"/>
          <p:nvPr/>
        </p:nvSpPr>
        <p:spPr>
          <a:xfrm>
            <a:off x="5764196" y="4872678"/>
            <a:ext cx="2511906" cy="369332"/>
          </a:xfrm>
          <a:prstGeom prst="rect">
            <a:avLst/>
          </a:prstGeom>
          <a:solidFill>
            <a:srgbClr val="FFC000"/>
          </a:solidFill>
        </p:spPr>
        <p:txBody>
          <a:bodyPr wrap="none" rtlCol="0">
            <a:spAutoFit/>
          </a:bodyPr>
          <a:lstStyle/>
          <a:p>
            <a:r>
              <a:rPr lang="en-US" altLang="ja-JP" dirty="0">
                <a:solidFill>
                  <a:srgbClr val="FF0000"/>
                </a:solidFill>
              </a:rPr>
              <a:t>block RAMs can be used.</a:t>
            </a:r>
            <a:endParaRPr kumimoji="1" lang="ja-JP" altLang="en-US" dirty="0">
              <a:solidFill>
                <a:srgbClr val="FF0000"/>
              </a:solidFill>
            </a:endParaRPr>
          </a:p>
        </p:txBody>
      </p:sp>
      <p:sp>
        <p:nvSpPr>
          <p:cNvPr id="289" name="テキスト ボックス 288"/>
          <p:cNvSpPr txBox="1"/>
          <p:nvPr/>
        </p:nvSpPr>
        <p:spPr>
          <a:xfrm>
            <a:off x="464016" y="1020769"/>
            <a:ext cx="6486655" cy="461665"/>
          </a:xfrm>
          <a:prstGeom prst="rect">
            <a:avLst/>
          </a:prstGeom>
          <a:noFill/>
        </p:spPr>
        <p:txBody>
          <a:bodyPr wrap="square" rtlCol="0">
            <a:spAutoFit/>
          </a:bodyPr>
          <a:lstStyle/>
          <a:p>
            <a:r>
              <a:rPr lang="en-US" altLang="ja-JP" sz="2400" dirty="0"/>
              <a:t>Memory usage</a:t>
            </a:r>
            <a:endParaRPr kumimoji="1" lang="en-US" altLang="ja-JP" sz="2400" dirty="0"/>
          </a:p>
        </p:txBody>
      </p:sp>
      <mc:AlternateContent xmlns:mc="http://schemas.openxmlformats.org/markup-compatibility/2006" xmlns:a14="http://schemas.microsoft.com/office/drawing/2010/main">
        <mc:Choice Requires="a14">
          <p:sp>
            <p:nvSpPr>
              <p:cNvPr id="280" name="テキスト ボックス 279"/>
              <p:cNvSpPr txBox="1"/>
              <p:nvPr/>
            </p:nvSpPr>
            <p:spPr>
              <a:xfrm>
                <a:off x="4225540" y="5488134"/>
                <a:ext cx="593431" cy="724686"/>
              </a:xfrm>
              <a:prstGeom prst="rect">
                <a:avLst/>
              </a:prstGeom>
              <a:solidFill>
                <a:srgbClr val="0070C0"/>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𝑠</m:t>
                          </m:r>
                        </m:num>
                        <m:den>
                          <m:r>
                            <a:rPr kumimoji="1" lang="en-US" altLang="ja-JP" sz="2400" b="0" i="1" smtClean="0">
                              <a:solidFill>
                                <a:schemeClr val="bg1"/>
                              </a:solidFill>
                              <a:latin typeface="Cambria Math" panose="02040503050406030204" pitchFamily="18" charset="0"/>
                            </a:rPr>
                            <m:t>64</m:t>
                          </m:r>
                        </m:den>
                      </m:f>
                    </m:oMath>
                  </m:oMathPara>
                </a14:m>
                <a:endParaRPr kumimoji="1" lang="ja-JP" altLang="en-US" sz="2400" dirty="0">
                  <a:solidFill>
                    <a:schemeClr val="bg1"/>
                  </a:solidFill>
                </a:endParaRPr>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4225540" y="5488134"/>
                <a:ext cx="593431" cy="724686"/>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3" name="テキスト ボックス 282"/>
              <p:cNvSpPr txBox="1"/>
              <p:nvPr/>
            </p:nvSpPr>
            <p:spPr>
              <a:xfrm>
                <a:off x="971600" y="3123795"/>
                <a:ext cx="4977357" cy="809261"/>
              </a:xfrm>
              <a:prstGeom prst="rect">
                <a:avLst/>
              </a:prstGeom>
              <a:solidFill>
                <a:schemeClr val="accent5">
                  <a:lumMod val="60000"/>
                  <a:lumOff val="40000"/>
                </a:schemeClr>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rPr>
                          <m:t> </m:t>
                        </m:r>
                        <m:r>
                          <a:rPr kumimoji="1" lang="en-US" altLang="ja-JP" sz="3200" b="0" i="1" smtClean="0">
                            <a:solidFill>
                              <a:schemeClr val="bg1"/>
                            </a:solidFill>
                            <a:latin typeface="Cambria Math" panose="02040503050406030204" pitchFamily="18" charset="0"/>
                          </a:rPr>
                          <m:t>𝑤𝑖𝑑𝑡h</m:t>
                        </m:r>
                      </m:num>
                      <m:den>
                        <m:r>
                          <a:rPr kumimoji="1" lang="en-US" altLang="ja-JP" sz="3200" b="0" i="1" smtClean="0">
                            <a:solidFill>
                              <a:schemeClr val="bg1"/>
                            </a:solidFill>
                            <a:latin typeface="Cambria Math" panose="02040503050406030204" pitchFamily="18" charset="0"/>
                          </a:rPr>
                          <m:t>72</m:t>
                        </m:r>
                      </m:den>
                    </m:f>
                  </m:oMath>
                </a14:m>
                <a:r>
                  <a:rPr kumimoji="1" lang="en-US" altLang="ja-JP" sz="3200" dirty="0">
                    <a:solidFill>
                      <a:schemeClr val="bg1"/>
                    </a:solidFill>
                  </a:rPr>
                  <a:t> ,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b="0" i="1" smtClean="0">
                            <a:solidFill>
                              <a:schemeClr val="bg1"/>
                            </a:solidFill>
                            <a:latin typeface="Cambria Math" panose="02040503050406030204" pitchFamily="18" charset="0"/>
                          </a:rPr>
                          <m:t>𝑑𝑎𝑡𝑎</m:t>
                        </m:r>
                        <m:r>
                          <a:rPr lang="en-US" altLang="ja-JP" sz="3200" b="0" i="1" smtClean="0">
                            <a:solidFill>
                              <a:schemeClr val="bg1"/>
                            </a:solidFill>
                            <a:latin typeface="Cambria Math" panose="02040503050406030204" pitchFamily="18" charset="0"/>
                          </a:rPr>
                          <m:t> </m:t>
                        </m:r>
                        <m:r>
                          <a:rPr lang="en-US" altLang="ja-JP" sz="3200" b="0" i="1" smtClean="0">
                            <a:solidFill>
                              <a:schemeClr val="bg1"/>
                            </a:solidFill>
                            <a:latin typeface="Cambria Math" panose="02040503050406030204" pitchFamily="18" charset="0"/>
                          </a:rPr>
                          <m:t>𝑤𝑖𝑑𝑡h</m:t>
                        </m:r>
                      </m:num>
                      <m:den>
                        <m:r>
                          <a:rPr lang="en-US" altLang="ja-JP" sz="3200" b="0" i="1" smtClean="0">
                            <a:solidFill>
                              <a:schemeClr val="bg1"/>
                            </a:solidFill>
                            <a:latin typeface="Cambria Math" panose="02040503050406030204" pitchFamily="18" charset="0"/>
                            <a:ea typeface="Cambria Math" panose="02040503050406030204" pitchFamily="18" charset="0"/>
                          </a:rPr>
                          <m:t>36</m:t>
                        </m:r>
                      </m:den>
                    </m:f>
                    <m:r>
                      <a:rPr lang="en-US" altLang="ja-JP" sz="3200" b="0" i="1" smtClean="0">
                        <a:solidFill>
                          <a:schemeClr val="bg1"/>
                        </a:solidFill>
                        <a:latin typeface="Cambria Math" panose="02040503050406030204" pitchFamily="18" charset="0"/>
                      </a:rPr>
                      <m:t> </m:t>
                    </m:r>
                    <m:r>
                      <a:rPr lang="en-US" altLang="ja-JP" sz="3200" i="1" smtClean="0">
                        <a:solidFill>
                          <a:srgbClr val="0070C0"/>
                        </a:solidFill>
                        <a:latin typeface="Cambria Math" panose="02040503050406030204" pitchFamily="18" charset="0"/>
                        <a:ea typeface="Cambria Math" panose="02040503050406030204" pitchFamily="18" charset="0"/>
                      </a:rPr>
                      <m:t>&lt;</m:t>
                    </m:r>
                    <m:r>
                      <a:rPr lang="en-US" altLang="ja-JP" sz="3200" b="0" i="1" smtClean="0">
                        <a:solidFill>
                          <a:srgbClr val="0070C0"/>
                        </a:solidFill>
                        <a:latin typeface="Cambria Math" panose="02040503050406030204" pitchFamily="18" charset="0"/>
                        <a:ea typeface="Cambria Math" panose="02040503050406030204" pitchFamily="18" charset="0"/>
                      </a:rPr>
                      <m:t>0.5</m:t>
                    </m:r>
                  </m:oMath>
                </a14:m>
                <a:r>
                  <a:rPr kumimoji="1" lang="ja-JP" altLang="en-US" sz="3200" dirty="0">
                    <a:solidFill>
                      <a:srgbClr val="0070C0"/>
                    </a:solidFill>
                  </a:rPr>
                  <a:t>  </a:t>
                </a:r>
                <a:endParaRPr kumimoji="1" lang="ja-JP" altLang="en-US" sz="3200" dirty="0">
                  <a:solidFill>
                    <a:schemeClr val="bg1"/>
                  </a:solidFill>
                </a:endParaRP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971600" y="3123795"/>
                <a:ext cx="4977357" cy="809261"/>
              </a:xfrm>
              <a:prstGeom prst="rect">
                <a:avLst/>
              </a:prstGeom>
              <a:blipFill rotWithShape="1">
                <a:blip r:embed="rId15"/>
                <a:stretch>
                  <a:fillRect b="-112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4" name="テキスト ボックス 283"/>
              <p:cNvSpPr txBox="1"/>
              <p:nvPr/>
            </p:nvSpPr>
            <p:spPr>
              <a:xfrm>
                <a:off x="6764687" y="2240687"/>
                <a:ext cx="1916230" cy="786177"/>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2</m:t>
                          </m:r>
                          <m:r>
                            <a:rPr kumimoji="1" lang="en-US" altLang="ja-JP" sz="2400" b="0" i="1" smtClean="0">
                              <a:solidFill>
                                <a:schemeClr val="bg1"/>
                              </a:solidFill>
                              <a:latin typeface="Cambria Math" panose="02040503050406030204" pitchFamily="18" charset="0"/>
                            </a:rPr>
                            <m:t>𝑟</m:t>
                          </m:r>
                          <m:r>
                            <a:rPr kumimoji="1" lang="en-US" altLang="ja-JP" sz="2400" b="0" i="1" smtClean="0">
                              <a:solidFill>
                                <a:schemeClr val="bg1"/>
                              </a:solidFill>
                              <a:latin typeface="Cambria Math" panose="02040503050406030204" pitchFamily="18" charset="0"/>
                            </a:rPr>
                            <m:t>+1</m:t>
                          </m:r>
                        </m:num>
                        <m:den>
                          <m:r>
                            <a:rPr kumimoji="1" lang="en-US" altLang="ja-JP" sz="2400" b="0" i="1" smtClean="0">
                              <a:solidFill>
                                <a:schemeClr val="bg1"/>
                              </a:solidFill>
                              <a:latin typeface="Cambria Math" panose="02040503050406030204" pitchFamily="18" charset="0"/>
                            </a:rPr>
                            <m:t>64</m:t>
                          </m:r>
                        </m:den>
                      </m:f>
                      <m:r>
                        <a:rPr kumimoji="1" lang="en-US" altLang="ja-JP" sz="2400" i="1" smtClean="0">
                          <a:solidFill>
                            <a:schemeClr val="bg1"/>
                          </a:solidFill>
                          <a:latin typeface="Cambria Math" panose="02040503050406030204" pitchFamily="18" charset="0"/>
                          <a:ea typeface="Cambria Math" panose="02040503050406030204" pitchFamily="18" charset="0"/>
                        </a:rPr>
                        <m:t>&lt;</m:t>
                      </m:r>
                      <m:r>
                        <a:rPr kumimoji="1" lang="en-US" altLang="ja-JP" sz="2400" b="0" i="1" smtClean="0">
                          <a:solidFill>
                            <a:schemeClr val="bg1"/>
                          </a:solidFill>
                          <a:latin typeface="Cambria Math" panose="02040503050406030204" pitchFamily="18" charset="0"/>
                          <a:ea typeface="Cambria Math" panose="02040503050406030204" pitchFamily="18" charset="0"/>
                        </a:rPr>
                        <m:t>0.5</m:t>
                      </m:r>
                    </m:oMath>
                  </m:oMathPara>
                </a14:m>
                <a:endParaRPr kumimoji="1" lang="ja-JP" altLang="en-US" sz="2400" dirty="0">
                  <a:solidFill>
                    <a:schemeClr val="bg1"/>
                  </a:solidFill>
                </a:endParaRP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6764687" y="2240687"/>
                <a:ext cx="1916230" cy="786177"/>
              </a:xfrm>
              <a:prstGeom prst="rect">
                <a:avLst/>
              </a:prstGeom>
              <a:blipFill rotWithShape="1">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8" name="テキスト ボックス 287"/>
              <p:cNvSpPr txBox="1"/>
              <p:nvPr/>
            </p:nvSpPr>
            <p:spPr>
              <a:xfrm>
                <a:off x="4792495" y="3325706"/>
                <a:ext cx="1006340" cy="461665"/>
              </a:xfrm>
              <a:prstGeom prst="rect">
                <a:avLst/>
              </a:prstGeom>
              <a:solidFill>
                <a:schemeClr val="accent5">
                  <a:lumMod val="60000"/>
                  <a:lumOff val="40000"/>
                </a:schemeClr>
              </a:solidFill>
            </p:spPr>
            <p:txBody>
              <a:bodyPr wrap="square" rtlCol="0">
                <a:spAutoFit/>
              </a:bodyPr>
              <a:lstStyle/>
              <a:p>
                <a14:m>
                  <m:oMath xmlns:m="http://schemas.openxmlformats.org/officeDocument/2006/math">
                    <m:r>
                      <a:rPr lang="en-US" altLang="ja-JP" sz="2400" b="0" i="1" smtClean="0">
                        <a:solidFill>
                          <a:schemeClr val="bg1"/>
                        </a:solidFill>
                        <a:latin typeface="Cambria Math" panose="02040503050406030204" pitchFamily="18" charset="0"/>
                        <a:ea typeface="Cambria Math" panose="02040503050406030204" pitchFamily="18" charset="0"/>
                      </a:rPr>
                      <m:t>&lt;0.5</m:t>
                    </m:r>
                  </m:oMath>
                </a14:m>
                <a:r>
                  <a:rPr kumimoji="1" lang="ja-JP" altLang="en-US" sz="2400" dirty="0">
                    <a:solidFill>
                      <a:schemeClr val="bg1"/>
                    </a:solidFill>
                  </a:rPr>
                  <a:t>  </a:t>
                </a:r>
              </a:p>
            </p:txBody>
          </p:sp>
        </mc:Choice>
        <mc:Fallback xmlns="">
          <p:sp>
            <p:nvSpPr>
              <p:cNvPr id="288" name="テキスト ボックス 287"/>
              <p:cNvSpPr txBox="1">
                <a:spLocks noRot="1" noChangeAspect="1" noMove="1" noResize="1" noEditPoints="1" noAdjustHandles="1" noChangeArrowheads="1" noChangeShapeType="1" noTextEdit="1"/>
              </p:cNvSpPr>
              <p:nvPr/>
            </p:nvSpPr>
            <p:spPr>
              <a:xfrm>
                <a:off x="4792495" y="3325706"/>
                <a:ext cx="1006340" cy="461665"/>
              </a:xfrm>
              <a:prstGeom prst="rect">
                <a:avLst/>
              </a:prstGeom>
              <a:blipFill rotWithShape="1">
                <a:blip r:embed="rId17"/>
                <a:stretch>
                  <a:fillRect/>
                </a:stretch>
              </a:blipFill>
            </p:spPr>
            <p:txBody>
              <a:bodyPr/>
              <a:lstStyle/>
              <a:p>
                <a:r>
                  <a:rPr lang="ja-JP" altLang="en-US">
                    <a:noFill/>
                  </a:rPr>
                  <a:t> </a:t>
                </a:r>
              </a:p>
            </p:txBody>
          </p:sp>
        </mc:Fallback>
      </mc:AlternateContent>
      <p:grpSp>
        <p:nvGrpSpPr>
          <p:cNvPr id="281" name="グループ化 280"/>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90" name="テキスト ボックス 289"/>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90" name="テキスト ボックス 289"/>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8"/>
                  <a:stretch>
                    <a:fillRect/>
                  </a:stretch>
                </a:blipFill>
              </p:spPr>
              <p:txBody>
                <a:bodyPr/>
                <a:lstStyle/>
                <a:p>
                  <a:r>
                    <a:rPr lang="ja-JP" altLang="en-US">
                      <a:noFill/>
                    </a:rPr>
                    <a:t> </a:t>
                  </a:r>
                </a:p>
              </p:txBody>
            </p:sp>
          </mc:Fallback>
        </mc:AlternateContent>
        <p:cxnSp>
          <p:nvCxnSpPr>
            <p:cNvPr id="291" name="直線矢印コネクタ 290"/>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56324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00B0F0"/>
                </a:solidFill>
              </a:rPr>
              <a:t>distributed RAMs can be used.</a:t>
            </a:r>
            <a:endParaRPr kumimoji="1" lang="ja-JP" altLang="en-US" dirty="0">
              <a:solidFill>
                <a:srgbClr val="00B0F0"/>
              </a:solidFill>
            </a:endParaRPr>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3"/>
                <a:stretch>
                  <a:fillRect l="-1720" t="-8333" r="-860" b="-26667"/>
                </a:stretch>
              </a:blipFill>
            </p:spPr>
            <p:txBody>
              <a:bodyPr/>
              <a:lstStyle/>
              <a:p>
                <a:r>
                  <a:rPr lang="ja-JP" altLang="en-US">
                    <a:noFill/>
                  </a:rPr>
                  <a:t> </a:t>
                </a:r>
              </a:p>
            </p:txBody>
          </p:sp>
        </mc:Fallback>
      </mc:AlternateContent>
      <p:sp>
        <p:nvSpPr>
          <p:cNvPr id="15" name="正方形/長方形 14"/>
          <p:cNvSpPr/>
          <p:nvPr/>
        </p:nvSpPr>
        <p:spPr>
          <a:xfrm>
            <a:off x="6179995" y="4078447"/>
            <a:ext cx="1020447" cy="1150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p:cNvSpPr txBox="1"/>
          <p:nvPr/>
        </p:nvSpPr>
        <p:spPr>
          <a:xfrm>
            <a:off x="5764196" y="4872678"/>
            <a:ext cx="2511906" cy="369332"/>
          </a:xfrm>
          <a:prstGeom prst="rect">
            <a:avLst/>
          </a:prstGeom>
          <a:solidFill>
            <a:srgbClr val="FFC000"/>
          </a:solidFill>
        </p:spPr>
        <p:txBody>
          <a:bodyPr wrap="none" rtlCol="0">
            <a:spAutoFit/>
          </a:bodyPr>
          <a:lstStyle/>
          <a:p>
            <a:r>
              <a:rPr lang="en-US" altLang="ja-JP" dirty="0">
                <a:solidFill>
                  <a:schemeClr val="tx2">
                    <a:lumMod val="60000"/>
                    <a:lumOff val="40000"/>
                  </a:schemeClr>
                </a:solidFill>
              </a:rPr>
              <a:t>block RAMs can be used.</a:t>
            </a:r>
            <a:endParaRPr kumimoji="1" lang="ja-JP" altLang="en-US" dirty="0">
              <a:solidFill>
                <a:schemeClr val="tx2">
                  <a:lumMod val="60000"/>
                  <a:lumOff val="40000"/>
                </a:schemeClr>
              </a:solidFill>
            </a:endParaRPr>
          </a:p>
        </p:txBody>
      </p:sp>
      <p:sp>
        <p:nvSpPr>
          <p:cNvPr id="289" name="テキスト ボックス 288"/>
          <p:cNvSpPr txBox="1"/>
          <p:nvPr/>
        </p:nvSpPr>
        <p:spPr>
          <a:xfrm>
            <a:off x="464016" y="1020769"/>
            <a:ext cx="6486655" cy="461665"/>
          </a:xfrm>
          <a:prstGeom prst="rect">
            <a:avLst/>
          </a:prstGeom>
          <a:noFill/>
        </p:spPr>
        <p:txBody>
          <a:bodyPr wrap="square" rtlCol="0">
            <a:spAutoFit/>
          </a:bodyPr>
          <a:lstStyle/>
          <a:p>
            <a:r>
              <a:rPr lang="en-US" altLang="ja-JP" sz="2400" dirty="0"/>
              <a:t>Memory usage</a:t>
            </a:r>
            <a:endParaRPr kumimoji="1" lang="en-US" altLang="ja-JP" sz="2400" dirty="0"/>
          </a:p>
        </p:txBody>
      </p:sp>
      <mc:AlternateContent xmlns:mc="http://schemas.openxmlformats.org/markup-compatibility/2006" xmlns:a14="http://schemas.microsoft.com/office/drawing/2010/main">
        <mc:Choice Requires="a14">
          <p:sp>
            <p:nvSpPr>
              <p:cNvPr id="280" name="テキスト ボックス 279"/>
              <p:cNvSpPr txBox="1"/>
              <p:nvPr/>
            </p:nvSpPr>
            <p:spPr>
              <a:xfrm>
                <a:off x="4225540" y="5488134"/>
                <a:ext cx="1397562" cy="724686"/>
              </a:xfrm>
              <a:prstGeom prst="rect">
                <a:avLst/>
              </a:prstGeom>
              <a:solidFill>
                <a:srgbClr val="0070C0"/>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𝑠</m:t>
                          </m:r>
                        </m:num>
                        <m:den>
                          <m:r>
                            <a:rPr kumimoji="1" lang="en-US" altLang="ja-JP" sz="2400" b="0" i="1" smtClean="0">
                              <a:solidFill>
                                <a:schemeClr val="bg1"/>
                              </a:solidFill>
                              <a:latin typeface="Cambria Math" panose="02040503050406030204" pitchFamily="18" charset="0"/>
                            </a:rPr>
                            <m:t>64</m:t>
                          </m:r>
                        </m:den>
                      </m:f>
                      <m:r>
                        <a:rPr lang="en-US" altLang="ja-JP" sz="2400" i="1">
                          <a:solidFill>
                            <a:schemeClr val="bg1"/>
                          </a:solidFill>
                          <a:latin typeface="Cambria Math" panose="02040503050406030204" pitchFamily="18" charset="0"/>
                          <a:ea typeface="Cambria Math" panose="02040503050406030204" pitchFamily="18" charset="0"/>
                        </a:rPr>
                        <m:t>&lt;0.5</m:t>
                      </m:r>
                    </m:oMath>
                  </m:oMathPara>
                </a14:m>
                <a:endParaRPr lang="ja-JP" altLang="en-US" sz="2400" dirty="0">
                  <a:solidFill>
                    <a:schemeClr val="bg1"/>
                  </a:solidFill>
                </a:endParaRPr>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4225540" y="5488134"/>
                <a:ext cx="1397562" cy="724686"/>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4" name="テキスト ボックス 283"/>
              <p:cNvSpPr txBox="1"/>
              <p:nvPr/>
            </p:nvSpPr>
            <p:spPr>
              <a:xfrm>
                <a:off x="6764687" y="2240687"/>
                <a:ext cx="1916230" cy="786177"/>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2</m:t>
                          </m:r>
                          <m:r>
                            <a:rPr kumimoji="1" lang="en-US" altLang="ja-JP" sz="2400" b="0" i="1" smtClean="0">
                              <a:solidFill>
                                <a:schemeClr val="bg1"/>
                              </a:solidFill>
                              <a:latin typeface="Cambria Math" panose="02040503050406030204" pitchFamily="18" charset="0"/>
                            </a:rPr>
                            <m:t>𝑟</m:t>
                          </m:r>
                          <m:r>
                            <a:rPr kumimoji="1" lang="en-US" altLang="ja-JP" sz="2400" b="0" i="1" smtClean="0">
                              <a:solidFill>
                                <a:schemeClr val="bg1"/>
                              </a:solidFill>
                              <a:latin typeface="Cambria Math" panose="02040503050406030204" pitchFamily="18" charset="0"/>
                            </a:rPr>
                            <m:t>+1</m:t>
                          </m:r>
                        </m:num>
                        <m:den>
                          <m:r>
                            <a:rPr kumimoji="1" lang="en-US" altLang="ja-JP" sz="2400" b="0" i="1" smtClean="0">
                              <a:solidFill>
                                <a:schemeClr val="bg1"/>
                              </a:solidFill>
                              <a:latin typeface="Cambria Math" panose="02040503050406030204" pitchFamily="18" charset="0"/>
                            </a:rPr>
                            <m:t>64</m:t>
                          </m:r>
                        </m:den>
                      </m:f>
                      <m:r>
                        <a:rPr kumimoji="1" lang="en-US" altLang="ja-JP" sz="2400" i="1" smtClean="0">
                          <a:solidFill>
                            <a:schemeClr val="bg1"/>
                          </a:solidFill>
                          <a:latin typeface="Cambria Math" panose="02040503050406030204" pitchFamily="18" charset="0"/>
                          <a:ea typeface="Cambria Math" panose="02040503050406030204" pitchFamily="18" charset="0"/>
                        </a:rPr>
                        <m:t>&lt;</m:t>
                      </m:r>
                      <m:r>
                        <a:rPr kumimoji="1" lang="en-US" altLang="ja-JP" sz="2400" b="0" i="1" smtClean="0">
                          <a:solidFill>
                            <a:schemeClr val="bg1"/>
                          </a:solidFill>
                          <a:latin typeface="Cambria Math" panose="02040503050406030204" pitchFamily="18" charset="0"/>
                          <a:ea typeface="Cambria Math" panose="02040503050406030204" pitchFamily="18" charset="0"/>
                        </a:rPr>
                        <m:t>0.5</m:t>
                      </m:r>
                    </m:oMath>
                  </m:oMathPara>
                </a14:m>
                <a:endParaRPr kumimoji="1" lang="ja-JP" altLang="en-US" sz="2400" dirty="0">
                  <a:solidFill>
                    <a:schemeClr val="bg1"/>
                  </a:solidFill>
                </a:endParaRP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6764687" y="2240687"/>
                <a:ext cx="1916230" cy="786177"/>
              </a:xfrm>
              <a:prstGeom prst="rect">
                <a:avLst/>
              </a:prstGeom>
              <a:blipFill rotWithShape="1">
                <a:blip r:embed="rId15"/>
                <a:stretch>
                  <a:fillRect/>
                </a:stretch>
              </a:blipFill>
            </p:spPr>
            <p:txBody>
              <a:bodyPr/>
              <a:lstStyle/>
              <a:p>
                <a:r>
                  <a:rPr lang="ja-JP" altLang="en-US">
                    <a:noFill/>
                  </a:rPr>
                  <a:t> </a:t>
                </a:r>
              </a:p>
            </p:txBody>
          </p:sp>
        </mc:Fallback>
      </mc:AlternateContent>
      <p:grpSp>
        <p:nvGrpSpPr>
          <p:cNvPr id="283" name="グループ化 282"/>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90" name="テキスト ボックス 289"/>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90" name="テキスト ボックス 289"/>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8"/>
                  <a:stretch>
                    <a:fillRect/>
                  </a:stretch>
                </a:blipFill>
              </p:spPr>
              <p:txBody>
                <a:bodyPr/>
                <a:lstStyle/>
                <a:p>
                  <a:r>
                    <a:rPr lang="ja-JP" altLang="en-US">
                      <a:noFill/>
                    </a:rPr>
                    <a:t> </a:t>
                  </a:r>
                </a:p>
              </p:txBody>
            </p:sp>
          </mc:Fallback>
        </mc:AlternateContent>
        <p:cxnSp>
          <p:nvCxnSpPr>
            <p:cNvPr id="291" name="直線矢印コネクタ 290"/>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2" name="テキスト ボックス 291"/>
              <p:cNvSpPr txBox="1"/>
              <p:nvPr/>
            </p:nvSpPr>
            <p:spPr>
              <a:xfrm>
                <a:off x="971600" y="3123795"/>
                <a:ext cx="4977357" cy="809261"/>
              </a:xfrm>
              <a:prstGeom prst="rect">
                <a:avLst/>
              </a:prstGeom>
              <a:solidFill>
                <a:schemeClr val="accent5">
                  <a:lumMod val="60000"/>
                  <a:lumOff val="40000"/>
                </a:schemeClr>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rPr>
                          <m:t> </m:t>
                        </m:r>
                        <m:r>
                          <a:rPr kumimoji="1" lang="en-US" altLang="ja-JP" sz="3200" b="0" i="1" smtClean="0">
                            <a:solidFill>
                              <a:schemeClr val="bg1"/>
                            </a:solidFill>
                            <a:latin typeface="Cambria Math" panose="02040503050406030204" pitchFamily="18" charset="0"/>
                          </a:rPr>
                          <m:t>𝑤𝑖𝑑𝑡h</m:t>
                        </m:r>
                      </m:num>
                      <m:den>
                        <m:r>
                          <a:rPr kumimoji="1" lang="en-US" altLang="ja-JP" sz="3200" b="0" i="1" smtClean="0">
                            <a:solidFill>
                              <a:schemeClr val="bg1"/>
                            </a:solidFill>
                            <a:latin typeface="Cambria Math" panose="02040503050406030204" pitchFamily="18" charset="0"/>
                          </a:rPr>
                          <m:t>72</m:t>
                        </m:r>
                      </m:den>
                    </m:f>
                  </m:oMath>
                </a14:m>
                <a:r>
                  <a:rPr kumimoji="1" lang="en-US" altLang="ja-JP" sz="3200" dirty="0">
                    <a:solidFill>
                      <a:schemeClr val="bg1"/>
                    </a:solidFill>
                  </a:rPr>
                  <a:t> ,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b="0" i="1" smtClean="0">
                            <a:solidFill>
                              <a:schemeClr val="bg1"/>
                            </a:solidFill>
                            <a:latin typeface="Cambria Math" panose="02040503050406030204" pitchFamily="18" charset="0"/>
                          </a:rPr>
                          <m:t>𝑑𝑎𝑡𝑎</m:t>
                        </m:r>
                        <m:r>
                          <a:rPr lang="en-US" altLang="ja-JP" sz="3200" b="0" i="1" smtClean="0">
                            <a:solidFill>
                              <a:schemeClr val="bg1"/>
                            </a:solidFill>
                            <a:latin typeface="Cambria Math" panose="02040503050406030204" pitchFamily="18" charset="0"/>
                          </a:rPr>
                          <m:t> </m:t>
                        </m:r>
                        <m:r>
                          <a:rPr lang="en-US" altLang="ja-JP" sz="3200" b="0" i="1" smtClean="0">
                            <a:solidFill>
                              <a:schemeClr val="bg1"/>
                            </a:solidFill>
                            <a:latin typeface="Cambria Math" panose="02040503050406030204" pitchFamily="18" charset="0"/>
                          </a:rPr>
                          <m:t>𝑤𝑖𝑑𝑡h</m:t>
                        </m:r>
                      </m:num>
                      <m:den>
                        <m:r>
                          <a:rPr lang="en-US" altLang="ja-JP" sz="3200" b="0" i="1" smtClean="0">
                            <a:solidFill>
                              <a:schemeClr val="bg1"/>
                            </a:solidFill>
                            <a:latin typeface="Cambria Math" panose="02040503050406030204" pitchFamily="18" charset="0"/>
                            <a:ea typeface="Cambria Math" panose="02040503050406030204" pitchFamily="18" charset="0"/>
                          </a:rPr>
                          <m:t>36</m:t>
                        </m:r>
                      </m:den>
                    </m:f>
                    <m:r>
                      <a:rPr lang="en-US" altLang="ja-JP" sz="3200" b="0" i="1" smtClean="0">
                        <a:solidFill>
                          <a:schemeClr val="bg1"/>
                        </a:solidFill>
                        <a:latin typeface="Cambria Math" panose="02040503050406030204" pitchFamily="18" charset="0"/>
                      </a:rPr>
                      <m:t> </m:t>
                    </m:r>
                    <m:r>
                      <a:rPr lang="en-US" altLang="ja-JP" sz="3200" i="1" smtClean="0">
                        <a:solidFill>
                          <a:srgbClr val="0070C0"/>
                        </a:solidFill>
                        <a:latin typeface="Cambria Math" panose="02040503050406030204" pitchFamily="18" charset="0"/>
                        <a:ea typeface="Cambria Math" panose="02040503050406030204" pitchFamily="18" charset="0"/>
                      </a:rPr>
                      <m:t>&lt;</m:t>
                    </m:r>
                    <m:r>
                      <a:rPr lang="en-US" altLang="ja-JP" sz="3200" b="0" i="1" smtClean="0">
                        <a:solidFill>
                          <a:srgbClr val="0070C0"/>
                        </a:solidFill>
                        <a:latin typeface="Cambria Math" panose="02040503050406030204" pitchFamily="18" charset="0"/>
                        <a:ea typeface="Cambria Math" panose="02040503050406030204" pitchFamily="18" charset="0"/>
                      </a:rPr>
                      <m:t>0.5</m:t>
                    </m:r>
                  </m:oMath>
                </a14:m>
                <a:r>
                  <a:rPr kumimoji="1" lang="ja-JP" altLang="en-US" sz="3200" dirty="0">
                    <a:solidFill>
                      <a:srgbClr val="0070C0"/>
                    </a:solidFill>
                  </a:rPr>
                  <a:t>  </a:t>
                </a:r>
                <a:endParaRPr kumimoji="1" lang="ja-JP" altLang="en-US" sz="3200" dirty="0">
                  <a:solidFill>
                    <a:schemeClr val="bg1"/>
                  </a:solidFill>
                </a:endParaRPr>
              </a:p>
            </p:txBody>
          </p:sp>
        </mc:Choice>
        <mc:Fallback xmlns="">
          <p:sp>
            <p:nvSpPr>
              <p:cNvPr id="292" name="テキスト ボックス 291"/>
              <p:cNvSpPr txBox="1">
                <a:spLocks noRot="1" noChangeAspect="1" noMove="1" noResize="1" noEditPoints="1" noAdjustHandles="1" noChangeArrowheads="1" noChangeShapeType="1" noTextEdit="1"/>
              </p:cNvSpPr>
              <p:nvPr/>
            </p:nvSpPr>
            <p:spPr>
              <a:xfrm>
                <a:off x="971600" y="3123795"/>
                <a:ext cx="4977357" cy="809261"/>
              </a:xfrm>
              <a:prstGeom prst="rect">
                <a:avLst/>
              </a:prstGeom>
              <a:blipFill rotWithShape="1">
                <a:blip r:embed="rId19"/>
                <a:stretch>
                  <a:fillRect b="-112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3" name="テキスト ボックス 292"/>
              <p:cNvSpPr txBox="1"/>
              <p:nvPr/>
            </p:nvSpPr>
            <p:spPr>
              <a:xfrm>
                <a:off x="4792495" y="3325706"/>
                <a:ext cx="1006340" cy="461665"/>
              </a:xfrm>
              <a:prstGeom prst="rect">
                <a:avLst/>
              </a:prstGeom>
              <a:solidFill>
                <a:schemeClr val="accent5">
                  <a:lumMod val="60000"/>
                  <a:lumOff val="40000"/>
                </a:schemeClr>
              </a:solidFill>
            </p:spPr>
            <p:txBody>
              <a:bodyPr wrap="square" rtlCol="0">
                <a:spAutoFit/>
              </a:bodyPr>
              <a:lstStyle/>
              <a:p>
                <a14:m>
                  <m:oMath xmlns:m="http://schemas.openxmlformats.org/officeDocument/2006/math">
                    <m:r>
                      <a:rPr lang="en-US" altLang="ja-JP" sz="2400" b="0" i="1" smtClean="0">
                        <a:solidFill>
                          <a:schemeClr val="bg1"/>
                        </a:solidFill>
                        <a:latin typeface="Cambria Math" panose="02040503050406030204" pitchFamily="18" charset="0"/>
                        <a:ea typeface="Cambria Math" panose="02040503050406030204" pitchFamily="18" charset="0"/>
                      </a:rPr>
                      <m:t>&lt;0.5</m:t>
                    </m:r>
                  </m:oMath>
                </a14:m>
                <a:r>
                  <a:rPr kumimoji="1" lang="ja-JP" altLang="en-US" sz="2400" dirty="0">
                    <a:solidFill>
                      <a:schemeClr val="bg1"/>
                    </a:solidFill>
                  </a:rPr>
                  <a:t>  </a:t>
                </a:r>
              </a:p>
            </p:txBody>
          </p:sp>
        </mc:Choice>
        <mc:Fallback xmlns="">
          <p:sp>
            <p:nvSpPr>
              <p:cNvPr id="293" name="テキスト ボックス 292"/>
              <p:cNvSpPr txBox="1">
                <a:spLocks noRot="1" noChangeAspect="1" noMove="1" noResize="1" noEditPoints="1" noAdjustHandles="1" noChangeArrowheads="1" noChangeShapeType="1" noTextEdit="1"/>
              </p:cNvSpPr>
              <p:nvPr/>
            </p:nvSpPr>
            <p:spPr>
              <a:xfrm>
                <a:off x="4792495" y="3325706"/>
                <a:ext cx="1006340" cy="461665"/>
              </a:xfrm>
              <a:prstGeom prst="rect">
                <a:avLst/>
              </a:prstGeom>
              <a:blipFill rotWithShape="1">
                <a:blip r:embed="rId2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248568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5491374" y="3445022"/>
                <a:ext cx="2367956" cy="369332"/>
              </a:xfrm>
              <a:prstGeom prst="rect">
                <a:avLst/>
              </a:prstGeom>
              <a:solidFill>
                <a:schemeClr val="bg1"/>
              </a:solidFill>
            </p:spPr>
            <p:txBody>
              <a:bodyPr wrap="none" rtlCol="0">
                <a:spAutoFit/>
              </a:bodyPr>
              <a:lstStyle/>
              <a:p>
                <a14:m>
                  <m:oMath xmlns:m="http://schemas.openxmlformats.org/officeDocument/2006/math">
                    <m:r>
                      <a:rPr kumimoji="1" lang="en-US" altLang="ja-JP" b="0" i="1" smtClean="0">
                        <a:solidFill>
                          <a:srgbClr val="0070C0"/>
                        </a:solidFill>
                        <a:latin typeface="Cambria Math"/>
                      </a:rPr>
                      <m:t>2</m:t>
                    </m:r>
                    <m:r>
                      <a:rPr kumimoji="1" lang="en-US" altLang="ja-JP" b="0" i="1" smtClean="0">
                        <a:solidFill>
                          <a:srgbClr val="0070C0"/>
                        </a:solidFill>
                        <a:latin typeface="Cambria Math"/>
                      </a:rPr>
                      <m:t>𝑟</m:t>
                    </m:r>
                    <m:r>
                      <a:rPr kumimoji="1" lang="en-US" altLang="ja-JP" b="0" i="1" smtClean="0">
                        <a:solidFill>
                          <a:srgbClr val="0070C0"/>
                        </a:solidFill>
                        <a:latin typeface="Cambria Math"/>
                      </a:rPr>
                      <m:t>+1&lt;32</m:t>
                    </m:r>
                  </m:oMath>
                </a14:m>
                <a:r>
                  <a:rPr kumimoji="1" lang="ja-JP" altLang="en-US" dirty="0">
                    <a:solidFill>
                      <a:srgbClr val="0070C0"/>
                    </a:solidFill>
                  </a:rPr>
                  <a:t> </a:t>
                </a:r>
                <a:r>
                  <a:rPr kumimoji="1" lang="en-US" altLang="ja-JP" dirty="0">
                    <a:solidFill>
                      <a:srgbClr val="0070C0"/>
                    </a:solidFill>
                  </a:rPr>
                  <a:t>in general</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491374" y="3445022"/>
                <a:ext cx="2367956" cy="369332"/>
              </a:xfrm>
              <a:prstGeom prst="rect">
                <a:avLst/>
              </a:prstGeom>
              <a:blipFill rotWithShape="1">
                <a:blip r:embed="rId11"/>
                <a:stretch>
                  <a:fillRect t="-8197" r="-1804" b="-24590"/>
                </a:stretch>
              </a:blipFill>
            </p:spPr>
            <p:txBody>
              <a:bodyPr/>
              <a:lstStyle/>
              <a:p>
                <a:r>
                  <a:rPr lang="ja-JP" altLang="en-US">
                    <a:noFill/>
                  </a:rPr>
                  <a:t> </a:t>
                </a:r>
              </a:p>
            </p:txBody>
          </p:sp>
        </mc:Fallback>
      </mc:AlternateContent>
      <p:sp>
        <p:nvSpPr>
          <p:cNvPr id="285" name="テキスト ボックス 284"/>
          <p:cNvSpPr txBox="1"/>
          <p:nvPr/>
        </p:nvSpPr>
        <p:spPr>
          <a:xfrm>
            <a:off x="4553096" y="6343953"/>
            <a:ext cx="3040641" cy="369332"/>
          </a:xfrm>
          <a:prstGeom prst="rect">
            <a:avLst/>
          </a:prstGeom>
          <a:solidFill>
            <a:srgbClr val="FFC000"/>
          </a:solidFill>
        </p:spPr>
        <p:txBody>
          <a:bodyPr wrap="none" rtlCol="0">
            <a:spAutoFit/>
          </a:bodyPr>
          <a:lstStyle/>
          <a:p>
            <a:r>
              <a:rPr lang="en-US" altLang="ja-JP" dirty="0">
                <a:solidFill>
                  <a:srgbClr val="00B0F0"/>
                </a:solidFill>
              </a:rPr>
              <a:t>distributed RAMs can be used.</a:t>
            </a:r>
            <a:endParaRPr kumimoji="1" lang="ja-JP" altLang="en-US" dirty="0">
              <a:solidFill>
                <a:srgbClr val="00B0F0"/>
              </a:solidFill>
            </a:endParaRPr>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テキスト ボックス 285"/>
          <p:cNvSpPr txBox="1"/>
          <p:nvPr/>
        </p:nvSpPr>
        <p:spPr>
          <a:xfrm>
            <a:off x="6072591" y="3155195"/>
            <a:ext cx="3040641" cy="369332"/>
          </a:xfrm>
          <a:prstGeom prst="rect">
            <a:avLst/>
          </a:prstGeom>
          <a:solidFill>
            <a:srgbClr val="FFC000"/>
          </a:solidFill>
        </p:spPr>
        <p:txBody>
          <a:bodyPr wrap="none" rtlCol="0">
            <a:spAutoFit/>
          </a:bodyPr>
          <a:lstStyle/>
          <a:p>
            <a:r>
              <a:rPr lang="en-US" altLang="ja-JP" dirty="0">
                <a:solidFill>
                  <a:srgbClr val="0070C0"/>
                </a:solidFill>
              </a:rPr>
              <a:t>distributed RAMs can be used.</a:t>
            </a:r>
            <a:endParaRPr kumimoji="1" lang="ja-JP" altLang="en-US" dirty="0">
              <a:solidFill>
                <a:srgbClr val="0070C0"/>
              </a:solidFill>
            </a:endParaRPr>
          </a:p>
        </p:txBody>
      </p: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3"/>
                <a:stretch>
                  <a:fillRect l="-1720" t="-8333" r="-860" b="-26667"/>
                </a:stretch>
              </a:blipFill>
            </p:spPr>
            <p:txBody>
              <a:bodyPr/>
              <a:lstStyle/>
              <a:p>
                <a:r>
                  <a:rPr lang="ja-JP" altLang="en-US">
                    <a:noFill/>
                  </a:rPr>
                  <a:t> </a:t>
                </a:r>
              </a:p>
            </p:txBody>
          </p:sp>
        </mc:Fallback>
      </mc:AlternateContent>
      <p:sp>
        <p:nvSpPr>
          <p:cNvPr id="15" name="正方形/長方形 14"/>
          <p:cNvSpPr/>
          <p:nvPr/>
        </p:nvSpPr>
        <p:spPr>
          <a:xfrm>
            <a:off x="6179995" y="4078447"/>
            <a:ext cx="1020447" cy="1150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テキスト ボックス 286"/>
          <p:cNvSpPr txBox="1"/>
          <p:nvPr/>
        </p:nvSpPr>
        <p:spPr>
          <a:xfrm>
            <a:off x="5764196" y="4872678"/>
            <a:ext cx="2511906" cy="369332"/>
          </a:xfrm>
          <a:prstGeom prst="rect">
            <a:avLst/>
          </a:prstGeom>
          <a:solidFill>
            <a:srgbClr val="FFC000"/>
          </a:solidFill>
        </p:spPr>
        <p:txBody>
          <a:bodyPr wrap="none" rtlCol="0">
            <a:spAutoFit/>
          </a:bodyPr>
          <a:lstStyle/>
          <a:p>
            <a:r>
              <a:rPr lang="en-US" altLang="ja-JP" dirty="0">
                <a:solidFill>
                  <a:schemeClr val="tx2">
                    <a:lumMod val="60000"/>
                    <a:lumOff val="40000"/>
                  </a:schemeClr>
                </a:solidFill>
              </a:rPr>
              <a:t>block RAMs can be used.</a:t>
            </a:r>
            <a:endParaRPr kumimoji="1" lang="ja-JP" altLang="en-US" dirty="0">
              <a:solidFill>
                <a:schemeClr val="tx2">
                  <a:lumMod val="60000"/>
                  <a:lumOff val="40000"/>
                </a:schemeClr>
              </a:solidFill>
            </a:endParaRPr>
          </a:p>
        </p:txBody>
      </p:sp>
      <p:sp>
        <p:nvSpPr>
          <p:cNvPr id="289" name="テキスト ボックス 288"/>
          <p:cNvSpPr txBox="1"/>
          <p:nvPr/>
        </p:nvSpPr>
        <p:spPr>
          <a:xfrm>
            <a:off x="464016" y="1020769"/>
            <a:ext cx="6486655" cy="461665"/>
          </a:xfrm>
          <a:prstGeom prst="rect">
            <a:avLst/>
          </a:prstGeom>
          <a:noFill/>
        </p:spPr>
        <p:txBody>
          <a:bodyPr wrap="square" rtlCol="0">
            <a:spAutoFit/>
          </a:bodyPr>
          <a:lstStyle/>
          <a:p>
            <a:r>
              <a:rPr lang="en-US" altLang="ja-JP" sz="2400" dirty="0"/>
              <a:t>Memory usage</a:t>
            </a:r>
            <a:endParaRPr kumimoji="1" lang="en-US" altLang="ja-JP" sz="2400" dirty="0"/>
          </a:p>
        </p:txBody>
      </p:sp>
      <mc:AlternateContent xmlns:mc="http://schemas.openxmlformats.org/markup-compatibility/2006">
        <mc:Choice xmlns:a14="http://schemas.microsoft.com/office/drawing/2010/main" Requires="a14">
          <p:sp>
            <p:nvSpPr>
              <p:cNvPr id="280" name="テキスト ボックス 279"/>
              <p:cNvSpPr txBox="1"/>
              <p:nvPr/>
            </p:nvSpPr>
            <p:spPr>
              <a:xfrm>
                <a:off x="4225540" y="5488134"/>
                <a:ext cx="1397562" cy="724686"/>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𝑠</m:t>
                          </m:r>
                        </m:num>
                        <m:den>
                          <m:r>
                            <a:rPr kumimoji="1" lang="en-US" altLang="ja-JP" sz="2400" b="0" i="1" smtClean="0">
                              <a:solidFill>
                                <a:schemeClr val="bg1"/>
                              </a:solidFill>
                              <a:latin typeface="Cambria Math" panose="02040503050406030204" pitchFamily="18" charset="0"/>
                            </a:rPr>
                            <m:t>64</m:t>
                          </m:r>
                        </m:den>
                      </m:f>
                      <m:r>
                        <a:rPr lang="en-US" altLang="ja-JP" sz="2400" i="1">
                          <a:solidFill>
                            <a:schemeClr val="bg1"/>
                          </a:solidFill>
                          <a:latin typeface="Cambria Math" panose="02040503050406030204" pitchFamily="18" charset="0"/>
                          <a:ea typeface="Cambria Math" panose="02040503050406030204" pitchFamily="18" charset="0"/>
                        </a:rPr>
                        <m:t>&lt;0.5</m:t>
                      </m:r>
                    </m:oMath>
                  </m:oMathPara>
                </a14:m>
                <a:endParaRPr lang="ja-JP" altLang="en-US" sz="2400" dirty="0">
                  <a:solidFill>
                    <a:schemeClr val="bg1"/>
                  </a:solidFill>
                </a:endParaRPr>
              </a:p>
            </p:txBody>
          </p:sp>
        </mc:Choice>
        <mc:Fallback>
          <p:sp>
            <p:nvSpPr>
              <p:cNvPr id="280" name="テキスト ボックス 279"/>
              <p:cNvSpPr txBox="1">
                <a:spLocks noRot="1" noChangeAspect="1" noMove="1" noResize="1" noEditPoints="1" noAdjustHandles="1" noChangeArrowheads="1" noChangeShapeType="1" noTextEdit="1"/>
              </p:cNvSpPr>
              <p:nvPr/>
            </p:nvSpPr>
            <p:spPr>
              <a:xfrm>
                <a:off x="4225540" y="5488134"/>
                <a:ext cx="1397562" cy="724686"/>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84" name="テキスト ボックス 283"/>
              <p:cNvSpPr txBox="1"/>
              <p:nvPr/>
            </p:nvSpPr>
            <p:spPr>
              <a:xfrm>
                <a:off x="6764687" y="2240687"/>
                <a:ext cx="1916230" cy="786177"/>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2</m:t>
                          </m:r>
                          <m:r>
                            <a:rPr kumimoji="1" lang="en-US" altLang="ja-JP" sz="2400" b="0" i="1" smtClean="0">
                              <a:solidFill>
                                <a:schemeClr val="bg1"/>
                              </a:solidFill>
                              <a:latin typeface="Cambria Math" panose="02040503050406030204" pitchFamily="18" charset="0"/>
                            </a:rPr>
                            <m:t>𝑟</m:t>
                          </m:r>
                          <m:r>
                            <a:rPr kumimoji="1" lang="en-US" altLang="ja-JP" sz="2400" b="0" i="1" smtClean="0">
                              <a:solidFill>
                                <a:schemeClr val="bg1"/>
                              </a:solidFill>
                              <a:latin typeface="Cambria Math" panose="02040503050406030204" pitchFamily="18" charset="0"/>
                            </a:rPr>
                            <m:t>+1</m:t>
                          </m:r>
                        </m:num>
                        <m:den>
                          <m:r>
                            <a:rPr kumimoji="1" lang="en-US" altLang="ja-JP" sz="2400" b="0" i="1" smtClean="0">
                              <a:solidFill>
                                <a:schemeClr val="bg1"/>
                              </a:solidFill>
                              <a:latin typeface="Cambria Math" panose="02040503050406030204" pitchFamily="18" charset="0"/>
                            </a:rPr>
                            <m:t>64</m:t>
                          </m:r>
                        </m:den>
                      </m:f>
                      <m:r>
                        <a:rPr kumimoji="1" lang="en-US" altLang="ja-JP" sz="2400" i="1" smtClean="0">
                          <a:solidFill>
                            <a:schemeClr val="bg1"/>
                          </a:solidFill>
                          <a:latin typeface="Cambria Math" panose="02040503050406030204" pitchFamily="18" charset="0"/>
                          <a:ea typeface="Cambria Math" panose="02040503050406030204" pitchFamily="18" charset="0"/>
                        </a:rPr>
                        <m:t>&lt;</m:t>
                      </m:r>
                      <m:r>
                        <a:rPr kumimoji="1" lang="en-US" altLang="ja-JP" sz="2400" b="0" i="1" smtClean="0">
                          <a:solidFill>
                            <a:schemeClr val="bg1"/>
                          </a:solidFill>
                          <a:latin typeface="Cambria Math" panose="02040503050406030204" pitchFamily="18" charset="0"/>
                          <a:ea typeface="Cambria Math" panose="02040503050406030204" pitchFamily="18" charset="0"/>
                        </a:rPr>
                        <m:t>0.5</m:t>
                      </m:r>
                    </m:oMath>
                  </m:oMathPara>
                </a14:m>
                <a:endParaRPr kumimoji="1" lang="ja-JP" altLang="en-US" sz="2400" dirty="0">
                  <a:solidFill>
                    <a:schemeClr val="bg1"/>
                  </a:solidFill>
                </a:endParaRPr>
              </a:p>
            </p:txBody>
          </p:sp>
        </mc:Choice>
        <mc:Fallback>
          <p:sp>
            <p:nvSpPr>
              <p:cNvPr id="284" name="テキスト ボックス 283"/>
              <p:cNvSpPr txBox="1">
                <a:spLocks noRot="1" noChangeAspect="1" noMove="1" noResize="1" noEditPoints="1" noAdjustHandles="1" noChangeArrowheads="1" noChangeShapeType="1" noTextEdit="1"/>
              </p:cNvSpPr>
              <p:nvPr/>
            </p:nvSpPr>
            <p:spPr>
              <a:xfrm>
                <a:off x="6764687" y="2240687"/>
                <a:ext cx="1916230" cy="786177"/>
              </a:xfrm>
              <a:prstGeom prst="rect">
                <a:avLst/>
              </a:prstGeom>
              <a:blipFill>
                <a:blip r:embed="rId15"/>
                <a:stretch>
                  <a:fillRect/>
                </a:stretch>
              </a:blipFill>
            </p:spPr>
            <p:txBody>
              <a:bodyPr/>
              <a:lstStyle/>
              <a:p>
                <a:r>
                  <a:rPr lang="ja-JP" altLang="en-US">
                    <a:noFill/>
                  </a:rPr>
                  <a:t> </a:t>
                </a:r>
              </a:p>
            </p:txBody>
          </p:sp>
        </mc:Fallback>
      </mc:AlternateContent>
      <p:grpSp>
        <p:nvGrpSpPr>
          <p:cNvPr id="283" name="グループ化 282"/>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90" name="テキスト ボックス 289"/>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90" name="テキスト ボックス 289"/>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8"/>
                  <a:stretch>
                    <a:fillRect/>
                  </a:stretch>
                </a:blipFill>
              </p:spPr>
              <p:txBody>
                <a:bodyPr/>
                <a:lstStyle/>
                <a:p>
                  <a:r>
                    <a:rPr lang="ja-JP" altLang="en-US">
                      <a:noFill/>
                    </a:rPr>
                    <a:t> </a:t>
                  </a:r>
                </a:p>
              </p:txBody>
            </p:sp>
          </mc:Fallback>
        </mc:AlternateContent>
        <p:cxnSp>
          <p:nvCxnSpPr>
            <p:cNvPr id="291" name="直線矢印コネクタ 290"/>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2" name="テキスト ボックス 291"/>
              <p:cNvSpPr txBox="1"/>
              <p:nvPr/>
            </p:nvSpPr>
            <p:spPr>
              <a:xfrm>
                <a:off x="971600" y="3123795"/>
                <a:ext cx="4977357" cy="809261"/>
              </a:xfrm>
              <a:prstGeom prst="rect">
                <a:avLst/>
              </a:prstGeom>
              <a:solidFill>
                <a:schemeClr val="accent5">
                  <a:lumMod val="60000"/>
                  <a:lumOff val="40000"/>
                </a:schemeClr>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rPr>
                          <m:t> </m:t>
                        </m:r>
                        <m:r>
                          <a:rPr kumimoji="1" lang="en-US" altLang="ja-JP" sz="3200" b="0" i="1" smtClean="0">
                            <a:solidFill>
                              <a:schemeClr val="bg1"/>
                            </a:solidFill>
                            <a:latin typeface="Cambria Math" panose="02040503050406030204" pitchFamily="18" charset="0"/>
                          </a:rPr>
                          <m:t>𝑤𝑖𝑑𝑡h</m:t>
                        </m:r>
                      </m:num>
                      <m:den>
                        <m:r>
                          <a:rPr kumimoji="1" lang="en-US" altLang="ja-JP" sz="3200" b="0" i="1" smtClean="0">
                            <a:solidFill>
                              <a:schemeClr val="bg1"/>
                            </a:solidFill>
                            <a:latin typeface="Cambria Math" panose="02040503050406030204" pitchFamily="18" charset="0"/>
                          </a:rPr>
                          <m:t>72</m:t>
                        </m:r>
                      </m:den>
                    </m:f>
                  </m:oMath>
                </a14:m>
                <a:r>
                  <a:rPr kumimoji="1" lang="en-US" altLang="ja-JP" sz="3200" dirty="0">
                    <a:solidFill>
                      <a:schemeClr val="bg1"/>
                    </a:solidFill>
                  </a:rPr>
                  <a:t> ,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b="0" i="1" smtClean="0">
                            <a:solidFill>
                              <a:schemeClr val="bg1"/>
                            </a:solidFill>
                            <a:latin typeface="Cambria Math" panose="02040503050406030204" pitchFamily="18" charset="0"/>
                          </a:rPr>
                          <m:t>𝑑𝑎𝑡𝑎</m:t>
                        </m:r>
                        <m:r>
                          <a:rPr lang="en-US" altLang="ja-JP" sz="3200" b="0" i="1" smtClean="0">
                            <a:solidFill>
                              <a:schemeClr val="bg1"/>
                            </a:solidFill>
                            <a:latin typeface="Cambria Math" panose="02040503050406030204" pitchFamily="18" charset="0"/>
                          </a:rPr>
                          <m:t> </m:t>
                        </m:r>
                        <m:r>
                          <a:rPr lang="en-US" altLang="ja-JP" sz="3200" b="0" i="1" smtClean="0">
                            <a:solidFill>
                              <a:schemeClr val="bg1"/>
                            </a:solidFill>
                            <a:latin typeface="Cambria Math" panose="02040503050406030204" pitchFamily="18" charset="0"/>
                          </a:rPr>
                          <m:t>𝑤𝑖𝑑𝑡h</m:t>
                        </m:r>
                      </m:num>
                      <m:den>
                        <m:r>
                          <a:rPr lang="en-US" altLang="ja-JP" sz="3200" b="0" i="1" smtClean="0">
                            <a:solidFill>
                              <a:schemeClr val="bg1"/>
                            </a:solidFill>
                            <a:latin typeface="Cambria Math" panose="02040503050406030204" pitchFamily="18" charset="0"/>
                            <a:ea typeface="Cambria Math" panose="02040503050406030204" pitchFamily="18" charset="0"/>
                          </a:rPr>
                          <m:t>36</m:t>
                        </m:r>
                      </m:den>
                    </m:f>
                    <m:r>
                      <a:rPr lang="en-US" altLang="ja-JP" sz="3200" b="0" i="1" smtClean="0">
                        <a:solidFill>
                          <a:schemeClr val="bg1"/>
                        </a:solidFill>
                        <a:latin typeface="Cambria Math" panose="02040503050406030204" pitchFamily="18" charset="0"/>
                      </a:rPr>
                      <m:t> </m:t>
                    </m:r>
                    <m:r>
                      <a:rPr lang="en-US" altLang="ja-JP" sz="3200" i="1" smtClean="0">
                        <a:solidFill>
                          <a:srgbClr val="0070C0"/>
                        </a:solidFill>
                        <a:latin typeface="Cambria Math" panose="02040503050406030204" pitchFamily="18" charset="0"/>
                        <a:ea typeface="Cambria Math" panose="02040503050406030204" pitchFamily="18" charset="0"/>
                      </a:rPr>
                      <m:t>&lt;</m:t>
                    </m:r>
                    <m:r>
                      <a:rPr lang="en-US" altLang="ja-JP" sz="3200" b="0" i="1" smtClean="0">
                        <a:solidFill>
                          <a:srgbClr val="0070C0"/>
                        </a:solidFill>
                        <a:latin typeface="Cambria Math" panose="02040503050406030204" pitchFamily="18" charset="0"/>
                        <a:ea typeface="Cambria Math" panose="02040503050406030204" pitchFamily="18" charset="0"/>
                      </a:rPr>
                      <m:t>0.5</m:t>
                    </m:r>
                  </m:oMath>
                </a14:m>
                <a:r>
                  <a:rPr kumimoji="1" lang="ja-JP" altLang="en-US" sz="3200" dirty="0">
                    <a:solidFill>
                      <a:srgbClr val="0070C0"/>
                    </a:solidFill>
                  </a:rPr>
                  <a:t>  </a:t>
                </a:r>
                <a:endParaRPr kumimoji="1" lang="ja-JP" altLang="en-US" sz="3200" dirty="0">
                  <a:solidFill>
                    <a:schemeClr val="bg1"/>
                  </a:solidFill>
                </a:endParaRPr>
              </a:p>
            </p:txBody>
          </p:sp>
        </mc:Choice>
        <mc:Fallback xmlns="">
          <p:sp>
            <p:nvSpPr>
              <p:cNvPr id="292" name="テキスト ボックス 291"/>
              <p:cNvSpPr txBox="1">
                <a:spLocks noRot="1" noChangeAspect="1" noMove="1" noResize="1" noEditPoints="1" noAdjustHandles="1" noChangeArrowheads="1" noChangeShapeType="1" noTextEdit="1"/>
              </p:cNvSpPr>
              <p:nvPr/>
            </p:nvSpPr>
            <p:spPr>
              <a:xfrm>
                <a:off x="971600" y="3123795"/>
                <a:ext cx="4977357" cy="809261"/>
              </a:xfrm>
              <a:prstGeom prst="rect">
                <a:avLst/>
              </a:prstGeom>
              <a:blipFill rotWithShape="1">
                <a:blip r:embed="rId19"/>
                <a:stretch>
                  <a:fillRect b="-112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3" name="テキスト ボックス 292"/>
              <p:cNvSpPr txBox="1"/>
              <p:nvPr/>
            </p:nvSpPr>
            <p:spPr>
              <a:xfrm>
                <a:off x="4792495" y="3325706"/>
                <a:ext cx="1006340" cy="461665"/>
              </a:xfrm>
              <a:prstGeom prst="rect">
                <a:avLst/>
              </a:prstGeom>
              <a:solidFill>
                <a:schemeClr val="accent5">
                  <a:lumMod val="60000"/>
                  <a:lumOff val="40000"/>
                </a:schemeClr>
              </a:solidFill>
            </p:spPr>
            <p:txBody>
              <a:bodyPr wrap="square" rtlCol="0">
                <a:spAutoFit/>
              </a:bodyPr>
              <a:lstStyle/>
              <a:p>
                <a14:m>
                  <m:oMath xmlns:m="http://schemas.openxmlformats.org/officeDocument/2006/math">
                    <m:r>
                      <a:rPr lang="en-US" altLang="ja-JP" sz="2400" b="0" i="1" smtClean="0">
                        <a:solidFill>
                          <a:schemeClr val="bg1"/>
                        </a:solidFill>
                        <a:latin typeface="Cambria Math" panose="02040503050406030204" pitchFamily="18" charset="0"/>
                        <a:ea typeface="Cambria Math" panose="02040503050406030204" pitchFamily="18" charset="0"/>
                      </a:rPr>
                      <m:t>&lt;0.5</m:t>
                    </m:r>
                  </m:oMath>
                </a14:m>
                <a:r>
                  <a:rPr kumimoji="1" lang="ja-JP" altLang="en-US" sz="2400" dirty="0">
                    <a:solidFill>
                      <a:schemeClr val="bg1"/>
                    </a:solidFill>
                  </a:rPr>
                  <a:t>  </a:t>
                </a:r>
              </a:p>
            </p:txBody>
          </p:sp>
        </mc:Choice>
        <mc:Fallback xmlns="">
          <p:sp>
            <p:nvSpPr>
              <p:cNvPr id="293" name="テキスト ボックス 292"/>
              <p:cNvSpPr txBox="1">
                <a:spLocks noRot="1" noChangeAspect="1" noMove="1" noResize="1" noEditPoints="1" noAdjustHandles="1" noChangeArrowheads="1" noChangeShapeType="1" noTextEdit="1"/>
              </p:cNvSpPr>
              <p:nvPr/>
            </p:nvSpPr>
            <p:spPr>
              <a:xfrm>
                <a:off x="4792495" y="3325706"/>
                <a:ext cx="1006340" cy="461665"/>
              </a:xfrm>
              <a:prstGeom prst="rect">
                <a:avLst/>
              </a:prstGeom>
              <a:blipFill rotWithShape="1">
                <a:blip r:embed="rId20"/>
                <a:stretch>
                  <a:fillRect/>
                </a:stretch>
              </a:blipFill>
            </p:spPr>
            <p:txBody>
              <a:bodyPr/>
              <a:lstStyle/>
              <a:p>
                <a:r>
                  <a:rPr lang="ja-JP" altLang="en-US">
                    <a:noFill/>
                  </a:rPr>
                  <a:t> </a:t>
                </a:r>
              </a:p>
            </p:txBody>
          </p:sp>
        </mc:Fallback>
      </mc:AlternateContent>
      <p:sp>
        <p:nvSpPr>
          <p:cNvPr id="3" name="正方形/長方形 2"/>
          <p:cNvSpPr/>
          <p:nvPr/>
        </p:nvSpPr>
        <p:spPr>
          <a:xfrm>
            <a:off x="2339752" y="4311643"/>
            <a:ext cx="4419268" cy="73464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Low memory usage</a:t>
            </a:r>
            <a:endParaRPr kumimoji="1" lang="ja-JP" altLang="en-US" sz="2400" dirty="0"/>
          </a:p>
        </p:txBody>
      </p:sp>
    </p:spTree>
    <p:extLst>
      <p:ext uri="{BB962C8B-B14F-4D97-AF65-F5344CB8AC3E}">
        <p14:creationId xmlns:p14="http://schemas.microsoft.com/office/powerpoint/2010/main" val="27827257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grpSp>
        <p:nvGrpSpPr>
          <p:cNvPr id="280" name="グループ化 279"/>
          <p:cNvGrpSpPr/>
          <p:nvPr/>
        </p:nvGrpSpPr>
        <p:grpSpPr>
          <a:xfrm>
            <a:off x="5119816" y="4971257"/>
            <a:ext cx="360040" cy="360040"/>
            <a:chOff x="2841427" y="2462163"/>
            <a:chExt cx="360040" cy="360040"/>
          </a:xfrm>
        </p:grpSpPr>
        <p:sp>
          <p:nvSpPr>
            <p:cNvPr id="281" name="正方形/長方形 28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4" name="グループ化 283"/>
          <p:cNvGrpSpPr/>
          <p:nvPr/>
        </p:nvGrpSpPr>
        <p:grpSpPr>
          <a:xfrm>
            <a:off x="2841427" y="4968177"/>
            <a:ext cx="360040" cy="360040"/>
            <a:chOff x="2841427" y="2462163"/>
            <a:chExt cx="360040" cy="360040"/>
          </a:xfrm>
        </p:grpSpPr>
        <p:sp>
          <p:nvSpPr>
            <p:cNvPr id="285" name="正方形/長方形 284"/>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7" name="グループ化 286"/>
          <p:cNvGrpSpPr/>
          <p:nvPr/>
        </p:nvGrpSpPr>
        <p:grpSpPr>
          <a:xfrm>
            <a:off x="6230149" y="4971257"/>
            <a:ext cx="360040" cy="360040"/>
            <a:chOff x="2841427" y="2462163"/>
            <a:chExt cx="360040" cy="360040"/>
          </a:xfrm>
        </p:grpSpPr>
        <p:sp>
          <p:nvSpPr>
            <p:cNvPr id="288" name="正方形/長方形 287"/>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1" name="正方形/長方形 290"/>
          <p:cNvSpPr/>
          <p:nvPr/>
        </p:nvSpPr>
        <p:spPr>
          <a:xfrm>
            <a:off x="1043608" y="4494854"/>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a:xfrm>
            <a:off x="4427984" y="4494854"/>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テキスト ボックス 292"/>
          <p:cNvSpPr txBox="1"/>
          <p:nvPr/>
        </p:nvSpPr>
        <p:spPr>
          <a:xfrm>
            <a:off x="3018298" y="6011996"/>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294" name="テキスト ボックス 293"/>
          <p:cNvSpPr txBox="1"/>
          <p:nvPr/>
        </p:nvSpPr>
        <p:spPr>
          <a:xfrm>
            <a:off x="6402674" y="6011996"/>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295" name="直線コネクタ 294"/>
          <p:cNvCxnSpPr/>
          <p:nvPr/>
        </p:nvCxnSpPr>
        <p:spPr>
          <a:xfrm>
            <a:off x="539552" y="5142926"/>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296" name="テキスト ボックス 295"/>
          <p:cNvSpPr txBox="1"/>
          <p:nvPr/>
        </p:nvSpPr>
        <p:spPr>
          <a:xfrm>
            <a:off x="1356320" y="5338792"/>
            <a:ext cx="2714141" cy="369332"/>
          </a:xfrm>
          <a:prstGeom prst="rect">
            <a:avLst/>
          </a:prstGeom>
          <a:noFill/>
        </p:spPr>
        <p:txBody>
          <a:bodyPr wrap="none" rtlCol="0">
            <a:spAutoFit/>
          </a:bodyPr>
          <a:lstStyle/>
          <a:p>
            <a:r>
              <a:rPr lang="en-US" altLang="ja-JP" dirty="0"/>
              <a:t>target pixel and its window</a:t>
            </a:r>
          </a:p>
        </p:txBody>
      </p:sp>
      <p:cxnSp>
        <p:nvCxnSpPr>
          <p:cNvPr id="297" name="直線矢印コネクタ 296"/>
          <p:cNvCxnSpPr/>
          <p:nvPr/>
        </p:nvCxnSpPr>
        <p:spPr>
          <a:xfrm>
            <a:off x="5299836" y="5663154"/>
            <a:ext cx="1102838"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8" name="テキスト ボックス 297"/>
              <p:cNvSpPr txBox="1"/>
              <p:nvPr/>
            </p:nvSpPr>
            <p:spPr>
              <a:xfrm>
                <a:off x="5652120" y="5338792"/>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298" name="テキスト ボックス 297"/>
              <p:cNvSpPr txBox="1">
                <a:spLocks noRot="1" noChangeAspect="1" noMove="1" noResize="1" noEditPoints="1" noAdjustHandles="1" noChangeArrowheads="1" noChangeShapeType="1" noTextEdit="1"/>
              </p:cNvSpPr>
              <p:nvPr/>
            </p:nvSpPr>
            <p:spPr>
              <a:xfrm>
                <a:off x="5652120" y="5338792"/>
                <a:ext cx="404598" cy="369332"/>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299" name="グループ化 298"/>
          <p:cNvGrpSpPr/>
          <p:nvPr/>
        </p:nvGrpSpPr>
        <p:grpSpPr>
          <a:xfrm>
            <a:off x="5705494" y="4970401"/>
            <a:ext cx="360040" cy="360040"/>
            <a:chOff x="2841427" y="2462163"/>
            <a:chExt cx="360040" cy="360040"/>
          </a:xfrm>
        </p:grpSpPr>
        <p:sp>
          <p:nvSpPr>
            <p:cNvPr id="301" name="正方形/長方形 30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3" name="テキスト ボックス 302"/>
          <p:cNvSpPr txBox="1"/>
          <p:nvPr/>
        </p:nvSpPr>
        <p:spPr>
          <a:xfrm>
            <a:off x="5422010" y="4862580"/>
            <a:ext cx="343364" cy="369332"/>
          </a:xfrm>
          <a:prstGeom prst="rect">
            <a:avLst/>
          </a:prstGeom>
          <a:noFill/>
        </p:spPr>
        <p:txBody>
          <a:bodyPr wrap="none" rtlCol="0">
            <a:spAutoFit/>
          </a:bodyPr>
          <a:lstStyle/>
          <a:p>
            <a:r>
              <a:rPr lang="en-US" altLang="ja-JP" dirty="0"/>
              <a:t>…</a:t>
            </a:r>
            <a:endParaRPr kumimoji="1" lang="ja-JP" altLang="en-US" dirty="0"/>
          </a:p>
        </p:txBody>
      </p:sp>
      <p:sp>
        <p:nvSpPr>
          <p:cNvPr id="304" name="テキスト ボックス 303"/>
          <p:cNvSpPr txBox="1"/>
          <p:nvPr/>
        </p:nvSpPr>
        <p:spPr>
          <a:xfrm>
            <a:off x="5976156" y="4862319"/>
            <a:ext cx="343364" cy="369332"/>
          </a:xfrm>
          <a:prstGeom prst="rect">
            <a:avLst/>
          </a:prstGeom>
          <a:noFill/>
        </p:spPr>
        <p:txBody>
          <a:bodyPr wrap="none" rtlCol="0">
            <a:spAutoFit/>
          </a:bodyPr>
          <a:lstStyle/>
          <a:p>
            <a:r>
              <a:rPr lang="en-US" altLang="ja-JP" dirty="0"/>
              <a:t>…</a:t>
            </a:r>
            <a:endParaRPr kumimoji="1" lang="ja-JP" altLang="en-US" dirty="0"/>
          </a:p>
        </p:txBody>
      </p:sp>
      <mc:AlternateContent xmlns:mc="http://schemas.openxmlformats.org/markup-compatibility/2006" xmlns:a14="http://schemas.microsoft.com/office/drawing/2010/main">
        <mc:Choice Requires="a14">
          <p:sp>
            <p:nvSpPr>
              <p:cNvPr id="305" name="テキスト ボックス 304"/>
              <p:cNvSpPr txBox="1"/>
              <p:nvPr/>
            </p:nvSpPr>
            <p:spPr>
              <a:xfrm>
                <a:off x="6365657" y="4635564"/>
                <a:ext cx="5338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0</m:t>
                          </m:r>
                        </m:sub>
                      </m:sSub>
                    </m:oMath>
                  </m:oMathPara>
                </a14:m>
                <a:endParaRPr kumimoji="1" lang="ja-JP" altLang="en-US" dirty="0"/>
              </a:p>
            </p:txBody>
          </p:sp>
        </mc:Choice>
        <mc:Fallback xmlns="">
          <p:sp>
            <p:nvSpPr>
              <p:cNvPr id="305" name="テキスト ボックス 304"/>
              <p:cNvSpPr txBox="1">
                <a:spLocks noRot="1" noChangeAspect="1" noMove="1" noResize="1" noEditPoints="1" noAdjustHandles="1" noChangeArrowheads="1" noChangeShapeType="1" noTextEdit="1"/>
              </p:cNvSpPr>
              <p:nvPr/>
            </p:nvSpPr>
            <p:spPr>
              <a:xfrm>
                <a:off x="6365657" y="4635564"/>
                <a:ext cx="533864" cy="36933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6" name="テキスト ボックス 305"/>
              <p:cNvSpPr txBox="1"/>
              <p:nvPr/>
            </p:nvSpPr>
            <p:spPr>
              <a:xfrm>
                <a:off x="4639045" y="4613079"/>
                <a:ext cx="7800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𝐷</m:t>
                          </m:r>
                          <m:r>
                            <a:rPr kumimoji="1" lang="en-US" altLang="ja-JP" b="0" i="1" smtClean="0">
                              <a:latin typeface="Cambria Math"/>
                            </a:rPr>
                            <m:t>−1</m:t>
                          </m:r>
                        </m:sub>
                      </m:sSub>
                    </m:oMath>
                  </m:oMathPara>
                </a14:m>
                <a:endParaRPr kumimoji="1" lang="ja-JP" altLang="en-US" dirty="0"/>
              </a:p>
            </p:txBody>
          </p:sp>
        </mc:Choice>
        <mc:Fallback xmlns="">
          <p:sp>
            <p:nvSpPr>
              <p:cNvPr id="306" name="テキスト ボックス 305"/>
              <p:cNvSpPr txBox="1">
                <a:spLocks noRot="1" noChangeAspect="1" noMove="1" noResize="1" noEditPoints="1" noAdjustHandles="1" noChangeArrowheads="1" noChangeShapeType="1" noTextEdit="1"/>
              </p:cNvSpPr>
              <p:nvPr/>
            </p:nvSpPr>
            <p:spPr>
              <a:xfrm>
                <a:off x="4639045" y="4613079"/>
                <a:ext cx="780022" cy="369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7" name="テキスト ボックス 306"/>
              <p:cNvSpPr txBox="1"/>
              <p:nvPr/>
            </p:nvSpPr>
            <p:spPr>
              <a:xfrm>
                <a:off x="5635329" y="4619881"/>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307" name="テキスト ボックス 306"/>
              <p:cNvSpPr txBox="1">
                <a:spLocks noRot="1" noChangeAspect="1" noMove="1" noResize="1" noEditPoints="1" noAdjustHandles="1" noChangeArrowheads="1" noChangeShapeType="1" noTextEdit="1"/>
              </p:cNvSpPr>
              <p:nvPr/>
            </p:nvSpPr>
            <p:spPr>
              <a:xfrm>
                <a:off x="5635329" y="4619881"/>
                <a:ext cx="543610" cy="369332"/>
              </a:xfrm>
              <a:prstGeom prst="rect">
                <a:avLst/>
              </a:prstGeom>
              <a:blipFill rotWithShape="0">
                <a:blip r:embed="rId6"/>
                <a:stretch>
                  <a:fillRect/>
                </a:stretch>
              </a:blipFill>
            </p:spPr>
            <p:txBody>
              <a:bodyPr/>
              <a:lstStyle/>
              <a:p>
                <a:r>
                  <a:rPr lang="ja-JP" altLang="en-US">
                    <a:noFill/>
                  </a:rPr>
                  <a:t> </a:t>
                </a:r>
              </a:p>
            </p:txBody>
          </p:sp>
        </mc:Fallback>
      </mc:AlternateContent>
      <p:sp>
        <p:nvSpPr>
          <p:cNvPr id="308" name="正方形/長方形 307"/>
          <p:cNvSpPr/>
          <p:nvPr/>
        </p:nvSpPr>
        <p:spPr>
          <a:xfrm>
            <a:off x="5119816" y="4971257"/>
            <a:ext cx="1470373" cy="35696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フリーフォーム 308"/>
          <p:cNvSpPr/>
          <p:nvPr/>
        </p:nvSpPr>
        <p:spPr>
          <a:xfrm>
            <a:off x="3203848" y="4615761"/>
            <a:ext cx="2383436" cy="333650"/>
          </a:xfrm>
          <a:custGeom>
            <a:avLst/>
            <a:gdLst>
              <a:gd name="connsiteX0" fmla="*/ 0 w 2383436"/>
              <a:gd name="connsiteY0" fmla="*/ 296174 h 333650"/>
              <a:gd name="connsiteX1" fmla="*/ 404734 w 2383436"/>
              <a:gd name="connsiteY1" fmla="*/ 63827 h 333650"/>
              <a:gd name="connsiteX2" fmla="*/ 1813809 w 2383436"/>
              <a:gd name="connsiteY2" fmla="*/ 18856 h 333650"/>
              <a:gd name="connsiteX3" fmla="*/ 2383436 w 2383436"/>
              <a:gd name="connsiteY3" fmla="*/ 333650 h 333650"/>
            </a:gdLst>
            <a:ahLst/>
            <a:cxnLst>
              <a:cxn ang="0">
                <a:pos x="connsiteX0" y="connsiteY0"/>
              </a:cxn>
              <a:cxn ang="0">
                <a:pos x="connsiteX1" y="connsiteY1"/>
              </a:cxn>
              <a:cxn ang="0">
                <a:pos x="connsiteX2" y="connsiteY2"/>
              </a:cxn>
              <a:cxn ang="0">
                <a:pos x="connsiteX3" y="connsiteY3"/>
              </a:cxn>
            </a:cxnLst>
            <a:rect l="l" t="t" r="r" b="b"/>
            <a:pathLst>
              <a:path w="2383436" h="333650">
                <a:moveTo>
                  <a:pt x="0" y="296174"/>
                </a:moveTo>
                <a:cubicBezTo>
                  <a:pt x="51216" y="203110"/>
                  <a:pt x="102433" y="110047"/>
                  <a:pt x="404734" y="63827"/>
                </a:cubicBezTo>
                <a:cubicBezTo>
                  <a:pt x="707035" y="17607"/>
                  <a:pt x="1484025" y="-26114"/>
                  <a:pt x="1813809" y="18856"/>
                </a:cubicBezTo>
                <a:cubicBezTo>
                  <a:pt x="2143593" y="63826"/>
                  <a:pt x="2263514" y="198738"/>
                  <a:pt x="2383436" y="333650"/>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flipV="1">
            <a:off x="3022515" y="4221088"/>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0" name="直線コネクタ 309"/>
          <p:cNvCxnSpPr/>
          <p:nvPr/>
        </p:nvCxnSpPr>
        <p:spPr>
          <a:xfrm flipV="1">
            <a:off x="6419626" y="4149080"/>
            <a:ext cx="0" cy="21602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p:cNvSpPr txBox="1"/>
              <p:nvPr/>
            </p:nvSpPr>
            <p:spPr>
              <a:xfrm>
                <a:off x="3004602" y="411833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3004602" y="4118333"/>
                <a:ext cx="367986" cy="369332"/>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1" name="テキスト ボックス 310"/>
              <p:cNvSpPr txBox="1"/>
              <p:nvPr/>
            </p:nvSpPr>
            <p:spPr>
              <a:xfrm>
                <a:off x="6431789" y="4109964"/>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dirty="0"/>
              </a:p>
            </p:txBody>
          </p:sp>
        </mc:Choice>
        <mc:Fallback xmlns="">
          <p:sp>
            <p:nvSpPr>
              <p:cNvPr id="311" name="テキスト ボックス 310"/>
              <p:cNvSpPr txBox="1">
                <a:spLocks noRot="1" noChangeAspect="1" noMove="1" noResize="1" noEditPoints="1" noAdjustHandles="1" noChangeArrowheads="1" noChangeShapeType="1" noTextEdit="1"/>
              </p:cNvSpPr>
              <p:nvPr/>
            </p:nvSpPr>
            <p:spPr>
              <a:xfrm>
                <a:off x="6431789" y="4109964"/>
                <a:ext cx="367986" cy="36933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2" name="テキスト ボックス 311"/>
              <p:cNvSpPr txBox="1"/>
              <p:nvPr/>
            </p:nvSpPr>
            <p:spPr>
              <a:xfrm>
                <a:off x="464016" y="1020769"/>
                <a:ext cx="8233128" cy="1200329"/>
              </a:xfrm>
              <a:prstGeom prst="rect">
                <a:avLst/>
              </a:prstGeom>
              <a:solidFill>
                <a:schemeClr val="bg1"/>
              </a:solidFill>
            </p:spPr>
            <p:txBody>
              <a:bodyPr wrap="square" rtlCol="0">
                <a:spAutoFit/>
              </a:bodyPr>
              <a:lstStyle/>
              <a:p>
                <a:r>
                  <a:rPr lang="en-US" altLang="ja-JP" sz="2400" dirty="0"/>
                  <a:t>In many stereo vision algorithms, </a:t>
                </a:r>
              </a:p>
              <a:p>
                <a:pPr marL="457200" indent="-457200">
                  <a:buFont typeface="+mj-lt"/>
                  <a:buAutoNum type="arabicPeriod"/>
                </a:pPr>
                <a:r>
                  <a:rPr lang="en-US" altLang="ja-JP" sz="2400" dirty="0"/>
                  <a:t>for each pixel in the </a:t>
                </a:r>
                <a:r>
                  <a:rPr lang="en-US" altLang="ja-JP" sz="2400" dirty="0">
                    <a:solidFill>
                      <a:srgbClr val="FF0000"/>
                    </a:solidFill>
                  </a:rPr>
                  <a:t>left</a:t>
                </a:r>
                <a:r>
                  <a:rPr lang="en-US" altLang="ja-JP" sz="2400" dirty="0"/>
                  <a:t> image, </a:t>
                </a:r>
                <a14:m>
                  <m:oMath xmlns:m="http://schemas.openxmlformats.org/officeDocument/2006/math">
                    <m:r>
                      <a:rPr kumimoji="1" lang="en-US" altLang="ja-JP" sz="2400" b="0" i="1" smtClean="0">
                        <a:latin typeface="Cambria Math" panose="02040503050406030204" pitchFamily="18" charset="0"/>
                      </a:rPr>
                      <m:t>𝐷</m:t>
                    </m:r>
                    <m:r>
                      <a:rPr kumimoji="1" lang="en-US" altLang="ja-JP" sz="2400" b="0" i="0" smtClean="0">
                        <a:latin typeface="Cambria Math" panose="02040503050406030204" pitchFamily="18" charset="0"/>
                      </a:rPr>
                      <m:t> </m:t>
                    </m:r>
                  </m:oMath>
                </a14:m>
                <a:r>
                  <a:rPr kumimoji="1" lang="en-US" altLang="ja-JP" sz="2400" b="0" dirty="0"/>
                  <a:t>cross-correlations are calculated, and the best matched is chosen,</a:t>
                </a:r>
              </a:p>
            </p:txBody>
          </p:sp>
        </mc:Choice>
        <mc:Fallback xmlns="">
          <p:sp>
            <p:nvSpPr>
              <p:cNvPr id="312" name="テキスト ボックス 311"/>
              <p:cNvSpPr txBox="1">
                <a:spLocks noRot="1" noChangeAspect="1" noMove="1" noResize="1" noEditPoints="1" noAdjustHandles="1" noChangeArrowheads="1" noChangeShapeType="1" noTextEdit="1"/>
              </p:cNvSpPr>
              <p:nvPr/>
            </p:nvSpPr>
            <p:spPr>
              <a:xfrm>
                <a:off x="464016" y="1020769"/>
                <a:ext cx="8233128" cy="1200329"/>
              </a:xfrm>
              <a:prstGeom prst="rect">
                <a:avLst/>
              </a:prstGeom>
              <a:blipFill rotWithShape="0">
                <a:blip r:embed="rId9"/>
                <a:stretch>
                  <a:fillRect l="-1184" t="-4061" b="-1066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721047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mc:AlternateContent xmlns:mc="http://schemas.openxmlformats.org/markup-compatibility/2006" xmlns:a14="http://schemas.microsoft.com/office/drawing/2010/main">
        <mc:Choice Requires="a14">
          <p:sp>
            <p:nvSpPr>
              <p:cNvPr id="289" name="テキスト ボックス 288"/>
              <p:cNvSpPr txBox="1"/>
              <p:nvPr/>
            </p:nvSpPr>
            <p:spPr>
              <a:xfrm>
                <a:off x="464016" y="1020769"/>
                <a:ext cx="8233128" cy="1938992"/>
              </a:xfrm>
              <a:prstGeom prst="rect">
                <a:avLst/>
              </a:prstGeom>
              <a:solidFill>
                <a:schemeClr val="bg1"/>
              </a:solidFill>
            </p:spPr>
            <p:txBody>
              <a:bodyPr wrap="square" rtlCol="0">
                <a:spAutoFit/>
              </a:bodyPr>
              <a:lstStyle/>
              <a:p>
                <a:r>
                  <a:rPr lang="en-US" altLang="ja-JP" sz="2400" dirty="0"/>
                  <a:t>In many stereo vision algorithms, </a:t>
                </a:r>
              </a:p>
              <a:p>
                <a:pPr marL="457200" indent="-457200">
                  <a:buFont typeface="+mj-lt"/>
                  <a:buAutoNum type="arabicPeriod"/>
                </a:pPr>
                <a:r>
                  <a:rPr lang="en-US" altLang="ja-JP" sz="2400" dirty="0"/>
                  <a:t>for each pixel in the </a:t>
                </a:r>
                <a:r>
                  <a:rPr lang="en-US" altLang="ja-JP" sz="2400" dirty="0">
                    <a:solidFill>
                      <a:srgbClr val="FF0000"/>
                    </a:solidFill>
                  </a:rPr>
                  <a:t>left</a:t>
                </a:r>
                <a:r>
                  <a:rPr lang="en-US" altLang="ja-JP" sz="2400" dirty="0"/>
                  <a:t> image, </a:t>
                </a:r>
                <a14:m>
                  <m:oMath xmlns:m="http://schemas.openxmlformats.org/officeDocument/2006/math">
                    <m:r>
                      <a:rPr kumimoji="1" lang="en-US" altLang="ja-JP" sz="2400" b="0" i="1" smtClean="0">
                        <a:latin typeface="Cambria Math" panose="02040503050406030204" pitchFamily="18" charset="0"/>
                      </a:rPr>
                      <m:t>𝐷</m:t>
                    </m:r>
                    <m:r>
                      <a:rPr kumimoji="1" lang="en-US" altLang="ja-JP" sz="2400" b="0" i="0" smtClean="0">
                        <a:latin typeface="Cambria Math" panose="02040503050406030204" pitchFamily="18" charset="0"/>
                      </a:rPr>
                      <m:t> </m:t>
                    </m:r>
                  </m:oMath>
                </a14:m>
                <a:r>
                  <a:rPr kumimoji="1" lang="en-US" altLang="ja-JP" sz="2400" b="0" dirty="0"/>
                  <a:t>cross-correlations are calculated, and the best matched is chosen,</a:t>
                </a:r>
              </a:p>
              <a:p>
                <a:pPr marL="457200" indent="-457200">
                  <a:buFont typeface="+mj-lt"/>
                  <a:buAutoNum type="arabicPeriod"/>
                </a:pPr>
                <a:r>
                  <a:rPr lang="en-US" altLang="ja-JP" sz="2400" dirty="0"/>
                  <a:t>for each pixel in the </a:t>
                </a:r>
                <a:r>
                  <a:rPr lang="en-US" altLang="ja-JP" sz="2400" dirty="0">
                    <a:solidFill>
                      <a:srgbClr val="FF0000"/>
                    </a:solidFill>
                  </a:rPr>
                  <a:t>right</a:t>
                </a:r>
                <a:r>
                  <a:rPr lang="en-US" altLang="ja-JP" sz="2400" dirty="0"/>
                  <a:t> image, </a:t>
                </a:r>
                <a14:m>
                  <m:oMath xmlns:m="http://schemas.openxmlformats.org/officeDocument/2006/math">
                    <m:r>
                      <a:rPr lang="en-US" altLang="ja-JP" sz="2400" b="0" i="1" smtClean="0">
                        <a:latin typeface="Cambria Math" panose="02040503050406030204" pitchFamily="18" charset="0"/>
                      </a:rPr>
                      <m:t>𝐷</m:t>
                    </m:r>
                  </m:oMath>
                </a14:m>
                <a:r>
                  <a:rPr lang="en-US" altLang="ja-JP" sz="2400" b="0" dirty="0"/>
                  <a:t> cross-correlations are calculated, and the best matched is chosen,</a:t>
                </a:r>
              </a:p>
            </p:txBody>
          </p:sp>
        </mc:Choice>
        <mc:Fallback xmlns="">
          <p:sp>
            <p:nvSpPr>
              <p:cNvPr id="289" name="テキスト ボックス 288"/>
              <p:cNvSpPr txBox="1">
                <a:spLocks noRot="1" noChangeAspect="1" noMove="1" noResize="1" noEditPoints="1" noAdjustHandles="1" noChangeArrowheads="1" noChangeShapeType="1" noTextEdit="1"/>
              </p:cNvSpPr>
              <p:nvPr/>
            </p:nvSpPr>
            <p:spPr>
              <a:xfrm>
                <a:off x="464016" y="1020769"/>
                <a:ext cx="8233128" cy="1938992"/>
              </a:xfrm>
              <a:prstGeom prst="rect">
                <a:avLst/>
              </a:prstGeom>
              <a:blipFill rotWithShape="0">
                <a:blip r:embed="rId3"/>
                <a:stretch>
                  <a:fillRect l="-1184" t="-2508" b="-5956"/>
                </a:stretch>
              </a:blipFill>
            </p:spPr>
            <p:txBody>
              <a:bodyPr/>
              <a:lstStyle/>
              <a:p>
                <a:r>
                  <a:rPr lang="ja-JP" altLang="en-US">
                    <a:noFill/>
                  </a:rPr>
                  <a:t> </a:t>
                </a:r>
              </a:p>
            </p:txBody>
          </p:sp>
        </mc:Fallback>
      </mc:AlternateContent>
      <p:grpSp>
        <p:nvGrpSpPr>
          <p:cNvPr id="280" name="グループ化 279"/>
          <p:cNvGrpSpPr/>
          <p:nvPr/>
        </p:nvGrpSpPr>
        <p:grpSpPr>
          <a:xfrm>
            <a:off x="1956427" y="4971257"/>
            <a:ext cx="360040" cy="360040"/>
            <a:chOff x="2841427" y="2462163"/>
            <a:chExt cx="360040" cy="360040"/>
          </a:xfrm>
        </p:grpSpPr>
        <p:sp>
          <p:nvSpPr>
            <p:cNvPr id="281" name="正方形/長方形 28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4" name="グループ化 283"/>
          <p:cNvGrpSpPr/>
          <p:nvPr/>
        </p:nvGrpSpPr>
        <p:grpSpPr>
          <a:xfrm>
            <a:off x="5334947" y="4967987"/>
            <a:ext cx="360040" cy="360040"/>
            <a:chOff x="2841427" y="2462163"/>
            <a:chExt cx="360040" cy="360040"/>
          </a:xfrm>
        </p:grpSpPr>
        <p:sp>
          <p:nvSpPr>
            <p:cNvPr id="285" name="正方形/長方形 284"/>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7" name="グループ化 286"/>
          <p:cNvGrpSpPr/>
          <p:nvPr/>
        </p:nvGrpSpPr>
        <p:grpSpPr>
          <a:xfrm>
            <a:off x="3066760" y="4971257"/>
            <a:ext cx="360040" cy="360040"/>
            <a:chOff x="2841427" y="2462163"/>
            <a:chExt cx="360040" cy="360040"/>
          </a:xfrm>
        </p:grpSpPr>
        <p:sp>
          <p:nvSpPr>
            <p:cNvPr id="288" name="正方形/長方形 287"/>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1" name="正方形/長方形 290"/>
          <p:cNvSpPr/>
          <p:nvPr/>
        </p:nvSpPr>
        <p:spPr>
          <a:xfrm>
            <a:off x="1043608" y="4494854"/>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a:xfrm>
            <a:off x="4427984" y="4494854"/>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テキスト ボックス 292"/>
          <p:cNvSpPr txBox="1"/>
          <p:nvPr/>
        </p:nvSpPr>
        <p:spPr>
          <a:xfrm>
            <a:off x="3018298" y="6011996"/>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294" name="テキスト ボックス 293"/>
          <p:cNvSpPr txBox="1"/>
          <p:nvPr/>
        </p:nvSpPr>
        <p:spPr>
          <a:xfrm>
            <a:off x="6402674" y="6011996"/>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295" name="直線コネクタ 294"/>
          <p:cNvCxnSpPr/>
          <p:nvPr/>
        </p:nvCxnSpPr>
        <p:spPr>
          <a:xfrm>
            <a:off x="539552" y="5142926"/>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296" name="テキスト ボックス 295"/>
          <p:cNvSpPr txBox="1"/>
          <p:nvPr/>
        </p:nvSpPr>
        <p:spPr>
          <a:xfrm>
            <a:off x="4872671" y="5383648"/>
            <a:ext cx="2714141" cy="369332"/>
          </a:xfrm>
          <a:prstGeom prst="rect">
            <a:avLst/>
          </a:prstGeom>
          <a:noFill/>
        </p:spPr>
        <p:txBody>
          <a:bodyPr wrap="none" rtlCol="0">
            <a:spAutoFit/>
          </a:bodyPr>
          <a:lstStyle/>
          <a:p>
            <a:r>
              <a:rPr lang="en-US" altLang="ja-JP" dirty="0"/>
              <a:t>target pixel and its window</a:t>
            </a:r>
          </a:p>
        </p:txBody>
      </p:sp>
      <p:cxnSp>
        <p:nvCxnSpPr>
          <p:cNvPr id="297" name="直線矢印コネクタ 296"/>
          <p:cNvCxnSpPr/>
          <p:nvPr/>
        </p:nvCxnSpPr>
        <p:spPr>
          <a:xfrm>
            <a:off x="2138017" y="5663154"/>
            <a:ext cx="1102838"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8" name="テキスト ボックス 297"/>
              <p:cNvSpPr txBox="1"/>
              <p:nvPr/>
            </p:nvSpPr>
            <p:spPr>
              <a:xfrm>
                <a:off x="2490301" y="5338792"/>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298" name="テキスト ボックス 297"/>
              <p:cNvSpPr txBox="1">
                <a:spLocks noRot="1" noChangeAspect="1" noMove="1" noResize="1" noEditPoints="1" noAdjustHandles="1" noChangeArrowheads="1" noChangeShapeType="1" noTextEdit="1"/>
              </p:cNvSpPr>
              <p:nvPr/>
            </p:nvSpPr>
            <p:spPr>
              <a:xfrm>
                <a:off x="2490301" y="5338792"/>
                <a:ext cx="404598" cy="369332"/>
              </a:xfrm>
              <a:prstGeom prst="rect">
                <a:avLst/>
              </a:prstGeom>
              <a:blipFill rotWithShape="0">
                <a:blip r:embed="rId4"/>
                <a:stretch>
                  <a:fillRect/>
                </a:stretch>
              </a:blipFill>
            </p:spPr>
            <p:txBody>
              <a:bodyPr/>
              <a:lstStyle/>
              <a:p>
                <a:r>
                  <a:rPr lang="ja-JP" altLang="en-US">
                    <a:noFill/>
                  </a:rPr>
                  <a:t> </a:t>
                </a:r>
              </a:p>
            </p:txBody>
          </p:sp>
        </mc:Fallback>
      </mc:AlternateContent>
      <p:grpSp>
        <p:nvGrpSpPr>
          <p:cNvPr id="299" name="グループ化 298"/>
          <p:cNvGrpSpPr/>
          <p:nvPr/>
        </p:nvGrpSpPr>
        <p:grpSpPr>
          <a:xfrm>
            <a:off x="2542105" y="4970401"/>
            <a:ext cx="360040" cy="360040"/>
            <a:chOff x="2841427" y="2462163"/>
            <a:chExt cx="360040" cy="360040"/>
          </a:xfrm>
        </p:grpSpPr>
        <p:sp>
          <p:nvSpPr>
            <p:cNvPr id="301" name="正方形/長方形 30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3" name="テキスト ボックス 302"/>
          <p:cNvSpPr txBox="1"/>
          <p:nvPr/>
        </p:nvSpPr>
        <p:spPr>
          <a:xfrm>
            <a:off x="2258621" y="4862580"/>
            <a:ext cx="343364" cy="369332"/>
          </a:xfrm>
          <a:prstGeom prst="rect">
            <a:avLst/>
          </a:prstGeom>
          <a:noFill/>
        </p:spPr>
        <p:txBody>
          <a:bodyPr wrap="none" rtlCol="0">
            <a:spAutoFit/>
          </a:bodyPr>
          <a:lstStyle/>
          <a:p>
            <a:r>
              <a:rPr lang="en-US" altLang="ja-JP" dirty="0"/>
              <a:t>…</a:t>
            </a:r>
            <a:endParaRPr kumimoji="1" lang="ja-JP" altLang="en-US" dirty="0"/>
          </a:p>
        </p:txBody>
      </p:sp>
      <p:sp>
        <p:nvSpPr>
          <p:cNvPr id="304" name="テキスト ボックス 303"/>
          <p:cNvSpPr txBox="1"/>
          <p:nvPr/>
        </p:nvSpPr>
        <p:spPr>
          <a:xfrm>
            <a:off x="2812767" y="4862319"/>
            <a:ext cx="343364" cy="369332"/>
          </a:xfrm>
          <a:prstGeom prst="rect">
            <a:avLst/>
          </a:prstGeom>
          <a:noFill/>
        </p:spPr>
        <p:txBody>
          <a:bodyPr wrap="none" rtlCol="0">
            <a:spAutoFit/>
          </a:bodyPr>
          <a:lstStyle/>
          <a:p>
            <a:r>
              <a:rPr lang="en-US" altLang="ja-JP" dirty="0"/>
              <a:t>…</a:t>
            </a:r>
            <a:endParaRPr kumimoji="1" lang="ja-JP" altLang="en-US" dirty="0"/>
          </a:p>
        </p:txBody>
      </p:sp>
      <mc:AlternateContent xmlns:mc="http://schemas.openxmlformats.org/markup-compatibility/2006" xmlns:a14="http://schemas.microsoft.com/office/drawing/2010/main">
        <mc:Choice Requires="a14">
          <p:sp>
            <p:nvSpPr>
              <p:cNvPr id="305" name="テキスト ボックス 304"/>
              <p:cNvSpPr txBox="1"/>
              <p:nvPr/>
            </p:nvSpPr>
            <p:spPr>
              <a:xfrm>
                <a:off x="1660023" y="4619881"/>
                <a:ext cx="5338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0</m:t>
                          </m:r>
                        </m:sub>
                      </m:sSub>
                    </m:oMath>
                  </m:oMathPara>
                </a14:m>
                <a:endParaRPr kumimoji="1" lang="ja-JP" altLang="en-US" dirty="0"/>
              </a:p>
            </p:txBody>
          </p:sp>
        </mc:Choice>
        <mc:Fallback xmlns="">
          <p:sp>
            <p:nvSpPr>
              <p:cNvPr id="305" name="テキスト ボックス 304"/>
              <p:cNvSpPr txBox="1">
                <a:spLocks noRot="1" noChangeAspect="1" noMove="1" noResize="1" noEditPoints="1" noAdjustHandles="1" noChangeArrowheads="1" noChangeShapeType="1" noTextEdit="1"/>
              </p:cNvSpPr>
              <p:nvPr/>
            </p:nvSpPr>
            <p:spPr>
              <a:xfrm>
                <a:off x="1660023" y="4619881"/>
                <a:ext cx="533864" cy="369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6" name="テキスト ボックス 305"/>
              <p:cNvSpPr txBox="1"/>
              <p:nvPr/>
            </p:nvSpPr>
            <p:spPr>
              <a:xfrm>
                <a:off x="3167511" y="4621442"/>
                <a:ext cx="7800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𝐷</m:t>
                          </m:r>
                          <m:r>
                            <a:rPr kumimoji="1" lang="en-US" altLang="ja-JP" b="0" i="1" smtClean="0">
                              <a:latin typeface="Cambria Math"/>
                            </a:rPr>
                            <m:t>−1</m:t>
                          </m:r>
                        </m:sub>
                      </m:sSub>
                    </m:oMath>
                  </m:oMathPara>
                </a14:m>
                <a:endParaRPr kumimoji="1" lang="ja-JP" altLang="en-US" dirty="0"/>
              </a:p>
            </p:txBody>
          </p:sp>
        </mc:Choice>
        <mc:Fallback xmlns="">
          <p:sp>
            <p:nvSpPr>
              <p:cNvPr id="306" name="テキスト ボックス 305"/>
              <p:cNvSpPr txBox="1">
                <a:spLocks noRot="1" noChangeAspect="1" noMove="1" noResize="1" noEditPoints="1" noAdjustHandles="1" noChangeArrowheads="1" noChangeShapeType="1" noTextEdit="1"/>
              </p:cNvSpPr>
              <p:nvPr/>
            </p:nvSpPr>
            <p:spPr>
              <a:xfrm>
                <a:off x="3167511" y="4621442"/>
                <a:ext cx="78002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7" name="テキスト ボックス 306"/>
              <p:cNvSpPr txBox="1"/>
              <p:nvPr/>
            </p:nvSpPr>
            <p:spPr>
              <a:xfrm>
                <a:off x="2471940" y="4619881"/>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307" name="テキスト ボックス 306"/>
              <p:cNvSpPr txBox="1">
                <a:spLocks noRot="1" noChangeAspect="1" noMove="1" noResize="1" noEditPoints="1" noAdjustHandles="1" noChangeArrowheads="1" noChangeShapeType="1" noTextEdit="1"/>
              </p:cNvSpPr>
              <p:nvPr/>
            </p:nvSpPr>
            <p:spPr>
              <a:xfrm>
                <a:off x="2471940" y="4619881"/>
                <a:ext cx="543610" cy="369332"/>
              </a:xfrm>
              <a:prstGeom prst="rect">
                <a:avLst/>
              </a:prstGeom>
              <a:blipFill rotWithShape="0">
                <a:blip r:embed="rId7"/>
                <a:stretch>
                  <a:fillRect/>
                </a:stretch>
              </a:blipFill>
            </p:spPr>
            <p:txBody>
              <a:bodyPr/>
              <a:lstStyle/>
              <a:p>
                <a:r>
                  <a:rPr lang="ja-JP" altLang="en-US">
                    <a:noFill/>
                  </a:rPr>
                  <a:t> </a:t>
                </a:r>
              </a:p>
            </p:txBody>
          </p:sp>
        </mc:Fallback>
      </mc:AlternateContent>
      <p:sp>
        <p:nvSpPr>
          <p:cNvPr id="308" name="正方形/長方形 307"/>
          <p:cNvSpPr/>
          <p:nvPr/>
        </p:nvSpPr>
        <p:spPr>
          <a:xfrm>
            <a:off x="1956427" y="4971257"/>
            <a:ext cx="1470373" cy="35696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フリーフォーム 308"/>
          <p:cNvSpPr/>
          <p:nvPr/>
        </p:nvSpPr>
        <p:spPr>
          <a:xfrm flipH="1">
            <a:off x="2902145" y="4603944"/>
            <a:ext cx="2406181" cy="333650"/>
          </a:xfrm>
          <a:custGeom>
            <a:avLst/>
            <a:gdLst>
              <a:gd name="connsiteX0" fmla="*/ 0 w 2383436"/>
              <a:gd name="connsiteY0" fmla="*/ 296174 h 333650"/>
              <a:gd name="connsiteX1" fmla="*/ 404734 w 2383436"/>
              <a:gd name="connsiteY1" fmla="*/ 63827 h 333650"/>
              <a:gd name="connsiteX2" fmla="*/ 1813809 w 2383436"/>
              <a:gd name="connsiteY2" fmla="*/ 18856 h 333650"/>
              <a:gd name="connsiteX3" fmla="*/ 2383436 w 2383436"/>
              <a:gd name="connsiteY3" fmla="*/ 333650 h 333650"/>
            </a:gdLst>
            <a:ahLst/>
            <a:cxnLst>
              <a:cxn ang="0">
                <a:pos x="connsiteX0" y="connsiteY0"/>
              </a:cxn>
              <a:cxn ang="0">
                <a:pos x="connsiteX1" y="connsiteY1"/>
              </a:cxn>
              <a:cxn ang="0">
                <a:pos x="connsiteX2" y="connsiteY2"/>
              </a:cxn>
              <a:cxn ang="0">
                <a:pos x="connsiteX3" y="connsiteY3"/>
              </a:cxn>
            </a:cxnLst>
            <a:rect l="l" t="t" r="r" b="b"/>
            <a:pathLst>
              <a:path w="2383436" h="333650">
                <a:moveTo>
                  <a:pt x="0" y="296174"/>
                </a:moveTo>
                <a:cubicBezTo>
                  <a:pt x="51216" y="203110"/>
                  <a:pt x="102433" y="110047"/>
                  <a:pt x="404734" y="63827"/>
                </a:cubicBezTo>
                <a:cubicBezTo>
                  <a:pt x="707035" y="17607"/>
                  <a:pt x="1484025" y="-26114"/>
                  <a:pt x="1813809" y="18856"/>
                </a:cubicBezTo>
                <a:cubicBezTo>
                  <a:pt x="2143593" y="63826"/>
                  <a:pt x="2263514" y="198738"/>
                  <a:pt x="2383436" y="333650"/>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0" name="直線コネクタ 309"/>
          <p:cNvCxnSpPr/>
          <p:nvPr/>
        </p:nvCxnSpPr>
        <p:spPr>
          <a:xfrm flipV="1">
            <a:off x="2135207" y="4170818"/>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flipV="1">
            <a:off x="5508104" y="4149080"/>
            <a:ext cx="0" cy="21602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2" name="テキスト ボックス 311"/>
              <p:cNvSpPr txBox="1"/>
              <p:nvPr/>
            </p:nvSpPr>
            <p:spPr>
              <a:xfrm>
                <a:off x="3004602" y="411833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dirty="0"/>
              </a:p>
            </p:txBody>
          </p:sp>
        </mc:Choice>
        <mc:Fallback xmlns="">
          <p:sp>
            <p:nvSpPr>
              <p:cNvPr id="312" name="テキスト ボックス 311"/>
              <p:cNvSpPr txBox="1">
                <a:spLocks noRot="1" noChangeAspect="1" noMove="1" noResize="1" noEditPoints="1" noAdjustHandles="1" noChangeArrowheads="1" noChangeShapeType="1" noTextEdit="1"/>
              </p:cNvSpPr>
              <p:nvPr/>
            </p:nvSpPr>
            <p:spPr>
              <a:xfrm>
                <a:off x="3004602" y="4118333"/>
                <a:ext cx="367986" cy="369332"/>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3" name="テキスト ボックス 312"/>
              <p:cNvSpPr txBox="1"/>
              <p:nvPr/>
            </p:nvSpPr>
            <p:spPr>
              <a:xfrm>
                <a:off x="6431789" y="4109964"/>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dirty="0"/>
              </a:p>
            </p:txBody>
          </p:sp>
        </mc:Choice>
        <mc:Fallback xmlns="">
          <p:sp>
            <p:nvSpPr>
              <p:cNvPr id="313" name="テキスト ボックス 312"/>
              <p:cNvSpPr txBox="1">
                <a:spLocks noRot="1" noChangeAspect="1" noMove="1" noResize="1" noEditPoints="1" noAdjustHandles="1" noChangeArrowheads="1" noChangeShapeType="1" noTextEdit="1"/>
              </p:cNvSpPr>
              <p:nvPr/>
            </p:nvSpPr>
            <p:spPr>
              <a:xfrm>
                <a:off x="6431789" y="4109964"/>
                <a:ext cx="367986" cy="369332"/>
              </a:xfrm>
              <a:prstGeom prst="rect">
                <a:avLst/>
              </a:prstGeom>
              <a:blipFill rotWithShape="0">
                <a:blip r:embed="rId9"/>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66043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mc:AlternateContent xmlns:mc="http://schemas.openxmlformats.org/markup-compatibility/2006" xmlns:a14="http://schemas.microsoft.com/office/drawing/2010/main">
        <mc:Choice Requires="a14">
          <p:sp>
            <p:nvSpPr>
              <p:cNvPr id="289" name="テキスト ボックス 288"/>
              <p:cNvSpPr txBox="1"/>
              <p:nvPr/>
            </p:nvSpPr>
            <p:spPr>
              <a:xfrm>
                <a:off x="464016" y="1020769"/>
                <a:ext cx="8233128" cy="2308324"/>
              </a:xfrm>
              <a:prstGeom prst="rect">
                <a:avLst/>
              </a:prstGeom>
              <a:solidFill>
                <a:schemeClr val="bg1"/>
              </a:solidFill>
            </p:spPr>
            <p:txBody>
              <a:bodyPr wrap="square" rtlCol="0">
                <a:spAutoFit/>
              </a:bodyPr>
              <a:lstStyle/>
              <a:p>
                <a:r>
                  <a:rPr lang="en-US" altLang="ja-JP" sz="2400" dirty="0"/>
                  <a:t>In many stereo vision algorithms, </a:t>
                </a:r>
              </a:p>
              <a:p>
                <a:pPr marL="457200" indent="-457200">
                  <a:buFont typeface="+mj-lt"/>
                  <a:buAutoNum type="arabicPeriod"/>
                </a:pPr>
                <a:r>
                  <a:rPr lang="en-US" altLang="ja-JP" sz="2400" dirty="0"/>
                  <a:t>for each pixel in the </a:t>
                </a:r>
                <a:r>
                  <a:rPr lang="en-US" altLang="ja-JP" sz="2400" dirty="0">
                    <a:solidFill>
                      <a:srgbClr val="FF0000"/>
                    </a:solidFill>
                  </a:rPr>
                  <a:t>left</a:t>
                </a:r>
                <a:r>
                  <a:rPr lang="en-US" altLang="ja-JP" sz="2400" dirty="0"/>
                  <a:t> image, </a:t>
                </a:r>
                <a14:m>
                  <m:oMath xmlns:m="http://schemas.openxmlformats.org/officeDocument/2006/math">
                    <m:r>
                      <a:rPr kumimoji="1" lang="en-US" altLang="ja-JP" sz="2400" b="0" i="1" smtClean="0">
                        <a:latin typeface="Cambria Math" panose="02040503050406030204" pitchFamily="18" charset="0"/>
                      </a:rPr>
                      <m:t>𝐷</m:t>
                    </m:r>
                    <m:r>
                      <a:rPr kumimoji="1" lang="en-US" altLang="ja-JP" sz="2400" b="0" i="0" smtClean="0">
                        <a:latin typeface="Cambria Math" panose="02040503050406030204" pitchFamily="18" charset="0"/>
                      </a:rPr>
                      <m:t> </m:t>
                    </m:r>
                  </m:oMath>
                </a14:m>
                <a:r>
                  <a:rPr kumimoji="1" lang="en-US" altLang="ja-JP" sz="2400" b="0" dirty="0"/>
                  <a:t>cross-correlations are calculated, and the best matched is chosen,</a:t>
                </a:r>
              </a:p>
              <a:p>
                <a:pPr marL="457200" indent="-457200">
                  <a:buFont typeface="+mj-lt"/>
                  <a:buAutoNum type="arabicPeriod"/>
                </a:pPr>
                <a:r>
                  <a:rPr lang="en-US" altLang="ja-JP" sz="2400" dirty="0"/>
                  <a:t>for each pixel in the </a:t>
                </a:r>
                <a:r>
                  <a:rPr lang="en-US" altLang="ja-JP" sz="2400" dirty="0">
                    <a:solidFill>
                      <a:srgbClr val="FF0000"/>
                    </a:solidFill>
                  </a:rPr>
                  <a:t>right</a:t>
                </a:r>
                <a:r>
                  <a:rPr lang="en-US" altLang="ja-JP" sz="2400" dirty="0"/>
                  <a:t> image, </a:t>
                </a:r>
                <a14:m>
                  <m:oMath xmlns:m="http://schemas.openxmlformats.org/officeDocument/2006/math">
                    <m:r>
                      <a:rPr lang="en-US" altLang="ja-JP" sz="2400" b="0" i="1" smtClean="0">
                        <a:latin typeface="Cambria Math" panose="02040503050406030204" pitchFamily="18" charset="0"/>
                      </a:rPr>
                      <m:t>𝐷</m:t>
                    </m:r>
                  </m:oMath>
                </a14:m>
                <a:r>
                  <a:rPr lang="en-US" altLang="ja-JP" sz="2400" b="0" dirty="0"/>
                  <a:t> cross-correlations are calculated, and the best matched is chosen,</a:t>
                </a:r>
              </a:p>
              <a:p>
                <a:pPr marL="457200" indent="-457200">
                  <a:buFont typeface="+mj-lt"/>
                  <a:buAutoNum type="arabicPeriod"/>
                </a:pPr>
                <a:r>
                  <a:rPr lang="en-US" altLang="ja-JP" sz="2400" dirty="0"/>
                  <a:t>they are cross-checked to obtain reliably matching.</a:t>
                </a:r>
                <a:endParaRPr lang="en-US" altLang="ja-JP" sz="2400" b="0" dirty="0"/>
              </a:p>
            </p:txBody>
          </p:sp>
        </mc:Choice>
        <mc:Fallback xmlns="">
          <p:sp>
            <p:nvSpPr>
              <p:cNvPr id="289" name="テキスト ボックス 288"/>
              <p:cNvSpPr txBox="1">
                <a:spLocks noRot="1" noChangeAspect="1" noMove="1" noResize="1" noEditPoints="1" noAdjustHandles="1" noChangeArrowheads="1" noChangeShapeType="1" noTextEdit="1"/>
              </p:cNvSpPr>
              <p:nvPr/>
            </p:nvSpPr>
            <p:spPr>
              <a:xfrm>
                <a:off x="464016" y="1020769"/>
                <a:ext cx="8233128" cy="2308324"/>
              </a:xfrm>
              <a:prstGeom prst="rect">
                <a:avLst/>
              </a:prstGeom>
              <a:blipFill rotWithShape="0">
                <a:blip r:embed="rId3"/>
                <a:stretch>
                  <a:fillRect l="-1184" t="-2111" b="-5277"/>
                </a:stretch>
              </a:blipFill>
            </p:spPr>
            <p:txBody>
              <a:bodyPr/>
              <a:lstStyle/>
              <a:p>
                <a:r>
                  <a:rPr lang="ja-JP" altLang="en-US">
                    <a:noFill/>
                  </a:rPr>
                  <a:t> </a:t>
                </a:r>
              </a:p>
            </p:txBody>
          </p:sp>
        </mc:Fallback>
      </mc:AlternateContent>
      <p:grpSp>
        <p:nvGrpSpPr>
          <p:cNvPr id="284" name="グループ化 283"/>
          <p:cNvGrpSpPr/>
          <p:nvPr/>
        </p:nvGrpSpPr>
        <p:grpSpPr>
          <a:xfrm>
            <a:off x="2841427" y="4968177"/>
            <a:ext cx="360040" cy="360040"/>
            <a:chOff x="2841427" y="2462163"/>
            <a:chExt cx="360040" cy="360040"/>
          </a:xfrm>
        </p:grpSpPr>
        <p:sp>
          <p:nvSpPr>
            <p:cNvPr id="285" name="正方形/長方形 284"/>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正方形/長方形 285"/>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1" name="正方形/長方形 290"/>
          <p:cNvSpPr/>
          <p:nvPr/>
        </p:nvSpPr>
        <p:spPr>
          <a:xfrm>
            <a:off x="1043608" y="4494854"/>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a:xfrm>
            <a:off x="4427984" y="4494854"/>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テキスト ボックス 292"/>
          <p:cNvSpPr txBox="1"/>
          <p:nvPr/>
        </p:nvSpPr>
        <p:spPr>
          <a:xfrm>
            <a:off x="3018298" y="6011996"/>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294" name="テキスト ボックス 293"/>
          <p:cNvSpPr txBox="1"/>
          <p:nvPr/>
        </p:nvSpPr>
        <p:spPr>
          <a:xfrm>
            <a:off x="6402674" y="6011996"/>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295" name="直線コネクタ 294"/>
          <p:cNvCxnSpPr/>
          <p:nvPr/>
        </p:nvCxnSpPr>
        <p:spPr>
          <a:xfrm>
            <a:off x="539552" y="5142926"/>
            <a:ext cx="777686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99" name="グループ化 298"/>
          <p:cNvGrpSpPr/>
          <p:nvPr/>
        </p:nvGrpSpPr>
        <p:grpSpPr>
          <a:xfrm>
            <a:off x="5705494" y="4970401"/>
            <a:ext cx="360040" cy="360040"/>
            <a:chOff x="2841427" y="2462163"/>
            <a:chExt cx="360040" cy="360040"/>
          </a:xfrm>
        </p:grpSpPr>
        <p:sp>
          <p:nvSpPr>
            <p:cNvPr id="301" name="正方形/長方形 30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3" name="テキスト ボックス 302"/>
          <p:cNvSpPr txBox="1"/>
          <p:nvPr/>
        </p:nvSpPr>
        <p:spPr>
          <a:xfrm>
            <a:off x="5422010" y="4862580"/>
            <a:ext cx="343364" cy="369332"/>
          </a:xfrm>
          <a:prstGeom prst="rect">
            <a:avLst/>
          </a:prstGeom>
          <a:noFill/>
        </p:spPr>
        <p:txBody>
          <a:bodyPr wrap="none" rtlCol="0">
            <a:spAutoFit/>
          </a:bodyPr>
          <a:lstStyle/>
          <a:p>
            <a:r>
              <a:rPr lang="en-US" altLang="ja-JP" dirty="0"/>
              <a:t>…</a:t>
            </a:r>
            <a:endParaRPr kumimoji="1" lang="ja-JP" altLang="en-US" dirty="0"/>
          </a:p>
        </p:txBody>
      </p:sp>
      <p:sp>
        <p:nvSpPr>
          <p:cNvPr id="304" name="テキスト ボックス 303"/>
          <p:cNvSpPr txBox="1"/>
          <p:nvPr/>
        </p:nvSpPr>
        <p:spPr>
          <a:xfrm>
            <a:off x="5976156" y="4862319"/>
            <a:ext cx="343364" cy="369332"/>
          </a:xfrm>
          <a:prstGeom prst="rect">
            <a:avLst/>
          </a:prstGeom>
          <a:noFill/>
        </p:spPr>
        <p:txBody>
          <a:bodyPr wrap="none" rtlCol="0">
            <a:spAutoFit/>
          </a:bodyPr>
          <a:lstStyle/>
          <a:p>
            <a:r>
              <a:rPr lang="en-US" altLang="ja-JP" dirty="0"/>
              <a:t>…</a:t>
            </a:r>
            <a:endParaRPr kumimoji="1" lang="ja-JP" altLang="en-US" dirty="0"/>
          </a:p>
        </p:txBody>
      </p:sp>
      <mc:AlternateContent xmlns:mc="http://schemas.openxmlformats.org/markup-compatibility/2006" xmlns:a14="http://schemas.microsoft.com/office/drawing/2010/main">
        <mc:Choice Requires="a14">
          <p:sp>
            <p:nvSpPr>
              <p:cNvPr id="307" name="テキスト ボックス 306"/>
              <p:cNvSpPr txBox="1"/>
              <p:nvPr/>
            </p:nvSpPr>
            <p:spPr>
              <a:xfrm>
                <a:off x="5635329" y="4619881"/>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307" name="テキスト ボックス 306"/>
              <p:cNvSpPr txBox="1">
                <a:spLocks noRot="1" noChangeAspect="1" noMove="1" noResize="1" noEditPoints="1" noAdjustHandles="1" noChangeArrowheads="1" noChangeShapeType="1" noTextEdit="1"/>
              </p:cNvSpPr>
              <p:nvPr/>
            </p:nvSpPr>
            <p:spPr>
              <a:xfrm>
                <a:off x="5635329" y="4619881"/>
                <a:ext cx="543610" cy="369332"/>
              </a:xfrm>
              <a:prstGeom prst="rect">
                <a:avLst/>
              </a:prstGeom>
              <a:blipFill rotWithShape="0">
                <a:blip r:embed="rId4"/>
                <a:stretch>
                  <a:fillRect/>
                </a:stretch>
              </a:blipFill>
            </p:spPr>
            <p:txBody>
              <a:bodyPr/>
              <a:lstStyle/>
              <a:p>
                <a:r>
                  <a:rPr lang="ja-JP" altLang="en-US">
                    <a:noFill/>
                  </a:rPr>
                  <a:t> </a:t>
                </a:r>
              </a:p>
            </p:txBody>
          </p:sp>
        </mc:Fallback>
      </mc:AlternateContent>
      <p:sp>
        <p:nvSpPr>
          <p:cNvPr id="308" name="正方形/長方形 307"/>
          <p:cNvSpPr/>
          <p:nvPr/>
        </p:nvSpPr>
        <p:spPr>
          <a:xfrm>
            <a:off x="5119816" y="4971257"/>
            <a:ext cx="1470373" cy="35696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フリーフォーム 308"/>
          <p:cNvSpPr/>
          <p:nvPr/>
        </p:nvSpPr>
        <p:spPr>
          <a:xfrm>
            <a:off x="3203847" y="4615761"/>
            <a:ext cx="2494429" cy="333650"/>
          </a:xfrm>
          <a:custGeom>
            <a:avLst/>
            <a:gdLst>
              <a:gd name="connsiteX0" fmla="*/ 0 w 2383436"/>
              <a:gd name="connsiteY0" fmla="*/ 296174 h 333650"/>
              <a:gd name="connsiteX1" fmla="*/ 404734 w 2383436"/>
              <a:gd name="connsiteY1" fmla="*/ 63827 h 333650"/>
              <a:gd name="connsiteX2" fmla="*/ 1813809 w 2383436"/>
              <a:gd name="connsiteY2" fmla="*/ 18856 h 333650"/>
              <a:gd name="connsiteX3" fmla="*/ 2383436 w 2383436"/>
              <a:gd name="connsiteY3" fmla="*/ 333650 h 333650"/>
            </a:gdLst>
            <a:ahLst/>
            <a:cxnLst>
              <a:cxn ang="0">
                <a:pos x="connsiteX0" y="connsiteY0"/>
              </a:cxn>
              <a:cxn ang="0">
                <a:pos x="connsiteX1" y="connsiteY1"/>
              </a:cxn>
              <a:cxn ang="0">
                <a:pos x="connsiteX2" y="connsiteY2"/>
              </a:cxn>
              <a:cxn ang="0">
                <a:pos x="connsiteX3" y="connsiteY3"/>
              </a:cxn>
            </a:cxnLst>
            <a:rect l="l" t="t" r="r" b="b"/>
            <a:pathLst>
              <a:path w="2383436" h="333650">
                <a:moveTo>
                  <a:pt x="0" y="296174"/>
                </a:moveTo>
                <a:cubicBezTo>
                  <a:pt x="51216" y="203110"/>
                  <a:pt x="102433" y="110047"/>
                  <a:pt x="404734" y="63827"/>
                </a:cubicBezTo>
                <a:cubicBezTo>
                  <a:pt x="707035" y="17607"/>
                  <a:pt x="1484025" y="-26114"/>
                  <a:pt x="1813809" y="18856"/>
                </a:cubicBezTo>
                <a:cubicBezTo>
                  <a:pt x="2143593" y="63826"/>
                  <a:pt x="2263514" y="198738"/>
                  <a:pt x="2383436" y="333650"/>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0" name="直線コネクタ 309"/>
          <p:cNvCxnSpPr/>
          <p:nvPr/>
        </p:nvCxnSpPr>
        <p:spPr>
          <a:xfrm flipV="1">
            <a:off x="3022515" y="4221088"/>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直線コネクタ 310"/>
          <p:cNvCxnSpPr/>
          <p:nvPr/>
        </p:nvCxnSpPr>
        <p:spPr>
          <a:xfrm flipV="1">
            <a:off x="6419626" y="4149080"/>
            <a:ext cx="0" cy="21602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2" name="テキスト ボックス 311"/>
              <p:cNvSpPr txBox="1"/>
              <p:nvPr/>
            </p:nvSpPr>
            <p:spPr>
              <a:xfrm>
                <a:off x="3004602" y="411833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dirty="0"/>
              </a:p>
            </p:txBody>
          </p:sp>
        </mc:Choice>
        <mc:Fallback xmlns="">
          <p:sp>
            <p:nvSpPr>
              <p:cNvPr id="312" name="テキスト ボックス 311"/>
              <p:cNvSpPr txBox="1">
                <a:spLocks noRot="1" noChangeAspect="1" noMove="1" noResize="1" noEditPoints="1" noAdjustHandles="1" noChangeArrowheads="1" noChangeShapeType="1" noTextEdit="1"/>
              </p:cNvSpPr>
              <p:nvPr/>
            </p:nvSpPr>
            <p:spPr>
              <a:xfrm>
                <a:off x="3004602" y="4118333"/>
                <a:ext cx="367986" cy="369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3" name="テキスト ボックス 312"/>
              <p:cNvSpPr txBox="1"/>
              <p:nvPr/>
            </p:nvSpPr>
            <p:spPr>
              <a:xfrm>
                <a:off x="6431789" y="4109964"/>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dirty="0"/>
              </a:p>
            </p:txBody>
          </p:sp>
        </mc:Choice>
        <mc:Fallback xmlns="">
          <p:sp>
            <p:nvSpPr>
              <p:cNvPr id="313" name="テキスト ボックス 312"/>
              <p:cNvSpPr txBox="1">
                <a:spLocks noRot="1" noChangeAspect="1" noMove="1" noResize="1" noEditPoints="1" noAdjustHandles="1" noChangeArrowheads="1" noChangeShapeType="1" noTextEdit="1"/>
              </p:cNvSpPr>
              <p:nvPr/>
            </p:nvSpPr>
            <p:spPr>
              <a:xfrm>
                <a:off x="6431789" y="4109964"/>
                <a:ext cx="367986" cy="369332"/>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314" name="直線コネクタ 313"/>
          <p:cNvCxnSpPr/>
          <p:nvPr/>
        </p:nvCxnSpPr>
        <p:spPr>
          <a:xfrm flipV="1">
            <a:off x="5884995" y="4181899"/>
            <a:ext cx="0" cy="21602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5" name="テキスト ボックス 314"/>
              <p:cNvSpPr txBox="1"/>
              <p:nvPr/>
            </p:nvSpPr>
            <p:spPr>
              <a:xfrm>
                <a:off x="5451112" y="4126005"/>
                <a:ext cx="7770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oMath>
                  </m:oMathPara>
                </a14:m>
                <a:endParaRPr kumimoji="1" lang="ja-JP" altLang="en-US" dirty="0"/>
              </a:p>
            </p:txBody>
          </p:sp>
        </mc:Choice>
        <mc:Fallback xmlns="">
          <p:sp>
            <p:nvSpPr>
              <p:cNvPr id="315" name="テキスト ボックス 314"/>
              <p:cNvSpPr txBox="1">
                <a:spLocks noRot="1" noChangeAspect="1" noMove="1" noResize="1" noEditPoints="1" noAdjustHandles="1" noChangeArrowheads="1" noChangeShapeType="1" noTextEdit="1"/>
              </p:cNvSpPr>
              <p:nvPr/>
            </p:nvSpPr>
            <p:spPr>
              <a:xfrm>
                <a:off x="5451112" y="4126005"/>
                <a:ext cx="777072" cy="369332"/>
              </a:xfrm>
              <a:prstGeom prst="rect">
                <a:avLst/>
              </a:prstGeom>
              <a:blipFill rotWithShape="0">
                <a:blip r:embed="rId7"/>
                <a:stretch>
                  <a:fillRect/>
                </a:stretch>
              </a:blipFill>
            </p:spPr>
            <p:txBody>
              <a:bodyPr/>
              <a:lstStyle/>
              <a:p>
                <a:r>
                  <a:rPr lang="ja-JP" altLang="en-US">
                    <a:noFill/>
                  </a:rPr>
                  <a:t> </a:t>
                </a:r>
              </a:p>
            </p:txBody>
          </p:sp>
        </mc:Fallback>
      </mc:AlternateContent>
      <p:cxnSp>
        <p:nvCxnSpPr>
          <p:cNvPr id="316" name="直線コネクタ 315"/>
          <p:cNvCxnSpPr/>
          <p:nvPr/>
        </p:nvCxnSpPr>
        <p:spPr>
          <a:xfrm flipV="1">
            <a:off x="2557611" y="4221088"/>
            <a:ext cx="0" cy="21602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7" name="テキスト ボックス 316"/>
              <p:cNvSpPr txBox="1"/>
              <p:nvPr/>
            </p:nvSpPr>
            <p:spPr>
              <a:xfrm>
                <a:off x="2123728" y="4115524"/>
                <a:ext cx="7770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oMath>
                  </m:oMathPara>
                </a14:m>
                <a:endParaRPr kumimoji="1" lang="ja-JP" altLang="en-US" dirty="0"/>
              </a:p>
            </p:txBody>
          </p:sp>
        </mc:Choice>
        <mc:Fallback xmlns="">
          <p:sp>
            <p:nvSpPr>
              <p:cNvPr id="317" name="テキスト ボックス 316"/>
              <p:cNvSpPr txBox="1">
                <a:spLocks noRot="1" noChangeAspect="1" noMove="1" noResize="1" noEditPoints="1" noAdjustHandles="1" noChangeArrowheads="1" noChangeShapeType="1" noTextEdit="1"/>
              </p:cNvSpPr>
              <p:nvPr/>
            </p:nvSpPr>
            <p:spPr>
              <a:xfrm>
                <a:off x="2123728" y="4115524"/>
                <a:ext cx="777072" cy="369332"/>
              </a:xfrm>
              <a:prstGeom prst="rect">
                <a:avLst/>
              </a:prstGeom>
              <a:blipFill rotWithShape="0">
                <a:blip r:embed="rId8"/>
                <a:stretch>
                  <a:fillRect/>
                </a:stretch>
              </a:blipFill>
            </p:spPr>
            <p:txBody>
              <a:bodyPr/>
              <a:lstStyle/>
              <a:p>
                <a:r>
                  <a:rPr lang="ja-JP" altLang="en-US">
                    <a:noFill/>
                  </a:rPr>
                  <a:t> </a:t>
                </a:r>
              </a:p>
            </p:txBody>
          </p:sp>
        </mc:Fallback>
      </mc:AlternateContent>
      <p:sp>
        <p:nvSpPr>
          <p:cNvPr id="318" name="正方形/長方形 317"/>
          <p:cNvSpPr/>
          <p:nvPr/>
        </p:nvSpPr>
        <p:spPr>
          <a:xfrm>
            <a:off x="2362495" y="4965766"/>
            <a:ext cx="1470373" cy="35696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フリーフォーム 318"/>
          <p:cNvSpPr/>
          <p:nvPr/>
        </p:nvSpPr>
        <p:spPr>
          <a:xfrm flipH="1" flipV="1">
            <a:off x="3213958" y="5346622"/>
            <a:ext cx="2515425" cy="330308"/>
          </a:xfrm>
          <a:custGeom>
            <a:avLst/>
            <a:gdLst>
              <a:gd name="connsiteX0" fmla="*/ 0 w 2383436"/>
              <a:gd name="connsiteY0" fmla="*/ 296174 h 333650"/>
              <a:gd name="connsiteX1" fmla="*/ 404734 w 2383436"/>
              <a:gd name="connsiteY1" fmla="*/ 63827 h 333650"/>
              <a:gd name="connsiteX2" fmla="*/ 1813809 w 2383436"/>
              <a:gd name="connsiteY2" fmla="*/ 18856 h 333650"/>
              <a:gd name="connsiteX3" fmla="*/ 2383436 w 2383436"/>
              <a:gd name="connsiteY3" fmla="*/ 333650 h 333650"/>
            </a:gdLst>
            <a:ahLst/>
            <a:cxnLst>
              <a:cxn ang="0">
                <a:pos x="connsiteX0" y="connsiteY0"/>
              </a:cxn>
              <a:cxn ang="0">
                <a:pos x="connsiteX1" y="connsiteY1"/>
              </a:cxn>
              <a:cxn ang="0">
                <a:pos x="connsiteX2" y="connsiteY2"/>
              </a:cxn>
              <a:cxn ang="0">
                <a:pos x="connsiteX3" y="connsiteY3"/>
              </a:cxn>
            </a:cxnLst>
            <a:rect l="l" t="t" r="r" b="b"/>
            <a:pathLst>
              <a:path w="2383436" h="333650">
                <a:moveTo>
                  <a:pt x="0" y="296174"/>
                </a:moveTo>
                <a:cubicBezTo>
                  <a:pt x="51216" y="203110"/>
                  <a:pt x="102433" y="110047"/>
                  <a:pt x="404734" y="63827"/>
                </a:cubicBezTo>
                <a:cubicBezTo>
                  <a:pt x="707035" y="17607"/>
                  <a:pt x="1484025" y="-26114"/>
                  <a:pt x="1813809" y="18856"/>
                </a:cubicBezTo>
                <a:cubicBezTo>
                  <a:pt x="2143593" y="63826"/>
                  <a:pt x="2263514" y="198738"/>
                  <a:pt x="2383436" y="333650"/>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40200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mc:AlternateContent xmlns:mc="http://schemas.openxmlformats.org/markup-compatibility/2006" xmlns:a14="http://schemas.microsoft.com/office/drawing/2010/main">
        <mc:Choice Requires="a14">
          <p:sp>
            <p:nvSpPr>
              <p:cNvPr id="289" name="テキスト ボックス 288"/>
              <p:cNvSpPr txBox="1"/>
              <p:nvPr/>
            </p:nvSpPr>
            <p:spPr>
              <a:xfrm>
                <a:off x="464016" y="1020769"/>
                <a:ext cx="8500472" cy="3785652"/>
              </a:xfrm>
              <a:prstGeom prst="rect">
                <a:avLst/>
              </a:prstGeom>
              <a:solidFill>
                <a:schemeClr val="bg1"/>
              </a:solidFill>
            </p:spPr>
            <p:txBody>
              <a:bodyPr wrap="square" rtlCol="0">
                <a:spAutoFit/>
              </a:bodyPr>
              <a:lstStyle/>
              <a:p>
                <a:r>
                  <a:rPr lang="en-US" altLang="ja-JP" sz="2400" dirty="0"/>
                  <a:t>In many stereo vision algorithms, </a:t>
                </a:r>
              </a:p>
              <a:p>
                <a:pPr marL="457200" indent="-457200">
                  <a:buFont typeface="+mj-lt"/>
                  <a:buAutoNum type="arabicPeriod"/>
                </a:pPr>
                <a:r>
                  <a:rPr lang="en-US" altLang="ja-JP" sz="2400" dirty="0"/>
                  <a:t>for each pixel in the </a:t>
                </a:r>
                <a:r>
                  <a:rPr lang="en-US" altLang="ja-JP" sz="2400" dirty="0">
                    <a:solidFill>
                      <a:srgbClr val="FF0000"/>
                    </a:solidFill>
                  </a:rPr>
                  <a:t>left</a:t>
                </a:r>
                <a:r>
                  <a:rPr lang="en-US" altLang="ja-JP" sz="2400" dirty="0"/>
                  <a:t> image, </a:t>
                </a:r>
                <a14:m>
                  <m:oMath xmlns:m="http://schemas.openxmlformats.org/officeDocument/2006/math">
                    <m:r>
                      <a:rPr kumimoji="1" lang="en-US" altLang="ja-JP" sz="2400" b="0" i="1" smtClean="0">
                        <a:latin typeface="Cambria Math" panose="02040503050406030204" pitchFamily="18" charset="0"/>
                      </a:rPr>
                      <m:t>𝐷</m:t>
                    </m:r>
                    <m:r>
                      <a:rPr kumimoji="1" lang="en-US" altLang="ja-JP" sz="2400" b="0" i="0" smtClean="0">
                        <a:latin typeface="Cambria Math" panose="02040503050406030204" pitchFamily="18" charset="0"/>
                      </a:rPr>
                      <m:t> </m:t>
                    </m:r>
                  </m:oMath>
                </a14:m>
                <a:r>
                  <a:rPr kumimoji="1" lang="en-US" altLang="ja-JP" sz="2400" b="0" dirty="0"/>
                  <a:t>cross-correlations are calculated, and the best matched is chosen,</a:t>
                </a:r>
              </a:p>
              <a:p>
                <a:pPr marL="457200" indent="-457200">
                  <a:buFont typeface="+mj-lt"/>
                  <a:buAutoNum type="arabicPeriod"/>
                </a:pPr>
                <a:r>
                  <a:rPr lang="en-US" altLang="ja-JP" sz="2400" dirty="0"/>
                  <a:t>for each pixel in the </a:t>
                </a:r>
                <a:r>
                  <a:rPr lang="en-US" altLang="ja-JP" sz="2400" dirty="0">
                    <a:solidFill>
                      <a:srgbClr val="FF0000"/>
                    </a:solidFill>
                  </a:rPr>
                  <a:t>right</a:t>
                </a:r>
                <a:r>
                  <a:rPr lang="en-US" altLang="ja-JP" sz="2400" dirty="0"/>
                  <a:t> image, </a:t>
                </a:r>
                <a14:m>
                  <m:oMath xmlns:m="http://schemas.openxmlformats.org/officeDocument/2006/math">
                    <m:r>
                      <a:rPr lang="en-US" altLang="ja-JP" sz="2400" b="0" i="1" smtClean="0">
                        <a:latin typeface="Cambria Math" panose="02040503050406030204" pitchFamily="18" charset="0"/>
                      </a:rPr>
                      <m:t>𝐷</m:t>
                    </m:r>
                  </m:oMath>
                </a14:m>
                <a:r>
                  <a:rPr lang="en-US" altLang="ja-JP" sz="2400" b="0" dirty="0"/>
                  <a:t> cross-correlations are calculated, and the best matched is chosen,</a:t>
                </a:r>
              </a:p>
              <a:p>
                <a:pPr marL="457200" indent="-457200">
                  <a:buFont typeface="+mj-lt"/>
                  <a:buAutoNum type="arabicPeriod"/>
                </a:pPr>
                <a:r>
                  <a:rPr lang="en-US" altLang="ja-JP" sz="2400" dirty="0"/>
                  <a:t>they are cross-checked to obtain reliably matching.</a:t>
                </a:r>
              </a:p>
              <a:p>
                <a:pPr marL="457200" indent="-457200">
                  <a:buFont typeface="+mj-lt"/>
                  <a:buAutoNum type="arabicPeriod"/>
                </a:pPr>
                <a:endParaRPr lang="en-US" altLang="ja-JP" sz="2400" b="0" dirty="0"/>
              </a:p>
              <a:p>
                <a:r>
                  <a:rPr lang="en-US" altLang="ja-JP" sz="2400" dirty="0"/>
                  <a:t>Here, we consider to</a:t>
                </a:r>
              </a:p>
              <a:p>
                <a:pPr marL="342900" indent="-342900">
                  <a:buFont typeface="Wingdings" panose="05000000000000000000" pitchFamily="2" charset="2"/>
                  <a:buChar char="ü"/>
                </a:pPr>
                <a:r>
                  <a:rPr lang="en-US" altLang="ja-JP" sz="2400" dirty="0"/>
                  <a:t>calculate </a:t>
                </a:r>
                <a14:m>
                  <m:oMath xmlns:m="http://schemas.openxmlformats.org/officeDocument/2006/math">
                    <m:r>
                      <a:rPr lang="en-US" altLang="ja-JP" sz="2400" b="0" i="1" smtClean="0">
                        <a:latin typeface="Cambria Math" panose="02040503050406030204" pitchFamily="18" charset="0"/>
                      </a:rPr>
                      <m:t>𝐷</m:t>
                    </m:r>
                  </m:oMath>
                </a14:m>
                <a:r>
                  <a:rPr lang="en-US" altLang="ja-JP" sz="2400" b="0" dirty="0"/>
                  <a:t> cross-correlations in parallel, and </a:t>
                </a:r>
              </a:p>
              <a:p>
                <a:pPr marL="342900" indent="-342900">
                  <a:buFont typeface="Wingdings" panose="05000000000000000000" pitchFamily="2" charset="2"/>
                  <a:buChar char="ü"/>
                </a:pPr>
                <a:r>
                  <a:rPr lang="en-US" altLang="ja-JP" sz="2400" b="0" dirty="0"/>
                  <a:t>calculate </a:t>
                </a:r>
                <a:r>
                  <a:rPr lang="en-US" altLang="ja-JP" sz="2400" dirty="0"/>
                  <a:t>pixels in the left and right images in turn (one by one).</a:t>
                </a:r>
                <a:endParaRPr lang="en-US" altLang="ja-JP" sz="2400" b="0" dirty="0"/>
              </a:p>
            </p:txBody>
          </p:sp>
        </mc:Choice>
        <mc:Fallback xmlns="">
          <p:sp>
            <p:nvSpPr>
              <p:cNvPr id="289" name="テキスト ボックス 288"/>
              <p:cNvSpPr txBox="1">
                <a:spLocks noRot="1" noChangeAspect="1" noMove="1" noResize="1" noEditPoints="1" noAdjustHandles="1" noChangeArrowheads="1" noChangeShapeType="1" noTextEdit="1"/>
              </p:cNvSpPr>
              <p:nvPr/>
            </p:nvSpPr>
            <p:spPr>
              <a:xfrm>
                <a:off x="464016" y="1020769"/>
                <a:ext cx="8500472" cy="3785652"/>
              </a:xfrm>
              <a:prstGeom prst="rect">
                <a:avLst/>
              </a:prstGeom>
              <a:blipFill rotWithShape="1">
                <a:blip r:embed="rId3"/>
                <a:stretch>
                  <a:fillRect l="-1075" t="-1288" b="-27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4501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p:cNvCxnSpPr/>
          <p:nvPr/>
        </p:nvCxnSpPr>
        <p:spPr>
          <a:xfrm flipH="1">
            <a:off x="3062288" y="2810380"/>
            <a:ext cx="608" cy="1940214"/>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403648" y="2954396"/>
            <a:ext cx="2448272" cy="1512168"/>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5"/>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761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761170" cy="369332"/>
              </a:xfrm>
              <a:prstGeom prst="rect">
                <a:avLst/>
              </a:prstGeom>
              <a:blipFill rotWithShape="0">
                <a:blip r:embed="rId6"/>
                <a:stretch>
                  <a:fillRect b="-6557"/>
                </a:stretch>
              </a:blipFill>
            </p:spPr>
            <p:txBody>
              <a:bodyPr/>
              <a:lstStyle/>
              <a:p>
                <a:r>
                  <a:rPr lang="ja-JP" altLang="en-US">
                    <a:noFill/>
                  </a:rPr>
                  <a:t> </a:t>
                </a:r>
              </a:p>
            </p:txBody>
          </p:sp>
        </mc:Fallback>
      </mc:AlternateContent>
      <p:cxnSp>
        <p:nvCxnSpPr>
          <p:cNvPr id="29" name="直線コネクタ 28"/>
          <p:cNvCxnSpPr/>
          <p:nvPr/>
        </p:nvCxnSpPr>
        <p:spPr>
          <a:xfrm>
            <a:off x="3851920" y="2810380"/>
            <a:ext cx="0" cy="273630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7"/>
                <a:stretch>
                  <a:fillRect/>
                </a:stretch>
              </a:blipFill>
            </p:spPr>
            <p:txBody>
              <a:bodyPr/>
              <a:lstStyle/>
              <a:p>
                <a:r>
                  <a:rPr lang="ja-JP" altLang="en-US">
                    <a:noFill/>
                  </a:rPr>
                  <a:t> </a:t>
                </a:r>
              </a:p>
            </p:txBody>
          </p:sp>
        </mc:Fallback>
      </mc:AlternateContent>
      <p:sp>
        <p:nvSpPr>
          <p:cNvPr id="6" name="正方形/長方形 5"/>
          <p:cNvSpPr/>
          <p:nvPr/>
        </p:nvSpPr>
        <p:spPr>
          <a:xfrm>
            <a:off x="1403648" y="2954396"/>
            <a:ext cx="1656184" cy="1512168"/>
          </a:xfrm>
          <a:prstGeom prst="rect">
            <a:avLst/>
          </a:prstGeom>
          <a:solidFill>
            <a:srgbClr val="FFC0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403648" y="2946349"/>
            <a:ext cx="2448272" cy="792088"/>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59832" y="3738436"/>
            <a:ext cx="792088" cy="72812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403648" y="2954396"/>
            <a:ext cx="1656184" cy="764863"/>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subtracted twice</a:t>
            </a:r>
            <a:endParaRPr kumimoji="1" lang="ja-JP" altLang="en-US" dirty="0"/>
          </a:p>
        </p:txBody>
      </p: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グループ化 36"/>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38" name="テキスト ボックス 37"/>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8"/>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C00000"/>
                            </a:solidFill>
                            <a:latin typeface="Cambria Math"/>
                          </a:rPr>
                          <m:t>𝐵𝑜𝑥</m:t>
                        </m:r>
                        <m:d>
                          <m:dPr>
                            <m:ctrlPr>
                              <a:rPr kumimoji="1" lang="en-US" altLang="ja-JP" sz="2000" b="0" i="1" smtClean="0">
                                <a:solidFill>
                                  <a:srgbClr val="C00000"/>
                                </a:solidFill>
                                <a:latin typeface="Cambria Math" panose="02040503050406030204" pitchFamily="18" charset="0"/>
                              </a:rPr>
                            </m:ctrlPr>
                          </m:dPr>
                          <m:e>
                            <m:r>
                              <a:rPr kumimoji="1" lang="en-US" altLang="ja-JP" sz="2000" b="0" i="1" smtClean="0">
                                <a:solidFill>
                                  <a:srgbClr val="C00000"/>
                                </a:solidFill>
                                <a:latin typeface="Cambria Math"/>
                              </a:rPr>
                              <m:t>𝑥</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a:rPr>
                              <m:t>𝑦</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9"/>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2699792" y="4637804"/>
                  <a:ext cx="4817088"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smtClean="0">
                            <a:solidFill>
                              <a:srgbClr val="92D050"/>
                            </a:solidFill>
                            <a:latin typeface="Cambria Math"/>
                          </a:rPr>
                          <m:t>𝐵𝑜𝑥</m:t>
                        </m:r>
                        <m:d>
                          <m:dPr>
                            <m:ctrlPr>
                              <a:rPr lang="en-US" altLang="ja-JP" sz="2000" i="1">
                                <a:solidFill>
                                  <a:srgbClr val="92D050"/>
                                </a:solidFill>
                                <a:latin typeface="Cambria Math" panose="02040503050406030204" pitchFamily="18" charset="0"/>
                              </a:rPr>
                            </m:ctrlPr>
                          </m:dPr>
                          <m:e>
                            <m:r>
                              <a:rPr lang="en-US" altLang="ja-JP" sz="2000" i="1">
                                <a:solidFill>
                                  <a:srgbClr val="92D050"/>
                                </a:solidFill>
                                <a:latin typeface="Cambria Math"/>
                              </a:rPr>
                              <m:t>𝑥</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r>
                              <a:rPr lang="en-US" altLang="ja-JP" sz="2000" i="1">
                                <a:solidFill>
                                  <a:srgbClr val="92D050"/>
                                </a:solidFill>
                                <a:latin typeface="Cambria Math"/>
                              </a:rPr>
                              <m:t>,</m:t>
                            </m:r>
                            <m:r>
                              <a:rPr lang="en-US" altLang="ja-JP" sz="2000" i="1">
                                <a:solidFill>
                                  <a:srgbClr val="92D050"/>
                                </a:solidFill>
                                <a:latin typeface="Cambria Math"/>
                              </a:rPr>
                              <m:t>𝑦</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e>
                        </m:d>
                        <m:r>
                          <a:rPr lang="en-US" altLang="ja-JP" sz="2000" i="1" smtClean="0">
                            <a:solidFill>
                              <a:schemeClr val="tx1"/>
                            </a:solidFill>
                            <a:latin typeface="Cambria Math"/>
                          </a:rPr>
                          <m:t>−</m:t>
                        </m:r>
                      </m:oMath>
                    </m:oMathPara>
                  </a14:m>
                  <a:endParaRPr kumimoji="1" lang="ja-JP" altLang="en-US" sz="2000" dirty="0">
                    <a:solidFill>
                      <a:srgbClr val="92D050"/>
                    </a:solidFill>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699792" y="4637804"/>
                  <a:ext cx="4817088" cy="725135"/>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5155684" y="5120791"/>
                  <a:ext cx="28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C000"/>
                            </a:solidFill>
                            <a:latin typeface="Cambria Math"/>
                          </a:rPr>
                          <m:t>𝐵𝑜𝑥</m:t>
                        </m:r>
                        <m:d>
                          <m:dPr>
                            <m:ctrlPr>
                              <a:rPr kumimoji="1" lang="en-US" altLang="ja-JP" sz="2000" b="0" i="1" smtClean="0">
                                <a:solidFill>
                                  <a:srgbClr val="FFC000"/>
                                </a:solidFill>
                                <a:latin typeface="Cambria Math" panose="02040503050406030204" pitchFamily="18" charset="0"/>
                              </a:rPr>
                            </m:ctrlPr>
                          </m:dPr>
                          <m:e>
                            <m:r>
                              <a:rPr kumimoji="1" lang="en-US" altLang="ja-JP" sz="2000" b="0" i="1" smtClean="0">
                                <a:solidFill>
                                  <a:srgbClr val="FFC000"/>
                                </a:solidFill>
                                <a:latin typeface="Cambria Math"/>
                              </a:rPr>
                              <m:t>𝑥</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r>
                              <a:rPr kumimoji="1" lang="en-US" altLang="ja-JP" sz="2000" b="0" i="1" smtClean="0">
                                <a:solidFill>
                                  <a:srgbClr val="FFC000"/>
                                </a:solidFill>
                                <a:latin typeface="Cambria Math"/>
                              </a:rPr>
                              <m:t>−1,</m:t>
                            </m:r>
                            <m:r>
                              <a:rPr kumimoji="1" lang="en-US" altLang="ja-JP" sz="2000" b="0" i="1" smtClean="0">
                                <a:solidFill>
                                  <a:srgbClr val="FFC000"/>
                                </a:solidFill>
                                <a:latin typeface="Cambria Math"/>
                              </a:rPr>
                              <m:t>𝑦</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5155684" y="5120791"/>
                  <a:ext cx="2856616" cy="400110"/>
                </a:xfrm>
                <a:prstGeom prst="rect">
                  <a:avLst/>
                </a:prstGeom>
                <a:blipFill rotWithShape="1">
                  <a:blip r:embed="rId11"/>
                  <a:stretch>
                    <a:fillRect b="-9091"/>
                  </a:stretch>
                </a:blipFill>
              </p:spPr>
              <p:txBody>
                <a:bodyPr/>
                <a:lstStyle/>
                <a:p>
                  <a:r>
                    <a:rPr lang="ja-JP" altLang="en-US">
                      <a:noFill/>
                    </a:rPr>
                    <a:t> </a:t>
                  </a:r>
                </a:p>
              </p:txBody>
            </p:sp>
          </mc:Fallback>
        </mc:AlternateContent>
      </p:grpSp>
      <p:sp>
        <p:nvSpPr>
          <p:cNvPr id="43" name="正方形/長方形 42"/>
          <p:cNvSpPr/>
          <p:nvPr/>
        </p:nvSpPr>
        <p:spPr>
          <a:xfrm>
            <a:off x="3275856" y="5402668"/>
            <a:ext cx="648072" cy="22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2267744" y="2586971"/>
                <a:ext cx="1161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panose="02040503050406030204" pitchFamily="18" charset="0"/>
                        </a:rPr>
                        <m:t>𝑥</m:t>
                      </m:r>
                      <m:r>
                        <a:rPr kumimoji="1" lang="en-US" altLang="ja-JP" b="0" i="1" smtClean="0">
                          <a:solidFill>
                            <a:srgbClr val="FFC000"/>
                          </a:solidFill>
                          <a:latin typeface="Cambria Math" panose="02040503050406030204" pitchFamily="18" charset="0"/>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panose="02040503050406030204" pitchFamily="18" charset="0"/>
                        </a:rPr>
                        <m:t>−1</m:t>
                      </m:r>
                    </m:oMath>
                  </m:oMathPara>
                </a14:m>
                <a:endParaRPr kumimoji="1" lang="ja-JP" altLang="en-US" dirty="0">
                  <a:solidFill>
                    <a:srgbClr val="FFC000"/>
                  </a:solidFill>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2267744" y="2586971"/>
                <a:ext cx="1161728" cy="369332"/>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テキスト ボックス 43"/>
              <p:cNvSpPr txBox="1"/>
              <p:nvPr/>
            </p:nvSpPr>
            <p:spPr>
              <a:xfrm>
                <a:off x="5205582" y="3448102"/>
                <a:ext cx="1165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𝑦</m:t>
                      </m:r>
                      <m:r>
                        <a:rPr kumimoji="1" lang="en-US" altLang="ja-JP" b="0" i="1" smtClean="0">
                          <a:solidFill>
                            <a:srgbClr val="C00000"/>
                          </a:solidFill>
                          <a:latin typeface="Cambria Math" panose="02040503050406030204" pitchFamily="18" charset="0"/>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panose="02040503050406030204" pitchFamily="18" charset="0"/>
                        </a:rPr>
                        <m:t>−1</m:t>
                      </m:r>
                    </m:oMath>
                  </m:oMathPara>
                </a14:m>
                <a:endParaRPr kumimoji="1" lang="ja-JP" altLang="en-US" dirty="0">
                  <a:solidFill>
                    <a:srgbClr val="C00000"/>
                  </a:solidFill>
                </a:endParaRPr>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205582" y="3448102"/>
                <a:ext cx="1165127" cy="369332"/>
              </a:xfrm>
              <a:prstGeom prst="rect">
                <a:avLst/>
              </a:prstGeom>
              <a:blipFill rotWithShape="0">
                <a:blip r:embed="rId14"/>
                <a:stretch>
                  <a:fillRect b="-6667"/>
                </a:stretch>
              </a:blipFill>
            </p:spPr>
            <p:txBody>
              <a:bodyPr/>
              <a:lstStyle/>
              <a:p>
                <a:r>
                  <a:rPr lang="ja-JP" altLang="en-US">
                    <a:noFill/>
                  </a:rPr>
                  <a:t> </a:t>
                </a:r>
              </a:p>
            </p:txBody>
          </p:sp>
        </mc:Fallback>
      </mc:AlternateContent>
      <p:cxnSp>
        <p:nvCxnSpPr>
          <p:cNvPr id="45" name="直線コネクタ 44"/>
          <p:cNvCxnSpPr/>
          <p:nvPr/>
        </p:nvCxnSpPr>
        <p:spPr>
          <a:xfrm>
            <a:off x="1036863" y="3736134"/>
            <a:ext cx="48245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664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正方形/長方形 280"/>
          <p:cNvSpPr/>
          <p:nvPr/>
        </p:nvSpPr>
        <p:spPr>
          <a:xfrm>
            <a:off x="4339395" y="1798155"/>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4284341" y="1853410"/>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正方形/長方形 287"/>
          <p:cNvSpPr/>
          <p:nvPr/>
        </p:nvSpPr>
        <p:spPr>
          <a:xfrm>
            <a:off x="4224842" y="1916832"/>
            <a:ext cx="4430833" cy="4498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151857" y="1988839"/>
            <a:ext cx="4454363" cy="44803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6" name="テキスト ボックス 15"/>
              <p:cNvSpPr txBox="1"/>
              <p:nvPr/>
            </p:nvSpPr>
            <p:spPr>
              <a:xfrm>
                <a:off x="464016" y="1020769"/>
                <a:ext cx="8652018" cy="830997"/>
              </a:xfrm>
              <a:prstGeom prst="rect">
                <a:avLst/>
              </a:prstGeom>
              <a:noFill/>
            </p:spPr>
            <p:txBody>
              <a:bodyPr wrap="square" rtlCol="0">
                <a:spAutoFit/>
              </a:bodyPr>
              <a:lstStyle/>
              <a:p>
                <a:r>
                  <a:rPr lang="en-US" altLang="ja-JP" sz="2400" dirty="0"/>
                  <a:t>For calculating </a:t>
                </a:r>
                <a14:m>
                  <m:oMath xmlns:m="http://schemas.openxmlformats.org/officeDocument/2006/math">
                    <m:r>
                      <a:rPr lang="en-US" altLang="ja-JP" sz="2400" b="0" i="1" smtClean="0">
                        <a:latin typeface="Cambria Math"/>
                      </a:rPr>
                      <m:t>𝐷</m:t>
                    </m:r>
                  </m:oMath>
                </a14:m>
                <a:r>
                  <a:rPr kumimoji="1" lang="ja-JP" altLang="en-US" sz="2400" dirty="0"/>
                  <a:t> </a:t>
                </a:r>
                <a:r>
                  <a:rPr kumimoji="1" lang="en-US" altLang="ja-JP" sz="2400" dirty="0"/>
                  <a:t>cross-correlation for each pixel,</a:t>
                </a:r>
                <a14:m>
                  <m:oMath xmlns:m="http://schemas.openxmlformats.org/officeDocument/2006/math">
                    <m:r>
                      <a:rPr kumimoji="1" lang="en-US" altLang="ja-JP" sz="2400" b="0" i="0" smtClean="0">
                        <a:latin typeface="Cambria Math" panose="02040503050406030204" pitchFamily="18" charset="0"/>
                      </a:rPr>
                      <m:t> </m:t>
                    </m:r>
                    <m:r>
                      <a:rPr kumimoji="1" lang="en-US" altLang="ja-JP" sz="2400" b="0" i="1" smtClean="0">
                        <a:latin typeface="Cambria Math" panose="02040503050406030204" pitchFamily="18" charset="0"/>
                      </a:rPr>
                      <m:t> </m:t>
                    </m:r>
                    <m:r>
                      <a:rPr kumimoji="1" lang="en-US" altLang="ja-JP" sz="2400" b="0" i="1" smtClean="0">
                        <a:solidFill>
                          <a:srgbClr val="FF0000"/>
                        </a:solidFill>
                        <a:latin typeface="Cambria Math"/>
                      </a:rPr>
                      <m:t>𝐷</m:t>
                    </m:r>
                  </m:oMath>
                </a14:m>
                <a:r>
                  <a:rPr kumimoji="1" lang="ja-JP" altLang="en-US" sz="2400" dirty="0">
                    <a:solidFill>
                      <a:srgbClr val="FF0000"/>
                    </a:solidFill>
                  </a:rPr>
                  <a:t> </a:t>
                </a:r>
                <a:r>
                  <a:rPr kumimoji="1" lang="en-US" altLang="ja-JP" sz="2400" dirty="0">
                    <a:solidFill>
                      <a:srgbClr val="FF0000"/>
                    </a:solidFill>
                  </a:rPr>
                  <a:t>sets of </a:t>
                </a:r>
                <a:r>
                  <a:rPr lang="en-US" altLang="ja-JP" sz="2400" dirty="0">
                    <a:solidFill>
                      <a:srgbClr val="FF0000"/>
                    </a:solidFill>
                  </a:rPr>
                  <a:t>memory blocks</a:t>
                </a:r>
                <a:r>
                  <a:rPr kumimoji="1" lang="en-US" altLang="ja-JP" sz="2400" dirty="0"/>
                  <a:t> are required.</a:t>
                </a:r>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64016" y="1020769"/>
                <a:ext cx="8652018" cy="830997"/>
              </a:xfrm>
              <a:prstGeom prst="rect">
                <a:avLst/>
              </a:prstGeom>
              <a:blipFill rotWithShape="0">
                <a:blip r:embed="rId4"/>
                <a:stretch>
                  <a:fillRect l="-1057" t="-5839" b="-153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0"/>
                <a:stretch>
                  <a:fillRect l="-1720" t="-8333" r="-860" b="-26667"/>
                </a:stretch>
              </a:blipFill>
            </p:spPr>
            <p:txBody>
              <a:bodyPr/>
              <a:lstStyle/>
              <a:p>
                <a:r>
                  <a:rPr lang="ja-JP" altLang="en-US">
                    <a:noFill/>
                  </a:rPr>
                  <a:t> </a:t>
                </a:r>
              </a:p>
            </p:txBody>
          </p:sp>
        </mc:Fallback>
      </mc:AlternateContent>
      <p:cxnSp>
        <p:nvCxnSpPr>
          <p:cNvPr id="11" name="直線矢印コネクタ 10"/>
          <p:cNvCxnSpPr/>
          <p:nvPr/>
        </p:nvCxnSpPr>
        <p:spPr>
          <a:xfrm flipV="1">
            <a:off x="8804837" y="1796708"/>
            <a:ext cx="217796" cy="2160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0" name="テキスト ボックス 279"/>
              <p:cNvSpPr txBox="1"/>
              <p:nvPr/>
            </p:nvSpPr>
            <p:spPr>
              <a:xfrm>
                <a:off x="8711436" y="1484798"/>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8711436" y="1484798"/>
                <a:ext cx="404598" cy="369332"/>
              </a:xfrm>
              <a:prstGeom prst="rect">
                <a:avLst/>
              </a:prstGeom>
              <a:blipFill rotWithShape="1">
                <a:blip r:embed="rId11"/>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030947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正方形/長方形 280"/>
          <p:cNvSpPr/>
          <p:nvPr/>
        </p:nvSpPr>
        <p:spPr>
          <a:xfrm>
            <a:off x="4339395" y="1798155"/>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4284341" y="1853410"/>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正方形/長方形 287"/>
          <p:cNvSpPr/>
          <p:nvPr/>
        </p:nvSpPr>
        <p:spPr>
          <a:xfrm>
            <a:off x="4224842" y="1916832"/>
            <a:ext cx="4430833" cy="4498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146776" y="1988840"/>
            <a:ext cx="4454363" cy="44803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4016" y="1020769"/>
            <a:ext cx="8652018" cy="461665"/>
          </a:xfrm>
          <a:prstGeom prst="rect">
            <a:avLst/>
          </a:prstGeom>
          <a:noFill/>
        </p:spPr>
        <p:txBody>
          <a:bodyPr wrap="square" rtlCol="0">
            <a:spAutoFit/>
          </a:bodyPr>
          <a:lstStyle/>
          <a:p>
            <a:r>
              <a:rPr lang="en-US" altLang="ja-JP" sz="2400" dirty="0"/>
              <a:t>Memory usage of block RAMs</a:t>
            </a:r>
            <a:endParaRPr kumimoji="1" lang="ja-JP" altLang="en-US" sz="2400" dirty="0"/>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41638" y="4303236"/>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0"/>
                <a:stretch>
                  <a:fillRect l="-1720" t="-8333" r="-860" b="-26667"/>
                </a:stretch>
              </a:blipFill>
            </p:spPr>
            <p:txBody>
              <a:bodyPr/>
              <a:lstStyle/>
              <a:p>
                <a:r>
                  <a:rPr lang="ja-JP" altLang="en-US">
                    <a:noFill/>
                  </a:rPr>
                  <a:t> </a:t>
                </a:r>
              </a:p>
            </p:txBody>
          </p:sp>
        </mc:Fallback>
      </mc:AlternateContent>
      <p:cxnSp>
        <p:nvCxnSpPr>
          <p:cNvPr id="11" name="直線矢印コネクタ 10"/>
          <p:cNvCxnSpPr/>
          <p:nvPr/>
        </p:nvCxnSpPr>
        <p:spPr>
          <a:xfrm flipV="1">
            <a:off x="8804837" y="1796708"/>
            <a:ext cx="217796" cy="2160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0" name="テキスト ボックス 279"/>
              <p:cNvSpPr txBox="1"/>
              <p:nvPr/>
            </p:nvSpPr>
            <p:spPr>
              <a:xfrm>
                <a:off x="8711436" y="1484798"/>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8711436" y="1484798"/>
                <a:ext cx="404598" cy="369332"/>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3" name="テキスト ボックス 282"/>
              <p:cNvSpPr txBox="1"/>
              <p:nvPr/>
            </p:nvSpPr>
            <p:spPr>
              <a:xfrm>
                <a:off x="795759" y="3140968"/>
                <a:ext cx="5288409" cy="1704441"/>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𝑠</m:t>
                        </m:r>
                        <m:r>
                          <a:rPr kumimoji="1" lang="en-US" altLang="ja-JP" sz="3200" b="0" i="1" smtClean="0">
                            <a:solidFill>
                              <a:schemeClr val="bg1"/>
                            </a:solidFill>
                            <a:latin typeface="Cambria Math" panose="02040503050406030204" pitchFamily="18" charset="0"/>
                            <a:ea typeface="Cambria Math" panose="02040503050406030204" pitchFamily="18" charset="0"/>
                          </a:rPr>
                          <m:t>×(2</m:t>
                        </m:r>
                        <m:r>
                          <a:rPr kumimoji="1" lang="en-US" altLang="ja-JP" sz="3200" b="0" i="1" smtClean="0">
                            <a:solidFill>
                              <a:schemeClr val="bg1"/>
                            </a:solidFill>
                            <a:latin typeface="Cambria Math" panose="02040503050406030204" pitchFamily="18" charset="0"/>
                            <a:ea typeface="Cambria Math" panose="02040503050406030204" pitchFamily="18" charset="0"/>
                          </a:rPr>
                          <m:t>𝑟</m:t>
                        </m:r>
                        <m:r>
                          <a:rPr kumimoji="1" lang="en-US" altLang="ja-JP" sz="3200" b="0" i="1" smtClean="0">
                            <a:solidFill>
                              <a:schemeClr val="bg1"/>
                            </a:solidFill>
                            <a:latin typeface="Cambria Math" panose="02040503050406030204" pitchFamily="18" charset="0"/>
                            <a:ea typeface="Cambria Math" panose="02040503050406030204" pitchFamily="18" charset="0"/>
                          </a:rPr>
                          <m:t>+1)×2</m:t>
                        </m:r>
                      </m:num>
                      <m:den>
                        <m:r>
                          <a:rPr kumimoji="1" lang="en-US" altLang="ja-JP" sz="3200" b="0" i="1" smtClean="0">
                            <a:solidFill>
                              <a:schemeClr val="bg1"/>
                            </a:solidFill>
                            <a:latin typeface="Cambria Math" panose="02040503050406030204" pitchFamily="18" charset="0"/>
                          </a:rPr>
                          <m:t>512</m:t>
                        </m:r>
                      </m:den>
                    </m:f>
                    <m:r>
                      <a:rPr kumimoji="1" lang="en-US" altLang="ja-JP" sz="3200" i="1" smtClean="0">
                        <a:solidFill>
                          <a:schemeClr val="bg1"/>
                        </a:solidFill>
                        <a:latin typeface="Cambria Math" panose="02040503050406030204" pitchFamily="18" charset="0"/>
                        <a:ea typeface="Cambria Math" panose="02040503050406030204" pitchFamily="18" charset="0"/>
                      </a:rPr>
                      <m:t>×</m:t>
                    </m:r>
                    <m:f>
                      <m:fPr>
                        <m:ctrlPr>
                          <a:rPr kumimoji="1" lang="en-US" altLang="ja-JP" sz="3200" i="1" smtClean="0">
                            <a:solidFill>
                              <a:schemeClr val="bg1"/>
                            </a:solidFill>
                            <a:latin typeface="Cambria Math" panose="02040503050406030204" pitchFamily="18" charset="0"/>
                            <a:ea typeface="Cambria Math" panose="02040503050406030204" pitchFamily="18" charset="0"/>
                          </a:rPr>
                        </m:ctrlPr>
                      </m:fPr>
                      <m:num>
                        <m:r>
                          <a:rPr kumimoji="1" lang="en-US" altLang="ja-JP" sz="3200" b="0" i="1" smtClean="0">
                            <a:solidFill>
                              <a:schemeClr val="bg1"/>
                            </a:solidFill>
                            <a:latin typeface="Cambria Math" panose="02040503050406030204" pitchFamily="18" charset="0"/>
                            <a:ea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ea typeface="Cambria Math" panose="02040503050406030204" pitchFamily="18" charset="0"/>
                          </a:rPr>
                          <m:t> </m:t>
                        </m:r>
                        <m:r>
                          <a:rPr kumimoji="1" lang="en-US" altLang="ja-JP" sz="3200" b="0" i="1" smtClean="0">
                            <a:solidFill>
                              <a:schemeClr val="bg1"/>
                            </a:solidFill>
                            <a:latin typeface="Cambria Math" panose="02040503050406030204" pitchFamily="18" charset="0"/>
                            <a:ea typeface="Cambria Math" panose="02040503050406030204" pitchFamily="18" charset="0"/>
                          </a:rPr>
                          <m:t>𝑤𝑖𝑑𝑡h</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𝐷</m:t>
                        </m:r>
                      </m:num>
                      <m:den>
                        <m:r>
                          <a:rPr kumimoji="1" lang="en-US" altLang="ja-JP" sz="3200" b="0" i="1" smtClean="0">
                            <a:solidFill>
                              <a:schemeClr val="bg1"/>
                            </a:solidFill>
                            <a:latin typeface="Cambria Math" panose="02040503050406030204" pitchFamily="18" charset="0"/>
                            <a:ea typeface="Cambria Math" panose="02040503050406030204" pitchFamily="18" charset="0"/>
                          </a:rPr>
                          <m:t>72</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𝑘</m:t>
                        </m:r>
                      </m:den>
                    </m:f>
                  </m:oMath>
                </a14:m>
                <a:r>
                  <a:rPr kumimoji="1" lang="en-US" altLang="ja-JP" sz="3200" dirty="0">
                    <a:solidFill>
                      <a:schemeClr val="bg1"/>
                    </a:solidFill>
                  </a:rPr>
                  <a:t>  </a:t>
                </a:r>
                <a:r>
                  <a:rPr kumimoji="1" lang="en-US" altLang="ja-JP" sz="2800" dirty="0">
                    <a:solidFill>
                      <a:schemeClr val="bg1"/>
                    </a:solidFill>
                  </a:rPr>
                  <a:t>or</a:t>
                </a:r>
              </a:p>
              <a:p>
                <a:endParaRPr kumimoji="1" lang="en-US" altLang="ja-JP" sz="1100" dirty="0">
                  <a:solidFill>
                    <a:schemeClr val="bg1"/>
                  </a:solidFill>
                </a:endParaRPr>
              </a:p>
              <a:p>
                <a:r>
                  <a:rPr kumimoji="1" lang="en-US" altLang="ja-JP" sz="3200" dirty="0">
                    <a:solidFill>
                      <a:schemeClr val="bg1"/>
                    </a:solidFill>
                  </a:rPr>
                  <a:t>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i="1">
                            <a:solidFill>
                              <a:schemeClr val="bg1"/>
                            </a:solidFill>
                            <a:latin typeface="Cambria Math" panose="02040503050406030204" pitchFamily="18" charset="0"/>
                          </a:rPr>
                          <m:t>𝑠</m:t>
                        </m:r>
                        <m:r>
                          <a:rPr lang="en-US" altLang="ja-JP" sz="3200" i="1">
                            <a:solidFill>
                              <a:schemeClr val="bg1"/>
                            </a:solidFill>
                            <a:latin typeface="Cambria Math" panose="02040503050406030204" pitchFamily="18" charset="0"/>
                            <a:ea typeface="Cambria Math" panose="02040503050406030204" pitchFamily="18" charset="0"/>
                          </a:rPr>
                          <m:t>×(2</m:t>
                        </m:r>
                        <m:r>
                          <a:rPr lang="en-US" altLang="ja-JP" sz="3200" i="1">
                            <a:solidFill>
                              <a:schemeClr val="bg1"/>
                            </a:solidFill>
                            <a:latin typeface="Cambria Math" panose="02040503050406030204" pitchFamily="18" charset="0"/>
                            <a:ea typeface="Cambria Math" panose="02040503050406030204" pitchFamily="18" charset="0"/>
                          </a:rPr>
                          <m:t>𝑟</m:t>
                        </m:r>
                        <m:r>
                          <a:rPr lang="en-US" altLang="ja-JP" sz="3200" i="1">
                            <a:solidFill>
                              <a:schemeClr val="bg1"/>
                            </a:solidFill>
                            <a:latin typeface="Cambria Math" panose="02040503050406030204" pitchFamily="18" charset="0"/>
                            <a:ea typeface="Cambria Math" panose="02040503050406030204" pitchFamily="18" charset="0"/>
                          </a:rPr>
                          <m:t>+1)×2</m:t>
                        </m:r>
                      </m:num>
                      <m:den>
                        <m:r>
                          <a:rPr lang="en-US" altLang="ja-JP" sz="3200" b="0" i="1" smtClean="0">
                            <a:solidFill>
                              <a:schemeClr val="bg1"/>
                            </a:solidFill>
                            <a:latin typeface="Cambria Math" panose="02040503050406030204" pitchFamily="18" charset="0"/>
                            <a:ea typeface="Cambria Math" panose="02040503050406030204" pitchFamily="18" charset="0"/>
                          </a:rPr>
                          <m:t>1024</m:t>
                        </m:r>
                      </m:den>
                    </m:f>
                    <m:r>
                      <a:rPr lang="en-US" altLang="ja-JP" sz="3200" i="1">
                        <a:solidFill>
                          <a:schemeClr val="bg1"/>
                        </a:solidFill>
                        <a:latin typeface="Cambria Math" panose="02040503050406030204" pitchFamily="18" charset="0"/>
                        <a:ea typeface="Cambria Math" panose="02040503050406030204" pitchFamily="18" charset="0"/>
                      </a:rPr>
                      <m:t>×</m:t>
                    </m:r>
                    <m:f>
                      <m:fPr>
                        <m:ctrlPr>
                          <a:rPr lang="en-US" altLang="ja-JP" sz="3200" i="1">
                            <a:solidFill>
                              <a:schemeClr val="bg1"/>
                            </a:solidFill>
                            <a:latin typeface="Cambria Math" panose="02040503050406030204" pitchFamily="18" charset="0"/>
                            <a:ea typeface="Cambria Math" panose="02040503050406030204" pitchFamily="18" charset="0"/>
                          </a:rPr>
                        </m:ctrlPr>
                      </m:fPr>
                      <m:num>
                        <m:r>
                          <a:rPr lang="en-US" altLang="ja-JP" sz="3200" i="1">
                            <a:solidFill>
                              <a:schemeClr val="bg1"/>
                            </a:solidFill>
                            <a:latin typeface="Cambria Math" panose="02040503050406030204" pitchFamily="18" charset="0"/>
                            <a:ea typeface="Cambria Math" panose="02040503050406030204" pitchFamily="18" charset="0"/>
                          </a:rPr>
                          <m:t>𝑑𝑎𝑡𝑎</m:t>
                        </m:r>
                        <m:r>
                          <a:rPr lang="en-US" altLang="ja-JP" sz="3200" i="1">
                            <a:solidFill>
                              <a:schemeClr val="bg1"/>
                            </a:solidFill>
                            <a:latin typeface="Cambria Math" panose="02040503050406030204" pitchFamily="18" charset="0"/>
                            <a:ea typeface="Cambria Math" panose="02040503050406030204" pitchFamily="18" charset="0"/>
                          </a:rPr>
                          <m:t> </m:t>
                        </m:r>
                        <m:r>
                          <a:rPr lang="en-US" altLang="ja-JP" sz="3200" i="1">
                            <a:solidFill>
                              <a:schemeClr val="bg1"/>
                            </a:solidFill>
                            <a:latin typeface="Cambria Math" panose="02040503050406030204" pitchFamily="18" charset="0"/>
                            <a:ea typeface="Cambria Math" panose="02040503050406030204" pitchFamily="18" charset="0"/>
                          </a:rPr>
                          <m:t>𝑤𝑖𝑑𝑡h</m:t>
                        </m:r>
                        <m:r>
                          <a:rPr lang="en-US" altLang="ja-JP" sz="320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𝐷</m:t>
                        </m:r>
                      </m:num>
                      <m:den>
                        <m:r>
                          <a:rPr lang="en-US" altLang="ja-JP" sz="3200" b="0" i="1" smtClean="0">
                            <a:solidFill>
                              <a:schemeClr val="bg1"/>
                            </a:solidFill>
                            <a:latin typeface="Cambria Math" panose="02040503050406030204" pitchFamily="18" charset="0"/>
                            <a:ea typeface="Cambria Math" panose="02040503050406030204" pitchFamily="18" charset="0"/>
                          </a:rPr>
                          <m:t>36</m:t>
                        </m:r>
                        <m:r>
                          <a:rPr lang="en-US" altLang="ja-JP" sz="3200" b="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𝑙</m:t>
                        </m:r>
                      </m:den>
                    </m:f>
                  </m:oMath>
                </a14:m>
                <a:endParaRPr kumimoji="1" lang="ja-JP" altLang="en-US" sz="3200" dirty="0">
                  <a:solidFill>
                    <a:schemeClr val="bg1"/>
                  </a:solidFill>
                </a:endParaRP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795759" y="3140968"/>
                <a:ext cx="5288409" cy="1704441"/>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4" name="テキスト ボックス 283"/>
              <p:cNvSpPr txBox="1"/>
              <p:nvPr/>
            </p:nvSpPr>
            <p:spPr>
              <a:xfrm>
                <a:off x="4381358" y="4887266"/>
                <a:ext cx="1690271" cy="461665"/>
              </a:xfrm>
              <a:prstGeom prst="rect">
                <a:avLst/>
              </a:prstGeom>
              <a:solidFill>
                <a:srgbClr val="0070C0"/>
              </a:solidFill>
            </p:spPr>
            <p:txBody>
              <a:bodyPr wrap="none" rtlCol="0">
                <a:spAutoFit/>
              </a:bodyPr>
              <a:lstStyle/>
              <a:p>
                <a14:m>
                  <m:oMath xmlns:m="http://schemas.openxmlformats.org/officeDocument/2006/math">
                    <m:r>
                      <a:rPr kumimoji="1" lang="en-US" altLang="ja-JP" sz="2400" i="1" smtClean="0">
                        <a:solidFill>
                          <a:schemeClr val="bg1"/>
                        </a:solidFill>
                        <a:latin typeface="Cambria Math" panose="02040503050406030204" pitchFamily="18" charset="0"/>
                      </a:rPr>
                      <m:t>𝑘</m:t>
                    </m:r>
                    <m:r>
                      <a:rPr kumimoji="1" lang="en-US" altLang="ja-JP" sz="2400" b="0" i="1" smtClean="0">
                        <a:solidFill>
                          <a:schemeClr val="bg1"/>
                        </a:solidFill>
                        <a:latin typeface="Cambria Math" panose="02040503050406030204" pitchFamily="18" charset="0"/>
                      </a:rPr>
                      <m:t>,</m:t>
                    </m:r>
                    <m:r>
                      <a:rPr kumimoji="1" lang="en-US" altLang="ja-JP" sz="2400" b="0" i="1" smtClean="0">
                        <a:solidFill>
                          <a:schemeClr val="bg1"/>
                        </a:solidFill>
                        <a:latin typeface="Cambria Math" panose="02040503050406030204" pitchFamily="18" charset="0"/>
                      </a:rPr>
                      <m:t>𝑙</m:t>
                    </m:r>
                  </m:oMath>
                </a14:m>
                <a:r>
                  <a:rPr lang="ja-JP" altLang="en-US" sz="2400" dirty="0">
                    <a:solidFill>
                      <a:schemeClr val="bg1"/>
                    </a:solidFill>
                  </a:rPr>
                  <a:t> </a:t>
                </a:r>
                <a:r>
                  <a:rPr lang="en-US" altLang="ja-JP" sz="2400" dirty="0">
                    <a:solidFill>
                      <a:schemeClr val="bg1"/>
                    </a:solidFill>
                  </a:rPr>
                  <a:t>: integer</a:t>
                </a:r>
                <a:endParaRPr lang="ja-JP" altLang="en-US" sz="2400" dirty="0">
                  <a:solidFill>
                    <a:schemeClr val="bg1"/>
                  </a:solidFill>
                </a:endParaRP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4381358" y="4887266"/>
                <a:ext cx="1690271" cy="461665"/>
              </a:xfrm>
              <a:prstGeom prst="rect">
                <a:avLst/>
              </a:prstGeom>
              <a:blipFill rotWithShape="0">
                <a:blip r:embed="rId13"/>
                <a:stretch>
                  <a:fillRect l="-1083" t="-10667" r="-4693" b="-30667"/>
                </a:stretch>
              </a:blipFill>
            </p:spPr>
            <p:txBody>
              <a:bodyPr/>
              <a:lstStyle/>
              <a:p>
                <a:r>
                  <a:rPr lang="ja-JP" altLang="en-US">
                    <a:noFill/>
                  </a:rPr>
                  <a:t> </a:t>
                </a:r>
              </a:p>
            </p:txBody>
          </p:sp>
        </mc:Fallback>
      </mc:AlternateContent>
      <p:grpSp>
        <p:nvGrpSpPr>
          <p:cNvPr id="297" name="グループ化 296"/>
          <p:cNvGrpSpPr/>
          <p:nvPr/>
        </p:nvGrpSpPr>
        <p:grpSpPr>
          <a:xfrm>
            <a:off x="7056986" y="4072065"/>
            <a:ext cx="147636" cy="1156325"/>
            <a:chOff x="5110571" y="3985442"/>
            <a:chExt cx="147636" cy="1156325"/>
          </a:xfrm>
        </p:grpSpPr>
        <p:sp>
          <p:nvSpPr>
            <p:cNvPr id="298" name="正方形/長方形 297"/>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正方形/長方形 298"/>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正方形/長方形 30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正方形/長方形 30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正方形/長方形 30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正方形/長方形 30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8" name="グループ化 307"/>
          <p:cNvGrpSpPr/>
          <p:nvPr/>
        </p:nvGrpSpPr>
        <p:grpSpPr>
          <a:xfrm>
            <a:off x="6909350" y="4072619"/>
            <a:ext cx="147636" cy="1156325"/>
            <a:chOff x="5110571" y="3985442"/>
            <a:chExt cx="147636" cy="1156325"/>
          </a:xfrm>
        </p:grpSpPr>
        <p:sp>
          <p:nvSpPr>
            <p:cNvPr id="309" name="正方形/長方形 30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正方形/長方形 31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正方形/長方形 31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正方形/長方形 31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正方形/長方形 31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8" name="グループ化 317"/>
          <p:cNvGrpSpPr/>
          <p:nvPr/>
        </p:nvGrpSpPr>
        <p:grpSpPr>
          <a:xfrm>
            <a:off x="6763200" y="4072875"/>
            <a:ext cx="147636" cy="1156325"/>
            <a:chOff x="5110571" y="3985442"/>
            <a:chExt cx="147636" cy="1156325"/>
          </a:xfrm>
        </p:grpSpPr>
        <p:sp>
          <p:nvSpPr>
            <p:cNvPr id="319" name="正方形/長方形 31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正方形/長方形 32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正方形/長方形 32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2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2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8" name="グループ化 327"/>
          <p:cNvGrpSpPr/>
          <p:nvPr/>
        </p:nvGrpSpPr>
        <p:grpSpPr>
          <a:xfrm>
            <a:off x="6616215" y="4072492"/>
            <a:ext cx="147636" cy="1156325"/>
            <a:chOff x="5110571" y="3985442"/>
            <a:chExt cx="147636" cy="1156325"/>
          </a:xfrm>
        </p:grpSpPr>
        <p:sp>
          <p:nvSpPr>
            <p:cNvPr id="329" name="正方形/長方形 32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2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正方形/長方形 33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正方形/長方形 33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正方形/長方形 3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8" name="グループ化 337"/>
          <p:cNvGrpSpPr/>
          <p:nvPr/>
        </p:nvGrpSpPr>
        <p:grpSpPr>
          <a:xfrm>
            <a:off x="6469230" y="4072492"/>
            <a:ext cx="147636" cy="1156325"/>
            <a:chOff x="5110571" y="3985442"/>
            <a:chExt cx="147636" cy="1156325"/>
          </a:xfrm>
        </p:grpSpPr>
        <p:sp>
          <p:nvSpPr>
            <p:cNvPr id="339" name="正方形/長方形 3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正方形/長方形 3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正方形/長方形 3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正方形/長方形 3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正方形/長方形 346"/>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0" name="グループ化 349"/>
          <p:cNvGrpSpPr/>
          <p:nvPr/>
        </p:nvGrpSpPr>
        <p:grpSpPr>
          <a:xfrm>
            <a:off x="6327631" y="4070921"/>
            <a:ext cx="147636" cy="1156325"/>
            <a:chOff x="5110571" y="3985442"/>
            <a:chExt cx="147636" cy="1156325"/>
          </a:xfrm>
        </p:grpSpPr>
        <p:sp>
          <p:nvSpPr>
            <p:cNvPr id="351" name="正方形/長方形 350"/>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正方形/長方形 351"/>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正方形/長方形 352"/>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正方形/長方形 353"/>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正方形/長方形 354"/>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正方形/長方形 355"/>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正方形/長方形 356"/>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正方形/長方形 357"/>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正方形/長方形 358"/>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1" name="正方形/長方形 360"/>
          <p:cNvSpPr/>
          <p:nvPr/>
        </p:nvSpPr>
        <p:spPr>
          <a:xfrm>
            <a:off x="6180175" y="45077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正方形/長方形 361"/>
          <p:cNvSpPr/>
          <p:nvPr/>
        </p:nvSpPr>
        <p:spPr>
          <a:xfrm>
            <a:off x="6179997" y="436296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6179998" y="42189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6179999" y="407066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正方形/長方形 364"/>
          <p:cNvSpPr/>
          <p:nvPr/>
        </p:nvSpPr>
        <p:spPr>
          <a:xfrm>
            <a:off x="6180646" y="465639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正方形/長方形 365"/>
          <p:cNvSpPr/>
          <p:nvPr/>
        </p:nvSpPr>
        <p:spPr>
          <a:xfrm>
            <a:off x="6179996" y="480041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正方形/長方形 366"/>
          <p:cNvSpPr/>
          <p:nvPr/>
        </p:nvSpPr>
        <p:spPr>
          <a:xfrm>
            <a:off x="6180467" y="494443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p:cNvSpPr/>
          <p:nvPr/>
        </p:nvSpPr>
        <p:spPr>
          <a:xfrm>
            <a:off x="6179995" y="508297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p:cNvSpPr/>
          <p:nvPr/>
        </p:nvSpPr>
        <p:spPr>
          <a:xfrm>
            <a:off x="6179995" y="407623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p:cNvSpPr/>
          <p:nvPr/>
        </p:nvSpPr>
        <p:spPr>
          <a:xfrm>
            <a:off x="6327861" y="45073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p:cNvSpPr/>
          <p:nvPr/>
        </p:nvSpPr>
        <p:spPr>
          <a:xfrm>
            <a:off x="6327683" y="436261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正方形/長方形 378"/>
          <p:cNvSpPr/>
          <p:nvPr/>
        </p:nvSpPr>
        <p:spPr>
          <a:xfrm>
            <a:off x="6327684" y="42185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正方形/長方形 379"/>
          <p:cNvSpPr/>
          <p:nvPr/>
        </p:nvSpPr>
        <p:spPr>
          <a:xfrm>
            <a:off x="6327685" y="407031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正方形/長方形 380"/>
          <p:cNvSpPr/>
          <p:nvPr/>
        </p:nvSpPr>
        <p:spPr>
          <a:xfrm>
            <a:off x="6328332" y="465604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正方形/長方形 381"/>
          <p:cNvSpPr/>
          <p:nvPr/>
        </p:nvSpPr>
        <p:spPr>
          <a:xfrm>
            <a:off x="6327682" y="480006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正方形/長方形 382"/>
          <p:cNvSpPr/>
          <p:nvPr/>
        </p:nvSpPr>
        <p:spPr>
          <a:xfrm>
            <a:off x="6328153" y="494407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正方形/長方形 383"/>
          <p:cNvSpPr/>
          <p:nvPr/>
        </p:nvSpPr>
        <p:spPr>
          <a:xfrm>
            <a:off x="6327681" y="508262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正方形/長方形 384"/>
          <p:cNvSpPr/>
          <p:nvPr/>
        </p:nvSpPr>
        <p:spPr>
          <a:xfrm>
            <a:off x="6327681" y="4075885"/>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正方形/長方形 385"/>
          <p:cNvSpPr/>
          <p:nvPr/>
        </p:nvSpPr>
        <p:spPr>
          <a:xfrm>
            <a:off x="6474916"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正方形/長方形 386"/>
          <p:cNvSpPr/>
          <p:nvPr/>
        </p:nvSpPr>
        <p:spPr>
          <a:xfrm>
            <a:off x="6474738"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正方形/長方形 387"/>
          <p:cNvSpPr/>
          <p:nvPr/>
        </p:nvSpPr>
        <p:spPr>
          <a:xfrm>
            <a:off x="6474739"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正方形/長方形 388"/>
          <p:cNvSpPr/>
          <p:nvPr/>
        </p:nvSpPr>
        <p:spPr>
          <a:xfrm>
            <a:off x="6474740"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正方形/長方形 389"/>
          <p:cNvSpPr/>
          <p:nvPr/>
        </p:nvSpPr>
        <p:spPr>
          <a:xfrm>
            <a:off x="6475387"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6474737"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正方形/長方形 391"/>
          <p:cNvSpPr/>
          <p:nvPr/>
        </p:nvSpPr>
        <p:spPr>
          <a:xfrm>
            <a:off x="6475208"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正方形/長方形 392"/>
          <p:cNvSpPr/>
          <p:nvPr/>
        </p:nvSpPr>
        <p:spPr>
          <a:xfrm>
            <a:off x="6474736"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正方形/長方形 393"/>
          <p:cNvSpPr/>
          <p:nvPr/>
        </p:nvSpPr>
        <p:spPr>
          <a:xfrm>
            <a:off x="6474736"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6617855" y="4070718"/>
            <a:ext cx="147636" cy="1156325"/>
            <a:chOff x="6617855" y="4070718"/>
            <a:chExt cx="147636" cy="1156325"/>
          </a:xfrm>
        </p:grpSpPr>
        <p:sp>
          <p:nvSpPr>
            <p:cNvPr id="395" name="正方形/長方形 394"/>
            <p:cNvSpPr/>
            <p:nvPr/>
          </p:nvSpPr>
          <p:spPr>
            <a:xfrm>
              <a:off x="6618035"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正方形/長方形 395"/>
            <p:cNvSpPr/>
            <p:nvPr/>
          </p:nvSpPr>
          <p:spPr>
            <a:xfrm>
              <a:off x="6617857"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正方形/長方形 396"/>
            <p:cNvSpPr/>
            <p:nvPr/>
          </p:nvSpPr>
          <p:spPr>
            <a:xfrm>
              <a:off x="6617858"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p:cNvSpPr/>
            <p:nvPr/>
          </p:nvSpPr>
          <p:spPr>
            <a:xfrm>
              <a:off x="6617859"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正方形/長方形 398"/>
            <p:cNvSpPr/>
            <p:nvPr/>
          </p:nvSpPr>
          <p:spPr>
            <a:xfrm>
              <a:off x="6618506"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p:cNvSpPr/>
            <p:nvPr/>
          </p:nvSpPr>
          <p:spPr>
            <a:xfrm>
              <a:off x="6617856"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正方形/長方形 400"/>
            <p:cNvSpPr/>
            <p:nvPr/>
          </p:nvSpPr>
          <p:spPr>
            <a:xfrm>
              <a:off x="6618327"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正方形/長方形 401"/>
            <p:cNvSpPr/>
            <p:nvPr/>
          </p:nvSpPr>
          <p:spPr>
            <a:xfrm>
              <a:off x="6617855"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3" name="正方形/長方形 402"/>
          <p:cNvSpPr/>
          <p:nvPr/>
        </p:nvSpPr>
        <p:spPr>
          <a:xfrm>
            <a:off x="6617855"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4" name="グループ化 403"/>
          <p:cNvGrpSpPr/>
          <p:nvPr/>
        </p:nvGrpSpPr>
        <p:grpSpPr>
          <a:xfrm>
            <a:off x="6763985" y="4071138"/>
            <a:ext cx="147636" cy="1156325"/>
            <a:chOff x="6617855" y="4070718"/>
            <a:chExt cx="147636" cy="1156325"/>
          </a:xfrm>
          <a:solidFill>
            <a:srgbClr val="92D050"/>
          </a:solidFill>
        </p:grpSpPr>
        <p:sp>
          <p:nvSpPr>
            <p:cNvPr id="405" name="正方形/長方形 404"/>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正方形/長方形 406"/>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正方形/長方形 408"/>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正方形/長方形 410"/>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正方形/長方形 411"/>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3" name="グループ化 412"/>
          <p:cNvGrpSpPr/>
          <p:nvPr/>
        </p:nvGrpSpPr>
        <p:grpSpPr>
          <a:xfrm>
            <a:off x="6903595" y="4072875"/>
            <a:ext cx="147636" cy="1156325"/>
            <a:chOff x="6617855" y="4070718"/>
            <a:chExt cx="147636" cy="1156325"/>
          </a:xfrm>
          <a:solidFill>
            <a:srgbClr val="92D050"/>
          </a:solidFill>
        </p:grpSpPr>
        <p:sp>
          <p:nvSpPr>
            <p:cNvPr id="414" name="正方形/長方形 413"/>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正方形/長方形 414"/>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正方形/長方形 417"/>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正方形/長方形 418"/>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正方形/長方形 419"/>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正方形/長方形 420"/>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2" name="グループ化 421"/>
          <p:cNvGrpSpPr/>
          <p:nvPr/>
        </p:nvGrpSpPr>
        <p:grpSpPr>
          <a:xfrm>
            <a:off x="7051540" y="4073046"/>
            <a:ext cx="147636" cy="1156325"/>
            <a:chOff x="6617855" y="4070718"/>
            <a:chExt cx="147636" cy="1156325"/>
          </a:xfrm>
          <a:solidFill>
            <a:srgbClr val="92D050"/>
          </a:solidFill>
        </p:grpSpPr>
        <p:sp>
          <p:nvSpPr>
            <p:cNvPr id="423" name="正方形/長方形 422"/>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正方形/長方形 423"/>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正方形/長方形 424"/>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正方形/長方形 425"/>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正方形/長方形 426"/>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正方形/長方形 427"/>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正方形/長方形 428"/>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正方形/長方形 429"/>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1" name="グループ化 430"/>
          <p:cNvGrpSpPr/>
          <p:nvPr/>
        </p:nvGrpSpPr>
        <p:grpSpPr>
          <a:xfrm>
            <a:off x="7198616" y="4072454"/>
            <a:ext cx="147636" cy="1156325"/>
            <a:chOff x="6617855" y="4070718"/>
            <a:chExt cx="147636" cy="1156325"/>
          </a:xfrm>
          <a:solidFill>
            <a:srgbClr val="92D050"/>
          </a:solidFill>
        </p:grpSpPr>
        <p:sp>
          <p:nvSpPr>
            <p:cNvPr id="432" name="正方形/長方形 431"/>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正方形/長方形 432"/>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正方形/長方形 433"/>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正方形/長方形 434"/>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正方形/長方形 435"/>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正方形/長方形 436"/>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正方形/長方形 437"/>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正方形/長方形 438"/>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0" name="正方形/長方形 369"/>
          <p:cNvSpPr/>
          <p:nvPr/>
        </p:nvSpPr>
        <p:spPr>
          <a:xfrm>
            <a:off x="6179995" y="4076237"/>
            <a:ext cx="1165606"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0" name="カギ線コネクタ 439"/>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441" name="テキスト ボックス 440"/>
          <p:cNvSpPr txBox="1"/>
          <p:nvPr/>
        </p:nvSpPr>
        <p:spPr>
          <a:xfrm>
            <a:off x="6511186" y="2894813"/>
            <a:ext cx="1704634" cy="523220"/>
          </a:xfrm>
          <a:prstGeom prst="rect">
            <a:avLst/>
          </a:prstGeom>
          <a:solidFill>
            <a:srgbClr val="FFC000"/>
          </a:solidFill>
        </p:spPr>
        <p:txBody>
          <a:bodyPr wrap="none" rtlCol="0">
            <a:spAutoFit/>
          </a:bodyPr>
          <a:lstStyle/>
          <a:p>
            <a:r>
              <a:rPr kumimoji="1" lang="en-US" altLang="ja-JP" sz="2800" dirty="0"/>
              <a:t>Left image</a:t>
            </a:r>
            <a:endParaRPr kumimoji="1" lang="ja-JP" altLang="en-US" sz="2800" dirty="0"/>
          </a:p>
        </p:txBody>
      </p:sp>
      <p:sp>
        <p:nvSpPr>
          <p:cNvPr id="442" name="テキスト ボックス 441"/>
          <p:cNvSpPr txBox="1"/>
          <p:nvPr/>
        </p:nvSpPr>
        <p:spPr>
          <a:xfrm>
            <a:off x="6508589" y="3444431"/>
            <a:ext cx="1901611" cy="523220"/>
          </a:xfrm>
          <a:prstGeom prst="rect">
            <a:avLst/>
          </a:prstGeom>
          <a:solidFill>
            <a:srgbClr val="92D050"/>
          </a:solidFill>
        </p:spPr>
        <p:txBody>
          <a:bodyPr wrap="none" rtlCol="0">
            <a:spAutoFit/>
          </a:bodyPr>
          <a:lstStyle/>
          <a:p>
            <a:r>
              <a:rPr lang="en-US" altLang="ja-JP" sz="2800" dirty="0"/>
              <a:t>Right</a:t>
            </a:r>
            <a:r>
              <a:rPr kumimoji="1" lang="en-US" altLang="ja-JP" sz="2800" dirty="0"/>
              <a:t> image</a:t>
            </a:r>
            <a:endParaRPr kumimoji="1" lang="ja-JP" altLang="en-US" sz="2800" dirty="0"/>
          </a:p>
        </p:txBody>
      </p:sp>
      <p:grpSp>
        <p:nvGrpSpPr>
          <p:cNvPr id="19" name="グループ化 18"/>
          <p:cNvGrpSpPr/>
          <p:nvPr/>
        </p:nvGrpSpPr>
        <p:grpSpPr>
          <a:xfrm>
            <a:off x="2143271" y="3134510"/>
            <a:ext cx="520324" cy="464491"/>
            <a:chOff x="126298" y="1772816"/>
            <a:chExt cx="520324" cy="464491"/>
          </a:xfrm>
        </p:grpSpPr>
        <p:sp>
          <p:nvSpPr>
            <p:cNvPr id="18" name="正方形/長方形 17"/>
            <p:cNvSpPr/>
            <p:nvPr/>
          </p:nvSpPr>
          <p:spPr>
            <a:xfrm>
              <a:off x="197061" y="1868245"/>
              <a:ext cx="432048" cy="2646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126298" y="1772816"/>
              <a:ext cx="520324" cy="464491"/>
              <a:chOff x="146152" y="2043213"/>
              <a:chExt cx="520324" cy="464491"/>
            </a:xfrm>
          </p:grpSpPr>
          <mc:AlternateContent xmlns:mc="http://schemas.openxmlformats.org/markup-compatibility/2006" xmlns:a14="http://schemas.microsoft.com/office/drawing/2010/main">
            <mc:Choice Requires="a14">
              <p:sp>
                <p:nvSpPr>
                  <p:cNvPr id="4" name="テキスト ボックス 3"/>
                  <p:cNvSpPr txBox="1"/>
                  <p:nvPr/>
                </p:nvSpPr>
                <p:spPr>
                  <a:xfrm>
                    <a:off x="146152" y="2046039"/>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solidFill>
                                <a:srgbClr val="FFC000"/>
                              </a:solidFill>
                              <a:latin typeface="Cambria Math" panose="02040503050406030204" pitchFamily="18" charset="0"/>
                              <a:ea typeface="Cambria Math" panose="02040503050406030204" pitchFamily="18" charset="0"/>
                            </a:rPr>
                            <m:t>×</m:t>
                          </m:r>
                        </m:oMath>
                      </m:oMathPara>
                    </a14:m>
                    <a:endParaRPr kumimoji="1" lang="ja-JP" altLang="en-US" sz="2400" dirty="0">
                      <a:solidFill>
                        <a:srgbClr val="FFC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6152" y="2046039"/>
                    <a:ext cx="288032" cy="461665"/>
                  </a:xfrm>
                  <a:prstGeom prst="rect">
                    <a:avLst/>
                  </a:prstGeom>
                  <a:blipFill>
                    <a:blip r:embed="rId14"/>
                    <a:stretch>
                      <a:fillRect r="-382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9" name="テキスト ボックス 268"/>
                  <p:cNvSpPr txBox="1"/>
                  <p:nvPr/>
                </p:nvSpPr>
                <p:spPr>
                  <a:xfrm>
                    <a:off x="378444" y="204321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rgbClr val="FFC000"/>
                      </a:solidFill>
                    </a:endParaRPr>
                  </a:p>
                </p:txBody>
              </p:sp>
            </mc:Choice>
            <mc:Fallback xmlns="">
              <p:sp>
                <p:nvSpPr>
                  <p:cNvPr id="269" name="テキスト ボックス 268"/>
                  <p:cNvSpPr txBox="1">
                    <a:spLocks noRot="1" noChangeAspect="1" noMove="1" noResize="1" noEditPoints="1" noAdjustHandles="1" noChangeArrowheads="1" noChangeShapeType="1" noTextEdit="1"/>
                  </p:cNvSpPr>
                  <p:nvPr/>
                </p:nvSpPr>
                <p:spPr>
                  <a:xfrm>
                    <a:off x="378444" y="2043213"/>
                    <a:ext cx="288032" cy="461665"/>
                  </a:xfrm>
                  <a:prstGeom prst="rect">
                    <a:avLst/>
                  </a:prstGeom>
                  <a:blipFill>
                    <a:blip r:embed="rId15"/>
                    <a:stretch>
                      <a:fillRect l="-6383" r="-27660"/>
                    </a:stretch>
                  </a:blipFill>
                </p:spPr>
                <p:txBody>
                  <a:bodyPr/>
                  <a:lstStyle/>
                  <a:p>
                    <a:r>
                      <a:rPr lang="ja-JP" altLang="en-US">
                        <a:noFill/>
                      </a:rPr>
                      <a:t> </a:t>
                    </a:r>
                  </a:p>
                </p:txBody>
              </p:sp>
            </mc:Fallback>
          </mc:AlternateContent>
        </p:grpSp>
      </p:grpSp>
      <p:grpSp>
        <p:nvGrpSpPr>
          <p:cNvPr id="272" name="グループ化 271"/>
          <p:cNvGrpSpPr/>
          <p:nvPr/>
        </p:nvGrpSpPr>
        <p:grpSpPr>
          <a:xfrm>
            <a:off x="2307520" y="4023074"/>
            <a:ext cx="520324" cy="464491"/>
            <a:chOff x="126298" y="1772816"/>
            <a:chExt cx="520324" cy="464491"/>
          </a:xfrm>
        </p:grpSpPr>
        <p:sp>
          <p:nvSpPr>
            <p:cNvPr id="273" name="正方形/長方形 272"/>
            <p:cNvSpPr/>
            <p:nvPr/>
          </p:nvSpPr>
          <p:spPr>
            <a:xfrm>
              <a:off x="197061" y="1868245"/>
              <a:ext cx="432048" cy="2646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4" name="グループ化 273"/>
            <p:cNvGrpSpPr/>
            <p:nvPr/>
          </p:nvGrpSpPr>
          <p:grpSpPr>
            <a:xfrm>
              <a:off x="126298" y="1772816"/>
              <a:ext cx="520324" cy="464491"/>
              <a:chOff x="146152" y="2043213"/>
              <a:chExt cx="520324" cy="464491"/>
            </a:xfrm>
          </p:grpSpPr>
          <mc:AlternateContent xmlns:mc="http://schemas.openxmlformats.org/markup-compatibility/2006" xmlns:a14="http://schemas.microsoft.com/office/drawing/2010/main">
            <mc:Choice Requires="a14">
              <p:sp>
                <p:nvSpPr>
                  <p:cNvPr id="275" name="テキスト ボックス 274"/>
                  <p:cNvSpPr txBox="1"/>
                  <p:nvPr/>
                </p:nvSpPr>
                <p:spPr>
                  <a:xfrm>
                    <a:off x="146152" y="2046039"/>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solidFill>
                                <a:srgbClr val="FFC000"/>
                              </a:solidFill>
                              <a:latin typeface="Cambria Math" panose="02040503050406030204" pitchFamily="18" charset="0"/>
                              <a:ea typeface="Cambria Math" panose="02040503050406030204" pitchFamily="18" charset="0"/>
                            </a:rPr>
                            <m:t>×</m:t>
                          </m:r>
                        </m:oMath>
                      </m:oMathPara>
                    </a14:m>
                    <a:endParaRPr kumimoji="1" lang="ja-JP" altLang="en-US" sz="2400" dirty="0">
                      <a:solidFill>
                        <a:srgbClr val="FFC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6152" y="2046039"/>
                    <a:ext cx="288032" cy="461665"/>
                  </a:xfrm>
                  <a:prstGeom prst="rect">
                    <a:avLst/>
                  </a:prstGeom>
                  <a:blipFill>
                    <a:blip r:embed="rId14"/>
                    <a:stretch>
                      <a:fillRect r="-382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5" name="テキスト ボックス 284"/>
                  <p:cNvSpPr txBox="1"/>
                  <p:nvPr/>
                </p:nvSpPr>
                <p:spPr>
                  <a:xfrm>
                    <a:off x="378444" y="204321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rgbClr val="FFC000"/>
                      </a:solidFill>
                    </a:endParaRPr>
                  </a:p>
                </p:txBody>
              </p:sp>
            </mc:Choice>
            <mc:Fallback xmlns="">
              <p:sp>
                <p:nvSpPr>
                  <p:cNvPr id="285" name="テキスト ボックス 284"/>
                  <p:cNvSpPr txBox="1">
                    <a:spLocks noRot="1" noChangeAspect="1" noMove="1" noResize="1" noEditPoints="1" noAdjustHandles="1" noChangeArrowheads="1" noChangeShapeType="1" noTextEdit="1"/>
                  </p:cNvSpPr>
                  <p:nvPr/>
                </p:nvSpPr>
                <p:spPr>
                  <a:xfrm>
                    <a:off x="378444" y="2043213"/>
                    <a:ext cx="288032" cy="461665"/>
                  </a:xfrm>
                  <a:prstGeom prst="rect">
                    <a:avLst/>
                  </a:prstGeom>
                  <a:blipFill>
                    <a:blip r:embed="rId16"/>
                    <a:stretch>
                      <a:fillRect l="-6383" r="-27660"/>
                    </a:stretch>
                  </a:blipFill>
                </p:spPr>
                <p:txBody>
                  <a:bodyPr/>
                  <a:lstStyle/>
                  <a:p>
                    <a:r>
                      <a:rPr lang="ja-JP" altLang="en-US">
                        <a:noFill/>
                      </a:rPr>
                      <a:t> </a:t>
                    </a:r>
                  </a:p>
                </p:txBody>
              </p:sp>
            </mc:Fallback>
          </mc:AlternateContent>
        </p:grpSp>
      </p:grpSp>
    </p:spTree>
    <p:extLst>
      <p:ext uri="{BB962C8B-B14F-4D97-AF65-F5344CB8AC3E}">
        <p14:creationId xmlns:p14="http://schemas.microsoft.com/office/powerpoint/2010/main" val="38887561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正方形/長方形 280"/>
          <p:cNvSpPr/>
          <p:nvPr/>
        </p:nvSpPr>
        <p:spPr>
          <a:xfrm>
            <a:off x="4339395" y="1798155"/>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4284341" y="1853410"/>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正方形/長方形 287"/>
          <p:cNvSpPr/>
          <p:nvPr/>
        </p:nvSpPr>
        <p:spPr>
          <a:xfrm>
            <a:off x="4224842" y="1916832"/>
            <a:ext cx="4430833" cy="4498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146776" y="1988840"/>
            <a:ext cx="4454363" cy="44803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4016" y="1020769"/>
            <a:ext cx="8652018" cy="461665"/>
          </a:xfrm>
          <a:prstGeom prst="rect">
            <a:avLst/>
          </a:prstGeom>
          <a:noFill/>
        </p:spPr>
        <p:txBody>
          <a:bodyPr wrap="square" rtlCol="0">
            <a:spAutoFit/>
          </a:bodyPr>
          <a:lstStyle/>
          <a:p>
            <a:r>
              <a:rPr lang="en-US" altLang="ja-JP" sz="2400" dirty="0"/>
              <a:t>Memory usage of block RAMs</a:t>
            </a:r>
            <a:endParaRPr kumimoji="1" lang="ja-JP" altLang="en-US" sz="2400" dirty="0"/>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0"/>
                <a:stretch>
                  <a:fillRect l="-1720" t="-8333" r="-860" b="-26667"/>
                </a:stretch>
              </a:blipFill>
            </p:spPr>
            <p:txBody>
              <a:bodyPr/>
              <a:lstStyle/>
              <a:p>
                <a:r>
                  <a:rPr lang="ja-JP" altLang="en-US">
                    <a:noFill/>
                  </a:rPr>
                  <a:t> </a:t>
                </a:r>
              </a:p>
            </p:txBody>
          </p:sp>
        </mc:Fallback>
      </mc:AlternateContent>
      <p:cxnSp>
        <p:nvCxnSpPr>
          <p:cNvPr id="11" name="直線矢印コネクタ 10"/>
          <p:cNvCxnSpPr/>
          <p:nvPr/>
        </p:nvCxnSpPr>
        <p:spPr>
          <a:xfrm flipV="1">
            <a:off x="8804837" y="1796708"/>
            <a:ext cx="217796" cy="2160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0" name="テキスト ボックス 279"/>
              <p:cNvSpPr txBox="1"/>
              <p:nvPr/>
            </p:nvSpPr>
            <p:spPr>
              <a:xfrm>
                <a:off x="8711436" y="1484798"/>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8711436" y="1484798"/>
                <a:ext cx="404598" cy="369332"/>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3" name="テキスト ボックス 282"/>
              <p:cNvSpPr txBox="1"/>
              <p:nvPr/>
            </p:nvSpPr>
            <p:spPr>
              <a:xfrm>
                <a:off x="795759" y="3140968"/>
                <a:ext cx="5288409" cy="1704441"/>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𝑠</m:t>
                        </m:r>
                        <m:r>
                          <a:rPr kumimoji="1" lang="en-US" altLang="ja-JP" sz="3200" b="0" i="1" smtClean="0">
                            <a:solidFill>
                              <a:schemeClr val="bg1"/>
                            </a:solidFill>
                            <a:latin typeface="Cambria Math" panose="02040503050406030204" pitchFamily="18" charset="0"/>
                            <a:ea typeface="Cambria Math" panose="02040503050406030204" pitchFamily="18" charset="0"/>
                          </a:rPr>
                          <m:t>×(2</m:t>
                        </m:r>
                        <m:r>
                          <a:rPr kumimoji="1" lang="en-US" altLang="ja-JP" sz="3200" b="0" i="1" smtClean="0">
                            <a:solidFill>
                              <a:schemeClr val="bg1"/>
                            </a:solidFill>
                            <a:latin typeface="Cambria Math" panose="02040503050406030204" pitchFamily="18" charset="0"/>
                            <a:ea typeface="Cambria Math" panose="02040503050406030204" pitchFamily="18" charset="0"/>
                          </a:rPr>
                          <m:t>𝑟</m:t>
                        </m:r>
                        <m:r>
                          <a:rPr kumimoji="1" lang="en-US" altLang="ja-JP" sz="3200" b="0" i="1" smtClean="0">
                            <a:solidFill>
                              <a:schemeClr val="bg1"/>
                            </a:solidFill>
                            <a:latin typeface="Cambria Math" panose="02040503050406030204" pitchFamily="18" charset="0"/>
                            <a:ea typeface="Cambria Math" panose="02040503050406030204" pitchFamily="18" charset="0"/>
                          </a:rPr>
                          <m:t>+1)×2</m:t>
                        </m:r>
                      </m:num>
                      <m:den>
                        <m:r>
                          <a:rPr kumimoji="1" lang="en-US" altLang="ja-JP" sz="3200" b="0" i="1" smtClean="0">
                            <a:solidFill>
                              <a:schemeClr val="bg1"/>
                            </a:solidFill>
                            <a:latin typeface="Cambria Math" panose="02040503050406030204" pitchFamily="18" charset="0"/>
                          </a:rPr>
                          <m:t>512</m:t>
                        </m:r>
                      </m:den>
                    </m:f>
                    <m:r>
                      <a:rPr kumimoji="1" lang="en-US" altLang="ja-JP" sz="3200" i="1" smtClean="0">
                        <a:solidFill>
                          <a:schemeClr val="bg1"/>
                        </a:solidFill>
                        <a:latin typeface="Cambria Math" panose="02040503050406030204" pitchFamily="18" charset="0"/>
                        <a:ea typeface="Cambria Math" panose="02040503050406030204" pitchFamily="18" charset="0"/>
                      </a:rPr>
                      <m:t>×</m:t>
                    </m:r>
                    <m:f>
                      <m:fPr>
                        <m:ctrlPr>
                          <a:rPr kumimoji="1" lang="en-US" altLang="ja-JP" sz="3200" i="1" smtClean="0">
                            <a:solidFill>
                              <a:schemeClr val="bg1"/>
                            </a:solidFill>
                            <a:latin typeface="Cambria Math" panose="02040503050406030204" pitchFamily="18" charset="0"/>
                            <a:ea typeface="Cambria Math" panose="02040503050406030204" pitchFamily="18" charset="0"/>
                          </a:rPr>
                        </m:ctrlPr>
                      </m:fPr>
                      <m:num>
                        <m:r>
                          <a:rPr kumimoji="1" lang="en-US" altLang="ja-JP" sz="3200" b="0" i="1" smtClean="0">
                            <a:solidFill>
                              <a:schemeClr val="bg1"/>
                            </a:solidFill>
                            <a:latin typeface="Cambria Math" panose="02040503050406030204" pitchFamily="18" charset="0"/>
                            <a:ea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ea typeface="Cambria Math" panose="02040503050406030204" pitchFamily="18" charset="0"/>
                          </a:rPr>
                          <m:t> </m:t>
                        </m:r>
                        <m:r>
                          <a:rPr kumimoji="1" lang="en-US" altLang="ja-JP" sz="3200" b="0" i="1" smtClean="0">
                            <a:solidFill>
                              <a:schemeClr val="bg1"/>
                            </a:solidFill>
                            <a:latin typeface="Cambria Math" panose="02040503050406030204" pitchFamily="18" charset="0"/>
                            <a:ea typeface="Cambria Math" panose="02040503050406030204" pitchFamily="18" charset="0"/>
                          </a:rPr>
                          <m:t>𝑤𝑖𝑑𝑡h</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𝐷</m:t>
                        </m:r>
                      </m:num>
                      <m:den>
                        <m:r>
                          <a:rPr kumimoji="1" lang="en-US" altLang="ja-JP" sz="3200" b="0" i="1" smtClean="0">
                            <a:solidFill>
                              <a:schemeClr val="bg1"/>
                            </a:solidFill>
                            <a:latin typeface="Cambria Math" panose="02040503050406030204" pitchFamily="18" charset="0"/>
                            <a:ea typeface="Cambria Math" panose="02040503050406030204" pitchFamily="18" charset="0"/>
                          </a:rPr>
                          <m:t>72</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𝑘</m:t>
                        </m:r>
                      </m:den>
                    </m:f>
                  </m:oMath>
                </a14:m>
                <a:r>
                  <a:rPr kumimoji="1" lang="en-US" altLang="ja-JP" sz="3200" dirty="0">
                    <a:solidFill>
                      <a:schemeClr val="bg1"/>
                    </a:solidFill>
                  </a:rPr>
                  <a:t>  </a:t>
                </a:r>
                <a:r>
                  <a:rPr kumimoji="1" lang="en-US" altLang="ja-JP" sz="2800" dirty="0">
                    <a:solidFill>
                      <a:schemeClr val="bg1"/>
                    </a:solidFill>
                  </a:rPr>
                  <a:t>or</a:t>
                </a:r>
              </a:p>
              <a:p>
                <a:endParaRPr kumimoji="1" lang="en-US" altLang="ja-JP" sz="1100" dirty="0">
                  <a:solidFill>
                    <a:schemeClr val="bg1"/>
                  </a:solidFill>
                </a:endParaRPr>
              </a:p>
              <a:p>
                <a:r>
                  <a:rPr kumimoji="1" lang="en-US" altLang="ja-JP" sz="3200" dirty="0">
                    <a:solidFill>
                      <a:schemeClr val="bg1"/>
                    </a:solidFill>
                  </a:rPr>
                  <a:t>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i="1">
                            <a:solidFill>
                              <a:schemeClr val="bg1"/>
                            </a:solidFill>
                            <a:latin typeface="Cambria Math" panose="02040503050406030204" pitchFamily="18" charset="0"/>
                          </a:rPr>
                          <m:t>𝑠</m:t>
                        </m:r>
                        <m:r>
                          <a:rPr lang="en-US" altLang="ja-JP" sz="3200" i="1">
                            <a:solidFill>
                              <a:schemeClr val="bg1"/>
                            </a:solidFill>
                            <a:latin typeface="Cambria Math" panose="02040503050406030204" pitchFamily="18" charset="0"/>
                            <a:ea typeface="Cambria Math" panose="02040503050406030204" pitchFamily="18" charset="0"/>
                          </a:rPr>
                          <m:t>×(2</m:t>
                        </m:r>
                        <m:r>
                          <a:rPr lang="en-US" altLang="ja-JP" sz="3200" i="1">
                            <a:solidFill>
                              <a:schemeClr val="bg1"/>
                            </a:solidFill>
                            <a:latin typeface="Cambria Math" panose="02040503050406030204" pitchFamily="18" charset="0"/>
                            <a:ea typeface="Cambria Math" panose="02040503050406030204" pitchFamily="18" charset="0"/>
                          </a:rPr>
                          <m:t>𝑟</m:t>
                        </m:r>
                        <m:r>
                          <a:rPr lang="en-US" altLang="ja-JP" sz="3200" i="1">
                            <a:solidFill>
                              <a:schemeClr val="bg1"/>
                            </a:solidFill>
                            <a:latin typeface="Cambria Math" panose="02040503050406030204" pitchFamily="18" charset="0"/>
                            <a:ea typeface="Cambria Math" panose="02040503050406030204" pitchFamily="18" charset="0"/>
                          </a:rPr>
                          <m:t>+1)×2</m:t>
                        </m:r>
                      </m:num>
                      <m:den>
                        <m:r>
                          <a:rPr lang="en-US" altLang="ja-JP" sz="3200" b="0" i="1" smtClean="0">
                            <a:solidFill>
                              <a:schemeClr val="bg1"/>
                            </a:solidFill>
                            <a:latin typeface="Cambria Math" panose="02040503050406030204" pitchFamily="18" charset="0"/>
                            <a:ea typeface="Cambria Math" panose="02040503050406030204" pitchFamily="18" charset="0"/>
                          </a:rPr>
                          <m:t>1024</m:t>
                        </m:r>
                      </m:den>
                    </m:f>
                    <m:r>
                      <a:rPr lang="en-US" altLang="ja-JP" sz="3200" i="1">
                        <a:solidFill>
                          <a:schemeClr val="bg1"/>
                        </a:solidFill>
                        <a:latin typeface="Cambria Math" panose="02040503050406030204" pitchFamily="18" charset="0"/>
                        <a:ea typeface="Cambria Math" panose="02040503050406030204" pitchFamily="18" charset="0"/>
                      </a:rPr>
                      <m:t>×</m:t>
                    </m:r>
                    <m:f>
                      <m:fPr>
                        <m:ctrlPr>
                          <a:rPr lang="en-US" altLang="ja-JP" sz="3200" i="1">
                            <a:solidFill>
                              <a:schemeClr val="bg1"/>
                            </a:solidFill>
                            <a:latin typeface="Cambria Math" panose="02040503050406030204" pitchFamily="18" charset="0"/>
                            <a:ea typeface="Cambria Math" panose="02040503050406030204" pitchFamily="18" charset="0"/>
                          </a:rPr>
                        </m:ctrlPr>
                      </m:fPr>
                      <m:num>
                        <m:r>
                          <a:rPr lang="en-US" altLang="ja-JP" sz="3200" i="1">
                            <a:solidFill>
                              <a:schemeClr val="bg1"/>
                            </a:solidFill>
                            <a:latin typeface="Cambria Math" panose="02040503050406030204" pitchFamily="18" charset="0"/>
                            <a:ea typeface="Cambria Math" panose="02040503050406030204" pitchFamily="18" charset="0"/>
                          </a:rPr>
                          <m:t>𝑑𝑎𝑡𝑎</m:t>
                        </m:r>
                        <m:r>
                          <a:rPr lang="en-US" altLang="ja-JP" sz="3200" i="1">
                            <a:solidFill>
                              <a:schemeClr val="bg1"/>
                            </a:solidFill>
                            <a:latin typeface="Cambria Math" panose="02040503050406030204" pitchFamily="18" charset="0"/>
                            <a:ea typeface="Cambria Math" panose="02040503050406030204" pitchFamily="18" charset="0"/>
                          </a:rPr>
                          <m:t> </m:t>
                        </m:r>
                        <m:r>
                          <a:rPr lang="en-US" altLang="ja-JP" sz="3200" i="1">
                            <a:solidFill>
                              <a:schemeClr val="bg1"/>
                            </a:solidFill>
                            <a:latin typeface="Cambria Math" panose="02040503050406030204" pitchFamily="18" charset="0"/>
                            <a:ea typeface="Cambria Math" panose="02040503050406030204" pitchFamily="18" charset="0"/>
                          </a:rPr>
                          <m:t>𝑤𝑖𝑑𝑡h</m:t>
                        </m:r>
                        <m:r>
                          <a:rPr lang="en-US" altLang="ja-JP" sz="320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𝐷</m:t>
                        </m:r>
                      </m:num>
                      <m:den>
                        <m:r>
                          <a:rPr lang="en-US" altLang="ja-JP" sz="3200" b="0" i="1" smtClean="0">
                            <a:solidFill>
                              <a:schemeClr val="bg1"/>
                            </a:solidFill>
                            <a:latin typeface="Cambria Math" panose="02040503050406030204" pitchFamily="18" charset="0"/>
                            <a:ea typeface="Cambria Math" panose="02040503050406030204" pitchFamily="18" charset="0"/>
                          </a:rPr>
                          <m:t>36</m:t>
                        </m:r>
                        <m:r>
                          <a:rPr lang="en-US" altLang="ja-JP" sz="3200" b="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𝑙</m:t>
                        </m:r>
                      </m:den>
                    </m:f>
                  </m:oMath>
                </a14:m>
                <a:endParaRPr kumimoji="1" lang="ja-JP" altLang="en-US" sz="3200" dirty="0">
                  <a:solidFill>
                    <a:schemeClr val="bg1"/>
                  </a:solidFill>
                </a:endParaRP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795759" y="3140968"/>
                <a:ext cx="5288409" cy="1704441"/>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4" name="テキスト ボックス 283"/>
              <p:cNvSpPr txBox="1"/>
              <p:nvPr/>
            </p:nvSpPr>
            <p:spPr>
              <a:xfrm>
                <a:off x="4381358" y="4887266"/>
                <a:ext cx="1690271" cy="461665"/>
              </a:xfrm>
              <a:prstGeom prst="rect">
                <a:avLst/>
              </a:prstGeom>
              <a:solidFill>
                <a:srgbClr val="0070C0"/>
              </a:solidFill>
            </p:spPr>
            <p:txBody>
              <a:bodyPr wrap="none" rtlCol="0">
                <a:spAutoFit/>
              </a:bodyPr>
              <a:lstStyle/>
              <a:p>
                <a14:m>
                  <m:oMath xmlns:m="http://schemas.openxmlformats.org/officeDocument/2006/math">
                    <m:r>
                      <a:rPr kumimoji="1" lang="en-US" altLang="ja-JP" sz="2400" i="1" smtClean="0">
                        <a:solidFill>
                          <a:schemeClr val="bg1"/>
                        </a:solidFill>
                        <a:latin typeface="Cambria Math" panose="02040503050406030204" pitchFamily="18" charset="0"/>
                      </a:rPr>
                      <m:t>𝑘</m:t>
                    </m:r>
                    <m:r>
                      <a:rPr kumimoji="1" lang="en-US" altLang="ja-JP" sz="2400" b="0" i="1" smtClean="0">
                        <a:solidFill>
                          <a:schemeClr val="bg1"/>
                        </a:solidFill>
                        <a:latin typeface="Cambria Math" panose="02040503050406030204" pitchFamily="18" charset="0"/>
                      </a:rPr>
                      <m:t>,</m:t>
                    </m:r>
                    <m:r>
                      <a:rPr kumimoji="1" lang="en-US" altLang="ja-JP" sz="2400" b="0" i="1" smtClean="0">
                        <a:solidFill>
                          <a:schemeClr val="bg1"/>
                        </a:solidFill>
                        <a:latin typeface="Cambria Math" panose="02040503050406030204" pitchFamily="18" charset="0"/>
                      </a:rPr>
                      <m:t>𝑙</m:t>
                    </m:r>
                  </m:oMath>
                </a14:m>
                <a:r>
                  <a:rPr lang="ja-JP" altLang="en-US" sz="2400" dirty="0">
                    <a:solidFill>
                      <a:schemeClr val="bg1"/>
                    </a:solidFill>
                  </a:rPr>
                  <a:t> </a:t>
                </a:r>
                <a:r>
                  <a:rPr lang="en-US" altLang="ja-JP" sz="2400" dirty="0">
                    <a:solidFill>
                      <a:schemeClr val="bg1"/>
                    </a:solidFill>
                  </a:rPr>
                  <a:t>: integer</a:t>
                </a:r>
                <a:endParaRPr lang="ja-JP" altLang="en-US" sz="2400" dirty="0">
                  <a:solidFill>
                    <a:schemeClr val="bg1"/>
                  </a:solidFill>
                </a:endParaRP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4381358" y="4887266"/>
                <a:ext cx="1690271" cy="461665"/>
              </a:xfrm>
              <a:prstGeom prst="rect">
                <a:avLst/>
              </a:prstGeom>
              <a:blipFill rotWithShape="0">
                <a:blip r:embed="rId13"/>
                <a:stretch>
                  <a:fillRect l="-1083" t="-10667" r="-4693" b="-30667"/>
                </a:stretch>
              </a:blipFill>
            </p:spPr>
            <p:txBody>
              <a:bodyPr/>
              <a:lstStyle/>
              <a:p>
                <a:r>
                  <a:rPr lang="ja-JP" altLang="en-US">
                    <a:noFill/>
                  </a:rPr>
                  <a:t> </a:t>
                </a:r>
              </a:p>
            </p:txBody>
          </p:sp>
        </mc:Fallback>
      </mc:AlternateContent>
      <p:grpSp>
        <p:nvGrpSpPr>
          <p:cNvPr id="297" name="グループ化 296"/>
          <p:cNvGrpSpPr/>
          <p:nvPr/>
        </p:nvGrpSpPr>
        <p:grpSpPr>
          <a:xfrm>
            <a:off x="7056986" y="4072065"/>
            <a:ext cx="147636" cy="1156325"/>
            <a:chOff x="5110571" y="3985442"/>
            <a:chExt cx="147636" cy="1156325"/>
          </a:xfrm>
        </p:grpSpPr>
        <p:sp>
          <p:nvSpPr>
            <p:cNvPr id="298" name="正方形/長方形 297"/>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正方形/長方形 298"/>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正方形/長方形 30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正方形/長方形 30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正方形/長方形 30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正方形/長方形 30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8" name="グループ化 307"/>
          <p:cNvGrpSpPr/>
          <p:nvPr/>
        </p:nvGrpSpPr>
        <p:grpSpPr>
          <a:xfrm>
            <a:off x="6909350" y="4072619"/>
            <a:ext cx="147636" cy="1156325"/>
            <a:chOff x="5110571" y="3985442"/>
            <a:chExt cx="147636" cy="1156325"/>
          </a:xfrm>
        </p:grpSpPr>
        <p:sp>
          <p:nvSpPr>
            <p:cNvPr id="309" name="正方形/長方形 30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正方形/長方形 31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正方形/長方形 31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正方形/長方形 31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正方形/長方形 31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8" name="グループ化 317"/>
          <p:cNvGrpSpPr/>
          <p:nvPr/>
        </p:nvGrpSpPr>
        <p:grpSpPr>
          <a:xfrm>
            <a:off x="6763200" y="4072875"/>
            <a:ext cx="147636" cy="1156325"/>
            <a:chOff x="5110571" y="3985442"/>
            <a:chExt cx="147636" cy="1156325"/>
          </a:xfrm>
        </p:grpSpPr>
        <p:sp>
          <p:nvSpPr>
            <p:cNvPr id="319" name="正方形/長方形 31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正方形/長方形 32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正方形/長方形 32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2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2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8" name="グループ化 327"/>
          <p:cNvGrpSpPr/>
          <p:nvPr/>
        </p:nvGrpSpPr>
        <p:grpSpPr>
          <a:xfrm>
            <a:off x="6616215" y="4072492"/>
            <a:ext cx="147636" cy="1156325"/>
            <a:chOff x="5110571" y="3985442"/>
            <a:chExt cx="147636" cy="1156325"/>
          </a:xfrm>
        </p:grpSpPr>
        <p:sp>
          <p:nvSpPr>
            <p:cNvPr id="329" name="正方形/長方形 32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2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正方形/長方形 33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正方形/長方形 33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正方形/長方形 3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8" name="グループ化 337"/>
          <p:cNvGrpSpPr/>
          <p:nvPr/>
        </p:nvGrpSpPr>
        <p:grpSpPr>
          <a:xfrm>
            <a:off x="6469230" y="4072492"/>
            <a:ext cx="147636" cy="1156325"/>
            <a:chOff x="5110571" y="3985442"/>
            <a:chExt cx="147636" cy="1156325"/>
          </a:xfrm>
        </p:grpSpPr>
        <p:sp>
          <p:nvSpPr>
            <p:cNvPr id="339" name="正方形/長方形 3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正方形/長方形 3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正方形/長方形 3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正方形/長方形 3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正方形/長方形 346"/>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0" name="グループ化 349"/>
          <p:cNvGrpSpPr/>
          <p:nvPr/>
        </p:nvGrpSpPr>
        <p:grpSpPr>
          <a:xfrm>
            <a:off x="6327631" y="4070921"/>
            <a:ext cx="147636" cy="1156325"/>
            <a:chOff x="5110571" y="3985442"/>
            <a:chExt cx="147636" cy="1156325"/>
          </a:xfrm>
        </p:grpSpPr>
        <p:sp>
          <p:nvSpPr>
            <p:cNvPr id="351" name="正方形/長方形 350"/>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正方形/長方形 351"/>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正方形/長方形 352"/>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正方形/長方形 353"/>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正方形/長方形 354"/>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正方形/長方形 355"/>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正方形/長方形 356"/>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正方形/長方形 357"/>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正方形/長方形 358"/>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1" name="正方形/長方形 360"/>
          <p:cNvSpPr/>
          <p:nvPr/>
        </p:nvSpPr>
        <p:spPr>
          <a:xfrm>
            <a:off x="6180175" y="45077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正方形/長方形 361"/>
          <p:cNvSpPr/>
          <p:nvPr/>
        </p:nvSpPr>
        <p:spPr>
          <a:xfrm>
            <a:off x="6179997" y="436296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6179998" y="42189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6179999" y="407066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正方形/長方形 364"/>
          <p:cNvSpPr/>
          <p:nvPr/>
        </p:nvSpPr>
        <p:spPr>
          <a:xfrm>
            <a:off x="6180646" y="465639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正方形/長方形 365"/>
          <p:cNvSpPr/>
          <p:nvPr/>
        </p:nvSpPr>
        <p:spPr>
          <a:xfrm>
            <a:off x="6179996" y="480041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正方形/長方形 366"/>
          <p:cNvSpPr/>
          <p:nvPr/>
        </p:nvSpPr>
        <p:spPr>
          <a:xfrm>
            <a:off x="6180467" y="494443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p:cNvSpPr/>
          <p:nvPr/>
        </p:nvSpPr>
        <p:spPr>
          <a:xfrm>
            <a:off x="6179995" y="508297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p:cNvSpPr/>
          <p:nvPr/>
        </p:nvSpPr>
        <p:spPr>
          <a:xfrm>
            <a:off x="6179995" y="407623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p:cNvSpPr/>
          <p:nvPr/>
        </p:nvSpPr>
        <p:spPr>
          <a:xfrm>
            <a:off x="6327861" y="45073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p:cNvSpPr/>
          <p:nvPr/>
        </p:nvSpPr>
        <p:spPr>
          <a:xfrm>
            <a:off x="6327683" y="436261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正方形/長方形 378"/>
          <p:cNvSpPr/>
          <p:nvPr/>
        </p:nvSpPr>
        <p:spPr>
          <a:xfrm>
            <a:off x="6327684" y="42185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正方形/長方形 379"/>
          <p:cNvSpPr/>
          <p:nvPr/>
        </p:nvSpPr>
        <p:spPr>
          <a:xfrm>
            <a:off x="6327685" y="407031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正方形/長方形 380"/>
          <p:cNvSpPr/>
          <p:nvPr/>
        </p:nvSpPr>
        <p:spPr>
          <a:xfrm>
            <a:off x="6328332" y="465604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正方形/長方形 381"/>
          <p:cNvSpPr/>
          <p:nvPr/>
        </p:nvSpPr>
        <p:spPr>
          <a:xfrm>
            <a:off x="6327682" y="480006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正方形/長方形 382"/>
          <p:cNvSpPr/>
          <p:nvPr/>
        </p:nvSpPr>
        <p:spPr>
          <a:xfrm>
            <a:off x="6328153" y="494407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正方形/長方形 383"/>
          <p:cNvSpPr/>
          <p:nvPr/>
        </p:nvSpPr>
        <p:spPr>
          <a:xfrm>
            <a:off x="6327681" y="508262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正方形/長方形 384"/>
          <p:cNvSpPr/>
          <p:nvPr/>
        </p:nvSpPr>
        <p:spPr>
          <a:xfrm>
            <a:off x="6327681" y="4075885"/>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正方形/長方形 385"/>
          <p:cNvSpPr/>
          <p:nvPr/>
        </p:nvSpPr>
        <p:spPr>
          <a:xfrm>
            <a:off x="6474916"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正方形/長方形 386"/>
          <p:cNvSpPr/>
          <p:nvPr/>
        </p:nvSpPr>
        <p:spPr>
          <a:xfrm>
            <a:off x="6474738"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正方形/長方形 387"/>
          <p:cNvSpPr/>
          <p:nvPr/>
        </p:nvSpPr>
        <p:spPr>
          <a:xfrm>
            <a:off x="6474739"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正方形/長方形 388"/>
          <p:cNvSpPr/>
          <p:nvPr/>
        </p:nvSpPr>
        <p:spPr>
          <a:xfrm>
            <a:off x="6474740"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正方形/長方形 389"/>
          <p:cNvSpPr/>
          <p:nvPr/>
        </p:nvSpPr>
        <p:spPr>
          <a:xfrm>
            <a:off x="6475387"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6474737"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正方形/長方形 391"/>
          <p:cNvSpPr/>
          <p:nvPr/>
        </p:nvSpPr>
        <p:spPr>
          <a:xfrm>
            <a:off x="6475208"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正方形/長方形 392"/>
          <p:cNvSpPr/>
          <p:nvPr/>
        </p:nvSpPr>
        <p:spPr>
          <a:xfrm>
            <a:off x="6474736"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正方形/長方形 393"/>
          <p:cNvSpPr/>
          <p:nvPr/>
        </p:nvSpPr>
        <p:spPr>
          <a:xfrm>
            <a:off x="6474736"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6617855" y="4070718"/>
            <a:ext cx="147636" cy="1156325"/>
            <a:chOff x="6617855" y="4070718"/>
            <a:chExt cx="147636" cy="1156325"/>
          </a:xfrm>
        </p:grpSpPr>
        <p:sp>
          <p:nvSpPr>
            <p:cNvPr id="395" name="正方形/長方形 394"/>
            <p:cNvSpPr/>
            <p:nvPr/>
          </p:nvSpPr>
          <p:spPr>
            <a:xfrm>
              <a:off x="6618035"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正方形/長方形 395"/>
            <p:cNvSpPr/>
            <p:nvPr/>
          </p:nvSpPr>
          <p:spPr>
            <a:xfrm>
              <a:off x="6617857"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正方形/長方形 396"/>
            <p:cNvSpPr/>
            <p:nvPr/>
          </p:nvSpPr>
          <p:spPr>
            <a:xfrm>
              <a:off x="6617858"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p:cNvSpPr/>
            <p:nvPr/>
          </p:nvSpPr>
          <p:spPr>
            <a:xfrm>
              <a:off x="6617859"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正方形/長方形 398"/>
            <p:cNvSpPr/>
            <p:nvPr/>
          </p:nvSpPr>
          <p:spPr>
            <a:xfrm>
              <a:off x="6618506"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p:cNvSpPr/>
            <p:nvPr/>
          </p:nvSpPr>
          <p:spPr>
            <a:xfrm>
              <a:off x="6617856"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正方形/長方形 400"/>
            <p:cNvSpPr/>
            <p:nvPr/>
          </p:nvSpPr>
          <p:spPr>
            <a:xfrm>
              <a:off x="6618327"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正方形/長方形 401"/>
            <p:cNvSpPr/>
            <p:nvPr/>
          </p:nvSpPr>
          <p:spPr>
            <a:xfrm>
              <a:off x="6617855"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3" name="正方形/長方形 402"/>
          <p:cNvSpPr/>
          <p:nvPr/>
        </p:nvSpPr>
        <p:spPr>
          <a:xfrm>
            <a:off x="6617855"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4" name="グループ化 403"/>
          <p:cNvGrpSpPr/>
          <p:nvPr/>
        </p:nvGrpSpPr>
        <p:grpSpPr>
          <a:xfrm>
            <a:off x="6763985" y="4071138"/>
            <a:ext cx="147636" cy="1156325"/>
            <a:chOff x="6617855" y="4070718"/>
            <a:chExt cx="147636" cy="1156325"/>
          </a:xfrm>
          <a:solidFill>
            <a:srgbClr val="92D050"/>
          </a:solidFill>
        </p:grpSpPr>
        <p:sp>
          <p:nvSpPr>
            <p:cNvPr id="405" name="正方形/長方形 404"/>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正方形/長方形 406"/>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正方形/長方形 408"/>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正方形/長方形 410"/>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正方形/長方形 411"/>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3" name="グループ化 412"/>
          <p:cNvGrpSpPr/>
          <p:nvPr/>
        </p:nvGrpSpPr>
        <p:grpSpPr>
          <a:xfrm>
            <a:off x="6903595" y="4072875"/>
            <a:ext cx="147636" cy="1156325"/>
            <a:chOff x="6617855" y="4070718"/>
            <a:chExt cx="147636" cy="1156325"/>
          </a:xfrm>
          <a:solidFill>
            <a:srgbClr val="92D050"/>
          </a:solidFill>
        </p:grpSpPr>
        <p:sp>
          <p:nvSpPr>
            <p:cNvPr id="414" name="正方形/長方形 413"/>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正方形/長方形 414"/>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正方形/長方形 417"/>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正方形/長方形 418"/>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正方形/長方形 419"/>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正方形/長方形 420"/>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2" name="グループ化 421"/>
          <p:cNvGrpSpPr/>
          <p:nvPr/>
        </p:nvGrpSpPr>
        <p:grpSpPr>
          <a:xfrm>
            <a:off x="7051540" y="4073046"/>
            <a:ext cx="147636" cy="1156325"/>
            <a:chOff x="6617855" y="4070718"/>
            <a:chExt cx="147636" cy="1156325"/>
          </a:xfrm>
          <a:solidFill>
            <a:srgbClr val="92D050"/>
          </a:solidFill>
        </p:grpSpPr>
        <p:sp>
          <p:nvSpPr>
            <p:cNvPr id="423" name="正方形/長方形 422"/>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正方形/長方形 423"/>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正方形/長方形 424"/>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正方形/長方形 425"/>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正方形/長方形 426"/>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正方形/長方形 427"/>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正方形/長方形 428"/>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正方形/長方形 429"/>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1" name="グループ化 430"/>
          <p:cNvGrpSpPr/>
          <p:nvPr/>
        </p:nvGrpSpPr>
        <p:grpSpPr>
          <a:xfrm>
            <a:off x="7198616" y="4072454"/>
            <a:ext cx="147636" cy="1156325"/>
            <a:chOff x="6617855" y="4070718"/>
            <a:chExt cx="147636" cy="1156325"/>
          </a:xfrm>
          <a:solidFill>
            <a:srgbClr val="92D050"/>
          </a:solidFill>
        </p:grpSpPr>
        <p:sp>
          <p:nvSpPr>
            <p:cNvPr id="432" name="正方形/長方形 431"/>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正方形/長方形 432"/>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正方形/長方形 433"/>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正方形/長方形 434"/>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正方形/長方形 435"/>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正方形/長方形 436"/>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正方形/長方形 437"/>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正方形/長方形 438"/>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0" name="正方形/長方形 369"/>
          <p:cNvSpPr/>
          <p:nvPr/>
        </p:nvSpPr>
        <p:spPr>
          <a:xfrm>
            <a:off x="6179995" y="4076237"/>
            <a:ext cx="1165606"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0" name="カギ線コネクタ 439"/>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441" name="テキスト ボックス 440"/>
          <p:cNvSpPr txBox="1"/>
          <p:nvPr/>
        </p:nvSpPr>
        <p:spPr>
          <a:xfrm>
            <a:off x="6511186" y="2894813"/>
            <a:ext cx="1704634" cy="523220"/>
          </a:xfrm>
          <a:prstGeom prst="rect">
            <a:avLst/>
          </a:prstGeom>
          <a:solidFill>
            <a:srgbClr val="FFC000"/>
          </a:solidFill>
        </p:spPr>
        <p:txBody>
          <a:bodyPr wrap="none" rtlCol="0">
            <a:spAutoFit/>
          </a:bodyPr>
          <a:lstStyle/>
          <a:p>
            <a:r>
              <a:rPr kumimoji="1" lang="en-US" altLang="ja-JP" sz="2800" dirty="0"/>
              <a:t>Left image</a:t>
            </a:r>
            <a:endParaRPr kumimoji="1" lang="ja-JP" altLang="en-US" sz="2800" dirty="0"/>
          </a:p>
        </p:txBody>
      </p:sp>
      <p:sp>
        <p:nvSpPr>
          <p:cNvPr id="442" name="テキスト ボックス 441"/>
          <p:cNvSpPr txBox="1"/>
          <p:nvPr/>
        </p:nvSpPr>
        <p:spPr>
          <a:xfrm>
            <a:off x="6508589" y="3444431"/>
            <a:ext cx="1901611" cy="523220"/>
          </a:xfrm>
          <a:prstGeom prst="rect">
            <a:avLst/>
          </a:prstGeom>
          <a:solidFill>
            <a:srgbClr val="92D050"/>
          </a:solidFill>
        </p:spPr>
        <p:txBody>
          <a:bodyPr wrap="none" rtlCol="0">
            <a:spAutoFit/>
          </a:bodyPr>
          <a:lstStyle/>
          <a:p>
            <a:r>
              <a:rPr lang="en-US" altLang="ja-JP" sz="2800" dirty="0"/>
              <a:t>Right</a:t>
            </a:r>
            <a:r>
              <a:rPr kumimoji="1" lang="en-US" altLang="ja-JP" sz="2800" dirty="0"/>
              <a:t> image</a:t>
            </a:r>
            <a:endParaRPr kumimoji="1" lang="ja-JP" altLang="en-US" sz="2800" dirty="0"/>
          </a:p>
        </p:txBody>
      </p:sp>
      <p:sp>
        <p:nvSpPr>
          <p:cNvPr id="4" name="テキスト ボックス 3"/>
          <p:cNvSpPr txBox="1"/>
          <p:nvPr/>
        </p:nvSpPr>
        <p:spPr>
          <a:xfrm>
            <a:off x="962635" y="1933408"/>
            <a:ext cx="3075482" cy="461665"/>
          </a:xfrm>
          <a:prstGeom prst="rect">
            <a:avLst/>
          </a:prstGeom>
          <a:solidFill>
            <a:srgbClr val="00B0F0"/>
          </a:solidFill>
        </p:spPr>
        <p:txBody>
          <a:bodyPr wrap="square" rtlCol="0">
            <a:spAutoFit/>
          </a:bodyPr>
          <a:lstStyle/>
          <a:p>
            <a:r>
              <a:rPr lang="en-US" altLang="ja-JP" sz="2400" dirty="0">
                <a:solidFill>
                  <a:schemeClr val="bg1"/>
                </a:solidFill>
              </a:rPr>
              <a:t>for left and right image</a:t>
            </a:r>
            <a:endParaRPr kumimoji="1" lang="ja-JP" altLang="en-US" sz="2400" dirty="0">
              <a:solidFill>
                <a:schemeClr val="bg1"/>
              </a:solidFill>
            </a:endParaRPr>
          </a:p>
        </p:txBody>
      </p:sp>
      <p:cxnSp>
        <p:nvCxnSpPr>
          <p:cNvPr id="18" name="直線矢印コネクタ 17"/>
          <p:cNvCxnSpPr>
            <a:stCxn id="4" idx="2"/>
          </p:cNvCxnSpPr>
          <p:nvPr/>
        </p:nvCxnSpPr>
        <p:spPr>
          <a:xfrm flipH="1">
            <a:off x="2405498" y="2395073"/>
            <a:ext cx="94878" cy="8198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67" name="グループ化 266"/>
          <p:cNvGrpSpPr/>
          <p:nvPr/>
        </p:nvGrpSpPr>
        <p:grpSpPr>
          <a:xfrm>
            <a:off x="2143271" y="3134510"/>
            <a:ext cx="520324" cy="464491"/>
            <a:chOff x="126298" y="1772816"/>
            <a:chExt cx="520324" cy="464491"/>
          </a:xfrm>
        </p:grpSpPr>
        <p:sp>
          <p:nvSpPr>
            <p:cNvPr id="268" name="正方形/長方形 267"/>
            <p:cNvSpPr/>
            <p:nvPr/>
          </p:nvSpPr>
          <p:spPr>
            <a:xfrm>
              <a:off x="197061" y="1868245"/>
              <a:ext cx="432048" cy="2646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9" name="グループ化 268"/>
            <p:cNvGrpSpPr/>
            <p:nvPr/>
          </p:nvGrpSpPr>
          <p:grpSpPr>
            <a:xfrm>
              <a:off x="126298" y="1772816"/>
              <a:ext cx="520324" cy="464491"/>
              <a:chOff x="146152" y="2043213"/>
              <a:chExt cx="520324" cy="464491"/>
            </a:xfrm>
          </p:grpSpPr>
          <mc:AlternateContent xmlns:mc="http://schemas.openxmlformats.org/markup-compatibility/2006" xmlns:a14="http://schemas.microsoft.com/office/drawing/2010/main">
            <mc:Choice Requires="a14">
              <p:sp>
                <p:nvSpPr>
                  <p:cNvPr id="270" name="テキスト ボックス 269"/>
                  <p:cNvSpPr txBox="1"/>
                  <p:nvPr/>
                </p:nvSpPr>
                <p:spPr>
                  <a:xfrm>
                    <a:off x="146152" y="2046039"/>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solidFill>
                                <a:srgbClr val="FFC000"/>
                              </a:solidFill>
                              <a:latin typeface="Cambria Math" panose="02040503050406030204" pitchFamily="18" charset="0"/>
                              <a:ea typeface="Cambria Math" panose="02040503050406030204" pitchFamily="18" charset="0"/>
                            </a:rPr>
                            <m:t>×</m:t>
                          </m:r>
                        </m:oMath>
                      </m:oMathPara>
                    </a14:m>
                    <a:endParaRPr kumimoji="1" lang="ja-JP" altLang="en-US" sz="2400" dirty="0">
                      <a:solidFill>
                        <a:srgbClr val="FFC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6152" y="2046039"/>
                    <a:ext cx="288032" cy="461665"/>
                  </a:xfrm>
                  <a:prstGeom prst="rect">
                    <a:avLst/>
                  </a:prstGeom>
                  <a:blipFill>
                    <a:blip r:embed="rId14"/>
                    <a:stretch>
                      <a:fillRect r="-382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1" name="テキスト ボックス 270"/>
                  <p:cNvSpPr txBox="1"/>
                  <p:nvPr/>
                </p:nvSpPr>
                <p:spPr>
                  <a:xfrm>
                    <a:off x="378444" y="204321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rgbClr val="FFC000"/>
                      </a:solidFill>
                    </a:endParaRPr>
                  </a:p>
                </p:txBody>
              </p:sp>
            </mc:Choice>
            <mc:Fallback xmlns="">
              <p:sp>
                <p:nvSpPr>
                  <p:cNvPr id="271" name="テキスト ボックス 270"/>
                  <p:cNvSpPr txBox="1">
                    <a:spLocks noRot="1" noChangeAspect="1" noMove="1" noResize="1" noEditPoints="1" noAdjustHandles="1" noChangeArrowheads="1" noChangeShapeType="1" noTextEdit="1"/>
                  </p:cNvSpPr>
                  <p:nvPr/>
                </p:nvSpPr>
                <p:spPr>
                  <a:xfrm>
                    <a:off x="378444" y="2043213"/>
                    <a:ext cx="288032" cy="461665"/>
                  </a:xfrm>
                  <a:prstGeom prst="rect">
                    <a:avLst/>
                  </a:prstGeom>
                  <a:blipFill>
                    <a:blip r:embed="rId15"/>
                    <a:stretch>
                      <a:fillRect l="-6383" r="-27660"/>
                    </a:stretch>
                  </a:blipFill>
                </p:spPr>
                <p:txBody>
                  <a:bodyPr/>
                  <a:lstStyle/>
                  <a:p>
                    <a:r>
                      <a:rPr lang="ja-JP" altLang="en-US">
                        <a:noFill/>
                      </a:rPr>
                      <a:t> </a:t>
                    </a:r>
                  </a:p>
                </p:txBody>
              </p:sp>
            </mc:Fallback>
          </mc:AlternateContent>
        </p:grpSp>
      </p:grpSp>
      <p:grpSp>
        <p:nvGrpSpPr>
          <p:cNvPr id="272" name="グループ化 271"/>
          <p:cNvGrpSpPr/>
          <p:nvPr/>
        </p:nvGrpSpPr>
        <p:grpSpPr>
          <a:xfrm>
            <a:off x="2307520" y="4023074"/>
            <a:ext cx="520324" cy="464491"/>
            <a:chOff x="126298" y="1772816"/>
            <a:chExt cx="520324" cy="464491"/>
          </a:xfrm>
        </p:grpSpPr>
        <p:sp>
          <p:nvSpPr>
            <p:cNvPr id="273" name="正方形/長方形 272"/>
            <p:cNvSpPr/>
            <p:nvPr/>
          </p:nvSpPr>
          <p:spPr>
            <a:xfrm>
              <a:off x="197061" y="1868245"/>
              <a:ext cx="432048" cy="2646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4" name="グループ化 273"/>
            <p:cNvGrpSpPr/>
            <p:nvPr/>
          </p:nvGrpSpPr>
          <p:grpSpPr>
            <a:xfrm>
              <a:off x="126298" y="1772816"/>
              <a:ext cx="520324" cy="464491"/>
              <a:chOff x="146152" y="2043213"/>
              <a:chExt cx="520324" cy="464491"/>
            </a:xfrm>
          </p:grpSpPr>
          <mc:AlternateContent xmlns:mc="http://schemas.openxmlformats.org/markup-compatibility/2006" xmlns:a14="http://schemas.microsoft.com/office/drawing/2010/main">
            <mc:Choice Requires="a14">
              <p:sp>
                <p:nvSpPr>
                  <p:cNvPr id="275" name="テキスト ボックス 274"/>
                  <p:cNvSpPr txBox="1"/>
                  <p:nvPr/>
                </p:nvSpPr>
                <p:spPr>
                  <a:xfrm>
                    <a:off x="146152" y="2046039"/>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solidFill>
                                <a:srgbClr val="FFC000"/>
                              </a:solidFill>
                              <a:latin typeface="Cambria Math" panose="02040503050406030204" pitchFamily="18" charset="0"/>
                              <a:ea typeface="Cambria Math" panose="02040503050406030204" pitchFamily="18" charset="0"/>
                            </a:rPr>
                            <m:t>×</m:t>
                          </m:r>
                        </m:oMath>
                      </m:oMathPara>
                    </a14:m>
                    <a:endParaRPr kumimoji="1" lang="ja-JP" altLang="en-US" sz="2400" dirty="0">
                      <a:solidFill>
                        <a:srgbClr val="FFC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6152" y="2046039"/>
                    <a:ext cx="288032" cy="461665"/>
                  </a:xfrm>
                  <a:prstGeom prst="rect">
                    <a:avLst/>
                  </a:prstGeom>
                  <a:blipFill>
                    <a:blip r:embed="rId14"/>
                    <a:stretch>
                      <a:fillRect r="-382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5" name="テキスト ボックス 284"/>
                  <p:cNvSpPr txBox="1"/>
                  <p:nvPr/>
                </p:nvSpPr>
                <p:spPr>
                  <a:xfrm>
                    <a:off x="378444" y="204321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rgbClr val="FFC000"/>
                      </a:solidFill>
                    </a:endParaRPr>
                  </a:p>
                </p:txBody>
              </p:sp>
            </mc:Choice>
            <mc:Fallback xmlns="">
              <p:sp>
                <p:nvSpPr>
                  <p:cNvPr id="285" name="テキスト ボックス 284"/>
                  <p:cNvSpPr txBox="1">
                    <a:spLocks noRot="1" noChangeAspect="1" noMove="1" noResize="1" noEditPoints="1" noAdjustHandles="1" noChangeArrowheads="1" noChangeShapeType="1" noTextEdit="1"/>
                  </p:cNvSpPr>
                  <p:nvPr/>
                </p:nvSpPr>
                <p:spPr>
                  <a:xfrm>
                    <a:off x="378444" y="2043213"/>
                    <a:ext cx="288032" cy="461665"/>
                  </a:xfrm>
                  <a:prstGeom prst="rect">
                    <a:avLst/>
                  </a:prstGeom>
                  <a:blipFill>
                    <a:blip r:embed="rId16"/>
                    <a:stretch>
                      <a:fillRect l="-6383" r="-27660"/>
                    </a:stretch>
                  </a:blipFill>
                </p:spPr>
                <p:txBody>
                  <a:bodyPr/>
                  <a:lstStyle/>
                  <a:p>
                    <a:r>
                      <a:rPr lang="ja-JP" altLang="en-US">
                        <a:noFill/>
                      </a:rPr>
                      <a:t> </a:t>
                    </a:r>
                  </a:p>
                </p:txBody>
              </p:sp>
            </mc:Fallback>
          </mc:AlternateContent>
        </p:grpSp>
      </p:grpSp>
    </p:spTree>
    <p:extLst>
      <p:ext uri="{BB962C8B-B14F-4D97-AF65-F5344CB8AC3E}">
        <p14:creationId xmlns:p14="http://schemas.microsoft.com/office/powerpoint/2010/main" val="8144008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正方形/長方形 280"/>
          <p:cNvSpPr/>
          <p:nvPr/>
        </p:nvSpPr>
        <p:spPr>
          <a:xfrm>
            <a:off x="4339395" y="1798155"/>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4284341" y="1853410"/>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正方形/長方形 287"/>
          <p:cNvSpPr/>
          <p:nvPr/>
        </p:nvSpPr>
        <p:spPr>
          <a:xfrm>
            <a:off x="4224842" y="1916832"/>
            <a:ext cx="4430833" cy="4498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146776" y="1988840"/>
            <a:ext cx="4454363" cy="44803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4016" y="1020769"/>
            <a:ext cx="8652018" cy="461665"/>
          </a:xfrm>
          <a:prstGeom prst="rect">
            <a:avLst/>
          </a:prstGeom>
          <a:noFill/>
        </p:spPr>
        <p:txBody>
          <a:bodyPr wrap="square" rtlCol="0">
            <a:spAutoFit/>
          </a:bodyPr>
          <a:lstStyle/>
          <a:p>
            <a:r>
              <a:rPr lang="en-US" altLang="ja-JP" sz="2400" dirty="0"/>
              <a:t>Memory usage of block RAMs</a:t>
            </a:r>
            <a:endParaRPr kumimoji="1" lang="ja-JP" altLang="en-US" sz="2400" dirty="0"/>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0"/>
                <a:stretch>
                  <a:fillRect l="-1720" t="-8333" r="-860" b="-26667"/>
                </a:stretch>
              </a:blipFill>
            </p:spPr>
            <p:txBody>
              <a:bodyPr/>
              <a:lstStyle/>
              <a:p>
                <a:r>
                  <a:rPr lang="ja-JP" altLang="en-US">
                    <a:noFill/>
                  </a:rPr>
                  <a:t> </a:t>
                </a:r>
              </a:p>
            </p:txBody>
          </p:sp>
        </mc:Fallback>
      </mc:AlternateContent>
      <p:cxnSp>
        <p:nvCxnSpPr>
          <p:cNvPr id="11" name="直線矢印コネクタ 10"/>
          <p:cNvCxnSpPr/>
          <p:nvPr/>
        </p:nvCxnSpPr>
        <p:spPr>
          <a:xfrm flipV="1">
            <a:off x="8804837" y="1796708"/>
            <a:ext cx="217796" cy="2160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0" name="テキスト ボックス 279"/>
              <p:cNvSpPr txBox="1"/>
              <p:nvPr/>
            </p:nvSpPr>
            <p:spPr>
              <a:xfrm>
                <a:off x="8711436" y="1484798"/>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8711436" y="1484798"/>
                <a:ext cx="404598" cy="369332"/>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3" name="テキスト ボックス 282"/>
              <p:cNvSpPr txBox="1"/>
              <p:nvPr/>
            </p:nvSpPr>
            <p:spPr>
              <a:xfrm>
                <a:off x="795759" y="3140968"/>
                <a:ext cx="5288409" cy="1704441"/>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𝑠</m:t>
                        </m:r>
                        <m:r>
                          <a:rPr kumimoji="1" lang="en-US" altLang="ja-JP" sz="3200" b="0" i="1" smtClean="0">
                            <a:solidFill>
                              <a:schemeClr val="bg1"/>
                            </a:solidFill>
                            <a:latin typeface="Cambria Math" panose="02040503050406030204" pitchFamily="18" charset="0"/>
                            <a:ea typeface="Cambria Math" panose="02040503050406030204" pitchFamily="18" charset="0"/>
                          </a:rPr>
                          <m:t>×(2</m:t>
                        </m:r>
                        <m:r>
                          <a:rPr kumimoji="1" lang="en-US" altLang="ja-JP" sz="3200" b="0" i="1" smtClean="0">
                            <a:solidFill>
                              <a:schemeClr val="bg1"/>
                            </a:solidFill>
                            <a:latin typeface="Cambria Math" panose="02040503050406030204" pitchFamily="18" charset="0"/>
                            <a:ea typeface="Cambria Math" panose="02040503050406030204" pitchFamily="18" charset="0"/>
                          </a:rPr>
                          <m:t>𝑟</m:t>
                        </m:r>
                        <m:r>
                          <a:rPr kumimoji="1" lang="en-US" altLang="ja-JP" sz="3200" b="0" i="1" smtClean="0">
                            <a:solidFill>
                              <a:schemeClr val="bg1"/>
                            </a:solidFill>
                            <a:latin typeface="Cambria Math" panose="02040503050406030204" pitchFamily="18" charset="0"/>
                            <a:ea typeface="Cambria Math" panose="02040503050406030204" pitchFamily="18" charset="0"/>
                          </a:rPr>
                          <m:t>+1)×2</m:t>
                        </m:r>
                      </m:num>
                      <m:den>
                        <m:r>
                          <a:rPr kumimoji="1" lang="en-US" altLang="ja-JP" sz="3200" b="0" i="1" smtClean="0">
                            <a:solidFill>
                              <a:schemeClr val="bg1"/>
                            </a:solidFill>
                            <a:latin typeface="Cambria Math" panose="02040503050406030204" pitchFamily="18" charset="0"/>
                          </a:rPr>
                          <m:t>512</m:t>
                        </m:r>
                      </m:den>
                    </m:f>
                    <m:r>
                      <a:rPr kumimoji="1" lang="en-US" altLang="ja-JP" sz="3200" i="1" smtClean="0">
                        <a:solidFill>
                          <a:schemeClr val="bg1"/>
                        </a:solidFill>
                        <a:latin typeface="Cambria Math" panose="02040503050406030204" pitchFamily="18" charset="0"/>
                        <a:ea typeface="Cambria Math" panose="02040503050406030204" pitchFamily="18" charset="0"/>
                      </a:rPr>
                      <m:t>×</m:t>
                    </m:r>
                    <m:f>
                      <m:fPr>
                        <m:ctrlPr>
                          <a:rPr kumimoji="1" lang="en-US" altLang="ja-JP" sz="3200" i="1" smtClean="0">
                            <a:solidFill>
                              <a:schemeClr val="bg1"/>
                            </a:solidFill>
                            <a:latin typeface="Cambria Math" panose="02040503050406030204" pitchFamily="18" charset="0"/>
                            <a:ea typeface="Cambria Math" panose="02040503050406030204" pitchFamily="18" charset="0"/>
                          </a:rPr>
                        </m:ctrlPr>
                      </m:fPr>
                      <m:num>
                        <m:r>
                          <a:rPr kumimoji="1" lang="en-US" altLang="ja-JP" sz="3200" b="0" i="1" smtClean="0">
                            <a:solidFill>
                              <a:schemeClr val="bg1"/>
                            </a:solidFill>
                            <a:latin typeface="Cambria Math" panose="02040503050406030204" pitchFamily="18" charset="0"/>
                            <a:ea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ea typeface="Cambria Math" panose="02040503050406030204" pitchFamily="18" charset="0"/>
                          </a:rPr>
                          <m:t> </m:t>
                        </m:r>
                        <m:r>
                          <a:rPr kumimoji="1" lang="en-US" altLang="ja-JP" sz="3200" b="0" i="1" smtClean="0">
                            <a:solidFill>
                              <a:schemeClr val="bg1"/>
                            </a:solidFill>
                            <a:latin typeface="Cambria Math" panose="02040503050406030204" pitchFamily="18" charset="0"/>
                            <a:ea typeface="Cambria Math" panose="02040503050406030204" pitchFamily="18" charset="0"/>
                          </a:rPr>
                          <m:t>𝑤𝑖𝑑𝑡h</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𝐷</m:t>
                        </m:r>
                      </m:num>
                      <m:den>
                        <m:r>
                          <a:rPr kumimoji="1" lang="en-US" altLang="ja-JP" sz="3200" b="0" i="1" smtClean="0">
                            <a:solidFill>
                              <a:schemeClr val="bg1"/>
                            </a:solidFill>
                            <a:latin typeface="Cambria Math" panose="02040503050406030204" pitchFamily="18" charset="0"/>
                            <a:ea typeface="Cambria Math" panose="02040503050406030204" pitchFamily="18" charset="0"/>
                          </a:rPr>
                          <m:t>72</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𝑘</m:t>
                        </m:r>
                      </m:den>
                    </m:f>
                  </m:oMath>
                </a14:m>
                <a:r>
                  <a:rPr kumimoji="1" lang="en-US" altLang="ja-JP" sz="3200" dirty="0">
                    <a:solidFill>
                      <a:schemeClr val="bg1"/>
                    </a:solidFill>
                  </a:rPr>
                  <a:t>  </a:t>
                </a:r>
                <a:r>
                  <a:rPr kumimoji="1" lang="en-US" altLang="ja-JP" sz="2800" dirty="0">
                    <a:solidFill>
                      <a:schemeClr val="bg1"/>
                    </a:solidFill>
                  </a:rPr>
                  <a:t>or</a:t>
                </a:r>
              </a:p>
              <a:p>
                <a:endParaRPr kumimoji="1" lang="en-US" altLang="ja-JP" sz="1100" dirty="0">
                  <a:solidFill>
                    <a:schemeClr val="bg1"/>
                  </a:solidFill>
                </a:endParaRPr>
              </a:p>
              <a:p>
                <a:r>
                  <a:rPr kumimoji="1" lang="en-US" altLang="ja-JP" sz="3200" dirty="0">
                    <a:solidFill>
                      <a:schemeClr val="bg1"/>
                    </a:solidFill>
                  </a:rPr>
                  <a:t>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i="1">
                            <a:solidFill>
                              <a:schemeClr val="bg1"/>
                            </a:solidFill>
                            <a:latin typeface="Cambria Math" panose="02040503050406030204" pitchFamily="18" charset="0"/>
                          </a:rPr>
                          <m:t>𝑠</m:t>
                        </m:r>
                        <m:r>
                          <a:rPr lang="en-US" altLang="ja-JP" sz="3200" i="1">
                            <a:solidFill>
                              <a:schemeClr val="bg1"/>
                            </a:solidFill>
                            <a:latin typeface="Cambria Math" panose="02040503050406030204" pitchFamily="18" charset="0"/>
                            <a:ea typeface="Cambria Math" panose="02040503050406030204" pitchFamily="18" charset="0"/>
                          </a:rPr>
                          <m:t>×(2</m:t>
                        </m:r>
                        <m:r>
                          <a:rPr lang="en-US" altLang="ja-JP" sz="3200" i="1">
                            <a:solidFill>
                              <a:schemeClr val="bg1"/>
                            </a:solidFill>
                            <a:latin typeface="Cambria Math" panose="02040503050406030204" pitchFamily="18" charset="0"/>
                            <a:ea typeface="Cambria Math" panose="02040503050406030204" pitchFamily="18" charset="0"/>
                          </a:rPr>
                          <m:t>𝑟</m:t>
                        </m:r>
                        <m:r>
                          <a:rPr lang="en-US" altLang="ja-JP" sz="3200" i="1">
                            <a:solidFill>
                              <a:schemeClr val="bg1"/>
                            </a:solidFill>
                            <a:latin typeface="Cambria Math" panose="02040503050406030204" pitchFamily="18" charset="0"/>
                            <a:ea typeface="Cambria Math" panose="02040503050406030204" pitchFamily="18" charset="0"/>
                          </a:rPr>
                          <m:t>+1)×2</m:t>
                        </m:r>
                      </m:num>
                      <m:den>
                        <m:r>
                          <a:rPr lang="en-US" altLang="ja-JP" sz="3200" b="0" i="1" smtClean="0">
                            <a:solidFill>
                              <a:schemeClr val="bg1"/>
                            </a:solidFill>
                            <a:latin typeface="Cambria Math" panose="02040503050406030204" pitchFamily="18" charset="0"/>
                            <a:ea typeface="Cambria Math" panose="02040503050406030204" pitchFamily="18" charset="0"/>
                          </a:rPr>
                          <m:t>1024</m:t>
                        </m:r>
                      </m:den>
                    </m:f>
                    <m:r>
                      <a:rPr lang="en-US" altLang="ja-JP" sz="3200" i="1">
                        <a:solidFill>
                          <a:schemeClr val="bg1"/>
                        </a:solidFill>
                        <a:latin typeface="Cambria Math" panose="02040503050406030204" pitchFamily="18" charset="0"/>
                        <a:ea typeface="Cambria Math" panose="02040503050406030204" pitchFamily="18" charset="0"/>
                      </a:rPr>
                      <m:t>×</m:t>
                    </m:r>
                    <m:f>
                      <m:fPr>
                        <m:ctrlPr>
                          <a:rPr lang="en-US" altLang="ja-JP" sz="3200" i="1">
                            <a:solidFill>
                              <a:schemeClr val="bg1"/>
                            </a:solidFill>
                            <a:latin typeface="Cambria Math" panose="02040503050406030204" pitchFamily="18" charset="0"/>
                            <a:ea typeface="Cambria Math" panose="02040503050406030204" pitchFamily="18" charset="0"/>
                          </a:rPr>
                        </m:ctrlPr>
                      </m:fPr>
                      <m:num>
                        <m:r>
                          <a:rPr lang="en-US" altLang="ja-JP" sz="3200" i="1">
                            <a:solidFill>
                              <a:schemeClr val="bg1"/>
                            </a:solidFill>
                            <a:latin typeface="Cambria Math" panose="02040503050406030204" pitchFamily="18" charset="0"/>
                            <a:ea typeface="Cambria Math" panose="02040503050406030204" pitchFamily="18" charset="0"/>
                          </a:rPr>
                          <m:t>𝑑𝑎𝑡𝑎</m:t>
                        </m:r>
                        <m:r>
                          <a:rPr lang="en-US" altLang="ja-JP" sz="3200" i="1">
                            <a:solidFill>
                              <a:schemeClr val="bg1"/>
                            </a:solidFill>
                            <a:latin typeface="Cambria Math" panose="02040503050406030204" pitchFamily="18" charset="0"/>
                            <a:ea typeface="Cambria Math" panose="02040503050406030204" pitchFamily="18" charset="0"/>
                          </a:rPr>
                          <m:t> </m:t>
                        </m:r>
                        <m:r>
                          <a:rPr lang="en-US" altLang="ja-JP" sz="3200" i="1">
                            <a:solidFill>
                              <a:schemeClr val="bg1"/>
                            </a:solidFill>
                            <a:latin typeface="Cambria Math" panose="02040503050406030204" pitchFamily="18" charset="0"/>
                            <a:ea typeface="Cambria Math" panose="02040503050406030204" pitchFamily="18" charset="0"/>
                          </a:rPr>
                          <m:t>𝑤𝑖𝑑𝑡h</m:t>
                        </m:r>
                        <m:r>
                          <a:rPr lang="en-US" altLang="ja-JP" sz="320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𝐷</m:t>
                        </m:r>
                      </m:num>
                      <m:den>
                        <m:r>
                          <a:rPr lang="en-US" altLang="ja-JP" sz="3200" b="0" i="1" smtClean="0">
                            <a:solidFill>
                              <a:schemeClr val="bg1"/>
                            </a:solidFill>
                            <a:latin typeface="Cambria Math" panose="02040503050406030204" pitchFamily="18" charset="0"/>
                            <a:ea typeface="Cambria Math" panose="02040503050406030204" pitchFamily="18" charset="0"/>
                          </a:rPr>
                          <m:t>36</m:t>
                        </m:r>
                        <m:r>
                          <a:rPr lang="en-US" altLang="ja-JP" sz="3200" b="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𝑙</m:t>
                        </m:r>
                      </m:den>
                    </m:f>
                  </m:oMath>
                </a14:m>
                <a:endParaRPr kumimoji="1" lang="ja-JP" altLang="en-US" sz="3200" dirty="0">
                  <a:solidFill>
                    <a:schemeClr val="bg1"/>
                  </a:solidFill>
                </a:endParaRP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795759" y="3140968"/>
                <a:ext cx="5288409" cy="1704441"/>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4" name="テキスト ボックス 283"/>
              <p:cNvSpPr txBox="1"/>
              <p:nvPr/>
            </p:nvSpPr>
            <p:spPr>
              <a:xfrm>
                <a:off x="4381358" y="4887266"/>
                <a:ext cx="1690271" cy="461665"/>
              </a:xfrm>
              <a:prstGeom prst="rect">
                <a:avLst/>
              </a:prstGeom>
              <a:solidFill>
                <a:srgbClr val="0070C0"/>
              </a:solidFill>
            </p:spPr>
            <p:txBody>
              <a:bodyPr wrap="none" rtlCol="0">
                <a:spAutoFit/>
              </a:bodyPr>
              <a:lstStyle/>
              <a:p>
                <a14:m>
                  <m:oMath xmlns:m="http://schemas.openxmlformats.org/officeDocument/2006/math">
                    <m:r>
                      <a:rPr kumimoji="1" lang="en-US" altLang="ja-JP" sz="2400" i="1" smtClean="0">
                        <a:solidFill>
                          <a:schemeClr val="bg1"/>
                        </a:solidFill>
                        <a:latin typeface="Cambria Math" panose="02040503050406030204" pitchFamily="18" charset="0"/>
                      </a:rPr>
                      <m:t>𝑘</m:t>
                    </m:r>
                    <m:r>
                      <a:rPr kumimoji="1" lang="en-US" altLang="ja-JP" sz="2400" b="0" i="1" smtClean="0">
                        <a:solidFill>
                          <a:schemeClr val="bg1"/>
                        </a:solidFill>
                        <a:latin typeface="Cambria Math" panose="02040503050406030204" pitchFamily="18" charset="0"/>
                      </a:rPr>
                      <m:t>,</m:t>
                    </m:r>
                    <m:r>
                      <a:rPr kumimoji="1" lang="en-US" altLang="ja-JP" sz="2400" b="0" i="1" smtClean="0">
                        <a:solidFill>
                          <a:schemeClr val="bg1"/>
                        </a:solidFill>
                        <a:latin typeface="Cambria Math" panose="02040503050406030204" pitchFamily="18" charset="0"/>
                      </a:rPr>
                      <m:t>𝑙</m:t>
                    </m:r>
                  </m:oMath>
                </a14:m>
                <a:r>
                  <a:rPr lang="ja-JP" altLang="en-US" sz="2400" dirty="0">
                    <a:solidFill>
                      <a:schemeClr val="bg1"/>
                    </a:solidFill>
                  </a:rPr>
                  <a:t> </a:t>
                </a:r>
                <a:r>
                  <a:rPr lang="en-US" altLang="ja-JP" sz="2400" dirty="0">
                    <a:solidFill>
                      <a:schemeClr val="bg1"/>
                    </a:solidFill>
                  </a:rPr>
                  <a:t>: integer</a:t>
                </a:r>
                <a:endParaRPr lang="ja-JP" altLang="en-US" sz="2400" dirty="0">
                  <a:solidFill>
                    <a:schemeClr val="bg1"/>
                  </a:solidFill>
                </a:endParaRP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4381358" y="4887266"/>
                <a:ext cx="1690271" cy="461665"/>
              </a:xfrm>
              <a:prstGeom prst="rect">
                <a:avLst/>
              </a:prstGeom>
              <a:blipFill rotWithShape="0">
                <a:blip r:embed="rId13"/>
                <a:stretch>
                  <a:fillRect l="-1083" t="-10667" r="-4693" b="-30667"/>
                </a:stretch>
              </a:blipFill>
            </p:spPr>
            <p:txBody>
              <a:bodyPr/>
              <a:lstStyle/>
              <a:p>
                <a:r>
                  <a:rPr lang="ja-JP" altLang="en-US">
                    <a:noFill/>
                  </a:rPr>
                  <a:t> </a:t>
                </a:r>
              </a:p>
            </p:txBody>
          </p:sp>
        </mc:Fallback>
      </mc:AlternateContent>
      <p:grpSp>
        <p:nvGrpSpPr>
          <p:cNvPr id="297" name="グループ化 296"/>
          <p:cNvGrpSpPr/>
          <p:nvPr/>
        </p:nvGrpSpPr>
        <p:grpSpPr>
          <a:xfrm>
            <a:off x="7056986" y="4072065"/>
            <a:ext cx="147636" cy="1156325"/>
            <a:chOff x="5110571" y="3985442"/>
            <a:chExt cx="147636" cy="1156325"/>
          </a:xfrm>
        </p:grpSpPr>
        <p:sp>
          <p:nvSpPr>
            <p:cNvPr id="298" name="正方形/長方形 297"/>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正方形/長方形 298"/>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正方形/長方形 30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正方形/長方形 30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正方形/長方形 30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正方形/長方形 30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8" name="グループ化 307"/>
          <p:cNvGrpSpPr/>
          <p:nvPr/>
        </p:nvGrpSpPr>
        <p:grpSpPr>
          <a:xfrm>
            <a:off x="6909350" y="4072619"/>
            <a:ext cx="147636" cy="1156325"/>
            <a:chOff x="5110571" y="3985442"/>
            <a:chExt cx="147636" cy="1156325"/>
          </a:xfrm>
        </p:grpSpPr>
        <p:sp>
          <p:nvSpPr>
            <p:cNvPr id="309" name="正方形/長方形 30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正方形/長方形 31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正方形/長方形 31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正方形/長方形 31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正方形/長方形 31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8" name="グループ化 317"/>
          <p:cNvGrpSpPr/>
          <p:nvPr/>
        </p:nvGrpSpPr>
        <p:grpSpPr>
          <a:xfrm>
            <a:off x="6763200" y="4072875"/>
            <a:ext cx="147636" cy="1156325"/>
            <a:chOff x="5110571" y="3985442"/>
            <a:chExt cx="147636" cy="1156325"/>
          </a:xfrm>
        </p:grpSpPr>
        <p:sp>
          <p:nvSpPr>
            <p:cNvPr id="319" name="正方形/長方形 31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正方形/長方形 32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正方形/長方形 32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2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2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8" name="グループ化 327"/>
          <p:cNvGrpSpPr/>
          <p:nvPr/>
        </p:nvGrpSpPr>
        <p:grpSpPr>
          <a:xfrm>
            <a:off x="6616215" y="4072492"/>
            <a:ext cx="147636" cy="1156325"/>
            <a:chOff x="5110571" y="3985442"/>
            <a:chExt cx="147636" cy="1156325"/>
          </a:xfrm>
        </p:grpSpPr>
        <p:sp>
          <p:nvSpPr>
            <p:cNvPr id="329" name="正方形/長方形 32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2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正方形/長方形 33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正方形/長方形 33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正方形/長方形 3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8" name="グループ化 337"/>
          <p:cNvGrpSpPr/>
          <p:nvPr/>
        </p:nvGrpSpPr>
        <p:grpSpPr>
          <a:xfrm>
            <a:off x="6469230" y="4072492"/>
            <a:ext cx="147636" cy="1156325"/>
            <a:chOff x="5110571" y="3985442"/>
            <a:chExt cx="147636" cy="1156325"/>
          </a:xfrm>
        </p:grpSpPr>
        <p:sp>
          <p:nvSpPr>
            <p:cNvPr id="339" name="正方形/長方形 3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正方形/長方形 3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正方形/長方形 3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正方形/長方形 3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正方形/長方形 346"/>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0" name="グループ化 349"/>
          <p:cNvGrpSpPr/>
          <p:nvPr/>
        </p:nvGrpSpPr>
        <p:grpSpPr>
          <a:xfrm>
            <a:off x="6327631" y="4070921"/>
            <a:ext cx="147636" cy="1156325"/>
            <a:chOff x="5110571" y="3985442"/>
            <a:chExt cx="147636" cy="1156325"/>
          </a:xfrm>
        </p:grpSpPr>
        <p:sp>
          <p:nvSpPr>
            <p:cNvPr id="351" name="正方形/長方形 350"/>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正方形/長方形 351"/>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正方形/長方形 352"/>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正方形/長方形 353"/>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正方形/長方形 354"/>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正方形/長方形 355"/>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正方形/長方形 356"/>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正方形/長方形 357"/>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正方形/長方形 358"/>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1" name="正方形/長方形 360"/>
          <p:cNvSpPr/>
          <p:nvPr/>
        </p:nvSpPr>
        <p:spPr>
          <a:xfrm>
            <a:off x="6180175" y="45077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正方形/長方形 361"/>
          <p:cNvSpPr/>
          <p:nvPr/>
        </p:nvSpPr>
        <p:spPr>
          <a:xfrm>
            <a:off x="6179997" y="436296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6179998" y="42189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6179999" y="407066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正方形/長方形 364"/>
          <p:cNvSpPr/>
          <p:nvPr/>
        </p:nvSpPr>
        <p:spPr>
          <a:xfrm>
            <a:off x="6180646" y="465639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正方形/長方形 365"/>
          <p:cNvSpPr/>
          <p:nvPr/>
        </p:nvSpPr>
        <p:spPr>
          <a:xfrm>
            <a:off x="6179996" y="480041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正方形/長方形 366"/>
          <p:cNvSpPr/>
          <p:nvPr/>
        </p:nvSpPr>
        <p:spPr>
          <a:xfrm>
            <a:off x="6180467" y="494443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p:cNvSpPr/>
          <p:nvPr/>
        </p:nvSpPr>
        <p:spPr>
          <a:xfrm>
            <a:off x="6179995" y="508297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p:cNvSpPr/>
          <p:nvPr/>
        </p:nvSpPr>
        <p:spPr>
          <a:xfrm>
            <a:off x="6179995" y="407623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p:cNvSpPr/>
          <p:nvPr/>
        </p:nvSpPr>
        <p:spPr>
          <a:xfrm>
            <a:off x="6327861" y="45073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p:cNvSpPr/>
          <p:nvPr/>
        </p:nvSpPr>
        <p:spPr>
          <a:xfrm>
            <a:off x="6327683" y="436261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正方形/長方形 378"/>
          <p:cNvSpPr/>
          <p:nvPr/>
        </p:nvSpPr>
        <p:spPr>
          <a:xfrm>
            <a:off x="6327684" y="42185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正方形/長方形 379"/>
          <p:cNvSpPr/>
          <p:nvPr/>
        </p:nvSpPr>
        <p:spPr>
          <a:xfrm>
            <a:off x="6327685" y="407031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正方形/長方形 380"/>
          <p:cNvSpPr/>
          <p:nvPr/>
        </p:nvSpPr>
        <p:spPr>
          <a:xfrm>
            <a:off x="6328332" y="465604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正方形/長方形 381"/>
          <p:cNvSpPr/>
          <p:nvPr/>
        </p:nvSpPr>
        <p:spPr>
          <a:xfrm>
            <a:off x="6327682" y="480006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正方形/長方形 382"/>
          <p:cNvSpPr/>
          <p:nvPr/>
        </p:nvSpPr>
        <p:spPr>
          <a:xfrm>
            <a:off x="6328153" y="494407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正方形/長方形 383"/>
          <p:cNvSpPr/>
          <p:nvPr/>
        </p:nvSpPr>
        <p:spPr>
          <a:xfrm>
            <a:off x="6327681" y="508262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正方形/長方形 384"/>
          <p:cNvSpPr/>
          <p:nvPr/>
        </p:nvSpPr>
        <p:spPr>
          <a:xfrm>
            <a:off x="6327681" y="4075885"/>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正方形/長方形 385"/>
          <p:cNvSpPr/>
          <p:nvPr/>
        </p:nvSpPr>
        <p:spPr>
          <a:xfrm>
            <a:off x="6474916"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正方形/長方形 386"/>
          <p:cNvSpPr/>
          <p:nvPr/>
        </p:nvSpPr>
        <p:spPr>
          <a:xfrm>
            <a:off x="6474738"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正方形/長方形 387"/>
          <p:cNvSpPr/>
          <p:nvPr/>
        </p:nvSpPr>
        <p:spPr>
          <a:xfrm>
            <a:off x="6474739"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正方形/長方形 388"/>
          <p:cNvSpPr/>
          <p:nvPr/>
        </p:nvSpPr>
        <p:spPr>
          <a:xfrm>
            <a:off x="6474740"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正方形/長方形 389"/>
          <p:cNvSpPr/>
          <p:nvPr/>
        </p:nvSpPr>
        <p:spPr>
          <a:xfrm>
            <a:off x="6475387"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6474737"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正方形/長方形 391"/>
          <p:cNvSpPr/>
          <p:nvPr/>
        </p:nvSpPr>
        <p:spPr>
          <a:xfrm>
            <a:off x="6475208"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正方形/長方形 392"/>
          <p:cNvSpPr/>
          <p:nvPr/>
        </p:nvSpPr>
        <p:spPr>
          <a:xfrm>
            <a:off x="6474736"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正方形/長方形 393"/>
          <p:cNvSpPr/>
          <p:nvPr/>
        </p:nvSpPr>
        <p:spPr>
          <a:xfrm>
            <a:off x="6474736"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6617855" y="4070718"/>
            <a:ext cx="147636" cy="1156325"/>
            <a:chOff x="6617855" y="4070718"/>
            <a:chExt cx="147636" cy="1156325"/>
          </a:xfrm>
        </p:grpSpPr>
        <p:sp>
          <p:nvSpPr>
            <p:cNvPr id="395" name="正方形/長方形 394"/>
            <p:cNvSpPr/>
            <p:nvPr/>
          </p:nvSpPr>
          <p:spPr>
            <a:xfrm>
              <a:off x="6618035"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正方形/長方形 395"/>
            <p:cNvSpPr/>
            <p:nvPr/>
          </p:nvSpPr>
          <p:spPr>
            <a:xfrm>
              <a:off x="6617857"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正方形/長方形 396"/>
            <p:cNvSpPr/>
            <p:nvPr/>
          </p:nvSpPr>
          <p:spPr>
            <a:xfrm>
              <a:off x="6617858"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p:cNvSpPr/>
            <p:nvPr/>
          </p:nvSpPr>
          <p:spPr>
            <a:xfrm>
              <a:off x="6617859"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正方形/長方形 398"/>
            <p:cNvSpPr/>
            <p:nvPr/>
          </p:nvSpPr>
          <p:spPr>
            <a:xfrm>
              <a:off x="6618506"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p:cNvSpPr/>
            <p:nvPr/>
          </p:nvSpPr>
          <p:spPr>
            <a:xfrm>
              <a:off x="6617856"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正方形/長方形 400"/>
            <p:cNvSpPr/>
            <p:nvPr/>
          </p:nvSpPr>
          <p:spPr>
            <a:xfrm>
              <a:off x="6618327"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正方形/長方形 401"/>
            <p:cNvSpPr/>
            <p:nvPr/>
          </p:nvSpPr>
          <p:spPr>
            <a:xfrm>
              <a:off x="6617855"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3" name="正方形/長方形 402"/>
          <p:cNvSpPr/>
          <p:nvPr/>
        </p:nvSpPr>
        <p:spPr>
          <a:xfrm>
            <a:off x="6617855"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4" name="グループ化 403"/>
          <p:cNvGrpSpPr/>
          <p:nvPr/>
        </p:nvGrpSpPr>
        <p:grpSpPr>
          <a:xfrm>
            <a:off x="6763985" y="4071138"/>
            <a:ext cx="147636" cy="1156325"/>
            <a:chOff x="6617855" y="4070718"/>
            <a:chExt cx="147636" cy="1156325"/>
          </a:xfrm>
          <a:solidFill>
            <a:srgbClr val="92D050"/>
          </a:solidFill>
        </p:grpSpPr>
        <p:sp>
          <p:nvSpPr>
            <p:cNvPr id="405" name="正方形/長方形 404"/>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正方形/長方形 406"/>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正方形/長方形 408"/>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正方形/長方形 410"/>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正方形/長方形 411"/>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3" name="グループ化 412"/>
          <p:cNvGrpSpPr/>
          <p:nvPr/>
        </p:nvGrpSpPr>
        <p:grpSpPr>
          <a:xfrm>
            <a:off x="6903595" y="4072875"/>
            <a:ext cx="147636" cy="1156325"/>
            <a:chOff x="6617855" y="4070718"/>
            <a:chExt cx="147636" cy="1156325"/>
          </a:xfrm>
          <a:solidFill>
            <a:srgbClr val="92D050"/>
          </a:solidFill>
        </p:grpSpPr>
        <p:sp>
          <p:nvSpPr>
            <p:cNvPr id="414" name="正方形/長方形 413"/>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正方形/長方形 414"/>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正方形/長方形 417"/>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正方形/長方形 418"/>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正方形/長方形 419"/>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正方形/長方形 420"/>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2" name="グループ化 421"/>
          <p:cNvGrpSpPr/>
          <p:nvPr/>
        </p:nvGrpSpPr>
        <p:grpSpPr>
          <a:xfrm>
            <a:off x="7051540" y="4073046"/>
            <a:ext cx="147636" cy="1156325"/>
            <a:chOff x="6617855" y="4070718"/>
            <a:chExt cx="147636" cy="1156325"/>
          </a:xfrm>
          <a:solidFill>
            <a:srgbClr val="92D050"/>
          </a:solidFill>
        </p:grpSpPr>
        <p:sp>
          <p:nvSpPr>
            <p:cNvPr id="423" name="正方形/長方形 422"/>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正方形/長方形 423"/>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正方形/長方形 424"/>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正方形/長方形 425"/>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正方形/長方形 426"/>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正方形/長方形 427"/>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正方形/長方形 428"/>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正方形/長方形 429"/>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1" name="グループ化 430"/>
          <p:cNvGrpSpPr/>
          <p:nvPr/>
        </p:nvGrpSpPr>
        <p:grpSpPr>
          <a:xfrm>
            <a:off x="7198616" y="4072454"/>
            <a:ext cx="147636" cy="1156325"/>
            <a:chOff x="6617855" y="4070718"/>
            <a:chExt cx="147636" cy="1156325"/>
          </a:xfrm>
          <a:solidFill>
            <a:srgbClr val="92D050"/>
          </a:solidFill>
        </p:grpSpPr>
        <p:sp>
          <p:nvSpPr>
            <p:cNvPr id="432" name="正方形/長方形 431"/>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正方形/長方形 432"/>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正方形/長方形 433"/>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正方形/長方形 434"/>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正方形/長方形 435"/>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正方形/長方形 436"/>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正方形/長方形 437"/>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正方形/長方形 438"/>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0" name="正方形/長方形 369"/>
          <p:cNvSpPr/>
          <p:nvPr/>
        </p:nvSpPr>
        <p:spPr>
          <a:xfrm>
            <a:off x="6179995" y="4076237"/>
            <a:ext cx="1165606"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0" name="カギ線コネクタ 439"/>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441" name="テキスト ボックス 440"/>
          <p:cNvSpPr txBox="1"/>
          <p:nvPr/>
        </p:nvSpPr>
        <p:spPr>
          <a:xfrm>
            <a:off x="6511186" y="2894813"/>
            <a:ext cx="1704634" cy="523220"/>
          </a:xfrm>
          <a:prstGeom prst="rect">
            <a:avLst/>
          </a:prstGeom>
          <a:solidFill>
            <a:srgbClr val="FFC000"/>
          </a:solidFill>
        </p:spPr>
        <p:txBody>
          <a:bodyPr wrap="none" rtlCol="0">
            <a:spAutoFit/>
          </a:bodyPr>
          <a:lstStyle/>
          <a:p>
            <a:r>
              <a:rPr kumimoji="1" lang="en-US" altLang="ja-JP" sz="2800" dirty="0"/>
              <a:t>Left image</a:t>
            </a:r>
            <a:endParaRPr kumimoji="1" lang="ja-JP" altLang="en-US" sz="2800" dirty="0"/>
          </a:p>
        </p:txBody>
      </p:sp>
      <p:sp>
        <p:nvSpPr>
          <p:cNvPr id="442" name="テキスト ボックス 441"/>
          <p:cNvSpPr txBox="1"/>
          <p:nvPr/>
        </p:nvSpPr>
        <p:spPr>
          <a:xfrm>
            <a:off x="6508589" y="3444431"/>
            <a:ext cx="1901611" cy="523220"/>
          </a:xfrm>
          <a:prstGeom prst="rect">
            <a:avLst/>
          </a:prstGeom>
          <a:solidFill>
            <a:srgbClr val="92D050"/>
          </a:solidFill>
        </p:spPr>
        <p:txBody>
          <a:bodyPr wrap="none" rtlCol="0">
            <a:spAutoFit/>
          </a:bodyPr>
          <a:lstStyle/>
          <a:p>
            <a:r>
              <a:rPr lang="en-US" altLang="ja-JP" sz="2800" dirty="0"/>
              <a:t>Right</a:t>
            </a:r>
            <a:r>
              <a:rPr kumimoji="1" lang="en-US" altLang="ja-JP" sz="2800" dirty="0"/>
              <a:t> image</a:t>
            </a:r>
            <a:endParaRPr kumimoji="1" lang="ja-JP" altLang="en-US" sz="2800" dirty="0"/>
          </a:p>
        </p:txBody>
      </p:sp>
      <mc:AlternateContent xmlns:mc="http://schemas.openxmlformats.org/markup-compatibility/2006" xmlns:a14="http://schemas.microsoft.com/office/drawing/2010/main">
        <mc:Choice Requires="a14">
          <p:sp>
            <p:nvSpPr>
              <p:cNvPr id="268" name="テキスト ボックス 267"/>
              <p:cNvSpPr txBox="1"/>
              <p:nvPr/>
            </p:nvSpPr>
            <p:spPr>
              <a:xfrm>
                <a:off x="4312530" y="1944511"/>
                <a:ext cx="2738050" cy="461665"/>
              </a:xfrm>
              <a:prstGeom prst="rect">
                <a:avLst/>
              </a:prstGeom>
              <a:solidFill>
                <a:srgbClr val="00B0F0"/>
              </a:solidFill>
            </p:spPr>
            <p:txBody>
              <a:bodyPr wrap="square" rtlCol="0">
                <a:spAutoFit/>
              </a:bodyPr>
              <a:lstStyle/>
              <a:p>
                <a14:m>
                  <m:oMath xmlns:m="http://schemas.openxmlformats.org/officeDocument/2006/math">
                    <m:r>
                      <a:rPr kumimoji="1" lang="en-US" altLang="ja-JP" sz="2400" b="0" i="1" smtClean="0">
                        <a:solidFill>
                          <a:schemeClr val="bg1"/>
                        </a:solidFill>
                        <a:latin typeface="Cambria Math"/>
                      </a:rPr>
                      <m:t>𝐷</m:t>
                    </m:r>
                  </m:oMath>
                </a14:m>
                <a:r>
                  <a:rPr kumimoji="1" lang="en-US" altLang="ja-JP" sz="2400" b="0" dirty="0">
                    <a:solidFill>
                      <a:schemeClr val="bg1"/>
                    </a:solidFill>
                  </a:rPr>
                  <a:t> cross-correlations</a:t>
                </a:r>
              </a:p>
            </p:txBody>
          </p:sp>
        </mc:Choice>
        <mc:Fallback xmlns="">
          <p:sp>
            <p:nvSpPr>
              <p:cNvPr id="268" name="テキスト ボックス 267"/>
              <p:cNvSpPr txBox="1">
                <a:spLocks noRot="1" noChangeAspect="1" noMove="1" noResize="1" noEditPoints="1" noAdjustHandles="1" noChangeArrowheads="1" noChangeShapeType="1" noTextEdit="1"/>
              </p:cNvSpPr>
              <p:nvPr/>
            </p:nvSpPr>
            <p:spPr>
              <a:xfrm>
                <a:off x="4312530" y="1944511"/>
                <a:ext cx="2738050" cy="461665"/>
              </a:xfrm>
              <a:prstGeom prst="rect">
                <a:avLst/>
              </a:prstGeom>
              <a:blipFill rotWithShape="1">
                <a:blip r:embed="rId14"/>
                <a:stretch>
                  <a:fillRect l="-444" t="-10526" r="-222" b="-28947"/>
                </a:stretch>
              </a:blipFill>
            </p:spPr>
            <p:txBody>
              <a:bodyPr/>
              <a:lstStyle/>
              <a:p>
                <a:r>
                  <a:rPr lang="ja-JP" altLang="en-US">
                    <a:noFill/>
                  </a:rPr>
                  <a:t> </a:t>
                </a:r>
              </a:p>
            </p:txBody>
          </p:sp>
        </mc:Fallback>
      </mc:AlternateContent>
      <p:cxnSp>
        <p:nvCxnSpPr>
          <p:cNvPr id="269" name="直線矢印コネクタ 268"/>
          <p:cNvCxnSpPr/>
          <p:nvPr/>
        </p:nvCxnSpPr>
        <p:spPr>
          <a:xfrm flipH="1">
            <a:off x="5028617" y="2406176"/>
            <a:ext cx="94878" cy="8198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67" name="グループ化 266"/>
          <p:cNvGrpSpPr/>
          <p:nvPr/>
        </p:nvGrpSpPr>
        <p:grpSpPr>
          <a:xfrm>
            <a:off x="2143271" y="3134510"/>
            <a:ext cx="520324" cy="464491"/>
            <a:chOff x="126298" y="1772816"/>
            <a:chExt cx="520324" cy="464491"/>
          </a:xfrm>
        </p:grpSpPr>
        <p:sp>
          <p:nvSpPr>
            <p:cNvPr id="270" name="正方形/長方形 269"/>
            <p:cNvSpPr/>
            <p:nvPr/>
          </p:nvSpPr>
          <p:spPr>
            <a:xfrm>
              <a:off x="197061" y="1868245"/>
              <a:ext cx="432048" cy="2646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1" name="グループ化 270"/>
            <p:cNvGrpSpPr/>
            <p:nvPr/>
          </p:nvGrpSpPr>
          <p:grpSpPr>
            <a:xfrm>
              <a:off x="126298" y="1772816"/>
              <a:ext cx="520324" cy="464491"/>
              <a:chOff x="146152" y="2043213"/>
              <a:chExt cx="520324" cy="464491"/>
            </a:xfrm>
          </p:grpSpPr>
          <mc:AlternateContent xmlns:mc="http://schemas.openxmlformats.org/markup-compatibility/2006" xmlns:a14="http://schemas.microsoft.com/office/drawing/2010/main">
            <mc:Choice Requires="a14">
              <p:sp>
                <p:nvSpPr>
                  <p:cNvPr id="272" name="テキスト ボックス 271"/>
                  <p:cNvSpPr txBox="1"/>
                  <p:nvPr/>
                </p:nvSpPr>
                <p:spPr>
                  <a:xfrm>
                    <a:off x="146152" y="2046039"/>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solidFill>
                                <a:srgbClr val="FFC000"/>
                              </a:solidFill>
                              <a:latin typeface="Cambria Math" panose="02040503050406030204" pitchFamily="18" charset="0"/>
                              <a:ea typeface="Cambria Math" panose="02040503050406030204" pitchFamily="18" charset="0"/>
                            </a:rPr>
                            <m:t>×</m:t>
                          </m:r>
                        </m:oMath>
                      </m:oMathPara>
                    </a14:m>
                    <a:endParaRPr kumimoji="1" lang="ja-JP" altLang="en-US" sz="2400" dirty="0">
                      <a:solidFill>
                        <a:srgbClr val="FFC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6152" y="2046039"/>
                    <a:ext cx="288032" cy="461665"/>
                  </a:xfrm>
                  <a:prstGeom prst="rect">
                    <a:avLst/>
                  </a:prstGeom>
                  <a:blipFill>
                    <a:blip r:embed="rId15"/>
                    <a:stretch>
                      <a:fillRect r="-382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3" name="テキスト ボックス 272"/>
                  <p:cNvSpPr txBox="1"/>
                  <p:nvPr/>
                </p:nvSpPr>
                <p:spPr>
                  <a:xfrm>
                    <a:off x="378444" y="204321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rgbClr val="FFC000"/>
                      </a:solidFill>
                    </a:endParaRPr>
                  </a:p>
                </p:txBody>
              </p:sp>
            </mc:Choice>
            <mc:Fallback xmlns="">
              <p:sp>
                <p:nvSpPr>
                  <p:cNvPr id="273" name="テキスト ボックス 272"/>
                  <p:cNvSpPr txBox="1">
                    <a:spLocks noRot="1" noChangeAspect="1" noMove="1" noResize="1" noEditPoints="1" noAdjustHandles="1" noChangeArrowheads="1" noChangeShapeType="1" noTextEdit="1"/>
                  </p:cNvSpPr>
                  <p:nvPr/>
                </p:nvSpPr>
                <p:spPr>
                  <a:xfrm>
                    <a:off x="378444" y="2043213"/>
                    <a:ext cx="288032" cy="461665"/>
                  </a:xfrm>
                  <a:prstGeom prst="rect">
                    <a:avLst/>
                  </a:prstGeom>
                  <a:blipFill>
                    <a:blip r:embed="rId16"/>
                    <a:stretch>
                      <a:fillRect l="-6383" r="-27660"/>
                    </a:stretch>
                  </a:blipFill>
                </p:spPr>
                <p:txBody>
                  <a:bodyPr/>
                  <a:lstStyle/>
                  <a:p>
                    <a:r>
                      <a:rPr lang="ja-JP" altLang="en-US">
                        <a:noFill/>
                      </a:rPr>
                      <a:t> </a:t>
                    </a:r>
                  </a:p>
                </p:txBody>
              </p:sp>
            </mc:Fallback>
          </mc:AlternateContent>
        </p:grpSp>
      </p:grpSp>
      <p:grpSp>
        <p:nvGrpSpPr>
          <p:cNvPr id="274" name="グループ化 273"/>
          <p:cNvGrpSpPr/>
          <p:nvPr/>
        </p:nvGrpSpPr>
        <p:grpSpPr>
          <a:xfrm>
            <a:off x="2307520" y="4023074"/>
            <a:ext cx="520324" cy="464491"/>
            <a:chOff x="126298" y="1772816"/>
            <a:chExt cx="520324" cy="464491"/>
          </a:xfrm>
        </p:grpSpPr>
        <p:sp>
          <p:nvSpPr>
            <p:cNvPr id="275" name="正方形/長方形 274"/>
            <p:cNvSpPr/>
            <p:nvPr/>
          </p:nvSpPr>
          <p:spPr>
            <a:xfrm>
              <a:off x="197061" y="1868245"/>
              <a:ext cx="432048" cy="2646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5" name="グループ化 284"/>
            <p:cNvGrpSpPr/>
            <p:nvPr/>
          </p:nvGrpSpPr>
          <p:grpSpPr>
            <a:xfrm>
              <a:off x="126298" y="1772816"/>
              <a:ext cx="520324" cy="464491"/>
              <a:chOff x="146152" y="2043213"/>
              <a:chExt cx="520324" cy="464491"/>
            </a:xfrm>
          </p:grpSpPr>
          <mc:AlternateContent xmlns:mc="http://schemas.openxmlformats.org/markup-compatibility/2006" xmlns:a14="http://schemas.microsoft.com/office/drawing/2010/main">
            <mc:Choice Requires="a14">
              <p:sp>
                <p:nvSpPr>
                  <p:cNvPr id="286" name="テキスト ボックス 285"/>
                  <p:cNvSpPr txBox="1"/>
                  <p:nvPr/>
                </p:nvSpPr>
                <p:spPr>
                  <a:xfrm>
                    <a:off x="146152" y="2046039"/>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solidFill>
                                <a:srgbClr val="FFC000"/>
                              </a:solidFill>
                              <a:latin typeface="Cambria Math" panose="02040503050406030204" pitchFamily="18" charset="0"/>
                              <a:ea typeface="Cambria Math" panose="02040503050406030204" pitchFamily="18" charset="0"/>
                            </a:rPr>
                            <m:t>×</m:t>
                          </m:r>
                        </m:oMath>
                      </m:oMathPara>
                    </a14:m>
                    <a:endParaRPr kumimoji="1" lang="ja-JP" altLang="en-US" sz="2400" dirty="0">
                      <a:solidFill>
                        <a:srgbClr val="FFC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6152" y="2046039"/>
                    <a:ext cx="288032" cy="461665"/>
                  </a:xfrm>
                  <a:prstGeom prst="rect">
                    <a:avLst/>
                  </a:prstGeom>
                  <a:blipFill>
                    <a:blip r:embed="rId15"/>
                    <a:stretch>
                      <a:fillRect r="-382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7" name="テキスト ボックス 286"/>
                  <p:cNvSpPr txBox="1"/>
                  <p:nvPr/>
                </p:nvSpPr>
                <p:spPr>
                  <a:xfrm>
                    <a:off x="378444" y="204321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rgbClr val="FFC000"/>
                      </a:solidFill>
                    </a:endParaRPr>
                  </a:p>
                </p:txBody>
              </p:sp>
            </mc:Choice>
            <mc:Fallback xmlns="">
              <p:sp>
                <p:nvSpPr>
                  <p:cNvPr id="287" name="テキスト ボックス 286"/>
                  <p:cNvSpPr txBox="1">
                    <a:spLocks noRot="1" noChangeAspect="1" noMove="1" noResize="1" noEditPoints="1" noAdjustHandles="1" noChangeArrowheads="1" noChangeShapeType="1" noTextEdit="1"/>
                  </p:cNvSpPr>
                  <p:nvPr/>
                </p:nvSpPr>
                <p:spPr>
                  <a:xfrm>
                    <a:off x="378444" y="2043213"/>
                    <a:ext cx="288032" cy="461665"/>
                  </a:xfrm>
                  <a:prstGeom prst="rect">
                    <a:avLst/>
                  </a:prstGeom>
                  <a:blipFill>
                    <a:blip r:embed="rId17"/>
                    <a:stretch>
                      <a:fillRect l="-6383" r="-27660"/>
                    </a:stretch>
                  </a:blipFill>
                </p:spPr>
                <p:txBody>
                  <a:bodyPr/>
                  <a:lstStyle/>
                  <a:p>
                    <a:r>
                      <a:rPr lang="ja-JP" altLang="en-US">
                        <a:noFill/>
                      </a:rPr>
                      <a:t> </a:t>
                    </a:r>
                  </a:p>
                </p:txBody>
              </p:sp>
            </mc:Fallback>
          </mc:AlternateContent>
        </p:grpSp>
      </p:grpSp>
    </p:spTree>
    <p:extLst>
      <p:ext uri="{BB962C8B-B14F-4D97-AF65-F5344CB8AC3E}">
        <p14:creationId xmlns:p14="http://schemas.microsoft.com/office/powerpoint/2010/main" val="1888155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正方形/長方形 280"/>
          <p:cNvSpPr/>
          <p:nvPr/>
        </p:nvSpPr>
        <p:spPr>
          <a:xfrm>
            <a:off x="4339395" y="1798155"/>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4284341" y="1853410"/>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正方形/長方形 287"/>
          <p:cNvSpPr/>
          <p:nvPr/>
        </p:nvSpPr>
        <p:spPr>
          <a:xfrm>
            <a:off x="4224842" y="1916832"/>
            <a:ext cx="4430833" cy="4498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4146776" y="1988840"/>
            <a:ext cx="4454363" cy="44803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4016" y="1020769"/>
            <a:ext cx="8652018" cy="461665"/>
          </a:xfrm>
          <a:prstGeom prst="rect">
            <a:avLst/>
          </a:prstGeom>
          <a:noFill/>
        </p:spPr>
        <p:txBody>
          <a:bodyPr wrap="square" rtlCol="0">
            <a:spAutoFit/>
          </a:bodyPr>
          <a:lstStyle/>
          <a:p>
            <a:r>
              <a:rPr lang="en-US" altLang="ja-JP" sz="2400" dirty="0"/>
              <a:t>Memory usage of block RAMs</a:t>
            </a:r>
            <a:endParaRPr kumimoji="1" lang="ja-JP" altLang="en-US" sz="2400" dirty="0"/>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0"/>
                <a:stretch>
                  <a:fillRect l="-1720" t="-8333" r="-860" b="-26667"/>
                </a:stretch>
              </a:blipFill>
            </p:spPr>
            <p:txBody>
              <a:bodyPr/>
              <a:lstStyle/>
              <a:p>
                <a:r>
                  <a:rPr lang="ja-JP" altLang="en-US">
                    <a:noFill/>
                  </a:rPr>
                  <a:t> </a:t>
                </a:r>
              </a:p>
            </p:txBody>
          </p:sp>
        </mc:Fallback>
      </mc:AlternateContent>
      <p:cxnSp>
        <p:nvCxnSpPr>
          <p:cNvPr id="11" name="直線矢印コネクタ 10"/>
          <p:cNvCxnSpPr/>
          <p:nvPr/>
        </p:nvCxnSpPr>
        <p:spPr>
          <a:xfrm flipV="1">
            <a:off x="8804837" y="1796708"/>
            <a:ext cx="217796" cy="2160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0" name="テキスト ボックス 279"/>
              <p:cNvSpPr txBox="1"/>
              <p:nvPr/>
            </p:nvSpPr>
            <p:spPr>
              <a:xfrm>
                <a:off x="8711436" y="1484798"/>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8711436" y="1484798"/>
                <a:ext cx="404598" cy="369332"/>
              </a:xfrm>
              <a:prstGeom prst="rect">
                <a:avLst/>
              </a:prstGeom>
              <a:blipFill rotWithShape="1">
                <a:blip r:embed="rId11"/>
                <a:stretch>
                  <a:fillRect/>
                </a:stretch>
              </a:blipFill>
            </p:spPr>
            <p:txBody>
              <a:bodyPr/>
              <a:lstStyle/>
              <a:p>
                <a:r>
                  <a:rPr lang="ja-JP" altLang="en-US">
                    <a:noFill/>
                  </a:rPr>
                  <a:t> </a:t>
                </a:r>
              </a:p>
            </p:txBody>
          </p:sp>
        </mc:Fallback>
      </mc:AlternateContent>
      <p:grpSp>
        <p:nvGrpSpPr>
          <p:cNvPr id="293" name="グループ化 292"/>
          <p:cNvGrpSpPr/>
          <p:nvPr/>
        </p:nvGrpSpPr>
        <p:grpSpPr>
          <a:xfrm>
            <a:off x="7056986" y="4072065"/>
            <a:ext cx="147636" cy="1156325"/>
            <a:chOff x="5110571" y="3985442"/>
            <a:chExt cx="147636" cy="1156325"/>
          </a:xfrm>
        </p:grpSpPr>
        <p:sp>
          <p:nvSpPr>
            <p:cNvPr id="294" name="正方形/長方形 293"/>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正方形/長方形 294"/>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295"/>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正方形/長方形 296"/>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正方形/長方形 297"/>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正方形/長方形 298"/>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正方形/長方形 30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正方形/長方形 30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4" name="グループ化 303"/>
          <p:cNvGrpSpPr/>
          <p:nvPr/>
        </p:nvGrpSpPr>
        <p:grpSpPr>
          <a:xfrm>
            <a:off x="6909350" y="4072619"/>
            <a:ext cx="147636" cy="1156325"/>
            <a:chOff x="5110571" y="3985442"/>
            <a:chExt cx="147636" cy="1156325"/>
          </a:xfrm>
        </p:grpSpPr>
        <p:sp>
          <p:nvSpPr>
            <p:cNvPr id="305" name="正方形/長方形 30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正方形/長方形 30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正方形/長方形 31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4" name="グループ化 313"/>
          <p:cNvGrpSpPr/>
          <p:nvPr/>
        </p:nvGrpSpPr>
        <p:grpSpPr>
          <a:xfrm>
            <a:off x="6763200" y="4072875"/>
            <a:ext cx="147636" cy="1156325"/>
            <a:chOff x="5110571" y="3985442"/>
            <a:chExt cx="147636" cy="1156325"/>
          </a:xfrm>
        </p:grpSpPr>
        <p:sp>
          <p:nvSpPr>
            <p:cNvPr id="315" name="正方形/長方形 31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正方形/長方形 31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正方形/長方形 31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正方形/長方形 31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正方形/長方形 31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正方形/長方形 32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正方形/長方形 32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4" name="グループ化 323"/>
          <p:cNvGrpSpPr/>
          <p:nvPr/>
        </p:nvGrpSpPr>
        <p:grpSpPr>
          <a:xfrm>
            <a:off x="6616215" y="4072492"/>
            <a:ext cx="147636" cy="1156325"/>
            <a:chOff x="5110571" y="3985442"/>
            <a:chExt cx="147636" cy="1156325"/>
          </a:xfrm>
        </p:grpSpPr>
        <p:sp>
          <p:nvSpPr>
            <p:cNvPr id="325" name="正方形/長方形 32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正方形/長方形 32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正方形/長方形 32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2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正方形/長方形 33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4" name="グループ化 333"/>
          <p:cNvGrpSpPr/>
          <p:nvPr/>
        </p:nvGrpSpPr>
        <p:grpSpPr>
          <a:xfrm>
            <a:off x="6469230" y="4072492"/>
            <a:ext cx="147636" cy="1156325"/>
            <a:chOff x="5110571" y="3985442"/>
            <a:chExt cx="147636" cy="1156325"/>
          </a:xfrm>
        </p:grpSpPr>
        <p:sp>
          <p:nvSpPr>
            <p:cNvPr id="335" name="正方形/長方形 33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正方形/長方形 33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正方形/長方形 33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正方形/長方形 33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正方形/長方形 33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正方形/長方形 34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正方形/長方形 34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6" name="グループ化 345"/>
          <p:cNvGrpSpPr/>
          <p:nvPr/>
        </p:nvGrpSpPr>
        <p:grpSpPr>
          <a:xfrm>
            <a:off x="6327631" y="4070921"/>
            <a:ext cx="147636" cy="1156325"/>
            <a:chOff x="5110571" y="3985442"/>
            <a:chExt cx="147636" cy="1156325"/>
          </a:xfrm>
        </p:grpSpPr>
        <p:sp>
          <p:nvSpPr>
            <p:cNvPr id="347" name="正方形/長方形 346"/>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正方形/長方形 349"/>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正方形/長方形 350"/>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正方形/長方形 351"/>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正方形/長方形 352"/>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正方形/長方形 353"/>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正方形/長方形 354"/>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6" name="正方形/長方形 355"/>
          <p:cNvSpPr/>
          <p:nvPr/>
        </p:nvSpPr>
        <p:spPr>
          <a:xfrm>
            <a:off x="6180175" y="45077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正方形/長方形 356"/>
          <p:cNvSpPr/>
          <p:nvPr/>
        </p:nvSpPr>
        <p:spPr>
          <a:xfrm>
            <a:off x="6179997" y="436296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正方形/長方形 357"/>
          <p:cNvSpPr/>
          <p:nvPr/>
        </p:nvSpPr>
        <p:spPr>
          <a:xfrm>
            <a:off x="6179998" y="42189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正方形/長方形 358"/>
          <p:cNvSpPr/>
          <p:nvPr/>
        </p:nvSpPr>
        <p:spPr>
          <a:xfrm>
            <a:off x="6179999" y="407066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正方形/長方形 359"/>
          <p:cNvSpPr/>
          <p:nvPr/>
        </p:nvSpPr>
        <p:spPr>
          <a:xfrm>
            <a:off x="6180646" y="465639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正方形/長方形 360"/>
          <p:cNvSpPr/>
          <p:nvPr/>
        </p:nvSpPr>
        <p:spPr>
          <a:xfrm>
            <a:off x="6179996" y="480041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正方形/長方形 361"/>
          <p:cNvSpPr/>
          <p:nvPr/>
        </p:nvSpPr>
        <p:spPr>
          <a:xfrm>
            <a:off x="6180467" y="494443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6179995" y="508297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6179995" y="407623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正方形/長方形 364"/>
          <p:cNvSpPr/>
          <p:nvPr/>
        </p:nvSpPr>
        <p:spPr>
          <a:xfrm>
            <a:off x="6327861" y="45073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正方形/長方形 365"/>
          <p:cNvSpPr/>
          <p:nvPr/>
        </p:nvSpPr>
        <p:spPr>
          <a:xfrm>
            <a:off x="6327683" y="436261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正方形/長方形 366"/>
          <p:cNvSpPr/>
          <p:nvPr/>
        </p:nvSpPr>
        <p:spPr>
          <a:xfrm>
            <a:off x="6327684" y="42185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p:cNvSpPr/>
          <p:nvPr/>
        </p:nvSpPr>
        <p:spPr>
          <a:xfrm>
            <a:off x="6327685" y="407031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p:cNvSpPr/>
          <p:nvPr/>
        </p:nvSpPr>
        <p:spPr>
          <a:xfrm>
            <a:off x="6328332" y="465604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正方形/長方形 369"/>
          <p:cNvSpPr/>
          <p:nvPr/>
        </p:nvSpPr>
        <p:spPr>
          <a:xfrm>
            <a:off x="6327682" y="480006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正方形/長方形 370"/>
          <p:cNvSpPr/>
          <p:nvPr/>
        </p:nvSpPr>
        <p:spPr>
          <a:xfrm>
            <a:off x="6328153" y="494407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6327681" y="508262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正方形/長方形 372"/>
          <p:cNvSpPr/>
          <p:nvPr/>
        </p:nvSpPr>
        <p:spPr>
          <a:xfrm>
            <a:off x="6327681" y="4075885"/>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正方形/長方形 373"/>
          <p:cNvSpPr/>
          <p:nvPr/>
        </p:nvSpPr>
        <p:spPr>
          <a:xfrm>
            <a:off x="6474916"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正方形/長方形 374"/>
          <p:cNvSpPr/>
          <p:nvPr/>
        </p:nvSpPr>
        <p:spPr>
          <a:xfrm>
            <a:off x="6474738"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正方形/長方形 375"/>
          <p:cNvSpPr/>
          <p:nvPr/>
        </p:nvSpPr>
        <p:spPr>
          <a:xfrm>
            <a:off x="6474739"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p:cNvSpPr/>
          <p:nvPr/>
        </p:nvSpPr>
        <p:spPr>
          <a:xfrm>
            <a:off x="6474740"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p:cNvSpPr/>
          <p:nvPr/>
        </p:nvSpPr>
        <p:spPr>
          <a:xfrm>
            <a:off x="6475387"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正方形/長方形 378"/>
          <p:cNvSpPr/>
          <p:nvPr/>
        </p:nvSpPr>
        <p:spPr>
          <a:xfrm>
            <a:off x="6474737"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正方形/長方形 379"/>
          <p:cNvSpPr/>
          <p:nvPr/>
        </p:nvSpPr>
        <p:spPr>
          <a:xfrm>
            <a:off x="6475208"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正方形/長方形 380"/>
          <p:cNvSpPr/>
          <p:nvPr/>
        </p:nvSpPr>
        <p:spPr>
          <a:xfrm>
            <a:off x="6474736"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正方形/長方形 381"/>
          <p:cNvSpPr/>
          <p:nvPr/>
        </p:nvSpPr>
        <p:spPr>
          <a:xfrm>
            <a:off x="6474736"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3" name="グループ化 382"/>
          <p:cNvGrpSpPr/>
          <p:nvPr/>
        </p:nvGrpSpPr>
        <p:grpSpPr>
          <a:xfrm>
            <a:off x="6617855" y="4070718"/>
            <a:ext cx="147636" cy="1156325"/>
            <a:chOff x="6617855" y="4070718"/>
            <a:chExt cx="147636" cy="1156325"/>
          </a:xfrm>
        </p:grpSpPr>
        <p:sp>
          <p:nvSpPr>
            <p:cNvPr id="384" name="正方形/長方形 383"/>
            <p:cNvSpPr/>
            <p:nvPr/>
          </p:nvSpPr>
          <p:spPr>
            <a:xfrm>
              <a:off x="6618035"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正方形/長方形 384"/>
            <p:cNvSpPr/>
            <p:nvPr/>
          </p:nvSpPr>
          <p:spPr>
            <a:xfrm>
              <a:off x="6617857"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正方形/長方形 385"/>
            <p:cNvSpPr/>
            <p:nvPr/>
          </p:nvSpPr>
          <p:spPr>
            <a:xfrm>
              <a:off x="6617858"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正方形/長方形 386"/>
            <p:cNvSpPr/>
            <p:nvPr/>
          </p:nvSpPr>
          <p:spPr>
            <a:xfrm>
              <a:off x="6617859"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正方形/長方形 387"/>
            <p:cNvSpPr/>
            <p:nvPr/>
          </p:nvSpPr>
          <p:spPr>
            <a:xfrm>
              <a:off x="6618506"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正方形/長方形 388"/>
            <p:cNvSpPr/>
            <p:nvPr/>
          </p:nvSpPr>
          <p:spPr>
            <a:xfrm>
              <a:off x="6617856"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正方形/長方形 389"/>
            <p:cNvSpPr/>
            <p:nvPr/>
          </p:nvSpPr>
          <p:spPr>
            <a:xfrm>
              <a:off x="6618327"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6617855"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2" name="正方形/長方形 391"/>
          <p:cNvSpPr/>
          <p:nvPr/>
        </p:nvSpPr>
        <p:spPr>
          <a:xfrm>
            <a:off x="6617855"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3" name="グループ化 392"/>
          <p:cNvGrpSpPr/>
          <p:nvPr/>
        </p:nvGrpSpPr>
        <p:grpSpPr>
          <a:xfrm>
            <a:off x="6763985" y="4071138"/>
            <a:ext cx="147636" cy="1156325"/>
            <a:chOff x="6617855" y="4070718"/>
            <a:chExt cx="147636" cy="1156325"/>
          </a:xfrm>
          <a:solidFill>
            <a:srgbClr val="92D050"/>
          </a:solidFill>
        </p:grpSpPr>
        <p:sp>
          <p:nvSpPr>
            <p:cNvPr id="394" name="正方形/長方形 393"/>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正方形/長方形 394"/>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正方形/長方形 395"/>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正方形/長方形 396"/>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正方形/長方形 398"/>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正方形/長方形 400"/>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2" name="グループ化 401"/>
          <p:cNvGrpSpPr/>
          <p:nvPr/>
        </p:nvGrpSpPr>
        <p:grpSpPr>
          <a:xfrm>
            <a:off x="6903595" y="4072875"/>
            <a:ext cx="147636" cy="1156325"/>
            <a:chOff x="6617855" y="4070718"/>
            <a:chExt cx="147636" cy="1156325"/>
          </a:xfrm>
          <a:solidFill>
            <a:srgbClr val="92D050"/>
          </a:solidFill>
        </p:grpSpPr>
        <p:sp>
          <p:nvSpPr>
            <p:cNvPr id="403" name="正方形/長方形 402"/>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正方形/長方形 406"/>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正方形/長方形 408"/>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1" name="グループ化 410"/>
          <p:cNvGrpSpPr/>
          <p:nvPr/>
        </p:nvGrpSpPr>
        <p:grpSpPr>
          <a:xfrm>
            <a:off x="7051540" y="4073046"/>
            <a:ext cx="147636" cy="1156325"/>
            <a:chOff x="6617855" y="4070718"/>
            <a:chExt cx="147636" cy="1156325"/>
          </a:xfrm>
          <a:solidFill>
            <a:srgbClr val="92D050"/>
          </a:solidFill>
        </p:grpSpPr>
        <p:sp>
          <p:nvSpPr>
            <p:cNvPr id="412" name="正方形/長方形 411"/>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正方形/長方形 412"/>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正方形/長方形 413"/>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正方形/長方形 414"/>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正方形/長方形 417"/>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正方形/長方形 418"/>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0" name="グループ化 419"/>
          <p:cNvGrpSpPr/>
          <p:nvPr/>
        </p:nvGrpSpPr>
        <p:grpSpPr>
          <a:xfrm>
            <a:off x="7198616" y="4072454"/>
            <a:ext cx="147636" cy="1156325"/>
            <a:chOff x="6617855" y="4070718"/>
            <a:chExt cx="147636" cy="1156325"/>
          </a:xfrm>
          <a:solidFill>
            <a:srgbClr val="92D050"/>
          </a:solidFill>
        </p:grpSpPr>
        <p:sp>
          <p:nvSpPr>
            <p:cNvPr id="421" name="正方形/長方形 420"/>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正方形/長方形 421"/>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正方形/長方形 422"/>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正方形/長方形 423"/>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正方形/長方形 424"/>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正方形/長方形 425"/>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正方形/長方形 426"/>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正方形/長方形 427"/>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9" name="正方形/長方形 428"/>
          <p:cNvSpPr/>
          <p:nvPr/>
        </p:nvSpPr>
        <p:spPr>
          <a:xfrm>
            <a:off x="6179995" y="4076237"/>
            <a:ext cx="1165606"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1" name="カギ線コネクタ 43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9" name="テキスト ボックス 288"/>
              <p:cNvSpPr txBox="1"/>
              <p:nvPr/>
            </p:nvSpPr>
            <p:spPr>
              <a:xfrm>
                <a:off x="795759" y="3140968"/>
                <a:ext cx="6549842" cy="1704441"/>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𝑠</m:t>
                        </m:r>
                        <m:r>
                          <a:rPr kumimoji="1" lang="en-US" altLang="ja-JP" sz="3200" b="0" i="1" smtClean="0">
                            <a:solidFill>
                              <a:schemeClr val="bg1"/>
                            </a:solidFill>
                            <a:latin typeface="Cambria Math" panose="02040503050406030204" pitchFamily="18" charset="0"/>
                            <a:ea typeface="Cambria Math" panose="02040503050406030204" pitchFamily="18" charset="0"/>
                          </a:rPr>
                          <m:t>×(2</m:t>
                        </m:r>
                        <m:r>
                          <a:rPr kumimoji="1" lang="en-US" altLang="ja-JP" sz="3200" b="0" i="1" smtClean="0">
                            <a:solidFill>
                              <a:schemeClr val="bg1"/>
                            </a:solidFill>
                            <a:latin typeface="Cambria Math" panose="02040503050406030204" pitchFamily="18" charset="0"/>
                            <a:ea typeface="Cambria Math" panose="02040503050406030204" pitchFamily="18" charset="0"/>
                          </a:rPr>
                          <m:t>𝑟</m:t>
                        </m:r>
                        <m:r>
                          <a:rPr kumimoji="1" lang="en-US" altLang="ja-JP" sz="3200" b="0" i="1" smtClean="0">
                            <a:solidFill>
                              <a:schemeClr val="bg1"/>
                            </a:solidFill>
                            <a:latin typeface="Cambria Math" panose="02040503050406030204" pitchFamily="18" charset="0"/>
                            <a:ea typeface="Cambria Math" panose="02040503050406030204" pitchFamily="18" charset="0"/>
                          </a:rPr>
                          <m:t>+1)×2</m:t>
                        </m:r>
                      </m:num>
                      <m:den>
                        <m:r>
                          <a:rPr kumimoji="1" lang="en-US" altLang="ja-JP" sz="3200" b="0" i="1" smtClean="0">
                            <a:solidFill>
                              <a:schemeClr val="bg1"/>
                            </a:solidFill>
                            <a:latin typeface="Cambria Math" panose="02040503050406030204" pitchFamily="18" charset="0"/>
                          </a:rPr>
                          <m:t>512</m:t>
                        </m:r>
                      </m:den>
                    </m:f>
                    <m:r>
                      <a:rPr kumimoji="1" lang="en-US" altLang="ja-JP" sz="3200" i="1" smtClean="0">
                        <a:solidFill>
                          <a:schemeClr val="bg1"/>
                        </a:solidFill>
                        <a:latin typeface="Cambria Math" panose="02040503050406030204" pitchFamily="18" charset="0"/>
                        <a:ea typeface="Cambria Math" panose="02040503050406030204" pitchFamily="18" charset="0"/>
                      </a:rPr>
                      <m:t>×</m:t>
                    </m:r>
                    <m:f>
                      <m:fPr>
                        <m:ctrlPr>
                          <a:rPr kumimoji="1" lang="en-US" altLang="ja-JP" sz="3200" i="1" smtClean="0">
                            <a:solidFill>
                              <a:schemeClr val="bg1"/>
                            </a:solidFill>
                            <a:latin typeface="Cambria Math" panose="02040503050406030204" pitchFamily="18" charset="0"/>
                            <a:ea typeface="Cambria Math" panose="02040503050406030204" pitchFamily="18" charset="0"/>
                          </a:rPr>
                        </m:ctrlPr>
                      </m:fPr>
                      <m:num>
                        <m:r>
                          <a:rPr kumimoji="1" lang="en-US" altLang="ja-JP" sz="3200" b="0" i="1" smtClean="0">
                            <a:solidFill>
                              <a:schemeClr val="bg1"/>
                            </a:solidFill>
                            <a:latin typeface="Cambria Math" panose="02040503050406030204" pitchFamily="18" charset="0"/>
                            <a:ea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ea typeface="Cambria Math" panose="02040503050406030204" pitchFamily="18" charset="0"/>
                          </a:rPr>
                          <m:t> </m:t>
                        </m:r>
                        <m:r>
                          <a:rPr kumimoji="1" lang="en-US" altLang="ja-JP" sz="3200" b="0" i="1" smtClean="0">
                            <a:solidFill>
                              <a:schemeClr val="bg1"/>
                            </a:solidFill>
                            <a:latin typeface="Cambria Math" panose="02040503050406030204" pitchFamily="18" charset="0"/>
                            <a:ea typeface="Cambria Math" panose="02040503050406030204" pitchFamily="18" charset="0"/>
                          </a:rPr>
                          <m:t>𝑤𝑖𝑑𝑡h</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𝐷</m:t>
                        </m:r>
                      </m:num>
                      <m:den>
                        <m:r>
                          <a:rPr kumimoji="1" lang="en-US" altLang="ja-JP" sz="3200" b="0" i="1" smtClean="0">
                            <a:solidFill>
                              <a:schemeClr val="bg1"/>
                            </a:solidFill>
                            <a:latin typeface="Cambria Math" panose="02040503050406030204" pitchFamily="18" charset="0"/>
                            <a:ea typeface="Cambria Math" panose="02040503050406030204" pitchFamily="18" charset="0"/>
                          </a:rPr>
                          <m:t>72</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𝑘</m:t>
                        </m:r>
                      </m:den>
                    </m:f>
                  </m:oMath>
                </a14:m>
                <a:r>
                  <a:rPr kumimoji="1" lang="en-US" altLang="ja-JP" sz="3200" dirty="0">
                    <a:solidFill>
                      <a:schemeClr val="bg1"/>
                    </a:solidFill>
                  </a:rPr>
                  <a:t>            </a:t>
                </a:r>
                <a:r>
                  <a:rPr kumimoji="1" lang="en-US" altLang="ja-JP" sz="2800" dirty="0">
                    <a:solidFill>
                      <a:schemeClr val="bg1"/>
                    </a:solidFill>
                  </a:rPr>
                  <a:t>or</a:t>
                </a:r>
              </a:p>
              <a:p>
                <a:endParaRPr kumimoji="1" lang="en-US" altLang="ja-JP" sz="1100" dirty="0">
                  <a:solidFill>
                    <a:schemeClr val="bg1"/>
                  </a:solidFill>
                </a:endParaRPr>
              </a:p>
              <a:p>
                <a:r>
                  <a:rPr kumimoji="1" lang="en-US" altLang="ja-JP" sz="3200" dirty="0">
                    <a:solidFill>
                      <a:schemeClr val="bg1"/>
                    </a:solidFill>
                  </a:rPr>
                  <a:t>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i="1">
                            <a:solidFill>
                              <a:schemeClr val="bg1"/>
                            </a:solidFill>
                            <a:latin typeface="Cambria Math" panose="02040503050406030204" pitchFamily="18" charset="0"/>
                          </a:rPr>
                          <m:t>𝑠</m:t>
                        </m:r>
                        <m:r>
                          <a:rPr lang="en-US" altLang="ja-JP" sz="3200" i="1">
                            <a:solidFill>
                              <a:schemeClr val="bg1"/>
                            </a:solidFill>
                            <a:latin typeface="Cambria Math" panose="02040503050406030204" pitchFamily="18" charset="0"/>
                            <a:ea typeface="Cambria Math" panose="02040503050406030204" pitchFamily="18" charset="0"/>
                          </a:rPr>
                          <m:t>×(2</m:t>
                        </m:r>
                        <m:r>
                          <a:rPr lang="en-US" altLang="ja-JP" sz="3200" i="1">
                            <a:solidFill>
                              <a:schemeClr val="bg1"/>
                            </a:solidFill>
                            <a:latin typeface="Cambria Math" panose="02040503050406030204" pitchFamily="18" charset="0"/>
                            <a:ea typeface="Cambria Math" panose="02040503050406030204" pitchFamily="18" charset="0"/>
                          </a:rPr>
                          <m:t>𝑟</m:t>
                        </m:r>
                        <m:r>
                          <a:rPr lang="en-US" altLang="ja-JP" sz="3200" i="1">
                            <a:solidFill>
                              <a:schemeClr val="bg1"/>
                            </a:solidFill>
                            <a:latin typeface="Cambria Math" panose="02040503050406030204" pitchFamily="18" charset="0"/>
                            <a:ea typeface="Cambria Math" panose="02040503050406030204" pitchFamily="18" charset="0"/>
                          </a:rPr>
                          <m:t>+1)×2</m:t>
                        </m:r>
                      </m:num>
                      <m:den>
                        <m:r>
                          <a:rPr lang="en-US" altLang="ja-JP" sz="3200" b="0" i="1" smtClean="0">
                            <a:solidFill>
                              <a:schemeClr val="bg1"/>
                            </a:solidFill>
                            <a:latin typeface="Cambria Math" panose="02040503050406030204" pitchFamily="18" charset="0"/>
                            <a:ea typeface="Cambria Math" panose="02040503050406030204" pitchFamily="18" charset="0"/>
                          </a:rPr>
                          <m:t>1024</m:t>
                        </m:r>
                      </m:den>
                    </m:f>
                    <m:r>
                      <a:rPr lang="en-US" altLang="ja-JP" sz="3200" i="1">
                        <a:solidFill>
                          <a:schemeClr val="bg1"/>
                        </a:solidFill>
                        <a:latin typeface="Cambria Math" panose="02040503050406030204" pitchFamily="18" charset="0"/>
                        <a:ea typeface="Cambria Math" panose="02040503050406030204" pitchFamily="18" charset="0"/>
                      </a:rPr>
                      <m:t>×</m:t>
                    </m:r>
                    <m:f>
                      <m:fPr>
                        <m:ctrlPr>
                          <a:rPr lang="en-US" altLang="ja-JP" sz="3200" i="1">
                            <a:solidFill>
                              <a:schemeClr val="bg1"/>
                            </a:solidFill>
                            <a:latin typeface="Cambria Math" panose="02040503050406030204" pitchFamily="18" charset="0"/>
                            <a:ea typeface="Cambria Math" panose="02040503050406030204" pitchFamily="18" charset="0"/>
                          </a:rPr>
                        </m:ctrlPr>
                      </m:fPr>
                      <m:num>
                        <m:r>
                          <a:rPr lang="en-US" altLang="ja-JP" sz="3200" i="1">
                            <a:solidFill>
                              <a:schemeClr val="bg1"/>
                            </a:solidFill>
                            <a:latin typeface="Cambria Math" panose="02040503050406030204" pitchFamily="18" charset="0"/>
                            <a:ea typeface="Cambria Math" panose="02040503050406030204" pitchFamily="18" charset="0"/>
                          </a:rPr>
                          <m:t>𝑑𝑎𝑡𝑎</m:t>
                        </m:r>
                        <m:r>
                          <a:rPr lang="en-US" altLang="ja-JP" sz="3200" i="1">
                            <a:solidFill>
                              <a:schemeClr val="bg1"/>
                            </a:solidFill>
                            <a:latin typeface="Cambria Math" panose="02040503050406030204" pitchFamily="18" charset="0"/>
                            <a:ea typeface="Cambria Math" panose="02040503050406030204" pitchFamily="18" charset="0"/>
                          </a:rPr>
                          <m:t> </m:t>
                        </m:r>
                        <m:r>
                          <a:rPr lang="en-US" altLang="ja-JP" sz="3200" i="1">
                            <a:solidFill>
                              <a:schemeClr val="bg1"/>
                            </a:solidFill>
                            <a:latin typeface="Cambria Math" panose="02040503050406030204" pitchFamily="18" charset="0"/>
                            <a:ea typeface="Cambria Math" panose="02040503050406030204" pitchFamily="18" charset="0"/>
                          </a:rPr>
                          <m:t>𝑤𝑖𝑑𝑡h</m:t>
                        </m:r>
                        <m:r>
                          <a:rPr lang="en-US" altLang="ja-JP" sz="320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𝐷</m:t>
                        </m:r>
                      </m:num>
                      <m:den>
                        <m:r>
                          <a:rPr lang="en-US" altLang="ja-JP" sz="3200" b="0" i="1" smtClean="0">
                            <a:solidFill>
                              <a:schemeClr val="bg1"/>
                            </a:solidFill>
                            <a:latin typeface="Cambria Math" panose="02040503050406030204" pitchFamily="18" charset="0"/>
                            <a:ea typeface="Cambria Math" panose="02040503050406030204" pitchFamily="18" charset="0"/>
                          </a:rPr>
                          <m:t>36</m:t>
                        </m:r>
                        <m:r>
                          <a:rPr lang="en-US" altLang="ja-JP" sz="3200" b="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𝑙</m:t>
                        </m:r>
                      </m:den>
                    </m:f>
                  </m:oMath>
                </a14:m>
                <a:endParaRPr kumimoji="1" lang="ja-JP" altLang="en-US" sz="3200" dirty="0">
                  <a:solidFill>
                    <a:schemeClr val="bg1"/>
                  </a:solidFill>
                </a:endParaRPr>
              </a:p>
            </p:txBody>
          </p:sp>
        </mc:Choice>
        <mc:Fallback xmlns="">
          <p:sp>
            <p:nvSpPr>
              <p:cNvPr id="289" name="テキスト ボックス 288"/>
              <p:cNvSpPr txBox="1">
                <a:spLocks noRot="1" noChangeAspect="1" noMove="1" noResize="1" noEditPoints="1" noAdjustHandles="1" noChangeArrowheads="1" noChangeShapeType="1" noTextEdit="1"/>
              </p:cNvSpPr>
              <p:nvPr/>
            </p:nvSpPr>
            <p:spPr>
              <a:xfrm>
                <a:off x="795759" y="3140968"/>
                <a:ext cx="6549842" cy="1704441"/>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2" name="テキスト ボックス 291"/>
              <p:cNvSpPr txBox="1"/>
              <p:nvPr/>
            </p:nvSpPr>
            <p:spPr>
              <a:xfrm>
                <a:off x="5220072" y="3327375"/>
                <a:ext cx="1006340" cy="461665"/>
              </a:xfrm>
              <a:prstGeom prst="rect">
                <a:avLst/>
              </a:prstGeom>
              <a:solidFill>
                <a:srgbClr val="0070C0"/>
              </a:solidFill>
            </p:spPr>
            <p:txBody>
              <a:bodyPr wrap="square" rtlCol="0">
                <a:spAutoFit/>
              </a:bodyPr>
              <a:lstStyle/>
              <a:p>
                <a14:m>
                  <m:oMath xmlns:m="http://schemas.openxmlformats.org/officeDocument/2006/math">
                    <m:r>
                      <a:rPr lang="en-US" altLang="ja-JP" sz="2400" b="0" i="1" smtClean="0">
                        <a:solidFill>
                          <a:schemeClr val="bg1"/>
                        </a:solidFill>
                        <a:latin typeface="Cambria Math" panose="02040503050406030204" pitchFamily="18" charset="0"/>
                        <a:ea typeface="Cambria Math" panose="02040503050406030204" pitchFamily="18" charset="0"/>
                      </a:rPr>
                      <m:t>≅1.0</m:t>
                    </m:r>
                  </m:oMath>
                </a14:m>
                <a:r>
                  <a:rPr kumimoji="1" lang="ja-JP" altLang="en-US" sz="2400" dirty="0">
                    <a:solidFill>
                      <a:schemeClr val="bg1"/>
                    </a:solidFill>
                  </a:rPr>
                  <a:t>  </a:t>
                </a:r>
              </a:p>
            </p:txBody>
          </p:sp>
        </mc:Choice>
        <mc:Fallback xmlns="">
          <p:sp>
            <p:nvSpPr>
              <p:cNvPr id="292" name="テキスト ボックス 291"/>
              <p:cNvSpPr txBox="1">
                <a:spLocks noRot="1" noChangeAspect="1" noMove="1" noResize="1" noEditPoints="1" noAdjustHandles="1" noChangeArrowheads="1" noChangeShapeType="1" noTextEdit="1"/>
              </p:cNvSpPr>
              <p:nvPr/>
            </p:nvSpPr>
            <p:spPr>
              <a:xfrm>
                <a:off x="5220072" y="3327375"/>
                <a:ext cx="1006340" cy="461665"/>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8" name="テキスト ボックス 267"/>
              <p:cNvSpPr txBox="1"/>
              <p:nvPr/>
            </p:nvSpPr>
            <p:spPr>
              <a:xfrm>
                <a:off x="5364088" y="4191471"/>
                <a:ext cx="1006340" cy="461665"/>
              </a:xfrm>
              <a:prstGeom prst="rect">
                <a:avLst/>
              </a:prstGeom>
              <a:solidFill>
                <a:srgbClr val="0070C0"/>
              </a:solidFill>
            </p:spPr>
            <p:txBody>
              <a:bodyPr wrap="square" rtlCol="0">
                <a:spAutoFit/>
              </a:bodyPr>
              <a:lstStyle/>
              <a:p>
                <a14:m>
                  <m:oMath xmlns:m="http://schemas.openxmlformats.org/officeDocument/2006/math">
                    <m:r>
                      <a:rPr lang="en-US" altLang="ja-JP" sz="2400" b="0" i="1" smtClean="0">
                        <a:solidFill>
                          <a:schemeClr val="bg1"/>
                        </a:solidFill>
                        <a:latin typeface="Cambria Math" panose="02040503050406030204" pitchFamily="18" charset="0"/>
                        <a:ea typeface="Cambria Math" panose="02040503050406030204" pitchFamily="18" charset="0"/>
                      </a:rPr>
                      <m:t>≅1.0</m:t>
                    </m:r>
                  </m:oMath>
                </a14:m>
                <a:r>
                  <a:rPr kumimoji="1" lang="ja-JP" altLang="en-US" sz="2400" dirty="0">
                    <a:solidFill>
                      <a:schemeClr val="bg1"/>
                    </a:solidFill>
                  </a:rPr>
                  <a:t>  </a:t>
                </a:r>
              </a:p>
            </p:txBody>
          </p:sp>
        </mc:Choice>
        <mc:Fallback xmlns="">
          <p:sp>
            <p:nvSpPr>
              <p:cNvPr id="268" name="テキスト ボックス 267"/>
              <p:cNvSpPr txBox="1">
                <a:spLocks noRot="1" noChangeAspect="1" noMove="1" noResize="1" noEditPoints="1" noAdjustHandles="1" noChangeArrowheads="1" noChangeShapeType="1" noTextEdit="1"/>
              </p:cNvSpPr>
              <p:nvPr/>
            </p:nvSpPr>
            <p:spPr>
              <a:xfrm>
                <a:off x="5364088" y="4191471"/>
                <a:ext cx="1006340" cy="461665"/>
              </a:xfrm>
              <a:prstGeom prst="rect">
                <a:avLst/>
              </a:prstGeom>
              <a:blipFill rotWithShape="1">
                <a:blip r:embed="rId14"/>
                <a:stretch>
                  <a:fillRect/>
                </a:stretch>
              </a:blipFill>
            </p:spPr>
            <p:txBody>
              <a:bodyPr/>
              <a:lstStyle/>
              <a:p>
                <a:r>
                  <a:rPr lang="ja-JP" altLang="en-US">
                    <a:noFill/>
                  </a:rPr>
                  <a:t> </a:t>
                </a:r>
              </a:p>
            </p:txBody>
          </p:sp>
        </mc:Fallback>
      </mc:AlternateContent>
      <p:grpSp>
        <p:nvGrpSpPr>
          <p:cNvPr id="269" name="グループ化 268"/>
          <p:cNvGrpSpPr/>
          <p:nvPr/>
        </p:nvGrpSpPr>
        <p:grpSpPr>
          <a:xfrm>
            <a:off x="2143271" y="3134510"/>
            <a:ext cx="520324" cy="464491"/>
            <a:chOff x="126298" y="1772816"/>
            <a:chExt cx="520324" cy="464491"/>
          </a:xfrm>
        </p:grpSpPr>
        <p:sp>
          <p:nvSpPr>
            <p:cNvPr id="270" name="正方形/長方形 269"/>
            <p:cNvSpPr/>
            <p:nvPr/>
          </p:nvSpPr>
          <p:spPr>
            <a:xfrm>
              <a:off x="197061" y="1868245"/>
              <a:ext cx="432048" cy="2646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1" name="グループ化 270"/>
            <p:cNvGrpSpPr/>
            <p:nvPr/>
          </p:nvGrpSpPr>
          <p:grpSpPr>
            <a:xfrm>
              <a:off x="126298" y="1772816"/>
              <a:ext cx="520324" cy="464491"/>
              <a:chOff x="146152" y="2043213"/>
              <a:chExt cx="520324" cy="464491"/>
            </a:xfrm>
          </p:grpSpPr>
          <mc:AlternateContent xmlns:mc="http://schemas.openxmlformats.org/markup-compatibility/2006" xmlns:a14="http://schemas.microsoft.com/office/drawing/2010/main">
            <mc:Choice Requires="a14">
              <p:sp>
                <p:nvSpPr>
                  <p:cNvPr id="272" name="テキスト ボックス 271"/>
                  <p:cNvSpPr txBox="1"/>
                  <p:nvPr/>
                </p:nvSpPr>
                <p:spPr>
                  <a:xfrm>
                    <a:off x="146152" y="2046039"/>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solidFill>
                                <a:srgbClr val="FFC000"/>
                              </a:solidFill>
                              <a:latin typeface="Cambria Math" panose="02040503050406030204" pitchFamily="18" charset="0"/>
                              <a:ea typeface="Cambria Math" panose="02040503050406030204" pitchFamily="18" charset="0"/>
                            </a:rPr>
                            <m:t>×</m:t>
                          </m:r>
                        </m:oMath>
                      </m:oMathPara>
                    </a14:m>
                    <a:endParaRPr kumimoji="1" lang="ja-JP" altLang="en-US" sz="2400" dirty="0">
                      <a:solidFill>
                        <a:srgbClr val="FFC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6152" y="2046039"/>
                    <a:ext cx="288032" cy="461665"/>
                  </a:xfrm>
                  <a:prstGeom prst="rect">
                    <a:avLst/>
                  </a:prstGeom>
                  <a:blipFill>
                    <a:blip r:embed="rId15"/>
                    <a:stretch>
                      <a:fillRect r="-382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3" name="テキスト ボックス 272"/>
                  <p:cNvSpPr txBox="1"/>
                  <p:nvPr/>
                </p:nvSpPr>
                <p:spPr>
                  <a:xfrm>
                    <a:off x="378444" y="204321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rgbClr val="FFC000"/>
                      </a:solidFill>
                    </a:endParaRPr>
                  </a:p>
                </p:txBody>
              </p:sp>
            </mc:Choice>
            <mc:Fallback xmlns="">
              <p:sp>
                <p:nvSpPr>
                  <p:cNvPr id="273" name="テキスト ボックス 272"/>
                  <p:cNvSpPr txBox="1">
                    <a:spLocks noRot="1" noChangeAspect="1" noMove="1" noResize="1" noEditPoints="1" noAdjustHandles="1" noChangeArrowheads="1" noChangeShapeType="1" noTextEdit="1"/>
                  </p:cNvSpPr>
                  <p:nvPr/>
                </p:nvSpPr>
                <p:spPr>
                  <a:xfrm>
                    <a:off x="378444" y="2043213"/>
                    <a:ext cx="288032" cy="461665"/>
                  </a:xfrm>
                  <a:prstGeom prst="rect">
                    <a:avLst/>
                  </a:prstGeom>
                  <a:blipFill>
                    <a:blip r:embed="rId16"/>
                    <a:stretch>
                      <a:fillRect l="-6383" r="-27660"/>
                    </a:stretch>
                  </a:blipFill>
                </p:spPr>
                <p:txBody>
                  <a:bodyPr/>
                  <a:lstStyle/>
                  <a:p>
                    <a:r>
                      <a:rPr lang="ja-JP" altLang="en-US">
                        <a:noFill/>
                      </a:rPr>
                      <a:t> </a:t>
                    </a:r>
                  </a:p>
                </p:txBody>
              </p:sp>
            </mc:Fallback>
          </mc:AlternateContent>
        </p:grpSp>
      </p:grpSp>
      <p:grpSp>
        <p:nvGrpSpPr>
          <p:cNvPr id="274" name="グループ化 273"/>
          <p:cNvGrpSpPr/>
          <p:nvPr/>
        </p:nvGrpSpPr>
        <p:grpSpPr>
          <a:xfrm>
            <a:off x="2307520" y="4023074"/>
            <a:ext cx="520324" cy="464491"/>
            <a:chOff x="126298" y="1772816"/>
            <a:chExt cx="520324" cy="464491"/>
          </a:xfrm>
        </p:grpSpPr>
        <p:sp>
          <p:nvSpPr>
            <p:cNvPr id="275" name="正方形/長方形 274"/>
            <p:cNvSpPr/>
            <p:nvPr/>
          </p:nvSpPr>
          <p:spPr>
            <a:xfrm>
              <a:off x="197061" y="1868245"/>
              <a:ext cx="432048" cy="2646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3" name="グループ化 282"/>
            <p:cNvGrpSpPr/>
            <p:nvPr/>
          </p:nvGrpSpPr>
          <p:grpSpPr>
            <a:xfrm>
              <a:off x="126298" y="1772816"/>
              <a:ext cx="520324" cy="464491"/>
              <a:chOff x="146152" y="2043213"/>
              <a:chExt cx="520324" cy="464491"/>
            </a:xfrm>
          </p:grpSpPr>
          <mc:AlternateContent xmlns:mc="http://schemas.openxmlformats.org/markup-compatibility/2006" xmlns:a14="http://schemas.microsoft.com/office/drawing/2010/main">
            <mc:Choice Requires="a14">
              <p:sp>
                <p:nvSpPr>
                  <p:cNvPr id="284" name="テキスト ボックス 283"/>
                  <p:cNvSpPr txBox="1"/>
                  <p:nvPr/>
                </p:nvSpPr>
                <p:spPr>
                  <a:xfrm>
                    <a:off x="146152" y="2046039"/>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solidFill>
                                <a:srgbClr val="FFC000"/>
                              </a:solidFill>
                              <a:latin typeface="Cambria Math" panose="02040503050406030204" pitchFamily="18" charset="0"/>
                              <a:ea typeface="Cambria Math" panose="02040503050406030204" pitchFamily="18" charset="0"/>
                            </a:rPr>
                            <m:t>×</m:t>
                          </m:r>
                        </m:oMath>
                      </m:oMathPara>
                    </a14:m>
                    <a:endParaRPr kumimoji="1" lang="ja-JP" altLang="en-US" sz="2400" dirty="0">
                      <a:solidFill>
                        <a:srgbClr val="FFC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6152" y="2046039"/>
                    <a:ext cx="288032" cy="461665"/>
                  </a:xfrm>
                  <a:prstGeom prst="rect">
                    <a:avLst/>
                  </a:prstGeom>
                  <a:blipFill>
                    <a:blip r:embed="rId15"/>
                    <a:stretch>
                      <a:fillRect r="-382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5" name="テキスト ボックス 284"/>
                  <p:cNvSpPr txBox="1"/>
                  <p:nvPr/>
                </p:nvSpPr>
                <p:spPr>
                  <a:xfrm>
                    <a:off x="378444" y="204321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rgbClr val="FFC000"/>
                      </a:solidFill>
                    </a:endParaRPr>
                  </a:p>
                </p:txBody>
              </p:sp>
            </mc:Choice>
            <mc:Fallback xmlns="">
              <p:sp>
                <p:nvSpPr>
                  <p:cNvPr id="285" name="テキスト ボックス 284"/>
                  <p:cNvSpPr txBox="1">
                    <a:spLocks noRot="1" noChangeAspect="1" noMove="1" noResize="1" noEditPoints="1" noAdjustHandles="1" noChangeArrowheads="1" noChangeShapeType="1" noTextEdit="1"/>
                  </p:cNvSpPr>
                  <p:nvPr/>
                </p:nvSpPr>
                <p:spPr>
                  <a:xfrm>
                    <a:off x="378444" y="2043213"/>
                    <a:ext cx="288032" cy="461665"/>
                  </a:xfrm>
                  <a:prstGeom prst="rect">
                    <a:avLst/>
                  </a:prstGeom>
                  <a:blipFill>
                    <a:blip r:embed="rId13"/>
                    <a:stretch>
                      <a:fillRect l="-6383" r="-27660"/>
                    </a:stretch>
                  </a:blipFill>
                </p:spPr>
                <p:txBody>
                  <a:bodyPr/>
                  <a:lstStyle/>
                  <a:p>
                    <a:r>
                      <a:rPr lang="ja-JP" altLang="en-US">
                        <a:noFill/>
                      </a:rPr>
                      <a:t> </a:t>
                    </a:r>
                  </a:p>
                </p:txBody>
              </p:sp>
            </mc:Fallback>
          </mc:AlternateContent>
        </p:grpSp>
      </p:grpSp>
    </p:spTree>
    <p:extLst>
      <p:ext uri="{BB962C8B-B14F-4D97-AF65-F5344CB8AC3E}">
        <p14:creationId xmlns:p14="http://schemas.microsoft.com/office/powerpoint/2010/main" val="331285942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1" name="正方形/長方形 280"/>
          <p:cNvSpPr/>
          <p:nvPr/>
        </p:nvSpPr>
        <p:spPr>
          <a:xfrm>
            <a:off x="4339395" y="1798155"/>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4284341" y="1853410"/>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正方形/長方形 287"/>
          <p:cNvSpPr/>
          <p:nvPr/>
        </p:nvSpPr>
        <p:spPr>
          <a:xfrm>
            <a:off x="4224842" y="1916832"/>
            <a:ext cx="4430833" cy="4498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4146776" y="1988840"/>
            <a:ext cx="4454363" cy="44803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4016" y="1020769"/>
            <a:ext cx="8652018" cy="461665"/>
          </a:xfrm>
          <a:prstGeom prst="rect">
            <a:avLst/>
          </a:prstGeom>
          <a:noFill/>
        </p:spPr>
        <p:txBody>
          <a:bodyPr wrap="square" rtlCol="0">
            <a:spAutoFit/>
          </a:bodyPr>
          <a:lstStyle/>
          <a:p>
            <a:r>
              <a:rPr lang="en-US" altLang="ja-JP" sz="2400" dirty="0"/>
              <a:t>Memory usage of block RAMs</a:t>
            </a:r>
            <a:endParaRPr kumimoji="1" lang="ja-JP" altLang="en-US" sz="2400" dirty="0"/>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15617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0"/>
                <a:stretch>
                  <a:fillRect l="-1720" t="-8333" r="-860" b="-26667"/>
                </a:stretch>
              </a:blipFill>
            </p:spPr>
            <p:txBody>
              <a:bodyPr/>
              <a:lstStyle/>
              <a:p>
                <a:r>
                  <a:rPr lang="ja-JP" altLang="en-US">
                    <a:noFill/>
                  </a:rPr>
                  <a:t> </a:t>
                </a:r>
              </a:p>
            </p:txBody>
          </p:sp>
        </mc:Fallback>
      </mc:AlternateContent>
      <p:cxnSp>
        <p:nvCxnSpPr>
          <p:cNvPr id="11" name="直線矢印コネクタ 10"/>
          <p:cNvCxnSpPr/>
          <p:nvPr/>
        </p:nvCxnSpPr>
        <p:spPr>
          <a:xfrm flipV="1">
            <a:off x="8804837" y="1796708"/>
            <a:ext cx="217796" cy="2160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0" name="テキスト ボックス 279"/>
              <p:cNvSpPr txBox="1"/>
              <p:nvPr/>
            </p:nvSpPr>
            <p:spPr>
              <a:xfrm>
                <a:off x="8711436" y="1484798"/>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8711436" y="1484798"/>
                <a:ext cx="404598" cy="369332"/>
              </a:xfrm>
              <a:prstGeom prst="rect">
                <a:avLst/>
              </a:prstGeom>
              <a:blipFill rotWithShape="1">
                <a:blip r:embed="rId11"/>
                <a:stretch>
                  <a:fillRect/>
                </a:stretch>
              </a:blipFill>
            </p:spPr>
            <p:txBody>
              <a:bodyPr/>
              <a:lstStyle/>
              <a:p>
                <a:r>
                  <a:rPr lang="ja-JP" altLang="en-US">
                    <a:noFill/>
                  </a:rPr>
                  <a:t> </a:t>
                </a:r>
              </a:p>
            </p:txBody>
          </p:sp>
        </mc:Fallback>
      </mc:AlternateContent>
      <p:grpSp>
        <p:nvGrpSpPr>
          <p:cNvPr id="3" name="グループ化 2"/>
          <p:cNvGrpSpPr/>
          <p:nvPr/>
        </p:nvGrpSpPr>
        <p:grpSpPr>
          <a:xfrm>
            <a:off x="1742536" y="5860099"/>
            <a:ext cx="5853800" cy="809261"/>
            <a:chOff x="846085" y="5265712"/>
            <a:chExt cx="5853800" cy="809261"/>
          </a:xfrm>
        </p:grpSpPr>
        <mc:AlternateContent xmlns:mc="http://schemas.openxmlformats.org/markup-compatibility/2006" xmlns:a14="http://schemas.microsoft.com/office/drawing/2010/main">
          <mc:Choice Requires="a14">
            <p:sp>
              <p:nvSpPr>
                <p:cNvPr id="285" name="テキスト ボックス 284"/>
                <p:cNvSpPr txBox="1"/>
                <p:nvPr/>
              </p:nvSpPr>
              <p:spPr>
                <a:xfrm>
                  <a:off x="846085" y="5265712"/>
                  <a:ext cx="5853800" cy="809261"/>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rPr>
                            <m:t> </m:t>
                          </m:r>
                          <m:r>
                            <a:rPr kumimoji="1" lang="en-US" altLang="ja-JP" sz="3200" b="0" i="1" smtClean="0">
                              <a:solidFill>
                                <a:schemeClr val="bg1"/>
                              </a:solidFill>
                              <a:latin typeface="Cambria Math" panose="02040503050406030204" pitchFamily="18" charset="0"/>
                            </a:rPr>
                            <m:t>𝑤𝑖𝑑𝑡h</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𝐷</m:t>
                          </m:r>
                        </m:num>
                        <m:den>
                          <m:r>
                            <a:rPr kumimoji="1" lang="en-US" altLang="ja-JP" sz="3200" b="0" i="1" smtClean="0">
                              <a:solidFill>
                                <a:schemeClr val="bg1"/>
                              </a:solidFill>
                              <a:latin typeface="Cambria Math" panose="02040503050406030204" pitchFamily="18" charset="0"/>
                            </a:rPr>
                            <m:t>72</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𝑘</m:t>
                          </m:r>
                        </m:den>
                      </m:f>
                    </m:oMath>
                  </a14:m>
                  <a:r>
                    <a:rPr kumimoji="1" lang="en-US" altLang="ja-JP" sz="3200" dirty="0">
                      <a:solidFill>
                        <a:schemeClr val="bg1"/>
                      </a:solidFill>
                    </a:rPr>
                    <a:t> ,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b="0" i="1" smtClean="0">
                              <a:solidFill>
                                <a:schemeClr val="bg1"/>
                              </a:solidFill>
                              <a:latin typeface="Cambria Math" panose="02040503050406030204" pitchFamily="18" charset="0"/>
                            </a:rPr>
                            <m:t>𝑑𝑎𝑡𝑎</m:t>
                          </m:r>
                          <m:r>
                            <a:rPr lang="en-US" altLang="ja-JP" sz="3200" b="0" i="1" smtClean="0">
                              <a:solidFill>
                                <a:schemeClr val="bg1"/>
                              </a:solidFill>
                              <a:latin typeface="Cambria Math" panose="02040503050406030204" pitchFamily="18" charset="0"/>
                            </a:rPr>
                            <m:t> </m:t>
                          </m:r>
                          <m:r>
                            <a:rPr lang="en-US" altLang="ja-JP" sz="3200" b="0" i="1" smtClean="0">
                              <a:solidFill>
                                <a:schemeClr val="bg1"/>
                              </a:solidFill>
                              <a:latin typeface="Cambria Math" panose="02040503050406030204" pitchFamily="18" charset="0"/>
                            </a:rPr>
                            <m:t>𝑤𝑖𝑑𝑡h</m:t>
                          </m:r>
                          <m:r>
                            <a:rPr lang="en-US" altLang="ja-JP" sz="3200" b="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𝐷</m:t>
                          </m:r>
                          <m:r>
                            <a:rPr lang="en-US" altLang="ja-JP" sz="3200" b="0" i="1" smtClean="0">
                              <a:solidFill>
                                <a:srgbClr val="FFC000"/>
                              </a:solidFill>
                              <a:latin typeface="Cambria Math" panose="02040503050406030204" pitchFamily="18" charset="0"/>
                              <a:ea typeface="Cambria Math" panose="02040503050406030204" pitchFamily="18" charset="0"/>
                            </a:rPr>
                            <m:t> </m:t>
                          </m:r>
                        </m:num>
                        <m:den>
                          <m:r>
                            <a:rPr lang="en-US" altLang="ja-JP" sz="3200" b="0" i="1" smtClean="0">
                              <a:solidFill>
                                <a:schemeClr val="bg1"/>
                              </a:solidFill>
                              <a:latin typeface="Cambria Math" panose="02040503050406030204" pitchFamily="18" charset="0"/>
                              <a:ea typeface="Cambria Math" panose="02040503050406030204" pitchFamily="18" charset="0"/>
                            </a:rPr>
                            <m:t>36</m:t>
                          </m:r>
                          <m:r>
                            <a:rPr lang="en-US" altLang="ja-JP" sz="3200" b="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𝑙</m:t>
                          </m:r>
                        </m:den>
                      </m:f>
                    </m:oMath>
                  </a14:m>
                  <a:r>
                    <a:rPr kumimoji="1" lang="ja-JP" altLang="en-US" sz="3200" dirty="0">
                      <a:solidFill>
                        <a:schemeClr val="bg1"/>
                      </a:solidFill>
                    </a:rPr>
                    <a:t> </a:t>
                  </a:r>
                  <a14:m>
                    <m:oMath xmlns:m="http://schemas.openxmlformats.org/officeDocument/2006/math">
                      <m:r>
                        <a:rPr kumimoji="1" lang="ja-JP" altLang="en-US" sz="3200" i="1" dirty="0" smtClean="0">
                          <a:solidFill>
                            <a:srgbClr val="0070C0"/>
                          </a:solidFill>
                          <a:latin typeface="Cambria Math" panose="02040503050406030204" pitchFamily="18" charset="0"/>
                        </a:rPr>
                        <m:t>≅</m:t>
                      </m:r>
                      <m:r>
                        <a:rPr kumimoji="1" lang="en-US" altLang="ja-JP" sz="3200" b="0" i="1" dirty="0" smtClean="0">
                          <a:solidFill>
                            <a:srgbClr val="0070C0"/>
                          </a:solidFill>
                          <a:latin typeface="Cambria Math" panose="02040503050406030204" pitchFamily="18" charset="0"/>
                        </a:rPr>
                        <m:t>1.0</m:t>
                      </m:r>
                    </m:oMath>
                  </a14:m>
                  <a:endParaRPr kumimoji="1" lang="ja-JP" altLang="en-US" sz="3200" dirty="0">
                    <a:solidFill>
                      <a:srgbClr val="0070C0"/>
                    </a:solidFill>
                  </a:endParaRPr>
                </a:p>
              </p:txBody>
            </p:sp>
          </mc:Choice>
          <mc:Fallback xmlns="">
            <p:sp>
              <p:nvSpPr>
                <p:cNvPr id="285" name="テキスト ボックス 284"/>
                <p:cNvSpPr txBox="1">
                  <a:spLocks noRot="1" noChangeAspect="1" noMove="1" noResize="1" noEditPoints="1" noAdjustHandles="1" noChangeArrowheads="1" noChangeShapeType="1" noTextEdit="1"/>
                </p:cNvSpPr>
                <p:nvPr/>
              </p:nvSpPr>
              <p:spPr>
                <a:xfrm>
                  <a:off x="846085" y="5265712"/>
                  <a:ext cx="5853800" cy="809261"/>
                </a:xfrm>
                <a:prstGeom prst="rect">
                  <a:avLst/>
                </a:prstGeom>
                <a:blipFill rotWithShape="0">
                  <a:blip r:embed="rId12"/>
                  <a:stretch>
                    <a:fillRect b="-112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6" name="テキスト ボックス 285"/>
                <p:cNvSpPr txBox="1"/>
                <p:nvPr/>
              </p:nvSpPr>
              <p:spPr>
                <a:xfrm>
                  <a:off x="5548328" y="5440774"/>
                  <a:ext cx="1006340" cy="461665"/>
                </a:xfrm>
                <a:prstGeom prst="rect">
                  <a:avLst/>
                </a:prstGeom>
                <a:solidFill>
                  <a:srgbClr val="0070C0"/>
                </a:solidFill>
              </p:spPr>
              <p:txBody>
                <a:bodyPr wrap="square" rtlCol="0">
                  <a:spAutoFit/>
                </a:bodyPr>
                <a:lstStyle/>
                <a:p>
                  <a14:m>
                    <m:oMath xmlns:m="http://schemas.openxmlformats.org/officeDocument/2006/math">
                      <m:r>
                        <a:rPr lang="en-US" altLang="ja-JP" sz="2400" b="0" i="1" smtClean="0">
                          <a:solidFill>
                            <a:schemeClr val="bg1"/>
                          </a:solidFill>
                          <a:latin typeface="Cambria Math" panose="02040503050406030204" pitchFamily="18" charset="0"/>
                          <a:ea typeface="Cambria Math" panose="02040503050406030204" pitchFamily="18" charset="0"/>
                        </a:rPr>
                        <m:t>≅1.0</m:t>
                      </m:r>
                    </m:oMath>
                  </a14:m>
                  <a:r>
                    <a:rPr kumimoji="1" lang="ja-JP" altLang="en-US" sz="2400" dirty="0">
                      <a:solidFill>
                        <a:schemeClr val="bg1"/>
                      </a:solidFill>
                    </a:rPr>
                    <a:t>  </a:t>
                  </a:r>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5548328" y="5440774"/>
                  <a:ext cx="1006340" cy="461665"/>
                </a:xfrm>
                <a:prstGeom prst="rect">
                  <a:avLst/>
                </a:prstGeom>
                <a:blipFill rotWithShape="0">
                  <a:blip r:embed="rId13"/>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89" name="テキスト ボックス 288"/>
              <p:cNvSpPr txBox="1"/>
              <p:nvPr/>
            </p:nvSpPr>
            <p:spPr>
              <a:xfrm>
                <a:off x="795759" y="3140968"/>
                <a:ext cx="5288409" cy="1704441"/>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𝑠</m:t>
                        </m:r>
                        <m:r>
                          <a:rPr kumimoji="1" lang="en-US" altLang="ja-JP" sz="3200" b="0" i="1" smtClean="0">
                            <a:solidFill>
                              <a:schemeClr val="bg1"/>
                            </a:solidFill>
                            <a:latin typeface="Cambria Math" panose="02040503050406030204" pitchFamily="18" charset="0"/>
                            <a:ea typeface="Cambria Math" panose="02040503050406030204" pitchFamily="18" charset="0"/>
                          </a:rPr>
                          <m:t>×(2</m:t>
                        </m:r>
                        <m:r>
                          <a:rPr kumimoji="1" lang="en-US" altLang="ja-JP" sz="3200" b="0" i="1" smtClean="0">
                            <a:solidFill>
                              <a:schemeClr val="bg1"/>
                            </a:solidFill>
                            <a:latin typeface="Cambria Math" panose="02040503050406030204" pitchFamily="18" charset="0"/>
                            <a:ea typeface="Cambria Math" panose="02040503050406030204" pitchFamily="18" charset="0"/>
                          </a:rPr>
                          <m:t>𝑟</m:t>
                        </m:r>
                        <m:r>
                          <a:rPr kumimoji="1" lang="en-US" altLang="ja-JP" sz="3200" b="0" i="1" smtClean="0">
                            <a:solidFill>
                              <a:schemeClr val="bg1"/>
                            </a:solidFill>
                            <a:latin typeface="Cambria Math" panose="02040503050406030204" pitchFamily="18" charset="0"/>
                            <a:ea typeface="Cambria Math" panose="02040503050406030204" pitchFamily="18" charset="0"/>
                          </a:rPr>
                          <m:t>+1)×2</m:t>
                        </m:r>
                      </m:num>
                      <m:den>
                        <m:r>
                          <a:rPr kumimoji="1" lang="en-US" altLang="ja-JP" sz="3200" b="0" i="1" smtClean="0">
                            <a:solidFill>
                              <a:schemeClr val="bg1"/>
                            </a:solidFill>
                            <a:latin typeface="Cambria Math" panose="02040503050406030204" pitchFamily="18" charset="0"/>
                          </a:rPr>
                          <m:t>512</m:t>
                        </m:r>
                      </m:den>
                    </m:f>
                    <m:r>
                      <a:rPr kumimoji="1" lang="en-US" altLang="ja-JP" sz="3200" i="1" smtClean="0">
                        <a:solidFill>
                          <a:schemeClr val="bg1"/>
                        </a:solidFill>
                        <a:latin typeface="Cambria Math" panose="02040503050406030204" pitchFamily="18" charset="0"/>
                        <a:ea typeface="Cambria Math" panose="02040503050406030204" pitchFamily="18" charset="0"/>
                      </a:rPr>
                      <m:t>×</m:t>
                    </m:r>
                    <m:f>
                      <m:fPr>
                        <m:ctrlPr>
                          <a:rPr kumimoji="1" lang="en-US" altLang="ja-JP" sz="3200" i="1" smtClean="0">
                            <a:solidFill>
                              <a:schemeClr val="bg1"/>
                            </a:solidFill>
                            <a:latin typeface="Cambria Math" panose="02040503050406030204" pitchFamily="18" charset="0"/>
                            <a:ea typeface="Cambria Math" panose="02040503050406030204" pitchFamily="18" charset="0"/>
                          </a:rPr>
                        </m:ctrlPr>
                      </m:fPr>
                      <m:num>
                        <m:r>
                          <a:rPr kumimoji="1" lang="en-US" altLang="ja-JP" sz="3200" b="0" i="1" smtClean="0">
                            <a:solidFill>
                              <a:schemeClr val="bg1"/>
                            </a:solidFill>
                            <a:latin typeface="Cambria Math" panose="02040503050406030204" pitchFamily="18" charset="0"/>
                            <a:ea typeface="Cambria Math" panose="02040503050406030204" pitchFamily="18" charset="0"/>
                          </a:rPr>
                          <m:t>𝑑𝑎𝑡𝑎</m:t>
                        </m:r>
                        <m:r>
                          <a:rPr kumimoji="1" lang="en-US" altLang="ja-JP" sz="3200" b="0" i="1" smtClean="0">
                            <a:solidFill>
                              <a:schemeClr val="bg1"/>
                            </a:solidFill>
                            <a:latin typeface="Cambria Math" panose="02040503050406030204" pitchFamily="18" charset="0"/>
                            <a:ea typeface="Cambria Math" panose="02040503050406030204" pitchFamily="18" charset="0"/>
                          </a:rPr>
                          <m:t> </m:t>
                        </m:r>
                        <m:r>
                          <a:rPr kumimoji="1" lang="en-US" altLang="ja-JP" sz="3200" b="0" i="1" smtClean="0">
                            <a:solidFill>
                              <a:schemeClr val="bg1"/>
                            </a:solidFill>
                            <a:latin typeface="Cambria Math" panose="02040503050406030204" pitchFamily="18" charset="0"/>
                            <a:ea typeface="Cambria Math" panose="02040503050406030204" pitchFamily="18" charset="0"/>
                          </a:rPr>
                          <m:t>𝑤𝑖𝑑𝑡h</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𝐷</m:t>
                        </m:r>
                      </m:num>
                      <m:den>
                        <m:r>
                          <a:rPr kumimoji="1" lang="en-US" altLang="ja-JP" sz="3200" b="0" i="1" smtClean="0">
                            <a:solidFill>
                              <a:schemeClr val="bg1"/>
                            </a:solidFill>
                            <a:latin typeface="Cambria Math" panose="02040503050406030204" pitchFamily="18" charset="0"/>
                            <a:ea typeface="Cambria Math" panose="02040503050406030204" pitchFamily="18" charset="0"/>
                          </a:rPr>
                          <m:t>72</m:t>
                        </m:r>
                        <m:r>
                          <a:rPr kumimoji="1" lang="en-US" altLang="ja-JP" sz="3200" b="0" i="1" smtClean="0">
                            <a:solidFill>
                              <a:srgbClr val="FFC000"/>
                            </a:solidFill>
                            <a:latin typeface="Cambria Math" panose="02040503050406030204" pitchFamily="18" charset="0"/>
                            <a:ea typeface="Cambria Math" panose="02040503050406030204" pitchFamily="18" charset="0"/>
                          </a:rPr>
                          <m:t>×</m:t>
                        </m:r>
                        <m:r>
                          <a:rPr kumimoji="1" lang="en-US" altLang="ja-JP" sz="3200" b="0" i="1" smtClean="0">
                            <a:solidFill>
                              <a:srgbClr val="FFC000"/>
                            </a:solidFill>
                            <a:latin typeface="Cambria Math" panose="02040503050406030204" pitchFamily="18" charset="0"/>
                            <a:ea typeface="Cambria Math" panose="02040503050406030204" pitchFamily="18" charset="0"/>
                          </a:rPr>
                          <m:t>𝑘</m:t>
                        </m:r>
                      </m:den>
                    </m:f>
                  </m:oMath>
                </a14:m>
                <a:r>
                  <a:rPr kumimoji="1" lang="en-US" altLang="ja-JP" sz="3200" dirty="0">
                    <a:solidFill>
                      <a:schemeClr val="bg1"/>
                    </a:solidFill>
                  </a:rPr>
                  <a:t>  </a:t>
                </a:r>
                <a:r>
                  <a:rPr kumimoji="1" lang="en-US" altLang="ja-JP" sz="2800" dirty="0">
                    <a:solidFill>
                      <a:schemeClr val="bg1"/>
                    </a:solidFill>
                  </a:rPr>
                  <a:t>or</a:t>
                </a:r>
              </a:p>
              <a:p>
                <a:endParaRPr kumimoji="1" lang="en-US" altLang="ja-JP" sz="1100" dirty="0">
                  <a:solidFill>
                    <a:schemeClr val="bg1"/>
                  </a:solidFill>
                </a:endParaRPr>
              </a:p>
              <a:p>
                <a:r>
                  <a:rPr kumimoji="1" lang="en-US" altLang="ja-JP" sz="3200" dirty="0">
                    <a:solidFill>
                      <a:schemeClr val="bg1"/>
                    </a:solidFill>
                  </a:rPr>
                  <a:t>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i="1">
                            <a:solidFill>
                              <a:schemeClr val="bg1"/>
                            </a:solidFill>
                            <a:latin typeface="Cambria Math" panose="02040503050406030204" pitchFamily="18" charset="0"/>
                          </a:rPr>
                          <m:t>𝑠</m:t>
                        </m:r>
                        <m:r>
                          <a:rPr lang="en-US" altLang="ja-JP" sz="3200" i="1">
                            <a:solidFill>
                              <a:schemeClr val="bg1"/>
                            </a:solidFill>
                            <a:latin typeface="Cambria Math" panose="02040503050406030204" pitchFamily="18" charset="0"/>
                            <a:ea typeface="Cambria Math" panose="02040503050406030204" pitchFamily="18" charset="0"/>
                          </a:rPr>
                          <m:t>×(2</m:t>
                        </m:r>
                        <m:r>
                          <a:rPr lang="en-US" altLang="ja-JP" sz="3200" i="1">
                            <a:solidFill>
                              <a:schemeClr val="bg1"/>
                            </a:solidFill>
                            <a:latin typeface="Cambria Math" panose="02040503050406030204" pitchFamily="18" charset="0"/>
                            <a:ea typeface="Cambria Math" panose="02040503050406030204" pitchFamily="18" charset="0"/>
                          </a:rPr>
                          <m:t>𝑟</m:t>
                        </m:r>
                        <m:r>
                          <a:rPr lang="en-US" altLang="ja-JP" sz="3200" i="1">
                            <a:solidFill>
                              <a:schemeClr val="bg1"/>
                            </a:solidFill>
                            <a:latin typeface="Cambria Math" panose="02040503050406030204" pitchFamily="18" charset="0"/>
                            <a:ea typeface="Cambria Math" panose="02040503050406030204" pitchFamily="18" charset="0"/>
                          </a:rPr>
                          <m:t>+1)×2</m:t>
                        </m:r>
                      </m:num>
                      <m:den>
                        <m:r>
                          <a:rPr lang="en-US" altLang="ja-JP" sz="3200" b="0" i="1" smtClean="0">
                            <a:solidFill>
                              <a:schemeClr val="bg1"/>
                            </a:solidFill>
                            <a:latin typeface="Cambria Math" panose="02040503050406030204" pitchFamily="18" charset="0"/>
                            <a:ea typeface="Cambria Math" panose="02040503050406030204" pitchFamily="18" charset="0"/>
                          </a:rPr>
                          <m:t>1024</m:t>
                        </m:r>
                      </m:den>
                    </m:f>
                    <m:r>
                      <a:rPr lang="en-US" altLang="ja-JP" sz="3200" i="1">
                        <a:solidFill>
                          <a:schemeClr val="bg1"/>
                        </a:solidFill>
                        <a:latin typeface="Cambria Math" panose="02040503050406030204" pitchFamily="18" charset="0"/>
                        <a:ea typeface="Cambria Math" panose="02040503050406030204" pitchFamily="18" charset="0"/>
                      </a:rPr>
                      <m:t>×</m:t>
                    </m:r>
                    <m:f>
                      <m:fPr>
                        <m:ctrlPr>
                          <a:rPr lang="en-US" altLang="ja-JP" sz="3200" i="1">
                            <a:solidFill>
                              <a:schemeClr val="bg1"/>
                            </a:solidFill>
                            <a:latin typeface="Cambria Math" panose="02040503050406030204" pitchFamily="18" charset="0"/>
                            <a:ea typeface="Cambria Math" panose="02040503050406030204" pitchFamily="18" charset="0"/>
                          </a:rPr>
                        </m:ctrlPr>
                      </m:fPr>
                      <m:num>
                        <m:r>
                          <a:rPr lang="en-US" altLang="ja-JP" sz="3200" i="1">
                            <a:solidFill>
                              <a:schemeClr val="bg1"/>
                            </a:solidFill>
                            <a:latin typeface="Cambria Math" panose="02040503050406030204" pitchFamily="18" charset="0"/>
                            <a:ea typeface="Cambria Math" panose="02040503050406030204" pitchFamily="18" charset="0"/>
                          </a:rPr>
                          <m:t>𝑑𝑎𝑡𝑎</m:t>
                        </m:r>
                        <m:r>
                          <a:rPr lang="en-US" altLang="ja-JP" sz="3200" i="1">
                            <a:solidFill>
                              <a:schemeClr val="bg1"/>
                            </a:solidFill>
                            <a:latin typeface="Cambria Math" panose="02040503050406030204" pitchFamily="18" charset="0"/>
                            <a:ea typeface="Cambria Math" panose="02040503050406030204" pitchFamily="18" charset="0"/>
                          </a:rPr>
                          <m:t> </m:t>
                        </m:r>
                        <m:r>
                          <a:rPr lang="en-US" altLang="ja-JP" sz="3200" i="1">
                            <a:solidFill>
                              <a:schemeClr val="bg1"/>
                            </a:solidFill>
                            <a:latin typeface="Cambria Math" panose="02040503050406030204" pitchFamily="18" charset="0"/>
                            <a:ea typeface="Cambria Math" panose="02040503050406030204" pitchFamily="18" charset="0"/>
                          </a:rPr>
                          <m:t>𝑤𝑖𝑑𝑡h</m:t>
                        </m:r>
                        <m:r>
                          <a:rPr lang="en-US" altLang="ja-JP" sz="320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𝐷</m:t>
                        </m:r>
                      </m:num>
                      <m:den>
                        <m:r>
                          <a:rPr lang="en-US" altLang="ja-JP" sz="3200" b="0" i="1" smtClean="0">
                            <a:solidFill>
                              <a:schemeClr val="bg1"/>
                            </a:solidFill>
                            <a:latin typeface="Cambria Math" panose="02040503050406030204" pitchFamily="18" charset="0"/>
                            <a:ea typeface="Cambria Math" panose="02040503050406030204" pitchFamily="18" charset="0"/>
                          </a:rPr>
                          <m:t>36</m:t>
                        </m:r>
                        <m:r>
                          <a:rPr lang="en-US" altLang="ja-JP" sz="3200" b="0" i="1" smtClean="0">
                            <a:solidFill>
                              <a:srgbClr val="FFC000"/>
                            </a:solidFill>
                            <a:latin typeface="Cambria Math" panose="02040503050406030204" pitchFamily="18" charset="0"/>
                            <a:ea typeface="Cambria Math" panose="02040503050406030204" pitchFamily="18" charset="0"/>
                          </a:rPr>
                          <m:t>×</m:t>
                        </m:r>
                        <m:r>
                          <a:rPr lang="en-US" altLang="ja-JP" sz="3200" b="0" i="1" smtClean="0">
                            <a:solidFill>
                              <a:srgbClr val="FFC000"/>
                            </a:solidFill>
                            <a:latin typeface="Cambria Math" panose="02040503050406030204" pitchFamily="18" charset="0"/>
                            <a:ea typeface="Cambria Math" panose="02040503050406030204" pitchFamily="18" charset="0"/>
                          </a:rPr>
                          <m:t>𝑙</m:t>
                        </m:r>
                      </m:den>
                    </m:f>
                  </m:oMath>
                </a14:m>
                <a:endParaRPr kumimoji="1" lang="ja-JP" altLang="en-US" sz="3200" dirty="0">
                  <a:solidFill>
                    <a:schemeClr val="bg1"/>
                  </a:solidFill>
                </a:endParaRPr>
              </a:p>
            </p:txBody>
          </p:sp>
        </mc:Choice>
        <mc:Fallback xmlns="">
          <p:sp>
            <p:nvSpPr>
              <p:cNvPr id="289" name="テキスト ボックス 288"/>
              <p:cNvSpPr txBox="1">
                <a:spLocks noRot="1" noChangeAspect="1" noMove="1" noResize="1" noEditPoints="1" noAdjustHandles="1" noChangeArrowheads="1" noChangeShapeType="1" noTextEdit="1"/>
              </p:cNvSpPr>
              <p:nvPr/>
            </p:nvSpPr>
            <p:spPr>
              <a:xfrm>
                <a:off x="795759" y="3140968"/>
                <a:ext cx="5288409" cy="1704441"/>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1" name="テキスト ボックス 290"/>
              <p:cNvSpPr txBox="1"/>
              <p:nvPr/>
            </p:nvSpPr>
            <p:spPr>
              <a:xfrm>
                <a:off x="1081007" y="4991515"/>
                <a:ext cx="5008067" cy="813749"/>
              </a:xfrm>
              <a:prstGeom prst="rect">
                <a:avLst/>
              </a:prstGeom>
              <a:solidFill>
                <a:srgbClr val="0070C0"/>
              </a:solidFill>
            </p:spPr>
            <p:txBody>
              <a:bodyPr wrap="square" rtlCol="0">
                <a:spAutoFit/>
              </a:bodyPr>
              <a:lstStyle/>
              <a:p>
                <a14:m>
                  <m:oMath xmlns:m="http://schemas.openxmlformats.org/officeDocument/2006/math">
                    <m:f>
                      <m:fPr>
                        <m:ctrlPr>
                          <a:rPr kumimoji="1" lang="en-US" altLang="ja-JP" sz="3200" i="1" smtClean="0">
                            <a:solidFill>
                              <a:schemeClr val="bg1"/>
                            </a:solidFill>
                            <a:latin typeface="Cambria Math" panose="02040503050406030204" pitchFamily="18" charset="0"/>
                          </a:rPr>
                        </m:ctrlPr>
                      </m:fPr>
                      <m:num>
                        <m:r>
                          <a:rPr kumimoji="1" lang="en-US" altLang="ja-JP" sz="3200" b="0" i="1" smtClean="0">
                            <a:solidFill>
                              <a:schemeClr val="bg1"/>
                            </a:solidFill>
                            <a:latin typeface="Cambria Math" panose="02040503050406030204" pitchFamily="18" charset="0"/>
                          </a:rPr>
                          <m:t>𝑠</m:t>
                        </m:r>
                        <m:r>
                          <a:rPr kumimoji="1" lang="en-US" altLang="ja-JP" sz="3200" b="0" i="1" smtClean="0">
                            <a:solidFill>
                              <a:schemeClr val="bg1"/>
                            </a:solidFill>
                            <a:latin typeface="Cambria Math" panose="02040503050406030204" pitchFamily="18" charset="0"/>
                            <a:ea typeface="Cambria Math" panose="02040503050406030204" pitchFamily="18" charset="0"/>
                          </a:rPr>
                          <m:t>×(2</m:t>
                        </m:r>
                        <m:r>
                          <a:rPr kumimoji="1" lang="en-US" altLang="ja-JP" sz="3200" b="0" i="1" smtClean="0">
                            <a:solidFill>
                              <a:schemeClr val="bg1"/>
                            </a:solidFill>
                            <a:latin typeface="Cambria Math" panose="02040503050406030204" pitchFamily="18" charset="0"/>
                            <a:ea typeface="Cambria Math" panose="02040503050406030204" pitchFamily="18" charset="0"/>
                          </a:rPr>
                          <m:t>𝑟</m:t>
                        </m:r>
                        <m:r>
                          <a:rPr kumimoji="1" lang="en-US" altLang="ja-JP" sz="3200" b="0" i="1" smtClean="0">
                            <a:solidFill>
                              <a:schemeClr val="bg1"/>
                            </a:solidFill>
                            <a:latin typeface="Cambria Math" panose="02040503050406030204" pitchFamily="18" charset="0"/>
                            <a:ea typeface="Cambria Math" panose="02040503050406030204" pitchFamily="18" charset="0"/>
                          </a:rPr>
                          <m:t>+1)×2</m:t>
                        </m:r>
                      </m:num>
                      <m:den>
                        <m:r>
                          <a:rPr kumimoji="1" lang="en-US" altLang="ja-JP" sz="3200" b="0" i="1" smtClean="0">
                            <a:solidFill>
                              <a:schemeClr val="bg1"/>
                            </a:solidFill>
                            <a:latin typeface="Cambria Math" panose="02040503050406030204" pitchFamily="18" charset="0"/>
                          </a:rPr>
                          <m:t>512</m:t>
                        </m:r>
                      </m:den>
                    </m:f>
                  </m:oMath>
                </a14:m>
                <a:r>
                  <a:rPr kumimoji="1" lang="en-US" altLang="ja-JP" sz="3200" dirty="0">
                    <a:solidFill>
                      <a:schemeClr val="bg1"/>
                    </a:solidFill>
                  </a:rPr>
                  <a:t> , </a:t>
                </a:r>
                <a14:m>
                  <m:oMath xmlns:m="http://schemas.openxmlformats.org/officeDocument/2006/math">
                    <m:f>
                      <m:fPr>
                        <m:ctrlPr>
                          <a:rPr lang="en-US" altLang="ja-JP" sz="3200" i="1">
                            <a:solidFill>
                              <a:schemeClr val="bg1"/>
                            </a:solidFill>
                            <a:latin typeface="Cambria Math" panose="02040503050406030204" pitchFamily="18" charset="0"/>
                          </a:rPr>
                        </m:ctrlPr>
                      </m:fPr>
                      <m:num>
                        <m:r>
                          <a:rPr lang="en-US" altLang="ja-JP" sz="3200" i="1">
                            <a:solidFill>
                              <a:schemeClr val="bg1"/>
                            </a:solidFill>
                            <a:latin typeface="Cambria Math" panose="02040503050406030204" pitchFamily="18" charset="0"/>
                          </a:rPr>
                          <m:t>𝑠</m:t>
                        </m:r>
                        <m:r>
                          <a:rPr lang="en-US" altLang="ja-JP" sz="3200" i="1">
                            <a:solidFill>
                              <a:schemeClr val="bg1"/>
                            </a:solidFill>
                            <a:latin typeface="Cambria Math" panose="02040503050406030204" pitchFamily="18" charset="0"/>
                            <a:ea typeface="Cambria Math" panose="02040503050406030204" pitchFamily="18" charset="0"/>
                          </a:rPr>
                          <m:t>×(2</m:t>
                        </m:r>
                        <m:r>
                          <a:rPr lang="en-US" altLang="ja-JP" sz="3200" i="1">
                            <a:solidFill>
                              <a:schemeClr val="bg1"/>
                            </a:solidFill>
                            <a:latin typeface="Cambria Math" panose="02040503050406030204" pitchFamily="18" charset="0"/>
                            <a:ea typeface="Cambria Math" panose="02040503050406030204" pitchFamily="18" charset="0"/>
                          </a:rPr>
                          <m:t>𝑟</m:t>
                        </m:r>
                        <m:r>
                          <a:rPr lang="en-US" altLang="ja-JP" sz="3200" i="1">
                            <a:solidFill>
                              <a:schemeClr val="bg1"/>
                            </a:solidFill>
                            <a:latin typeface="Cambria Math" panose="02040503050406030204" pitchFamily="18" charset="0"/>
                            <a:ea typeface="Cambria Math" panose="02040503050406030204" pitchFamily="18" charset="0"/>
                          </a:rPr>
                          <m:t>+1)×2</m:t>
                        </m:r>
                      </m:num>
                      <m:den>
                        <m:r>
                          <a:rPr lang="en-US" altLang="ja-JP" sz="3200" b="0" i="1" smtClean="0">
                            <a:solidFill>
                              <a:schemeClr val="bg1"/>
                            </a:solidFill>
                            <a:latin typeface="Cambria Math" panose="02040503050406030204" pitchFamily="18" charset="0"/>
                            <a:ea typeface="Cambria Math" panose="02040503050406030204" pitchFamily="18" charset="0"/>
                          </a:rPr>
                          <m:t>1024</m:t>
                        </m:r>
                      </m:den>
                    </m:f>
                    <m:r>
                      <a:rPr lang="en-US" altLang="ja-JP" sz="3200" i="1" smtClean="0">
                        <a:solidFill>
                          <a:srgbClr val="0070C0"/>
                        </a:solidFill>
                        <a:latin typeface="Cambria Math" panose="02040503050406030204" pitchFamily="18" charset="0"/>
                        <a:ea typeface="Cambria Math" panose="02040503050406030204" pitchFamily="18" charset="0"/>
                      </a:rPr>
                      <m:t>≅</m:t>
                    </m:r>
                    <m:r>
                      <a:rPr lang="en-US" altLang="ja-JP" sz="3200" b="0" i="1" smtClean="0">
                        <a:solidFill>
                          <a:srgbClr val="0070C0"/>
                        </a:solidFill>
                        <a:latin typeface="Cambria Math" panose="02040503050406030204" pitchFamily="18" charset="0"/>
                        <a:ea typeface="Cambria Math" panose="02040503050406030204" pitchFamily="18" charset="0"/>
                      </a:rPr>
                      <m:t>1.0</m:t>
                    </m:r>
                  </m:oMath>
                </a14:m>
                <a:r>
                  <a:rPr kumimoji="1" lang="ja-JP" altLang="en-US" sz="2400" dirty="0">
                    <a:solidFill>
                      <a:srgbClr val="0070C0"/>
                    </a:solidFill>
                  </a:rPr>
                  <a:t>  </a:t>
                </a:r>
                <a:endParaRPr kumimoji="1" lang="ja-JP" altLang="en-US" sz="2400" dirty="0">
                  <a:solidFill>
                    <a:schemeClr val="bg1"/>
                  </a:solidFill>
                </a:endParaRPr>
              </a:p>
            </p:txBody>
          </p:sp>
        </mc:Choice>
        <mc:Fallback xmlns="">
          <p:sp>
            <p:nvSpPr>
              <p:cNvPr id="291" name="テキスト ボックス 290"/>
              <p:cNvSpPr txBox="1">
                <a:spLocks noRot="1" noChangeAspect="1" noMove="1" noResize="1" noEditPoints="1" noAdjustHandles="1" noChangeArrowheads="1" noChangeShapeType="1" noTextEdit="1"/>
              </p:cNvSpPr>
              <p:nvPr/>
            </p:nvSpPr>
            <p:spPr>
              <a:xfrm>
                <a:off x="1081007" y="4991515"/>
                <a:ext cx="5008067" cy="813749"/>
              </a:xfrm>
              <a:prstGeom prst="rect">
                <a:avLst/>
              </a:prstGeom>
              <a:blipFill>
                <a:blip r:embed="rId15"/>
                <a:stretch>
                  <a:fillRect b="-1203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2" name="テキスト ボックス 291"/>
              <p:cNvSpPr txBox="1"/>
              <p:nvPr/>
            </p:nvSpPr>
            <p:spPr>
              <a:xfrm>
                <a:off x="4917936" y="5189813"/>
                <a:ext cx="1006340" cy="461665"/>
              </a:xfrm>
              <a:prstGeom prst="rect">
                <a:avLst/>
              </a:prstGeom>
              <a:solidFill>
                <a:srgbClr val="0070C0"/>
              </a:solidFill>
            </p:spPr>
            <p:txBody>
              <a:bodyPr wrap="square" rtlCol="0">
                <a:spAutoFit/>
              </a:bodyPr>
              <a:lstStyle/>
              <a:p>
                <a14:m>
                  <m:oMath xmlns:m="http://schemas.openxmlformats.org/officeDocument/2006/math">
                    <m:r>
                      <a:rPr lang="en-US" altLang="ja-JP" sz="2400" b="0" i="1" smtClean="0">
                        <a:solidFill>
                          <a:schemeClr val="bg1"/>
                        </a:solidFill>
                        <a:latin typeface="Cambria Math" panose="02040503050406030204" pitchFamily="18" charset="0"/>
                        <a:ea typeface="Cambria Math" panose="02040503050406030204" pitchFamily="18" charset="0"/>
                      </a:rPr>
                      <m:t>≅1.0</m:t>
                    </m:r>
                  </m:oMath>
                </a14:m>
                <a:r>
                  <a:rPr kumimoji="1" lang="ja-JP" altLang="en-US" sz="2400" dirty="0">
                    <a:solidFill>
                      <a:schemeClr val="bg1"/>
                    </a:solidFill>
                  </a:rPr>
                  <a:t>  </a:t>
                </a:r>
              </a:p>
            </p:txBody>
          </p:sp>
        </mc:Choice>
        <mc:Fallback xmlns="">
          <p:sp>
            <p:nvSpPr>
              <p:cNvPr id="292" name="テキスト ボックス 291"/>
              <p:cNvSpPr txBox="1">
                <a:spLocks noRot="1" noChangeAspect="1" noMove="1" noResize="1" noEditPoints="1" noAdjustHandles="1" noChangeArrowheads="1" noChangeShapeType="1" noTextEdit="1"/>
              </p:cNvSpPr>
              <p:nvPr/>
            </p:nvSpPr>
            <p:spPr>
              <a:xfrm>
                <a:off x="4917936" y="5189813"/>
                <a:ext cx="1006340" cy="461665"/>
              </a:xfrm>
              <a:prstGeom prst="rect">
                <a:avLst/>
              </a:prstGeom>
              <a:blipFill rotWithShape="0">
                <a:blip r:embed="rId16"/>
                <a:stretch>
                  <a:fillRect/>
                </a:stretch>
              </a:blipFill>
            </p:spPr>
            <p:txBody>
              <a:bodyPr/>
              <a:lstStyle/>
              <a:p>
                <a:r>
                  <a:rPr lang="ja-JP" altLang="en-US">
                    <a:noFill/>
                  </a:rPr>
                  <a:t> </a:t>
                </a:r>
              </a:p>
            </p:txBody>
          </p:sp>
        </mc:Fallback>
      </mc:AlternateContent>
      <p:grpSp>
        <p:nvGrpSpPr>
          <p:cNvPr id="293" name="グループ化 292"/>
          <p:cNvGrpSpPr/>
          <p:nvPr/>
        </p:nvGrpSpPr>
        <p:grpSpPr>
          <a:xfrm>
            <a:off x="7056986" y="4072065"/>
            <a:ext cx="147636" cy="1156325"/>
            <a:chOff x="5110571" y="3985442"/>
            <a:chExt cx="147636" cy="1156325"/>
          </a:xfrm>
        </p:grpSpPr>
        <p:sp>
          <p:nvSpPr>
            <p:cNvPr id="294" name="正方形/長方形 293"/>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正方形/長方形 294"/>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295"/>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正方形/長方形 296"/>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正方形/長方形 297"/>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正方形/長方形 298"/>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正方形/長方形 30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正方形/長方形 30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4" name="グループ化 303"/>
          <p:cNvGrpSpPr/>
          <p:nvPr/>
        </p:nvGrpSpPr>
        <p:grpSpPr>
          <a:xfrm>
            <a:off x="6909350" y="4072619"/>
            <a:ext cx="147636" cy="1156325"/>
            <a:chOff x="5110571" y="3985442"/>
            <a:chExt cx="147636" cy="1156325"/>
          </a:xfrm>
        </p:grpSpPr>
        <p:sp>
          <p:nvSpPr>
            <p:cNvPr id="305" name="正方形/長方形 30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正方形/長方形 30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正方形/長方形 31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4" name="グループ化 313"/>
          <p:cNvGrpSpPr/>
          <p:nvPr/>
        </p:nvGrpSpPr>
        <p:grpSpPr>
          <a:xfrm>
            <a:off x="6763200" y="4072875"/>
            <a:ext cx="147636" cy="1156325"/>
            <a:chOff x="5110571" y="3985442"/>
            <a:chExt cx="147636" cy="1156325"/>
          </a:xfrm>
        </p:grpSpPr>
        <p:sp>
          <p:nvSpPr>
            <p:cNvPr id="315" name="正方形/長方形 31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正方形/長方形 31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正方形/長方形 31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正方形/長方形 31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正方形/長方形 31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正方形/長方形 32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正方形/長方形 32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4" name="グループ化 323"/>
          <p:cNvGrpSpPr/>
          <p:nvPr/>
        </p:nvGrpSpPr>
        <p:grpSpPr>
          <a:xfrm>
            <a:off x="6616215" y="4072492"/>
            <a:ext cx="147636" cy="1156325"/>
            <a:chOff x="5110571" y="3985442"/>
            <a:chExt cx="147636" cy="1156325"/>
          </a:xfrm>
        </p:grpSpPr>
        <p:sp>
          <p:nvSpPr>
            <p:cNvPr id="325" name="正方形/長方形 32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正方形/長方形 32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正方形/長方形 32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2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正方形/長方形 33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4" name="グループ化 333"/>
          <p:cNvGrpSpPr/>
          <p:nvPr/>
        </p:nvGrpSpPr>
        <p:grpSpPr>
          <a:xfrm>
            <a:off x="6469230" y="4072492"/>
            <a:ext cx="147636" cy="1156325"/>
            <a:chOff x="5110571" y="3985442"/>
            <a:chExt cx="147636" cy="1156325"/>
          </a:xfrm>
        </p:grpSpPr>
        <p:sp>
          <p:nvSpPr>
            <p:cNvPr id="335" name="正方形/長方形 33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正方形/長方形 33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正方形/長方形 33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正方形/長方形 33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正方形/長方形 33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正方形/長方形 34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正方形/長方形 34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6" name="グループ化 345"/>
          <p:cNvGrpSpPr/>
          <p:nvPr/>
        </p:nvGrpSpPr>
        <p:grpSpPr>
          <a:xfrm>
            <a:off x="6327631" y="4070921"/>
            <a:ext cx="147636" cy="1156325"/>
            <a:chOff x="5110571" y="3985442"/>
            <a:chExt cx="147636" cy="1156325"/>
          </a:xfrm>
        </p:grpSpPr>
        <p:sp>
          <p:nvSpPr>
            <p:cNvPr id="347" name="正方形/長方形 346"/>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正方形/長方形 349"/>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正方形/長方形 350"/>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正方形/長方形 351"/>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正方形/長方形 352"/>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正方形/長方形 353"/>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正方形/長方形 354"/>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6" name="正方形/長方形 355"/>
          <p:cNvSpPr/>
          <p:nvPr/>
        </p:nvSpPr>
        <p:spPr>
          <a:xfrm>
            <a:off x="6180175" y="45077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正方形/長方形 356"/>
          <p:cNvSpPr/>
          <p:nvPr/>
        </p:nvSpPr>
        <p:spPr>
          <a:xfrm>
            <a:off x="6179997" y="436296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正方形/長方形 357"/>
          <p:cNvSpPr/>
          <p:nvPr/>
        </p:nvSpPr>
        <p:spPr>
          <a:xfrm>
            <a:off x="6179998" y="42189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正方形/長方形 358"/>
          <p:cNvSpPr/>
          <p:nvPr/>
        </p:nvSpPr>
        <p:spPr>
          <a:xfrm>
            <a:off x="6179999" y="407066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正方形/長方形 359"/>
          <p:cNvSpPr/>
          <p:nvPr/>
        </p:nvSpPr>
        <p:spPr>
          <a:xfrm>
            <a:off x="6180646" y="465639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正方形/長方形 360"/>
          <p:cNvSpPr/>
          <p:nvPr/>
        </p:nvSpPr>
        <p:spPr>
          <a:xfrm>
            <a:off x="6179996" y="480041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正方形/長方形 361"/>
          <p:cNvSpPr/>
          <p:nvPr/>
        </p:nvSpPr>
        <p:spPr>
          <a:xfrm>
            <a:off x="6180467" y="494443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6179995" y="508297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6179995" y="407623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正方形/長方形 364"/>
          <p:cNvSpPr/>
          <p:nvPr/>
        </p:nvSpPr>
        <p:spPr>
          <a:xfrm>
            <a:off x="6327861" y="45073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正方形/長方形 365"/>
          <p:cNvSpPr/>
          <p:nvPr/>
        </p:nvSpPr>
        <p:spPr>
          <a:xfrm>
            <a:off x="6327683" y="436261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正方形/長方形 366"/>
          <p:cNvSpPr/>
          <p:nvPr/>
        </p:nvSpPr>
        <p:spPr>
          <a:xfrm>
            <a:off x="6327684" y="42185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p:cNvSpPr/>
          <p:nvPr/>
        </p:nvSpPr>
        <p:spPr>
          <a:xfrm>
            <a:off x="6327685" y="407031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p:cNvSpPr/>
          <p:nvPr/>
        </p:nvSpPr>
        <p:spPr>
          <a:xfrm>
            <a:off x="6328332" y="465604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正方形/長方形 369"/>
          <p:cNvSpPr/>
          <p:nvPr/>
        </p:nvSpPr>
        <p:spPr>
          <a:xfrm>
            <a:off x="6327682" y="480006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正方形/長方形 370"/>
          <p:cNvSpPr/>
          <p:nvPr/>
        </p:nvSpPr>
        <p:spPr>
          <a:xfrm>
            <a:off x="6328153" y="494407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6327681" y="508262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正方形/長方形 372"/>
          <p:cNvSpPr/>
          <p:nvPr/>
        </p:nvSpPr>
        <p:spPr>
          <a:xfrm>
            <a:off x="6327681" y="4075885"/>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正方形/長方形 373"/>
          <p:cNvSpPr/>
          <p:nvPr/>
        </p:nvSpPr>
        <p:spPr>
          <a:xfrm>
            <a:off x="6474916"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正方形/長方形 374"/>
          <p:cNvSpPr/>
          <p:nvPr/>
        </p:nvSpPr>
        <p:spPr>
          <a:xfrm>
            <a:off x="6474738"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正方形/長方形 375"/>
          <p:cNvSpPr/>
          <p:nvPr/>
        </p:nvSpPr>
        <p:spPr>
          <a:xfrm>
            <a:off x="6474739"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p:cNvSpPr/>
          <p:nvPr/>
        </p:nvSpPr>
        <p:spPr>
          <a:xfrm>
            <a:off x="6474740"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p:cNvSpPr/>
          <p:nvPr/>
        </p:nvSpPr>
        <p:spPr>
          <a:xfrm>
            <a:off x="6475387"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正方形/長方形 378"/>
          <p:cNvSpPr/>
          <p:nvPr/>
        </p:nvSpPr>
        <p:spPr>
          <a:xfrm>
            <a:off x="6474737"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正方形/長方形 379"/>
          <p:cNvSpPr/>
          <p:nvPr/>
        </p:nvSpPr>
        <p:spPr>
          <a:xfrm>
            <a:off x="6475208"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正方形/長方形 380"/>
          <p:cNvSpPr/>
          <p:nvPr/>
        </p:nvSpPr>
        <p:spPr>
          <a:xfrm>
            <a:off x="6474736"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正方形/長方形 381"/>
          <p:cNvSpPr/>
          <p:nvPr/>
        </p:nvSpPr>
        <p:spPr>
          <a:xfrm>
            <a:off x="6474736"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3" name="グループ化 382"/>
          <p:cNvGrpSpPr/>
          <p:nvPr/>
        </p:nvGrpSpPr>
        <p:grpSpPr>
          <a:xfrm>
            <a:off x="6617855" y="4070718"/>
            <a:ext cx="147636" cy="1156325"/>
            <a:chOff x="6617855" y="4070718"/>
            <a:chExt cx="147636" cy="1156325"/>
          </a:xfrm>
        </p:grpSpPr>
        <p:sp>
          <p:nvSpPr>
            <p:cNvPr id="384" name="正方形/長方形 383"/>
            <p:cNvSpPr/>
            <p:nvPr/>
          </p:nvSpPr>
          <p:spPr>
            <a:xfrm>
              <a:off x="6618035"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正方形/長方形 384"/>
            <p:cNvSpPr/>
            <p:nvPr/>
          </p:nvSpPr>
          <p:spPr>
            <a:xfrm>
              <a:off x="6617857"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正方形/長方形 385"/>
            <p:cNvSpPr/>
            <p:nvPr/>
          </p:nvSpPr>
          <p:spPr>
            <a:xfrm>
              <a:off x="6617858"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正方形/長方形 386"/>
            <p:cNvSpPr/>
            <p:nvPr/>
          </p:nvSpPr>
          <p:spPr>
            <a:xfrm>
              <a:off x="6617859"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正方形/長方形 387"/>
            <p:cNvSpPr/>
            <p:nvPr/>
          </p:nvSpPr>
          <p:spPr>
            <a:xfrm>
              <a:off x="6618506"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正方形/長方形 388"/>
            <p:cNvSpPr/>
            <p:nvPr/>
          </p:nvSpPr>
          <p:spPr>
            <a:xfrm>
              <a:off x="6617856"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正方形/長方形 389"/>
            <p:cNvSpPr/>
            <p:nvPr/>
          </p:nvSpPr>
          <p:spPr>
            <a:xfrm>
              <a:off x="6618327"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6617855"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2" name="正方形/長方形 391"/>
          <p:cNvSpPr/>
          <p:nvPr/>
        </p:nvSpPr>
        <p:spPr>
          <a:xfrm>
            <a:off x="6617855"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3" name="グループ化 392"/>
          <p:cNvGrpSpPr/>
          <p:nvPr/>
        </p:nvGrpSpPr>
        <p:grpSpPr>
          <a:xfrm>
            <a:off x="6763985" y="4071138"/>
            <a:ext cx="147636" cy="1156325"/>
            <a:chOff x="6617855" y="4070718"/>
            <a:chExt cx="147636" cy="1156325"/>
          </a:xfrm>
          <a:solidFill>
            <a:srgbClr val="92D050"/>
          </a:solidFill>
        </p:grpSpPr>
        <p:sp>
          <p:nvSpPr>
            <p:cNvPr id="394" name="正方形/長方形 393"/>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正方形/長方形 394"/>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正方形/長方形 395"/>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正方形/長方形 396"/>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正方形/長方形 398"/>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正方形/長方形 400"/>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2" name="グループ化 401"/>
          <p:cNvGrpSpPr/>
          <p:nvPr/>
        </p:nvGrpSpPr>
        <p:grpSpPr>
          <a:xfrm>
            <a:off x="6903595" y="4072875"/>
            <a:ext cx="147636" cy="1156325"/>
            <a:chOff x="6617855" y="4070718"/>
            <a:chExt cx="147636" cy="1156325"/>
          </a:xfrm>
          <a:solidFill>
            <a:srgbClr val="92D050"/>
          </a:solidFill>
        </p:grpSpPr>
        <p:sp>
          <p:nvSpPr>
            <p:cNvPr id="403" name="正方形/長方形 402"/>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正方形/長方形 406"/>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正方形/長方形 408"/>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1" name="グループ化 410"/>
          <p:cNvGrpSpPr/>
          <p:nvPr/>
        </p:nvGrpSpPr>
        <p:grpSpPr>
          <a:xfrm>
            <a:off x="7051540" y="4073046"/>
            <a:ext cx="147636" cy="1156325"/>
            <a:chOff x="6617855" y="4070718"/>
            <a:chExt cx="147636" cy="1156325"/>
          </a:xfrm>
          <a:solidFill>
            <a:srgbClr val="92D050"/>
          </a:solidFill>
        </p:grpSpPr>
        <p:sp>
          <p:nvSpPr>
            <p:cNvPr id="412" name="正方形/長方形 411"/>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正方形/長方形 412"/>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正方形/長方形 413"/>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正方形/長方形 414"/>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正方形/長方形 417"/>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正方形/長方形 418"/>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0" name="グループ化 419"/>
          <p:cNvGrpSpPr/>
          <p:nvPr/>
        </p:nvGrpSpPr>
        <p:grpSpPr>
          <a:xfrm>
            <a:off x="7198616" y="4072454"/>
            <a:ext cx="147636" cy="1156325"/>
            <a:chOff x="6617855" y="4070718"/>
            <a:chExt cx="147636" cy="1156325"/>
          </a:xfrm>
          <a:solidFill>
            <a:srgbClr val="92D050"/>
          </a:solidFill>
        </p:grpSpPr>
        <p:sp>
          <p:nvSpPr>
            <p:cNvPr id="421" name="正方形/長方形 420"/>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正方形/長方形 421"/>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正方形/長方形 422"/>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正方形/長方形 423"/>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正方形/長方形 424"/>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正方形/長方形 425"/>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正方形/長方形 426"/>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正方形/長方形 427"/>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9" name="正方形/長方形 428"/>
          <p:cNvSpPr/>
          <p:nvPr/>
        </p:nvSpPr>
        <p:spPr>
          <a:xfrm>
            <a:off x="6179995" y="4076237"/>
            <a:ext cx="1165606"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1" name="カギ線コネクタ 43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68" name="グループ化 267"/>
          <p:cNvGrpSpPr/>
          <p:nvPr/>
        </p:nvGrpSpPr>
        <p:grpSpPr>
          <a:xfrm>
            <a:off x="2143271" y="3134510"/>
            <a:ext cx="520324" cy="464491"/>
            <a:chOff x="126298" y="1772816"/>
            <a:chExt cx="520324" cy="464491"/>
          </a:xfrm>
        </p:grpSpPr>
        <p:sp>
          <p:nvSpPr>
            <p:cNvPr id="269" name="正方形/長方形 268"/>
            <p:cNvSpPr/>
            <p:nvPr/>
          </p:nvSpPr>
          <p:spPr>
            <a:xfrm>
              <a:off x="197061" y="1868245"/>
              <a:ext cx="432048" cy="2646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0" name="グループ化 269"/>
            <p:cNvGrpSpPr/>
            <p:nvPr/>
          </p:nvGrpSpPr>
          <p:grpSpPr>
            <a:xfrm>
              <a:off x="126298" y="1772816"/>
              <a:ext cx="520324" cy="464491"/>
              <a:chOff x="146152" y="2043213"/>
              <a:chExt cx="520324" cy="464491"/>
            </a:xfrm>
          </p:grpSpPr>
          <mc:AlternateContent xmlns:mc="http://schemas.openxmlformats.org/markup-compatibility/2006" xmlns:a14="http://schemas.microsoft.com/office/drawing/2010/main">
            <mc:Choice Requires="a14">
              <p:sp>
                <p:nvSpPr>
                  <p:cNvPr id="271" name="テキスト ボックス 270"/>
                  <p:cNvSpPr txBox="1"/>
                  <p:nvPr/>
                </p:nvSpPr>
                <p:spPr>
                  <a:xfrm>
                    <a:off x="146152" y="2046039"/>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solidFill>
                                <a:srgbClr val="FFC000"/>
                              </a:solidFill>
                              <a:latin typeface="Cambria Math" panose="02040503050406030204" pitchFamily="18" charset="0"/>
                              <a:ea typeface="Cambria Math" panose="02040503050406030204" pitchFamily="18" charset="0"/>
                            </a:rPr>
                            <m:t>×</m:t>
                          </m:r>
                        </m:oMath>
                      </m:oMathPara>
                    </a14:m>
                    <a:endParaRPr kumimoji="1" lang="ja-JP" altLang="en-US" sz="2400" dirty="0">
                      <a:solidFill>
                        <a:srgbClr val="FFC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6152" y="2046039"/>
                    <a:ext cx="288032" cy="461665"/>
                  </a:xfrm>
                  <a:prstGeom prst="rect">
                    <a:avLst/>
                  </a:prstGeom>
                  <a:blipFill>
                    <a:blip r:embed="rId17"/>
                    <a:stretch>
                      <a:fillRect r="-382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2" name="テキスト ボックス 271"/>
                  <p:cNvSpPr txBox="1"/>
                  <p:nvPr/>
                </p:nvSpPr>
                <p:spPr>
                  <a:xfrm>
                    <a:off x="378444" y="204321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rgbClr val="FFC000"/>
                      </a:solidFill>
                    </a:endParaRPr>
                  </a:p>
                </p:txBody>
              </p:sp>
            </mc:Choice>
            <mc:Fallback xmlns="">
              <p:sp>
                <p:nvSpPr>
                  <p:cNvPr id="272" name="テキスト ボックス 271"/>
                  <p:cNvSpPr txBox="1">
                    <a:spLocks noRot="1" noChangeAspect="1" noMove="1" noResize="1" noEditPoints="1" noAdjustHandles="1" noChangeArrowheads="1" noChangeShapeType="1" noTextEdit="1"/>
                  </p:cNvSpPr>
                  <p:nvPr/>
                </p:nvSpPr>
                <p:spPr>
                  <a:xfrm>
                    <a:off x="378444" y="2043213"/>
                    <a:ext cx="288032" cy="461665"/>
                  </a:xfrm>
                  <a:prstGeom prst="rect">
                    <a:avLst/>
                  </a:prstGeom>
                  <a:blipFill>
                    <a:blip r:embed="rId18"/>
                    <a:stretch>
                      <a:fillRect l="-6383" r="-27660"/>
                    </a:stretch>
                  </a:blipFill>
                </p:spPr>
                <p:txBody>
                  <a:bodyPr/>
                  <a:lstStyle/>
                  <a:p>
                    <a:r>
                      <a:rPr lang="ja-JP" altLang="en-US">
                        <a:noFill/>
                      </a:rPr>
                      <a:t> </a:t>
                    </a:r>
                  </a:p>
                </p:txBody>
              </p:sp>
            </mc:Fallback>
          </mc:AlternateContent>
        </p:grpSp>
      </p:grpSp>
      <p:grpSp>
        <p:nvGrpSpPr>
          <p:cNvPr id="273" name="グループ化 272"/>
          <p:cNvGrpSpPr/>
          <p:nvPr/>
        </p:nvGrpSpPr>
        <p:grpSpPr>
          <a:xfrm>
            <a:off x="2307520" y="4023074"/>
            <a:ext cx="520324" cy="464491"/>
            <a:chOff x="126298" y="1772816"/>
            <a:chExt cx="520324" cy="464491"/>
          </a:xfrm>
        </p:grpSpPr>
        <p:sp>
          <p:nvSpPr>
            <p:cNvPr id="274" name="正方形/長方形 273"/>
            <p:cNvSpPr/>
            <p:nvPr/>
          </p:nvSpPr>
          <p:spPr>
            <a:xfrm>
              <a:off x="197061" y="1868245"/>
              <a:ext cx="432048" cy="26461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5" name="グループ化 274"/>
            <p:cNvGrpSpPr/>
            <p:nvPr/>
          </p:nvGrpSpPr>
          <p:grpSpPr>
            <a:xfrm>
              <a:off x="126298" y="1772816"/>
              <a:ext cx="520324" cy="464491"/>
              <a:chOff x="146152" y="2043213"/>
              <a:chExt cx="520324" cy="464491"/>
            </a:xfrm>
          </p:grpSpPr>
          <mc:AlternateContent xmlns:mc="http://schemas.openxmlformats.org/markup-compatibility/2006" xmlns:a14="http://schemas.microsoft.com/office/drawing/2010/main">
            <mc:Choice Requires="a14">
              <p:sp>
                <p:nvSpPr>
                  <p:cNvPr id="283" name="テキスト ボックス 282"/>
                  <p:cNvSpPr txBox="1"/>
                  <p:nvPr/>
                </p:nvSpPr>
                <p:spPr>
                  <a:xfrm>
                    <a:off x="146152" y="2046039"/>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solidFill>
                                <a:srgbClr val="FFC000"/>
                              </a:solidFill>
                              <a:latin typeface="Cambria Math" panose="02040503050406030204" pitchFamily="18" charset="0"/>
                              <a:ea typeface="Cambria Math" panose="02040503050406030204" pitchFamily="18" charset="0"/>
                            </a:rPr>
                            <m:t>×</m:t>
                          </m:r>
                        </m:oMath>
                      </m:oMathPara>
                    </a14:m>
                    <a:endParaRPr kumimoji="1" lang="ja-JP" altLang="en-US" sz="2400" dirty="0">
                      <a:solidFill>
                        <a:srgbClr val="FFC000"/>
                      </a:solidFill>
                    </a:endParaRP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6152" y="2046039"/>
                    <a:ext cx="288032" cy="461665"/>
                  </a:xfrm>
                  <a:prstGeom prst="rect">
                    <a:avLst/>
                  </a:prstGeom>
                  <a:blipFill>
                    <a:blip r:embed="rId17"/>
                    <a:stretch>
                      <a:fillRect r="-382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4" name="テキスト ボックス 283"/>
                  <p:cNvSpPr txBox="1"/>
                  <p:nvPr/>
                </p:nvSpPr>
                <p:spPr>
                  <a:xfrm>
                    <a:off x="378444" y="204321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rgbClr val="FFC000"/>
                      </a:solidFill>
                    </a:endParaRP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378444" y="2043213"/>
                    <a:ext cx="288032" cy="461665"/>
                  </a:xfrm>
                  <a:prstGeom prst="rect">
                    <a:avLst/>
                  </a:prstGeom>
                  <a:blipFill>
                    <a:blip r:embed="rId19"/>
                    <a:stretch>
                      <a:fillRect l="-6383" r="-27660"/>
                    </a:stretch>
                  </a:blipFill>
                </p:spPr>
                <p:txBody>
                  <a:bodyPr/>
                  <a:lstStyle/>
                  <a:p>
                    <a:r>
                      <a:rPr lang="ja-JP" altLang="en-US">
                        <a:noFill/>
                      </a:rPr>
                      <a:t> </a:t>
                    </a:r>
                  </a:p>
                </p:txBody>
              </p:sp>
            </mc:Fallback>
          </mc:AlternateContent>
        </p:grpSp>
      </p:grpSp>
    </p:spTree>
    <p:extLst>
      <p:ext uri="{BB962C8B-B14F-4D97-AF65-F5344CB8AC3E}">
        <p14:creationId xmlns:p14="http://schemas.microsoft.com/office/powerpoint/2010/main" val="26289115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正方形/長方形 280"/>
          <p:cNvSpPr/>
          <p:nvPr/>
        </p:nvSpPr>
        <p:spPr>
          <a:xfrm>
            <a:off x="4339395" y="1798155"/>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4284341" y="1853410"/>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正方形/長方形 287"/>
          <p:cNvSpPr/>
          <p:nvPr/>
        </p:nvSpPr>
        <p:spPr>
          <a:xfrm>
            <a:off x="4224842" y="1916832"/>
            <a:ext cx="4430833" cy="4498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正方形/長方形 296"/>
          <p:cNvSpPr/>
          <p:nvPr/>
        </p:nvSpPr>
        <p:spPr>
          <a:xfrm>
            <a:off x="4151857" y="1988839"/>
            <a:ext cx="4454363" cy="44803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4016" y="1020769"/>
            <a:ext cx="8652018" cy="461665"/>
          </a:xfrm>
          <a:prstGeom prst="rect">
            <a:avLst/>
          </a:prstGeom>
          <a:noFill/>
        </p:spPr>
        <p:txBody>
          <a:bodyPr wrap="square" rtlCol="0">
            <a:spAutoFit/>
          </a:bodyPr>
          <a:lstStyle/>
          <a:p>
            <a:r>
              <a:rPr lang="en-US" altLang="ja-JP" sz="2400" dirty="0"/>
              <a:t>Memory usage of distributed RAMs</a:t>
            </a:r>
            <a:endParaRPr kumimoji="1" lang="ja-JP" altLang="en-US" sz="2400" dirty="0"/>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30033"/>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5" y="5947737"/>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5" y="5947737"/>
                <a:ext cx="1698414" cy="369332"/>
              </a:xfrm>
              <a:prstGeom prst="rect">
                <a:avLst/>
              </a:prstGeom>
              <a:blipFill rotWithShape="0">
                <a:blip r:embed="rId9"/>
                <a:stretch>
                  <a:fillRect l="-2867" t="-10000" b="-26667"/>
                </a:stretch>
              </a:blipFill>
            </p:spPr>
            <p:txBody>
              <a:bodyPr/>
              <a:lstStyle/>
              <a:p>
                <a:r>
                  <a:rPr lang="ja-JP" altLang="en-US">
                    <a:noFill/>
                  </a:rPr>
                  <a:t> </a:t>
                </a:r>
              </a:p>
            </p:txBody>
          </p:sp>
        </mc:Fallback>
      </mc:AlternateContent>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0"/>
                <a:stretch>
                  <a:fillRect l="-1720" t="-8333" r="-860" b="-26667"/>
                </a:stretch>
              </a:blipFill>
            </p:spPr>
            <p:txBody>
              <a:bodyPr/>
              <a:lstStyle/>
              <a:p>
                <a:r>
                  <a:rPr lang="ja-JP" altLang="en-US">
                    <a:noFill/>
                  </a:rPr>
                  <a:t> </a:t>
                </a:r>
              </a:p>
            </p:txBody>
          </p:sp>
        </mc:Fallback>
      </mc:AlternateContent>
      <p:cxnSp>
        <p:nvCxnSpPr>
          <p:cNvPr id="11" name="直線矢印コネクタ 10"/>
          <p:cNvCxnSpPr/>
          <p:nvPr/>
        </p:nvCxnSpPr>
        <p:spPr>
          <a:xfrm flipV="1">
            <a:off x="8804837" y="1796708"/>
            <a:ext cx="217796" cy="2160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0" name="テキスト ボックス 279"/>
              <p:cNvSpPr txBox="1"/>
              <p:nvPr/>
            </p:nvSpPr>
            <p:spPr>
              <a:xfrm>
                <a:off x="8711436" y="1484798"/>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8711436" y="1484798"/>
                <a:ext cx="404598" cy="369332"/>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5" name="テキスト ボックス 284"/>
              <p:cNvSpPr txBox="1"/>
              <p:nvPr/>
            </p:nvSpPr>
            <p:spPr>
              <a:xfrm>
                <a:off x="4225540" y="5488134"/>
                <a:ext cx="1119794" cy="724686"/>
              </a:xfrm>
              <a:prstGeom prst="rect">
                <a:avLst/>
              </a:prstGeom>
              <a:solidFill>
                <a:srgbClr val="0070C0"/>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𝑠</m:t>
                          </m:r>
                        </m:num>
                        <m:den>
                          <m:r>
                            <a:rPr kumimoji="1" lang="en-US" altLang="ja-JP" sz="2400" b="0" i="1" smtClean="0">
                              <a:solidFill>
                                <a:schemeClr val="bg1"/>
                              </a:solidFill>
                              <a:latin typeface="Cambria Math" panose="02040503050406030204" pitchFamily="18" charset="0"/>
                            </a:rPr>
                            <m:t>64</m:t>
                          </m:r>
                        </m:den>
                      </m:f>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lang="ja-JP" altLang="en-US" sz="2400" dirty="0">
                  <a:solidFill>
                    <a:srgbClr val="FFC000"/>
                  </a:solidFill>
                </a:endParaRPr>
              </a:p>
            </p:txBody>
          </p:sp>
        </mc:Choice>
        <mc:Fallback xmlns="">
          <p:sp>
            <p:nvSpPr>
              <p:cNvPr id="285" name="テキスト ボックス 284"/>
              <p:cNvSpPr txBox="1">
                <a:spLocks noRot="1" noChangeAspect="1" noMove="1" noResize="1" noEditPoints="1" noAdjustHandles="1" noChangeArrowheads="1" noChangeShapeType="1" noTextEdit="1"/>
              </p:cNvSpPr>
              <p:nvPr/>
            </p:nvSpPr>
            <p:spPr>
              <a:xfrm>
                <a:off x="4225540" y="5488134"/>
                <a:ext cx="1119794" cy="724686"/>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6" name="テキスト ボックス 285"/>
              <p:cNvSpPr txBox="1"/>
              <p:nvPr/>
            </p:nvSpPr>
            <p:spPr>
              <a:xfrm>
                <a:off x="6764687" y="2240687"/>
                <a:ext cx="1638462" cy="786177"/>
              </a:xfrm>
              <a:prstGeom prst="rect">
                <a:avLst/>
              </a:prstGeom>
              <a:solidFill>
                <a:srgbClr val="0070C0"/>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2</m:t>
                          </m:r>
                          <m:r>
                            <a:rPr kumimoji="1" lang="en-US" altLang="ja-JP" sz="2400" b="0" i="1" smtClean="0">
                              <a:solidFill>
                                <a:schemeClr val="bg1"/>
                              </a:solidFill>
                              <a:latin typeface="Cambria Math" panose="02040503050406030204" pitchFamily="18" charset="0"/>
                            </a:rPr>
                            <m:t>𝑟</m:t>
                          </m:r>
                          <m:r>
                            <a:rPr kumimoji="1" lang="en-US" altLang="ja-JP" sz="2400" b="0" i="1" smtClean="0">
                              <a:solidFill>
                                <a:schemeClr val="bg1"/>
                              </a:solidFill>
                              <a:latin typeface="Cambria Math" panose="02040503050406030204" pitchFamily="18" charset="0"/>
                            </a:rPr>
                            <m:t>+1</m:t>
                          </m:r>
                        </m:num>
                        <m:den>
                          <m:r>
                            <a:rPr kumimoji="1" lang="en-US" altLang="ja-JP" sz="2400" b="0" i="1" smtClean="0">
                              <a:solidFill>
                                <a:schemeClr val="bg1"/>
                              </a:solidFill>
                              <a:latin typeface="Cambria Math" panose="02040503050406030204" pitchFamily="18" charset="0"/>
                            </a:rPr>
                            <m:t>64</m:t>
                          </m:r>
                        </m:den>
                      </m:f>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chemeClr val="bg1"/>
                  </a:solidFill>
                </a:endParaRPr>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6764687" y="2240687"/>
                <a:ext cx="1638462" cy="786177"/>
              </a:xfrm>
              <a:prstGeom prst="rect">
                <a:avLst/>
              </a:prstGeom>
              <a:blipFill rotWithShape="0">
                <a:blip r:embed="rId13"/>
                <a:stretch>
                  <a:fillRect/>
                </a:stretch>
              </a:blipFill>
            </p:spPr>
            <p:txBody>
              <a:bodyPr/>
              <a:lstStyle/>
              <a:p>
                <a:r>
                  <a:rPr lang="ja-JP" altLang="en-US">
                    <a:noFill/>
                  </a:rPr>
                  <a:t> </a:t>
                </a:r>
              </a:p>
            </p:txBody>
          </p:sp>
        </mc:Fallback>
      </mc:AlternateContent>
      <p:sp>
        <p:nvSpPr>
          <p:cNvPr id="293" name="正方形/長方形 292"/>
          <p:cNvSpPr/>
          <p:nvPr/>
        </p:nvSpPr>
        <p:spPr>
          <a:xfrm>
            <a:off x="6155307" y="3428278"/>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p:cNvSpPr/>
          <p:nvPr/>
        </p:nvSpPr>
        <p:spPr>
          <a:xfrm>
            <a:off x="6149774" y="242725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正方形/長方形 294"/>
          <p:cNvSpPr/>
          <p:nvPr/>
        </p:nvSpPr>
        <p:spPr>
          <a:xfrm>
            <a:off x="6150620" y="256991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336352" y="2438988"/>
            <a:ext cx="1704634" cy="523220"/>
          </a:xfrm>
          <a:prstGeom prst="rect">
            <a:avLst/>
          </a:prstGeom>
          <a:solidFill>
            <a:srgbClr val="FFC000"/>
          </a:solidFill>
        </p:spPr>
        <p:txBody>
          <a:bodyPr wrap="none" rtlCol="0">
            <a:spAutoFit/>
          </a:bodyPr>
          <a:lstStyle/>
          <a:p>
            <a:r>
              <a:rPr kumimoji="1" lang="en-US" altLang="ja-JP" sz="2800" dirty="0"/>
              <a:t>Left image</a:t>
            </a:r>
            <a:endParaRPr kumimoji="1" lang="ja-JP" altLang="en-US" sz="2800" dirty="0"/>
          </a:p>
        </p:txBody>
      </p:sp>
      <p:sp>
        <p:nvSpPr>
          <p:cNvPr id="296" name="テキスト ボックス 295"/>
          <p:cNvSpPr txBox="1"/>
          <p:nvPr/>
        </p:nvSpPr>
        <p:spPr>
          <a:xfrm>
            <a:off x="4139952" y="3075525"/>
            <a:ext cx="1901611" cy="523220"/>
          </a:xfrm>
          <a:prstGeom prst="rect">
            <a:avLst/>
          </a:prstGeom>
          <a:solidFill>
            <a:srgbClr val="92D050"/>
          </a:solidFill>
        </p:spPr>
        <p:txBody>
          <a:bodyPr wrap="none" rtlCol="0">
            <a:spAutoFit/>
          </a:bodyPr>
          <a:lstStyle/>
          <a:p>
            <a:r>
              <a:rPr lang="en-US" altLang="ja-JP" sz="2800" dirty="0"/>
              <a:t>Right</a:t>
            </a:r>
            <a:r>
              <a:rPr kumimoji="1" lang="en-US" altLang="ja-JP" sz="2800" dirty="0"/>
              <a:t> image</a:t>
            </a:r>
            <a:endParaRPr kumimoji="1" lang="ja-JP" altLang="en-US" sz="2800" dirty="0"/>
          </a:p>
        </p:txBody>
      </p:sp>
      <p:grpSp>
        <p:nvGrpSpPr>
          <p:cNvPr id="283" name="グループ化 282"/>
          <p:cNvGrpSpPr/>
          <p:nvPr/>
        </p:nvGrpSpPr>
        <p:grpSpPr>
          <a:xfrm>
            <a:off x="7056986" y="4072065"/>
            <a:ext cx="147636" cy="1156325"/>
            <a:chOff x="5110571" y="3985442"/>
            <a:chExt cx="147636" cy="1156325"/>
          </a:xfrm>
        </p:grpSpPr>
        <p:sp>
          <p:nvSpPr>
            <p:cNvPr id="284" name="正方形/長方形 283"/>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正方形/長方形 28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正方形/長方形 288"/>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正方形/長方形 290"/>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正方形/長方形 297"/>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正方形/長方形 298"/>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正方形/長方形 300"/>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3" name="グループ化 302"/>
          <p:cNvGrpSpPr/>
          <p:nvPr/>
        </p:nvGrpSpPr>
        <p:grpSpPr>
          <a:xfrm>
            <a:off x="6909350" y="4072619"/>
            <a:ext cx="147636" cy="1156325"/>
            <a:chOff x="5110571" y="3985442"/>
            <a:chExt cx="147636" cy="1156325"/>
          </a:xfrm>
        </p:grpSpPr>
        <p:sp>
          <p:nvSpPr>
            <p:cNvPr id="304" name="正方形/長方形 303"/>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正方形/長方形 304"/>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正方形/長方形 307"/>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正方形/長方形 310"/>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3" name="グループ化 312"/>
          <p:cNvGrpSpPr/>
          <p:nvPr/>
        </p:nvGrpSpPr>
        <p:grpSpPr>
          <a:xfrm>
            <a:off x="6763200" y="4072875"/>
            <a:ext cx="147636" cy="1156325"/>
            <a:chOff x="5110571" y="3985442"/>
            <a:chExt cx="147636" cy="1156325"/>
          </a:xfrm>
        </p:grpSpPr>
        <p:sp>
          <p:nvSpPr>
            <p:cNvPr id="314" name="正方形/長方形 313"/>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正方形/長方形 314"/>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正方形/長方形 315"/>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正方形/長方形 316"/>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正方形/長方形 317"/>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正方形/長方形 318"/>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正方形/長方形 320"/>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3" name="グループ化 322"/>
          <p:cNvGrpSpPr/>
          <p:nvPr/>
        </p:nvGrpSpPr>
        <p:grpSpPr>
          <a:xfrm>
            <a:off x="6616215" y="4072492"/>
            <a:ext cx="147636" cy="1156325"/>
            <a:chOff x="5110571" y="3985442"/>
            <a:chExt cx="147636" cy="1156325"/>
          </a:xfrm>
        </p:grpSpPr>
        <p:sp>
          <p:nvSpPr>
            <p:cNvPr id="324" name="正方形/長方形 323"/>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24"/>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正方形/長方形 327"/>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正方形/長方形 328"/>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29"/>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3" name="グループ化 332"/>
          <p:cNvGrpSpPr/>
          <p:nvPr/>
        </p:nvGrpSpPr>
        <p:grpSpPr>
          <a:xfrm>
            <a:off x="6469230" y="4072492"/>
            <a:ext cx="147636" cy="1156325"/>
            <a:chOff x="5110571" y="3985442"/>
            <a:chExt cx="147636" cy="1156325"/>
          </a:xfrm>
        </p:grpSpPr>
        <p:sp>
          <p:nvSpPr>
            <p:cNvPr id="334" name="正方形/長方形 333"/>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34"/>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正方形/長方形 336"/>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正方形/長方形 337"/>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正方形/長方形 338"/>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正方形/長方形 339"/>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正方形/長方形 341"/>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3" name="グループ化 342"/>
          <p:cNvGrpSpPr/>
          <p:nvPr/>
        </p:nvGrpSpPr>
        <p:grpSpPr>
          <a:xfrm>
            <a:off x="6327631" y="4070921"/>
            <a:ext cx="147636" cy="1156325"/>
            <a:chOff x="5110571" y="3985442"/>
            <a:chExt cx="147636" cy="1156325"/>
          </a:xfrm>
        </p:grpSpPr>
        <p:sp>
          <p:nvSpPr>
            <p:cNvPr id="346" name="正方形/長方形 345"/>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正方形/長方形 34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正方形/長方形 34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正方形/長方形 35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正方形/長方形 35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正方形/長方形 35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正方形/長方形 35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5" name="正方形/長方形 354"/>
          <p:cNvSpPr/>
          <p:nvPr/>
        </p:nvSpPr>
        <p:spPr>
          <a:xfrm>
            <a:off x="6180175" y="45077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正方形/長方形 355"/>
          <p:cNvSpPr/>
          <p:nvPr/>
        </p:nvSpPr>
        <p:spPr>
          <a:xfrm>
            <a:off x="6179997" y="436296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正方形/長方形 356"/>
          <p:cNvSpPr/>
          <p:nvPr/>
        </p:nvSpPr>
        <p:spPr>
          <a:xfrm>
            <a:off x="6179998" y="42189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正方形/長方形 357"/>
          <p:cNvSpPr/>
          <p:nvPr/>
        </p:nvSpPr>
        <p:spPr>
          <a:xfrm>
            <a:off x="6179999" y="407066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正方形/長方形 358"/>
          <p:cNvSpPr/>
          <p:nvPr/>
        </p:nvSpPr>
        <p:spPr>
          <a:xfrm>
            <a:off x="6180646" y="465639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正方形/長方形 359"/>
          <p:cNvSpPr/>
          <p:nvPr/>
        </p:nvSpPr>
        <p:spPr>
          <a:xfrm>
            <a:off x="6179996" y="480041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正方形/長方形 360"/>
          <p:cNvSpPr/>
          <p:nvPr/>
        </p:nvSpPr>
        <p:spPr>
          <a:xfrm>
            <a:off x="6180467" y="494443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正方形/長方形 361"/>
          <p:cNvSpPr/>
          <p:nvPr/>
        </p:nvSpPr>
        <p:spPr>
          <a:xfrm>
            <a:off x="6179995" y="508297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6179995" y="407623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6327861" y="45073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正方形/長方形 364"/>
          <p:cNvSpPr/>
          <p:nvPr/>
        </p:nvSpPr>
        <p:spPr>
          <a:xfrm>
            <a:off x="6327683" y="436261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正方形/長方形 365"/>
          <p:cNvSpPr/>
          <p:nvPr/>
        </p:nvSpPr>
        <p:spPr>
          <a:xfrm>
            <a:off x="6327684" y="42185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正方形/長方形 366"/>
          <p:cNvSpPr/>
          <p:nvPr/>
        </p:nvSpPr>
        <p:spPr>
          <a:xfrm>
            <a:off x="6327685" y="407031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p:cNvSpPr/>
          <p:nvPr/>
        </p:nvSpPr>
        <p:spPr>
          <a:xfrm>
            <a:off x="6328332" y="465604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p:cNvSpPr/>
          <p:nvPr/>
        </p:nvSpPr>
        <p:spPr>
          <a:xfrm>
            <a:off x="6327682" y="480006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正方形/長方形 369"/>
          <p:cNvSpPr/>
          <p:nvPr/>
        </p:nvSpPr>
        <p:spPr>
          <a:xfrm>
            <a:off x="6328153" y="494407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正方形/長方形 370"/>
          <p:cNvSpPr/>
          <p:nvPr/>
        </p:nvSpPr>
        <p:spPr>
          <a:xfrm>
            <a:off x="6327681" y="508262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6327681" y="4075885"/>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正方形/長方形 372"/>
          <p:cNvSpPr/>
          <p:nvPr/>
        </p:nvSpPr>
        <p:spPr>
          <a:xfrm>
            <a:off x="6474916"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正方形/長方形 373"/>
          <p:cNvSpPr/>
          <p:nvPr/>
        </p:nvSpPr>
        <p:spPr>
          <a:xfrm>
            <a:off x="6474738"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正方形/長方形 374"/>
          <p:cNvSpPr/>
          <p:nvPr/>
        </p:nvSpPr>
        <p:spPr>
          <a:xfrm>
            <a:off x="6474739"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正方形/長方形 375"/>
          <p:cNvSpPr/>
          <p:nvPr/>
        </p:nvSpPr>
        <p:spPr>
          <a:xfrm>
            <a:off x="6474740"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p:cNvSpPr/>
          <p:nvPr/>
        </p:nvSpPr>
        <p:spPr>
          <a:xfrm>
            <a:off x="6475387"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p:cNvSpPr/>
          <p:nvPr/>
        </p:nvSpPr>
        <p:spPr>
          <a:xfrm>
            <a:off x="6474737"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正方形/長方形 378"/>
          <p:cNvSpPr/>
          <p:nvPr/>
        </p:nvSpPr>
        <p:spPr>
          <a:xfrm>
            <a:off x="6475208"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正方形/長方形 379"/>
          <p:cNvSpPr/>
          <p:nvPr/>
        </p:nvSpPr>
        <p:spPr>
          <a:xfrm>
            <a:off x="6474736"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正方形/長方形 380"/>
          <p:cNvSpPr/>
          <p:nvPr/>
        </p:nvSpPr>
        <p:spPr>
          <a:xfrm>
            <a:off x="6474736"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2" name="グループ化 381"/>
          <p:cNvGrpSpPr/>
          <p:nvPr/>
        </p:nvGrpSpPr>
        <p:grpSpPr>
          <a:xfrm>
            <a:off x="6617855" y="4070718"/>
            <a:ext cx="147636" cy="1156325"/>
            <a:chOff x="6617855" y="4070718"/>
            <a:chExt cx="147636" cy="1156325"/>
          </a:xfrm>
        </p:grpSpPr>
        <p:sp>
          <p:nvSpPr>
            <p:cNvPr id="383" name="正方形/長方形 382"/>
            <p:cNvSpPr/>
            <p:nvPr/>
          </p:nvSpPr>
          <p:spPr>
            <a:xfrm>
              <a:off x="6618035"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正方形/長方形 383"/>
            <p:cNvSpPr/>
            <p:nvPr/>
          </p:nvSpPr>
          <p:spPr>
            <a:xfrm>
              <a:off x="6617857"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正方形/長方形 384"/>
            <p:cNvSpPr/>
            <p:nvPr/>
          </p:nvSpPr>
          <p:spPr>
            <a:xfrm>
              <a:off x="6617858"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正方形/長方形 385"/>
            <p:cNvSpPr/>
            <p:nvPr/>
          </p:nvSpPr>
          <p:spPr>
            <a:xfrm>
              <a:off x="6617859"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正方形/長方形 386"/>
            <p:cNvSpPr/>
            <p:nvPr/>
          </p:nvSpPr>
          <p:spPr>
            <a:xfrm>
              <a:off x="6618506"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正方形/長方形 387"/>
            <p:cNvSpPr/>
            <p:nvPr/>
          </p:nvSpPr>
          <p:spPr>
            <a:xfrm>
              <a:off x="6617856"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正方形/長方形 388"/>
            <p:cNvSpPr/>
            <p:nvPr/>
          </p:nvSpPr>
          <p:spPr>
            <a:xfrm>
              <a:off x="6618327"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正方形/長方形 389"/>
            <p:cNvSpPr/>
            <p:nvPr/>
          </p:nvSpPr>
          <p:spPr>
            <a:xfrm>
              <a:off x="6617855"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1" name="正方形/長方形 390"/>
          <p:cNvSpPr/>
          <p:nvPr/>
        </p:nvSpPr>
        <p:spPr>
          <a:xfrm>
            <a:off x="6617855"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2" name="グループ化 391"/>
          <p:cNvGrpSpPr/>
          <p:nvPr/>
        </p:nvGrpSpPr>
        <p:grpSpPr>
          <a:xfrm>
            <a:off x="6763985" y="4071138"/>
            <a:ext cx="147636" cy="1156325"/>
            <a:chOff x="6617855" y="4070718"/>
            <a:chExt cx="147636" cy="1156325"/>
          </a:xfrm>
          <a:solidFill>
            <a:srgbClr val="92D050"/>
          </a:solidFill>
        </p:grpSpPr>
        <p:sp>
          <p:nvSpPr>
            <p:cNvPr id="393" name="正方形/長方形 392"/>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正方形/長方形 393"/>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正方形/長方形 394"/>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正方形/長方形 395"/>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正方形/長方形 396"/>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正方形/長方形 398"/>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1" name="グループ化 400"/>
          <p:cNvGrpSpPr/>
          <p:nvPr/>
        </p:nvGrpSpPr>
        <p:grpSpPr>
          <a:xfrm>
            <a:off x="6903595" y="4072875"/>
            <a:ext cx="147636" cy="1156325"/>
            <a:chOff x="6617855" y="4070718"/>
            <a:chExt cx="147636" cy="1156325"/>
          </a:xfrm>
          <a:solidFill>
            <a:srgbClr val="92D050"/>
          </a:solidFill>
        </p:grpSpPr>
        <p:sp>
          <p:nvSpPr>
            <p:cNvPr id="402" name="正方形/長方形 401"/>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正方形/長方形 402"/>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正方形/長方形 406"/>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正方形/長方形 408"/>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0" name="グループ化 409"/>
          <p:cNvGrpSpPr/>
          <p:nvPr/>
        </p:nvGrpSpPr>
        <p:grpSpPr>
          <a:xfrm>
            <a:off x="7051540" y="4073046"/>
            <a:ext cx="147636" cy="1156325"/>
            <a:chOff x="6617855" y="4070718"/>
            <a:chExt cx="147636" cy="1156325"/>
          </a:xfrm>
          <a:solidFill>
            <a:srgbClr val="92D050"/>
          </a:solidFill>
        </p:grpSpPr>
        <p:sp>
          <p:nvSpPr>
            <p:cNvPr id="411" name="正方形/長方形 410"/>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正方形/長方形 411"/>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正方形/長方形 412"/>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正方形/長方形 413"/>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正方形/長方形 414"/>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正方形/長方形 417"/>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9" name="グループ化 418"/>
          <p:cNvGrpSpPr/>
          <p:nvPr/>
        </p:nvGrpSpPr>
        <p:grpSpPr>
          <a:xfrm>
            <a:off x="7198616" y="4072454"/>
            <a:ext cx="147636" cy="1156325"/>
            <a:chOff x="6617855" y="4070718"/>
            <a:chExt cx="147636" cy="1156325"/>
          </a:xfrm>
          <a:solidFill>
            <a:srgbClr val="92D050"/>
          </a:solidFill>
        </p:grpSpPr>
        <p:sp>
          <p:nvSpPr>
            <p:cNvPr id="420" name="正方形/長方形 419"/>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正方形/長方形 420"/>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正方形/長方形 421"/>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正方形/長方形 422"/>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正方形/長方形 423"/>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正方形/長方形 424"/>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正方形/長方形 425"/>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正方形/長方形 426"/>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8" name="正方形/長方形 427"/>
          <p:cNvSpPr/>
          <p:nvPr/>
        </p:nvSpPr>
        <p:spPr>
          <a:xfrm>
            <a:off x="6179995" y="4076237"/>
            <a:ext cx="1165606"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16131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正方形/長方形 280"/>
          <p:cNvSpPr/>
          <p:nvPr/>
        </p:nvSpPr>
        <p:spPr>
          <a:xfrm>
            <a:off x="4339395" y="1798155"/>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4284341" y="1853410"/>
            <a:ext cx="4430833" cy="44950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正方形/長方形 287"/>
          <p:cNvSpPr/>
          <p:nvPr/>
        </p:nvSpPr>
        <p:spPr>
          <a:xfrm>
            <a:off x="4224842" y="1916832"/>
            <a:ext cx="4430833" cy="4498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4148419" y="1988840"/>
            <a:ext cx="4454363" cy="4480371"/>
          </a:xfrm>
          <a:prstGeom prst="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4016" y="1020769"/>
            <a:ext cx="8652018" cy="461665"/>
          </a:xfrm>
          <a:prstGeom prst="rect">
            <a:avLst/>
          </a:prstGeom>
          <a:noFill/>
        </p:spPr>
        <p:txBody>
          <a:bodyPr wrap="square" rtlCol="0">
            <a:spAutoFit/>
          </a:bodyPr>
          <a:lstStyle/>
          <a:p>
            <a:r>
              <a:rPr lang="en-US" altLang="ja-JP" sz="2400" dirty="0"/>
              <a:t>Memory usage of distributed RAMs</a:t>
            </a:r>
            <a:endParaRPr kumimoji="1" lang="ja-JP" altLang="en-US" sz="2400" dirty="0"/>
          </a:p>
        </p:txBody>
      </p:sp>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30033"/>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863825" y="2741129"/>
            <a:ext cx="207132"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4151855" y="5947737"/>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5" y="5947737"/>
                <a:ext cx="1698414" cy="369332"/>
              </a:xfrm>
              <a:prstGeom prst="rect">
                <a:avLst/>
              </a:prstGeom>
              <a:blipFill rotWithShape="0">
                <a:blip r:embed="rId9"/>
                <a:stretch>
                  <a:fillRect l="-2867" t="-10000" b="-26667"/>
                </a:stretch>
              </a:blipFill>
            </p:spPr>
            <p:txBody>
              <a:bodyPr/>
              <a:lstStyle/>
              <a:p>
                <a:r>
                  <a:rPr lang="ja-JP" altLang="en-US">
                    <a:noFill/>
                  </a:rPr>
                  <a:t> </a:t>
                </a:r>
              </a:p>
            </p:txBody>
          </p:sp>
        </mc:Fallback>
      </mc:AlternateContent>
      <p:cxnSp>
        <p:nvCxnSpPr>
          <p:cNvPr id="19" name="カギ線コネクタ 18"/>
          <p:cNvCxnSpPr>
            <a:stCxn id="5" idx="2"/>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4473988" y="44564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0" name="カギ線コネクタ 299"/>
          <p:cNvCxnSpPr/>
          <p:nvPr/>
        </p:nvCxnSpPr>
        <p:spPr>
          <a:xfrm rot="10800000" flipH="1">
            <a:off x="4473808" y="4522206"/>
            <a:ext cx="566244" cy="581457"/>
          </a:xfrm>
          <a:prstGeom prst="bentConnector4">
            <a:avLst>
              <a:gd name="adj1" fmla="val -40371"/>
              <a:gd name="adj2" fmla="val 2249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カギ線コネクタ 276"/>
          <p:cNvCxnSpPr/>
          <p:nvPr/>
        </p:nvCxnSpPr>
        <p:spPr>
          <a:xfrm rot="5400000">
            <a:off x="4716364" y="4615177"/>
            <a:ext cx="392914" cy="58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5494122" y="5326420"/>
                <a:ext cx="2830455" cy="369332"/>
              </a:xfrm>
              <a:prstGeom prst="rect">
                <a:avLst/>
              </a:prstGeom>
              <a:solidFill>
                <a:schemeClr val="bg1"/>
              </a:solid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5494122" y="5326420"/>
                <a:ext cx="2830455" cy="369332"/>
              </a:xfrm>
              <a:prstGeom prst="rect">
                <a:avLst/>
              </a:prstGeom>
              <a:blipFill rotWithShape="1">
                <a:blip r:embed="rId10"/>
                <a:stretch>
                  <a:fillRect l="-1720" t="-8333" r="-860" b="-26667"/>
                </a:stretch>
              </a:blipFill>
            </p:spPr>
            <p:txBody>
              <a:bodyPr/>
              <a:lstStyle/>
              <a:p>
                <a:r>
                  <a:rPr lang="ja-JP" altLang="en-US">
                    <a:noFill/>
                  </a:rPr>
                  <a:t> </a:t>
                </a:r>
              </a:p>
            </p:txBody>
          </p:sp>
        </mc:Fallback>
      </mc:AlternateContent>
      <p:cxnSp>
        <p:nvCxnSpPr>
          <p:cNvPr id="11" name="直線矢印コネクタ 10"/>
          <p:cNvCxnSpPr/>
          <p:nvPr/>
        </p:nvCxnSpPr>
        <p:spPr>
          <a:xfrm flipV="1">
            <a:off x="8804837" y="1796708"/>
            <a:ext cx="217796" cy="2160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0" name="テキスト ボックス 279"/>
              <p:cNvSpPr txBox="1"/>
              <p:nvPr/>
            </p:nvSpPr>
            <p:spPr>
              <a:xfrm>
                <a:off x="8711436" y="1484798"/>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8711436" y="1484798"/>
                <a:ext cx="404598" cy="369332"/>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5" name="テキスト ボックス 284"/>
              <p:cNvSpPr txBox="1"/>
              <p:nvPr/>
            </p:nvSpPr>
            <p:spPr>
              <a:xfrm>
                <a:off x="4225540" y="5488134"/>
                <a:ext cx="1119794" cy="724686"/>
              </a:xfrm>
              <a:prstGeom prst="rect">
                <a:avLst/>
              </a:prstGeom>
              <a:solidFill>
                <a:srgbClr val="0070C0"/>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𝑠</m:t>
                          </m:r>
                        </m:num>
                        <m:den>
                          <m:r>
                            <a:rPr kumimoji="1" lang="en-US" altLang="ja-JP" sz="2400" b="0" i="1" smtClean="0">
                              <a:solidFill>
                                <a:schemeClr val="bg1"/>
                              </a:solidFill>
                              <a:latin typeface="Cambria Math" panose="02040503050406030204" pitchFamily="18" charset="0"/>
                            </a:rPr>
                            <m:t>64</m:t>
                          </m:r>
                        </m:den>
                      </m:f>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lang="ja-JP" altLang="en-US" sz="2400" dirty="0">
                  <a:solidFill>
                    <a:srgbClr val="FFC000"/>
                  </a:solidFill>
                </a:endParaRPr>
              </a:p>
            </p:txBody>
          </p:sp>
        </mc:Choice>
        <mc:Fallback xmlns="">
          <p:sp>
            <p:nvSpPr>
              <p:cNvPr id="285" name="テキスト ボックス 284"/>
              <p:cNvSpPr txBox="1">
                <a:spLocks noRot="1" noChangeAspect="1" noMove="1" noResize="1" noEditPoints="1" noAdjustHandles="1" noChangeArrowheads="1" noChangeShapeType="1" noTextEdit="1"/>
              </p:cNvSpPr>
              <p:nvPr/>
            </p:nvSpPr>
            <p:spPr>
              <a:xfrm>
                <a:off x="4225540" y="5488134"/>
                <a:ext cx="1119794" cy="724686"/>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6" name="テキスト ボックス 285"/>
              <p:cNvSpPr txBox="1"/>
              <p:nvPr/>
            </p:nvSpPr>
            <p:spPr>
              <a:xfrm>
                <a:off x="6764687" y="2240687"/>
                <a:ext cx="1638462" cy="786177"/>
              </a:xfrm>
              <a:prstGeom prst="rect">
                <a:avLst/>
              </a:prstGeom>
              <a:solidFill>
                <a:srgbClr val="0070C0"/>
              </a:solid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solidFill>
                                <a:schemeClr val="bg1"/>
                              </a:solidFill>
                              <a:latin typeface="Cambria Math" panose="02040503050406030204" pitchFamily="18" charset="0"/>
                            </a:rPr>
                          </m:ctrlPr>
                        </m:fPr>
                        <m:num>
                          <m:r>
                            <a:rPr kumimoji="1" lang="en-US" altLang="ja-JP" sz="2400" b="0" i="1" smtClean="0">
                              <a:solidFill>
                                <a:schemeClr val="bg1"/>
                              </a:solidFill>
                              <a:latin typeface="Cambria Math" panose="02040503050406030204" pitchFamily="18" charset="0"/>
                            </a:rPr>
                            <m:t>2</m:t>
                          </m:r>
                          <m:r>
                            <a:rPr kumimoji="1" lang="en-US" altLang="ja-JP" sz="2400" b="0" i="1" smtClean="0">
                              <a:solidFill>
                                <a:schemeClr val="bg1"/>
                              </a:solidFill>
                              <a:latin typeface="Cambria Math" panose="02040503050406030204" pitchFamily="18" charset="0"/>
                            </a:rPr>
                            <m:t>𝑟</m:t>
                          </m:r>
                          <m:r>
                            <a:rPr kumimoji="1" lang="en-US" altLang="ja-JP" sz="2400" b="0" i="1" smtClean="0">
                              <a:solidFill>
                                <a:schemeClr val="bg1"/>
                              </a:solidFill>
                              <a:latin typeface="Cambria Math" panose="02040503050406030204" pitchFamily="18" charset="0"/>
                            </a:rPr>
                            <m:t>+1</m:t>
                          </m:r>
                        </m:num>
                        <m:den>
                          <m:r>
                            <a:rPr kumimoji="1" lang="en-US" altLang="ja-JP" sz="2400" b="0" i="1" smtClean="0">
                              <a:solidFill>
                                <a:schemeClr val="bg1"/>
                              </a:solidFill>
                              <a:latin typeface="Cambria Math" panose="02040503050406030204" pitchFamily="18" charset="0"/>
                            </a:rPr>
                            <m:t>64</m:t>
                          </m:r>
                        </m:den>
                      </m:f>
                      <m:r>
                        <a:rPr kumimoji="1" lang="en-US" altLang="ja-JP" sz="2400" b="0" i="1" smtClean="0">
                          <a:solidFill>
                            <a:srgbClr val="FFC000"/>
                          </a:solidFill>
                          <a:latin typeface="Cambria Math" panose="02040503050406030204" pitchFamily="18" charset="0"/>
                          <a:ea typeface="Cambria Math" panose="02040503050406030204" pitchFamily="18" charset="0"/>
                        </a:rPr>
                        <m:t>×2</m:t>
                      </m:r>
                    </m:oMath>
                  </m:oMathPara>
                </a14:m>
                <a:endParaRPr kumimoji="1" lang="ja-JP" altLang="en-US" sz="2400" dirty="0">
                  <a:solidFill>
                    <a:schemeClr val="bg1"/>
                  </a:solidFill>
                </a:endParaRPr>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6764687" y="2240687"/>
                <a:ext cx="1638462" cy="786177"/>
              </a:xfrm>
              <a:prstGeom prst="rect">
                <a:avLst/>
              </a:prstGeom>
              <a:blipFill rotWithShape="0">
                <a:blip r:embed="rId13"/>
                <a:stretch>
                  <a:fillRect/>
                </a:stretch>
              </a:blipFill>
            </p:spPr>
            <p:txBody>
              <a:bodyPr/>
              <a:lstStyle/>
              <a:p>
                <a:r>
                  <a:rPr lang="ja-JP" altLang="en-US">
                    <a:noFill/>
                  </a:rPr>
                  <a:t> </a:t>
                </a:r>
              </a:p>
            </p:txBody>
          </p:sp>
        </mc:Fallback>
      </mc:AlternateContent>
      <p:sp>
        <p:nvSpPr>
          <p:cNvPr id="293" name="正方形/長方形 292"/>
          <p:cNvSpPr/>
          <p:nvPr/>
        </p:nvSpPr>
        <p:spPr>
          <a:xfrm>
            <a:off x="6155307" y="3428278"/>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p:cNvSpPr/>
          <p:nvPr/>
        </p:nvSpPr>
        <p:spPr>
          <a:xfrm>
            <a:off x="6149774" y="242725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正方形/長方形 294"/>
          <p:cNvSpPr/>
          <p:nvPr/>
        </p:nvSpPr>
        <p:spPr>
          <a:xfrm>
            <a:off x="6150620" y="256991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336352" y="2438988"/>
            <a:ext cx="1704634" cy="523220"/>
          </a:xfrm>
          <a:prstGeom prst="rect">
            <a:avLst/>
          </a:prstGeom>
          <a:solidFill>
            <a:srgbClr val="FFC000"/>
          </a:solidFill>
        </p:spPr>
        <p:txBody>
          <a:bodyPr wrap="none" rtlCol="0">
            <a:spAutoFit/>
          </a:bodyPr>
          <a:lstStyle/>
          <a:p>
            <a:r>
              <a:rPr kumimoji="1" lang="en-US" altLang="ja-JP" sz="2800" dirty="0"/>
              <a:t>Left image</a:t>
            </a:r>
            <a:endParaRPr kumimoji="1" lang="ja-JP" altLang="en-US" sz="2800" dirty="0"/>
          </a:p>
        </p:txBody>
      </p:sp>
      <p:sp>
        <p:nvSpPr>
          <p:cNvPr id="296" name="テキスト ボックス 295"/>
          <p:cNvSpPr txBox="1"/>
          <p:nvPr/>
        </p:nvSpPr>
        <p:spPr>
          <a:xfrm>
            <a:off x="4139952" y="3075525"/>
            <a:ext cx="1901611" cy="523220"/>
          </a:xfrm>
          <a:prstGeom prst="rect">
            <a:avLst/>
          </a:prstGeom>
          <a:solidFill>
            <a:srgbClr val="92D050"/>
          </a:solidFill>
        </p:spPr>
        <p:txBody>
          <a:bodyPr wrap="none" rtlCol="0">
            <a:spAutoFit/>
          </a:bodyPr>
          <a:lstStyle/>
          <a:p>
            <a:r>
              <a:rPr lang="en-US" altLang="ja-JP" sz="2800" dirty="0"/>
              <a:t>Right</a:t>
            </a:r>
            <a:r>
              <a:rPr kumimoji="1" lang="en-US" altLang="ja-JP" sz="2800" dirty="0"/>
              <a:t> image</a:t>
            </a:r>
            <a:endParaRPr kumimoji="1" lang="ja-JP" altLang="en-US" sz="2800" dirty="0"/>
          </a:p>
        </p:txBody>
      </p:sp>
      <p:sp>
        <p:nvSpPr>
          <p:cNvPr id="4" name="フリーフォーム 3"/>
          <p:cNvSpPr/>
          <p:nvPr/>
        </p:nvSpPr>
        <p:spPr>
          <a:xfrm>
            <a:off x="6185578" y="3045125"/>
            <a:ext cx="1172754" cy="983839"/>
          </a:xfrm>
          <a:custGeom>
            <a:avLst/>
            <a:gdLst>
              <a:gd name="connsiteX0" fmla="*/ 0 w 793630"/>
              <a:gd name="connsiteY0" fmla="*/ 983411 h 983839"/>
              <a:gd name="connsiteX1" fmla="*/ 25879 w 793630"/>
              <a:gd name="connsiteY1" fmla="*/ 923026 h 983839"/>
              <a:gd name="connsiteX2" fmla="*/ 138023 w 793630"/>
              <a:gd name="connsiteY2" fmla="*/ 603849 h 983839"/>
              <a:gd name="connsiteX3" fmla="*/ 681487 w 793630"/>
              <a:gd name="connsiteY3" fmla="*/ 327803 h 983839"/>
              <a:gd name="connsiteX4" fmla="*/ 793630 w 793630"/>
              <a:gd name="connsiteY4" fmla="*/ 0 h 983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630" h="983839">
                <a:moveTo>
                  <a:pt x="0" y="983411"/>
                </a:moveTo>
                <a:cubicBezTo>
                  <a:pt x="1437" y="984848"/>
                  <a:pt x="2875" y="986286"/>
                  <a:pt x="25879" y="923026"/>
                </a:cubicBezTo>
                <a:cubicBezTo>
                  <a:pt x="48883" y="859766"/>
                  <a:pt x="28755" y="703053"/>
                  <a:pt x="138023" y="603849"/>
                </a:cubicBezTo>
                <a:cubicBezTo>
                  <a:pt x="247291" y="504645"/>
                  <a:pt x="572219" y="428445"/>
                  <a:pt x="681487" y="327803"/>
                </a:cubicBezTo>
                <a:cubicBezTo>
                  <a:pt x="790755" y="227161"/>
                  <a:pt x="792192" y="113580"/>
                  <a:pt x="793630" y="0"/>
                </a:cubicBezTo>
              </a:path>
            </a:pathLst>
          </a:custGeom>
          <a:noFill/>
          <a:ln w="19050">
            <a:solidFill>
              <a:srgbClr val="C0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5158597" y="4578470"/>
            <a:ext cx="947256" cy="882052"/>
          </a:xfrm>
          <a:custGeom>
            <a:avLst/>
            <a:gdLst>
              <a:gd name="connsiteX0" fmla="*/ 1380227 w 1380227"/>
              <a:gd name="connsiteY0" fmla="*/ 0 h 845389"/>
              <a:gd name="connsiteX1" fmla="*/ 1035170 w 1380227"/>
              <a:gd name="connsiteY1" fmla="*/ 336430 h 845389"/>
              <a:gd name="connsiteX2" fmla="*/ 232913 w 1380227"/>
              <a:gd name="connsiteY2" fmla="*/ 526211 h 845389"/>
              <a:gd name="connsiteX3" fmla="*/ 0 w 1380227"/>
              <a:gd name="connsiteY3" fmla="*/ 845389 h 845389"/>
            </a:gdLst>
            <a:ahLst/>
            <a:cxnLst>
              <a:cxn ang="0">
                <a:pos x="connsiteX0" y="connsiteY0"/>
              </a:cxn>
              <a:cxn ang="0">
                <a:pos x="connsiteX1" y="connsiteY1"/>
              </a:cxn>
              <a:cxn ang="0">
                <a:pos x="connsiteX2" y="connsiteY2"/>
              </a:cxn>
              <a:cxn ang="0">
                <a:pos x="connsiteX3" y="connsiteY3"/>
              </a:cxn>
            </a:cxnLst>
            <a:rect l="l" t="t" r="r" b="b"/>
            <a:pathLst>
              <a:path w="1380227" h="845389">
                <a:moveTo>
                  <a:pt x="1380227" y="0"/>
                </a:moveTo>
                <a:cubicBezTo>
                  <a:pt x="1303308" y="124364"/>
                  <a:pt x="1226389" y="248728"/>
                  <a:pt x="1035170" y="336430"/>
                </a:cubicBezTo>
                <a:cubicBezTo>
                  <a:pt x="843951" y="424132"/>
                  <a:pt x="405441" y="441385"/>
                  <a:pt x="232913" y="526211"/>
                </a:cubicBezTo>
                <a:cubicBezTo>
                  <a:pt x="60385" y="611037"/>
                  <a:pt x="30192" y="728213"/>
                  <a:pt x="0" y="845389"/>
                </a:cubicBezTo>
              </a:path>
            </a:pathLst>
          </a:custGeom>
          <a:noFill/>
          <a:ln w="31750">
            <a:solidFill>
              <a:srgbClr val="C00000"/>
            </a:solidFill>
            <a:prstDash val="solid"/>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7" name="グループ化 286"/>
          <p:cNvGrpSpPr/>
          <p:nvPr/>
        </p:nvGrpSpPr>
        <p:grpSpPr>
          <a:xfrm>
            <a:off x="7056986" y="4072065"/>
            <a:ext cx="147636" cy="1156325"/>
            <a:chOff x="5110571" y="3985442"/>
            <a:chExt cx="147636" cy="1156325"/>
          </a:xfrm>
        </p:grpSpPr>
        <p:sp>
          <p:nvSpPr>
            <p:cNvPr id="289" name="正方形/長方形 28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正方形/長方形 2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正方形/長方形 296"/>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正方形/長方形 297"/>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正方形/長方形 298"/>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正方形/長方形 30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正方形/長方形 30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正方形/長方形 30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4" name="グループ化 303"/>
          <p:cNvGrpSpPr/>
          <p:nvPr/>
        </p:nvGrpSpPr>
        <p:grpSpPr>
          <a:xfrm>
            <a:off x="6909350" y="4072619"/>
            <a:ext cx="147636" cy="1156325"/>
            <a:chOff x="5110571" y="3985442"/>
            <a:chExt cx="147636" cy="1156325"/>
          </a:xfrm>
        </p:grpSpPr>
        <p:sp>
          <p:nvSpPr>
            <p:cNvPr id="305" name="正方形/長方形 30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正方形/長方形 30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正方形/長方形 30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正方形/長方形 30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正方形/長方形 30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正方形/長方形 30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正方形/長方形 31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正方形/長方形 31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正方形/長方形 31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4" name="グループ化 313"/>
          <p:cNvGrpSpPr/>
          <p:nvPr/>
        </p:nvGrpSpPr>
        <p:grpSpPr>
          <a:xfrm>
            <a:off x="6763200" y="4072875"/>
            <a:ext cx="147636" cy="1156325"/>
            <a:chOff x="5110571" y="3985442"/>
            <a:chExt cx="147636" cy="1156325"/>
          </a:xfrm>
        </p:grpSpPr>
        <p:sp>
          <p:nvSpPr>
            <p:cNvPr id="315" name="正方形/長方形 31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正方形/長方形 31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正方形/長方形 31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正方形/長方形 31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正方形/長方形 31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正方形/長方形 31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正方形/長方形 32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正方形/長方形 32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正方形/長方形 32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4" name="グループ化 323"/>
          <p:cNvGrpSpPr/>
          <p:nvPr/>
        </p:nvGrpSpPr>
        <p:grpSpPr>
          <a:xfrm>
            <a:off x="6616215" y="4072492"/>
            <a:ext cx="147636" cy="1156325"/>
            <a:chOff x="5110571" y="3985442"/>
            <a:chExt cx="147636" cy="1156325"/>
          </a:xfrm>
        </p:grpSpPr>
        <p:sp>
          <p:nvSpPr>
            <p:cNvPr id="325" name="正方形/長方形 32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正方形/長方形 32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正方形/長方形 32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2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正方形/長方形 33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4" name="グループ化 333"/>
          <p:cNvGrpSpPr/>
          <p:nvPr/>
        </p:nvGrpSpPr>
        <p:grpSpPr>
          <a:xfrm>
            <a:off x="6469230" y="4072492"/>
            <a:ext cx="147636" cy="1156325"/>
            <a:chOff x="5110571" y="3985442"/>
            <a:chExt cx="147636" cy="1156325"/>
          </a:xfrm>
        </p:grpSpPr>
        <p:sp>
          <p:nvSpPr>
            <p:cNvPr id="335" name="正方形/長方形 334"/>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正方形/長方形 336"/>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正方形/長方形 337"/>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正方形/長方形 338"/>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正方形/長方形 339"/>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正方形/長方形 341"/>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正方形/長方形 342"/>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6" name="グループ化 345"/>
          <p:cNvGrpSpPr/>
          <p:nvPr/>
        </p:nvGrpSpPr>
        <p:grpSpPr>
          <a:xfrm>
            <a:off x="6327631" y="4070921"/>
            <a:ext cx="147636" cy="1156325"/>
            <a:chOff x="5110571" y="3985442"/>
            <a:chExt cx="147636" cy="1156325"/>
          </a:xfrm>
        </p:grpSpPr>
        <p:sp>
          <p:nvSpPr>
            <p:cNvPr id="347" name="正方形/長方形 346"/>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正方形/長方形 349"/>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正方形/長方形 350"/>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正方形/長方形 351"/>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3" name="正方形/長方形 352"/>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正方形/長方形 353"/>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正方形/長方形 354"/>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6" name="正方形/長方形 355"/>
          <p:cNvSpPr/>
          <p:nvPr/>
        </p:nvSpPr>
        <p:spPr>
          <a:xfrm>
            <a:off x="6180175" y="45077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正方形/長方形 356"/>
          <p:cNvSpPr/>
          <p:nvPr/>
        </p:nvSpPr>
        <p:spPr>
          <a:xfrm>
            <a:off x="6179997" y="436296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正方形/長方形 357"/>
          <p:cNvSpPr/>
          <p:nvPr/>
        </p:nvSpPr>
        <p:spPr>
          <a:xfrm>
            <a:off x="6179998" y="421894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9" name="正方形/長方形 358"/>
          <p:cNvSpPr/>
          <p:nvPr/>
        </p:nvSpPr>
        <p:spPr>
          <a:xfrm>
            <a:off x="6179999" y="407066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正方形/長方形 359"/>
          <p:cNvSpPr/>
          <p:nvPr/>
        </p:nvSpPr>
        <p:spPr>
          <a:xfrm>
            <a:off x="6180646" y="465639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正方形/長方形 360"/>
          <p:cNvSpPr/>
          <p:nvPr/>
        </p:nvSpPr>
        <p:spPr>
          <a:xfrm>
            <a:off x="6179996" y="480041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正方形/長方形 361"/>
          <p:cNvSpPr/>
          <p:nvPr/>
        </p:nvSpPr>
        <p:spPr>
          <a:xfrm>
            <a:off x="6180467" y="494443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6179995" y="5082974"/>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6179995" y="407623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5" name="正方形/長方形 364"/>
          <p:cNvSpPr/>
          <p:nvPr/>
        </p:nvSpPr>
        <p:spPr>
          <a:xfrm>
            <a:off x="6327861" y="45073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正方形/長方形 365"/>
          <p:cNvSpPr/>
          <p:nvPr/>
        </p:nvSpPr>
        <p:spPr>
          <a:xfrm>
            <a:off x="6327683" y="436261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正方形/長方形 366"/>
          <p:cNvSpPr/>
          <p:nvPr/>
        </p:nvSpPr>
        <p:spPr>
          <a:xfrm>
            <a:off x="6327684" y="4218595"/>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p:cNvSpPr/>
          <p:nvPr/>
        </p:nvSpPr>
        <p:spPr>
          <a:xfrm>
            <a:off x="6327685" y="407031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p:cNvSpPr/>
          <p:nvPr/>
        </p:nvSpPr>
        <p:spPr>
          <a:xfrm>
            <a:off x="6328332" y="465604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正方形/長方形 369"/>
          <p:cNvSpPr/>
          <p:nvPr/>
        </p:nvSpPr>
        <p:spPr>
          <a:xfrm>
            <a:off x="6327682" y="480006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正方形/長方形 370"/>
          <p:cNvSpPr/>
          <p:nvPr/>
        </p:nvSpPr>
        <p:spPr>
          <a:xfrm>
            <a:off x="6328153" y="494407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6327681" y="5082622"/>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正方形/長方形 372"/>
          <p:cNvSpPr/>
          <p:nvPr/>
        </p:nvSpPr>
        <p:spPr>
          <a:xfrm>
            <a:off x="6327681" y="4075885"/>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正方形/長方形 373"/>
          <p:cNvSpPr/>
          <p:nvPr/>
        </p:nvSpPr>
        <p:spPr>
          <a:xfrm>
            <a:off x="6474916"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正方形/長方形 374"/>
          <p:cNvSpPr/>
          <p:nvPr/>
        </p:nvSpPr>
        <p:spPr>
          <a:xfrm>
            <a:off x="6474738"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正方形/長方形 375"/>
          <p:cNvSpPr/>
          <p:nvPr/>
        </p:nvSpPr>
        <p:spPr>
          <a:xfrm>
            <a:off x="6474739"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正方形/長方形 376"/>
          <p:cNvSpPr/>
          <p:nvPr/>
        </p:nvSpPr>
        <p:spPr>
          <a:xfrm>
            <a:off x="6474740"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p:cNvSpPr/>
          <p:nvPr/>
        </p:nvSpPr>
        <p:spPr>
          <a:xfrm>
            <a:off x="6475387"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正方形/長方形 378"/>
          <p:cNvSpPr/>
          <p:nvPr/>
        </p:nvSpPr>
        <p:spPr>
          <a:xfrm>
            <a:off x="6474737"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正方形/長方形 379"/>
          <p:cNvSpPr/>
          <p:nvPr/>
        </p:nvSpPr>
        <p:spPr>
          <a:xfrm>
            <a:off x="6475208"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正方形/長方形 380"/>
          <p:cNvSpPr/>
          <p:nvPr/>
        </p:nvSpPr>
        <p:spPr>
          <a:xfrm>
            <a:off x="6474736"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正方形/長方形 381"/>
          <p:cNvSpPr/>
          <p:nvPr/>
        </p:nvSpPr>
        <p:spPr>
          <a:xfrm>
            <a:off x="6474736"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3" name="グループ化 382"/>
          <p:cNvGrpSpPr/>
          <p:nvPr/>
        </p:nvGrpSpPr>
        <p:grpSpPr>
          <a:xfrm>
            <a:off x="6617855" y="4070718"/>
            <a:ext cx="147636" cy="1156325"/>
            <a:chOff x="6617855" y="4070718"/>
            <a:chExt cx="147636" cy="1156325"/>
          </a:xfrm>
        </p:grpSpPr>
        <p:sp>
          <p:nvSpPr>
            <p:cNvPr id="384" name="正方形/長方形 383"/>
            <p:cNvSpPr/>
            <p:nvPr/>
          </p:nvSpPr>
          <p:spPr>
            <a:xfrm>
              <a:off x="6618035" y="45078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正方形/長方形 384"/>
            <p:cNvSpPr/>
            <p:nvPr/>
          </p:nvSpPr>
          <p:spPr>
            <a:xfrm>
              <a:off x="6617857" y="4363016"/>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正方形/長方形 385"/>
            <p:cNvSpPr/>
            <p:nvPr/>
          </p:nvSpPr>
          <p:spPr>
            <a:xfrm>
              <a:off x="6617858" y="421900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正方形/長方形 386"/>
            <p:cNvSpPr/>
            <p:nvPr/>
          </p:nvSpPr>
          <p:spPr>
            <a:xfrm>
              <a:off x="6617859" y="4070718"/>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正方形/長方形 387"/>
            <p:cNvSpPr/>
            <p:nvPr/>
          </p:nvSpPr>
          <p:spPr>
            <a:xfrm>
              <a:off x="6618506" y="4656451"/>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正方形/長方形 388"/>
            <p:cNvSpPr/>
            <p:nvPr/>
          </p:nvSpPr>
          <p:spPr>
            <a:xfrm>
              <a:off x="6617856" y="480046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正方形/長方形 389"/>
            <p:cNvSpPr/>
            <p:nvPr/>
          </p:nvSpPr>
          <p:spPr>
            <a:xfrm>
              <a:off x="6618327" y="4944483"/>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6617855" y="508302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2" name="正方形/長方形 391"/>
          <p:cNvSpPr/>
          <p:nvPr/>
        </p:nvSpPr>
        <p:spPr>
          <a:xfrm>
            <a:off x="6617855" y="4076290"/>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3" name="グループ化 392"/>
          <p:cNvGrpSpPr/>
          <p:nvPr/>
        </p:nvGrpSpPr>
        <p:grpSpPr>
          <a:xfrm>
            <a:off x="6763985" y="4071138"/>
            <a:ext cx="147636" cy="1156325"/>
            <a:chOff x="6617855" y="4070718"/>
            <a:chExt cx="147636" cy="1156325"/>
          </a:xfrm>
          <a:solidFill>
            <a:srgbClr val="92D050"/>
          </a:solidFill>
        </p:grpSpPr>
        <p:sp>
          <p:nvSpPr>
            <p:cNvPr id="394" name="正方形/長方形 393"/>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正方形/長方形 394"/>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正方形/長方形 395"/>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正方形/長方形 396"/>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正方形/長方形 398"/>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正方形/長方形 400"/>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2" name="グループ化 401"/>
          <p:cNvGrpSpPr/>
          <p:nvPr/>
        </p:nvGrpSpPr>
        <p:grpSpPr>
          <a:xfrm>
            <a:off x="6903595" y="4072875"/>
            <a:ext cx="147636" cy="1156325"/>
            <a:chOff x="6617855" y="4070718"/>
            <a:chExt cx="147636" cy="1156325"/>
          </a:xfrm>
          <a:solidFill>
            <a:srgbClr val="92D050"/>
          </a:solidFill>
        </p:grpSpPr>
        <p:sp>
          <p:nvSpPr>
            <p:cNvPr id="403" name="正方形/長方形 402"/>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正方形/長方形 406"/>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正方形/長方形 408"/>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1" name="グループ化 410"/>
          <p:cNvGrpSpPr/>
          <p:nvPr/>
        </p:nvGrpSpPr>
        <p:grpSpPr>
          <a:xfrm>
            <a:off x="7051540" y="4073046"/>
            <a:ext cx="147636" cy="1156325"/>
            <a:chOff x="6617855" y="4070718"/>
            <a:chExt cx="147636" cy="1156325"/>
          </a:xfrm>
          <a:solidFill>
            <a:srgbClr val="92D050"/>
          </a:solidFill>
        </p:grpSpPr>
        <p:sp>
          <p:nvSpPr>
            <p:cNvPr id="412" name="正方形/長方形 411"/>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正方形/長方形 412"/>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正方形/長方形 413"/>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正方形/長方形 414"/>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正方形/長方形 417"/>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正方形/長方形 418"/>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0" name="グループ化 419"/>
          <p:cNvGrpSpPr/>
          <p:nvPr/>
        </p:nvGrpSpPr>
        <p:grpSpPr>
          <a:xfrm>
            <a:off x="7198616" y="4072454"/>
            <a:ext cx="147636" cy="1156325"/>
            <a:chOff x="6617855" y="4070718"/>
            <a:chExt cx="147636" cy="1156325"/>
          </a:xfrm>
          <a:solidFill>
            <a:srgbClr val="92D050"/>
          </a:solidFill>
        </p:grpSpPr>
        <p:sp>
          <p:nvSpPr>
            <p:cNvPr id="421" name="正方形/長方形 420"/>
            <p:cNvSpPr/>
            <p:nvPr/>
          </p:nvSpPr>
          <p:spPr>
            <a:xfrm>
              <a:off x="6618035" y="45078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正方形/長方形 421"/>
            <p:cNvSpPr/>
            <p:nvPr/>
          </p:nvSpPr>
          <p:spPr>
            <a:xfrm>
              <a:off x="6617857" y="4363016"/>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正方形/長方形 422"/>
            <p:cNvSpPr/>
            <p:nvPr/>
          </p:nvSpPr>
          <p:spPr>
            <a:xfrm>
              <a:off x="6617858" y="4219000"/>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正方形/長方形 423"/>
            <p:cNvSpPr/>
            <p:nvPr/>
          </p:nvSpPr>
          <p:spPr>
            <a:xfrm>
              <a:off x="6617859" y="4070718"/>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正方形/長方形 424"/>
            <p:cNvSpPr/>
            <p:nvPr/>
          </p:nvSpPr>
          <p:spPr>
            <a:xfrm>
              <a:off x="6618506" y="4656451"/>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正方形/長方形 425"/>
            <p:cNvSpPr/>
            <p:nvPr/>
          </p:nvSpPr>
          <p:spPr>
            <a:xfrm>
              <a:off x="6617856" y="480046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正方形/長方形 426"/>
            <p:cNvSpPr/>
            <p:nvPr/>
          </p:nvSpPr>
          <p:spPr>
            <a:xfrm>
              <a:off x="6618327" y="4944483"/>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正方形/長方形 427"/>
            <p:cNvSpPr/>
            <p:nvPr/>
          </p:nvSpPr>
          <p:spPr>
            <a:xfrm>
              <a:off x="6617855" y="5083027"/>
              <a:ext cx="146985" cy="14401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9" name="正方形/長方形 428"/>
          <p:cNvSpPr/>
          <p:nvPr/>
        </p:nvSpPr>
        <p:spPr>
          <a:xfrm>
            <a:off x="6179995" y="4076237"/>
            <a:ext cx="1165606"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3" name="テキスト ボックス 282"/>
              <p:cNvSpPr txBox="1"/>
              <p:nvPr/>
            </p:nvSpPr>
            <p:spPr>
              <a:xfrm>
                <a:off x="5775015" y="4084024"/>
                <a:ext cx="2581989" cy="461665"/>
              </a:xfrm>
              <a:prstGeom prst="rect">
                <a:avLst/>
              </a:prstGeom>
              <a:solidFill>
                <a:srgbClr val="0070C0"/>
              </a:solidFill>
            </p:spPr>
            <p:txBody>
              <a:bodyPr wrap="none" rtlCol="0">
                <a:spAutoFit/>
              </a:bodyPr>
              <a:lstStyle/>
              <a:p>
                <a:r>
                  <a:rPr lang="en-US" altLang="ja-JP" sz="2400" dirty="0">
                    <a:solidFill>
                      <a:schemeClr val="bg1"/>
                    </a:solidFill>
                  </a:rPr>
                  <a:t>can be close to </a:t>
                </a:r>
                <a14:m>
                  <m:oMath xmlns:m="http://schemas.openxmlformats.org/officeDocument/2006/math">
                    <m:r>
                      <a:rPr lang="en-US" altLang="ja-JP" sz="2400" b="0" i="1" smtClean="0">
                        <a:solidFill>
                          <a:schemeClr val="bg1"/>
                        </a:solidFill>
                        <a:latin typeface="Cambria Math" panose="02040503050406030204" pitchFamily="18" charset="0"/>
                      </a:rPr>
                      <m:t>1.0</m:t>
                    </m:r>
                  </m:oMath>
                </a14:m>
                <a:r>
                  <a:rPr lang="en-US" altLang="ja-JP" sz="2400" dirty="0">
                    <a:solidFill>
                      <a:schemeClr val="bg1"/>
                    </a:solidFill>
                  </a:rPr>
                  <a:t> </a:t>
                </a:r>
                <a:endParaRPr lang="ja-JP" altLang="en-US" sz="2400" dirty="0">
                  <a:solidFill>
                    <a:schemeClr val="bg1"/>
                  </a:solidFill>
                </a:endParaRPr>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5775015" y="4084024"/>
                <a:ext cx="2581989" cy="461665"/>
              </a:xfrm>
              <a:prstGeom prst="rect">
                <a:avLst/>
              </a:prstGeom>
              <a:blipFill rotWithShape="0">
                <a:blip r:embed="rId14"/>
                <a:stretch>
                  <a:fillRect l="-3538" t="-10526" b="-28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501954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464016" y="1020769"/>
                <a:ext cx="8356456" cy="3388941"/>
              </a:xfrm>
              <a:prstGeom prst="rect">
                <a:avLst/>
              </a:prstGeom>
              <a:noFill/>
            </p:spPr>
            <p:txBody>
              <a:bodyPr wrap="square" rtlCol="0">
                <a:spAutoFit/>
              </a:bodyPr>
              <a:lstStyle/>
              <a:p>
                <a:r>
                  <a:rPr lang="en-US" altLang="ja-JP" sz="2400" dirty="0">
                    <a:solidFill>
                      <a:prstClr val="black"/>
                    </a:solidFill>
                  </a:rPr>
                  <a:t>Our approach works well when the calculation of sufficiently large number of cross-correlation are required.</a:t>
                </a:r>
              </a:p>
              <a:p>
                <a:endParaRPr lang="en-US" altLang="ja-JP" sz="1400" dirty="0">
                  <a:solidFill>
                    <a:prstClr val="black"/>
                  </a:solidFill>
                </a:endParaRPr>
              </a:p>
              <a:p>
                <a:r>
                  <a:rPr lang="en-US" altLang="ja-JP" sz="2400" dirty="0">
                    <a:solidFill>
                      <a:prstClr val="black"/>
                    </a:solidFill>
                  </a:rPr>
                  <a:t>Distributed RAMs and block RAMs fit for the buffers required in our approach.</a:t>
                </a:r>
              </a:p>
              <a:p>
                <a:endParaRPr lang="en-US" altLang="ja-JP" sz="1000" dirty="0">
                  <a:solidFill>
                    <a:prstClr val="black"/>
                  </a:solidFill>
                </a:endParaRPr>
              </a:p>
              <a:p>
                <a:r>
                  <a:rPr lang="en-US" altLang="ja-JP" sz="2400" dirty="0">
                    <a:solidFill>
                      <a:prstClr val="black"/>
                    </a:solidFill>
                  </a:rPr>
                  <a:t>The computational efficiency is  </a:t>
                </a:r>
                <a14:m>
                  <m:oMath xmlns:m="http://schemas.openxmlformats.org/officeDocument/2006/math">
                    <m:f>
                      <m:fPr>
                        <m:ctrlPr>
                          <a:rPr lang="en-US" altLang="ja-JP" sz="2800" i="1" smtClean="0">
                            <a:solidFill>
                              <a:prstClr val="black"/>
                            </a:solidFill>
                            <a:latin typeface="Cambria Math" panose="02040503050406030204" pitchFamily="18" charset="0"/>
                          </a:rPr>
                        </m:ctrlPr>
                      </m:fPr>
                      <m:num>
                        <m:r>
                          <a:rPr lang="en-US" altLang="ja-JP" sz="2800" b="0" i="1" smtClean="0">
                            <a:solidFill>
                              <a:prstClr val="black"/>
                            </a:solidFill>
                            <a:latin typeface="Cambria Math"/>
                          </a:rPr>
                          <m:t>𝑠</m:t>
                        </m:r>
                      </m:num>
                      <m:den>
                        <m:r>
                          <a:rPr lang="en-US" altLang="ja-JP" sz="2800" b="0" i="1" smtClean="0">
                            <a:solidFill>
                              <a:prstClr val="black"/>
                            </a:solidFill>
                            <a:latin typeface="Cambria Math"/>
                          </a:rPr>
                          <m:t>𝑠</m:t>
                        </m:r>
                        <m:r>
                          <a:rPr lang="en-US" altLang="ja-JP" sz="2800" b="0" i="1" smtClean="0">
                            <a:solidFill>
                              <a:prstClr val="black"/>
                            </a:solidFill>
                            <a:latin typeface="Cambria Math" panose="02040503050406030204" pitchFamily="18" charset="0"/>
                          </a:rPr>
                          <m:t>+2</m:t>
                        </m:r>
                        <m:r>
                          <a:rPr lang="en-US" altLang="ja-JP" sz="2800" b="0" i="1" smtClean="0">
                            <a:solidFill>
                              <a:prstClr val="black"/>
                            </a:solidFill>
                            <a:latin typeface="Cambria Math"/>
                          </a:rPr>
                          <m:t>𝑟</m:t>
                        </m:r>
                      </m:den>
                    </m:f>
                  </m:oMath>
                </a14:m>
                <a:r>
                  <a:rPr lang="ja-JP" altLang="en-US" sz="2800" dirty="0">
                    <a:solidFill>
                      <a:prstClr val="black"/>
                    </a:solidFill>
                  </a:rPr>
                  <a:t> </a:t>
                </a:r>
                <a:r>
                  <a:rPr lang="en-US" altLang="ja-JP" sz="2400" dirty="0">
                    <a:solidFill>
                      <a:prstClr val="black"/>
                    </a:solidFill>
                  </a:rPr>
                  <a:t>. It becomes higher for larger </a:t>
                </a:r>
                <a14:m>
                  <m:oMath xmlns:m="http://schemas.openxmlformats.org/officeDocument/2006/math">
                    <m:r>
                      <a:rPr lang="en-US" altLang="ja-JP" sz="2400" b="0" i="1" smtClean="0">
                        <a:solidFill>
                          <a:prstClr val="black"/>
                        </a:solidFill>
                        <a:latin typeface="Cambria Math"/>
                      </a:rPr>
                      <m:t>𝑠</m:t>
                    </m:r>
                  </m:oMath>
                </a14:m>
                <a:r>
                  <a:rPr lang="en-US" altLang="ja-JP" sz="2800" dirty="0">
                    <a:solidFill>
                      <a:prstClr val="black"/>
                    </a:solidFill>
                  </a:rPr>
                  <a:t>, </a:t>
                </a:r>
                <a:r>
                  <a:rPr lang="en-US" altLang="ja-JP" sz="2400" dirty="0">
                    <a:solidFill>
                      <a:prstClr val="black"/>
                    </a:solidFill>
                  </a:rPr>
                  <a:t>but more line buffers are required (</a:t>
                </a:r>
                <a14:m>
                  <m:oMath xmlns:m="http://schemas.openxmlformats.org/officeDocument/2006/math">
                    <m:r>
                      <a:rPr lang="en-US" altLang="ja-JP" sz="2200" b="0" i="1" smtClean="0">
                        <a:solidFill>
                          <a:prstClr val="black"/>
                        </a:solidFill>
                        <a:latin typeface="Cambria Math" panose="02040503050406030204" pitchFamily="18" charset="0"/>
                      </a:rPr>
                      <m:t>2</m:t>
                    </m:r>
                    <m:r>
                      <a:rPr lang="en-US" altLang="ja-JP" sz="2200" b="0" i="1" smtClean="0">
                        <a:solidFill>
                          <a:prstClr val="black"/>
                        </a:solidFill>
                        <a:latin typeface="Cambria Math"/>
                      </a:rPr>
                      <m:t>𝑠</m:t>
                    </m:r>
                    <m:r>
                      <a:rPr lang="en-US" altLang="ja-JP" sz="2200" b="0" i="1" smtClean="0">
                        <a:solidFill>
                          <a:prstClr val="black"/>
                        </a:solidFill>
                        <a:latin typeface="Cambria Math" panose="02040503050406030204" pitchFamily="18" charset="0"/>
                      </a:rPr>
                      <m:t>+2</m:t>
                    </m:r>
                    <m:r>
                      <a:rPr lang="en-US" altLang="ja-JP" sz="2200" b="0" i="1" smtClean="0">
                        <a:solidFill>
                          <a:prstClr val="black"/>
                        </a:solidFill>
                        <a:latin typeface="Cambria Math"/>
                      </a:rPr>
                      <m:t>𝑟</m:t>
                    </m:r>
                  </m:oMath>
                </a14:m>
                <a:r>
                  <a:rPr lang="en-US" altLang="ja-JP" sz="2200" dirty="0">
                    <a:solidFill>
                      <a:prstClr val="black"/>
                    </a:solidFill>
                  </a:rPr>
                  <a:t> </a:t>
                </a:r>
                <a:r>
                  <a:rPr lang="en-US" altLang="ja-JP" sz="2400" dirty="0">
                    <a:solidFill>
                      <a:prstClr val="black"/>
                    </a:solidFill>
                  </a:rPr>
                  <a:t>line buffers are required).</a:t>
                </a:r>
                <a:endParaRPr lang="ja-JP" altLang="en-US" sz="2400" dirty="0">
                  <a:solidFill>
                    <a:prstClr val="black"/>
                  </a:solidFill>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64016" y="1020769"/>
                <a:ext cx="8356456" cy="3388941"/>
              </a:xfrm>
              <a:prstGeom prst="rect">
                <a:avLst/>
              </a:prstGeom>
              <a:blipFill rotWithShape="1">
                <a:blip r:embed="rId3"/>
                <a:stretch>
                  <a:fillRect l="-1094" t="-1439" r="-1605" b="-89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106420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fontScale="90000"/>
          </a:bodyPr>
          <a:lstStyle/>
          <a:p>
            <a:r>
              <a:rPr lang="en-US" altLang="ja-JP" dirty="0"/>
              <a:t>Cost Aggregation with Guided Filter</a:t>
            </a:r>
            <a:endParaRPr kumimoji="1" lang="ja-JP" altLang="en-US" dirty="0"/>
          </a:p>
        </p:txBody>
      </p:sp>
      <p:sp>
        <p:nvSpPr>
          <p:cNvPr id="16" name="テキスト ボックス 15"/>
          <p:cNvSpPr txBox="1"/>
          <p:nvPr/>
        </p:nvSpPr>
        <p:spPr>
          <a:xfrm>
            <a:off x="464016" y="1020769"/>
            <a:ext cx="8652018" cy="4278094"/>
          </a:xfrm>
          <a:prstGeom prst="rect">
            <a:avLst/>
          </a:prstGeom>
          <a:noFill/>
        </p:spPr>
        <p:txBody>
          <a:bodyPr wrap="square" rtlCol="0">
            <a:spAutoFit/>
          </a:bodyPr>
          <a:lstStyle/>
          <a:p>
            <a:r>
              <a:rPr lang="en-US" altLang="ja-JP" sz="2400" dirty="0">
                <a:solidFill>
                  <a:prstClr val="black"/>
                </a:solidFill>
              </a:rPr>
              <a:t>A stereo vision algorithm proposed in</a:t>
            </a:r>
          </a:p>
          <a:p>
            <a:r>
              <a:rPr lang="en-US" altLang="ja-JP" sz="2000" dirty="0"/>
              <a:t>      </a:t>
            </a:r>
            <a:r>
              <a:rPr lang="en-US" altLang="ja-JP" sz="2000" dirty="0" err="1"/>
              <a:t>C.Rhemann</a:t>
            </a:r>
            <a:r>
              <a:rPr lang="en-US" altLang="ja-JP" sz="2000" dirty="0"/>
              <a:t>, </a:t>
            </a:r>
            <a:r>
              <a:rPr lang="en-US" altLang="ja-JP" sz="2000" dirty="0" err="1"/>
              <a:t>A.Hosni</a:t>
            </a:r>
            <a:r>
              <a:rPr lang="en-US" altLang="ja-JP" sz="2000" dirty="0"/>
              <a:t>, </a:t>
            </a:r>
            <a:r>
              <a:rPr lang="en-US" altLang="ja-JP" sz="2000" dirty="0" err="1"/>
              <a:t>M.Bleyer</a:t>
            </a:r>
            <a:r>
              <a:rPr lang="en-US" altLang="ja-JP" sz="2000" dirty="0"/>
              <a:t>, </a:t>
            </a:r>
            <a:r>
              <a:rPr lang="en-US" altLang="ja-JP" sz="2000" dirty="0" err="1"/>
              <a:t>C.Rother</a:t>
            </a:r>
            <a:r>
              <a:rPr lang="en-US" altLang="ja-JP" sz="2000" dirty="0"/>
              <a:t> and </a:t>
            </a:r>
            <a:r>
              <a:rPr lang="en-US" altLang="ja-JP" sz="2000" dirty="0" err="1"/>
              <a:t>M.Gelautz</a:t>
            </a:r>
            <a:r>
              <a:rPr lang="en-US" altLang="ja-JP" sz="2000" dirty="0"/>
              <a:t>,</a:t>
            </a:r>
          </a:p>
          <a:p>
            <a:r>
              <a:rPr lang="en-US" altLang="ja-JP" sz="2000" dirty="0"/>
              <a:t>     ``Fast Cost-Volume Filtering for Visual Correspondence and Beyond'',</a:t>
            </a:r>
          </a:p>
          <a:p>
            <a:r>
              <a:rPr lang="en-US" altLang="ja-JP" sz="2000" dirty="0"/>
              <a:t>      IEEE Computer Vision and Pattern Recognition (CVPR), 2011,  pp.3017-3024</a:t>
            </a:r>
          </a:p>
          <a:p>
            <a:endParaRPr lang="en-US" altLang="ja-JP" sz="2000" dirty="0"/>
          </a:p>
          <a:p>
            <a:r>
              <a:rPr lang="en-US" altLang="ja-JP" sz="2400" dirty="0"/>
              <a:t>The box filter is repeatedly used in this algorithm to calculate the matching costs, and the computational complexity of this algorithm is considerably lower than other algorithms with the same matching accuracy.</a:t>
            </a:r>
          </a:p>
          <a:p>
            <a:endParaRPr lang="en-US" altLang="ja-JP" sz="2400" dirty="0"/>
          </a:p>
          <a:p>
            <a:r>
              <a:rPr lang="en-US" altLang="ja-JP" sz="2400" dirty="0"/>
              <a:t>We implement this algorithm on FPGA using our approach.</a:t>
            </a:r>
          </a:p>
          <a:p>
            <a:endParaRPr lang="ja-JP" altLang="en-US" sz="2400" dirty="0">
              <a:solidFill>
                <a:prstClr val="black"/>
              </a:solidFill>
            </a:endParaRPr>
          </a:p>
        </p:txBody>
      </p:sp>
    </p:spTree>
    <p:extLst>
      <p:ext uri="{BB962C8B-B14F-4D97-AF65-F5344CB8AC3E}">
        <p14:creationId xmlns:p14="http://schemas.microsoft.com/office/powerpoint/2010/main" val="343219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03648" y="2954396"/>
            <a:ext cx="2448272" cy="1512168"/>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5"/>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761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761170" cy="369332"/>
              </a:xfrm>
              <a:prstGeom prst="rect">
                <a:avLst/>
              </a:prstGeom>
              <a:blipFill rotWithShape="0">
                <a:blip r:embed="rId6"/>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7"/>
                <a:stretch>
                  <a:fillRect/>
                </a:stretch>
              </a:blipFill>
            </p:spPr>
            <p:txBody>
              <a:bodyPr/>
              <a:lstStyle/>
              <a:p>
                <a:r>
                  <a:rPr lang="ja-JP" altLang="en-US">
                    <a:noFill/>
                  </a:rPr>
                  <a:t> </a:t>
                </a:r>
              </a:p>
            </p:txBody>
          </p:sp>
        </mc:Fallback>
      </mc:AlternateContent>
      <p:sp>
        <p:nvSpPr>
          <p:cNvPr id="6" name="正方形/長方形 5"/>
          <p:cNvSpPr/>
          <p:nvPr/>
        </p:nvSpPr>
        <p:spPr>
          <a:xfrm>
            <a:off x="1403648" y="2954396"/>
            <a:ext cx="1656184" cy="1512168"/>
          </a:xfrm>
          <a:prstGeom prst="rect">
            <a:avLst/>
          </a:prstGeom>
          <a:solidFill>
            <a:srgbClr val="FFC0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403648" y="2946349"/>
            <a:ext cx="2448272" cy="792088"/>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403648" y="2948566"/>
            <a:ext cx="1671174" cy="792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851920" y="2810380"/>
            <a:ext cx="0" cy="2736304"/>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40" name="テキスト ボックス 39"/>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70C0"/>
                            </a:solidFill>
                            <a:latin typeface="Cambria Math"/>
                          </a:rPr>
                          <m:t>𝐵𝑜𝑥</m:t>
                        </m:r>
                        <m:d>
                          <m:dPr>
                            <m:ctrlPr>
                              <a:rPr kumimoji="1" lang="en-US" altLang="ja-JP" sz="2000" b="0" i="1" smtClean="0">
                                <a:solidFill>
                                  <a:srgbClr val="0070C0"/>
                                </a:solidFill>
                                <a:latin typeface="Cambria Math" panose="02040503050406030204" pitchFamily="18" charset="0"/>
                              </a:rPr>
                            </m:ctrlPr>
                          </m:dPr>
                          <m:e>
                            <m:r>
                              <a:rPr kumimoji="1" lang="en-US" altLang="ja-JP" sz="2000" b="0" i="1" smtClean="0">
                                <a:solidFill>
                                  <a:srgbClr val="0070C0"/>
                                </a:solidFill>
                                <a:latin typeface="Cambria Math"/>
                              </a:rPr>
                              <m:t>𝑥</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r>
                              <a:rPr kumimoji="1" lang="en-US" altLang="ja-JP" sz="2000" b="0" i="1" smtClean="0">
                                <a:solidFill>
                                  <a:srgbClr val="0070C0"/>
                                </a:solidFill>
                                <a:latin typeface="Cambria Math"/>
                              </a:rPr>
                              <m:t>𝑦</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8"/>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C00000"/>
                            </a:solidFill>
                            <a:latin typeface="Cambria Math"/>
                          </a:rPr>
                          <m:t>𝐵𝑜𝑥</m:t>
                        </m:r>
                        <m:d>
                          <m:dPr>
                            <m:ctrlPr>
                              <a:rPr kumimoji="1" lang="en-US" altLang="ja-JP" sz="2000" b="0" i="1" smtClean="0">
                                <a:solidFill>
                                  <a:srgbClr val="C00000"/>
                                </a:solidFill>
                                <a:latin typeface="Cambria Math" panose="02040503050406030204" pitchFamily="18" charset="0"/>
                              </a:rPr>
                            </m:ctrlPr>
                          </m:dPr>
                          <m:e>
                            <m:r>
                              <a:rPr kumimoji="1" lang="en-US" altLang="ja-JP" sz="2000" b="0" i="1" smtClean="0">
                                <a:solidFill>
                                  <a:srgbClr val="C00000"/>
                                </a:solidFill>
                                <a:latin typeface="Cambria Math"/>
                              </a:rPr>
                              <m:t>𝑥</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a:rPr>
                              <m:t>𝑦</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9"/>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2699792" y="4637804"/>
                  <a:ext cx="4817088"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smtClean="0">
                            <a:solidFill>
                              <a:srgbClr val="92D050"/>
                            </a:solidFill>
                            <a:latin typeface="Cambria Math"/>
                          </a:rPr>
                          <m:t>𝐵𝑜𝑥</m:t>
                        </m:r>
                        <m:d>
                          <m:dPr>
                            <m:ctrlPr>
                              <a:rPr lang="en-US" altLang="ja-JP" sz="2000" i="1">
                                <a:solidFill>
                                  <a:srgbClr val="92D050"/>
                                </a:solidFill>
                                <a:latin typeface="Cambria Math" panose="02040503050406030204" pitchFamily="18" charset="0"/>
                              </a:rPr>
                            </m:ctrlPr>
                          </m:dPr>
                          <m:e>
                            <m:r>
                              <a:rPr lang="en-US" altLang="ja-JP" sz="2000" i="1">
                                <a:solidFill>
                                  <a:srgbClr val="92D050"/>
                                </a:solidFill>
                                <a:latin typeface="Cambria Math"/>
                              </a:rPr>
                              <m:t>𝑥</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r>
                              <a:rPr lang="en-US" altLang="ja-JP" sz="2000" i="1">
                                <a:solidFill>
                                  <a:srgbClr val="92D050"/>
                                </a:solidFill>
                                <a:latin typeface="Cambria Math"/>
                              </a:rPr>
                              <m:t>,</m:t>
                            </m:r>
                            <m:r>
                              <a:rPr lang="en-US" altLang="ja-JP" sz="2000" i="1">
                                <a:solidFill>
                                  <a:srgbClr val="92D050"/>
                                </a:solidFill>
                                <a:latin typeface="Cambria Math"/>
                              </a:rPr>
                              <m:t>𝑦</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e>
                        </m:d>
                        <m:r>
                          <a:rPr lang="en-US" altLang="ja-JP" sz="2000" i="1" smtClean="0">
                            <a:solidFill>
                              <a:schemeClr val="tx1"/>
                            </a:solidFill>
                            <a:latin typeface="Cambria Math"/>
                          </a:rPr>
                          <m:t>−</m:t>
                        </m:r>
                      </m:oMath>
                    </m:oMathPara>
                  </a14:m>
                  <a:endParaRPr kumimoji="1" lang="ja-JP" altLang="en-US" sz="2000" dirty="0">
                    <a:solidFill>
                      <a:srgbClr val="92D050"/>
                    </a:solidFill>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2699792" y="4637804"/>
                  <a:ext cx="4817088" cy="725135"/>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5155684" y="5120791"/>
                  <a:ext cx="28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C000"/>
                            </a:solidFill>
                            <a:latin typeface="Cambria Math"/>
                          </a:rPr>
                          <m:t>𝐵𝑜𝑥</m:t>
                        </m:r>
                        <m:d>
                          <m:dPr>
                            <m:ctrlPr>
                              <a:rPr kumimoji="1" lang="en-US" altLang="ja-JP" sz="2000" b="0" i="1" smtClean="0">
                                <a:solidFill>
                                  <a:srgbClr val="FFC000"/>
                                </a:solidFill>
                                <a:latin typeface="Cambria Math" panose="02040503050406030204" pitchFamily="18" charset="0"/>
                              </a:rPr>
                            </m:ctrlPr>
                          </m:dPr>
                          <m:e>
                            <m:r>
                              <a:rPr kumimoji="1" lang="en-US" altLang="ja-JP" sz="2000" b="0" i="1" smtClean="0">
                                <a:solidFill>
                                  <a:srgbClr val="FFC000"/>
                                </a:solidFill>
                                <a:latin typeface="Cambria Math"/>
                              </a:rPr>
                              <m:t>𝑥</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r>
                              <a:rPr kumimoji="1" lang="en-US" altLang="ja-JP" sz="2000" b="0" i="1" smtClean="0">
                                <a:solidFill>
                                  <a:srgbClr val="FFC000"/>
                                </a:solidFill>
                                <a:latin typeface="Cambria Math"/>
                              </a:rPr>
                              <m:t>−1,</m:t>
                            </m:r>
                            <m:r>
                              <a:rPr kumimoji="1" lang="en-US" altLang="ja-JP" sz="2000" b="0" i="1" smtClean="0">
                                <a:solidFill>
                                  <a:srgbClr val="FFC000"/>
                                </a:solidFill>
                                <a:latin typeface="Cambria Math"/>
                              </a:rPr>
                              <m:t>𝑦</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5155684" y="5120791"/>
                  <a:ext cx="2856616" cy="400110"/>
                </a:xfrm>
                <a:prstGeom prst="rect">
                  <a:avLst/>
                </a:prstGeom>
                <a:blipFill rotWithShape="1">
                  <a:blip r:embed="rId11"/>
                  <a:stretch>
                    <a:fillRect b="-9091"/>
                  </a:stretch>
                </a:blipFill>
              </p:spPr>
              <p:txBody>
                <a:bodyPr/>
                <a:lstStyle/>
                <a:p>
                  <a:r>
                    <a:rPr lang="ja-JP" altLang="en-US">
                      <a:noFill/>
                    </a:rPr>
                    <a:t> </a:t>
                  </a:r>
                </a:p>
              </p:txBody>
            </p:sp>
          </mc:Fallback>
        </mc:AlternateContent>
      </p:grpSp>
      <p:sp>
        <p:nvSpPr>
          <p:cNvPr id="44" name="正方形/長方形 43"/>
          <p:cNvSpPr/>
          <p:nvPr/>
        </p:nvSpPr>
        <p:spPr>
          <a:xfrm>
            <a:off x="3275856" y="5402668"/>
            <a:ext cx="648072" cy="22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2267744" y="2586971"/>
                <a:ext cx="1161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panose="02040503050406030204" pitchFamily="18" charset="0"/>
                        </a:rPr>
                        <m:t>𝑥</m:t>
                      </m:r>
                      <m:r>
                        <a:rPr kumimoji="1" lang="en-US" altLang="ja-JP" b="0" i="1" smtClean="0">
                          <a:solidFill>
                            <a:srgbClr val="FFC000"/>
                          </a:solidFill>
                          <a:latin typeface="Cambria Math" panose="02040503050406030204" pitchFamily="18" charset="0"/>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panose="02040503050406030204" pitchFamily="18" charset="0"/>
                        </a:rPr>
                        <m:t>−1</m:t>
                      </m:r>
                    </m:oMath>
                  </m:oMathPara>
                </a14:m>
                <a:endParaRPr kumimoji="1" lang="ja-JP" altLang="en-US" dirty="0">
                  <a:solidFill>
                    <a:srgbClr val="FFC000"/>
                  </a:solidFill>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2267744" y="2586971"/>
                <a:ext cx="1161728" cy="369332"/>
              </a:xfrm>
              <a:prstGeom prst="rect">
                <a:avLst/>
              </a:prstGeom>
              <a:blipFill rotWithShape="0">
                <a:blip r:embed="rId13"/>
                <a:stretch>
                  <a:fillRect/>
                </a:stretch>
              </a:blipFill>
            </p:spPr>
            <p:txBody>
              <a:bodyPr/>
              <a:lstStyle/>
              <a:p>
                <a:r>
                  <a:rPr lang="ja-JP" altLang="en-US">
                    <a:noFill/>
                  </a:rPr>
                  <a:t> </a:t>
                </a:r>
              </a:p>
            </p:txBody>
          </p:sp>
        </mc:Fallback>
      </mc:AlternateContent>
      <p:cxnSp>
        <p:nvCxnSpPr>
          <p:cNvPr id="33" name="直線コネクタ 32"/>
          <p:cNvCxnSpPr/>
          <p:nvPr/>
        </p:nvCxnSpPr>
        <p:spPr>
          <a:xfrm flipH="1">
            <a:off x="3062288" y="2810380"/>
            <a:ext cx="608" cy="194021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テキスト ボックス 33"/>
              <p:cNvSpPr txBox="1"/>
              <p:nvPr/>
            </p:nvSpPr>
            <p:spPr>
              <a:xfrm>
                <a:off x="5205582" y="3448102"/>
                <a:ext cx="1165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𝑦</m:t>
                      </m:r>
                      <m:r>
                        <a:rPr kumimoji="1" lang="en-US" altLang="ja-JP" b="0" i="1" smtClean="0">
                          <a:solidFill>
                            <a:srgbClr val="C00000"/>
                          </a:solidFill>
                          <a:latin typeface="Cambria Math" panose="02040503050406030204" pitchFamily="18" charset="0"/>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panose="02040503050406030204" pitchFamily="18" charset="0"/>
                        </a:rPr>
                        <m:t>−1</m:t>
                      </m:r>
                    </m:oMath>
                  </m:oMathPara>
                </a14:m>
                <a:endParaRPr kumimoji="1" lang="ja-JP" altLang="en-US" dirty="0">
                  <a:solidFill>
                    <a:srgbClr val="C00000"/>
                  </a:solidFill>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5205582" y="3448102"/>
                <a:ext cx="1165127" cy="369332"/>
              </a:xfrm>
              <a:prstGeom prst="rect">
                <a:avLst/>
              </a:prstGeom>
              <a:blipFill rotWithShape="0">
                <a:blip r:embed="rId8"/>
                <a:stretch>
                  <a:fillRect b="-6667"/>
                </a:stretch>
              </a:blipFill>
            </p:spPr>
            <p:txBody>
              <a:bodyPr/>
              <a:lstStyle/>
              <a:p>
                <a:r>
                  <a:rPr lang="ja-JP" altLang="en-US">
                    <a:noFill/>
                  </a:rPr>
                  <a:t> </a:t>
                </a:r>
              </a:p>
            </p:txBody>
          </p:sp>
        </mc:Fallback>
      </mc:AlternateContent>
      <p:cxnSp>
        <p:nvCxnSpPr>
          <p:cNvPr id="35" name="直線コネクタ 34"/>
          <p:cNvCxnSpPr/>
          <p:nvPr/>
        </p:nvCxnSpPr>
        <p:spPr>
          <a:xfrm>
            <a:off x="1036863" y="3736134"/>
            <a:ext cx="48245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0954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fontScale="90000"/>
          </a:bodyPr>
          <a:lstStyle/>
          <a:p>
            <a:r>
              <a:rPr lang="en-US" altLang="ja-JP" dirty="0"/>
              <a:t>Cost Aggregation with Guided Filter</a:t>
            </a:r>
            <a:endParaRPr kumimoji="1" lang="ja-JP" altLang="en-US" dirty="0"/>
          </a:p>
        </p:txBody>
      </p:sp>
      <p:sp>
        <p:nvSpPr>
          <p:cNvPr id="3" name="正方形/長方形 2"/>
          <p:cNvSpPr/>
          <p:nvPr/>
        </p:nvSpPr>
        <p:spPr>
          <a:xfrm>
            <a:off x="1331640" y="1052736"/>
            <a:ext cx="2016224"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left image</a:t>
            </a:r>
            <a:endParaRPr kumimoji="1" lang="ja-JP" altLang="en-US" dirty="0"/>
          </a:p>
        </p:txBody>
      </p:sp>
      <p:sp>
        <p:nvSpPr>
          <p:cNvPr id="5" name="正方形/長方形 4"/>
          <p:cNvSpPr/>
          <p:nvPr/>
        </p:nvSpPr>
        <p:spPr>
          <a:xfrm>
            <a:off x="4932040" y="1052736"/>
            <a:ext cx="2016224"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right</a:t>
            </a:r>
            <a:r>
              <a:rPr kumimoji="1" lang="en-US" altLang="ja-JP" dirty="0"/>
              <a:t> image</a:t>
            </a:r>
            <a:endParaRPr kumimoji="1" lang="ja-JP" altLang="en-US" dirty="0"/>
          </a:p>
        </p:txBody>
      </p:sp>
      <p:cxnSp>
        <p:nvCxnSpPr>
          <p:cNvPr id="7" name="直線矢印コネクタ 6"/>
          <p:cNvCxnSpPr/>
          <p:nvPr/>
        </p:nvCxnSpPr>
        <p:spPr>
          <a:xfrm>
            <a:off x="1763688" y="1412776"/>
            <a:ext cx="0" cy="64807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577302" y="1556792"/>
                <a:ext cx="119481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𝑙𝑒𝑓𝑡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77302" y="1556792"/>
                <a:ext cx="1194814" cy="391582"/>
              </a:xfrm>
              <a:prstGeom prst="rect">
                <a:avLst/>
              </a:prstGeom>
              <a:blipFill>
                <a:blip r:embed="rId3"/>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4833318" y="1556792"/>
                <a:ext cx="1610890"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𝑙𝑒𝑓𝑡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833318" y="1556792"/>
                <a:ext cx="1610890" cy="391582"/>
              </a:xfrm>
              <a:prstGeom prst="rect">
                <a:avLst/>
              </a:prstGeom>
              <a:blipFill>
                <a:blip r:embed="rId4"/>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6435952" y="1556792"/>
                <a:ext cx="1307024"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𝑟𝑖𝑔h𝑡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435952" y="1556792"/>
                <a:ext cx="1307024" cy="391902"/>
              </a:xfrm>
              <a:prstGeom prst="rect">
                <a:avLst/>
              </a:prstGeom>
              <a:blipFill>
                <a:blip r:embed="rId5"/>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1984804" y="1556792"/>
                <a:ext cx="1723100"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𝑟𝑖𝑔h𝑡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984804" y="1556792"/>
                <a:ext cx="1723100" cy="391902"/>
              </a:xfrm>
              <a:prstGeom prst="rect">
                <a:avLst/>
              </a:prstGeom>
              <a:blipFill>
                <a:blip r:embed="rId6"/>
                <a:stretch>
                  <a:fillRect b="-9231"/>
                </a:stretch>
              </a:blipFill>
            </p:spPr>
            <p:txBody>
              <a:bodyPr/>
              <a:lstStyle/>
              <a:p>
                <a:r>
                  <a:rPr lang="ja-JP" altLang="en-US">
                    <a:noFill/>
                  </a:rPr>
                  <a:t> </a:t>
                </a:r>
              </a:p>
            </p:txBody>
          </p:sp>
        </mc:Fallback>
      </mc:AlternateContent>
      <p:cxnSp>
        <p:nvCxnSpPr>
          <p:cNvPr id="22" name="直線矢印コネクタ 21"/>
          <p:cNvCxnSpPr/>
          <p:nvPr/>
        </p:nvCxnSpPr>
        <p:spPr>
          <a:xfrm>
            <a:off x="6444208" y="1407711"/>
            <a:ext cx="0" cy="65313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49445" y="2954655"/>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8" name="正方形/長方形 37"/>
          <p:cNvSpPr/>
          <p:nvPr/>
        </p:nvSpPr>
        <p:spPr>
          <a:xfrm>
            <a:off x="1430294" y="2973703"/>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7" name="正方形/長方形 36"/>
          <p:cNvSpPr/>
          <p:nvPr/>
        </p:nvSpPr>
        <p:spPr>
          <a:xfrm>
            <a:off x="1454207" y="1936876"/>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36" name="正方形/長方形 35"/>
          <p:cNvSpPr/>
          <p:nvPr/>
        </p:nvSpPr>
        <p:spPr>
          <a:xfrm>
            <a:off x="1435324" y="1960340"/>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35" name="正方形/長方形 34"/>
          <p:cNvSpPr/>
          <p:nvPr/>
        </p:nvSpPr>
        <p:spPr>
          <a:xfrm>
            <a:off x="1414790" y="1982043"/>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34" name="正方形/長方形 33"/>
          <p:cNvSpPr/>
          <p:nvPr/>
        </p:nvSpPr>
        <p:spPr>
          <a:xfrm>
            <a:off x="1409828" y="2992280"/>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3" name="正方形/長方形 32"/>
          <p:cNvSpPr/>
          <p:nvPr/>
        </p:nvSpPr>
        <p:spPr>
          <a:xfrm>
            <a:off x="1391743" y="3013329"/>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2" name="正方形/長方形 31"/>
          <p:cNvSpPr/>
          <p:nvPr/>
        </p:nvSpPr>
        <p:spPr>
          <a:xfrm>
            <a:off x="1371277" y="3030954"/>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0" name="正方形/長方形 29"/>
          <p:cNvSpPr/>
          <p:nvPr/>
        </p:nvSpPr>
        <p:spPr>
          <a:xfrm>
            <a:off x="1394124" y="2003126"/>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29" name="正方形/長方形 28"/>
          <p:cNvSpPr/>
          <p:nvPr/>
        </p:nvSpPr>
        <p:spPr>
          <a:xfrm>
            <a:off x="1372695" y="2022174"/>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28" name="正方形/長方形 27"/>
          <p:cNvSpPr/>
          <p:nvPr/>
        </p:nvSpPr>
        <p:spPr>
          <a:xfrm>
            <a:off x="1350268" y="2041510"/>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6" name="正方形/長方形 5"/>
          <p:cNvSpPr/>
          <p:nvPr/>
        </p:nvSpPr>
        <p:spPr>
          <a:xfrm>
            <a:off x="1331640" y="2060848"/>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cxnSp>
        <p:nvCxnSpPr>
          <p:cNvPr id="24" name="直線矢印コネクタ 23"/>
          <p:cNvCxnSpPr/>
          <p:nvPr/>
        </p:nvCxnSpPr>
        <p:spPr>
          <a:xfrm>
            <a:off x="2627784" y="2769136"/>
            <a:ext cx="0" cy="29982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1350268" y="3049622"/>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23" name="正方形/長方形 22"/>
          <p:cNvSpPr/>
          <p:nvPr/>
        </p:nvSpPr>
        <p:spPr>
          <a:xfrm>
            <a:off x="1331640" y="3068960"/>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   using the box filter</a:t>
            </a:r>
            <a:endParaRPr kumimoji="1" lang="ja-JP" altLang="en-US" dirty="0"/>
          </a:p>
        </p:txBody>
      </p:sp>
      <p:sp>
        <p:nvSpPr>
          <p:cNvPr id="42" name="正方形/長方形 41"/>
          <p:cNvSpPr/>
          <p:nvPr/>
        </p:nvSpPr>
        <p:spPr>
          <a:xfrm>
            <a:off x="4753236" y="2952417"/>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3" name="正方形/長方形 42"/>
          <p:cNvSpPr/>
          <p:nvPr/>
        </p:nvSpPr>
        <p:spPr>
          <a:xfrm>
            <a:off x="4734085" y="2971465"/>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4" name="正方形/長方形 43"/>
          <p:cNvSpPr/>
          <p:nvPr/>
        </p:nvSpPr>
        <p:spPr>
          <a:xfrm>
            <a:off x="4755617" y="1941781"/>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45" name="正方形/長方形 44"/>
          <p:cNvSpPr/>
          <p:nvPr/>
        </p:nvSpPr>
        <p:spPr>
          <a:xfrm>
            <a:off x="4734353" y="1960483"/>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46" name="正方形/長方形 45"/>
          <p:cNvSpPr/>
          <p:nvPr/>
        </p:nvSpPr>
        <p:spPr>
          <a:xfrm>
            <a:off x="4716200" y="1979805"/>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47" name="正方形/長方形 46"/>
          <p:cNvSpPr/>
          <p:nvPr/>
        </p:nvSpPr>
        <p:spPr>
          <a:xfrm>
            <a:off x="4716000" y="2990042"/>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8" name="正方形/長方形 47"/>
          <p:cNvSpPr/>
          <p:nvPr/>
        </p:nvSpPr>
        <p:spPr>
          <a:xfrm>
            <a:off x="4695534" y="3008710"/>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9" name="正方形/長方形 48"/>
          <p:cNvSpPr/>
          <p:nvPr/>
        </p:nvSpPr>
        <p:spPr>
          <a:xfrm>
            <a:off x="4677449" y="3026335"/>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50" name="正方形/長方形 49"/>
          <p:cNvSpPr/>
          <p:nvPr/>
        </p:nvSpPr>
        <p:spPr>
          <a:xfrm>
            <a:off x="4695534" y="1998507"/>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51" name="正方形/長方形 50"/>
          <p:cNvSpPr/>
          <p:nvPr/>
        </p:nvSpPr>
        <p:spPr>
          <a:xfrm>
            <a:off x="4676486" y="2017555"/>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52" name="正方形/長方形 51"/>
          <p:cNvSpPr/>
          <p:nvPr/>
        </p:nvSpPr>
        <p:spPr>
          <a:xfrm>
            <a:off x="4658821" y="2036891"/>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53" name="正方形/長方形 52"/>
          <p:cNvSpPr/>
          <p:nvPr/>
        </p:nvSpPr>
        <p:spPr>
          <a:xfrm>
            <a:off x="4640193" y="2056229"/>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cxnSp>
        <p:nvCxnSpPr>
          <p:cNvPr id="54" name="直線矢印コネクタ 53"/>
          <p:cNvCxnSpPr/>
          <p:nvPr/>
        </p:nvCxnSpPr>
        <p:spPr>
          <a:xfrm>
            <a:off x="5936337" y="2764517"/>
            <a:ext cx="0" cy="29982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4658821" y="3045003"/>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56" name="正方形/長方形 55"/>
          <p:cNvSpPr/>
          <p:nvPr/>
        </p:nvSpPr>
        <p:spPr>
          <a:xfrm>
            <a:off x="4640193" y="3064341"/>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   using the box filter</a:t>
            </a:r>
            <a:endParaRPr kumimoji="1" lang="ja-JP" altLang="en-US" dirty="0"/>
          </a:p>
        </p:txBody>
      </p:sp>
      <p:cxnSp>
        <p:nvCxnSpPr>
          <p:cNvPr id="18" name="直線矢印コネクタ 17"/>
          <p:cNvCxnSpPr/>
          <p:nvPr/>
        </p:nvCxnSpPr>
        <p:spPr>
          <a:xfrm flipH="1">
            <a:off x="2987824" y="1407711"/>
            <a:ext cx="2448272" cy="6531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000947" y="1407711"/>
            <a:ext cx="2461863" cy="6413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正方形/長方形 56"/>
              <p:cNvSpPr/>
              <p:nvPr/>
            </p:nvSpPr>
            <p:spPr>
              <a:xfrm>
                <a:off x="1339379" y="3861168"/>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t>
                </a:r>
                <a:r>
                  <a:rPr kumimoji="1" lang="en-US" altLang="ja-JP" dirty="0"/>
                  <a:t>hoose </a:t>
                </a:r>
                <a14:m>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panose="02040503050406030204" pitchFamily="18" charset="0"/>
                          </a:rPr>
                          <m:t>𝑑</m:t>
                        </m:r>
                      </m:e>
                      <m:sub>
                        <m:r>
                          <a:rPr kumimoji="1" lang="en-US" altLang="ja-JP" b="0" i="1" dirty="0" smtClean="0">
                            <a:latin typeface="Cambria Math" panose="02040503050406030204" pitchFamily="18" charset="0"/>
                          </a:rPr>
                          <m:t>𝐿</m:t>
                        </m:r>
                      </m:sub>
                    </m:sSub>
                  </m:oMath>
                </a14:m>
                <a:r>
                  <a:rPr kumimoji="1" lang="ja-JP" altLang="en-US" dirty="0"/>
                  <a:t> </a:t>
                </a:r>
                <a:r>
                  <a:rPr kumimoji="1" lang="en-US" altLang="ja-JP" dirty="0"/>
                  <a:t>that gives the minimum sum</a:t>
                </a:r>
                <a:endParaRPr kumimoji="1" lang="ja-JP" altLang="en-US" dirty="0"/>
              </a:p>
            </p:txBody>
          </p:sp>
        </mc:Choice>
        <mc:Fallback xmlns="">
          <p:sp>
            <p:nvSpPr>
              <p:cNvPr id="57" name="正方形/長方形 56"/>
              <p:cNvSpPr>
                <a:spLocks noRot="1" noChangeAspect="1" noMove="1" noResize="1" noEditPoints="1" noAdjustHandles="1" noChangeArrowheads="1" noChangeShapeType="1" noTextEdit="1"/>
              </p:cNvSpPr>
              <p:nvPr/>
            </p:nvSpPr>
            <p:spPr>
              <a:xfrm>
                <a:off x="1339379" y="3861168"/>
                <a:ext cx="2592288" cy="576064"/>
              </a:xfrm>
              <a:prstGeom prst="rect">
                <a:avLst/>
              </a:prstGeom>
              <a:blipFill>
                <a:blip r:embed="rId7"/>
                <a:stretch>
                  <a:fillRect t="-9278" r="-703" b="-20619"/>
                </a:stretch>
              </a:blipFill>
              <a:ln w="12700">
                <a:solidFill>
                  <a:srgbClr val="0070C0"/>
                </a:solidFill>
              </a:ln>
            </p:spPr>
            <p:txBody>
              <a:bodyPr/>
              <a:lstStyle/>
              <a:p>
                <a:r>
                  <a:rPr lang="ja-JP" altLang="en-US">
                    <a:noFill/>
                  </a:rPr>
                  <a:t> </a:t>
                </a:r>
              </a:p>
            </p:txBody>
          </p:sp>
        </mc:Fallback>
      </mc:AlternateContent>
      <p:cxnSp>
        <p:nvCxnSpPr>
          <p:cNvPr id="58" name="直線矢印コネクタ 57"/>
          <p:cNvCxnSpPr/>
          <p:nvPr/>
        </p:nvCxnSpPr>
        <p:spPr>
          <a:xfrm>
            <a:off x="2627784" y="3640405"/>
            <a:ext cx="0" cy="22064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正方形/長方形 58"/>
              <p:cNvSpPr/>
              <p:nvPr/>
            </p:nvSpPr>
            <p:spPr>
              <a:xfrm>
                <a:off x="4679830" y="3868191"/>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t>
                </a:r>
                <a:r>
                  <a:rPr kumimoji="1" lang="en-US" altLang="ja-JP" dirty="0"/>
                  <a:t>hoose </a:t>
                </a:r>
                <a14:m>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panose="02040503050406030204" pitchFamily="18" charset="0"/>
                          </a:rPr>
                          <m:t>𝑑</m:t>
                        </m:r>
                      </m:e>
                      <m:sub>
                        <m:r>
                          <a:rPr kumimoji="1" lang="en-US" altLang="ja-JP" b="0" i="1" dirty="0" smtClean="0">
                            <a:latin typeface="Cambria Math" panose="02040503050406030204" pitchFamily="18" charset="0"/>
                          </a:rPr>
                          <m:t>𝑅</m:t>
                        </m:r>
                      </m:sub>
                    </m:sSub>
                  </m:oMath>
                </a14:m>
                <a:r>
                  <a:rPr kumimoji="1" lang="ja-JP" altLang="en-US" dirty="0"/>
                  <a:t> </a:t>
                </a:r>
                <a:r>
                  <a:rPr kumimoji="1" lang="en-US" altLang="ja-JP" dirty="0"/>
                  <a:t>that gives the minimum sum</a:t>
                </a:r>
                <a:endParaRPr kumimoji="1" lang="ja-JP" altLang="en-US" dirty="0"/>
              </a:p>
            </p:txBody>
          </p:sp>
        </mc:Choice>
        <mc:Fallback xmlns="">
          <p:sp>
            <p:nvSpPr>
              <p:cNvPr id="59" name="正方形/長方形 58"/>
              <p:cNvSpPr>
                <a:spLocks noRot="1" noChangeAspect="1" noMove="1" noResize="1" noEditPoints="1" noAdjustHandles="1" noChangeArrowheads="1" noChangeShapeType="1" noTextEdit="1"/>
              </p:cNvSpPr>
              <p:nvPr/>
            </p:nvSpPr>
            <p:spPr>
              <a:xfrm>
                <a:off x="4679830" y="3868191"/>
                <a:ext cx="2592288" cy="576064"/>
              </a:xfrm>
              <a:prstGeom prst="rect">
                <a:avLst/>
              </a:prstGeom>
              <a:blipFill>
                <a:blip r:embed="rId8"/>
                <a:stretch>
                  <a:fillRect t="-10417" r="-937" b="-20833"/>
                </a:stretch>
              </a:blipFill>
              <a:ln w="12700">
                <a:solidFill>
                  <a:srgbClr val="0070C0"/>
                </a:solidFill>
              </a:ln>
            </p:spPr>
            <p:txBody>
              <a:bodyPr/>
              <a:lstStyle/>
              <a:p>
                <a:r>
                  <a:rPr lang="ja-JP" altLang="en-US">
                    <a:noFill/>
                  </a:rPr>
                  <a:t> </a:t>
                </a:r>
              </a:p>
            </p:txBody>
          </p:sp>
        </mc:Fallback>
      </mc:AlternateContent>
      <p:sp>
        <p:nvSpPr>
          <p:cNvPr id="61" name="正方形/長方形 60"/>
          <p:cNvSpPr/>
          <p:nvPr/>
        </p:nvSpPr>
        <p:spPr>
          <a:xfrm>
            <a:off x="2646412" y="4677543"/>
            <a:ext cx="3240360" cy="407641"/>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left-right consistency check</a:t>
            </a:r>
            <a:endParaRPr kumimoji="1" lang="ja-JP" altLang="en-US" dirty="0"/>
          </a:p>
        </p:txBody>
      </p:sp>
      <p:cxnSp>
        <p:nvCxnSpPr>
          <p:cNvPr id="62" name="直線矢印コネクタ 61"/>
          <p:cNvCxnSpPr/>
          <p:nvPr/>
        </p:nvCxnSpPr>
        <p:spPr>
          <a:xfrm>
            <a:off x="3203848" y="4436006"/>
            <a:ext cx="0" cy="24398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5292080" y="4444255"/>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2646412" y="5320256"/>
            <a:ext cx="3240360" cy="41079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densification procedure</a:t>
            </a:r>
            <a:endParaRPr kumimoji="1" lang="ja-JP" altLang="en-US" dirty="0"/>
          </a:p>
        </p:txBody>
      </p:sp>
      <p:cxnSp>
        <p:nvCxnSpPr>
          <p:cNvPr id="68" name="直線矢印コネクタ 67"/>
          <p:cNvCxnSpPr/>
          <p:nvPr/>
        </p:nvCxnSpPr>
        <p:spPr>
          <a:xfrm>
            <a:off x="5942810" y="3647578"/>
            <a:ext cx="0" cy="22064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4266592" y="5083614"/>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2646412" y="5961082"/>
            <a:ext cx="3240360" cy="41079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weighted median filter</a:t>
            </a:r>
            <a:endParaRPr kumimoji="1" lang="ja-JP" altLang="en-US" dirty="0"/>
          </a:p>
        </p:txBody>
      </p:sp>
      <p:cxnSp>
        <p:nvCxnSpPr>
          <p:cNvPr id="73" name="直線矢印コネクタ 72"/>
          <p:cNvCxnSpPr/>
          <p:nvPr/>
        </p:nvCxnSpPr>
        <p:spPr>
          <a:xfrm>
            <a:off x="4266592" y="5724440"/>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4266592" y="6371872"/>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5436096" y="6310373"/>
            <a:ext cx="3995936" cy="523220"/>
          </a:xfrm>
          <a:prstGeom prst="rect">
            <a:avLst/>
          </a:prstGeom>
          <a:noFill/>
        </p:spPr>
        <p:txBody>
          <a:bodyPr wrap="square" rtlCol="0">
            <a:spAutoFit/>
          </a:bodyPr>
          <a:lstStyle/>
          <a:p>
            <a:r>
              <a:rPr lang="en-US" altLang="ja-JP" sz="2800" dirty="0"/>
              <a:t>o</a:t>
            </a:r>
            <a:r>
              <a:rPr kumimoji="1" lang="en-US" altLang="ja-JP" sz="2800" dirty="0"/>
              <a:t>utline of the algorithm</a:t>
            </a:r>
            <a:endParaRPr kumimoji="1" lang="ja-JP" altLang="en-US" sz="2800" dirty="0"/>
          </a:p>
        </p:txBody>
      </p:sp>
      <p:sp>
        <p:nvSpPr>
          <p:cNvPr id="77" name="テキスト ボックス 76"/>
          <p:cNvSpPr txBox="1"/>
          <p:nvPr/>
        </p:nvSpPr>
        <p:spPr>
          <a:xfrm rot="16200000">
            <a:off x="-100018" y="3011432"/>
            <a:ext cx="2245679" cy="461665"/>
          </a:xfrm>
          <a:prstGeom prst="rect">
            <a:avLst/>
          </a:prstGeom>
          <a:noFill/>
        </p:spPr>
        <p:txBody>
          <a:bodyPr wrap="none" rtlCol="0">
            <a:spAutoFit/>
          </a:bodyPr>
          <a:lstStyle/>
          <a:p>
            <a:r>
              <a:rPr kumimoji="1" lang="en-US" altLang="ja-JP" sz="2400" dirty="0"/>
              <a:t>left image based</a:t>
            </a:r>
            <a:endParaRPr kumimoji="1" lang="ja-JP" altLang="en-US" sz="2400" dirty="0"/>
          </a:p>
        </p:txBody>
      </p:sp>
      <p:sp>
        <p:nvSpPr>
          <p:cNvPr id="78" name="テキスト ボックス 77"/>
          <p:cNvSpPr txBox="1"/>
          <p:nvPr/>
        </p:nvSpPr>
        <p:spPr>
          <a:xfrm rot="16200000">
            <a:off x="6369351" y="2929957"/>
            <a:ext cx="2410596" cy="461665"/>
          </a:xfrm>
          <a:prstGeom prst="rect">
            <a:avLst/>
          </a:prstGeom>
          <a:noFill/>
        </p:spPr>
        <p:txBody>
          <a:bodyPr wrap="none" rtlCol="0">
            <a:spAutoFit/>
          </a:bodyPr>
          <a:lstStyle/>
          <a:p>
            <a:r>
              <a:rPr lang="en-US" altLang="ja-JP" sz="2400" dirty="0"/>
              <a:t>right </a:t>
            </a:r>
            <a:r>
              <a:rPr kumimoji="1" lang="en-US" altLang="ja-JP" sz="2400" dirty="0"/>
              <a:t>image based</a:t>
            </a:r>
            <a:endParaRPr kumimoji="1" lang="ja-JP" altLang="en-US" sz="2400" dirty="0"/>
          </a:p>
        </p:txBody>
      </p:sp>
    </p:spTree>
    <p:extLst>
      <p:ext uri="{BB962C8B-B14F-4D97-AF65-F5344CB8AC3E}">
        <p14:creationId xmlns:p14="http://schemas.microsoft.com/office/powerpoint/2010/main" val="241882507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p:cNvSpPr/>
          <p:nvPr/>
        </p:nvSpPr>
        <p:spPr>
          <a:xfrm>
            <a:off x="395536" y="1677487"/>
            <a:ext cx="8496944" cy="20822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5" name="テキスト ボックス 64"/>
              <p:cNvSpPr txBox="1"/>
              <p:nvPr/>
            </p:nvSpPr>
            <p:spPr>
              <a:xfrm rot="16200000">
                <a:off x="7427482" y="2469998"/>
                <a:ext cx="2150012" cy="461665"/>
              </a:xfrm>
              <a:prstGeom prst="rect">
                <a:avLst/>
              </a:prstGeom>
              <a:noFill/>
            </p:spPr>
            <p:txBody>
              <a:bodyPr wrap="none" rtlCol="0">
                <a:spAutoFit/>
              </a:bodyPr>
              <a:lstStyle/>
              <a:p>
                <a:r>
                  <a:rPr lang="en-US" altLang="ja-JP" sz="2400" dirty="0"/>
                  <a:t>p</a:t>
                </a:r>
                <a:r>
                  <a:rPr kumimoji="1" lang="en-US" altLang="ja-JP" sz="2400" dirty="0"/>
                  <a:t>arallelism </a:t>
                </a:r>
                <a14:m>
                  <m:oMath xmlns:m="http://schemas.openxmlformats.org/officeDocument/2006/math">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𝐷</m:t>
                    </m:r>
                  </m:oMath>
                </a14:m>
                <a:endParaRPr kumimoji="1" lang="ja-JP" altLang="en-US" sz="2400" dirty="0"/>
              </a:p>
            </p:txBody>
          </p:sp>
        </mc:Choice>
        <mc:Fallback xmlns="">
          <p:sp>
            <p:nvSpPr>
              <p:cNvPr id="65" name="テキスト ボックス 64"/>
              <p:cNvSpPr txBox="1">
                <a:spLocks noRot="1" noChangeAspect="1" noMove="1" noResize="1" noEditPoints="1" noAdjustHandles="1" noChangeArrowheads="1" noChangeShapeType="1" noTextEdit="1"/>
              </p:cNvSpPr>
              <p:nvPr/>
            </p:nvSpPr>
            <p:spPr>
              <a:xfrm rot="16200000">
                <a:off x="7427482" y="2469998"/>
                <a:ext cx="2150012" cy="461665"/>
              </a:xfrm>
              <a:prstGeom prst="rect">
                <a:avLst/>
              </a:prstGeom>
              <a:blipFill rotWithShape="1">
                <a:blip r:embed="rId3"/>
                <a:stretch>
                  <a:fillRect l="-10526" r="-28947" b="-4545"/>
                </a:stretch>
              </a:blipFill>
            </p:spPr>
            <p:txBody>
              <a:bodyPr/>
              <a:lstStyle/>
              <a:p>
                <a:r>
                  <a:rPr lang="ja-JP" altLang="en-US">
                    <a:noFill/>
                  </a:rPr>
                  <a:t> </a:t>
                </a:r>
              </a:p>
            </p:txBody>
          </p:sp>
        </mc:Fallback>
      </mc:AlternateContent>
      <p:sp>
        <p:nvSpPr>
          <p:cNvPr id="2" name="タイトル 1"/>
          <p:cNvSpPr>
            <a:spLocks noGrp="1"/>
          </p:cNvSpPr>
          <p:nvPr>
            <p:ph type="title"/>
          </p:nvPr>
        </p:nvSpPr>
        <p:spPr>
          <a:xfrm>
            <a:off x="467544" y="0"/>
            <a:ext cx="8229600" cy="1143000"/>
          </a:xfrm>
        </p:spPr>
        <p:txBody>
          <a:bodyPr>
            <a:normAutofit fontScale="90000"/>
          </a:bodyPr>
          <a:lstStyle/>
          <a:p>
            <a:r>
              <a:rPr lang="en-US" altLang="ja-JP" dirty="0"/>
              <a:t>Cost Aggregation with Guided Filter</a:t>
            </a:r>
            <a:endParaRPr kumimoji="1" lang="ja-JP" altLang="en-US" dirty="0"/>
          </a:p>
        </p:txBody>
      </p:sp>
      <p:sp>
        <p:nvSpPr>
          <p:cNvPr id="3" name="正方形/長方形 2"/>
          <p:cNvSpPr/>
          <p:nvPr/>
        </p:nvSpPr>
        <p:spPr>
          <a:xfrm>
            <a:off x="1331640" y="1052736"/>
            <a:ext cx="2016224"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left image</a:t>
            </a:r>
            <a:endParaRPr kumimoji="1" lang="ja-JP" altLang="en-US" dirty="0"/>
          </a:p>
        </p:txBody>
      </p:sp>
      <p:sp>
        <p:nvSpPr>
          <p:cNvPr id="5" name="正方形/長方形 4"/>
          <p:cNvSpPr/>
          <p:nvPr/>
        </p:nvSpPr>
        <p:spPr>
          <a:xfrm>
            <a:off x="4932040" y="1052736"/>
            <a:ext cx="2016224"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right</a:t>
            </a:r>
            <a:r>
              <a:rPr kumimoji="1" lang="en-US" altLang="ja-JP" dirty="0"/>
              <a:t> image</a:t>
            </a:r>
            <a:endParaRPr kumimoji="1" lang="ja-JP" altLang="en-US" dirty="0"/>
          </a:p>
        </p:txBody>
      </p:sp>
      <p:cxnSp>
        <p:nvCxnSpPr>
          <p:cNvPr id="7" name="直線矢印コネクタ 6"/>
          <p:cNvCxnSpPr/>
          <p:nvPr/>
        </p:nvCxnSpPr>
        <p:spPr>
          <a:xfrm>
            <a:off x="1763688" y="1412776"/>
            <a:ext cx="0" cy="64807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577302" y="1556792"/>
                <a:ext cx="119481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𝑙𝑒𝑓𝑡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77302" y="1556792"/>
                <a:ext cx="1194814" cy="391582"/>
              </a:xfrm>
              <a:prstGeom prst="rect">
                <a:avLst/>
              </a:prstGeom>
              <a:blipFill>
                <a:blip r:embed="rId4"/>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4833318" y="1556792"/>
                <a:ext cx="1610890"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𝑙𝑒𝑓𝑡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833318" y="1556792"/>
                <a:ext cx="1610890" cy="391582"/>
              </a:xfrm>
              <a:prstGeom prst="rect">
                <a:avLst/>
              </a:prstGeom>
              <a:blipFill>
                <a:blip r:embed="rId5"/>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6435952" y="1556792"/>
                <a:ext cx="1307024"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𝑟𝑖𝑔h𝑡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435952" y="1556792"/>
                <a:ext cx="1307024" cy="391902"/>
              </a:xfrm>
              <a:prstGeom prst="rect">
                <a:avLst/>
              </a:prstGeom>
              <a:blipFill>
                <a:blip r:embed="rId6"/>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1984804" y="1556792"/>
                <a:ext cx="1723100"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𝑟𝑖𝑔h𝑡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984804" y="1556792"/>
                <a:ext cx="1723100" cy="391902"/>
              </a:xfrm>
              <a:prstGeom prst="rect">
                <a:avLst/>
              </a:prstGeom>
              <a:blipFill>
                <a:blip r:embed="rId7"/>
                <a:stretch>
                  <a:fillRect b="-9231"/>
                </a:stretch>
              </a:blipFill>
            </p:spPr>
            <p:txBody>
              <a:bodyPr/>
              <a:lstStyle/>
              <a:p>
                <a:r>
                  <a:rPr lang="ja-JP" altLang="en-US">
                    <a:noFill/>
                  </a:rPr>
                  <a:t> </a:t>
                </a:r>
              </a:p>
            </p:txBody>
          </p:sp>
        </mc:Fallback>
      </mc:AlternateContent>
      <p:cxnSp>
        <p:nvCxnSpPr>
          <p:cNvPr id="22" name="直線矢印コネクタ 21"/>
          <p:cNvCxnSpPr/>
          <p:nvPr/>
        </p:nvCxnSpPr>
        <p:spPr>
          <a:xfrm>
            <a:off x="6444208" y="1407711"/>
            <a:ext cx="0" cy="65313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49445" y="2954655"/>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8" name="正方形/長方形 37"/>
          <p:cNvSpPr/>
          <p:nvPr/>
        </p:nvSpPr>
        <p:spPr>
          <a:xfrm>
            <a:off x="1430294" y="2973703"/>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7" name="正方形/長方形 36"/>
          <p:cNvSpPr/>
          <p:nvPr/>
        </p:nvSpPr>
        <p:spPr>
          <a:xfrm>
            <a:off x="1454207" y="1936876"/>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36" name="正方形/長方形 35"/>
          <p:cNvSpPr/>
          <p:nvPr/>
        </p:nvSpPr>
        <p:spPr>
          <a:xfrm>
            <a:off x="1435324" y="1960340"/>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35" name="正方形/長方形 34"/>
          <p:cNvSpPr/>
          <p:nvPr/>
        </p:nvSpPr>
        <p:spPr>
          <a:xfrm>
            <a:off x="1414790" y="1982043"/>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34" name="正方形/長方形 33"/>
          <p:cNvSpPr/>
          <p:nvPr/>
        </p:nvSpPr>
        <p:spPr>
          <a:xfrm>
            <a:off x="1409828" y="2992280"/>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3" name="正方形/長方形 32"/>
          <p:cNvSpPr/>
          <p:nvPr/>
        </p:nvSpPr>
        <p:spPr>
          <a:xfrm>
            <a:off x="1391743" y="3013329"/>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2" name="正方形/長方形 31"/>
          <p:cNvSpPr/>
          <p:nvPr/>
        </p:nvSpPr>
        <p:spPr>
          <a:xfrm>
            <a:off x="1371277" y="3030954"/>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0" name="正方形/長方形 29"/>
          <p:cNvSpPr/>
          <p:nvPr/>
        </p:nvSpPr>
        <p:spPr>
          <a:xfrm>
            <a:off x="1394124" y="2003126"/>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29" name="正方形/長方形 28"/>
          <p:cNvSpPr/>
          <p:nvPr/>
        </p:nvSpPr>
        <p:spPr>
          <a:xfrm>
            <a:off x="1372695" y="2022174"/>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28" name="正方形/長方形 27"/>
          <p:cNvSpPr/>
          <p:nvPr/>
        </p:nvSpPr>
        <p:spPr>
          <a:xfrm>
            <a:off x="1350268" y="2041510"/>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6" name="正方形/長方形 5"/>
          <p:cNvSpPr/>
          <p:nvPr/>
        </p:nvSpPr>
        <p:spPr>
          <a:xfrm>
            <a:off x="1331640" y="2060848"/>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cxnSp>
        <p:nvCxnSpPr>
          <p:cNvPr id="24" name="直線矢印コネクタ 23"/>
          <p:cNvCxnSpPr/>
          <p:nvPr/>
        </p:nvCxnSpPr>
        <p:spPr>
          <a:xfrm>
            <a:off x="2627784" y="2769136"/>
            <a:ext cx="0" cy="29982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1350268" y="3049622"/>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23" name="正方形/長方形 22"/>
          <p:cNvSpPr/>
          <p:nvPr/>
        </p:nvSpPr>
        <p:spPr>
          <a:xfrm>
            <a:off x="1331640" y="3068960"/>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   using the box filter</a:t>
            </a:r>
            <a:endParaRPr kumimoji="1" lang="ja-JP" altLang="en-US" dirty="0"/>
          </a:p>
        </p:txBody>
      </p:sp>
      <p:sp>
        <p:nvSpPr>
          <p:cNvPr id="42" name="正方形/長方形 41"/>
          <p:cNvSpPr/>
          <p:nvPr/>
        </p:nvSpPr>
        <p:spPr>
          <a:xfrm>
            <a:off x="4753236" y="2952417"/>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3" name="正方形/長方形 42"/>
          <p:cNvSpPr/>
          <p:nvPr/>
        </p:nvSpPr>
        <p:spPr>
          <a:xfrm>
            <a:off x="4734085" y="2971465"/>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4" name="正方形/長方形 43"/>
          <p:cNvSpPr/>
          <p:nvPr/>
        </p:nvSpPr>
        <p:spPr>
          <a:xfrm>
            <a:off x="4755617" y="1941781"/>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45" name="正方形/長方形 44"/>
          <p:cNvSpPr/>
          <p:nvPr/>
        </p:nvSpPr>
        <p:spPr>
          <a:xfrm>
            <a:off x="4734353" y="1960483"/>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46" name="正方形/長方形 45"/>
          <p:cNvSpPr/>
          <p:nvPr/>
        </p:nvSpPr>
        <p:spPr>
          <a:xfrm>
            <a:off x="4716200" y="1979805"/>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47" name="正方形/長方形 46"/>
          <p:cNvSpPr/>
          <p:nvPr/>
        </p:nvSpPr>
        <p:spPr>
          <a:xfrm>
            <a:off x="4716000" y="2990042"/>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8" name="正方形/長方形 47"/>
          <p:cNvSpPr/>
          <p:nvPr/>
        </p:nvSpPr>
        <p:spPr>
          <a:xfrm>
            <a:off x="4695534" y="3008710"/>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9" name="正方形/長方形 48"/>
          <p:cNvSpPr/>
          <p:nvPr/>
        </p:nvSpPr>
        <p:spPr>
          <a:xfrm>
            <a:off x="4677449" y="3026335"/>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50" name="正方形/長方形 49"/>
          <p:cNvSpPr/>
          <p:nvPr/>
        </p:nvSpPr>
        <p:spPr>
          <a:xfrm>
            <a:off x="4695534" y="1998507"/>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51" name="正方形/長方形 50"/>
          <p:cNvSpPr/>
          <p:nvPr/>
        </p:nvSpPr>
        <p:spPr>
          <a:xfrm>
            <a:off x="4676486" y="2017555"/>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52" name="正方形/長方形 51"/>
          <p:cNvSpPr/>
          <p:nvPr/>
        </p:nvSpPr>
        <p:spPr>
          <a:xfrm>
            <a:off x="4658821" y="2036891"/>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53" name="正方形/長方形 52"/>
          <p:cNvSpPr/>
          <p:nvPr/>
        </p:nvSpPr>
        <p:spPr>
          <a:xfrm>
            <a:off x="4640193" y="2056229"/>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cxnSp>
        <p:nvCxnSpPr>
          <p:cNvPr id="54" name="直線矢印コネクタ 53"/>
          <p:cNvCxnSpPr/>
          <p:nvPr/>
        </p:nvCxnSpPr>
        <p:spPr>
          <a:xfrm>
            <a:off x="5936337" y="2764517"/>
            <a:ext cx="0" cy="29982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4658821" y="3045003"/>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56" name="正方形/長方形 55"/>
          <p:cNvSpPr/>
          <p:nvPr/>
        </p:nvSpPr>
        <p:spPr>
          <a:xfrm>
            <a:off x="4640193" y="3064341"/>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   using the box filter</a:t>
            </a:r>
            <a:endParaRPr kumimoji="1" lang="ja-JP" altLang="en-US" dirty="0"/>
          </a:p>
        </p:txBody>
      </p:sp>
      <p:cxnSp>
        <p:nvCxnSpPr>
          <p:cNvPr id="18" name="直線矢印コネクタ 17"/>
          <p:cNvCxnSpPr/>
          <p:nvPr/>
        </p:nvCxnSpPr>
        <p:spPr>
          <a:xfrm flipH="1">
            <a:off x="2987824" y="1407711"/>
            <a:ext cx="2448272" cy="6531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000947" y="1407711"/>
            <a:ext cx="2461863" cy="6413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正方形/長方形 56"/>
              <p:cNvSpPr/>
              <p:nvPr/>
            </p:nvSpPr>
            <p:spPr>
              <a:xfrm>
                <a:off x="1339379" y="3861168"/>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t>
                </a:r>
                <a:r>
                  <a:rPr kumimoji="1" lang="en-US" altLang="ja-JP" dirty="0"/>
                  <a:t>hoose </a:t>
                </a:r>
                <a14:m>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panose="02040503050406030204" pitchFamily="18" charset="0"/>
                          </a:rPr>
                          <m:t>𝑑</m:t>
                        </m:r>
                      </m:e>
                      <m:sub>
                        <m:r>
                          <a:rPr kumimoji="1" lang="en-US" altLang="ja-JP" b="0" i="1" dirty="0" smtClean="0">
                            <a:latin typeface="Cambria Math" panose="02040503050406030204" pitchFamily="18" charset="0"/>
                          </a:rPr>
                          <m:t>𝐿</m:t>
                        </m:r>
                      </m:sub>
                    </m:sSub>
                  </m:oMath>
                </a14:m>
                <a:r>
                  <a:rPr kumimoji="1" lang="ja-JP" altLang="en-US" dirty="0"/>
                  <a:t> </a:t>
                </a:r>
                <a:r>
                  <a:rPr kumimoji="1" lang="en-US" altLang="ja-JP" dirty="0"/>
                  <a:t>that gives the minimum sum</a:t>
                </a:r>
                <a:endParaRPr kumimoji="1" lang="ja-JP" altLang="en-US" dirty="0"/>
              </a:p>
            </p:txBody>
          </p:sp>
        </mc:Choice>
        <mc:Fallback xmlns="">
          <p:sp>
            <p:nvSpPr>
              <p:cNvPr id="57" name="正方形/長方形 56"/>
              <p:cNvSpPr>
                <a:spLocks noRot="1" noChangeAspect="1" noMove="1" noResize="1" noEditPoints="1" noAdjustHandles="1" noChangeArrowheads="1" noChangeShapeType="1" noTextEdit="1"/>
              </p:cNvSpPr>
              <p:nvPr/>
            </p:nvSpPr>
            <p:spPr>
              <a:xfrm>
                <a:off x="1339379" y="3861168"/>
                <a:ext cx="2592288" cy="576064"/>
              </a:xfrm>
              <a:prstGeom prst="rect">
                <a:avLst/>
              </a:prstGeom>
              <a:blipFill>
                <a:blip r:embed="rId8"/>
                <a:stretch>
                  <a:fillRect t="-9278" r="-703" b="-20619"/>
                </a:stretch>
              </a:blipFill>
              <a:ln w="12700">
                <a:solidFill>
                  <a:srgbClr val="0070C0"/>
                </a:solidFill>
              </a:ln>
            </p:spPr>
            <p:txBody>
              <a:bodyPr/>
              <a:lstStyle/>
              <a:p>
                <a:r>
                  <a:rPr lang="ja-JP" altLang="en-US">
                    <a:noFill/>
                  </a:rPr>
                  <a:t> </a:t>
                </a:r>
              </a:p>
            </p:txBody>
          </p:sp>
        </mc:Fallback>
      </mc:AlternateContent>
      <p:cxnSp>
        <p:nvCxnSpPr>
          <p:cNvPr id="58" name="直線矢印コネクタ 57"/>
          <p:cNvCxnSpPr/>
          <p:nvPr/>
        </p:nvCxnSpPr>
        <p:spPr>
          <a:xfrm>
            <a:off x="2627784" y="3640405"/>
            <a:ext cx="0" cy="22064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正方形/長方形 58"/>
              <p:cNvSpPr/>
              <p:nvPr/>
            </p:nvSpPr>
            <p:spPr>
              <a:xfrm>
                <a:off x="4679830" y="3868191"/>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t>
                </a:r>
                <a:r>
                  <a:rPr kumimoji="1" lang="en-US" altLang="ja-JP" dirty="0"/>
                  <a:t>hoose </a:t>
                </a:r>
                <a14:m>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panose="02040503050406030204" pitchFamily="18" charset="0"/>
                          </a:rPr>
                          <m:t>𝑑</m:t>
                        </m:r>
                      </m:e>
                      <m:sub>
                        <m:r>
                          <a:rPr kumimoji="1" lang="en-US" altLang="ja-JP" b="0" i="1" dirty="0" smtClean="0">
                            <a:latin typeface="Cambria Math" panose="02040503050406030204" pitchFamily="18" charset="0"/>
                          </a:rPr>
                          <m:t>𝑅</m:t>
                        </m:r>
                      </m:sub>
                    </m:sSub>
                  </m:oMath>
                </a14:m>
                <a:r>
                  <a:rPr kumimoji="1" lang="ja-JP" altLang="en-US" dirty="0"/>
                  <a:t> </a:t>
                </a:r>
                <a:r>
                  <a:rPr kumimoji="1" lang="en-US" altLang="ja-JP" dirty="0"/>
                  <a:t>that gives the minimum sum</a:t>
                </a:r>
                <a:endParaRPr kumimoji="1" lang="ja-JP" altLang="en-US" dirty="0"/>
              </a:p>
            </p:txBody>
          </p:sp>
        </mc:Choice>
        <mc:Fallback xmlns="">
          <p:sp>
            <p:nvSpPr>
              <p:cNvPr id="59" name="正方形/長方形 58"/>
              <p:cNvSpPr>
                <a:spLocks noRot="1" noChangeAspect="1" noMove="1" noResize="1" noEditPoints="1" noAdjustHandles="1" noChangeArrowheads="1" noChangeShapeType="1" noTextEdit="1"/>
              </p:cNvSpPr>
              <p:nvPr/>
            </p:nvSpPr>
            <p:spPr>
              <a:xfrm>
                <a:off x="4679830" y="3868191"/>
                <a:ext cx="2592288" cy="576064"/>
              </a:xfrm>
              <a:prstGeom prst="rect">
                <a:avLst/>
              </a:prstGeom>
              <a:blipFill>
                <a:blip r:embed="rId9"/>
                <a:stretch>
                  <a:fillRect t="-10417" r="-937" b="-20833"/>
                </a:stretch>
              </a:blipFill>
              <a:ln w="12700">
                <a:solidFill>
                  <a:srgbClr val="0070C0"/>
                </a:solidFill>
              </a:ln>
            </p:spPr>
            <p:txBody>
              <a:bodyPr/>
              <a:lstStyle/>
              <a:p>
                <a:r>
                  <a:rPr lang="ja-JP" altLang="en-US">
                    <a:noFill/>
                  </a:rPr>
                  <a:t> </a:t>
                </a:r>
              </a:p>
            </p:txBody>
          </p:sp>
        </mc:Fallback>
      </mc:AlternateContent>
      <p:sp>
        <p:nvSpPr>
          <p:cNvPr id="61" name="正方形/長方形 60"/>
          <p:cNvSpPr/>
          <p:nvPr/>
        </p:nvSpPr>
        <p:spPr>
          <a:xfrm>
            <a:off x="2646412" y="4677543"/>
            <a:ext cx="3240360" cy="407641"/>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left-right consistency check</a:t>
            </a:r>
            <a:endParaRPr kumimoji="1" lang="ja-JP" altLang="en-US" dirty="0"/>
          </a:p>
        </p:txBody>
      </p:sp>
      <p:cxnSp>
        <p:nvCxnSpPr>
          <p:cNvPr id="62" name="直線矢印コネクタ 61"/>
          <p:cNvCxnSpPr/>
          <p:nvPr/>
        </p:nvCxnSpPr>
        <p:spPr>
          <a:xfrm>
            <a:off x="3203848" y="4436006"/>
            <a:ext cx="0" cy="24398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5292080" y="4444255"/>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2646412" y="5320256"/>
            <a:ext cx="3240360" cy="41079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densification procedure</a:t>
            </a:r>
            <a:endParaRPr kumimoji="1" lang="ja-JP" altLang="en-US" dirty="0"/>
          </a:p>
        </p:txBody>
      </p:sp>
      <p:cxnSp>
        <p:nvCxnSpPr>
          <p:cNvPr id="68" name="直線矢印コネクタ 67"/>
          <p:cNvCxnSpPr/>
          <p:nvPr/>
        </p:nvCxnSpPr>
        <p:spPr>
          <a:xfrm>
            <a:off x="5942810" y="3647578"/>
            <a:ext cx="0" cy="22064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4266592" y="5083614"/>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2646412" y="5961082"/>
            <a:ext cx="3240360" cy="41079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weighted median filter</a:t>
            </a:r>
            <a:endParaRPr kumimoji="1" lang="ja-JP" altLang="en-US" dirty="0"/>
          </a:p>
        </p:txBody>
      </p:sp>
      <p:cxnSp>
        <p:nvCxnSpPr>
          <p:cNvPr id="73" name="直線矢印コネクタ 72"/>
          <p:cNvCxnSpPr/>
          <p:nvPr/>
        </p:nvCxnSpPr>
        <p:spPr>
          <a:xfrm>
            <a:off x="4266592" y="5724440"/>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4266592" y="6371872"/>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5436096" y="6310373"/>
            <a:ext cx="3995936" cy="523220"/>
          </a:xfrm>
          <a:prstGeom prst="rect">
            <a:avLst/>
          </a:prstGeom>
          <a:noFill/>
        </p:spPr>
        <p:txBody>
          <a:bodyPr wrap="square" rtlCol="0">
            <a:spAutoFit/>
          </a:bodyPr>
          <a:lstStyle/>
          <a:p>
            <a:r>
              <a:rPr lang="en-US" altLang="ja-JP" sz="2800" dirty="0"/>
              <a:t>o</a:t>
            </a:r>
            <a:r>
              <a:rPr kumimoji="1" lang="en-US" altLang="ja-JP" sz="2800" dirty="0"/>
              <a:t>utline of the algorithm</a:t>
            </a:r>
            <a:endParaRPr kumimoji="1" lang="ja-JP" altLang="en-US" sz="2800" dirty="0"/>
          </a:p>
        </p:txBody>
      </p:sp>
      <p:sp>
        <p:nvSpPr>
          <p:cNvPr id="77" name="テキスト ボックス 76"/>
          <p:cNvSpPr txBox="1"/>
          <p:nvPr/>
        </p:nvSpPr>
        <p:spPr>
          <a:xfrm rot="16200000">
            <a:off x="-100018" y="3011432"/>
            <a:ext cx="2245679" cy="461665"/>
          </a:xfrm>
          <a:prstGeom prst="rect">
            <a:avLst/>
          </a:prstGeom>
          <a:noFill/>
        </p:spPr>
        <p:txBody>
          <a:bodyPr wrap="none" rtlCol="0">
            <a:spAutoFit/>
          </a:bodyPr>
          <a:lstStyle/>
          <a:p>
            <a:r>
              <a:rPr kumimoji="1" lang="en-US" altLang="ja-JP" sz="2400" dirty="0"/>
              <a:t>left image based</a:t>
            </a:r>
            <a:endParaRPr kumimoji="1" lang="ja-JP" altLang="en-US" sz="2400" dirty="0"/>
          </a:p>
        </p:txBody>
      </p:sp>
      <p:sp>
        <p:nvSpPr>
          <p:cNvPr id="78" name="テキスト ボックス 77"/>
          <p:cNvSpPr txBox="1"/>
          <p:nvPr/>
        </p:nvSpPr>
        <p:spPr>
          <a:xfrm rot="16200000">
            <a:off x="6369351" y="2929957"/>
            <a:ext cx="2410596" cy="461665"/>
          </a:xfrm>
          <a:prstGeom prst="rect">
            <a:avLst/>
          </a:prstGeom>
          <a:noFill/>
        </p:spPr>
        <p:txBody>
          <a:bodyPr wrap="none" rtlCol="0">
            <a:spAutoFit/>
          </a:bodyPr>
          <a:lstStyle/>
          <a:p>
            <a:r>
              <a:rPr lang="en-US" altLang="ja-JP" sz="2400" dirty="0"/>
              <a:t>right </a:t>
            </a:r>
            <a:r>
              <a:rPr kumimoji="1" lang="en-US" altLang="ja-JP" sz="2400" dirty="0"/>
              <a:t>image based</a:t>
            </a:r>
            <a:endParaRPr kumimoji="1" lang="ja-JP" altLang="en-US" sz="2400" dirty="0"/>
          </a:p>
        </p:txBody>
      </p:sp>
    </p:spTree>
    <p:extLst>
      <p:ext uri="{BB962C8B-B14F-4D97-AF65-F5344CB8AC3E}">
        <p14:creationId xmlns:p14="http://schemas.microsoft.com/office/powerpoint/2010/main" val="150943387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405880" y="5805265"/>
            <a:ext cx="8486600"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カギ線コネクタ 69"/>
          <p:cNvCxnSpPr/>
          <p:nvPr/>
        </p:nvCxnSpPr>
        <p:spPr>
          <a:xfrm rot="16200000" flipH="1">
            <a:off x="1258783" y="4778848"/>
            <a:ext cx="886168" cy="1889090"/>
          </a:xfrm>
          <a:prstGeom prst="bent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395536" y="1677487"/>
            <a:ext cx="8496944" cy="20822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5" name="テキスト ボックス 64"/>
              <p:cNvSpPr txBox="1"/>
              <p:nvPr/>
            </p:nvSpPr>
            <p:spPr>
              <a:xfrm rot="16200000">
                <a:off x="7427482" y="2469998"/>
                <a:ext cx="2150012" cy="461665"/>
              </a:xfrm>
              <a:prstGeom prst="rect">
                <a:avLst/>
              </a:prstGeom>
              <a:noFill/>
            </p:spPr>
            <p:txBody>
              <a:bodyPr wrap="none" rtlCol="0">
                <a:spAutoFit/>
              </a:bodyPr>
              <a:lstStyle/>
              <a:p>
                <a:r>
                  <a:rPr lang="en-US" altLang="ja-JP" sz="2400" dirty="0"/>
                  <a:t>p</a:t>
                </a:r>
                <a:r>
                  <a:rPr kumimoji="1" lang="en-US" altLang="ja-JP" sz="2400" dirty="0"/>
                  <a:t>arallelism </a:t>
                </a:r>
                <a14:m>
                  <m:oMath xmlns:m="http://schemas.openxmlformats.org/officeDocument/2006/math">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𝐷</m:t>
                    </m:r>
                  </m:oMath>
                </a14:m>
                <a:endParaRPr kumimoji="1" lang="ja-JP" altLang="en-US" sz="2400" dirty="0"/>
              </a:p>
            </p:txBody>
          </p:sp>
        </mc:Choice>
        <mc:Fallback xmlns="">
          <p:sp>
            <p:nvSpPr>
              <p:cNvPr id="65" name="テキスト ボックス 64"/>
              <p:cNvSpPr txBox="1">
                <a:spLocks noRot="1" noChangeAspect="1" noMove="1" noResize="1" noEditPoints="1" noAdjustHandles="1" noChangeArrowheads="1" noChangeShapeType="1" noTextEdit="1"/>
              </p:cNvSpPr>
              <p:nvPr/>
            </p:nvSpPr>
            <p:spPr>
              <a:xfrm rot="16200000">
                <a:off x="7427482" y="2469998"/>
                <a:ext cx="2150012" cy="461665"/>
              </a:xfrm>
              <a:prstGeom prst="rect">
                <a:avLst/>
              </a:prstGeom>
              <a:blipFill rotWithShape="1">
                <a:blip r:embed="rId3"/>
                <a:stretch>
                  <a:fillRect l="-10526" r="-28947" b="-4545"/>
                </a:stretch>
              </a:blipFill>
            </p:spPr>
            <p:txBody>
              <a:bodyPr/>
              <a:lstStyle/>
              <a:p>
                <a:r>
                  <a:rPr lang="ja-JP" altLang="en-US">
                    <a:noFill/>
                  </a:rPr>
                  <a:t> </a:t>
                </a:r>
              </a:p>
            </p:txBody>
          </p:sp>
        </mc:Fallback>
      </mc:AlternateContent>
      <p:sp>
        <p:nvSpPr>
          <p:cNvPr id="2" name="タイトル 1"/>
          <p:cNvSpPr>
            <a:spLocks noGrp="1"/>
          </p:cNvSpPr>
          <p:nvPr>
            <p:ph type="title"/>
          </p:nvPr>
        </p:nvSpPr>
        <p:spPr>
          <a:xfrm>
            <a:off x="467544" y="0"/>
            <a:ext cx="8229600" cy="1143000"/>
          </a:xfrm>
        </p:spPr>
        <p:txBody>
          <a:bodyPr>
            <a:normAutofit fontScale="90000"/>
          </a:bodyPr>
          <a:lstStyle/>
          <a:p>
            <a:r>
              <a:rPr lang="en-US" altLang="ja-JP" dirty="0"/>
              <a:t>Cost Aggregation with Guided Filter</a:t>
            </a:r>
            <a:endParaRPr kumimoji="1" lang="ja-JP" altLang="en-US" dirty="0"/>
          </a:p>
        </p:txBody>
      </p:sp>
      <p:sp>
        <p:nvSpPr>
          <p:cNvPr id="3" name="正方形/長方形 2"/>
          <p:cNvSpPr/>
          <p:nvPr/>
        </p:nvSpPr>
        <p:spPr>
          <a:xfrm>
            <a:off x="1331640" y="1052736"/>
            <a:ext cx="2016224"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left image</a:t>
            </a:r>
            <a:endParaRPr kumimoji="1" lang="ja-JP" altLang="en-US" dirty="0"/>
          </a:p>
        </p:txBody>
      </p:sp>
      <p:sp>
        <p:nvSpPr>
          <p:cNvPr id="5" name="正方形/長方形 4"/>
          <p:cNvSpPr/>
          <p:nvPr/>
        </p:nvSpPr>
        <p:spPr>
          <a:xfrm>
            <a:off x="4932040" y="1052736"/>
            <a:ext cx="2016224"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right</a:t>
            </a:r>
            <a:r>
              <a:rPr kumimoji="1" lang="en-US" altLang="ja-JP" dirty="0"/>
              <a:t> image</a:t>
            </a:r>
            <a:endParaRPr kumimoji="1" lang="ja-JP" altLang="en-US" dirty="0"/>
          </a:p>
        </p:txBody>
      </p:sp>
      <p:cxnSp>
        <p:nvCxnSpPr>
          <p:cNvPr id="7" name="直線矢印コネクタ 6"/>
          <p:cNvCxnSpPr/>
          <p:nvPr/>
        </p:nvCxnSpPr>
        <p:spPr>
          <a:xfrm>
            <a:off x="1763688" y="1412776"/>
            <a:ext cx="0" cy="64807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577302" y="1556792"/>
                <a:ext cx="119481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𝑙𝑒𝑓𝑡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77302" y="1556792"/>
                <a:ext cx="1194814" cy="391582"/>
              </a:xfrm>
              <a:prstGeom prst="rect">
                <a:avLst/>
              </a:prstGeom>
              <a:blipFill>
                <a:blip r:embed="rId4"/>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4833318" y="1556792"/>
                <a:ext cx="1610890"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𝑙𝑒𝑓𝑡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833318" y="1556792"/>
                <a:ext cx="1610890" cy="391582"/>
              </a:xfrm>
              <a:prstGeom prst="rect">
                <a:avLst/>
              </a:prstGeom>
              <a:blipFill>
                <a:blip r:embed="rId5"/>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6435952" y="1556792"/>
                <a:ext cx="1307024"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𝑟𝑖𝑔h𝑡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435952" y="1556792"/>
                <a:ext cx="1307024" cy="391902"/>
              </a:xfrm>
              <a:prstGeom prst="rect">
                <a:avLst/>
              </a:prstGeom>
              <a:blipFill>
                <a:blip r:embed="rId6"/>
                <a:stretch>
                  <a:fillRect b="-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1984804" y="1556792"/>
                <a:ext cx="1723100"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𝑟𝑖𝑔h𝑡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984804" y="1556792"/>
                <a:ext cx="1723100" cy="391902"/>
              </a:xfrm>
              <a:prstGeom prst="rect">
                <a:avLst/>
              </a:prstGeom>
              <a:blipFill>
                <a:blip r:embed="rId7"/>
                <a:stretch>
                  <a:fillRect b="-9231"/>
                </a:stretch>
              </a:blipFill>
            </p:spPr>
            <p:txBody>
              <a:bodyPr/>
              <a:lstStyle/>
              <a:p>
                <a:r>
                  <a:rPr lang="ja-JP" altLang="en-US">
                    <a:noFill/>
                  </a:rPr>
                  <a:t> </a:t>
                </a:r>
              </a:p>
            </p:txBody>
          </p:sp>
        </mc:Fallback>
      </mc:AlternateContent>
      <p:cxnSp>
        <p:nvCxnSpPr>
          <p:cNvPr id="22" name="直線矢印コネクタ 21"/>
          <p:cNvCxnSpPr/>
          <p:nvPr/>
        </p:nvCxnSpPr>
        <p:spPr>
          <a:xfrm>
            <a:off x="6444208" y="1407711"/>
            <a:ext cx="0" cy="65313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49445" y="2954655"/>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8" name="正方形/長方形 37"/>
          <p:cNvSpPr/>
          <p:nvPr/>
        </p:nvSpPr>
        <p:spPr>
          <a:xfrm>
            <a:off x="1430294" y="2973703"/>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7" name="正方形/長方形 36"/>
          <p:cNvSpPr/>
          <p:nvPr/>
        </p:nvSpPr>
        <p:spPr>
          <a:xfrm>
            <a:off x="1454207" y="1936876"/>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36" name="正方形/長方形 35"/>
          <p:cNvSpPr/>
          <p:nvPr/>
        </p:nvSpPr>
        <p:spPr>
          <a:xfrm>
            <a:off x="1435324" y="1960340"/>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35" name="正方形/長方形 34"/>
          <p:cNvSpPr/>
          <p:nvPr/>
        </p:nvSpPr>
        <p:spPr>
          <a:xfrm>
            <a:off x="1414790" y="1982043"/>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34" name="正方形/長方形 33"/>
          <p:cNvSpPr/>
          <p:nvPr/>
        </p:nvSpPr>
        <p:spPr>
          <a:xfrm>
            <a:off x="1409828" y="2992280"/>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3" name="正方形/長方形 32"/>
          <p:cNvSpPr/>
          <p:nvPr/>
        </p:nvSpPr>
        <p:spPr>
          <a:xfrm>
            <a:off x="1391743" y="3013329"/>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2" name="正方形/長方形 31"/>
          <p:cNvSpPr/>
          <p:nvPr/>
        </p:nvSpPr>
        <p:spPr>
          <a:xfrm>
            <a:off x="1371277" y="3030954"/>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30" name="正方形/長方形 29"/>
          <p:cNvSpPr/>
          <p:nvPr/>
        </p:nvSpPr>
        <p:spPr>
          <a:xfrm>
            <a:off x="1394124" y="2003126"/>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29" name="正方形/長方形 28"/>
          <p:cNvSpPr/>
          <p:nvPr/>
        </p:nvSpPr>
        <p:spPr>
          <a:xfrm>
            <a:off x="1372695" y="2022174"/>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28" name="正方形/長方形 27"/>
          <p:cNvSpPr/>
          <p:nvPr/>
        </p:nvSpPr>
        <p:spPr>
          <a:xfrm>
            <a:off x="1350268" y="2041510"/>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6" name="正方形/長方形 5"/>
          <p:cNvSpPr/>
          <p:nvPr/>
        </p:nvSpPr>
        <p:spPr>
          <a:xfrm>
            <a:off x="1331640" y="2060848"/>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cxnSp>
        <p:nvCxnSpPr>
          <p:cNvPr id="24" name="直線矢印コネクタ 23"/>
          <p:cNvCxnSpPr/>
          <p:nvPr/>
        </p:nvCxnSpPr>
        <p:spPr>
          <a:xfrm>
            <a:off x="2627784" y="2769136"/>
            <a:ext cx="0" cy="29982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1350268" y="3049622"/>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23" name="正方形/長方形 22"/>
          <p:cNvSpPr/>
          <p:nvPr/>
        </p:nvSpPr>
        <p:spPr>
          <a:xfrm>
            <a:off x="1331640" y="3068960"/>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   using the box filter</a:t>
            </a:r>
            <a:endParaRPr kumimoji="1" lang="ja-JP" altLang="en-US" dirty="0"/>
          </a:p>
        </p:txBody>
      </p:sp>
      <p:sp>
        <p:nvSpPr>
          <p:cNvPr id="42" name="正方形/長方形 41"/>
          <p:cNvSpPr/>
          <p:nvPr/>
        </p:nvSpPr>
        <p:spPr>
          <a:xfrm>
            <a:off x="4753236" y="2952417"/>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3" name="正方形/長方形 42"/>
          <p:cNvSpPr/>
          <p:nvPr/>
        </p:nvSpPr>
        <p:spPr>
          <a:xfrm>
            <a:off x="4734085" y="2971465"/>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4" name="正方形/長方形 43"/>
          <p:cNvSpPr/>
          <p:nvPr/>
        </p:nvSpPr>
        <p:spPr>
          <a:xfrm>
            <a:off x="4755617" y="1941781"/>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45" name="正方形/長方形 44"/>
          <p:cNvSpPr/>
          <p:nvPr/>
        </p:nvSpPr>
        <p:spPr>
          <a:xfrm>
            <a:off x="4734353" y="1960483"/>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46" name="正方形/長方形 45"/>
          <p:cNvSpPr/>
          <p:nvPr/>
        </p:nvSpPr>
        <p:spPr>
          <a:xfrm>
            <a:off x="4716200" y="1979805"/>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47" name="正方形/長方形 46"/>
          <p:cNvSpPr/>
          <p:nvPr/>
        </p:nvSpPr>
        <p:spPr>
          <a:xfrm>
            <a:off x="4716000" y="2990042"/>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8" name="正方形/長方形 47"/>
          <p:cNvSpPr/>
          <p:nvPr/>
        </p:nvSpPr>
        <p:spPr>
          <a:xfrm>
            <a:off x="4695534" y="3008710"/>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49" name="正方形/長方形 48"/>
          <p:cNvSpPr/>
          <p:nvPr/>
        </p:nvSpPr>
        <p:spPr>
          <a:xfrm>
            <a:off x="4677449" y="3026335"/>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50" name="正方形/長方形 49"/>
          <p:cNvSpPr/>
          <p:nvPr/>
        </p:nvSpPr>
        <p:spPr>
          <a:xfrm>
            <a:off x="4695534" y="1998507"/>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51" name="正方形/長方形 50"/>
          <p:cNvSpPr/>
          <p:nvPr/>
        </p:nvSpPr>
        <p:spPr>
          <a:xfrm>
            <a:off x="4676486" y="2017555"/>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52" name="正方形/長方形 51"/>
          <p:cNvSpPr/>
          <p:nvPr/>
        </p:nvSpPr>
        <p:spPr>
          <a:xfrm>
            <a:off x="4658821" y="2036891"/>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sp>
        <p:nvSpPr>
          <p:cNvPr id="53" name="正方形/長方形 52"/>
          <p:cNvSpPr/>
          <p:nvPr/>
        </p:nvSpPr>
        <p:spPr>
          <a:xfrm>
            <a:off x="4640193" y="2056229"/>
            <a:ext cx="2592288" cy="72008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calculate matching cost between two pixels</a:t>
            </a:r>
            <a:endParaRPr kumimoji="1" lang="ja-JP" altLang="en-US" dirty="0"/>
          </a:p>
        </p:txBody>
      </p:sp>
      <p:cxnSp>
        <p:nvCxnSpPr>
          <p:cNvPr id="54" name="直線矢印コネクタ 53"/>
          <p:cNvCxnSpPr/>
          <p:nvPr/>
        </p:nvCxnSpPr>
        <p:spPr>
          <a:xfrm>
            <a:off x="5936337" y="2764517"/>
            <a:ext cx="0" cy="29982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4658821" y="3045003"/>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a:t>
            </a:r>
            <a:endParaRPr kumimoji="1" lang="ja-JP" altLang="en-US" dirty="0"/>
          </a:p>
        </p:txBody>
      </p:sp>
      <p:sp>
        <p:nvSpPr>
          <p:cNvPr id="56" name="正方形/長方形 55"/>
          <p:cNvSpPr/>
          <p:nvPr/>
        </p:nvSpPr>
        <p:spPr>
          <a:xfrm>
            <a:off x="4640193" y="3064341"/>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aggregate the costs   using the box filter</a:t>
            </a:r>
            <a:endParaRPr kumimoji="1" lang="ja-JP" altLang="en-US" dirty="0"/>
          </a:p>
        </p:txBody>
      </p:sp>
      <p:cxnSp>
        <p:nvCxnSpPr>
          <p:cNvPr id="18" name="直線矢印コネクタ 17"/>
          <p:cNvCxnSpPr/>
          <p:nvPr/>
        </p:nvCxnSpPr>
        <p:spPr>
          <a:xfrm flipH="1">
            <a:off x="2987824" y="1407711"/>
            <a:ext cx="2448272" cy="6531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000947" y="1407711"/>
            <a:ext cx="2461863" cy="6413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正方形/長方形 56"/>
              <p:cNvSpPr/>
              <p:nvPr/>
            </p:nvSpPr>
            <p:spPr>
              <a:xfrm>
                <a:off x="1339379" y="3861168"/>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t>
                </a:r>
                <a:r>
                  <a:rPr kumimoji="1" lang="en-US" altLang="ja-JP" dirty="0"/>
                  <a:t>hoose </a:t>
                </a:r>
                <a14:m>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panose="02040503050406030204" pitchFamily="18" charset="0"/>
                          </a:rPr>
                          <m:t>𝑑</m:t>
                        </m:r>
                      </m:e>
                      <m:sub>
                        <m:r>
                          <a:rPr kumimoji="1" lang="en-US" altLang="ja-JP" b="0" i="1" dirty="0" smtClean="0">
                            <a:latin typeface="Cambria Math" panose="02040503050406030204" pitchFamily="18" charset="0"/>
                          </a:rPr>
                          <m:t>𝐿</m:t>
                        </m:r>
                      </m:sub>
                    </m:sSub>
                  </m:oMath>
                </a14:m>
                <a:r>
                  <a:rPr kumimoji="1" lang="ja-JP" altLang="en-US" dirty="0"/>
                  <a:t> </a:t>
                </a:r>
                <a:r>
                  <a:rPr kumimoji="1" lang="en-US" altLang="ja-JP" dirty="0"/>
                  <a:t>that gives the minimum sum</a:t>
                </a:r>
                <a:endParaRPr kumimoji="1" lang="ja-JP" altLang="en-US" dirty="0"/>
              </a:p>
            </p:txBody>
          </p:sp>
        </mc:Choice>
        <mc:Fallback xmlns="">
          <p:sp>
            <p:nvSpPr>
              <p:cNvPr id="57" name="正方形/長方形 56"/>
              <p:cNvSpPr>
                <a:spLocks noRot="1" noChangeAspect="1" noMove="1" noResize="1" noEditPoints="1" noAdjustHandles="1" noChangeArrowheads="1" noChangeShapeType="1" noTextEdit="1"/>
              </p:cNvSpPr>
              <p:nvPr/>
            </p:nvSpPr>
            <p:spPr>
              <a:xfrm>
                <a:off x="1339379" y="3861168"/>
                <a:ext cx="2592288" cy="576064"/>
              </a:xfrm>
              <a:prstGeom prst="rect">
                <a:avLst/>
              </a:prstGeom>
              <a:blipFill>
                <a:blip r:embed="rId8"/>
                <a:stretch>
                  <a:fillRect t="-9278" r="-703" b="-20619"/>
                </a:stretch>
              </a:blipFill>
              <a:ln w="12700">
                <a:solidFill>
                  <a:srgbClr val="0070C0"/>
                </a:solidFill>
              </a:ln>
            </p:spPr>
            <p:txBody>
              <a:bodyPr/>
              <a:lstStyle/>
              <a:p>
                <a:r>
                  <a:rPr lang="ja-JP" altLang="en-US">
                    <a:noFill/>
                  </a:rPr>
                  <a:t> </a:t>
                </a:r>
              </a:p>
            </p:txBody>
          </p:sp>
        </mc:Fallback>
      </mc:AlternateContent>
      <p:cxnSp>
        <p:nvCxnSpPr>
          <p:cNvPr id="58" name="直線矢印コネクタ 57"/>
          <p:cNvCxnSpPr/>
          <p:nvPr/>
        </p:nvCxnSpPr>
        <p:spPr>
          <a:xfrm>
            <a:off x="2627784" y="3640405"/>
            <a:ext cx="0" cy="22064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正方形/長方形 58"/>
              <p:cNvSpPr/>
              <p:nvPr/>
            </p:nvSpPr>
            <p:spPr>
              <a:xfrm>
                <a:off x="4679830" y="3868191"/>
                <a:ext cx="2592288" cy="576064"/>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c</a:t>
                </a:r>
                <a:r>
                  <a:rPr kumimoji="1" lang="en-US" altLang="ja-JP" dirty="0"/>
                  <a:t>hoose </a:t>
                </a:r>
                <a14:m>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panose="02040503050406030204" pitchFamily="18" charset="0"/>
                          </a:rPr>
                          <m:t>𝑑</m:t>
                        </m:r>
                      </m:e>
                      <m:sub>
                        <m:r>
                          <a:rPr kumimoji="1" lang="en-US" altLang="ja-JP" b="0" i="1" dirty="0" smtClean="0">
                            <a:latin typeface="Cambria Math" panose="02040503050406030204" pitchFamily="18" charset="0"/>
                          </a:rPr>
                          <m:t>𝑅</m:t>
                        </m:r>
                      </m:sub>
                    </m:sSub>
                  </m:oMath>
                </a14:m>
                <a:r>
                  <a:rPr kumimoji="1" lang="ja-JP" altLang="en-US" dirty="0"/>
                  <a:t> </a:t>
                </a:r>
                <a:r>
                  <a:rPr kumimoji="1" lang="en-US" altLang="ja-JP" dirty="0"/>
                  <a:t>that gives the minimum sum</a:t>
                </a:r>
                <a:endParaRPr kumimoji="1" lang="ja-JP" altLang="en-US" dirty="0"/>
              </a:p>
            </p:txBody>
          </p:sp>
        </mc:Choice>
        <mc:Fallback xmlns="">
          <p:sp>
            <p:nvSpPr>
              <p:cNvPr id="59" name="正方形/長方形 58"/>
              <p:cNvSpPr>
                <a:spLocks noRot="1" noChangeAspect="1" noMove="1" noResize="1" noEditPoints="1" noAdjustHandles="1" noChangeArrowheads="1" noChangeShapeType="1" noTextEdit="1"/>
              </p:cNvSpPr>
              <p:nvPr/>
            </p:nvSpPr>
            <p:spPr>
              <a:xfrm>
                <a:off x="4679830" y="3868191"/>
                <a:ext cx="2592288" cy="576064"/>
              </a:xfrm>
              <a:prstGeom prst="rect">
                <a:avLst/>
              </a:prstGeom>
              <a:blipFill>
                <a:blip r:embed="rId9"/>
                <a:stretch>
                  <a:fillRect t="-10417" r="-937" b="-20833"/>
                </a:stretch>
              </a:blipFill>
              <a:ln w="12700">
                <a:solidFill>
                  <a:srgbClr val="0070C0"/>
                </a:solidFill>
              </a:ln>
            </p:spPr>
            <p:txBody>
              <a:bodyPr/>
              <a:lstStyle/>
              <a:p>
                <a:r>
                  <a:rPr lang="ja-JP" altLang="en-US">
                    <a:noFill/>
                  </a:rPr>
                  <a:t> </a:t>
                </a:r>
              </a:p>
            </p:txBody>
          </p:sp>
        </mc:Fallback>
      </mc:AlternateContent>
      <p:sp>
        <p:nvSpPr>
          <p:cNvPr id="61" name="正方形/長方形 60"/>
          <p:cNvSpPr/>
          <p:nvPr/>
        </p:nvSpPr>
        <p:spPr>
          <a:xfrm>
            <a:off x="2646412" y="4677543"/>
            <a:ext cx="3240360" cy="407641"/>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left-right consistency check</a:t>
            </a:r>
            <a:endParaRPr kumimoji="1" lang="ja-JP" altLang="en-US" dirty="0"/>
          </a:p>
        </p:txBody>
      </p:sp>
      <p:cxnSp>
        <p:nvCxnSpPr>
          <p:cNvPr id="62" name="直線矢印コネクタ 61"/>
          <p:cNvCxnSpPr/>
          <p:nvPr/>
        </p:nvCxnSpPr>
        <p:spPr>
          <a:xfrm>
            <a:off x="3203848" y="4436006"/>
            <a:ext cx="0" cy="24398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5292080" y="4444255"/>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2646412" y="5320256"/>
            <a:ext cx="3240360" cy="41079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densification procedure</a:t>
            </a:r>
            <a:endParaRPr kumimoji="1" lang="ja-JP" altLang="en-US" dirty="0"/>
          </a:p>
        </p:txBody>
      </p:sp>
      <p:cxnSp>
        <p:nvCxnSpPr>
          <p:cNvPr id="68" name="直線矢印コネクタ 67"/>
          <p:cNvCxnSpPr/>
          <p:nvPr/>
        </p:nvCxnSpPr>
        <p:spPr>
          <a:xfrm>
            <a:off x="5942810" y="3647578"/>
            <a:ext cx="0" cy="22064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4266592" y="5083614"/>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2646412" y="5961082"/>
            <a:ext cx="3240360" cy="410790"/>
          </a:xfrm>
          <a:prstGeom prst="rect">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weighted median filter</a:t>
            </a:r>
            <a:endParaRPr kumimoji="1" lang="ja-JP" altLang="en-US" dirty="0"/>
          </a:p>
        </p:txBody>
      </p:sp>
      <p:cxnSp>
        <p:nvCxnSpPr>
          <p:cNvPr id="73" name="直線矢印コネクタ 72"/>
          <p:cNvCxnSpPr/>
          <p:nvPr/>
        </p:nvCxnSpPr>
        <p:spPr>
          <a:xfrm>
            <a:off x="4266592" y="5724440"/>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4266592" y="6371872"/>
            <a:ext cx="1" cy="2285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5436096" y="6310373"/>
            <a:ext cx="3995936" cy="523220"/>
          </a:xfrm>
          <a:prstGeom prst="rect">
            <a:avLst/>
          </a:prstGeom>
          <a:noFill/>
        </p:spPr>
        <p:txBody>
          <a:bodyPr wrap="square" rtlCol="0">
            <a:spAutoFit/>
          </a:bodyPr>
          <a:lstStyle/>
          <a:p>
            <a:r>
              <a:rPr lang="en-US" altLang="ja-JP" sz="2800" dirty="0"/>
              <a:t>o</a:t>
            </a:r>
            <a:r>
              <a:rPr kumimoji="1" lang="en-US" altLang="ja-JP" sz="2800" dirty="0"/>
              <a:t>utline of the algorithm</a:t>
            </a:r>
            <a:endParaRPr kumimoji="1" lang="ja-JP" altLang="en-US" sz="2800" dirty="0"/>
          </a:p>
        </p:txBody>
      </p:sp>
      <p:sp>
        <p:nvSpPr>
          <p:cNvPr id="77" name="テキスト ボックス 76"/>
          <p:cNvSpPr txBox="1"/>
          <p:nvPr/>
        </p:nvSpPr>
        <p:spPr>
          <a:xfrm rot="16200000">
            <a:off x="-100018" y="3011432"/>
            <a:ext cx="2245679" cy="461665"/>
          </a:xfrm>
          <a:prstGeom prst="rect">
            <a:avLst/>
          </a:prstGeom>
          <a:noFill/>
        </p:spPr>
        <p:txBody>
          <a:bodyPr wrap="none" rtlCol="0">
            <a:spAutoFit/>
          </a:bodyPr>
          <a:lstStyle/>
          <a:p>
            <a:r>
              <a:rPr kumimoji="1" lang="en-US" altLang="ja-JP" sz="2400" dirty="0"/>
              <a:t>left image based</a:t>
            </a:r>
            <a:endParaRPr kumimoji="1" lang="ja-JP" altLang="en-US" sz="2400" dirty="0"/>
          </a:p>
        </p:txBody>
      </p:sp>
      <p:sp>
        <p:nvSpPr>
          <p:cNvPr id="78" name="テキスト ボックス 77"/>
          <p:cNvSpPr txBox="1"/>
          <p:nvPr/>
        </p:nvSpPr>
        <p:spPr>
          <a:xfrm rot="16200000">
            <a:off x="6369351" y="2929957"/>
            <a:ext cx="2410596" cy="461665"/>
          </a:xfrm>
          <a:prstGeom prst="rect">
            <a:avLst/>
          </a:prstGeom>
          <a:noFill/>
        </p:spPr>
        <p:txBody>
          <a:bodyPr wrap="none" rtlCol="0">
            <a:spAutoFit/>
          </a:bodyPr>
          <a:lstStyle/>
          <a:p>
            <a:r>
              <a:rPr lang="en-US" altLang="ja-JP" sz="2400" dirty="0"/>
              <a:t>right </a:t>
            </a:r>
            <a:r>
              <a:rPr kumimoji="1" lang="en-US" altLang="ja-JP" sz="2400" dirty="0"/>
              <a:t>image based</a:t>
            </a:r>
            <a:endParaRPr kumimoji="1" lang="ja-JP" altLang="en-US" sz="2400" dirty="0"/>
          </a:p>
        </p:txBody>
      </p:sp>
      <p:sp>
        <p:nvSpPr>
          <p:cNvPr id="67" name="正方形/長方形 66"/>
          <p:cNvSpPr/>
          <p:nvPr/>
        </p:nvSpPr>
        <p:spPr>
          <a:xfrm>
            <a:off x="405880" y="4384216"/>
            <a:ext cx="8486600" cy="914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The most of the computation time is spent for these two steps.</a:t>
            </a:r>
            <a:endParaRPr kumimoji="1" lang="ja-JP" altLang="en-US" sz="2400" dirty="0"/>
          </a:p>
        </p:txBody>
      </p:sp>
      <p:cxnSp>
        <p:nvCxnSpPr>
          <p:cNvPr id="69" name="カギ線コネクタ 68"/>
          <p:cNvCxnSpPr/>
          <p:nvPr/>
        </p:nvCxnSpPr>
        <p:spPr>
          <a:xfrm rot="5400000" flipH="1" flipV="1">
            <a:off x="529996" y="3582572"/>
            <a:ext cx="1027224" cy="576064"/>
          </a:xfrm>
          <a:prstGeom prst="bentConnector2">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6807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fontScale="90000"/>
          </a:bodyPr>
          <a:lstStyle/>
          <a:p>
            <a:r>
              <a:rPr lang="en-US" altLang="ja-JP" dirty="0"/>
              <a:t>Cost Aggregation with Guided Filter</a:t>
            </a:r>
            <a:endParaRPr kumimoji="1" lang="ja-JP" altLang="en-US"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467544" y="1052736"/>
                <a:ext cx="8652018" cy="6001643"/>
              </a:xfrm>
              <a:prstGeom prst="rect">
                <a:avLst/>
              </a:prstGeom>
              <a:noFill/>
            </p:spPr>
            <p:txBody>
              <a:bodyPr wrap="square" rtlCol="0">
                <a:spAutoFit/>
              </a:bodyPr>
              <a:lstStyle/>
              <a:p>
                <a:r>
                  <a:rPr lang="en-US" altLang="ja-JP" sz="2400" dirty="0"/>
                  <a:t>The outline of this algorithm</a:t>
                </a:r>
              </a:p>
              <a:p>
                <a:pPr marL="457200" indent="-457200">
                  <a:buFont typeface="+mj-lt"/>
                  <a:buAutoNum type="arabicPeriod"/>
                </a:pPr>
                <a:r>
                  <a:rPr lang="en-US" altLang="ja-JP" sz="2400" dirty="0"/>
                  <a:t>The matching cost between two pixels in the left and right images are calculated using their intensity and gradient.</a:t>
                </a:r>
              </a:p>
              <a:p>
                <a:pPr marL="457200" indent="-457200">
                  <a:buFont typeface="+mj-lt"/>
                  <a:buAutoNum type="arabicPeriod"/>
                </a:pPr>
                <a:r>
                  <a:rPr lang="en-US" altLang="ja-JP" sz="2400" dirty="0"/>
                  <a:t>The matching costs are aggregated along the </a:t>
                </a:r>
                <a14:m>
                  <m:oMath xmlns:m="http://schemas.openxmlformats.org/officeDocument/2006/math">
                    <m:r>
                      <a:rPr lang="en-US" altLang="ja-JP" sz="2400" b="0" i="1" smtClean="0">
                        <a:latin typeface="Cambria Math" panose="02040503050406030204" pitchFamily="18" charset="0"/>
                      </a:rPr>
                      <m:t>𝑥</m:t>
                    </m:r>
                  </m:oMath>
                </a14:m>
                <a:r>
                  <a:rPr lang="en-US" altLang="ja-JP" sz="2400" dirty="0"/>
                  <a:t>- and </a:t>
                </a:r>
                <a14:m>
                  <m:oMath xmlns:m="http://schemas.openxmlformats.org/officeDocument/2006/math">
                    <m:r>
                      <a:rPr lang="en-US" altLang="ja-JP" sz="2400" b="0" i="1" smtClean="0">
                        <a:latin typeface="Cambria Math" panose="02040503050406030204" pitchFamily="18" charset="0"/>
                      </a:rPr>
                      <m:t>𝑦</m:t>
                    </m:r>
                  </m:oMath>
                </a14:m>
                <a:r>
                  <a:rPr lang="en-US" altLang="ja-JP" sz="2400" dirty="0"/>
                  <a:t>-axis using guided filter.</a:t>
                </a:r>
              </a:p>
              <a:p>
                <a:pPr marL="457200" indent="-457200">
                  <a:buFont typeface="+mj-lt"/>
                  <a:buAutoNum type="arabicPeriod"/>
                </a:pPr>
                <a:r>
                  <a:rPr lang="en-US" altLang="ja-JP" sz="2400" dirty="0"/>
                  <a:t>For each pixel, </a:t>
                </a:r>
                <a14:m>
                  <m:oMath xmlns:m="http://schemas.openxmlformats.org/officeDocument/2006/math">
                    <m:r>
                      <a:rPr lang="en-US" altLang="ja-JP" sz="2400" b="0" i="1" smtClean="0">
                        <a:latin typeface="Cambria Math" panose="02040503050406030204" pitchFamily="18" charset="0"/>
                      </a:rPr>
                      <m:t>𝑑</m:t>
                    </m:r>
                    <m:r>
                      <a:rPr lang="en-US" altLang="ja-JP" sz="2400" b="0" i="1" smtClean="0">
                        <a:latin typeface="Cambria Math" panose="02040503050406030204" pitchFamily="18" charset="0"/>
                        <a:ea typeface="Cambria Math" panose="02040503050406030204" pitchFamily="18" charset="0"/>
                      </a:rPr>
                      <m:t>∈[0,</m:t>
                    </m:r>
                    <m:r>
                      <a:rPr lang="en-US" altLang="ja-JP" sz="2400" b="0" i="1" smtClean="0">
                        <a:latin typeface="Cambria Math" panose="02040503050406030204" pitchFamily="18" charset="0"/>
                        <a:ea typeface="Cambria Math" panose="02040503050406030204" pitchFamily="18" charset="0"/>
                      </a:rPr>
                      <m:t>𝐷</m:t>
                    </m:r>
                    <m:r>
                      <a:rPr lang="en-US" altLang="ja-JP" sz="2400" b="0" i="1" smtClean="0">
                        <a:latin typeface="Cambria Math" panose="02040503050406030204" pitchFamily="18" charset="0"/>
                        <a:ea typeface="Cambria Math" panose="02040503050406030204" pitchFamily="18" charset="0"/>
                      </a:rPr>
                      <m:t> −1]</m:t>
                    </m:r>
                  </m:oMath>
                </a14:m>
                <a:r>
                  <a:rPr lang="en-US" altLang="ja-JP" sz="2400" dirty="0"/>
                  <a:t> that gives the minimum cost is choses as its disparity.</a:t>
                </a:r>
              </a:p>
              <a:p>
                <a:pPr marL="457200" indent="-457200">
                  <a:buFont typeface="+mj-lt"/>
                  <a:buAutoNum type="arabicPeriod"/>
                </a:pPr>
                <a:r>
                  <a:rPr lang="en-US" altLang="ja-JP" sz="2400" dirty="0"/>
                  <a:t>Step 1. to 3. are executed twice (once for the left image and again for the right image).</a:t>
                </a:r>
              </a:p>
              <a:p>
                <a:pPr marL="457200" indent="-457200">
                  <a:buFont typeface="+mj-lt"/>
                  <a:buAutoNum type="arabicPeriod"/>
                </a:pPr>
                <a:r>
                  <a:rPr lang="en-US" altLang="ja-JP" sz="2400" dirty="0"/>
                  <a:t>The left-right consistency check is performed to choose the pixels with reliable matching.</a:t>
                </a:r>
              </a:p>
              <a:p>
                <a:pPr marL="457200" indent="-457200">
                  <a:buFont typeface="+mj-lt"/>
                  <a:buAutoNum type="arabicPeriod"/>
                </a:pPr>
                <a:r>
                  <a:rPr lang="en-US" altLang="ja-JP" sz="2400" dirty="0"/>
                  <a:t>For each unreliable pixels,</a:t>
                </a:r>
              </a:p>
              <a:p>
                <a:pPr marL="914400" lvl="1" indent="-457200">
                  <a:buFont typeface="+mj-lt"/>
                  <a:buAutoNum type="arabicPeriod"/>
                </a:pPr>
                <a:r>
                  <a:rPr lang="en-US" altLang="ja-JP" sz="2400" dirty="0"/>
                  <a:t>densification procedure is applied, and</a:t>
                </a:r>
              </a:p>
              <a:p>
                <a:pPr marL="914400" lvl="1" indent="-457200">
                  <a:buFont typeface="+mj-lt"/>
                  <a:buAutoNum type="arabicPeriod"/>
                </a:pPr>
                <a:r>
                  <a:rPr lang="en-US" altLang="ja-JP" sz="2400" dirty="0"/>
                  <a:t>the weighted median filter is applied to remove streak-line artifacts.</a:t>
                </a:r>
              </a:p>
              <a:p>
                <a:endParaRPr lang="ja-JP" altLang="en-US" sz="2400" dirty="0">
                  <a:solidFill>
                    <a:prstClr val="black"/>
                  </a:solidFill>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67544" y="1052736"/>
                <a:ext cx="8652018" cy="6001643"/>
              </a:xfrm>
              <a:prstGeom prst="rect">
                <a:avLst/>
              </a:prstGeom>
              <a:blipFill rotWithShape="0">
                <a:blip r:embed="rId2"/>
                <a:stretch>
                  <a:fillRect l="-1128" t="-813" r="-63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13005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fontScale="90000"/>
          </a:bodyPr>
          <a:lstStyle/>
          <a:p>
            <a:r>
              <a:rPr lang="en-US" altLang="ja-JP" dirty="0"/>
              <a:t>Cost Aggregation with Guided Filter</a:t>
            </a:r>
            <a:endParaRPr kumimoji="1" lang="ja-JP" altLang="en-US"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467544" y="1052736"/>
                <a:ext cx="8652018" cy="6001643"/>
              </a:xfrm>
              <a:prstGeom prst="rect">
                <a:avLst/>
              </a:prstGeom>
              <a:noFill/>
            </p:spPr>
            <p:txBody>
              <a:bodyPr wrap="square" rtlCol="0">
                <a:spAutoFit/>
              </a:bodyPr>
              <a:lstStyle/>
              <a:p>
                <a:r>
                  <a:rPr lang="en-US" altLang="ja-JP" sz="2400" dirty="0"/>
                  <a:t>The outline of this algorithm</a:t>
                </a:r>
              </a:p>
              <a:p>
                <a:pPr marL="457200" indent="-457200">
                  <a:buFont typeface="+mj-lt"/>
                  <a:buAutoNum type="arabicPeriod"/>
                </a:pPr>
                <a:r>
                  <a:rPr lang="en-US" altLang="ja-JP" sz="2400" dirty="0"/>
                  <a:t>The matching cost between two pixels in the left and right images are calculated using their intensity and gradient.</a:t>
                </a:r>
              </a:p>
              <a:p>
                <a:pPr marL="457200" indent="-457200">
                  <a:buFont typeface="+mj-lt"/>
                  <a:buAutoNum type="arabicPeriod"/>
                </a:pPr>
                <a:r>
                  <a:rPr lang="en-US" altLang="ja-JP" sz="2400" dirty="0">
                    <a:solidFill>
                      <a:srgbClr val="0070C0"/>
                    </a:solidFill>
                  </a:rPr>
                  <a:t>The matching costs are aggregated along the </a:t>
                </a:r>
                <a14:m>
                  <m:oMath xmlns:m="http://schemas.openxmlformats.org/officeDocument/2006/math">
                    <m:r>
                      <a:rPr lang="en-US" altLang="ja-JP" sz="2400" b="0" i="1" smtClean="0">
                        <a:solidFill>
                          <a:srgbClr val="0070C0"/>
                        </a:solidFill>
                        <a:latin typeface="Cambria Math" panose="02040503050406030204" pitchFamily="18" charset="0"/>
                      </a:rPr>
                      <m:t>𝑥</m:t>
                    </m:r>
                  </m:oMath>
                </a14:m>
                <a:r>
                  <a:rPr lang="en-US" altLang="ja-JP" sz="2400" dirty="0">
                    <a:solidFill>
                      <a:srgbClr val="0070C0"/>
                    </a:solidFill>
                  </a:rPr>
                  <a:t>- and </a:t>
                </a:r>
                <a14:m>
                  <m:oMath xmlns:m="http://schemas.openxmlformats.org/officeDocument/2006/math">
                    <m:r>
                      <a:rPr lang="en-US" altLang="ja-JP" sz="2400" b="0" i="1" smtClean="0">
                        <a:solidFill>
                          <a:srgbClr val="0070C0"/>
                        </a:solidFill>
                        <a:latin typeface="Cambria Math" panose="02040503050406030204" pitchFamily="18" charset="0"/>
                      </a:rPr>
                      <m:t>𝑦</m:t>
                    </m:r>
                  </m:oMath>
                </a14:m>
                <a:r>
                  <a:rPr lang="en-US" altLang="ja-JP" sz="2400" dirty="0">
                    <a:solidFill>
                      <a:srgbClr val="0070C0"/>
                    </a:solidFill>
                  </a:rPr>
                  <a:t>-axis using guided filter.</a:t>
                </a:r>
              </a:p>
              <a:p>
                <a:pPr marL="457200" indent="-457200">
                  <a:buFont typeface="+mj-lt"/>
                  <a:buAutoNum type="arabicPeriod"/>
                </a:pPr>
                <a:r>
                  <a:rPr lang="en-US" altLang="ja-JP" sz="2400" dirty="0"/>
                  <a:t>For each pixel, </a:t>
                </a:r>
                <a14:m>
                  <m:oMath xmlns:m="http://schemas.openxmlformats.org/officeDocument/2006/math">
                    <m:r>
                      <a:rPr lang="en-US" altLang="ja-JP" sz="2400" b="0" i="1" smtClean="0">
                        <a:latin typeface="Cambria Math" panose="02040503050406030204" pitchFamily="18" charset="0"/>
                      </a:rPr>
                      <m:t>𝑑</m:t>
                    </m:r>
                    <m:r>
                      <a:rPr lang="en-US" altLang="ja-JP" sz="2400" b="0" i="1" smtClean="0">
                        <a:latin typeface="Cambria Math" panose="02040503050406030204" pitchFamily="18" charset="0"/>
                        <a:ea typeface="Cambria Math" panose="02040503050406030204" pitchFamily="18" charset="0"/>
                      </a:rPr>
                      <m:t>∈[0,</m:t>
                    </m:r>
                    <m:r>
                      <a:rPr lang="en-US" altLang="ja-JP" sz="2400" b="0" i="1" smtClean="0">
                        <a:latin typeface="Cambria Math" panose="02040503050406030204" pitchFamily="18" charset="0"/>
                        <a:ea typeface="Cambria Math" panose="02040503050406030204" pitchFamily="18" charset="0"/>
                      </a:rPr>
                      <m:t>𝐷</m:t>
                    </m:r>
                    <m:r>
                      <a:rPr lang="en-US" altLang="ja-JP" sz="2400" b="0" i="1" smtClean="0">
                        <a:latin typeface="Cambria Math" panose="02040503050406030204" pitchFamily="18" charset="0"/>
                        <a:ea typeface="Cambria Math" panose="02040503050406030204" pitchFamily="18" charset="0"/>
                      </a:rPr>
                      <m:t> −1]</m:t>
                    </m:r>
                  </m:oMath>
                </a14:m>
                <a:r>
                  <a:rPr lang="en-US" altLang="ja-JP" sz="2400" dirty="0"/>
                  <a:t> that gives the minimum cost is choses as its disparity.</a:t>
                </a:r>
              </a:p>
              <a:p>
                <a:pPr marL="457200" indent="-457200">
                  <a:buFont typeface="+mj-lt"/>
                  <a:buAutoNum type="arabicPeriod"/>
                </a:pPr>
                <a:r>
                  <a:rPr lang="en-US" altLang="ja-JP" sz="2400" dirty="0"/>
                  <a:t>Step 1. to 3. are executed twice (once for the left image and again for the right image).</a:t>
                </a:r>
              </a:p>
              <a:p>
                <a:pPr marL="457200" indent="-457200">
                  <a:buFont typeface="+mj-lt"/>
                  <a:buAutoNum type="arabicPeriod"/>
                </a:pPr>
                <a:r>
                  <a:rPr lang="en-US" altLang="ja-JP" sz="2400" dirty="0"/>
                  <a:t>The left-right consistency check is performed to choose the pixels with reliable matching.</a:t>
                </a:r>
              </a:p>
              <a:p>
                <a:pPr marL="457200" indent="-457200">
                  <a:buFont typeface="+mj-lt"/>
                  <a:buAutoNum type="arabicPeriod"/>
                </a:pPr>
                <a:r>
                  <a:rPr lang="en-US" altLang="ja-JP" sz="2400" dirty="0"/>
                  <a:t>For each unreliable pixels,</a:t>
                </a:r>
              </a:p>
              <a:p>
                <a:pPr marL="914400" lvl="1" indent="-457200">
                  <a:buFont typeface="+mj-lt"/>
                  <a:buAutoNum type="arabicPeriod"/>
                </a:pPr>
                <a:r>
                  <a:rPr lang="en-US" altLang="ja-JP" sz="2400" dirty="0"/>
                  <a:t>densification procedure is applied, and</a:t>
                </a:r>
              </a:p>
              <a:p>
                <a:pPr marL="914400" lvl="1" indent="-457200">
                  <a:buFont typeface="+mj-lt"/>
                  <a:buAutoNum type="arabicPeriod"/>
                </a:pPr>
                <a:r>
                  <a:rPr lang="en-US" altLang="ja-JP" sz="2400" dirty="0">
                    <a:solidFill>
                      <a:srgbClr val="0070C0"/>
                    </a:solidFill>
                  </a:rPr>
                  <a:t>the weighted median filter is applied to remove streak-line artifacts.</a:t>
                </a:r>
              </a:p>
              <a:p>
                <a:endParaRPr lang="ja-JP" altLang="en-US" sz="2400" dirty="0">
                  <a:solidFill>
                    <a:srgbClr val="0070C0"/>
                  </a:solidFill>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67544" y="1052736"/>
                <a:ext cx="8652018" cy="6001643"/>
              </a:xfrm>
              <a:prstGeom prst="rect">
                <a:avLst/>
              </a:prstGeom>
              <a:blipFill rotWithShape="0">
                <a:blip r:embed="rId2"/>
                <a:stretch>
                  <a:fillRect l="-1128" t="-813" r="-634"/>
                </a:stretch>
              </a:blipFill>
            </p:spPr>
            <p:txBody>
              <a:bodyPr/>
              <a:lstStyle/>
              <a:p>
                <a:r>
                  <a:rPr lang="ja-JP" altLang="en-US">
                    <a:noFill/>
                  </a:rPr>
                  <a:t> </a:t>
                </a:r>
              </a:p>
            </p:txBody>
          </p:sp>
        </mc:Fallback>
      </mc:AlternateContent>
      <p:sp>
        <p:nvSpPr>
          <p:cNvPr id="3" name="正方形/長方形 2"/>
          <p:cNvSpPr/>
          <p:nvPr/>
        </p:nvSpPr>
        <p:spPr>
          <a:xfrm>
            <a:off x="611560" y="3284984"/>
            <a:ext cx="8352927" cy="914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The most of the computation time is spent for these two steps.</a:t>
            </a:r>
            <a:endParaRPr kumimoji="1" lang="ja-JP" altLang="en-US" sz="2400" dirty="0"/>
          </a:p>
        </p:txBody>
      </p:sp>
    </p:spTree>
    <p:extLst>
      <p:ext uri="{BB962C8B-B14F-4D97-AF65-F5344CB8AC3E}">
        <p14:creationId xmlns:p14="http://schemas.microsoft.com/office/powerpoint/2010/main" val="28589419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線コネクタ 14"/>
          <p:cNvCxnSpPr/>
          <p:nvPr/>
        </p:nvCxnSpPr>
        <p:spPr>
          <a:xfrm flipH="1">
            <a:off x="6402674" y="2118590"/>
            <a:ext cx="5530" cy="206184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5879281" y="3231715"/>
                <a:ext cx="1723100" cy="39190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𝑟𝑖𝑔h𝑡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879281" y="3231715"/>
                <a:ext cx="1723100" cy="391902"/>
              </a:xfrm>
              <a:prstGeom prst="rect">
                <a:avLst/>
              </a:prstGeom>
              <a:blipFill rotWithShape="0">
                <a:blip r:embed="rId3"/>
                <a:stretch>
                  <a:fillRect b="-10938"/>
                </a:stretch>
              </a:blipFill>
            </p:spPr>
            <p:txBody>
              <a:bodyPr/>
              <a:lstStyle/>
              <a:p>
                <a:r>
                  <a:rPr lang="ja-JP" altLang="en-US">
                    <a:noFill/>
                  </a:rPr>
                  <a:t> </a:t>
                </a:r>
              </a:p>
            </p:txBody>
          </p:sp>
        </mc:Fallback>
      </mc:AlternateContent>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1</a:t>
            </a:r>
            <a:r>
              <a:rPr lang="en-US" altLang="ja-JP" sz="4000" baseline="30000" dirty="0"/>
              <a:t>st</a:t>
            </a:r>
            <a:r>
              <a:rPr lang="en-US" altLang="ja-JP" sz="4000" dirty="0"/>
              <a:t> level</a:t>
            </a:r>
            <a:endParaRPr kumimoji="1" lang="ja-JP" altLang="en-US" sz="4000" dirty="0"/>
          </a:p>
        </p:txBody>
      </p:sp>
      <p:sp>
        <p:nvSpPr>
          <p:cNvPr id="8" name="正方形/長方形 7"/>
          <p:cNvSpPr/>
          <p:nvPr/>
        </p:nvSpPr>
        <p:spPr>
          <a:xfrm>
            <a:off x="2997348" y="310289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043608" y="247863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27984" y="2478630"/>
            <a:ext cx="3096344" cy="1512168"/>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018298" y="3995772"/>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12" name="テキスト ボックス 11"/>
          <p:cNvSpPr txBox="1"/>
          <p:nvPr/>
        </p:nvSpPr>
        <p:spPr>
          <a:xfrm>
            <a:off x="6402674" y="3995772"/>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13" name="直線コネクタ 12"/>
          <p:cNvCxnSpPr/>
          <p:nvPr/>
        </p:nvCxnSpPr>
        <p:spPr>
          <a:xfrm>
            <a:off x="539552" y="312670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5861415" y="3105116"/>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5" name="テキスト ボックス 24"/>
              <p:cNvSpPr txBox="1"/>
              <p:nvPr/>
            </p:nvSpPr>
            <p:spPr>
              <a:xfrm>
                <a:off x="3127979" y="2039887"/>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127979" y="2039887"/>
                <a:ext cx="367986" cy="36933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1871055" y="3167168"/>
                <a:ext cx="1194814" cy="39158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𝐼</m:t>
                          </m:r>
                        </m:e>
                        <m:sub>
                          <m:r>
                            <a:rPr kumimoji="1" lang="en-US" altLang="ja-JP" b="0" i="1" smtClean="0">
                              <a:latin typeface="Cambria Math" panose="02040503050406030204" pitchFamily="18" charset="0"/>
                            </a:rPr>
                            <m:t>𝑙𝑒𝑓𝑡</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1871055" y="3167168"/>
                <a:ext cx="1194814" cy="391582"/>
              </a:xfrm>
              <a:prstGeom prst="rect">
                <a:avLst/>
              </a:prstGeom>
              <a:blipFill rotWithShape="0">
                <a:blip r:embed="rId5"/>
                <a:stretch>
                  <a:fillRect b="-9375"/>
                </a:stretch>
              </a:blipFill>
            </p:spPr>
            <p:txBody>
              <a:bodyPr/>
              <a:lstStyle/>
              <a:p>
                <a:r>
                  <a:rPr lang="ja-JP" altLang="en-US">
                    <a:noFill/>
                  </a:rPr>
                  <a:t> </a:t>
                </a:r>
              </a:p>
            </p:txBody>
          </p:sp>
        </mc:Fallback>
      </mc:AlternateContent>
      <p:cxnSp>
        <p:nvCxnSpPr>
          <p:cNvPr id="14" name="直線コネクタ 13"/>
          <p:cNvCxnSpPr>
            <a:endCxn id="11" idx="1"/>
          </p:cNvCxnSpPr>
          <p:nvPr/>
        </p:nvCxnSpPr>
        <p:spPr>
          <a:xfrm flipH="1">
            <a:off x="3018298" y="2118590"/>
            <a:ext cx="5530" cy="206184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27"/>
              <p:cNvSpPr txBox="1"/>
              <p:nvPr/>
            </p:nvSpPr>
            <p:spPr>
              <a:xfrm>
                <a:off x="6414287" y="2067151"/>
                <a:ext cx="36798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oMath>
                  </m:oMathPara>
                </a14:m>
                <a:endParaRPr kumimoji="1" lang="ja-JP" altLang="en-US"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6414287" y="2067151"/>
                <a:ext cx="367986" cy="369332"/>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18" name="直線コネクタ 17"/>
          <p:cNvCxnSpPr/>
          <p:nvPr/>
        </p:nvCxnSpPr>
        <p:spPr>
          <a:xfrm flipH="1">
            <a:off x="5879281" y="2120767"/>
            <a:ext cx="5530" cy="206184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テキスト ボックス 28"/>
              <p:cNvSpPr txBox="1"/>
              <p:nvPr/>
            </p:nvSpPr>
            <p:spPr>
              <a:xfrm>
                <a:off x="5469384" y="2060848"/>
                <a:ext cx="78406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𝑑</m:t>
                      </m:r>
                    </m:oMath>
                  </m:oMathPara>
                </a14:m>
                <a:endParaRPr kumimoji="1" lang="ja-JP" altLang="en-US"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5469384" y="2060848"/>
                <a:ext cx="784061" cy="369332"/>
              </a:xfrm>
              <a:prstGeom prst="rect">
                <a:avLst/>
              </a:prstGeom>
              <a:blipFill rotWithShape="0">
                <a:blip r:embed="rId7"/>
                <a:stretch>
                  <a:fillRect/>
                </a:stretch>
              </a:blipFill>
            </p:spPr>
            <p:txBody>
              <a:bodyPr/>
              <a:lstStyle/>
              <a:p>
                <a:r>
                  <a:rPr lang="ja-JP" altLang="en-US">
                    <a:noFill/>
                  </a:rPr>
                  <a:t> </a:t>
                </a:r>
              </a:p>
            </p:txBody>
          </p:sp>
        </mc:Fallback>
      </mc:AlternateContent>
      <p:sp>
        <p:nvSpPr>
          <p:cNvPr id="30" name="フリーフォーム 29"/>
          <p:cNvSpPr/>
          <p:nvPr/>
        </p:nvSpPr>
        <p:spPr>
          <a:xfrm>
            <a:off x="3091543" y="2744015"/>
            <a:ext cx="2725783" cy="338819"/>
          </a:xfrm>
          <a:custGeom>
            <a:avLst/>
            <a:gdLst>
              <a:gd name="connsiteX0" fmla="*/ 0 w 2725783"/>
              <a:gd name="connsiteY0" fmla="*/ 338819 h 338819"/>
              <a:gd name="connsiteX1" fmla="*/ 600891 w 2725783"/>
              <a:gd name="connsiteY1" fmla="*/ 51436 h 338819"/>
              <a:gd name="connsiteX2" fmla="*/ 2168434 w 2725783"/>
              <a:gd name="connsiteY2" fmla="*/ 25311 h 338819"/>
              <a:gd name="connsiteX3" fmla="*/ 2725783 w 2725783"/>
              <a:gd name="connsiteY3" fmla="*/ 321402 h 338819"/>
            </a:gdLst>
            <a:ahLst/>
            <a:cxnLst>
              <a:cxn ang="0">
                <a:pos x="connsiteX0" y="connsiteY0"/>
              </a:cxn>
              <a:cxn ang="0">
                <a:pos x="connsiteX1" y="connsiteY1"/>
              </a:cxn>
              <a:cxn ang="0">
                <a:pos x="connsiteX2" y="connsiteY2"/>
              </a:cxn>
              <a:cxn ang="0">
                <a:pos x="connsiteX3" y="connsiteY3"/>
              </a:cxn>
            </a:cxnLst>
            <a:rect l="l" t="t" r="r" b="b"/>
            <a:pathLst>
              <a:path w="2725783" h="338819">
                <a:moveTo>
                  <a:pt x="0" y="338819"/>
                </a:moveTo>
                <a:cubicBezTo>
                  <a:pt x="119742" y="221253"/>
                  <a:pt x="239485" y="103687"/>
                  <a:pt x="600891" y="51436"/>
                </a:cubicBezTo>
                <a:cubicBezTo>
                  <a:pt x="962297" y="-815"/>
                  <a:pt x="1814285" y="-19683"/>
                  <a:pt x="2168434" y="25311"/>
                </a:cubicBezTo>
                <a:cubicBezTo>
                  <a:pt x="2522583" y="70305"/>
                  <a:pt x="2725783" y="321402"/>
                  <a:pt x="2725783" y="321402"/>
                </a:cubicBezTo>
              </a:path>
            </a:pathLst>
          </a:custGeom>
          <a:noFill/>
          <a:ln w="12700">
            <a:solidFill>
              <a:srgbClr val="FF0000"/>
            </a:solidFill>
            <a:prstDash val="dash"/>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1" name="テキスト ボックス 30"/>
              <p:cNvSpPr txBox="1"/>
              <p:nvPr/>
            </p:nvSpPr>
            <p:spPr>
              <a:xfrm>
                <a:off x="279983" y="1052736"/>
                <a:ext cx="8652018" cy="491738"/>
              </a:xfrm>
              <a:prstGeom prst="rect">
                <a:avLst/>
              </a:prstGeom>
              <a:noFill/>
            </p:spPr>
            <p:txBody>
              <a:bodyPr wrap="square" rtlCol="0">
                <a:spAutoFit/>
              </a:bodyPr>
              <a:lstStyle/>
              <a:p>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𝑐</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oMath>
                </a14:m>
                <a:r>
                  <a:rPr lang="ja-JP" altLang="en-US" sz="2400" dirty="0">
                    <a:solidFill>
                      <a:prstClr val="black"/>
                    </a:solidFill>
                  </a:rPr>
                  <a:t> </a:t>
                </a:r>
                <a:r>
                  <a:rPr lang="en-US" altLang="ja-JP" sz="2400" dirty="0">
                    <a:solidFill>
                      <a:prstClr val="black"/>
                    </a:solidFill>
                  </a:rPr>
                  <a:t>: matching cost between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r>
                  <a:rPr lang="ja-JP" altLang="en-US" sz="2400" dirty="0">
                    <a:solidFill>
                      <a:prstClr val="black"/>
                    </a:solidFill>
                  </a:rPr>
                  <a:t> </a:t>
                </a:r>
                <a:r>
                  <a:rPr lang="en-US" altLang="ja-JP" sz="2400" dirty="0">
                    <a:solidFill>
                      <a:prstClr val="black"/>
                    </a:solidFill>
                  </a:rPr>
                  <a:t>and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𝑟𝑖𝑔h𝑡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endParaRPr lang="en-US" altLang="ja-JP" sz="2400" i="1" dirty="0">
                  <a:solidFill>
                    <a:prstClr val="black"/>
                  </a:solidFill>
                  <a:latin typeface="Cambria Math" panose="020405030504060302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279983" y="1052736"/>
                <a:ext cx="8652018" cy="491738"/>
              </a:xfrm>
              <a:prstGeom prst="rect">
                <a:avLst/>
              </a:prstGeom>
              <a:blipFill rotWithShape="0">
                <a:blip r:embed="rId8"/>
                <a:stretch>
                  <a:fillRect t="-8750" b="-23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827584" y="4754554"/>
                <a:ext cx="7934673" cy="493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𝑐</m:t>
                          </m:r>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1−</m:t>
                          </m:r>
                          <m:r>
                            <a:rPr kumimoji="1" lang="ja-JP" altLang="en-US" sz="2400" b="0" i="1" smtClean="0">
                              <a:latin typeface="Cambria Math" panose="02040503050406030204" pitchFamily="18" charset="0"/>
                            </a:rPr>
                            <m:t>𝛼</m:t>
                          </m:r>
                        </m:e>
                      </m:d>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𝑐</m:t>
                          </m:r>
                        </m:e>
                        <m:sub>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𝑐𝑜𝑙𝑜𝑟</m:t>
                              </m:r>
                            </m:e>
                            <m:sub>
                              <m:r>
                                <a:rPr kumimoji="1" lang="en-US" altLang="ja-JP" sz="2400" b="0" i="1" smtClean="0">
                                  <a:latin typeface="Cambria Math" panose="02040503050406030204" pitchFamily="18" charset="0"/>
                                  <a:ea typeface="Cambria Math" panose="02040503050406030204" pitchFamily="18" charset="0"/>
                                </a:rPr>
                                <m:t>𝐿</m:t>
                              </m:r>
                            </m:sub>
                          </m:sSub>
                        </m:sub>
                      </m:sSub>
                      <m:d>
                        <m:dPr>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𝑥</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𝑦</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𝑑</m:t>
                          </m:r>
                        </m:e>
                      </m:d>
                      <m:r>
                        <a:rPr kumimoji="1" lang="en-US" altLang="ja-JP" sz="2400" b="0" i="1" smtClean="0">
                          <a:latin typeface="Cambria Math" panose="02040503050406030204" pitchFamily="18" charset="0"/>
                          <a:ea typeface="Cambria Math" panose="02040503050406030204" pitchFamily="18" charset="0"/>
                        </a:rPr>
                        <m:t>+</m:t>
                      </m:r>
                      <m:r>
                        <a:rPr kumimoji="1" lang="ja-JP" altLang="en-US" sz="2400" b="0" i="1" smtClean="0">
                          <a:latin typeface="Cambria Math" panose="02040503050406030204" pitchFamily="18" charset="0"/>
                          <a:ea typeface="Cambria Math" panose="02040503050406030204" pitchFamily="18" charset="0"/>
                        </a:rPr>
                        <m:t>𝛼</m:t>
                      </m:r>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𝐶</m:t>
                          </m:r>
                        </m:e>
                        <m:sub>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𝑔𝑟𝑎𝑑</m:t>
                              </m:r>
                            </m:e>
                            <m:sub>
                              <m:r>
                                <a:rPr kumimoji="1" lang="en-US" altLang="ja-JP" sz="2400" b="0" i="1" smtClean="0">
                                  <a:latin typeface="Cambria Math" panose="02040503050406030204" pitchFamily="18" charset="0"/>
                                  <a:ea typeface="Cambria Math" panose="02040503050406030204" pitchFamily="18" charset="0"/>
                                </a:rPr>
                                <m:t>𝐿</m:t>
                              </m:r>
                            </m:sub>
                          </m:sSub>
                        </m:sub>
                      </m:sSub>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𝑥</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𝑦</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𝑑</m:t>
                      </m:r>
                      <m:r>
                        <a:rPr kumimoji="1" lang="en-US" altLang="ja-JP" sz="2400" b="0" i="1" smtClean="0">
                          <a:latin typeface="Cambria Math" panose="02040503050406030204" pitchFamily="18" charset="0"/>
                          <a:ea typeface="Cambria Math" panose="02040503050406030204" pitchFamily="18" charset="0"/>
                        </a:rPr>
                        <m:t>)</m:t>
                      </m:r>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827584" y="4754554"/>
                <a:ext cx="7934673" cy="493405"/>
              </a:xfrm>
              <a:prstGeom prst="rect">
                <a:avLst/>
              </a:prstGeom>
              <a:blipFill rotWithShape="0">
                <a:blip r:embed="rId9"/>
                <a:stretch>
                  <a:fillRect b="-11111"/>
                </a:stretch>
              </a:blipFill>
            </p:spPr>
            <p:txBody>
              <a:bodyPr/>
              <a:lstStyle/>
              <a:p>
                <a:r>
                  <a:rPr lang="ja-JP" altLang="en-US">
                    <a:noFill/>
                  </a:rPr>
                  <a:t> </a:t>
                </a:r>
              </a:p>
            </p:txBody>
          </p:sp>
        </mc:Fallback>
      </mc:AlternateContent>
      <p:sp>
        <p:nvSpPr>
          <p:cNvPr id="4" name="テキスト ボックス 3"/>
          <p:cNvSpPr txBox="1"/>
          <p:nvPr/>
        </p:nvSpPr>
        <p:spPr>
          <a:xfrm>
            <a:off x="3437189" y="5303178"/>
            <a:ext cx="2475678" cy="461665"/>
          </a:xfrm>
          <a:prstGeom prst="rect">
            <a:avLst/>
          </a:prstGeom>
          <a:noFill/>
        </p:spPr>
        <p:txBody>
          <a:bodyPr wrap="none" rtlCol="0">
            <a:spAutoFit/>
          </a:bodyPr>
          <a:lstStyle/>
          <a:p>
            <a:r>
              <a:rPr lang="en-US" altLang="ja-JP" sz="2400" dirty="0">
                <a:solidFill>
                  <a:srgbClr val="00B0F0"/>
                </a:solidFill>
              </a:rPr>
              <a:t>difference of color</a:t>
            </a:r>
            <a:endParaRPr kumimoji="1" lang="ja-JP" altLang="en-US" sz="2400" dirty="0">
              <a:solidFill>
                <a:srgbClr val="00B0F0"/>
              </a:solidFill>
            </a:endParaRPr>
          </a:p>
        </p:txBody>
      </p:sp>
      <p:sp>
        <p:nvSpPr>
          <p:cNvPr id="22" name="テキスト ボックス 21"/>
          <p:cNvSpPr txBox="1"/>
          <p:nvPr/>
        </p:nvSpPr>
        <p:spPr>
          <a:xfrm>
            <a:off x="6158652" y="5309597"/>
            <a:ext cx="2887457" cy="461665"/>
          </a:xfrm>
          <a:prstGeom prst="rect">
            <a:avLst/>
          </a:prstGeom>
          <a:noFill/>
        </p:spPr>
        <p:txBody>
          <a:bodyPr wrap="none" rtlCol="0">
            <a:spAutoFit/>
          </a:bodyPr>
          <a:lstStyle/>
          <a:p>
            <a:r>
              <a:rPr lang="en-US" altLang="ja-JP" sz="2400" dirty="0">
                <a:solidFill>
                  <a:srgbClr val="00B0F0"/>
                </a:solidFill>
              </a:rPr>
              <a:t>difference of gradient</a:t>
            </a:r>
            <a:endParaRPr kumimoji="1" lang="ja-JP" altLang="en-US" sz="2400" dirty="0">
              <a:solidFill>
                <a:srgbClr val="00B0F0"/>
              </a:solidFill>
            </a:endParaRPr>
          </a:p>
        </p:txBody>
      </p:sp>
    </p:spTree>
    <p:extLst>
      <p:ext uri="{BB962C8B-B14F-4D97-AF65-F5344CB8AC3E}">
        <p14:creationId xmlns:p14="http://schemas.microsoft.com/office/powerpoint/2010/main" val="34689032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1</a:t>
            </a:r>
            <a:r>
              <a:rPr lang="en-US" altLang="ja-JP" sz="4000" baseline="30000" dirty="0"/>
              <a:t>st</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79983" y="1052736"/>
                <a:ext cx="8652018" cy="491738"/>
              </a:xfrm>
              <a:prstGeom prst="rect">
                <a:avLst/>
              </a:prstGeom>
              <a:noFill/>
            </p:spPr>
            <p:txBody>
              <a:bodyPr wrap="square" rtlCol="0">
                <a:spAutoFit/>
              </a:bodyPr>
              <a:lstStyle/>
              <a:p>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𝑐</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oMath>
                </a14:m>
                <a:r>
                  <a:rPr lang="ja-JP" altLang="en-US" sz="2400" dirty="0">
                    <a:solidFill>
                      <a:prstClr val="black"/>
                    </a:solidFill>
                  </a:rPr>
                  <a:t> </a:t>
                </a:r>
                <a:r>
                  <a:rPr lang="en-US" altLang="ja-JP" sz="2400" dirty="0">
                    <a:solidFill>
                      <a:prstClr val="black"/>
                    </a:solidFill>
                  </a:rPr>
                  <a:t>: matching cost between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r>
                  <a:rPr lang="ja-JP" altLang="en-US" sz="2400" dirty="0">
                    <a:solidFill>
                      <a:prstClr val="black"/>
                    </a:solidFill>
                  </a:rPr>
                  <a:t> </a:t>
                </a:r>
                <a:r>
                  <a:rPr lang="en-US" altLang="ja-JP" sz="2400" dirty="0">
                    <a:solidFill>
                      <a:prstClr val="black"/>
                    </a:solidFill>
                  </a:rPr>
                  <a:t>and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𝑟𝑖𝑔h𝑡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79983" y="1052736"/>
                <a:ext cx="8652018" cy="491738"/>
              </a:xfrm>
              <a:prstGeom prst="rect">
                <a:avLst/>
              </a:prstGeom>
              <a:blipFill rotWithShape="0">
                <a:blip r:embed="rId3"/>
                <a:stretch>
                  <a:fillRect t="-8750" b="-23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1620688" y="1844824"/>
                <a:ext cx="8652018"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𝑢</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r>
                            <a:rPr lang="en-US" altLang="ja-JP" sz="2400" b="0" i="1" smtClean="0">
                              <a:solidFill>
                                <a:prstClr val="black"/>
                              </a:solidFill>
                              <a:latin typeface="Cambria Math" panose="02040503050406030204" pitchFamily="18" charset="0"/>
                              <a:ea typeface="Cambria Math" panose="02040503050406030204" pitchFamily="18" charset="0"/>
                            </a:rPr>
                            <m:t>𝑐</m:t>
                          </m:r>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1620688" y="1844824"/>
                <a:ext cx="8652018" cy="491288"/>
              </a:xfrm>
              <a:prstGeom prst="rect">
                <a:avLst/>
              </a:prstGeom>
              <a:blipFill rotWithShape="0">
                <a:blip r:embed="rId4"/>
                <a:stretch>
                  <a:fillRect b="-12500"/>
                </a:stretch>
              </a:blipFill>
            </p:spPr>
            <p:txBody>
              <a:bodyPr/>
              <a:lstStyle/>
              <a:p>
                <a:r>
                  <a:rPr lang="ja-JP" altLang="en-US">
                    <a:noFill/>
                  </a:rPr>
                  <a:t> </a:t>
                </a:r>
              </a:p>
            </p:txBody>
          </p:sp>
        </mc:Fallback>
      </mc:AlternateContent>
      <p:sp>
        <p:nvSpPr>
          <p:cNvPr id="5" name="テキスト ボックス 4"/>
          <p:cNvSpPr txBox="1"/>
          <p:nvPr/>
        </p:nvSpPr>
        <p:spPr>
          <a:xfrm>
            <a:off x="2189378" y="2405629"/>
            <a:ext cx="1031886" cy="461665"/>
          </a:xfrm>
          <a:prstGeom prst="rect">
            <a:avLst/>
          </a:prstGeom>
          <a:noFill/>
        </p:spPr>
        <p:txBody>
          <a:bodyPr wrap="none" rtlCol="0">
            <a:spAutoFit/>
          </a:bodyPr>
          <a:lstStyle/>
          <a:p>
            <a:r>
              <a:rPr lang="en-US" altLang="ja-JP" sz="2400" dirty="0">
                <a:solidFill>
                  <a:srgbClr val="00B0F0"/>
                </a:solidFill>
              </a:rPr>
              <a:t>weight</a:t>
            </a:r>
            <a:endParaRPr kumimoji="1" lang="ja-JP" altLang="en-US" sz="2400" dirty="0">
              <a:solidFill>
                <a:srgbClr val="00B0F0"/>
              </a:solidFill>
            </a:endParaRPr>
          </a:p>
        </p:txBody>
      </p:sp>
    </p:spTree>
    <p:extLst>
      <p:ext uri="{BB962C8B-B14F-4D97-AF65-F5344CB8AC3E}">
        <p14:creationId xmlns:p14="http://schemas.microsoft.com/office/powerpoint/2010/main" val="153918288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1</a:t>
            </a:r>
            <a:r>
              <a:rPr lang="en-US" altLang="ja-JP" sz="4000" baseline="30000" dirty="0"/>
              <a:t>st</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79983" y="1052736"/>
                <a:ext cx="8652018" cy="491738"/>
              </a:xfrm>
              <a:prstGeom prst="rect">
                <a:avLst/>
              </a:prstGeom>
              <a:noFill/>
            </p:spPr>
            <p:txBody>
              <a:bodyPr wrap="square" rtlCol="0">
                <a:spAutoFit/>
              </a:bodyPr>
              <a:lstStyle/>
              <a:p>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𝑐</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oMath>
                </a14:m>
                <a:r>
                  <a:rPr lang="ja-JP" altLang="en-US" sz="2400" dirty="0">
                    <a:solidFill>
                      <a:prstClr val="black"/>
                    </a:solidFill>
                  </a:rPr>
                  <a:t> </a:t>
                </a:r>
                <a:r>
                  <a:rPr lang="en-US" altLang="ja-JP" sz="2400" dirty="0">
                    <a:solidFill>
                      <a:prstClr val="black"/>
                    </a:solidFill>
                  </a:rPr>
                  <a:t>: matching cost between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r>
                  <a:rPr lang="ja-JP" altLang="en-US" sz="2400" dirty="0">
                    <a:solidFill>
                      <a:prstClr val="black"/>
                    </a:solidFill>
                  </a:rPr>
                  <a:t> </a:t>
                </a:r>
                <a:r>
                  <a:rPr lang="en-US" altLang="ja-JP" sz="2400" dirty="0">
                    <a:solidFill>
                      <a:prstClr val="black"/>
                    </a:solidFill>
                  </a:rPr>
                  <a:t>and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𝑟𝑖𝑔h𝑡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79983" y="1052736"/>
                <a:ext cx="8652018" cy="491738"/>
              </a:xfrm>
              <a:prstGeom prst="rect">
                <a:avLst/>
              </a:prstGeom>
              <a:blipFill rotWithShape="0">
                <a:blip r:embed="rId3"/>
                <a:stretch>
                  <a:fillRect t="-8750" b="-23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1620688" y="1844824"/>
                <a:ext cx="8652018"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𝑢</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𝐼</m:t>
                          </m:r>
                        </m:e>
                        <m:sub>
                          <m:r>
                            <a:rPr lang="en-US" altLang="ja-JP" sz="2400" b="0" i="1" smtClean="0">
                              <a:solidFill>
                                <a:srgbClr val="00B0F0"/>
                              </a:solidFill>
                              <a:latin typeface="Cambria Math" panose="02040503050406030204" pitchFamily="18" charset="0"/>
                            </a:rPr>
                            <m:t>𝑙𝑒𝑓𝑡</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r>
                            <a:rPr lang="en-US" altLang="ja-JP" sz="2400" b="0" i="1" smtClean="0">
                              <a:solidFill>
                                <a:prstClr val="black"/>
                              </a:solidFill>
                              <a:latin typeface="Cambria Math" panose="02040503050406030204" pitchFamily="18" charset="0"/>
                              <a:ea typeface="Cambria Math" panose="02040503050406030204" pitchFamily="18" charset="0"/>
                            </a:rPr>
                            <m:t>𝑐</m:t>
                          </m:r>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1620688" y="1844824"/>
                <a:ext cx="8652018" cy="491288"/>
              </a:xfrm>
              <a:prstGeom prst="rect">
                <a:avLst/>
              </a:prstGeom>
              <a:blipFill rotWithShape="0">
                <a:blip r:embed="rId4"/>
                <a:stretch>
                  <a:fillRect b="-12500"/>
                </a:stretch>
              </a:blipFill>
            </p:spPr>
            <p:txBody>
              <a:bodyPr/>
              <a:lstStyle/>
              <a:p>
                <a:r>
                  <a:rPr lang="ja-JP" altLang="en-US">
                    <a:noFill/>
                  </a:rPr>
                  <a:t> </a:t>
                </a:r>
              </a:p>
            </p:txBody>
          </p:sp>
        </mc:Fallback>
      </mc:AlternateContent>
      <p:sp>
        <p:nvSpPr>
          <p:cNvPr id="3" name="テキスト ボックス 2"/>
          <p:cNvSpPr txBox="1"/>
          <p:nvPr/>
        </p:nvSpPr>
        <p:spPr>
          <a:xfrm>
            <a:off x="1936167" y="2420888"/>
            <a:ext cx="1800365" cy="461665"/>
          </a:xfrm>
          <a:prstGeom prst="rect">
            <a:avLst/>
          </a:prstGeom>
          <a:noFill/>
        </p:spPr>
        <p:txBody>
          <a:bodyPr wrap="none" rtlCol="0">
            <a:spAutoFit/>
          </a:bodyPr>
          <a:lstStyle/>
          <a:p>
            <a:r>
              <a:rPr kumimoji="1" lang="en-US" altLang="ja-JP" sz="2400" dirty="0">
                <a:solidFill>
                  <a:srgbClr val="00B0F0"/>
                </a:solidFill>
              </a:rPr>
              <a:t>Guided Filter</a:t>
            </a:r>
            <a:endParaRPr kumimoji="1" lang="ja-JP" altLang="en-US" sz="2400" dirty="0">
              <a:solidFill>
                <a:srgbClr val="00B0F0"/>
              </a:solidFill>
            </a:endParaRPr>
          </a:p>
        </p:txBody>
      </p:sp>
    </p:spTree>
    <p:extLst>
      <p:ext uri="{BB962C8B-B14F-4D97-AF65-F5344CB8AC3E}">
        <p14:creationId xmlns:p14="http://schemas.microsoft.com/office/powerpoint/2010/main" val="228477295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1</a:t>
            </a:r>
            <a:r>
              <a:rPr lang="en-US" altLang="ja-JP" sz="4000" baseline="30000" dirty="0"/>
              <a:t>st</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79983" y="1052736"/>
                <a:ext cx="8652018" cy="491738"/>
              </a:xfrm>
              <a:prstGeom prst="rect">
                <a:avLst/>
              </a:prstGeom>
              <a:noFill/>
            </p:spPr>
            <p:txBody>
              <a:bodyPr wrap="square" rtlCol="0">
                <a:spAutoFit/>
              </a:bodyPr>
              <a:lstStyle/>
              <a:p>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𝑐</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oMath>
                </a14:m>
                <a:r>
                  <a:rPr lang="ja-JP" altLang="en-US" sz="2400" dirty="0">
                    <a:solidFill>
                      <a:prstClr val="black"/>
                    </a:solidFill>
                  </a:rPr>
                  <a:t> </a:t>
                </a:r>
                <a:r>
                  <a:rPr lang="en-US" altLang="ja-JP" sz="2400" dirty="0">
                    <a:solidFill>
                      <a:prstClr val="black"/>
                    </a:solidFill>
                  </a:rPr>
                  <a:t>: matching cost between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r>
                  <a:rPr lang="ja-JP" altLang="en-US" sz="2400" dirty="0">
                    <a:solidFill>
                      <a:prstClr val="black"/>
                    </a:solidFill>
                  </a:rPr>
                  <a:t> </a:t>
                </a:r>
                <a:r>
                  <a:rPr lang="en-US" altLang="ja-JP" sz="2400" dirty="0">
                    <a:solidFill>
                      <a:prstClr val="black"/>
                    </a:solidFill>
                  </a:rPr>
                  <a:t>and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𝑟𝑖𝑔h𝑡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79983" y="1052736"/>
                <a:ext cx="8652018" cy="491738"/>
              </a:xfrm>
              <a:prstGeom prst="rect">
                <a:avLst/>
              </a:prstGeom>
              <a:blipFill rotWithShape="0">
                <a:blip r:embed="rId3"/>
                <a:stretch>
                  <a:fillRect t="-8750" b="-23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118549" y="2616480"/>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acc>
                            <m:accPr>
                              <m:chr m:val="̅"/>
                              <m:ctrlPr>
                                <a:rPr lang="en-US" altLang="ja-JP" sz="240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𝑢</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
                        <m:fPr>
                          <m:ctrlPr>
                            <a:rPr lang="en-US" altLang="ja-JP" sz="2400" b="0" i="1" smtClean="0">
                              <a:solidFill>
                                <a:prstClr val="black"/>
                              </a:solidFill>
                              <a:latin typeface="Cambria Math" panose="02040503050406030204" pitchFamily="18" charset="0"/>
                            </a:rPr>
                          </m:ctrlPr>
                        </m:fPr>
                        <m:num>
                          <m:r>
                            <a:rPr lang="en-US" altLang="ja-JP" sz="2400" b="0" i="1" smtClean="0">
                              <a:solidFill>
                                <a:prstClr val="black"/>
                              </a:solidFill>
                              <a:latin typeface="Cambria Math" panose="02040503050406030204" pitchFamily="18" charset="0"/>
                            </a:rPr>
                            <m:t>1</m:t>
                          </m:r>
                        </m:num>
                        <m:den>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(2</m:t>
                              </m:r>
                              <m:r>
                                <a:rPr lang="en-US" altLang="ja-JP" sz="2400" b="0" i="1" smtClean="0">
                                  <a:solidFill>
                                    <a:prstClr val="black"/>
                                  </a:solidFill>
                                  <a:latin typeface="Cambria Math" panose="02040503050406030204" pitchFamily="18" charset="0"/>
                                </a:rPr>
                                <m:t>𝑟</m:t>
                              </m:r>
                              <m:r>
                                <a:rPr lang="en-US" altLang="ja-JP" sz="2400" b="0" i="1" smtClean="0">
                                  <a:solidFill>
                                    <a:prstClr val="black"/>
                                  </a:solidFill>
                                  <a:latin typeface="Cambria Math" panose="02040503050406030204" pitchFamily="18" charset="0"/>
                                </a:rPr>
                                <m:t>+1)</m:t>
                              </m:r>
                            </m:e>
                            <m:sup>
                              <m:r>
                                <a:rPr lang="en-US" altLang="ja-JP" sz="2400" b="0" i="1" smtClean="0">
                                  <a:solidFill>
                                    <a:prstClr val="black"/>
                                  </a:solidFill>
                                  <a:latin typeface="Cambria Math" panose="02040503050406030204" pitchFamily="18" charset="0"/>
                                </a:rPr>
                                <m:t>2</m:t>
                              </m:r>
                            </m:sup>
                          </m:sSup>
                        </m:den>
                      </m:f>
                      <m:nary>
                        <m:naryPr>
                          <m:chr m:val="∑"/>
                          <m:limLoc m:val="subSup"/>
                          <m:ctrlPr>
                            <a:rPr lang="en-US" altLang="ja-JP" sz="2400" b="0" i="1" smtClean="0">
                              <a:solidFill>
                                <a:prstClr val="black"/>
                              </a:solidFill>
                              <a:latin typeface="Cambria Math" panose="02040503050406030204" pitchFamily="18" charset="0"/>
                            </a:rPr>
                          </m:ctrlPr>
                        </m:naryPr>
                        <m:sub>
                          <m:r>
                            <m:rPr>
                              <m:brk m:alnAt="25"/>
                            </m:rP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𝑟</m:t>
                          </m:r>
                        </m:sub>
                        <m:sup>
                          <m:r>
                            <a:rPr lang="en-US" altLang="ja-JP" sz="2400" b="0" i="1" smtClean="0">
                              <a:solidFill>
                                <a:prstClr val="black"/>
                              </a:solidFill>
                              <a:latin typeface="Cambria Math" panose="02040503050406030204" pitchFamily="18" charset="0"/>
                            </a:rPr>
                            <m:t>𝑟</m:t>
                          </m:r>
                        </m:sup>
                        <m:e>
                          <m:nary>
                            <m:naryPr>
                              <m:chr m:val="∑"/>
                              <m:limLoc m:val="subSup"/>
                              <m:ctrlPr>
                                <a:rPr lang="en-US" altLang="ja-JP" sz="2400" b="0" i="1" smtClean="0">
                                  <a:solidFill>
                                    <a:prstClr val="black"/>
                                  </a:solidFill>
                                  <a:latin typeface="Cambria Math" panose="02040503050406030204" pitchFamily="18" charset="0"/>
                                </a:rPr>
                              </m:ctrlPr>
                            </m:naryPr>
                            <m:sub>
                              <m:r>
                                <m:rPr>
                                  <m:brk m:alnAt="25"/>
                                </m:rP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𝑟</m:t>
                              </m:r>
                            </m:sub>
                            <m:sup>
                              <m:r>
                                <a:rPr lang="en-US" altLang="ja-JP" sz="2400" b="0" i="1" smtClean="0">
                                  <a:solidFill>
                                    <a:prstClr val="black"/>
                                  </a:solidFill>
                                  <a:latin typeface="Cambria Math" panose="02040503050406030204" pitchFamily="18" charset="0"/>
                                </a:rPr>
                                <m:t>𝑟</m:t>
                              </m:r>
                            </m:sup>
                            <m:e>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𝑢</m:t>
                                  </m:r>
                                </m:e>
                                <m:sub>
                                  <m:r>
                                    <a:rPr lang="en-US" altLang="ja-JP" sz="2400" b="0" i="1" smtClean="0">
                                      <a:solidFill>
                                        <a:prstClr val="black"/>
                                      </a:solidFill>
                                      <a:latin typeface="Cambria Math" panose="02040503050406030204" pitchFamily="18" charset="0"/>
                                    </a:rPr>
                                    <m:t>𝐿</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e>
                          </m:nary>
                        </m:e>
                      </m:nary>
                    </m:oMath>
                  </m:oMathPara>
                </a14:m>
                <a:endParaRPr lang="ja-JP" altLang="en-US" sz="2400" dirty="0">
                  <a:solidFill>
                    <a:prstClr val="black"/>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118549" y="2616480"/>
                <a:ext cx="8652018" cy="875111"/>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12829" y="3513386"/>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acc>
                            <m:accPr>
                              <m:chr m:val="̅"/>
                              <m:ctrlPr>
                                <a:rPr lang="en-US" altLang="ja-JP" sz="240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𝑐</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
                        <m:fPr>
                          <m:ctrlPr>
                            <a:rPr lang="en-US" altLang="ja-JP" sz="2400" b="0" i="1" smtClean="0">
                              <a:solidFill>
                                <a:prstClr val="black"/>
                              </a:solidFill>
                              <a:latin typeface="Cambria Math" panose="02040503050406030204" pitchFamily="18" charset="0"/>
                            </a:rPr>
                          </m:ctrlPr>
                        </m:fPr>
                        <m:num>
                          <m:r>
                            <a:rPr lang="en-US" altLang="ja-JP" sz="2400" b="0" i="1" smtClean="0">
                              <a:solidFill>
                                <a:prstClr val="black"/>
                              </a:solidFill>
                              <a:latin typeface="Cambria Math" panose="02040503050406030204" pitchFamily="18" charset="0"/>
                            </a:rPr>
                            <m:t>1</m:t>
                          </m:r>
                        </m:num>
                        <m:den>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(2</m:t>
                              </m:r>
                              <m:r>
                                <a:rPr lang="en-US" altLang="ja-JP" sz="2400" b="0" i="1" smtClean="0">
                                  <a:solidFill>
                                    <a:prstClr val="black"/>
                                  </a:solidFill>
                                  <a:latin typeface="Cambria Math" panose="02040503050406030204" pitchFamily="18" charset="0"/>
                                </a:rPr>
                                <m:t>𝑟</m:t>
                              </m:r>
                              <m:r>
                                <a:rPr lang="en-US" altLang="ja-JP" sz="2400" b="0" i="1" smtClean="0">
                                  <a:solidFill>
                                    <a:prstClr val="black"/>
                                  </a:solidFill>
                                  <a:latin typeface="Cambria Math" panose="02040503050406030204" pitchFamily="18" charset="0"/>
                                </a:rPr>
                                <m:t>+1)</m:t>
                              </m:r>
                            </m:e>
                            <m:sup>
                              <m:r>
                                <a:rPr lang="en-US" altLang="ja-JP" sz="2400" b="0" i="1" smtClean="0">
                                  <a:solidFill>
                                    <a:prstClr val="black"/>
                                  </a:solidFill>
                                  <a:latin typeface="Cambria Math" panose="02040503050406030204" pitchFamily="18" charset="0"/>
                                </a:rPr>
                                <m:t>2</m:t>
                              </m:r>
                            </m:sup>
                          </m:sSup>
                        </m:den>
                      </m:f>
                      <m:nary>
                        <m:naryPr>
                          <m:chr m:val="∑"/>
                          <m:limLoc m:val="subSup"/>
                          <m:ctrlPr>
                            <a:rPr lang="en-US" altLang="ja-JP" sz="2400" b="0" i="1" smtClean="0">
                              <a:solidFill>
                                <a:prstClr val="black"/>
                              </a:solidFill>
                              <a:latin typeface="Cambria Math" panose="02040503050406030204" pitchFamily="18" charset="0"/>
                            </a:rPr>
                          </m:ctrlPr>
                        </m:naryPr>
                        <m:sub>
                          <m:r>
                            <m:rPr>
                              <m:brk m:alnAt="25"/>
                            </m:rP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𝑟</m:t>
                          </m:r>
                        </m:sub>
                        <m:sup>
                          <m:r>
                            <a:rPr lang="en-US" altLang="ja-JP" sz="2400" b="0" i="1" smtClean="0">
                              <a:solidFill>
                                <a:prstClr val="black"/>
                              </a:solidFill>
                              <a:latin typeface="Cambria Math" panose="02040503050406030204" pitchFamily="18" charset="0"/>
                            </a:rPr>
                            <m:t>𝑟</m:t>
                          </m:r>
                        </m:sup>
                        <m:e>
                          <m:nary>
                            <m:naryPr>
                              <m:chr m:val="∑"/>
                              <m:limLoc m:val="subSup"/>
                              <m:ctrlPr>
                                <a:rPr lang="en-US" altLang="ja-JP" sz="2400" b="0" i="1" smtClean="0">
                                  <a:solidFill>
                                    <a:prstClr val="black"/>
                                  </a:solidFill>
                                  <a:latin typeface="Cambria Math" panose="02040503050406030204" pitchFamily="18" charset="0"/>
                                </a:rPr>
                              </m:ctrlPr>
                            </m:naryPr>
                            <m:sub>
                              <m:r>
                                <m:rPr>
                                  <m:brk m:alnAt="25"/>
                                </m:rP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𝑟</m:t>
                              </m:r>
                            </m:sub>
                            <m:sup>
                              <m:r>
                                <a:rPr lang="en-US" altLang="ja-JP" sz="2400" b="0" i="1" smtClean="0">
                                  <a:solidFill>
                                    <a:prstClr val="black"/>
                                  </a:solidFill>
                                  <a:latin typeface="Cambria Math" panose="02040503050406030204" pitchFamily="18" charset="0"/>
                                </a:rPr>
                                <m:t>𝑟</m:t>
                              </m:r>
                            </m:sup>
                            <m:e>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𝑐</m:t>
                                  </m:r>
                                </m:e>
                                <m:sub>
                                  <m:r>
                                    <a:rPr lang="en-US" altLang="ja-JP" sz="2400" b="0" i="1" smtClean="0">
                                      <a:solidFill>
                                        <a:prstClr val="black"/>
                                      </a:solidFill>
                                      <a:latin typeface="Cambria Math" panose="02040503050406030204" pitchFamily="18" charset="0"/>
                                    </a:rPr>
                                    <m:t>𝐿</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e>
                          </m:nary>
                        </m:e>
                      </m:nary>
                    </m:oMath>
                  </m:oMathPara>
                </a14:m>
                <a:endParaRPr lang="ja-JP" altLang="en-US" sz="2400" dirty="0">
                  <a:solidFill>
                    <a:prstClr val="black"/>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12829" y="3513386"/>
                <a:ext cx="8652018" cy="875111"/>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251507" y="4410292"/>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acc>
                            <m:accPr>
                              <m:chr m:val="̅"/>
                              <m:ctrlPr>
                                <a:rPr lang="en-US" altLang="ja-JP" sz="240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
                        <m:fPr>
                          <m:ctrlPr>
                            <a:rPr lang="en-US" altLang="ja-JP" sz="2400" b="0" i="1" smtClean="0">
                              <a:solidFill>
                                <a:prstClr val="black"/>
                              </a:solidFill>
                              <a:latin typeface="Cambria Math" panose="02040503050406030204" pitchFamily="18" charset="0"/>
                            </a:rPr>
                          </m:ctrlPr>
                        </m:fPr>
                        <m:num>
                          <m:r>
                            <a:rPr lang="en-US" altLang="ja-JP" sz="2400" b="0" i="1" smtClean="0">
                              <a:solidFill>
                                <a:prstClr val="black"/>
                              </a:solidFill>
                              <a:latin typeface="Cambria Math" panose="02040503050406030204" pitchFamily="18" charset="0"/>
                            </a:rPr>
                            <m:t>1</m:t>
                          </m:r>
                        </m:num>
                        <m:den>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(2</m:t>
                              </m:r>
                              <m:r>
                                <a:rPr lang="en-US" altLang="ja-JP" sz="2400" b="0" i="1" smtClean="0">
                                  <a:solidFill>
                                    <a:prstClr val="black"/>
                                  </a:solidFill>
                                  <a:latin typeface="Cambria Math" panose="02040503050406030204" pitchFamily="18" charset="0"/>
                                </a:rPr>
                                <m:t>𝑟</m:t>
                              </m:r>
                              <m:r>
                                <a:rPr lang="en-US" altLang="ja-JP" sz="2400" b="0" i="1" smtClean="0">
                                  <a:solidFill>
                                    <a:prstClr val="black"/>
                                  </a:solidFill>
                                  <a:latin typeface="Cambria Math" panose="02040503050406030204" pitchFamily="18" charset="0"/>
                                </a:rPr>
                                <m:t>+1)</m:t>
                              </m:r>
                            </m:e>
                            <m:sup>
                              <m:r>
                                <a:rPr lang="en-US" altLang="ja-JP" sz="2400" b="0" i="1" smtClean="0">
                                  <a:solidFill>
                                    <a:prstClr val="black"/>
                                  </a:solidFill>
                                  <a:latin typeface="Cambria Math" panose="02040503050406030204" pitchFamily="18" charset="0"/>
                                </a:rPr>
                                <m:t>2</m:t>
                              </m:r>
                            </m:sup>
                          </m:sSup>
                        </m:den>
                      </m:f>
                      <m:nary>
                        <m:naryPr>
                          <m:chr m:val="∑"/>
                          <m:limLoc m:val="subSup"/>
                          <m:ctrlPr>
                            <a:rPr lang="en-US" altLang="ja-JP" sz="2400" b="0" i="1" smtClean="0">
                              <a:solidFill>
                                <a:prstClr val="black"/>
                              </a:solidFill>
                              <a:latin typeface="Cambria Math" panose="02040503050406030204" pitchFamily="18" charset="0"/>
                            </a:rPr>
                          </m:ctrlPr>
                        </m:naryPr>
                        <m:sub>
                          <m:r>
                            <m:rPr>
                              <m:brk m:alnAt="25"/>
                            </m:rP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𝑟</m:t>
                          </m:r>
                        </m:sub>
                        <m:sup>
                          <m:r>
                            <a:rPr lang="en-US" altLang="ja-JP" sz="2400" b="0" i="1" smtClean="0">
                              <a:solidFill>
                                <a:prstClr val="black"/>
                              </a:solidFill>
                              <a:latin typeface="Cambria Math" panose="02040503050406030204" pitchFamily="18" charset="0"/>
                            </a:rPr>
                            <m:t>𝑟</m:t>
                          </m:r>
                        </m:sup>
                        <m:e>
                          <m:nary>
                            <m:naryPr>
                              <m:chr m:val="∑"/>
                              <m:limLoc m:val="subSup"/>
                              <m:ctrlPr>
                                <a:rPr lang="en-US" altLang="ja-JP" sz="2400" b="0" i="1" smtClean="0">
                                  <a:solidFill>
                                    <a:prstClr val="black"/>
                                  </a:solidFill>
                                  <a:latin typeface="Cambria Math" panose="02040503050406030204" pitchFamily="18" charset="0"/>
                                </a:rPr>
                              </m:ctrlPr>
                            </m:naryPr>
                            <m:sub>
                              <m:r>
                                <m:rPr>
                                  <m:brk m:alnAt="25"/>
                                </m:rP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𝑟</m:t>
                              </m:r>
                            </m:sub>
                            <m:sup>
                              <m:r>
                                <a:rPr lang="en-US" altLang="ja-JP" sz="2400" b="0" i="1" smtClean="0">
                                  <a:solidFill>
                                    <a:prstClr val="black"/>
                                  </a:solidFill>
                                  <a:latin typeface="Cambria Math" panose="02040503050406030204" pitchFamily="18" charset="0"/>
                                </a:rPr>
                                <m:t>𝑟</m:t>
                              </m:r>
                            </m:sup>
                            <m:e>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𝑑𝑦</m:t>
                              </m:r>
                              <m:r>
                                <a:rPr lang="en-US" altLang="ja-JP" sz="2400" b="0" i="1" smtClean="0">
                                  <a:solidFill>
                                    <a:prstClr val="black"/>
                                  </a:solidFill>
                                  <a:latin typeface="Cambria Math" panose="02040503050406030204" pitchFamily="18" charset="0"/>
                                </a:rPr>
                                <m:t>)</m:t>
                              </m:r>
                            </m:e>
                          </m:nary>
                        </m:e>
                      </m:nary>
                    </m:oMath>
                  </m:oMathPara>
                </a14:m>
                <a:endParaRPr lang="ja-JP" altLang="en-US" sz="2400" dirty="0">
                  <a:solidFill>
                    <a:prstClr val="black"/>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51507" y="4410292"/>
                <a:ext cx="8652018" cy="875111"/>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86901" y="5308524"/>
                <a:ext cx="9865096"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acc>
                            <m:accPr>
                              <m:chr m:val="̅"/>
                              <m:ctrlPr>
                                <a:rPr lang="en-US" altLang="ja-JP" sz="2400" i="1" smtClean="0">
                                  <a:solidFill>
                                    <a:prstClr val="black"/>
                                  </a:solidFill>
                                  <a:latin typeface="Cambria Math" panose="02040503050406030204" pitchFamily="18" charset="0"/>
                                </a:rPr>
                              </m:ctrlPr>
                            </m:accPr>
                            <m:e>
                              <m:sSup>
                                <m:sSupPr>
                                  <m:ctrlPr>
                                    <a:rPr lang="en-US" altLang="ja-JP" sz="240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𝐼</m:t>
                                  </m:r>
                                </m:e>
                                <m:sup>
                                  <m:r>
                                    <a:rPr lang="en-US" altLang="ja-JP" sz="2400" b="0" i="1" smtClean="0">
                                      <a:solidFill>
                                        <a:prstClr val="black"/>
                                      </a:solidFill>
                                      <a:latin typeface="Cambria Math" panose="02040503050406030204" pitchFamily="18" charset="0"/>
                                    </a:rPr>
                                    <m:t>2</m:t>
                                  </m:r>
                                </m:sup>
                              </m:sSup>
                            </m:e>
                          </m:acc>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
                        <m:fPr>
                          <m:ctrlPr>
                            <a:rPr lang="en-US" altLang="ja-JP" sz="2400" b="0" i="1" smtClean="0">
                              <a:solidFill>
                                <a:prstClr val="black"/>
                              </a:solidFill>
                              <a:latin typeface="Cambria Math" panose="02040503050406030204" pitchFamily="18" charset="0"/>
                            </a:rPr>
                          </m:ctrlPr>
                        </m:fPr>
                        <m:num>
                          <m:r>
                            <a:rPr lang="en-US" altLang="ja-JP" sz="2400" b="0" i="1" smtClean="0">
                              <a:solidFill>
                                <a:prstClr val="black"/>
                              </a:solidFill>
                              <a:latin typeface="Cambria Math" panose="02040503050406030204" pitchFamily="18" charset="0"/>
                            </a:rPr>
                            <m:t>1</m:t>
                          </m:r>
                        </m:num>
                        <m:den>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(2</m:t>
                              </m:r>
                              <m:r>
                                <a:rPr lang="en-US" altLang="ja-JP" sz="2400" b="0" i="1" smtClean="0">
                                  <a:solidFill>
                                    <a:prstClr val="black"/>
                                  </a:solidFill>
                                  <a:latin typeface="Cambria Math" panose="02040503050406030204" pitchFamily="18" charset="0"/>
                                </a:rPr>
                                <m:t>𝑟</m:t>
                              </m:r>
                              <m:r>
                                <a:rPr lang="en-US" altLang="ja-JP" sz="2400" b="0" i="1" smtClean="0">
                                  <a:solidFill>
                                    <a:prstClr val="black"/>
                                  </a:solidFill>
                                  <a:latin typeface="Cambria Math" panose="02040503050406030204" pitchFamily="18" charset="0"/>
                                </a:rPr>
                                <m:t>+1)</m:t>
                              </m:r>
                            </m:e>
                            <m:sup>
                              <m:r>
                                <a:rPr lang="en-US" altLang="ja-JP" sz="2400" b="0" i="1" smtClean="0">
                                  <a:solidFill>
                                    <a:prstClr val="black"/>
                                  </a:solidFill>
                                  <a:latin typeface="Cambria Math" panose="02040503050406030204" pitchFamily="18" charset="0"/>
                                </a:rPr>
                                <m:t>2</m:t>
                              </m:r>
                            </m:sup>
                          </m:sSup>
                        </m:den>
                      </m:f>
                      <m:nary>
                        <m:naryPr>
                          <m:chr m:val="∑"/>
                          <m:limLoc m:val="subSup"/>
                          <m:ctrlPr>
                            <a:rPr lang="en-US" altLang="ja-JP" sz="2400" b="0" i="1" smtClean="0">
                              <a:solidFill>
                                <a:prstClr val="black"/>
                              </a:solidFill>
                              <a:latin typeface="Cambria Math" panose="02040503050406030204" pitchFamily="18" charset="0"/>
                            </a:rPr>
                          </m:ctrlPr>
                        </m:naryPr>
                        <m:sub>
                          <m:r>
                            <m:rPr>
                              <m:brk m:alnAt="25"/>
                            </m:rP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𝑟</m:t>
                          </m:r>
                        </m:sub>
                        <m:sup>
                          <m:r>
                            <a:rPr lang="en-US" altLang="ja-JP" sz="2400" b="0" i="1" smtClean="0">
                              <a:solidFill>
                                <a:prstClr val="black"/>
                              </a:solidFill>
                              <a:latin typeface="Cambria Math" panose="02040503050406030204" pitchFamily="18" charset="0"/>
                            </a:rPr>
                            <m:t>𝑟</m:t>
                          </m:r>
                        </m:sup>
                        <m:e>
                          <m:nary>
                            <m:naryPr>
                              <m:chr m:val="∑"/>
                              <m:limLoc m:val="subSup"/>
                              <m:ctrlPr>
                                <a:rPr lang="en-US" altLang="ja-JP" sz="2400" b="0" i="1" smtClean="0">
                                  <a:solidFill>
                                    <a:prstClr val="black"/>
                                  </a:solidFill>
                                  <a:latin typeface="Cambria Math" panose="02040503050406030204" pitchFamily="18" charset="0"/>
                                </a:rPr>
                              </m:ctrlPr>
                            </m:naryPr>
                            <m:sub>
                              <m:r>
                                <m:rPr>
                                  <m:brk m:alnAt="25"/>
                                </m:rP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𝑟</m:t>
                              </m:r>
                            </m:sub>
                            <m:sup>
                              <m:r>
                                <a:rPr lang="en-US" altLang="ja-JP" sz="2400" b="0" i="1" smtClean="0">
                                  <a:solidFill>
                                    <a:prstClr val="black"/>
                                  </a:solidFill>
                                  <a:latin typeface="Cambria Math" panose="02040503050406030204" pitchFamily="18" charset="0"/>
                                </a:rPr>
                                <m:t>𝑟</m:t>
                              </m:r>
                            </m:sup>
                            <m:e>
                              <m:sSub>
                                <m:sSubPr>
                                  <m:ctrlPr>
                                    <a:rPr lang="en-US" altLang="ja-JP" sz="2400" b="0" i="1" smtClean="0">
                                      <a:solidFill>
                                        <a:prstClr val="black"/>
                                      </a:solidFill>
                                      <a:latin typeface="Cambria Math" panose="02040503050406030204" pitchFamily="18" charset="0"/>
                                    </a:rPr>
                                  </m:ctrlPr>
                                </m:sSubPr>
                                <m:e>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𝐼</m:t>
                                      </m:r>
                                    </m:e>
                                    <m:sup>
                                      <m:r>
                                        <a:rPr lang="en-US" altLang="ja-JP" sz="2400" b="0" i="1" smtClean="0">
                                          <a:solidFill>
                                            <a:prstClr val="black"/>
                                          </a:solidFill>
                                          <a:latin typeface="Cambria Math" panose="02040503050406030204" pitchFamily="18" charset="0"/>
                                        </a:rPr>
                                        <m:t>2</m:t>
                                      </m:r>
                                    </m:sup>
                                  </m:sSup>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𝑑𝑦</m:t>
                              </m:r>
                              <m:r>
                                <a:rPr lang="en-US" altLang="ja-JP" sz="2400" b="0" i="1" smtClean="0">
                                  <a:solidFill>
                                    <a:prstClr val="black"/>
                                  </a:solidFill>
                                  <a:latin typeface="Cambria Math" panose="02040503050406030204" pitchFamily="18" charset="0"/>
                                </a:rPr>
                                <m:t>)</m:t>
                              </m:r>
                            </m:e>
                          </m:nary>
                        </m:e>
                      </m:nary>
                    </m:oMath>
                  </m:oMathPara>
                </a14:m>
                <a:endParaRPr lang="ja-JP" altLang="en-US" sz="2400" dirty="0">
                  <a:solidFill>
                    <a:prstClr val="black"/>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86901" y="5308524"/>
                <a:ext cx="9865096" cy="875111"/>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1620688" y="1844824"/>
                <a:ext cx="8652018"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𝑢</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r>
                            <a:rPr lang="en-US" altLang="ja-JP" sz="2400" b="0" i="1" smtClean="0">
                              <a:solidFill>
                                <a:prstClr val="black"/>
                              </a:solidFill>
                              <a:latin typeface="Cambria Math" panose="02040503050406030204" pitchFamily="18" charset="0"/>
                              <a:ea typeface="Cambria Math" panose="02040503050406030204" pitchFamily="18" charset="0"/>
                            </a:rPr>
                            <m:t>𝑐</m:t>
                          </m:r>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620688" y="1844824"/>
                <a:ext cx="8652018" cy="491288"/>
              </a:xfrm>
              <a:prstGeom prst="rect">
                <a:avLst/>
              </a:prstGeom>
              <a:blipFill rotWithShape="0">
                <a:blip r:embed="rId8"/>
                <a:stretch>
                  <a:fillRect b="-1250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8749678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1</a:t>
            </a:r>
            <a:r>
              <a:rPr lang="en-US" altLang="ja-JP" sz="4000" baseline="30000" dirty="0"/>
              <a:t>st</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79983" y="1052736"/>
                <a:ext cx="8652018" cy="491738"/>
              </a:xfrm>
              <a:prstGeom prst="rect">
                <a:avLst/>
              </a:prstGeom>
              <a:noFill/>
            </p:spPr>
            <p:txBody>
              <a:bodyPr wrap="square" rtlCol="0">
                <a:spAutoFit/>
              </a:bodyPr>
              <a:lstStyle/>
              <a:p>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𝑐</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oMath>
                </a14:m>
                <a:r>
                  <a:rPr lang="ja-JP" altLang="en-US" sz="2400" dirty="0">
                    <a:solidFill>
                      <a:prstClr val="black"/>
                    </a:solidFill>
                  </a:rPr>
                  <a:t> </a:t>
                </a:r>
                <a:r>
                  <a:rPr lang="en-US" altLang="ja-JP" sz="2400" dirty="0">
                    <a:solidFill>
                      <a:prstClr val="black"/>
                    </a:solidFill>
                  </a:rPr>
                  <a:t>: matching cost between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r>
                  <a:rPr lang="ja-JP" altLang="en-US" sz="2400" dirty="0">
                    <a:solidFill>
                      <a:prstClr val="black"/>
                    </a:solidFill>
                  </a:rPr>
                  <a:t> </a:t>
                </a:r>
                <a:r>
                  <a:rPr lang="en-US" altLang="ja-JP" sz="2400" dirty="0">
                    <a:solidFill>
                      <a:prstClr val="black"/>
                    </a:solidFill>
                  </a:rPr>
                  <a:t>and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𝑟𝑖𝑔h𝑡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79983" y="1052736"/>
                <a:ext cx="8652018" cy="491738"/>
              </a:xfrm>
              <a:prstGeom prst="rect">
                <a:avLst/>
              </a:prstGeom>
              <a:blipFill rotWithShape="0">
                <a:blip r:embed="rId3"/>
                <a:stretch>
                  <a:fillRect t="-8750" b="-23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1620688" y="1844824"/>
                <a:ext cx="8652018"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𝑢</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r>
                            <a:rPr lang="en-US" altLang="ja-JP" sz="2400" b="0" i="1" smtClean="0">
                              <a:solidFill>
                                <a:prstClr val="black"/>
                              </a:solidFill>
                              <a:latin typeface="Cambria Math" panose="02040503050406030204" pitchFamily="18" charset="0"/>
                              <a:ea typeface="Cambria Math" panose="02040503050406030204" pitchFamily="18" charset="0"/>
                            </a:rPr>
                            <m:t>𝑐</m:t>
                          </m:r>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620688" y="1844824"/>
                <a:ext cx="8652018" cy="491288"/>
              </a:xfrm>
              <a:prstGeom prst="rect">
                <a:avLst/>
              </a:prstGeom>
              <a:blipFill rotWithShape="0">
                <a:blip r:embed="rId4"/>
                <a:stretch>
                  <a:fillRect b="-12500"/>
                </a:stretch>
              </a:blipFill>
            </p:spPr>
            <p:txBody>
              <a:bodyPr/>
              <a:lstStyle/>
              <a:p>
                <a:r>
                  <a:rPr lang="ja-JP" altLang="en-US">
                    <a:noFill/>
                  </a:rPr>
                  <a:t> </a:t>
                </a:r>
              </a:p>
            </p:txBody>
          </p:sp>
        </mc:Fallback>
      </mc:AlternateContent>
      <p:sp>
        <p:nvSpPr>
          <p:cNvPr id="11" name="正方形/長方形 10"/>
          <p:cNvSpPr/>
          <p:nvPr/>
        </p:nvSpPr>
        <p:spPr>
          <a:xfrm>
            <a:off x="5914771" y="116632"/>
            <a:ext cx="2977709"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868102" y="908720"/>
            <a:ext cx="1007552" cy="100811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118549" y="2616480"/>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𝑢</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𝑢</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118549" y="2616480"/>
                <a:ext cx="8652018" cy="875111"/>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12829" y="3513386"/>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𝑐</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𝑐</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12829" y="3513386"/>
                <a:ext cx="8652018" cy="875111"/>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251507" y="4410292"/>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𝐼</m:t>
                              </m:r>
                            </m:e>
                          </m:acc>
                        </m:e>
                        <m:sub>
                          <m:r>
                            <a:rPr lang="en-US" altLang="ja-JP" sz="2400" b="0" i="1" smtClean="0">
                              <a:solidFill>
                                <a:srgbClr val="00B0F0"/>
                              </a:solidFill>
                              <a:latin typeface="Cambria Math" panose="02040503050406030204" pitchFamily="18" charset="0"/>
                            </a:rPr>
                            <m:t>𝑙𝑒𝑓𝑡</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𝐼</m:t>
                                  </m:r>
                                </m:e>
                                <m:sub>
                                  <m:r>
                                    <a:rPr lang="en-US" altLang="ja-JP" sz="2400" b="0" i="1" smtClean="0">
                                      <a:solidFill>
                                        <a:srgbClr val="00B0F0"/>
                                      </a:solidFill>
                                      <a:latin typeface="Cambria Math" panose="02040503050406030204" pitchFamily="18" charset="0"/>
                                    </a:rPr>
                                    <m:t>𝑙𝑒𝑓𝑡</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51507" y="4410292"/>
                <a:ext cx="8652018" cy="875111"/>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86901" y="5308524"/>
                <a:ext cx="9865096"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sSup>
                                <m:sSupPr>
                                  <m:ctrlPr>
                                    <a:rPr lang="en-US" altLang="ja-JP" sz="240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𝐼</m:t>
                                  </m:r>
                                </m:e>
                                <m:sup>
                                  <m:r>
                                    <a:rPr lang="en-US" altLang="ja-JP" sz="2400" b="0" i="1" smtClean="0">
                                      <a:solidFill>
                                        <a:srgbClr val="00B0F0"/>
                                      </a:solidFill>
                                      <a:latin typeface="Cambria Math" panose="02040503050406030204" pitchFamily="18" charset="0"/>
                                    </a:rPr>
                                    <m:t>2</m:t>
                                  </m:r>
                                </m:sup>
                              </m:sSup>
                            </m:e>
                          </m:acc>
                        </m:e>
                        <m:sub>
                          <m:r>
                            <a:rPr lang="en-US" altLang="ja-JP" sz="2400" b="0" i="1" smtClean="0">
                              <a:solidFill>
                                <a:srgbClr val="00B0F0"/>
                              </a:solidFill>
                              <a:latin typeface="Cambria Math" panose="02040503050406030204" pitchFamily="18" charset="0"/>
                            </a:rPr>
                            <m:t>𝑙𝑒𝑓𝑡</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𝐼</m:t>
                                      </m:r>
                                    </m:e>
                                    <m:sup>
                                      <m:r>
                                        <a:rPr lang="en-US" altLang="ja-JP" sz="2400" b="0" i="1" smtClean="0">
                                          <a:solidFill>
                                            <a:srgbClr val="00B0F0"/>
                                          </a:solidFill>
                                          <a:latin typeface="Cambria Math" panose="02040503050406030204" pitchFamily="18" charset="0"/>
                                        </a:rPr>
                                        <m:t>2</m:t>
                                      </m:r>
                                    </m:sup>
                                  </m:sSup>
                                </m:e>
                                <m:sub>
                                  <m:r>
                                    <a:rPr lang="en-US" altLang="ja-JP" sz="2400" b="0" i="1" smtClean="0">
                                      <a:solidFill>
                                        <a:srgbClr val="00B0F0"/>
                                      </a:solidFill>
                                      <a:latin typeface="Cambria Math" panose="02040503050406030204" pitchFamily="18" charset="0"/>
                                    </a:rPr>
                                    <m:t>𝑙𝑒𝑓𝑡</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86901" y="5308524"/>
                <a:ext cx="9865096" cy="875111"/>
              </a:xfrm>
              <a:prstGeom prst="rect">
                <a:avLst/>
              </a:prstGeom>
              <a:blipFill rotWithShape="0">
                <a:blip r:embed="rId8"/>
                <a:stretch>
                  <a:fillRect/>
                </a:stretch>
              </a:blipFill>
            </p:spPr>
            <p:txBody>
              <a:bodyPr/>
              <a:lstStyle/>
              <a:p>
                <a:r>
                  <a:rPr lang="ja-JP" altLang="en-US">
                    <a:noFill/>
                  </a:rPr>
                  <a:t> </a:t>
                </a:r>
              </a:p>
            </p:txBody>
          </p:sp>
        </mc:Fallback>
      </mc:AlternateContent>
      <p:cxnSp>
        <p:nvCxnSpPr>
          <p:cNvPr id="12" name="直線コネクタ 11"/>
          <p:cNvCxnSpPr/>
          <p:nvPr/>
        </p:nvCxnSpPr>
        <p:spPr>
          <a:xfrm>
            <a:off x="61475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29209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43554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58012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72357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86815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0116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1561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29964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44421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58767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73225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87570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02028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16373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3083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84512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85957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5986779" y="332656"/>
            <a:ext cx="2745269" cy="2160240"/>
            <a:chOff x="962635" y="2132856"/>
            <a:chExt cx="2889285" cy="2160240"/>
          </a:xfrm>
        </p:grpSpPr>
        <p:cxnSp>
          <p:nvCxnSpPr>
            <p:cNvPr id="33" name="直線コネクタ 32"/>
            <p:cNvCxnSpPr/>
            <p:nvPr/>
          </p:nvCxnSpPr>
          <p:spPr>
            <a:xfrm>
              <a:off x="966193" y="213285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62635" y="227687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966193" y="242088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62635" y="256490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962635" y="270892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962635" y="285293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962635" y="299695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962635" y="314096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962635" y="328498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962635" y="342900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962635" y="357301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962635" y="371703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962635" y="386104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966193" y="400506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966193" y="414908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966193" y="429309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9" name="正方形/長方形 48"/>
          <p:cNvSpPr/>
          <p:nvPr/>
        </p:nvSpPr>
        <p:spPr>
          <a:xfrm>
            <a:off x="7297787" y="1340768"/>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p:nvPr/>
        </p:nvCxnSpPr>
        <p:spPr>
          <a:xfrm>
            <a:off x="7957764" y="903858"/>
            <a:ext cx="0" cy="1012973"/>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テキスト ボックス 52"/>
              <p:cNvSpPr txBox="1"/>
              <p:nvPr/>
            </p:nvSpPr>
            <p:spPr>
              <a:xfrm>
                <a:off x="8008648" y="1228110"/>
                <a:ext cx="883832" cy="369332"/>
              </a:xfrm>
              <a:prstGeom prst="rect">
                <a:avLst/>
              </a:prstGeom>
              <a:solidFill>
                <a:schemeClr val="bg1"/>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8008648" y="1228110"/>
                <a:ext cx="883832" cy="369332"/>
              </a:xfrm>
              <a:prstGeom prst="rect">
                <a:avLst/>
              </a:prstGeom>
              <a:blipFill rotWithShape="0">
                <a:blip r:embed="rId9"/>
                <a:stretch>
                  <a:fillRect/>
                </a:stretch>
              </a:blipFill>
              <a:ln>
                <a:solidFill>
                  <a:schemeClr val="bg1"/>
                </a:solidFill>
              </a:ln>
            </p:spPr>
            <p:txBody>
              <a:bodyPr/>
              <a:lstStyle/>
              <a:p>
                <a:r>
                  <a:rPr lang="ja-JP" altLang="en-US">
                    <a:noFill/>
                  </a:rPr>
                  <a:t> </a:t>
                </a:r>
              </a:p>
            </p:txBody>
          </p:sp>
        </mc:Fallback>
      </mc:AlternateContent>
    </p:spTree>
    <p:extLst>
      <p:ext uri="{BB962C8B-B14F-4D97-AF65-F5344CB8AC3E}">
        <p14:creationId xmlns:p14="http://schemas.microsoft.com/office/powerpoint/2010/main" val="335264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p:cNvCxnSpPr/>
          <p:nvPr/>
        </p:nvCxnSpPr>
        <p:spPr>
          <a:xfrm flipH="1">
            <a:off x="3062288" y="2810380"/>
            <a:ext cx="608" cy="1940214"/>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403648" y="2954396"/>
            <a:ext cx="2448272" cy="1512168"/>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5"/>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761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761170" cy="369332"/>
              </a:xfrm>
              <a:prstGeom prst="rect">
                <a:avLst/>
              </a:prstGeom>
              <a:blipFill rotWithShape="0">
                <a:blip r:embed="rId6"/>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7"/>
                <a:stretch>
                  <a:fillRect/>
                </a:stretch>
              </a:blipFill>
            </p:spPr>
            <p:txBody>
              <a:bodyPr/>
              <a:lstStyle/>
              <a:p>
                <a:r>
                  <a:rPr lang="ja-JP" altLang="en-US">
                    <a:noFill/>
                  </a:rPr>
                  <a:t> </a:t>
                </a:r>
              </a:p>
            </p:txBody>
          </p:sp>
        </mc:Fallback>
      </mc:AlternateContent>
      <p:sp>
        <p:nvSpPr>
          <p:cNvPr id="6" name="正方形/長方形 5"/>
          <p:cNvSpPr/>
          <p:nvPr/>
        </p:nvSpPr>
        <p:spPr>
          <a:xfrm>
            <a:off x="1403648" y="2954396"/>
            <a:ext cx="1656184" cy="1512168"/>
          </a:xfrm>
          <a:prstGeom prst="rect">
            <a:avLst/>
          </a:prstGeom>
          <a:solidFill>
            <a:srgbClr val="FFC0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403648" y="2946349"/>
            <a:ext cx="2448272" cy="792088"/>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403648" y="2948214"/>
            <a:ext cx="1671174" cy="792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59832" y="3738436"/>
            <a:ext cx="792088" cy="72812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851920" y="2810380"/>
            <a:ext cx="0" cy="2736304"/>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40" name="テキスト ボックス 39"/>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70C0"/>
                            </a:solidFill>
                            <a:latin typeface="Cambria Math"/>
                          </a:rPr>
                          <m:t>𝐵𝑜𝑥</m:t>
                        </m:r>
                        <m:d>
                          <m:dPr>
                            <m:ctrlPr>
                              <a:rPr kumimoji="1" lang="en-US" altLang="ja-JP" sz="2000" b="0" i="1" smtClean="0">
                                <a:solidFill>
                                  <a:srgbClr val="0070C0"/>
                                </a:solidFill>
                                <a:latin typeface="Cambria Math" panose="02040503050406030204" pitchFamily="18" charset="0"/>
                              </a:rPr>
                            </m:ctrlPr>
                          </m:dPr>
                          <m:e>
                            <m:r>
                              <a:rPr kumimoji="1" lang="en-US" altLang="ja-JP" sz="2000" b="0" i="1" smtClean="0">
                                <a:solidFill>
                                  <a:srgbClr val="0070C0"/>
                                </a:solidFill>
                                <a:latin typeface="Cambria Math"/>
                              </a:rPr>
                              <m:t>𝑥</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r>
                              <a:rPr kumimoji="1" lang="en-US" altLang="ja-JP" sz="2000" b="0" i="1" smtClean="0">
                                <a:solidFill>
                                  <a:srgbClr val="0070C0"/>
                                </a:solidFill>
                                <a:latin typeface="Cambria Math"/>
                              </a:rPr>
                              <m:t>𝑦</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8"/>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C00000"/>
                            </a:solidFill>
                            <a:latin typeface="Cambria Math"/>
                          </a:rPr>
                          <m:t>𝐵𝑜𝑥</m:t>
                        </m:r>
                        <m:d>
                          <m:dPr>
                            <m:ctrlPr>
                              <a:rPr kumimoji="1" lang="en-US" altLang="ja-JP" sz="2000" b="0" i="1" smtClean="0">
                                <a:solidFill>
                                  <a:srgbClr val="C00000"/>
                                </a:solidFill>
                                <a:latin typeface="Cambria Math" panose="02040503050406030204" pitchFamily="18" charset="0"/>
                              </a:rPr>
                            </m:ctrlPr>
                          </m:dPr>
                          <m:e>
                            <m:r>
                              <a:rPr kumimoji="1" lang="en-US" altLang="ja-JP" sz="2000" b="0" i="1" smtClean="0">
                                <a:solidFill>
                                  <a:srgbClr val="C00000"/>
                                </a:solidFill>
                                <a:latin typeface="Cambria Math"/>
                              </a:rPr>
                              <m:t>𝑥</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a:rPr>
                              <m:t>𝑦</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9"/>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2699792" y="4637804"/>
                  <a:ext cx="4817088"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smtClean="0">
                            <a:solidFill>
                              <a:srgbClr val="92D050"/>
                            </a:solidFill>
                            <a:latin typeface="Cambria Math"/>
                          </a:rPr>
                          <m:t>𝐵𝑜𝑥</m:t>
                        </m:r>
                        <m:d>
                          <m:dPr>
                            <m:ctrlPr>
                              <a:rPr lang="en-US" altLang="ja-JP" sz="2000" i="1">
                                <a:solidFill>
                                  <a:srgbClr val="92D050"/>
                                </a:solidFill>
                                <a:latin typeface="Cambria Math" panose="02040503050406030204" pitchFamily="18" charset="0"/>
                              </a:rPr>
                            </m:ctrlPr>
                          </m:dPr>
                          <m:e>
                            <m:r>
                              <a:rPr lang="en-US" altLang="ja-JP" sz="2000" i="1">
                                <a:solidFill>
                                  <a:srgbClr val="92D050"/>
                                </a:solidFill>
                                <a:latin typeface="Cambria Math"/>
                              </a:rPr>
                              <m:t>𝑥</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r>
                              <a:rPr lang="en-US" altLang="ja-JP" sz="2000" i="1">
                                <a:solidFill>
                                  <a:srgbClr val="92D050"/>
                                </a:solidFill>
                                <a:latin typeface="Cambria Math"/>
                              </a:rPr>
                              <m:t>,</m:t>
                            </m:r>
                            <m:r>
                              <a:rPr lang="en-US" altLang="ja-JP" sz="2000" i="1">
                                <a:solidFill>
                                  <a:srgbClr val="92D050"/>
                                </a:solidFill>
                                <a:latin typeface="Cambria Math"/>
                              </a:rPr>
                              <m:t>𝑦</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e>
                        </m:d>
                        <m:r>
                          <a:rPr lang="en-US" altLang="ja-JP" sz="2000" i="1" smtClean="0">
                            <a:solidFill>
                              <a:schemeClr val="tx1"/>
                            </a:solidFill>
                            <a:latin typeface="Cambria Math"/>
                          </a:rPr>
                          <m:t>−</m:t>
                        </m:r>
                      </m:oMath>
                    </m:oMathPara>
                  </a14:m>
                  <a:endParaRPr kumimoji="1" lang="ja-JP" altLang="en-US" sz="2000" dirty="0">
                    <a:solidFill>
                      <a:srgbClr val="92D050"/>
                    </a:solidFill>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2699792" y="4637804"/>
                  <a:ext cx="4817088" cy="725135"/>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5155684" y="5120791"/>
                  <a:ext cx="28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C000"/>
                            </a:solidFill>
                            <a:latin typeface="Cambria Math"/>
                          </a:rPr>
                          <m:t>𝐵𝑜𝑥</m:t>
                        </m:r>
                        <m:d>
                          <m:dPr>
                            <m:ctrlPr>
                              <a:rPr kumimoji="1" lang="en-US" altLang="ja-JP" sz="2000" b="0" i="1" smtClean="0">
                                <a:solidFill>
                                  <a:srgbClr val="FFC000"/>
                                </a:solidFill>
                                <a:latin typeface="Cambria Math" panose="02040503050406030204" pitchFamily="18" charset="0"/>
                              </a:rPr>
                            </m:ctrlPr>
                          </m:dPr>
                          <m:e>
                            <m:r>
                              <a:rPr kumimoji="1" lang="en-US" altLang="ja-JP" sz="2000" b="0" i="1" smtClean="0">
                                <a:solidFill>
                                  <a:srgbClr val="FFC000"/>
                                </a:solidFill>
                                <a:latin typeface="Cambria Math"/>
                              </a:rPr>
                              <m:t>𝑥</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r>
                              <a:rPr kumimoji="1" lang="en-US" altLang="ja-JP" sz="2000" b="0" i="1" smtClean="0">
                                <a:solidFill>
                                  <a:srgbClr val="FFC000"/>
                                </a:solidFill>
                                <a:latin typeface="Cambria Math"/>
                              </a:rPr>
                              <m:t>−1,</m:t>
                            </m:r>
                            <m:r>
                              <a:rPr kumimoji="1" lang="en-US" altLang="ja-JP" sz="2000" b="0" i="1" smtClean="0">
                                <a:solidFill>
                                  <a:srgbClr val="FFC000"/>
                                </a:solidFill>
                                <a:latin typeface="Cambria Math"/>
                              </a:rPr>
                              <m:t>𝑦</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5155684" y="5120791"/>
                  <a:ext cx="2856616" cy="400110"/>
                </a:xfrm>
                <a:prstGeom prst="rect">
                  <a:avLst/>
                </a:prstGeom>
                <a:blipFill rotWithShape="1">
                  <a:blip r:embed="rId11"/>
                  <a:stretch>
                    <a:fillRect b="-9091"/>
                  </a:stretch>
                </a:blipFill>
              </p:spPr>
              <p:txBody>
                <a:bodyPr/>
                <a:lstStyle/>
                <a:p>
                  <a:r>
                    <a:rPr lang="ja-JP" altLang="en-US">
                      <a:noFill/>
                    </a:rPr>
                    <a:t> </a:t>
                  </a:r>
                </a:p>
              </p:txBody>
            </p:sp>
          </mc:Fallback>
        </mc:AlternateContent>
      </p:grpSp>
      <p:sp>
        <p:nvSpPr>
          <p:cNvPr id="44" name="正方形/長方形 43"/>
          <p:cNvSpPr/>
          <p:nvPr/>
        </p:nvSpPr>
        <p:spPr>
          <a:xfrm>
            <a:off x="3275856" y="5402668"/>
            <a:ext cx="648072" cy="22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2267744" y="2586971"/>
                <a:ext cx="1161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panose="02040503050406030204" pitchFamily="18" charset="0"/>
                        </a:rPr>
                        <m:t>𝑥</m:t>
                      </m:r>
                      <m:r>
                        <a:rPr kumimoji="1" lang="en-US" altLang="ja-JP" b="0" i="1" smtClean="0">
                          <a:solidFill>
                            <a:srgbClr val="FFC000"/>
                          </a:solidFill>
                          <a:latin typeface="Cambria Math" panose="02040503050406030204" pitchFamily="18" charset="0"/>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panose="02040503050406030204" pitchFamily="18" charset="0"/>
                        </a:rPr>
                        <m:t>−1</m:t>
                      </m:r>
                    </m:oMath>
                  </m:oMathPara>
                </a14:m>
                <a:endParaRPr kumimoji="1" lang="ja-JP" altLang="en-US" dirty="0">
                  <a:solidFill>
                    <a:srgbClr val="FFC000"/>
                  </a:solidFill>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2267744" y="2586971"/>
                <a:ext cx="1161728" cy="369332"/>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5205582" y="3448102"/>
                <a:ext cx="1165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𝑦</m:t>
                      </m:r>
                      <m:r>
                        <a:rPr kumimoji="1" lang="en-US" altLang="ja-JP" b="0" i="1" smtClean="0">
                          <a:solidFill>
                            <a:srgbClr val="C00000"/>
                          </a:solidFill>
                          <a:latin typeface="Cambria Math" panose="02040503050406030204" pitchFamily="18" charset="0"/>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panose="02040503050406030204" pitchFamily="18" charset="0"/>
                        </a:rPr>
                        <m:t>−1</m:t>
                      </m:r>
                    </m:oMath>
                  </m:oMathPara>
                </a14:m>
                <a:endParaRPr kumimoji="1" lang="ja-JP" altLang="en-US" dirty="0">
                  <a:solidFill>
                    <a:srgbClr val="C00000"/>
                  </a:solidFill>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205582" y="3448102"/>
                <a:ext cx="1165127" cy="369332"/>
              </a:xfrm>
              <a:prstGeom prst="rect">
                <a:avLst/>
              </a:prstGeom>
              <a:blipFill rotWithShape="0">
                <a:blip r:embed="rId8"/>
                <a:stretch>
                  <a:fillRect b="-6667"/>
                </a:stretch>
              </a:blipFill>
            </p:spPr>
            <p:txBody>
              <a:bodyPr/>
              <a:lstStyle/>
              <a:p>
                <a:r>
                  <a:rPr lang="ja-JP" altLang="en-US">
                    <a:noFill/>
                  </a:rPr>
                  <a:t> </a:t>
                </a:r>
              </a:p>
            </p:txBody>
          </p:sp>
        </mc:Fallback>
      </mc:AlternateContent>
      <p:cxnSp>
        <p:nvCxnSpPr>
          <p:cNvPr id="45" name="直線コネクタ 44"/>
          <p:cNvCxnSpPr/>
          <p:nvPr/>
        </p:nvCxnSpPr>
        <p:spPr>
          <a:xfrm>
            <a:off x="1036863" y="3736134"/>
            <a:ext cx="48245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5491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1</a:t>
            </a:r>
            <a:r>
              <a:rPr lang="en-US" altLang="ja-JP" sz="4000" baseline="30000" dirty="0"/>
              <a:t>st</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79983" y="1052736"/>
                <a:ext cx="8652018" cy="491738"/>
              </a:xfrm>
              <a:prstGeom prst="rect">
                <a:avLst/>
              </a:prstGeom>
              <a:noFill/>
            </p:spPr>
            <p:txBody>
              <a:bodyPr wrap="square" rtlCol="0">
                <a:spAutoFit/>
              </a:bodyPr>
              <a:lstStyle/>
              <a:p>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𝑐</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oMath>
                </a14:m>
                <a:r>
                  <a:rPr lang="ja-JP" altLang="en-US" sz="2400" dirty="0">
                    <a:solidFill>
                      <a:prstClr val="black"/>
                    </a:solidFill>
                  </a:rPr>
                  <a:t> </a:t>
                </a:r>
                <a:r>
                  <a:rPr lang="en-US" altLang="ja-JP" sz="2400" dirty="0">
                    <a:solidFill>
                      <a:prstClr val="black"/>
                    </a:solidFill>
                  </a:rPr>
                  <a:t>: matching cost between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r>
                  <a:rPr lang="ja-JP" altLang="en-US" sz="2400" dirty="0">
                    <a:solidFill>
                      <a:prstClr val="black"/>
                    </a:solidFill>
                  </a:rPr>
                  <a:t> </a:t>
                </a:r>
                <a:r>
                  <a:rPr lang="en-US" altLang="ja-JP" sz="2400" dirty="0">
                    <a:solidFill>
                      <a:prstClr val="black"/>
                    </a:solidFill>
                  </a:rPr>
                  <a:t>and </a:t>
                </a:r>
                <a14:m>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𝑟𝑖𝑔h𝑡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oMath>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79983" y="1052736"/>
                <a:ext cx="8652018" cy="491738"/>
              </a:xfrm>
              <a:prstGeom prst="rect">
                <a:avLst/>
              </a:prstGeom>
              <a:blipFill rotWithShape="0">
                <a:blip r:embed="rId3"/>
                <a:stretch>
                  <a:fillRect t="-8750" b="-2375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1620688" y="1844824"/>
                <a:ext cx="8652018" cy="491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𝑢</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𝐼</m:t>
                          </m:r>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r>
                            <a:rPr lang="en-US" altLang="ja-JP" sz="2400" b="0" i="1" smtClean="0">
                              <a:solidFill>
                                <a:prstClr val="black"/>
                              </a:solidFill>
                              <a:latin typeface="Cambria Math" panose="02040503050406030204" pitchFamily="18" charset="0"/>
                              <a:ea typeface="Cambria Math" panose="02040503050406030204" pitchFamily="18" charset="0"/>
                            </a:rPr>
                            <m:t>𝑐</m:t>
                          </m:r>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620688" y="1844824"/>
                <a:ext cx="8652018" cy="491288"/>
              </a:xfrm>
              <a:prstGeom prst="rect">
                <a:avLst/>
              </a:prstGeom>
              <a:blipFill rotWithShape="0">
                <a:blip r:embed="rId4"/>
                <a:stretch>
                  <a:fillRect b="-12500"/>
                </a:stretch>
              </a:blipFill>
            </p:spPr>
            <p:txBody>
              <a:bodyPr/>
              <a:lstStyle/>
              <a:p>
                <a:r>
                  <a:rPr lang="ja-JP" altLang="en-US">
                    <a:noFill/>
                  </a:rPr>
                  <a:t> </a:t>
                </a:r>
              </a:p>
            </p:txBody>
          </p:sp>
        </mc:Fallback>
      </mc:AlternateContent>
      <p:sp>
        <p:nvSpPr>
          <p:cNvPr id="10" name="正方形/長方形 9"/>
          <p:cNvSpPr/>
          <p:nvPr/>
        </p:nvSpPr>
        <p:spPr>
          <a:xfrm>
            <a:off x="537346" y="1561896"/>
            <a:ext cx="5365103" cy="914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can be calculated using the box filter</a:t>
            </a:r>
            <a:endParaRPr kumimoji="1" lang="ja-JP" altLang="en-US" sz="2400" dirty="0"/>
          </a:p>
        </p:txBody>
      </p:sp>
      <p:sp>
        <p:nvSpPr>
          <p:cNvPr id="11" name="正方形/長方形 10"/>
          <p:cNvSpPr/>
          <p:nvPr/>
        </p:nvSpPr>
        <p:spPr>
          <a:xfrm>
            <a:off x="5914771" y="116632"/>
            <a:ext cx="2977709"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868102" y="908720"/>
            <a:ext cx="1007552" cy="100811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118549" y="2616480"/>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𝑢</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𝑢</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118549" y="2616480"/>
                <a:ext cx="8652018" cy="875111"/>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12829" y="3513386"/>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𝑐</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𝑐</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12829" y="3513386"/>
                <a:ext cx="8652018" cy="875111"/>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251507" y="4410292"/>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𝐼</m:t>
                              </m:r>
                            </m:e>
                          </m:acc>
                        </m:e>
                        <m:sub>
                          <m:r>
                            <a:rPr lang="en-US" altLang="ja-JP" sz="2400" b="0" i="1" smtClean="0">
                              <a:solidFill>
                                <a:srgbClr val="00B0F0"/>
                              </a:solidFill>
                              <a:latin typeface="Cambria Math" panose="02040503050406030204" pitchFamily="18" charset="0"/>
                            </a:rPr>
                            <m:t>𝑙𝑒𝑓𝑡</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𝐼</m:t>
                                  </m:r>
                                </m:e>
                                <m:sub>
                                  <m:r>
                                    <a:rPr lang="en-US" altLang="ja-JP" sz="2400" b="0" i="1" smtClean="0">
                                      <a:solidFill>
                                        <a:srgbClr val="00B0F0"/>
                                      </a:solidFill>
                                      <a:latin typeface="Cambria Math" panose="02040503050406030204" pitchFamily="18" charset="0"/>
                                    </a:rPr>
                                    <m:t>𝑙𝑒𝑓𝑡</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51507" y="4410292"/>
                <a:ext cx="8652018" cy="875111"/>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86901" y="5308524"/>
                <a:ext cx="9865096"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sSup>
                                <m:sSupPr>
                                  <m:ctrlPr>
                                    <a:rPr lang="en-US" altLang="ja-JP" sz="240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𝐼</m:t>
                                  </m:r>
                                </m:e>
                                <m:sup>
                                  <m:r>
                                    <a:rPr lang="en-US" altLang="ja-JP" sz="2400" b="0" i="1" smtClean="0">
                                      <a:solidFill>
                                        <a:srgbClr val="00B0F0"/>
                                      </a:solidFill>
                                      <a:latin typeface="Cambria Math" panose="02040503050406030204" pitchFamily="18" charset="0"/>
                                    </a:rPr>
                                    <m:t>2</m:t>
                                  </m:r>
                                </m:sup>
                              </m:sSup>
                            </m:e>
                          </m:acc>
                        </m:e>
                        <m:sub>
                          <m:r>
                            <a:rPr lang="en-US" altLang="ja-JP" sz="2400" b="0" i="1" smtClean="0">
                              <a:solidFill>
                                <a:srgbClr val="00B0F0"/>
                              </a:solidFill>
                              <a:latin typeface="Cambria Math" panose="02040503050406030204" pitchFamily="18" charset="0"/>
                            </a:rPr>
                            <m:t>𝑙𝑒𝑓𝑡</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𝐼</m:t>
                                      </m:r>
                                    </m:e>
                                    <m:sup>
                                      <m:r>
                                        <a:rPr lang="en-US" altLang="ja-JP" sz="2400" b="0" i="1" smtClean="0">
                                          <a:solidFill>
                                            <a:srgbClr val="00B0F0"/>
                                          </a:solidFill>
                                          <a:latin typeface="Cambria Math" panose="02040503050406030204" pitchFamily="18" charset="0"/>
                                        </a:rPr>
                                        <m:t>2</m:t>
                                      </m:r>
                                    </m:sup>
                                  </m:sSup>
                                </m:e>
                                <m:sub>
                                  <m:r>
                                    <a:rPr lang="en-US" altLang="ja-JP" sz="2400" b="0" i="1" smtClean="0">
                                      <a:solidFill>
                                        <a:srgbClr val="00B0F0"/>
                                      </a:solidFill>
                                      <a:latin typeface="Cambria Math" panose="02040503050406030204" pitchFamily="18" charset="0"/>
                                    </a:rPr>
                                    <m:t>𝑙𝑒𝑓𝑡</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86901" y="5308524"/>
                <a:ext cx="9865096" cy="875111"/>
              </a:xfrm>
              <a:prstGeom prst="rect">
                <a:avLst/>
              </a:prstGeom>
              <a:blipFill rotWithShape="0">
                <a:blip r:embed="rId8"/>
                <a:stretch>
                  <a:fillRect/>
                </a:stretch>
              </a:blipFill>
            </p:spPr>
            <p:txBody>
              <a:bodyPr/>
              <a:lstStyle/>
              <a:p>
                <a:r>
                  <a:rPr lang="ja-JP" altLang="en-US">
                    <a:noFill/>
                  </a:rPr>
                  <a:t> </a:t>
                </a:r>
              </a:p>
            </p:txBody>
          </p:sp>
        </mc:Fallback>
      </mc:AlternateContent>
      <p:cxnSp>
        <p:nvCxnSpPr>
          <p:cNvPr id="12" name="直線コネクタ 11"/>
          <p:cNvCxnSpPr/>
          <p:nvPr/>
        </p:nvCxnSpPr>
        <p:spPr>
          <a:xfrm>
            <a:off x="61475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29209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43554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58012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72357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86815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0116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1561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29964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44421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58767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73225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87570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02028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16373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3083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84512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85957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5986779" y="332656"/>
            <a:ext cx="2745269" cy="2160240"/>
            <a:chOff x="962635" y="2132856"/>
            <a:chExt cx="2889285" cy="2160240"/>
          </a:xfrm>
        </p:grpSpPr>
        <p:cxnSp>
          <p:nvCxnSpPr>
            <p:cNvPr id="33" name="直線コネクタ 32"/>
            <p:cNvCxnSpPr/>
            <p:nvPr/>
          </p:nvCxnSpPr>
          <p:spPr>
            <a:xfrm>
              <a:off x="966193" y="213285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62635" y="227687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966193" y="242088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62635" y="256490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962635" y="270892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962635" y="285293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962635" y="299695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962635" y="314096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962635" y="328498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962635" y="342900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962635" y="357301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962635" y="371703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962635" y="386104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966193" y="400506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966193" y="414908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966193" y="429309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9" name="正方形/長方形 48"/>
          <p:cNvSpPr/>
          <p:nvPr/>
        </p:nvSpPr>
        <p:spPr>
          <a:xfrm>
            <a:off x="7297787" y="1340768"/>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p:nvPr/>
        </p:nvCxnSpPr>
        <p:spPr>
          <a:xfrm>
            <a:off x="7957764" y="903858"/>
            <a:ext cx="0" cy="1012973"/>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テキスト ボックス 52"/>
              <p:cNvSpPr txBox="1"/>
              <p:nvPr/>
            </p:nvSpPr>
            <p:spPr>
              <a:xfrm>
                <a:off x="8008648" y="1228110"/>
                <a:ext cx="883832" cy="369332"/>
              </a:xfrm>
              <a:prstGeom prst="rect">
                <a:avLst/>
              </a:prstGeom>
              <a:solidFill>
                <a:schemeClr val="bg1"/>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8008648" y="1228110"/>
                <a:ext cx="883832" cy="369332"/>
              </a:xfrm>
              <a:prstGeom prst="rect">
                <a:avLst/>
              </a:prstGeom>
              <a:blipFill rotWithShape="0">
                <a:blip r:embed="rId9"/>
                <a:stretch>
                  <a:fillRect/>
                </a:stretch>
              </a:blipFill>
              <a:ln>
                <a:solidFill>
                  <a:schemeClr val="bg1"/>
                </a:solidFill>
              </a:ln>
            </p:spPr>
            <p:txBody>
              <a:bodyPr/>
              <a:lstStyle/>
              <a:p>
                <a:r>
                  <a:rPr lang="ja-JP" altLang="en-US">
                    <a:noFill/>
                  </a:rPr>
                  <a:t> </a:t>
                </a:r>
              </a:p>
            </p:txBody>
          </p:sp>
        </mc:Fallback>
      </mc:AlternateContent>
    </p:spTree>
    <p:extLst>
      <p:ext uri="{BB962C8B-B14F-4D97-AF65-F5344CB8AC3E}">
        <p14:creationId xmlns:p14="http://schemas.microsoft.com/office/powerpoint/2010/main" val="141027764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2</a:t>
            </a:r>
            <a:r>
              <a:rPr lang="en-US" altLang="ja-JP" sz="4000" baseline="30000" dirty="0"/>
              <a:t>nd</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684584" y="1143000"/>
                <a:ext cx="8652018" cy="986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
                        <m:fPr>
                          <m:ctrlPr>
                            <a:rPr lang="en-US" altLang="ja-JP" sz="2400" b="0" i="1" smtClean="0">
                              <a:solidFill>
                                <a:prstClr val="black"/>
                              </a:solidFill>
                              <a:latin typeface="Cambria Math" panose="02040503050406030204" pitchFamily="18" charset="0"/>
                            </a:rPr>
                          </m:ctrlPr>
                        </m:fPr>
                        <m:num>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𝑢</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𝑐</m:t>
                                  </m:r>
                                </m:e>
                              </m:acc>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num>
                        <m:den>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𝐼</m:t>
                                      </m:r>
                                    </m:e>
                                    <m:sup>
                                      <m:r>
                                        <a:rPr lang="en-US" altLang="ja-JP" sz="2400" b="0" i="1" smtClean="0">
                                          <a:solidFill>
                                            <a:prstClr val="black"/>
                                          </a:solidFill>
                                          <a:latin typeface="Cambria Math" panose="02040503050406030204" pitchFamily="18" charset="0"/>
                                        </a:rPr>
                                        <m:t>2</m:t>
                                      </m:r>
                                    </m:sup>
                                  </m:sSup>
                                </m:e>
                              </m:acc>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e>
                            <m:sup>
                              <m:r>
                                <a:rPr lang="en-US" altLang="ja-JP" sz="2400" b="0" i="1" smtClean="0">
                                  <a:solidFill>
                                    <a:prstClr val="black"/>
                                  </a:solidFill>
                                  <a:latin typeface="Cambria Math" panose="02040503050406030204" pitchFamily="18" charset="0"/>
                                </a:rPr>
                                <m:t>2</m:t>
                              </m:r>
                            </m:sup>
                          </m:sSup>
                          <m:r>
                            <a:rPr lang="en-US" altLang="ja-JP" sz="2400" b="0" i="1" smtClean="0">
                              <a:solidFill>
                                <a:prstClr val="black"/>
                              </a:solidFill>
                              <a:latin typeface="Cambria Math" panose="02040503050406030204" pitchFamily="18" charset="0"/>
                            </a:rPr>
                            <m:t>+</m:t>
                          </m:r>
                          <m:r>
                            <a:rPr lang="ja-JP" altLang="en-US" sz="2400" b="0" i="1" smtClean="0">
                              <a:solidFill>
                                <a:prstClr val="black"/>
                              </a:solidFill>
                              <a:latin typeface="Cambria Math" panose="02040503050406030204" pitchFamily="18" charset="0"/>
                            </a:rPr>
                            <m:t>𝜖</m:t>
                          </m:r>
                        </m:den>
                      </m:f>
                    </m:oMath>
                  </m:oMathPara>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84584" y="1143000"/>
                <a:ext cx="8652018" cy="986360"/>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62965" y="2268582"/>
                <a:ext cx="8652018" cy="4981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𝑏</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𝑐</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r>
                        <a:rPr lang="en-US" altLang="ja-JP" sz="2400" b="0" i="1" smtClean="0">
                          <a:solidFill>
                            <a:prstClr val="black"/>
                          </a:solidFill>
                          <a:latin typeface="Cambria Math" panose="02040503050406030204" pitchFamily="18" charset="0"/>
                        </a:rPr>
                        <m:t> (</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𝐼</m:t>
                              </m:r>
                            </m:e>
                          </m:acc>
                        </m:e>
                        <m:sub>
                          <m:r>
                            <a:rPr lang="en-US" altLang="ja-JP" sz="2400" b="0" i="1" smtClean="0">
                              <a:solidFill>
                                <a:prstClr val="black"/>
                              </a:solidFill>
                              <a:latin typeface="Cambria Math" panose="02040503050406030204" pitchFamily="18" charset="0"/>
                              <a:ea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ea typeface="Cambria Math" panose="02040503050406030204" pitchFamily="18" charset="0"/>
                        </a:rPr>
                        <m:t> (</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62965" y="2268582"/>
                <a:ext cx="8652018" cy="498150"/>
              </a:xfrm>
              <a:prstGeom prst="rect">
                <a:avLst/>
              </a:prstGeom>
              <a:blipFill rotWithShape="0">
                <a:blip r:embed="rId4"/>
                <a:stretch>
                  <a:fillRect b="-1219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0666644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2</a:t>
            </a:r>
            <a:r>
              <a:rPr lang="en-US" altLang="ja-JP" sz="4000" baseline="30000" dirty="0"/>
              <a:t>nd</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684584" y="1143000"/>
                <a:ext cx="8652018" cy="986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
                        <m:fPr>
                          <m:ctrlPr>
                            <a:rPr lang="en-US" altLang="ja-JP" sz="2400" b="0" i="1" smtClean="0">
                              <a:solidFill>
                                <a:prstClr val="black"/>
                              </a:solidFill>
                              <a:latin typeface="Cambria Math" panose="02040503050406030204" pitchFamily="18" charset="0"/>
                            </a:rPr>
                          </m:ctrlPr>
                        </m:fPr>
                        <m:num>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𝑢</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𝑐</m:t>
                                  </m:r>
                                </m:e>
                              </m:acc>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num>
                        <m:den>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𝐼</m:t>
                                      </m:r>
                                    </m:e>
                                    <m:sup>
                                      <m:r>
                                        <a:rPr lang="en-US" altLang="ja-JP" sz="2400" b="0" i="1" smtClean="0">
                                          <a:solidFill>
                                            <a:prstClr val="black"/>
                                          </a:solidFill>
                                          <a:latin typeface="Cambria Math" panose="02040503050406030204" pitchFamily="18" charset="0"/>
                                        </a:rPr>
                                        <m:t>2</m:t>
                                      </m:r>
                                    </m:sup>
                                  </m:sSup>
                                </m:e>
                              </m:acc>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e>
                            <m:sup>
                              <m:r>
                                <a:rPr lang="en-US" altLang="ja-JP" sz="2400" b="0" i="1" smtClean="0">
                                  <a:solidFill>
                                    <a:prstClr val="black"/>
                                  </a:solidFill>
                                  <a:latin typeface="Cambria Math" panose="02040503050406030204" pitchFamily="18" charset="0"/>
                                </a:rPr>
                                <m:t>2</m:t>
                              </m:r>
                            </m:sup>
                          </m:sSup>
                          <m:r>
                            <a:rPr lang="en-US" altLang="ja-JP" sz="2400" b="0" i="1" smtClean="0">
                              <a:solidFill>
                                <a:prstClr val="black"/>
                              </a:solidFill>
                              <a:latin typeface="Cambria Math" panose="02040503050406030204" pitchFamily="18" charset="0"/>
                            </a:rPr>
                            <m:t>+</m:t>
                          </m:r>
                          <m:r>
                            <a:rPr lang="ja-JP" altLang="en-US" sz="2400" b="0" i="1" smtClean="0">
                              <a:solidFill>
                                <a:prstClr val="black"/>
                              </a:solidFill>
                              <a:latin typeface="Cambria Math" panose="02040503050406030204" pitchFamily="18" charset="0"/>
                            </a:rPr>
                            <m:t>𝜖</m:t>
                          </m:r>
                        </m:den>
                      </m:f>
                    </m:oMath>
                  </m:oMathPara>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84584" y="1143000"/>
                <a:ext cx="8652018" cy="986360"/>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62965" y="2268582"/>
                <a:ext cx="8652018" cy="4981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𝑏</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𝑐</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r>
                        <a:rPr lang="en-US" altLang="ja-JP" sz="2400" b="0" i="1" smtClean="0">
                          <a:solidFill>
                            <a:prstClr val="black"/>
                          </a:solidFill>
                          <a:latin typeface="Cambria Math" panose="02040503050406030204" pitchFamily="18" charset="0"/>
                        </a:rPr>
                        <m:t> (</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𝐼</m:t>
                              </m:r>
                            </m:e>
                          </m:acc>
                        </m:e>
                        <m:sub>
                          <m:r>
                            <a:rPr lang="en-US" altLang="ja-JP" sz="2400" b="0" i="1" smtClean="0">
                              <a:solidFill>
                                <a:prstClr val="black"/>
                              </a:solidFill>
                              <a:latin typeface="Cambria Math" panose="02040503050406030204" pitchFamily="18" charset="0"/>
                              <a:ea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ea typeface="Cambria Math" panose="02040503050406030204" pitchFamily="18" charset="0"/>
                        </a:rPr>
                        <m:t> (</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62965" y="2268582"/>
                <a:ext cx="8652018" cy="498150"/>
              </a:xfrm>
              <a:prstGeom prst="rect">
                <a:avLst/>
              </a:prstGeom>
              <a:blipFill rotWithShape="0">
                <a:blip r:embed="rId4"/>
                <a:stretch>
                  <a:fillRect b="-121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223044" y="3212976"/>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acc>
                            <m:accPr>
                              <m:chr m:val="̅"/>
                              <m:ctrlPr>
                                <a:rPr lang="en-US" altLang="ja-JP" sz="2400" i="1" smtClean="0">
                                  <a:solidFill>
                                    <a:schemeClr val="tx1"/>
                                  </a:solidFill>
                                  <a:latin typeface="Cambria Math" panose="02040503050406030204" pitchFamily="18" charset="0"/>
                                </a:rPr>
                              </m:ctrlPr>
                            </m:accPr>
                            <m:e>
                              <m:r>
                                <a:rPr lang="en-US" altLang="ja-JP" sz="2400" b="0" i="1" smtClean="0">
                                  <a:solidFill>
                                    <a:schemeClr val="tx1"/>
                                  </a:solidFill>
                                  <a:latin typeface="Cambria Math" panose="02040503050406030204" pitchFamily="18" charset="0"/>
                                </a:rPr>
                                <m:t>𝑎</m:t>
                              </m:r>
                            </m:e>
                          </m:acc>
                        </m:e>
                        <m:sub>
                          <m:r>
                            <a:rPr lang="en-US" altLang="ja-JP" sz="2400" b="0" i="1" smtClean="0">
                              <a:solidFill>
                                <a:schemeClr val="tx1"/>
                              </a:solidFill>
                              <a:latin typeface="Cambria Math" panose="02040503050406030204" pitchFamily="18" charset="0"/>
                            </a:rPr>
                            <m:t>𝐿</m:t>
                          </m:r>
                        </m:sub>
                      </m:sSub>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𝑑</m:t>
                          </m:r>
                        </m:e>
                      </m:d>
                      <m:r>
                        <a:rPr lang="en-US" altLang="ja-JP" sz="2400" b="0" i="1" smtClean="0">
                          <a:solidFill>
                            <a:schemeClr val="tx1"/>
                          </a:solidFill>
                          <a:latin typeface="Cambria Math" panose="02040503050406030204" pitchFamily="18" charset="0"/>
                        </a:rPr>
                        <m:t>=</m:t>
                      </m:r>
                      <m:f>
                        <m:fPr>
                          <m:ctrlPr>
                            <a:rPr lang="en-US" altLang="ja-JP" sz="2400" b="0" i="1" smtClean="0">
                              <a:solidFill>
                                <a:schemeClr val="tx1"/>
                              </a:solidFill>
                              <a:latin typeface="Cambria Math" panose="02040503050406030204" pitchFamily="18" charset="0"/>
                            </a:rPr>
                          </m:ctrlPr>
                        </m:fPr>
                        <m:num>
                          <m:r>
                            <a:rPr lang="en-US" altLang="ja-JP" sz="2400" b="0" i="1" smtClean="0">
                              <a:solidFill>
                                <a:schemeClr val="tx1"/>
                              </a:solidFill>
                              <a:latin typeface="Cambria Math" panose="02040503050406030204" pitchFamily="18" charset="0"/>
                            </a:rPr>
                            <m:t>1</m:t>
                          </m:r>
                        </m:num>
                        <m:den>
                          <m:sSup>
                            <m:sSupPr>
                              <m:ctrlPr>
                                <a:rPr lang="en-US" altLang="ja-JP" sz="2400" b="0" i="1" smtClean="0">
                                  <a:solidFill>
                                    <a:schemeClr val="tx1"/>
                                  </a:solidFill>
                                  <a:latin typeface="Cambria Math" panose="02040503050406030204" pitchFamily="18" charset="0"/>
                                </a:rPr>
                              </m:ctrlPr>
                            </m:sSupPr>
                            <m:e>
                              <m:r>
                                <a:rPr lang="en-US" altLang="ja-JP" sz="2400" b="0" i="1" smtClean="0">
                                  <a:solidFill>
                                    <a:schemeClr val="tx1"/>
                                  </a:solidFill>
                                  <a:latin typeface="Cambria Math" panose="02040503050406030204" pitchFamily="18" charset="0"/>
                                </a:rPr>
                                <m:t>(2</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e>
                            <m:sup>
                              <m:r>
                                <a:rPr lang="en-US" altLang="ja-JP" sz="2400" b="0" i="1" smtClean="0">
                                  <a:solidFill>
                                    <a:schemeClr val="tx1"/>
                                  </a:solidFill>
                                  <a:latin typeface="Cambria Math" panose="02040503050406030204" pitchFamily="18" charset="0"/>
                                </a:rPr>
                                <m:t>2</m:t>
                              </m:r>
                            </m:sup>
                          </m:sSup>
                        </m:den>
                      </m:f>
                      <m:nary>
                        <m:naryPr>
                          <m:chr m:val="∑"/>
                          <m:limLoc m:val="subSup"/>
                          <m:ctrlPr>
                            <a:rPr lang="en-US" altLang="ja-JP" sz="2400" b="0" i="1" smtClean="0">
                              <a:solidFill>
                                <a:schemeClr val="tx1"/>
                              </a:solidFill>
                              <a:latin typeface="Cambria Math" panose="02040503050406030204" pitchFamily="18" charset="0"/>
                            </a:rPr>
                          </m:ctrlPr>
                        </m:naryPr>
                        <m:sub>
                          <m:r>
                            <m:rPr>
                              <m:brk m:alnAt="25"/>
                            </m:rPr>
                            <a:rPr lang="en-US" altLang="ja-JP" sz="2400" b="0" i="1" smtClean="0">
                              <a:solidFill>
                                <a:schemeClr val="tx1"/>
                              </a:solidFill>
                              <a:latin typeface="Cambria Math" panose="02040503050406030204" pitchFamily="18" charset="0"/>
                            </a:rPr>
                            <m:t>𝑑</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sub>
                        <m:sup>
                          <m:r>
                            <a:rPr lang="en-US" altLang="ja-JP" sz="2400" b="0" i="1" smtClean="0">
                              <a:solidFill>
                                <a:schemeClr val="tx1"/>
                              </a:solidFill>
                              <a:latin typeface="Cambria Math" panose="02040503050406030204" pitchFamily="18" charset="0"/>
                            </a:rPr>
                            <m:t>𝑟</m:t>
                          </m:r>
                        </m:sup>
                        <m:e>
                          <m:nary>
                            <m:naryPr>
                              <m:chr m:val="∑"/>
                              <m:limLoc m:val="subSup"/>
                              <m:ctrlPr>
                                <a:rPr lang="en-US" altLang="ja-JP" sz="2400" b="0" i="1" smtClean="0">
                                  <a:solidFill>
                                    <a:schemeClr val="tx1"/>
                                  </a:solidFill>
                                  <a:latin typeface="Cambria Math" panose="02040503050406030204" pitchFamily="18" charset="0"/>
                                </a:rPr>
                              </m:ctrlPr>
                            </m:naryPr>
                            <m:sub>
                              <m:r>
                                <m:rPr>
                                  <m:brk m:alnAt="25"/>
                                </m:rPr>
                                <a:rPr lang="en-US" altLang="ja-JP" sz="2400" b="0" i="1" smtClean="0">
                                  <a:solidFill>
                                    <a:schemeClr val="tx1"/>
                                  </a:solidFill>
                                  <a:latin typeface="Cambria Math" panose="02040503050406030204" pitchFamily="18" charset="0"/>
                                </a:rPr>
                                <m:t>𝑑</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sub>
                            <m:sup>
                              <m:r>
                                <a:rPr lang="en-US" altLang="ja-JP" sz="2400" b="0" i="1" smtClean="0">
                                  <a:solidFill>
                                    <a:schemeClr val="tx1"/>
                                  </a:solidFill>
                                  <a:latin typeface="Cambria Math" panose="02040503050406030204" pitchFamily="18" charset="0"/>
                                </a:rPr>
                                <m:t>𝑟</m:t>
                              </m:r>
                            </m:sup>
                            <m:e>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𝑎</m:t>
                                  </m:r>
                                </m:e>
                                <m:sub>
                                  <m:r>
                                    <a:rPr lang="en-US" altLang="ja-JP" sz="2400" b="0" i="1" smtClean="0">
                                      <a:solidFill>
                                        <a:schemeClr val="tx1"/>
                                      </a:solidFill>
                                      <a:latin typeface="Cambria Math" panose="02040503050406030204" pitchFamily="18" charset="0"/>
                                    </a:rPr>
                                    <m:t>𝐿</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𝑑𝑥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𝑑𝑦</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𝑑</m:t>
                              </m:r>
                              <m:r>
                                <a:rPr lang="en-US" altLang="ja-JP" sz="2400" b="0" i="1" smtClean="0">
                                  <a:solidFill>
                                    <a:schemeClr val="tx1"/>
                                  </a:solidFill>
                                  <a:latin typeface="Cambria Math" panose="02040503050406030204" pitchFamily="18" charset="0"/>
                                </a:rPr>
                                <m:t>)</m:t>
                              </m:r>
                            </m:e>
                          </m:nary>
                        </m:e>
                      </m:nary>
                    </m:oMath>
                  </m:oMathPara>
                </a14:m>
                <a:endParaRPr lang="ja-JP" altLang="en-US" sz="2400" dirty="0">
                  <a:solidFill>
                    <a:schemeClr val="tx1"/>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23044" y="3212976"/>
                <a:ext cx="8652018" cy="875111"/>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24680" y="4174671"/>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acc>
                            <m:accPr>
                              <m:chr m:val="̅"/>
                              <m:ctrlPr>
                                <a:rPr lang="en-US" altLang="ja-JP" sz="2400" i="1" smtClean="0">
                                  <a:solidFill>
                                    <a:schemeClr val="tx1"/>
                                  </a:solidFill>
                                  <a:latin typeface="Cambria Math" panose="02040503050406030204" pitchFamily="18" charset="0"/>
                                </a:rPr>
                              </m:ctrlPr>
                            </m:accPr>
                            <m:e>
                              <m:r>
                                <a:rPr lang="en-US" altLang="ja-JP" sz="2400" b="0" i="1" smtClean="0">
                                  <a:solidFill>
                                    <a:schemeClr val="tx1"/>
                                  </a:solidFill>
                                  <a:latin typeface="Cambria Math" panose="02040503050406030204" pitchFamily="18" charset="0"/>
                                </a:rPr>
                                <m:t>𝑏</m:t>
                              </m:r>
                            </m:e>
                          </m:acc>
                        </m:e>
                        <m:sub>
                          <m:r>
                            <a:rPr lang="en-US" altLang="ja-JP" sz="2400" b="0" i="1" smtClean="0">
                              <a:solidFill>
                                <a:schemeClr val="tx1"/>
                              </a:solidFill>
                              <a:latin typeface="Cambria Math" panose="02040503050406030204" pitchFamily="18" charset="0"/>
                            </a:rPr>
                            <m:t>𝐿</m:t>
                          </m:r>
                        </m:sub>
                      </m:sSub>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𝑑</m:t>
                          </m:r>
                        </m:e>
                      </m:d>
                      <m:r>
                        <a:rPr lang="en-US" altLang="ja-JP" sz="2400" b="0" i="1" smtClean="0">
                          <a:solidFill>
                            <a:schemeClr val="tx1"/>
                          </a:solidFill>
                          <a:latin typeface="Cambria Math" panose="02040503050406030204" pitchFamily="18" charset="0"/>
                        </a:rPr>
                        <m:t>=</m:t>
                      </m:r>
                      <m:f>
                        <m:fPr>
                          <m:ctrlPr>
                            <a:rPr lang="en-US" altLang="ja-JP" sz="2400" b="0" i="1" smtClean="0">
                              <a:solidFill>
                                <a:schemeClr val="tx1"/>
                              </a:solidFill>
                              <a:latin typeface="Cambria Math" panose="02040503050406030204" pitchFamily="18" charset="0"/>
                            </a:rPr>
                          </m:ctrlPr>
                        </m:fPr>
                        <m:num>
                          <m:r>
                            <a:rPr lang="en-US" altLang="ja-JP" sz="2400" b="0" i="1" smtClean="0">
                              <a:solidFill>
                                <a:schemeClr val="tx1"/>
                              </a:solidFill>
                              <a:latin typeface="Cambria Math" panose="02040503050406030204" pitchFamily="18" charset="0"/>
                            </a:rPr>
                            <m:t>1</m:t>
                          </m:r>
                        </m:num>
                        <m:den>
                          <m:sSup>
                            <m:sSupPr>
                              <m:ctrlPr>
                                <a:rPr lang="en-US" altLang="ja-JP" sz="2400" b="0" i="1" smtClean="0">
                                  <a:solidFill>
                                    <a:schemeClr val="tx1"/>
                                  </a:solidFill>
                                  <a:latin typeface="Cambria Math" panose="02040503050406030204" pitchFamily="18" charset="0"/>
                                </a:rPr>
                              </m:ctrlPr>
                            </m:sSupPr>
                            <m:e>
                              <m:r>
                                <a:rPr lang="en-US" altLang="ja-JP" sz="2400" b="0" i="1" smtClean="0">
                                  <a:solidFill>
                                    <a:schemeClr val="tx1"/>
                                  </a:solidFill>
                                  <a:latin typeface="Cambria Math" panose="02040503050406030204" pitchFamily="18" charset="0"/>
                                </a:rPr>
                                <m:t>(2</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e>
                            <m:sup>
                              <m:r>
                                <a:rPr lang="en-US" altLang="ja-JP" sz="2400" b="0" i="1" smtClean="0">
                                  <a:solidFill>
                                    <a:schemeClr val="tx1"/>
                                  </a:solidFill>
                                  <a:latin typeface="Cambria Math" panose="02040503050406030204" pitchFamily="18" charset="0"/>
                                </a:rPr>
                                <m:t>2</m:t>
                              </m:r>
                            </m:sup>
                          </m:sSup>
                        </m:den>
                      </m:f>
                      <m:nary>
                        <m:naryPr>
                          <m:chr m:val="∑"/>
                          <m:limLoc m:val="subSup"/>
                          <m:ctrlPr>
                            <a:rPr lang="en-US" altLang="ja-JP" sz="2400" b="0" i="1" smtClean="0">
                              <a:solidFill>
                                <a:schemeClr val="tx1"/>
                              </a:solidFill>
                              <a:latin typeface="Cambria Math" panose="02040503050406030204" pitchFamily="18" charset="0"/>
                            </a:rPr>
                          </m:ctrlPr>
                        </m:naryPr>
                        <m:sub>
                          <m:r>
                            <m:rPr>
                              <m:brk m:alnAt="25"/>
                            </m:rPr>
                            <a:rPr lang="en-US" altLang="ja-JP" sz="2400" b="0" i="1" smtClean="0">
                              <a:solidFill>
                                <a:schemeClr val="tx1"/>
                              </a:solidFill>
                              <a:latin typeface="Cambria Math" panose="02040503050406030204" pitchFamily="18" charset="0"/>
                            </a:rPr>
                            <m:t>𝑑</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sub>
                        <m:sup>
                          <m:r>
                            <a:rPr lang="en-US" altLang="ja-JP" sz="2400" b="0" i="1" smtClean="0">
                              <a:solidFill>
                                <a:schemeClr val="tx1"/>
                              </a:solidFill>
                              <a:latin typeface="Cambria Math" panose="02040503050406030204" pitchFamily="18" charset="0"/>
                            </a:rPr>
                            <m:t>𝑟</m:t>
                          </m:r>
                        </m:sup>
                        <m:e>
                          <m:nary>
                            <m:naryPr>
                              <m:chr m:val="∑"/>
                              <m:limLoc m:val="subSup"/>
                              <m:ctrlPr>
                                <a:rPr lang="en-US" altLang="ja-JP" sz="2400" b="0" i="1" smtClean="0">
                                  <a:solidFill>
                                    <a:schemeClr val="tx1"/>
                                  </a:solidFill>
                                  <a:latin typeface="Cambria Math" panose="02040503050406030204" pitchFamily="18" charset="0"/>
                                </a:rPr>
                              </m:ctrlPr>
                            </m:naryPr>
                            <m:sub>
                              <m:r>
                                <m:rPr>
                                  <m:brk m:alnAt="25"/>
                                </m:rPr>
                                <a:rPr lang="en-US" altLang="ja-JP" sz="2400" b="0" i="1" smtClean="0">
                                  <a:solidFill>
                                    <a:schemeClr val="tx1"/>
                                  </a:solidFill>
                                  <a:latin typeface="Cambria Math" panose="02040503050406030204" pitchFamily="18" charset="0"/>
                                </a:rPr>
                                <m:t>𝑑</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sub>
                            <m:sup>
                              <m:r>
                                <a:rPr lang="en-US" altLang="ja-JP" sz="2400" b="0" i="1" smtClean="0">
                                  <a:solidFill>
                                    <a:schemeClr val="tx1"/>
                                  </a:solidFill>
                                  <a:latin typeface="Cambria Math" panose="02040503050406030204" pitchFamily="18" charset="0"/>
                                </a:rPr>
                                <m:t>𝑟</m:t>
                              </m:r>
                            </m:sup>
                            <m:e>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𝑏</m:t>
                                  </m:r>
                                </m:e>
                                <m:sub>
                                  <m:r>
                                    <a:rPr lang="en-US" altLang="ja-JP" sz="2400" b="0" i="1" smtClean="0">
                                      <a:solidFill>
                                        <a:schemeClr val="tx1"/>
                                      </a:solidFill>
                                      <a:latin typeface="Cambria Math" panose="02040503050406030204" pitchFamily="18" charset="0"/>
                                    </a:rPr>
                                    <m:t>𝐿</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𝑑𝑥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𝑑𝑦</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𝑑</m:t>
                              </m:r>
                              <m:r>
                                <a:rPr lang="en-US" altLang="ja-JP" sz="2400" b="0" i="1" smtClean="0">
                                  <a:solidFill>
                                    <a:schemeClr val="tx1"/>
                                  </a:solidFill>
                                  <a:latin typeface="Cambria Math" panose="02040503050406030204" pitchFamily="18" charset="0"/>
                                </a:rPr>
                                <m:t>)</m:t>
                              </m:r>
                            </m:e>
                          </m:nary>
                        </m:e>
                      </m:nary>
                    </m:oMath>
                  </m:oMathPara>
                </a14:m>
                <a:endParaRPr lang="ja-JP" altLang="en-US" sz="2400" dirty="0">
                  <a:solidFill>
                    <a:schemeClr val="tx1"/>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4680" y="4174671"/>
                <a:ext cx="8652018" cy="875111"/>
              </a:xfrm>
              <a:prstGeom prst="rect">
                <a:avLst/>
              </a:prstGeom>
              <a:blipFill rotWithShape="0">
                <a:blip r:embed="rId6"/>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76365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2</a:t>
            </a:r>
            <a:r>
              <a:rPr lang="en-US" altLang="ja-JP" sz="4000" baseline="30000" dirty="0"/>
              <a:t>nd</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684584" y="1143000"/>
                <a:ext cx="8652018" cy="986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
                        <m:fPr>
                          <m:ctrlPr>
                            <a:rPr lang="en-US" altLang="ja-JP" sz="2400" b="0" i="1" smtClean="0">
                              <a:solidFill>
                                <a:prstClr val="black"/>
                              </a:solidFill>
                              <a:latin typeface="Cambria Math" panose="02040503050406030204" pitchFamily="18" charset="0"/>
                            </a:rPr>
                          </m:ctrlPr>
                        </m:fPr>
                        <m:num>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𝑢</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𝑐</m:t>
                                  </m:r>
                                </m:e>
                              </m:acc>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num>
                        <m:den>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𝐼</m:t>
                                      </m:r>
                                    </m:e>
                                    <m:sup>
                                      <m:r>
                                        <a:rPr lang="en-US" altLang="ja-JP" sz="2400" b="0" i="1" smtClean="0">
                                          <a:solidFill>
                                            <a:prstClr val="black"/>
                                          </a:solidFill>
                                          <a:latin typeface="Cambria Math" panose="02040503050406030204" pitchFamily="18" charset="0"/>
                                        </a:rPr>
                                        <m:t>2</m:t>
                                      </m:r>
                                    </m:sup>
                                  </m:sSup>
                                </m:e>
                              </m:acc>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e>
                            <m:sup>
                              <m:r>
                                <a:rPr lang="en-US" altLang="ja-JP" sz="2400" b="0" i="1" smtClean="0">
                                  <a:solidFill>
                                    <a:prstClr val="black"/>
                                  </a:solidFill>
                                  <a:latin typeface="Cambria Math" panose="02040503050406030204" pitchFamily="18" charset="0"/>
                                </a:rPr>
                                <m:t>2</m:t>
                              </m:r>
                            </m:sup>
                          </m:sSup>
                          <m:r>
                            <a:rPr lang="en-US" altLang="ja-JP" sz="2400" b="0" i="1" smtClean="0">
                              <a:solidFill>
                                <a:prstClr val="black"/>
                              </a:solidFill>
                              <a:latin typeface="Cambria Math" panose="02040503050406030204" pitchFamily="18" charset="0"/>
                            </a:rPr>
                            <m:t>+</m:t>
                          </m:r>
                          <m:r>
                            <a:rPr lang="ja-JP" altLang="en-US" sz="2400" b="0" i="1" smtClean="0">
                              <a:solidFill>
                                <a:prstClr val="black"/>
                              </a:solidFill>
                              <a:latin typeface="Cambria Math" panose="02040503050406030204" pitchFamily="18" charset="0"/>
                            </a:rPr>
                            <m:t>𝜖</m:t>
                          </m:r>
                        </m:den>
                      </m:f>
                    </m:oMath>
                  </m:oMathPara>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84584" y="1143000"/>
                <a:ext cx="8652018" cy="986360"/>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62965" y="2268582"/>
                <a:ext cx="8652018" cy="4981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𝑏</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𝑐</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r>
                        <a:rPr lang="en-US" altLang="ja-JP" sz="2400" b="0" i="1" smtClean="0">
                          <a:solidFill>
                            <a:prstClr val="black"/>
                          </a:solidFill>
                          <a:latin typeface="Cambria Math" panose="02040503050406030204" pitchFamily="18" charset="0"/>
                        </a:rPr>
                        <m:t> (</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𝐼</m:t>
                              </m:r>
                            </m:e>
                          </m:acc>
                        </m:e>
                        <m:sub>
                          <m:r>
                            <a:rPr lang="en-US" altLang="ja-JP" sz="2400" b="0" i="1" smtClean="0">
                              <a:solidFill>
                                <a:prstClr val="black"/>
                              </a:solidFill>
                              <a:latin typeface="Cambria Math" panose="02040503050406030204" pitchFamily="18" charset="0"/>
                              <a:ea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ea typeface="Cambria Math" panose="02040503050406030204" pitchFamily="18" charset="0"/>
                        </a:rPr>
                        <m:t> (</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62965" y="2268582"/>
                <a:ext cx="8652018" cy="498150"/>
              </a:xfrm>
              <a:prstGeom prst="rect">
                <a:avLst/>
              </a:prstGeom>
              <a:blipFill rotWithShape="0">
                <a:blip r:embed="rId4"/>
                <a:stretch>
                  <a:fillRect b="-121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223044" y="3212976"/>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𝑎</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𝑎</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23044" y="3212976"/>
                <a:ext cx="8652018" cy="875111"/>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24680" y="4174671"/>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𝑏</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𝑏</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4680" y="4174671"/>
                <a:ext cx="8652018" cy="875111"/>
              </a:xfrm>
              <a:prstGeom prst="rect">
                <a:avLst/>
              </a:prstGeom>
              <a:blipFill rotWithShape="0">
                <a:blip r:embed="rId6"/>
                <a:stretch>
                  <a:fillRect/>
                </a:stretch>
              </a:blipFill>
            </p:spPr>
            <p:txBody>
              <a:bodyPr/>
              <a:lstStyle/>
              <a:p>
                <a:r>
                  <a:rPr lang="ja-JP" altLang="en-US">
                    <a:noFill/>
                  </a:rPr>
                  <a:t> </a:t>
                </a:r>
              </a:p>
            </p:txBody>
          </p:sp>
        </mc:Fallback>
      </mc:AlternateContent>
      <p:sp>
        <p:nvSpPr>
          <p:cNvPr id="9" name="正方形/長方形 8"/>
          <p:cNvSpPr/>
          <p:nvPr/>
        </p:nvSpPr>
        <p:spPr>
          <a:xfrm>
            <a:off x="5914771" y="116632"/>
            <a:ext cx="2977709"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68102" y="908720"/>
            <a:ext cx="1007552" cy="100811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61475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29209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43554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58012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72357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86815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0116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1561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29964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44421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58767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73225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87570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02028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16373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3083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4512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5957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5986779" y="332656"/>
            <a:ext cx="2745269" cy="2160240"/>
            <a:chOff x="962635" y="2132856"/>
            <a:chExt cx="2889285" cy="2160240"/>
          </a:xfrm>
        </p:grpSpPr>
        <p:cxnSp>
          <p:nvCxnSpPr>
            <p:cNvPr id="31" name="直線コネクタ 30"/>
            <p:cNvCxnSpPr/>
            <p:nvPr/>
          </p:nvCxnSpPr>
          <p:spPr>
            <a:xfrm>
              <a:off x="966193" y="213285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962635" y="227687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966193" y="242088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62635" y="256490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962635" y="270892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62635" y="285293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962635" y="299695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962635" y="314096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962635" y="328498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962635" y="342900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962635" y="357301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962635" y="371703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962635" y="386104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966193" y="400506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966193" y="414908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966193" y="429309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7" name="正方形/長方形 46"/>
          <p:cNvSpPr/>
          <p:nvPr/>
        </p:nvSpPr>
        <p:spPr>
          <a:xfrm>
            <a:off x="7297787" y="1340768"/>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a:off x="7957764" y="903858"/>
            <a:ext cx="0" cy="1012973"/>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8008648" y="1228110"/>
                <a:ext cx="883832" cy="369332"/>
              </a:xfrm>
              <a:prstGeom prst="rect">
                <a:avLst/>
              </a:prstGeom>
              <a:solidFill>
                <a:schemeClr val="bg1"/>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8008648" y="1228110"/>
                <a:ext cx="883832" cy="369332"/>
              </a:xfrm>
              <a:prstGeom prst="rect">
                <a:avLst/>
              </a:prstGeom>
              <a:blipFill rotWithShape="0">
                <a:blip r:embed="rId7"/>
                <a:stretch>
                  <a:fillRect/>
                </a:stretch>
              </a:blipFill>
              <a:ln>
                <a:solidFill>
                  <a:schemeClr val="bg1"/>
                </a:solidFill>
              </a:ln>
            </p:spPr>
            <p:txBody>
              <a:bodyPr/>
              <a:lstStyle/>
              <a:p>
                <a:r>
                  <a:rPr lang="ja-JP" altLang="en-US">
                    <a:noFill/>
                  </a:rPr>
                  <a:t> </a:t>
                </a:r>
              </a:p>
            </p:txBody>
          </p:sp>
        </mc:Fallback>
      </mc:AlternateContent>
    </p:spTree>
    <p:extLst>
      <p:ext uri="{BB962C8B-B14F-4D97-AF65-F5344CB8AC3E}">
        <p14:creationId xmlns:p14="http://schemas.microsoft.com/office/powerpoint/2010/main" val="4166657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2</a:t>
            </a:r>
            <a:r>
              <a:rPr lang="en-US" altLang="ja-JP" sz="4000" baseline="30000" dirty="0"/>
              <a:t>nd</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684584" y="1143000"/>
                <a:ext cx="8652018" cy="986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
                        <m:fPr>
                          <m:ctrlPr>
                            <a:rPr lang="en-US" altLang="ja-JP" sz="2400" b="0" i="1" smtClean="0">
                              <a:solidFill>
                                <a:prstClr val="black"/>
                              </a:solidFill>
                              <a:latin typeface="Cambria Math" panose="02040503050406030204" pitchFamily="18" charset="0"/>
                            </a:rPr>
                          </m:ctrlPr>
                        </m:fPr>
                        <m:num>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𝑢</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𝑐</m:t>
                                  </m:r>
                                </m:e>
                              </m:acc>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num>
                        <m:den>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𝐼</m:t>
                                      </m:r>
                                    </m:e>
                                    <m:sup>
                                      <m:r>
                                        <a:rPr lang="en-US" altLang="ja-JP" sz="2400" b="0" i="1" smtClean="0">
                                          <a:solidFill>
                                            <a:prstClr val="black"/>
                                          </a:solidFill>
                                          <a:latin typeface="Cambria Math" panose="02040503050406030204" pitchFamily="18" charset="0"/>
                                        </a:rPr>
                                        <m:t>2</m:t>
                                      </m:r>
                                    </m:sup>
                                  </m:sSup>
                                </m:e>
                              </m:acc>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e>
                            <m:sup>
                              <m:r>
                                <a:rPr lang="en-US" altLang="ja-JP" sz="2400" b="0" i="1" smtClean="0">
                                  <a:solidFill>
                                    <a:prstClr val="black"/>
                                  </a:solidFill>
                                  <a:latin typeface="Cambria Math" panose="02040503050406030204" pitchFamily="18" charset="0"/>
                                </a:rPr>
                                <m:t>2</m:t>
                              </m:r>
                            </m:sup>
                          </m:sSup>
                          <m:r>
                            <a:rPr lang="en-US" altLang="ja-JP" sz="2400" b="0" i="1" smtClean="0">
                              <a:solidFill>
                                <a:prstClr val="black"/>
                              </a:solidFill>
                              <a:latin typeface="Cambria Math" panose="02040503050406030204" pitchFamily="18" charset="0"/>
                            </a:rPr>
                            <m:t>+</m:t>
                          </m:r>
                          <m:r>
                            <a:rPr lang="ja-JP" altLang="en-US" sz="2400" b="0" i="1" smtClean="0">
                              <a:solidFill>
                                <a:prstClr val="black"/>
                              </a:solidFill>
                              <a:latin typeface="Cambria Math" panose="02040503050406030204" pitchFamily="18" charset="0"/>
                            </a:rPr>
                            <m:t>𝜖</m:t>
                          </m:r>
                        </m:den>
                      </m:f>
                    </m:oMath>
                  </m:oMathPara>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84584" y="1143000"/>
                <a:ext cx="8652018" cy="986360"/>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62965" y="2268582"/>
                <a:ext cx="8652018" cy="4981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𝑏</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𝑐</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r>
                        <a:rPr lang="en-US" altLang="ja-JP" sz="2400" b="0" i="1" smtClean="0">
                          <a:solidFill>
                            <a:prstClr val="black"/>
                          </a:solidFill>
                          <a:latin typeface="Cambria Math" panose="02040503050406030204" pitchFamily="18" charset="0"/>
                        </a:rPr>
                        <m:t> (</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𝐼</m:t>
                              </m:r>
                            </m:e>
                          </m:acc>
                        </m:e>
                        <m:sub>
                          <m:r>
                            <a:rPr lang="en-US" altLang="ja-JP" sz="2400" b="0" i="1" smtClean="0">
                              <a:solidFill>
                                <a:prstClr val="black"/>
                              </a:solidFill>
                              <a:latin typeface="Cambria Math" panose="02040503050406030204" pitchFamily="18" charset="0"/>
                              <a:ea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ea typeface="Cambria Math" panose="02040503050406030204" pitchFamily="18" charset="0"/>
                        </a:rPr>
                        <m:t> (</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62965" y="2268582"/>
                <a:ext cx="8652018" cy="498150"/>
              </a:xfrm>
              <a:prstGeom prst="rect">
                <a:avLst/>
              </a:prstGeom>
              <a:blipFill rotWithShape="0">
                <a:blip r:embed="rId4"/>
                <a:stretch>
                  <a:fillRect b="-121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223044" y="3212976"/>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𝑎</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𝑎</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23044" y="3212976"/>
                <a:ext cx="8652018" cy="875111"/>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24680" y="4174671"/>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𝑏</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𝑏</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4680" y="4174671"/>
                <a:ext cx="8652018" cy="875111"/>
              </a:xfrm>
              <a:prstGeom prst="rect">
                <a:avLst/>
              </a:prstGeom>
              <a:blipFill rotWithShape="0">
                <a:blip r:embed="rId6"/>
                <a:stretch>
                  <a:fillRect/>
                </a:stretch>
              </a:blipFill>
            </p:spPr>
            <p:txBody>
              <a:bodyPr/>
              <a:lstStyle/>
              <a:p>
                <a:r>
                  <a:rPr lang="ja-JP" altLang="en-US">
                    <a:noFill/>
                  </a:rPr>
                  <a:t> </a:t>
                </a:r>
              </a:p>
            </p:txBody>
          </p:sp>
        </mc:Fallback>
      </mc:AlternateContent>
      <p:sp>
        <p:nvSpPr>
          <p:cNvPr id="9" name="正方形/長方形 8"/>
          <p:cNvSpPr/>
          <p:nvPr/>
        </p:nvSpPr>
        <p:spPr>
          <a:xfrm>
            <a:off x="5914771" y="116632"/>
            <a:ext cx="2977709"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68102" y="908720"/>
            <a:ext cx="1007552" cy="100811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61475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29209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43554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58012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72357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86815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0116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1561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29964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44421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58767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73225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87570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02028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16373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3083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4512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5957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5986779" y="332656"/>
            <a:ext cx="2745269" cy="2160240"/>
            <a:chOff x="962635" y="2132856"/>
            <a:chExt cx="2889285" cy="2160240"/>
          </a:xfrm>
        </p:grpSpPr>
        <p:cxnSp>
          <p:nvCxnSpPr>
            <p:cNvPr id="31" name="直線コネクタ 30"/>
            <p:cNvCxnSpPr/>
            <p:nvPr/>
          </p:nvCxnSpPr>
          <p:spPr>
            <a:xfrm>
              <a:off x="966193" y="213285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962635" y="227687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966193" y="242088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62635" y="256490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962635" y="270892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62635" y="285293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962635" y="299695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962635" y="314096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962635" y="328498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962635" y="342900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962635" y="357301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962635" y="371703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962635" y="386104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966193" y="400506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966193" y="414908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966193" y="429309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7" name="正方形/長方形 46"/>
          <p:cNvSpPr/>
          <p:nvPr/>
        </p:nvSpPr>
        <p:spPr>
          <a:xfrm>
            <a:off x="7297787" y="1340768"/>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a:off x="7957764" y="903858"/>
            <a:ext cx="0" cy="1012973"/>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8008648" y="1228110"/>
                <a:ext cx="883832" cy="369332"/>
              </a:xfrm>
              <a:prstGeom prst="rect">
                <a:avLst/>
              </a:prstGeom>
              <a:solidFill>
                <a:schemeClr val="bg1"/>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8008648" y="1228110"/>
                <a:ext cx="883832" cy="369332"/>
              </a:xfrm>
              <a:prstGeom prst="rect">
                <a:avLst/>
              </a:prstGeom>
              <a:blipFill rotWithShape="0">
                <a:blip r:embed="rId7"/>
                <a:stretch>
                  <a:fillRect/>
                </a:stretch>
              </a:blipFill>
              <a:ln>
                <a:solidFill>
                  <a:schemeClr val="bg1"/>
                </a:solidFill>
              </a:ln>
            </p:spPr>
            <p:txBody>
              <a:bodyPr/>
              <a:lstStyle/>
              <a:p>
                <a:r>
                  <a:rPr lang="ja-JP" altLang="en-US">
                    <a:noFill/>
                  </a:rPr>
                  <a:t> </a:t>
                </a:r>
              </a:p>
            </p:txBody>
          </p:sp>
        </mc:Fallback>
      </mc:AlternateContent>
      <p:sp>
        <p:nvSpPr>
          <p:cNvPr id="50" name="正方形/長方形 49"/>
          <p:cNvSpPr/>
          <p:nvPr/>
        </p:nvSpPr>
        <p:spPr>
          <a:xfrm>
            <a:off x="508606" y="2034150"/>
            <a:ext cx="5365103" cy="914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can be calculated using the box filter</a:t>
            </a:r>
            <a:endParaRPr kumimoji="1" lang="ja-JP" altLang="en-US" sz="2400" dirty="0"/>
          </a:p>
        </p:txBody>
      </p:sp>
    </p:spTree>
    <p:extLst>
      <p:ext uri="{BB962C8B-B14F-4D97-AF65-F5344CB8AC3E}">
        <p14:creationId xmlns:p14="http://schemas.microsoft.com/office/powerpoint/2010/main" val="1843639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2</a:t>
            </a:r>
            <a:r>
              <a:rPr lang="en-US" altLang="ja-JP" sz="4000" baseline="30000" dirty="0"/>
              <a:t>nd</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684584" y="1143000"/>
                <a:ext cx="8652018" cy="986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
                        <m:fPr>
                          <m:ctrlPr>
                            <a:rPr lang="en-US" altLang="ja-JP" sz="2400" b="0" i="1" smtClean="0">
                              <a:solidFill>
                                <a:prstClr val="black"/>
                              </a:solidFill>
                              <a:latin typeface="Cambria Math" panose="02040503050406030204" pitchFamily="18" charset="0"/>
                            </a:rPr>
                          </m:ctrlPr>
                        </m:fPr>
                        <m:num>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𝑢</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𝑐</m:t>
                                  </m:r>
                                </m:e>
                              </m:acc>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num>
                        <m:den>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𝐼</m:t>
                                      </m:r>
                                    </m:e>
                                    <m:sup>
                                      <m:r>
                                        <a:rPr lang="en-US" altLang="ja-JP" sz="2400" b="0" i="1" smtClean="0">
                                          <a:solidFill>
                                            <a:prstClr val="black"/>
                                          </a:solidFill>
                                          <a:latin typeface="Cambria Math" panose="02040503050406030204" pitchFamily="18" charset="0"/>
                                        </a:rPr>
                                        <m:t>2</m:t>
                                      </m:r>
                                    </m:sup>
                                  </m:sSup>
                                </m:e>
                              </m:acc>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e>
                            <m:sup>
                              <m:r>
                                <a:rPr lang="en-US" altLang="ja-JP" sz="2400" b="0" i="1" smtClean="0">
                                  <a:solidFill>
                                    <a:prstClr val="black"/>
                                  </a:solidFill>
                                  <a:latin typeface="Cambria Math" panose="02040503050406030204" pitchFamily="18" charset="0"/>
                                </a:rPr>
                                <m:t>2</m:t>
                              </m:r>
                            </m:sup>
                          </m:sSup>
                          <m:r>
                            <a:rPr lang="en-US" altLang="ja-JP" sz="2400" b="0" i="1" smtClean="0">
                              <a:solidFill>
                                <a:prstClr val="black"/>
                              </a:solidFill>
                              <a:latin typeface="Cambria Math" panose="02040503050406030204" pitchFamily="18" charset="0"/>
                            </a:rPr>
                            <m:t>+</m:t>
                          </m:r>
                          <m:r>
                            <a:rPr lang="ja-JP" altLang="en-US" sz="2400" b="0" i="1" smtClean="0">
                              <a:solidFill>
                                <a:prstClr val="black"/>
                              </a:solidFill>
                              <a:latin typeface="Cambria Math" panose="02040503050406030204" pitchFamily="18" charset="0"/>
                            </a:rPr>
                            <m:t>𝜖</m:t>
                          </m:r>
                        </m:den>
                      </m:f>
                    </m:oMath>
                  </m:oMathPara>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84584" y="1143000"/>
                <a:ext cx="8652018" cy="986360"/>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62965" y="2268582"/>
                <a:ext cx="8652018" cy="4981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𝑏</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𝑐</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r>
                        <a:rPr lang="en-US" altLang="ja-JP" sz="2400" b="0" i="1" smtClean="0">
                          <a:solidFill>
                            <a:prstClr val="black"/>
                          </a:solidFill>
                          <a:latin typeface="Cambria Math" panose="02040503050406030204" pitchFamily="18" charset="0"/>
                        </a:rPr>
                        <m:t> (</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𝐼</m:t>
                              </m:r>
                            </m:e>
                          </m:acc>
                        </m:e>
                        <m:sub>
                          <m:r>
                            <a:rPr lang="en-US" altLang="ja-JP" sz="2400" b="0" i="1" smtClean="0">
                              <a:solidFill>
                                <a:prstClr val="black"/>
                              </a:solidFill>
                              <a:latin typeface="Cambria Math" panose="02040503050406030204" pitchFamily="18" charset="0"/>
                              <a:ea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ea typeface="Cambria Math" panose="02040503050406030204" pitchFamily="18" charset="0"/>
                        </a:rPr>
                        <m:t> (</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62965" y="2268582"/>
                <a:ext cx="8652018" cy="498150"/>
              </a:xfrm>
              <a:prstGeom prst="rect">
                <a:avLst/>
              </a:prstGeom>
              <a:blipFill rotWithShape="0">
                <a:blip r:embed="rId4"/>
                <a:stretch>
                  <a:fillRect b="-121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223044" y="3212976"/>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𝑎</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𝑎</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23044" y="3212976"/>
                <a:ext cx="8652018" cy="875111"/>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24680" y="4174671"/>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𝑏</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𝑏</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4680" y="4174671"/>
                <a:ext cx="8652018" cy="875111"/>
              </a:xfrm>
              <a:prstGeom prst="rect">
                <a:avLst/>
              </a:prstGeom>
              <a:blipFill rotWithShape="0">
                <a:blip r:embed="rId6"/>
                <a:stretch>
                  <a:fillRect/>
                </a:stretch>
              </a:blipFill>
            </p:spPr>
            <p:txBody>
              <a:bodyPr/>
              <a:lstStyle/>
              <a:p>
                <a:r>
                  <a:rPr lang="ja-JP" altLang="en-US">
                    <a:noFill/>
                  </a:rPr>
                  <a:t> </a:t>
                </a:r>
              </a:p>
            </p:txBody>
          </p:sp>
        </mc:Fallback>
      </mc:AlternateContent>
      <p:sp>
        <p:nvSpPr>
          <p:cNvPr id="9" name="正方形/長方形 8"/>
          <p:cNvSpPr/>
          <p:nvPr/>
        </p:nvSpPr>
        <p:spPr>
          <a:xfrm>
            <a:off x="5914771" y="116632"/>
            <a:ext cx="2977709"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68102" y="908720"/>
            <a:ext cx="1007552" cy="100811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61475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29209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43554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58012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72357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86815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0116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1561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29964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44421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58767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73225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87570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02028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16373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3083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4512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5957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5986779" y="332656"/>
            <a:ext cx="2745269" cy="2160240"/>
            <a:chOff x="962635" y="2132856"/>
            <a:chExt cx="2889285" cy="2160240"/>
          </a:xfrm>
        </p:grpSpPr>
        <p:cxnSp>
          <p:nvCxnSpPr>
            <p:cNvPr id="31" name="直線コネクタ 30"/>
            <p:cNvCxnSpPr/>
            <p:nvPr/>
          </p:nvCxnSpPr>
          <p:spPr>
            <a:xfrm>
              <a:off x="966193" y="213285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962635" y="227687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966193" y="242088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62635" y="256490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962635" y="270892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62635" y="285293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962635" y="299695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962635" y="314096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962635" y="328498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962635" y="342900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962635" y="357301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962635" y="371703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962635" y="386104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966193" y="400506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966193" y="414908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966193" y="429309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7" name="正方形/長方形 46"/>
          <p:cNvSpPr/>
          <p:nvPr/>
        </p:nvSpPr>
        <p:spPr>
          <a:xfrm>
            <a:off x="7297787" y="1340768"/>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a:off x="7957764" y="903858"/>
            <a:ext cx="0" cy="1012973"/>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8008648" y="1228110"/>
                <a:ext cx="883832" cy="369332"/>
              </a:xfrm>
              <a:prstGeom prst="rect">
                <a:avLst/>
              </a:prstGeom>
              <a:solidFill>
                <a:schemeClr val="bg1"/>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8008648" y="1228110"/>
                <a:ext cx="883832" cy="369332"/>
              </a:xfrm>
              <a:prstGeom prst="rect">
                <a:avLst/>
              </a:prstGeom>
              <a:blipFill rotWithShape="0">
                <a:blip r:embed="rId7"/>
                <a:stretch>
                  <a:fillRect/>
                </a:stretch>
              </a:blipFill>
              <a:ln>
                <a:solidFill>
                  <a:schemeClr val="bg1"/>
                </a:solidFill>
              </a:ln>
            </p:spPr>
            <p:txBody>
              <a:bodyPr/>
              <a:lstStyle/>
              <a:p>
                <a:r>
                  <a:rPr lang="ja-JP" altLang="en-US">
                    <a:noFill/>
                  </a:rPr>
                  <a:t> </a:t>
                </a:r>
              </a:p>
            </p:txBody>
          </p:sp>
        </mc:Fallback>
      </mc:AlternateContent>
      <p:sp>
        <p:nvSpPr>
          <p:cNvPr id="50" name="正方形/長方形 49"/>
          <p:cNvSpPr/>
          <p:nvPr/>
        </p:nvSpPr>
        <p:spPr>
          <a:xfrm>
            <a:off x="6444208" y="476672"/>
            <a:ext cx="1007552" cy="1008112"/>
          </a:xfrm>
          <a:prstGeom prst="rect">
            <a:avLst/>
          </a:prstGeom>
          <a:solidFill>
            <a:srgbClr val="C00000">
              <a:alpha val="2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865214" y="904349"/>
            <a:ext cx="150024" cy="144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498058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2</a:t>
            </a:r>
            <a:r>
              <a:rPr lang="en-US" altLang="ja-JP" sz="4000" baseline="30000" dirty="0"/>
              <a:t>nd</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684584" y="1143000"/>
                <a:ext cx="8652018" cy="986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
                        <m:fPr>
                          <m:ctrlPr>
                            <a:rPr lang="en-US" altLang="ja-JP" sz="2400" b="0" i="1" smtClean="0">
                              <a:solidFill>
                                <a:prstClr val="black"/>
                              </a:solidFill>
                              <a:latin typeface="Cambria Math" panose="02040503050406030204" pitchFamily="18" charset="0"/>
                            </a:rPr>
                          </m:ctrlPr>
                        </m:fPr>
                        <m:num>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𝑢</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𝑐</m:t>
                                  </m:r>
                                </m:e>
                              </m:acc>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num>
                        <m:den>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𝐼</m:t>
                                      </m:r>
                                    </m:e>
                                    <m:sup>
                                      <m:r>
                                        <a:rPr lang="en-US" altLang="ja-JP" sz="2400" b="0" i="1" smtClean="0">
                                          <a:solidFill>
                                            <a:prstClr val="black"/>
                                          </a:solidFill>
                                          <a:latin typeface="Cambria Math" panose="02040503050406030204" pitchFamily="18" charset="0"/>
                                        </a:rPr>
                                        <m:t>2</m:t>
                                      </m:r>
                                    </m:sup>
                                  </m:sSup>
                                </m:e>
                              </m:acc>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e>
                            <m:sup>
                              <m:r>
                                <a:rPr lang="en-US" altLang="ja-JP" sz="2400" b="0" i="1" smtClean="0">
                                  <a:solidFill>
                                    <a:prstClr val="black"/>
                                  </a:solidFill>
                                  <a:latin typeface="Cambria Math" panose="02040503050406030204" pitchFamily="18" charset="0"/>
                                </a:rPr>
                                <m:t>2</m:t>
                              </m:r>
                            </m:sup>
                          </m:sSup>
                          <m:r>
                            <a:rPr lang="en-US" altLang="ja-JP" sz="2400" b="0" i="1" smtClean="0">
                              <a:solidFill>
                                <a:prstClr val="black"/>
                              </a:solidFill>
                              <a:latin typeface="Cambria Math" panose="02040503050406030204" pitchFamily="18" charset="0"/>
                            </a:rPr>
                            <m:t>+</m:t>
                          </m:r>
                          <m:r>
                            <a:rPr lang="ja-JP" altLang="en-US" sz="2400" b="0" i="1" smtClean="0">
                              <a:solidFill>
                                <a:prstClr val="black"/>
                              </a:solidFill>
                              <a:latin typeface="Cambria Math" panose="02040503050406030204" pitchFamily="18" charset="0"/>
                            </a:rPr>
                            <m:t>𝜖</m:t>
                          </m:r>
                        </m:den>
                      </m:f>
                    </m:oMath>
                  </m:oMathPara>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84584" y="1143000"/>
                <a:ext cx="8652018" cy="986360"/>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62965" y="2268582"/>
                <a:ext cx="8652018" cy="4981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𝑏</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𝑐</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r>
                        <a:rPr lang="en-US" altLang="ja-JP" sz="2400" b="0" i="1" smtClean="0">
                          <a:solidFill>
                            <a:prstClr val="black"/>
                          </a:solidFill>
                          <a:latin typeface="Cambria Math" panose="02040503050406030204" pitchFamily="18" charset="0"/>
                        </a:rPr>
                        <m:t> (</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𝐼</m:t>
                              </m:r>
                            </m:e>
                          </m:acc>
                        </m:e>
                        <m:sub>
                          <m:r>
                            <a:rPr lang="en-US" altLang="ja-JP" sz="2400" b="0" i="1" smtClean="0">
                              <a:solidFill>
                                <a:prstClr val="black"/>
                              </a:solidFill>
                              <a:latin typeface="Cambria Math" panose="02040503050406030204" pitchFamily="18" charset="0"/>
                              <a:ea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ea typeface="Cambria Math" panose="02040503050406030204" pitchFamily="18" charset="0"/>
                        </a:rPr>
                        <m:t> (</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62965" y="2268582"/>
                <a:ext cx="8652018" cy="498150"/>
              </a:xfrm>
              <a:prstGeom prst="rect">
                <a:avLst/>
              </a:prstGeom>
              <a:blipFill rotWithShape="0">
                <a:blip r:embed="rId4"/>
                <a:stretch>
                  <a:fillRect b="-121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24680" y="4174671"/>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𝑏</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𝑏</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4680" y="4174671"/>
                <a:ext cx="8652018" cy="875111"/>
              </a:xfrm>
              <a:prstGeom prst="rect">
                <a:avLst/>
              </a:prstGeom>
              <a:blipFill rotWithShape="0">
                <a:blip r:embed="rId5"/>
                <a:stretch>
                  <a:fillRect/>
                </a:stretch>
              </a:blipFill>
            </p:spPr>
            <p:txBody>
              <a:bodyPr/>
              <a:lstStyle/>
              <a:p>
                <a:r>
                  <a:rPr lang="ja-JP" altLang="en-US">
                    <a:noFill/>
                  </a:rPr>
                  <a:t> </a:t>
                </a:r>
              </a:p>
            </p:txBody>
          </p:sp>
        </mc:Fallback>
      </mc:AlternateContent>
      <p:sp>
        <p:nvSpPr>
          <p:cNvPr id="9" name="正方形/長方形 8"/>
          <p:cNvSpPr/>
          <p:nvPr/>
        </p:nvSpPr>
        <p:spPr>
          <a:xfrm>
            <a:off x="5914771" y="116632"/>
            <a:ext cx="2977709"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68102" y="908720"/>
            <a:ext cx="1007552" cy="100811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61475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29209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43554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58012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72357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86815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0116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1561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29964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44421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58767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73225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87570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02028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16373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3083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4512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5957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5986779" y="332656"/>
            <a:ext cx="2745269" cy="2160240"/>
            <a:chOff x="962635" y="2132856"/>
            <a:chExt cx="2889285" cy="2160240"/>
          </a:xfrm>
        </p:grpSpPr>
        <p:cxnSp>
          <p:nvCxnSpPr>
            <p:cNvPr id="31" name="直線コネクタ 30"/>
            <p:cNvCxnSpPr/>
            <p:nvPr/>
          </p:nvCxnSpPr>
          <p:spPr>
            <a:xfrm>
              <a:off x="966193" y="213285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962635" y="227687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966193" y="242088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62635" y="256490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962635" y="270892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62635" y="285293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962635" y="299695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962635" y="314096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962635" y="328498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962635" y="342900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962635" y="357301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962635" y="371703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962635" y="386104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966193" y="400506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966193" y="414908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966193" y="429309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7" name="正方形/長方形 46"/>
          <p:cNvSpPr/>
          <p:nvPr/>
        </p:nvSpPr>
        <p:spPr>
          <a:xfrm>
            <a:off x="7297787" y="1340768"/>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a:off x="7957764" y="903858"/>
            <a:ext cx="0" cy="1012973"/>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8008648" y="1228110"/>
                <a:ext cx="883832" cy="369332"/>
              </a:xfrm>
              <a:prstGeom prst="rect">
                <a:avLst/>
              </a:prstGeom>
              <a:solidFill>
                <a:schemeClr val="bg1"/>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8008648" y="1228110"/>
                <a:ext cx="883832" cy="369332"/>
              </a:xfrm>
              <a:prstGeom prst="rect">
                <a:avLst/>
              </a:prstGeom>
              <a:blipFill rotWithShape="0">
                <a:blip r:embed="rId6"/>
                <a:stretch>
                  <a:fillRect/>
                </a:stretch>
              </a:blipFill>
              <a:ln>
                <a:solidFill>
                  <a:schemeClr val="bg1"/>
                </a:solidFill>
              </a:ln>
            </p:spPr>
            <p:txBody>
              <a:bodyPr/>
              <a:lstStyle/>
              <a:p>
                <a:r>
                  <a:rPr lang="ja-JP" altLang="en-US">
                    <a:noFill/>
                  </a:rPr>
                  <a:t> </a:t>
                </a:r>
              </a:p>
            </p:txBody>
          </p:sp>
        </mc:Fallback>
      </mc:AlternateContent>
      <p:sp>
        <p:nvSpPr>
          <p:cNvPr id="50" name="正方形/長方形 49"/>
          <p:cNvSpPr/>
          <p:nvPr/>
        </p:nvSpPr>
        <p:spPr>
          <a:xfrm>
            <a:off x="7304102" y="1338387"/>
            <a:ext cx="1007552" cy="1008112"/>
          </a:xfrm>
          <a:prstGeom prst="rect">
            <a:avLst/>
          </a:prstGeom>
          <a:solidFill>
            <a:srgbClr val="C00000">
              <a:alpha val="2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7734344" y="1772816"/>
            <a:ext cx="150024" cy="14401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2" name="テキスト ボックス 51"/>
              <p:cNvSpPr txBox="1"/>
              <p:nvPr/>
            </p:nvSpPr>
            <p:spPr>
              <a:xfrm>
                <a:off x="223044" y="3212976"/>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𝑎</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𝑎</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52" name="テキスト ボックス 51"/>
              <p:cNvSpPr txBox="1">
                <a:spLocks noRot="1" noChangeAspect="1" noMove="1" noResize="1" noEditPoints="1" noAdjustHandles="1" noChangeArrowheads="1" noChangeShapeType="1" noTextEdit="1"/>
              </p:cNvSpPr>
              <p:nvPr/>
            </p:nvSpPr>
            <p:spPr>
              <a:xfrm>
                <a:off x="223044" y="3212976"/>
                <a:ext cx="8652018" cy="875111"/>
              </a:xfrm>
              <a:prstGeom prst="rect">
                <a:avLst/>
              </a:prstGeom>
              <a:blipFill rotWithShape="0">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0832814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2</a:t>
            </a:r>
            <a:r>
              <a:rPr lang="en-US" altLang="ja-JP" sz="4000" baseline="30000" dirty="0"/>
              <a:t>nd</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684584" y="1143000"/>
                <a:ext cx="8652018" cy="986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
                        <m:fPr>
                          <m:ctrlPr>
                            <a:rPr lang="en-US" altLang="ja-JP" sz="2400" b="0" i="1" smtClean="0">
                              <a:solidFill>
                                <a:prstClr val="black"/>
                              </a:solidFill>
                              <a:latin typeface="Cambria Math" panose="02040503050406030204" pitchFamily="18" charset="0"/>
                            </a:rPr>
                          </m:ctrlPr>
                        </m:fPr>
                        <m:num>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𝑢</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𝑐</m:t>
                                  </m:r>
                                </m:e>
                              </m:acc>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num>
                        <m:den>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𝐼</m:t>
                                      </m:r>
                                    </m:e>
                                    <m:sup>
                                      <m:r>
                                        <a:rPr lang="en-US" altLang="ja-JP" sz="2400" b="0" i="1" smtClean="0">
                                          <a:solidFill>
                                            <a:prstClr val="black"/>
                                          </a:solidFill>
                                          <a:latin typeface="Cambria Math" panose="02040503050406030204" pitchFamily="18" charset="0"/>
                                        </a:rPr>
                                        <m:t>2</m:t>
                                      </m:r>
                                    </m:sup>
                                  </m:sSup>
                                </m:e>
                              </m:acc>
                            </m:e>
                            <m:sub>
                              <m:r>
                                <a:rPr lang="en-US" altLang="ja-JP" sz="2400" b="0" i="1" smtClean="0">
                                  <a:solidFill>
                                    <a:prstClr val="black"/>
                                  </a:solidFill>
                                  <a:latin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𝐼</m:t>
                                  </m:r>
                                </m:e>
                              </m:acc>
                            </m:e>
                            <m:sub>
                              <m:r>
                                <a:rPr lang="en-US" altLang="ja-JP" sz="2400" b="0" i="1" smtClean="0">
                                  <a:solidFill>
                                    <a:prstClr val="black"/>
                                  </a:solidFill>
                                  <a:latin typeface="Cambria Math" panose="02040503050406030204" pitchFamily="18" charset="0"/>
                                </a:rPr>
                                <m:t>𝑙𝑒𝑓𝑡</m:t>
                              </m:r>
                            </m:sub>
                          </m:sSub>
                          <m:sSup>
                            <m:sSupPr>
                              <m:ctrlPr>
                                <a:rPr lang="en-US" altLang="ja-JP" sz="2400" b="0" i="1" smtClean="0">
                                  <a:solidFill>
                                    <a:prstClr val="black"/>
                                  </a:solidFill>
                                  <a:latin typeface="Cambria Math" panose="02040503050406030204" pitchFamily="18" charset="0"/>
                                </a:rPr>
                              </m:ctrlPr>
                            </m:sSupPr>
                            <m:e>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e>
                            <m:sup>
                              <m:r>
                                <a:rPr lang="en-US" altLang="ja-JP" sz="2400" b="0" i="1" smtClean="0">
                                  <a:solidFill>
                                    <a:prstClr val="black"/>
                                  </a:solidFill>
                                  <a:latin typeface="Cambria Math" panose="02040503050406030204" pitchFamily="18" charset="0"/>
                                </a:rPr>
                                <m:t>2</m:t>
                              </m:r>
                            </m:sup>
                          </m:sSup>
                          <m:r>
                            <a:rPr lang="en-US" altLang="ja-JP" sz="2400" b="0" i="1" smtClean="0">
                              <a:solidFill>
                                <a:prstClr val="black"/>
                              </a:solidFill>
                              <a:latin typeface="Cambria Math" panose="02040503050406030204" pitchFamily="18" charset="0"/>
                            </a:rPr>
                            <m:t>+</m:t>
                          </m:r>
                          <m:r>
                            <a:rPr lang="ja-JP" altLang="en-US" sz="2400" b="0" i="1" smtClean="0">
                              <a:solidFill>
                                <a:prstClr val="black"/>
                              </a:solidFill>
                              <a:latin typeface="Cambria Math" panose="02040503050406030204" pitchFamily="18" charset="0"/>
                            </a:rPr>
                            <m:t>𝜖</m:t>
                          </m:r>
                        </m:den>
                      </m:f>
                    </m:oMath>
                  </m:oMathPara>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84584" y="1143000"/>
                <a:ext cx="8652018" cy="986360"/>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62965" y="2268582"/>
                <a:ext cx="8652018" cy="4981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𝑏</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𝑐</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e>
                      </m:d>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𝑎</m:t>
                          </m:r>
                        </m:e>
                        <m:sub>
                          <m:r>
                            <a:rPr lang="en-US" altLang="ja-JP" sz="2400" b="0" i="1" smtClean="0">
                              <a:solidFill>
                                <a:prstClr val="black"/>
                              </a:solidFill>
                              <a:latin typeface="Cambria Math" panose="02040503050406030204" pitchFamily="18" charset="0"/>
                            </a:rPr>
                            <m:t>𝐿</m:t>
                          </m:r>
                        </m:sub>
                      </m:sSub>
                      <m:r>
                        <a:rPr lang="en-US" altLang="ja-JP" sz="2400" b="0" i="1" smtClean="0">
                          <a:solidFill>
                            <a:prstClr val="black"/>
                          </a:solidFill>
                          <a:latin typeface="Cambria Math" panose="02040503050406030204" pitchFamily="18" charset="0"/>
                        </a:rPr>
                        <m:t> (</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𝐼</m:t>
                              </m:r>
                            </m:e>
                          </m:acc>
                        </m:e>
                        <m:sub>
                          <m:r>
                            <a:rPr lang="en-US" altLang="ja-JP" sz="2400" b="0" i="1" smtClean="0">
                              <a:solidFill>
                                <a:prstClr val="black"/>
                              </a:solidFill>
                              <a:latin typeface="Cambria Math" panose="02040503050406030204" pitchFamily="18" charset="0"/>
                              <a:ea typeface="Cambria Math" panose="02040503050406030204" pitchFamily="18" charset="0"/>
                            </a:rPr>
                            <m:t>𝑙𝑒𝑓𝑡</m:t>
                          </m:r>
                        </m:sub>
                      </m:sSub>
                      <m:r>
                        <a:rPr lang="en-US" altLang="ja-JP" sz="2400" b="0" i="1" smtClean="0">
                          <a:solidFill>
                            <a:prstClr val="black"/>
                          </a:solidFill>
                          <a:latin typeface="Cambria Math" panose="02040503050406030204" pitchFamily="18" charset="0"/>
                          <a:ea typeface="Cambria Math" panose="02040503050406030204" pitchFamily="18" charset="0"/>
                        </a:rPr>
                        <m:t> (</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62965" y="2268582"/>
                <a:ext cx="8652018" cy="498150"/>
              </a:xfrm>
              <a:prstGeom prst="rect">
                <a:avLst/>
              </a:prstGeom>
              <a:blipFill rotWithShape="0">
                <a:blip r:embed="rId4"/>
                <a:stretch>
                  <a:fillRect b="-121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224680" y="4174671"/>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𝑏</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𝑏</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24680" y="4174671"/>
                <a:ext cx="8652018" cy="875111"/>
              </a:xfrm>
              <a:prstGeom prst="rect">
                <a:avLst/>
              </a:prstGeom>
              <a:blipFill rotWithShape="0">
                <a:blip r:embed="rId5"/>
                <a:stretch>
                  <a:fillRect/>
                </a:stretch>
              </a:blipFill>
            </p:spPr>
            <p:txBody>
              <a:bodyPr/>
              <a:lstStyle/>
              <a:p>
                <a:r>
                  <a:rPr lang="ja-JP" altLang="en-US">
                    <a:noFill/>
                  </a:rPr>
                  <a:t> </a:t>
                </a:r>
              </a:p>
            </p:txBody>
          </p:sp>
        </mc:Fallback>
      </mc:AlternateContent>
      <p:sp>
        <p:nvSpPr>
          <p:cNvPr id="9" name="正方形/長方形 8"/>
          <p:cNvSpPr/>
          <p:nvPr/>
        </p:nvSpPr>
        <p:spPr>
          <a:xfrm>
            <a:off x="5914771" y="116632"/>
            <a:ext cx="2977709"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868102" y="908720"/>
            <a:ext cx="1007552" cy="100811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61475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29209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43554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58012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72357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86815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0116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1561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29964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44421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58767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73225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87570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020282"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8163738"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8308314"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8451210"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8595786" y="188639"/>
            <a:ext cx="0" cy="25202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5986779" y="332656"/>
            <a:ext cx="2745269" cy="2160240"/>
            <a:chOff x="962635" y="2132856"/>
            <a:chExt cx="2889285" cy="2160240"/>
          </a:xfrm>
        </p:grpSpPr>
        <p:cxnSp>
          <p:nvCxnSpPr>
            <p:cNvPr id="31" name="直線コネクタ 30"/>
            <p:cNvCxnSpPr/>
            <p:nvPr/>
          </p:nvCxnSpPr>
          <p:spPr>
            <a:xfrm>
              <a:off x="966193" y="213285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962635" y="227687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966193" y="242088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962635" y="256490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962635" y="270892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962635" y="285293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962635" y="299695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962635" y="314096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962635" y="328498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962635" y="342900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962635" y="357301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962635" y="3717032"/>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962635" y="3861048"/>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966193" y="4005064"/>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966193" y="4149080"/>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966193" y="4293096"/>
              <a:ext cx="288572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7" name="正方形/長方形 46"/>
          <p:cNvSpPr/>
          <p:nvPr/>
        </p:nvSpPr>
        <p:spPr>
          <a:xfrm>
            <a:off x="7297787" y="1340768"/>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a:off x="8451210" y="471879"/>
            <a:ext cx="0" cy="1877001"/>
          </a:xfrm>
          <a:prstGeom prst="straightConnector1">
            <a:avLst/>
          </a:prstGeom>
          <a:ln w="158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6434986" y="471879"/>
            <a:ext cx="1870353" cy="1877001"/>
          </a:xfrm>
          <a:prstGeom prst="rect">
            <a:avLst/>
          </a:prstGeom>
          <a:solidFill>
            <a:srgbClr val="C00000">
              <a:alpha val="21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テキスト ボックス 48"/>
              <p:cNvSpPr txBox="1"/>
              <p:nvPr/>
            </p:nvSpPr>
            <p:spPr>
              <a:xfrm>
                <a:off x="8061496" y="1372127"/>
                <a:ext cx="883832" cy="369332"/>
              </a:xfrm>
              <a:prstGeom prst="rect">
                <a:avLst/>
              </a:prstGeom>
              <a:solidFill>
                <a:schemeClr val="bg1"/>
              </a:solidFill>
              <a:ln>
                <a:solidFill>
                  <a:schemeClr val="bg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4</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8061496" y="1372127"/>
                <a:ext cx="883832" cy="369332"/>
              </a:xfrm>
              <a:prstGeom prst="rect">
                <a:avLst/>
              </a:prstGeom>
              <a:blipFill rotWithShape="0">
                <a:blip r:embed="rId6"/>
                <a:stretch>
                  <a:fillRect/>
                </a:stretch>
              </a:blipFill>
              <a:ln>
                <a:solidFill>
                  <a:schemeClr val="bg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3" name="テキスト ボックス 52"/>
              <p:cNvSpPr txBox="1"/>
              <p:nvPr/>
            </p:nvSpPr>
            <p:spPr>
              <a:xfrm>
                <a:off x="223044" y="3212976"/>
                <a:ext cx="8652018" cy="8751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00B0F0"/>
                              </a:solidFill>
                              <a:latin typeface="Cambria Math" panose="02040503050406030204" pitchFamily="18" charset="0"/>
                            </a:rPr>
                          </m:ctrlPr>
                        </m:sSubPr>
                        <m:e>
                          <m:acc>
                            <m:accPr>
                              <m:chr m:val="̅"/>
                              <m:ctrlPr>
                                <a:rPr lang="en-US" altLang="ja-JP" sz="2400" i="1" smtClean="0">
                                  <a:solidFill>
                                    <a:srgbClr val="00B0F0"/>
                                  </a:solidFill>
                                  <a:latin typeface="Cambria Math" panose="02040503050406030204" pitchFamily="18" charset="0"/>
                                </a:rPr>
                              </m:ctrlPr>
                            </m:accPr>
                            <m:e>
                              <m:r>
                                <a:rPr lang="en-US" altLang="ja-JP" sz="2400" b="0" i="1" smtClean="0">
                                  <a:solidFill>
                                    <a:srgbClr val="00B0F0"/>
                                  </a:solidFill>
                                  <a:latin typeface="Cambria Math" panose="02040503050406030204" pitchFamily="18" charset="0"/>
                                </a:rPr>
                                <m:t>𝑎</m:t>
                              </m:r>
                            </m:e>
                          </m:acc>
                        </m:e>
                        <m:sub>
                          <m:r>
                            <a:rPr lang="en-US" altLang="ja-JP" sz="2400" b="0" i="1" smtClean="0">
                              <a:solidFill>
                                <a:srgbClr val="00B0F0"/>
                              </a:solidFill>
                              <a:latin typeface="Cambria Math" panose="02040503050406030204" pitchFamily="18" charset="0"/>
                            </a:rPr>
                            <m:t>𝐿</m:t>
                          </m:r>
                        </m:sub>
                      </m:sSub>
                      <m:d>
                        <m:dPr>
                          <m:ctrlPr>
                            <a:rPr lang="en-US" altLang="ja-JP" sz="2400" b="0" i="1" smtClean="0">
                              <a:solidFill>
                                <a:srgbClr val="00B0F0"/>
                              </a:solidFill>
                              <a:latin typeface="Cambria Math" panose="02040503050406030204" pitchFamily="18" charset="0"/>
                            </a:rPr>
                          </m:ctrlPr>
                        </m:dPr>
                        <m:e>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e>
                      </m:d>
                      <m:r>
                        <a:rPr lang="en-US" altLang="ja-JP" sz="2400" b="0" i="1" smtClean="0">
                          <a:solidFill>
                            <a:srgbClr val="00B0F0"/>
                          </a:solidFill>
                          <a:latin typeface="Cambria Math" panose="02040503050406030204" pitchFamily="18" charset="0"/>
                        </a:rPr>
                        <m:t>=</m:t>
                      </m:r>
                      <m:f>
                        <m:fPr>
                          <m:ctrlPr>
                            <a:rPr lang="en-US" altLang="ja-JP" sz="2400" b="0" i="1" smtClean="0">
                              <a:solidFill>
                                <a:srgbClr val="00B0F0"/>
                              </a:solidFill>
                              <a:latin typeface="Cambria Math" panose="02040503050406030204" pitchFamily="18" charset="0"/>
                            </a:rPr>
                          </m:ctrlPr>
                        </m:fPr>
                        <m:num>
                          <m:r>
                            <a:rPr lang="en-US" altLang="ja-JP" sz="2400" b="0" i="1" smtClean="0">
                              <a:solidFill>
                                <a:srgbClr val="00B0F0"/>
                              </a:solidFill>
                              <a:latin typeface="Cambria Math" panose="02040503050406030204" pitchFamily="18" charset="0"/>
                            </a:rPr>
                            <m:t>1</m:t>
                          </m:r>
                        </m:num>
                        <m:den>
                          <m:sSup>
                            <m:sSupPr>
                              <m:ctrlPr>
                                <a:rPr lang="en-US" altLang="ja-JP" sz="2400" b="0" i="1" smtClean="0">
                                  <a:solidFill>
                                    <a:srgbClr val="00B0F0"/>
                                  </a:solidFill>
                                  <a:latin typeface="Cambria Math" panose="02040503050406030204" pitchFamily="18" charset="0"/>
                                </a:rPr>
                              </m:ctrlPr>
                            </m:sSupPr>
                            <m:e>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r>
                                <a:rPr lang="en-US" altLang="ja-JP" sz="2400" b="0" i="1" smtClean="0">
                                  <a:solidFill>
                                    <a:srgbClr val="00B0F0"/>
                                  </a:solidFill>
                                  <a:latin typeface="Cambria Math" panose="02040503050406030204" pitchFamily="18" charset="0"/>
                                </a:rPr>
                                <m:t>+1)</m:t>
                              </m:r>
                            </m:e>
                            <m:sup>
                              <m:r>
                                <a:rPr lang="en-US" altLang="ja-JP" sz="2400" b="0" i="1" smtClean="0">
                                  <a:solidFill>
                                    <a:srgbClr val="00B0F0"/>
                                  </a:solidFill>
                                  <a:latin typeface="Cambria Math" panose="02040503050406030204" pitchFamily="18" charset="0"/>
                                </a:rPr>
                                <m:t>2</m:t>
                              </m:r>
                            </m:sup>
                          </m:sSup>
                        </m:den>
                      </m:f>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nary>
                            <m:naryPr>
                              <m:chr m:val="∑"/>
                              <m:limLoc m:val="subSup"/>
                              <m:ctrlPr>
                                <a:rPr lang="en-US" altLang="ja-JP" sz="2400" b="0" i="1" smtClean="0">
                                  <a:solidFill>
                                    <a:srgbClr val="00B0F0"/>
                                  </a:solidFill>
                                  <a:latin typeface="Cambria Math" panose="02040503050406030204" pitchFamily="18" charset="0"/>
                                </a:rPr>
                              </m:ctrlPr>
                            </m:naryPr>
                            <m:sub>
                              <m:r>
                                <m:rPr>
                                  <m:brk m:alnAt="25"/>
                                </m:rP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𝑟</m:t>
                              </m:r>
                            </m:sub>
                            <m:sup>
                              <m:r>
                                <a:rPr lang="en-US" altLang="ja-JP" sz="2400" b="0" i="1" smtClean="0">
                                  <a:solidFill>
                                    <a:srgbClr val="00B0F0"/>
                                  </a:solidFill>
                                  <a:latin typeface="Cambria Math" panose="02040503050406030204" pitchFamily="18" charset="0"/>
                                </a:rPr>
                                <m:t>𝑟</m:t>
                              </m:r>
                            </m:sup>
                            <m:e>
                              <m:sSub>
                                <m:sSubPr>
                                  <m:ctrlPr>
                                    <a:rPr lang="en-US" altLang="ja-JP" sz="2400" b="0" i="1" smtClean="0">
                                      <a:solidFill>
                                        <a:srgbClr val="00B0F0"/>
                                      </a:solidFill>
                                      <a:latin typeface="Cambria Math" panose="02040503050406030204" pitchFamily="18" charset="0"/>
                                    </a:rPr>
                                  </m:ctrlPr>
                                </m:sSubPr>
                                <m:e>
                                  <m:r>
                                    <a:rPr lang="en-US" altLang="ja-JP" sz="2400" b="0" i="1" smtClean="0">
                                      <a:solidFill>
                                        <a:srgbClr val="00B0F0"/>
                                      </a:solidFill>
                                      <a:latin typeface="Cambria Math" panose="02040503050406030204" pitchFamily="18" charset="0"/>
                                    </a:rPr>
                                    <m:t>𝑎</m:t>
                                  </m:r>
                                </m:e>
                                <m:sub>
                                  <m:r>
                                    <a:rPr lang="en-US" altLang="ja-JP" sz="2400" b="0" i="1" smtClean="0">
                                      <a:solidFill>
                                        <a:srgbClr val="00B0F0"/>
                                      </a:solidFill>
                                      <a:latin typeface="Cambria Math" panose="02040503050406030204" pitchFamily="18" charset="0"/>
                                    </a:rPr>
                                    <m:t>𝐿</m:t>
                                  </m:r>
                                </m:sub>
                              </m:sSub>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𝑑𝑥</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𝑑𝑦</m:t>
                              </m:r>
                              <m:r>
                                <a:rPr lang="en-US" altLang="ja-JP" sz="2400" b="0" i="1" smtClean="0">
                                  <a:solidFill>
                                    <a:srgbClr val="00B0F0"/>
                                  </a:solidFill>
                                  <a:latin typeface="Cambria Math" panose="02040503050406030204" pitchFamily="18" charset="0"/>
                                </a:rPr>
                                <m:t>,</m:t>
                              </m:r>
                              <m:r>
                                <a:rPr lang="en-US" altLang="ja-JP" sz="2400" b="0" i="1" smtClean="0">
                                  <a:solidFill>
                                    <a:srgbClr val="00B0F0"/>
                                  </a:solidFill>
                                  <a:latin typeface="Cambria Math" panose="02040503050406030204" pitchFamily="18" charset="0"/>
                                </a:rPr>
                                <m:t>𝑑</m:t>
                              </m:r>
                              <m:r>
                                <a:rPr lang="en-US" altLang="ja-JP" sz="2400" b="0" i="1" smtClean="0">
                                  <a:solidFill>
                                    <a:srgbClr val="00B0F0"/>
                                  </a:solidFill>
                                  <a:latin typeface="Cambria Math" panose="02040503050406030204" pitchFamily="18" charset="0"/>
                                </a:rPr>
                                <m:t>)</m:t>
                              </m:r>
                            </m:e>
                          </m:nary>
                        </m:e>
                      </m:nary>
                    </m:oMath>
                  </m:oMathPara>
                </a14:m>
                <a:endParaRPr lang="ja-JP" altLang="en-US" sz="2400" dirty="0">
                  <a:solidFill>
                    <a:srgbClr val="00B0F0"/>
                  </a:solidFill>
                </a:endParaRPr>
              </a:p>
            </p:txBody>
          </p:sp>
        </mc:Choice>
        <mc:Fallback xmlns="">
          <p:sp>
            <p:nvSpPr>
              <p:cNvPr id="53" name="テキスト ボックス 52"/>
              <p:cNvSpPr txBox="1">
                <a:spLocks noRot="1" noChangeAspect="1" noMove="1" noResize="1" noEditPoints="1" noAdjustHandles="1" noChangeArrowheads="1" noChangeShapeType="1" noTextEdit="1"/>
              </p:cNvSpPr>
              <p:nvPr/>
            </p:nvSpPr>
            <p:spPr>
              <a:xfrm>
                <a:off x="223044" y="3212976"/>
                <a:ext cx="8652018" cy="875111"/>
              </a:xfrm>
              <a:prstGeom prst="rect">
                <a:avLst/>
              </a:prstGeom>
              <a:blipFill rotWithShape="0">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1946863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Matching cost – 2</a:t>
            </a:r>
            <a:r>
              <a:rPr lang="en-US" altLang="ja-JP" sz="4000" baseline="30000" dirty="0"/>
              <a:t>nd</a:t>
            </a:r>
            <a:r>
              <a:rPr lang="en-US" altLang="ja-JP" sz="4000" dirty="0"/>
              <a:t> level</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4438" y="1700808"/>
                <a:ext cx="8652018" cy="5079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𝐶𝑂𝑆𝑇</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 </m:t>
                      </m:r>
                      <m:sSub>
                        <m:sSubPr>
                          <m:ctrlPr>
                            <a:rPr lang="en-US" altLang="ja-JP" sz="2400" b="0" i="1" smtClean="0">
                              <a:solidFill>
                                <a:prstClr val="black"/>
                              </a:solidFill>
                              <a:latin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rPr>
                              </m:ctrlPr>
                            </m:accPr>
                            <m:e>
                              <m:r>
                                <a:rPr lang="en-US" altLang="ja-JP" sz="2400" b="0" i="1" smtClean="0">
                                  <a:solidFill>
                                    <a:prstClr val="black"/>
                                  </a:solidFill>
                                  <a:latin typeface="Cambria Math" panose="02040503050406030204" pitchFamily="18" charset="0"/>
                                </a:rPr>
                                <m:t>𝑎</m:t>
                              </m:r>
                            </m:e>
                          </m:acc>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ea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r>
                            <a:rPr lang="en-US" altLang="ja-JP" sz="2400" b="0" i="1" smtClean="0">
                              <a:solidFill>
                                <a:prstClr val="black"/>
                              </a:solidFill>
                              <a:latin typeface="Cambria Math" panose="02040503050406030204" pitchFamily="18" charset="0"/>
                              <a:ea typeface="Cambria Math" panose="02040503050406030204" pitchFamily="18" charset="0"/>
                            </a:rPr>
                            <m:t>𝐼</m:t>
                          </m:r>
                        </m:e>
                        <m:sub>
                          <m:r>
                            <a:rPr lang="en-US" altLang="ja-JP" sz="2400" b="0" i="1" smtClean="0">
                              <a:solidFill>
                                <a:prstClr val="black"/>
                              </a:solidFill>
                              <a:latin typeface="Cambria Math" panose="02040503050406030204" pitchFamily="18" charset="0"/>
                              <a:ea typeface="Cambria Math" panose="02040503050406030204" pitchFamily="18" charset="0"/>
                            </a:rPr>
                            <m:t>𝑙𝑒𝑓𝑡</m:t>
                          </m:r>
                        </m:sub>
                      </m:sSub>
                      <m:d>
                        <m:dPr>
                          <m:ctrlPr>
                            <a:rPr lang="en-US" altLang="ja-JP" sz="2400" b="0" i="1" smtClean="0">
                              <a:solidFill>
                                <a:prstClr val="black"/>
                              </a:solidFill>
                              <a:latin typeface="Cambria Math" panose="02040503050406030204" pitchFamily="18" charset="0"/>
                              <a:ea typeface="Cambria Math" panose="02040503050406030204" pitchFamily="18" charset="0"/>
                            </a:rPr>
                          </m:ctrlPr>
                        </m:dPr>
                        <m:e>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e>
                      </m:d>
                      <m:r>
                        <a:rPr lang="en-US" altLang="ja-JP" sz="2400" b="0" i="1" smtClean="0">
                          <a:solidFill>
                            <a:prstClr val="black"/>
                          </a:solidFill>
                          <a:latin typeface="Cambria Math" panose="02040503050406030204" pitchFamily="18" charset="0"/>
                          <a:ea typeface="Cambria Math" panose="02040503050406030204" pitchFamily="18" charset="0"/>
                        </a:rPr>
                        <m:t>+</m:t>
                      </m:r>
                      <m:sSub>
                        <m:sSubPr>
                          <m:ctrlPr>
                            <a:rPr lang="en-US" altLang="ja-JP" sz="2400" b="0" i="1" smtClean="0">
                              <a:solidFill>
                                <a:prstClr val="black"/>
                              </a:solidFill>
                              <a:latin typeface="Cambria Math" panose="02040503050406030204" pitchFamily="18" charset="0"/>
                              <a:ea typeface="Cambria Math" panose="02040503050406030204" pitchFamily="18" charset="0"/>
                            </a:rPr>
                          </m:ctrlPr>
                        </m:sSubPr>
                        <m:e>
                          <m:acc>
                            <m:accPr>
                              <m:chr m:val="̅"/>
                              <m:ctrlPr>
                                <a:rPr lang="en-US" altLang="ja-JP" sz="2400" b="0" i="1" smtClean="0">
                                  <a:solidFill>
                                    <a:prstClr val="black"/>
                                  </a:solidFill>
                                  <a:latin typeface="Cambria Math" panose="02040503050406030204" pitchFamily="18" charset="0"/>
                                  <a:ea typeface="Cambria Math" panose="02040503050406030204" pitchFamily="18" charset="0"/>
                                </a:rPr>
                              </m:ctrlPr>
                            </m:accPr>
                            <m:e>
                              <m:r>
                                <a:rPr lang="en-US" altLang="ja-JP" sz="2400" b="0" i="1" smtClean="0">
                                  <a:solidFill>
                                    <a:prstClr val="black"/>
                                  </a:solidFill>
                                  <a:latin typeface="Cambria Math" panose="02040503050406030204" pitchFamily="18" charset="0"/>
                                  <a:ea typeface="Cambria Math" panose="02040503050406030204" pitchFamily="18" charset="0"/>
                                </a:rPr>
                                <m:t>𝑏</m:t>
                              </m:r>
                            </m:e>
                          </m:acc>
                        </m:e>
                        <m:sub>
                          <m:r>
                            <a:rPr lang="en-US" altLang="ja-JP" sz="2400" b="0" i="1" smtClean="0">
                              <a:solidFill>
                                <a:prstClr val="black"/>
                              </a:solidFill>
                              <a:latin typeface="Cambria Math" panose="02040503050406030204" pitchFamily="18" charset="0"/>
                              <a:ea typeface="Cambria Math" panose="02040503050406030204" pitchFamily="18" charset="0"/>
                            </a:rPr>
                            <m:t>𝐿</m:t>
                          </m:r>
                        </m:sub>
                      </m:sSub>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𝑥</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𝑦</m:t>
                      </m:r>
                      <m:r>
                        <a:rPr lang="en-US" altLang="ja-JP" sz="2400" b="0" i="1" smtClean="0">
                          <a:solidFill>
                            <a:prstClr val="black"/>
                          </a:solidFill>
                          <a:latin typeface="Cambria Math" panose="02040503050406030204" pitchFamily="18" charset="0"/>
                          <a:ea typeface="Cambria Math" panose="02040503050406030204" pitchFamily="18" charset="0"/>
                        </a:rPr>
                        <m:t>,</m:t>
                      </m:r>
                      <m:r>
                        <a:rPr lang="en-US" altLang="ja-JP" sz="2400" b="0" i="1" smtClean="0">
                          <a:solidFill>
                            <a:prstClr val="black"/>
                          </a:solidFill>
                          <a:latin typeface="Cambria Math" panose="02040503050406030204" pitchFamily="18" charset="0"/>
                          <a:ea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m:t>
                      </m:r>
                    </m:oMath>
                  </m:oMathPara>
                </a14:m>
                <a:endParaRPr lang="en-US" altLang="ja-JP" sz="2400" i="1" dirty="0">
                  <a:solidFill>
                    <a:prstClr val="black"/>
                  </a:solidFill>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4438" y="1700808"/>
                <a:ext cx="8652018" cy="507960"/>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900608" y="3005105"/>
                <a:ext cx="8652018" cy="6399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𝑑</m:t>
                          </m:r>
                        </m:e>
                        <m:sub>
                          <m:r>
                            <a:rPr lang="en-US" altLang="ja-JP" sz="2400" b="0" i="1" smtClean="0">
                              <a:solidFill>
                                <a:prstClr val="black"/>
                              </a:solidFill>
                              <a:latin typeface="Cambria Math" panose="02040503050406030204" pitchFamily="18" charset="0"/>
                            </a:rPr>
                            <m:t>𝐿</m:t>
                          </m:r>
                        </m:sub>
                      </m:sSub>
                      <m:d>
                        <m:dPr>
                          <m:ctrlPr>
                            <a:rPr lang="en-US" altLang="ja-JP" sz="2400" b="0" i="1" smtClean="0">
                              <a:solidFill>
                                <a:prstClr val="black"/>
                              </a:solidFill>
                              <a:latin typeface="Cambria Math" panose="02040503050406030204" pitchFamily="18" charset="0"/>
                            </a:rPr>
                          </m:ctrlPr>
                        </m:dPr>
                        <m:e>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e>
                      </m:d>
                      <m:r>
                        <a:rPr lang="en-US" altLang="ja-JP" sz="2400" b="0" i="1" smtClean="0">
                          <a:solidFill>
                            <a:prstClr val="black"/>
                          </a:solidFill>
                          <a:latin typeface="Cambria Math" panose="02040503050406030204" pitchFamily="18" charset="0"/>
                        </a:rPr>
                        <m:t>=</m:t>
                      </m:r>
                      <m:func>
                        <m:funcPr>
                          <m:ctrlPr>
                            <a:rPr lang="en-US" altLang="ja-JP" sz="2400" b="0" i="1" smtClean="0">
                              <a:solidFill>
                                <a:prstClr val="black"/>
                              </a:solidFill>
                              <a:latin typeface="Cambria Math" panose="02040503050406030204" pitchFamily="18" charset="0"/>
                            </a:rPr>
                          </m:ctrlPr>
                        </m:funcPr>
                        <m:fName>
                          <m:limLow>
                            <m:limLowPr>
                              <m:ctrlPr>
                                <a:rPr lang="en-US" altLang="ja-JP" sz="2400" b="0" i="1" smtClean="0">
                                  <a:solidFill>
                                    <a:prstClr val="black"/>
                                  </a:solidFill>
                                  <a:latin typeface="Cambria Math" panose="02040503050406030204" pitchFamily="18" charset="0"/>
                                </a:rPr>
                              </m:ctrlPr>
                            </m:limLowPr>
                            <m:e>
                              <m:r>
                                <m:rPr>
                                  <m:sty m:val="p"/>
                                </m:rPr>
                                <a:rPr lang="en-US" altLang="ja-JP" sz="2400" b="0" i="0" smtClean="0">
                                  <a:solidFill>
                                    <a:prstClr val="black"/>
                                  </a:solidFill>
                                  <a:latin typeface="Cambria Math" panose="02040503050406030204" pitchFamily="18" charset="0"/>
                                </a:rPr>
                                <m:t>min</m:t>
                              </m:r>
                            </m:e>
                            <m:lim>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ea typeface="Cambria Math" panose="02040503050406030204" pitchFamily="18" charset="0"/>
                                </a:rPr>
                                <m:t>∈[0,</m:t>
                              </m:r>
                              <m:r>
                                <a:rPr lang="en-US" altLang="ja-JP" sz="2400" b="0" i="1" smtClean="0">
                                  <a:solidFill>
                                    <a:prstClr val="black"/>
                                  </a:solidFill>
                                  <a:latin typeface="Cambria Math" panose="02040503050406030204" pitchFamily="18" charset="0"/>
                                  <a:ea typeface="Cambria Math" panose="02040503050406030204" pitchFamily="18" charset="0"/>
                                </a:rPr>
                                <m:t>𝐷</m:t>
                              </m:r>
                              <m:r>
                                <a:rPr lang="en-US" altLang="ja-JP" sz="2400" b="0" i="1" smtClean="0">
                                  <a:solidFill>
                                    <a:prstClr val="black"/>
                                  </a:solidFill>
                                  <a:latin typeface="Cambria Math" panose="02040503050406030204" pitchFamily="18" charset="0"/>
                                  <a:ea typeface="Cambria Math" panose="02040503050406030204" pitchFamily="18" charset="0"/>
                                </a:rPr>
                                <m:t> −1]</m:t>
                              </m:r>
                            </m:lim>
                          </m:limLow>
                        </m:fName>
                        <m:e>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𝐶𝑂𝑆𝑇</m:t>
                              </m:r>
                            </m:e>
                            <m:sub>
                              <m:r>
                                <a:rPr lang="en-US" altLang="ja-JP" sz="2400" b="0" i="1" smtClean="0">
                                  <a:solidFill>
                                    <a:prstClr val="black"/>
                                  </a:solidFill>
                                  <a:latin typeface="Cambria Math" panose="02040503050406030204" pitchFamily="18" charset="0"/>
                                </a:rPr>
                                <m:t>𝐿</m:t>
                              </m:r>
                            </m:sub>
                          </m:sSub>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𝑥</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𝑦</m:t>
                          </m:r>
                          <m:r>
                            <a:rPr lang="en-US" altLang="ja-JP" sz="2400" b="0" i="1" smtClean="0">
                              <a:solidFill>
                                <a:prstClr val="black"/>
                              </a:solidFill>
                              <a:latin typeface="Cambria Math" panose="02040503050406030204" pitchFamily="18" charset="0"/>
                            </a:rPr>
                            <m:t>,</m:t>
                          </m:r>
                          <m:r>
                            <a:rPr lang="en-US" altLang="ja-JP" sz="2400" b="0" i="1" smtClean="0">
                              <a:solidFill>
                                <a:prstClr val="black"/>
                              </a:solidFill>
                              <a:latin typeface="Cambria Math" panose="02040503050406030204" pitchFamily="18" charset="0"/>
                            </a:rPr>
                            <m:t>𝑑</m:t>
                          </m:r>
                          <m:r>
                            <a:rPr lang="en-US" altLang="ja-JP" sz="2400" b="0" i="1" smtClean="0">
                              <a:solidFill>
                                <a:prstClr val="black"/>
                              </a:solidFill>
                              <a:latin typeface="Cambria Math" panose="02040503050406030204" pitchFamily="18" charset="0"/>
                            </a:rPr>
                            <m:t>)</m:t>
                          </m:r>
                        </m:e>
                      </m:func>
                    </m:oMath>
                  </m:oMathPara>
                </a14:m>
                <a:endParaRPr lang="en-US" altLang="ja-JP" sz="2400" i="1" dirty="0">
                  <a:solidFill>
                    <a:prstClr val="black"/>
                  </a:solidFill>
                  <a:latin typeface="Cambria Math" panose="02040503050406030204" pitchFamily="18" charset="0"/>
                </a:endParaRP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900608" y="3005105"/>
                <a:ext cx="8652018" cy="639919"/>
              </a:xfrm>
              <a:prstGeom prst="rect">
                <a:avLst/>
              </a:prstGeom>
              <a:blipFill rotWithShape="0">
                <a:blip r:embed="rId4"/>
                <a:stretch>
                  <a:fillRect b="-5714"/>
                </a:stretch>
              </a:blipFill>
            </p:spPr>
            <p:txBody>
              <a:bodyPr/>
              <a:lstStyle/>
              <a:p>
                <a:r>
                  <a:rPr lang="ja-JP" altLang="en-US">
                    <a:noFill/>
                  </a:rPr>
                  <a:t> </a:t>
                </a:r>
              </a:p>
            </p:txBody>
          </p:sp>
        </mc:Fallback>
      </mc:AlternateContent>
      <p:sp>
        <p:nvSpPr>
          <p:cNvPr id="3" name="テキスト ボックス 2"/>
          <p:cNvSpPr txBox="1"/>
          <p:nvPr/>
        </p:nvSpPr>
        <p:spPr>
          <a:xfrm>
            <a:off x="467544" y="1226826"/>
            <a:ext cx="2579681" cy="461665"/>
          </a:xfrm>
          <a:prstGeom prst="rect">
            <a:avLst/>
          </a:prstGeom>
          <a:noFill/>
        </p:spPr>
        <p:txBody>
          <a:bodyPr wrap="none" rtlCol="0">
            <a:spAutoFit/>
          </a:bodyPr>
          <a:lstStyle/>
          <a:p>
            <a:r>
              <a:rPr kumimoji="1" lang="en-US" altLang="ja-JP" sz="2400" dirty="0"/>
              <a:t>Final matching cost</a:t>
            </a:r>
            <a:endParaRPr kumimoji="1" lang="ja-JP" altLang="en-US" sz="2400" dirty="0"/>
          </a:p>
        </p:txBody>
      </p:sp>
      <mc:AlternateContent xmlns:mc="http://schemas.openxmlformats.org/markup-compatibility/2006" xmlns:a14="http://schemas.microsoft.com/office/drawing/2010/main">
        <mc:Choice Requires="a14">
          <p:sp>
            <p:nvSpPr>
              <p:cNvPr id="10" name="テキスト ボックス 9"/>
              <p:cNvSpPr txBox="1"/>
              <p:nvPr/>
            </p:nvSpPr>
            <p:spPr>
              <a:xfrm>
                <a:off x="473065" y="2391271"/>
                <a:ext cx="2960362" cy="491288"/>
              </a:xfrm>
              <a:prstGeom prst="rect">
                <a:avLst/>
              </a:prstGeom>
              <a:noFill/>
            </p:spPr>
            <p:txBody>
              <a:bodyPr wrap="none" rtlCol="0">
                <a:spAutoFit/>
              </a:bodyPr>
              <a:lstStyle/>
              <a:p>
                <a:r>
                  <a:rPr lang="en-US" altLang="ja-JP" sz="2400" dirty="0"/>
                  <a:t>Disparity of </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𝐼</m:t>
                        </m:r>
                      </m:e>
                      <m:sub>
                        <m:r>
                          <a:rPr lang="en-US" altLang="ja-JP" sz="2400" b="0" i="1" smtClean="0">
                            <a:latin typeface="Cambria Math" panose="02040503050406030204" pitchFamily="18" charset="0"/>
                          </a:rPr>
                          <m:t>𝑙𝑒𝑓𝑡</m:t>
                        </m:r>
                      </m:sub>
                    </m:sSub>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oMath>
                </a14:m>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73065" y="2391271"/>
                <a:ext cx="2960362" cy="491288"/>
              </a:xfrm>
              <a:prstGeom prst="rect">
                <a:avLst/>
              </a:prstGeom>
              <a:blipFill rotWithShape="0">
                <a:blip r:embed="rId5"/>
                <a:stretch>
                  <a:fillRect l="-3299" t="-8642" r="-825" b="-222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029637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Flow of matching cost calculation</a:t>
            </a:r>
            <a:endParaRPr kumimoji="1" lang="ja-JP" altLang="en-US" sz="40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633587" y="1155103"/>
                <a:ext cx="3595151" cy="491738"/>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𝑙𝑒𝑓𝑡</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𝑟𝑖𝑔h𝑡</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33587" y="1155103"/>
                <a:ext cx="3595151" cy="491738"/>
              </a:xfrm>
              <a:prstGeom prst="rect">
                <a:avLst/>
              </a:prstGeom>
              <a:blipFill rotWithShape="0">
                <a:blip r:embed="rId3"/>
                <a:stretch>
                  <a:fillRect b="-1234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644990" y="1988840"/>
                <a:ext cx="1550746" cy="461665"/>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𝑐</m:t>
                          </m:r>
                        </m:e>
                        <m:sub>
                          <m:r>
                            <a:rPr kumimoji="1" lang="en-US" altLang="ja-JP" sz="2400" b="0" i="1" smtClean="0">
                              <a:latin typeface="Cambria Math" panose="02040503050406030204" pitchFamily="18" charset="0"/>
                            </a:rPr>
                            <m:t>𝐿</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44990" y="1988840"/>
                <a:ext cx="1550746" cy="461665"/>
              </a:xfrm>
              <a:prstGeom prst="rect">
                <a:avLst/>
              </a:prstGeom>
              <a:blipFill rotWithShape="0">
                <a:blip r:embed="rId4"/>
                <a:stretch>
                  <a:fillRect r="-787" b="-1710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614975" y="2943170"/>
                <a:ext cx="6574557" cy="527517"/>
              </a:xfrm>
              <a:prstGeom prst="rect">
                <a:avLst/>
              </a:prstGeom>
              <a:solidFill>
                <a:srgbClr val="FFC000"/>
              </a:solidFill>
            </p:spPr>
            <p:txBody>
              <a:bodyPr wrap="none" rtlCol="0">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𝑢</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𝑐</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𝐼</m:t>
                            </m:r>
                          </m:e>
                        </m:acc>
                      </m:e>
                      <m:sub>
                        <m:r>
                          <a:rPr kumimoji="1" lang="en-US" altLang="ja-JP" sz="2400" b="0" i="1" smtClean="0">
                            <a:latin typeface="Cambria Math" panose="02040503050406030204" pitchFamily="18" charset="0"/>
                          </a:rPr>
                          <m:t>𝑙𝑒𝑓𝑡</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oMath>
                </a14:m>
                <a:r>
                  <a:rPr kumimoji="1" lang="ja-JP" altLang="en-US" sz="2400" dirty="0"/>
                  <a:t> </a:t>
                </a:r>
                <a14:m>
                  <m:oMath xmlns:m="http://schemas.openxmlformats.org/officeDocument/2006/math">
                    <m:r>
                      <a:rPr kumimoji="1" lang="en-US" altLang="ja-JP" sz="2400" b="0" i="1" dirty="0" smtClean="0">
                        <a:latin typeface="Cambria Math" panose="02040503050406030204" pitchFamily="18" charset="0"/>
                      </a:rPr>
                      <m:t>&amp; </m:t>
                    </m:r>
                    <m:sSub>
                      <m:sSubPr>
                        <m:ctrlPr>
                          <a:rPr kumimoji="1" lang="en-US" altLang="ja-JP" sz="2400" b="0" i="1" dirty="0" smtClean="0">
                            <a:latin typeface="Cambria Math" panose="02040503050406030204" pitchFamily="18" charset="0"/>
                          </a:rPr>
                        </m:ctrlPr>
                      </m:sSubPr>
                      <m:e>
                        <m:acc>
                          <m:accPr>
                            <m:chr m:val="̅"/>
                            <m:ctrlPr>
                              <a:rPr kumimoji="1" lang="en-US" altLang="ja-JP" sz="2400" b="0" i="1" dirty="0" smtClean="0">
                                <a:latin typeface="Cambria Math" panose="02040503050406030204" pitchFamily="18" charset="0"/>
                              </a:rPr>
                            </m:ctrlPr>
                          </m:accPr>
                          <m:e>
                            <m:sSup>
                              <m:sSupPr>
                                <m:ctrlPr>
                                  <a:rPr kumimoji="1" lang="en-US" altLang="ja-JP" sz="2400" b="0" i="1" dirty="0" smtClean="0">
                                    <a:latin typeface="Cambria Math" panose="02040503050406030204" pitchFamily="18" charset="0"/>
                                  </a:rPr>
                                </m:ctrlPr>
                              </m:sSupPr>
                              <m:e>
                                <m:r>
                                  <a:rPr kumimoji="1" lang="en-US" altLang="ja-JP" sz="2400" b="0" i="1" dirty="0" smtClean="0">
                                    <a:latin typeface="Cambria Math" panose="02040503050406030204" pitchFamily="18" charset="0"/>
                                  </a:rPr>
                                  <m:t>𝐼</m:t>
                                </m:r>
                              </m:e>
                              <m:sup>
                                <m:r>
                                  <a:rPr kumimoji="1" lang="en-US" altLang="ja-JP" sz="2400" b="0" i="1" dirty="0" smtClean="0">
                                    <a:latin typeface="Cambria Math" panose="02040503050406030204" pitchFamily="18" charset="0"/>
                                  </a:rPr>
                                  <m:t>2</m:t>
                                </m:r>
                              </m:sup>
                            </m:sSup>
                          </m:e>
                        </m:acc>
                      </m:e>
                      <m:sub>
                        <m:r>
                          <a:rPr kumimoji="1" lang="en-US" altLang="ja-JP" sz="2400" b="0" i="1" dirty="0" smtClean="0">
                            <a:latin typeface="Cambria Math" panose="02040503050406030204" pitchFamily="18" charset="0"/>
                          </a:rPr>
                          <m:t>𝑙𝑒𝑓𝑡</m:t>
                        </m:r>
                      </m:sub>
                    </m:sSub>
                    <m:r>
                      <a:rPr kumimoji="1" lang="en-US" altLang="ja-JP" sz="2400" b="0" i="1" dirty="0" smtClean="0">
                        <a:latin typeface="Cambria Math" panose="02040503050406030204" pitchFamily="18" charset="0"/>
                      </a:rPr>
                      <m:t>(</m:t>
                    </m:r>
                    <m:r>
                      <a:rPr kumimoji="1" lang="en-US" altLang="ja-JP" sz="2400" b="0" i="1" dirty="0" smtClean="0">
                        <a:latin typeface="Cambria Math" panose="02040503050406030204" pitchFamily="18" charset="0"/>
                      </a:rPr>
                      <m:t>𝑥</m:t>
                    </m:r>
                    <m:r>
                      <a:rPr kumimoji="1" lang="en-US" altLang="ja-JP" sz="2400" b="0" i="1" dirty="0" smtClean="0">
                        <a:latin typeface="Cambria Math" panose="02040503050406030204" pitchFamily="18" charset="0"/>
                      </a:rPr>
                      <m:t>,</m:t>
                    </m:r>
                    <m:r>
                      <a:rPr kumimoji="1" lang="en-US" altLang="ja-JP" sz="2400" b="0" i="1" dirty="0" smtClean="0">
                        <a:latin typeface="Cambria Math" panose="02040503050406030204" pitchFamily="18" charset="0"/>
                      </a:rPr>
                      <m:t>𝑦</m:t>
                    </m:r>
                    <m:r>
                      <a:rPr kumimoji="1" lang="en-US" altLang="ja-JP" sz="2400" b="0" i="1" dirty="0" smtClean="0">
                        <a:latin typeface="Cambria Math" panose="02040503050406030204" pitchFamily="18" charset="0"/>
                      </a:rPr>
                      <m:t>)</m:t>
                    </m:r>
                  </m:oMath>
                </a14:m>
                <a:endParaRPr kumimoji="1" lang="ja-JP" altLang="en-US" sz="24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614975" y="2943170"/>
                <a:ext cx="6574557" cy="527517"/>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647773" y="3789040"/>
                <a:ext cx="3254481" cy="461665"/>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𝑎</m:t>
                          </m:r>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𝑏</m:t>
                          </m:r>
                        </m:e>
                        <m:sub>
                          <m:r>
                            <a:rPr kumimoji="1" lang="en-US" altLang="ja-JP" sz="2400" b="0" i="1" smtClean="0">
                              <a:latin typeface="Cambria Math" panose="02040503050406030204" pitchFamily="18" charset="0"/>
                            </a:rPr>
                            <m:t>𝐿</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647773" y="3789040"/>
                <a:ext cx="3254481" cy="461665"/>
              </a:xfrm>
              <a:prstGeom prst="rect">
                <a:avLst/>
              </a:prstGeom>
              <a:blipFill rotWithShape="0">
                <a:blip r:embed="rId6"/>
                <a:stretch>
                  <a:fillRect r="-187" b="-18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636321" y="4700849"/>
                <a:ext cx="3254481" cy="469809"/>
              </a:xfrm>
              <a:prstGeom prst="rect">
                <a:avLst/>
              </a:prstGeom>
              <a:solidFill>
                <a:srgbClr val="FFC00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𝑎</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𝑏</m:t>
                              </m:r>
                            </m:e>
                          </m:acc>
                        </m:e>
                        <m:sub>
                          <m:r>
                            <a:rPr kumimoji="1" lang="en-US" altLang="ja-JP" sz="2400" b="0" i="1" smtClean="0">
                              <a:latin typeface="Cambria Math" panose="02040503050406030204" pitchFamily="18" charset="0"/>
                            </a:rPr>
                            <m:t>𝐿</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36321" y="4700849"/>
                <a:ext cx="3254481" cy="469809"/>
              </a:xfrm>
              <a:prstGeom prst="rect">
                <a:avLst/>
              </a:prstGeom>
              <a:blipFill rotWithShape="0">
                <a:blip r:embed="rId7"/>
                <a:stretch>
                  <a:fillRect r="-187" b="-181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628191" y="5612658"/>
                <a:ext cx="2123082" cy="461665"/>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𝐶𝑂𝑆𝑇</m:t>
                          </m:r>
                        </m:e>
                        <m:sub>
                          <m:r>
                            <a:rPr kumimoji="1" lang="en-US" altLang="ja-JP" sz="2400" b="0" i="1" smtClean="0">
                              <a:latin typeface="Cambria Math" panose="02040503050406030204" pitchFamily="18" charset="0"/>
                            </a:rPr>
                            <m:t>𝐿</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628191" y="5612658"/>
                <a:ext cx="2123082" cy="461665"/>
              </a:xfrm>
              <a:prstGeom prst="rect">
                <a:avLst/>
              </a:prstGeom>
              <a:blipFill rotWithShape="0">
                <a:blip r:embed="rId8"/>
                <a:stretch>
                  <a:fillRect r="-575" b="-18667"/>
                </a:stretch>
              </a:blipFill>
            </p:spPr>
            <p:txBody>
              <a:bodyPr/>
              <a:lstStyle/>
              <a:p>
                <a:r>
                  <a:rPr lang="ja-JP" altLang="en-US">
                    <a:noFill/>
                  </a:rPr>
                  <a:t> </a:t>
                </a:r>
              </a:p>
            </p:txBody>
          </p:sp>
        </mc:Fallback>
      </mc:AlternateContent>
      <p:cxnSp>
        <p:nvCxnSpPr>
          <p:cNvPr id="17" name="直線矢印コネクタ 16"/>
          <p:cNvCxnSpPr/>
          <p:nvPr/>
        </p:nvCxnSpPr>
        <p:spPr>
          <a:xfrm>
            <a:off x="1434425" y="1676998"/>
            <a:ext cx="0" cy="288032"/>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432044" y="2514325"/>
            <a:ext cx="0" cy="360040"/>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627784" y="1679379"/>
            <a:ext cx="0" cy="1224136"/>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1434425" y="3474132"/>
            <a:ext cx="0" cy="288032"/>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1442722" y="4365104"/>
            <a:ext cx="0" cy="288032"/>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442722" y="5265493"/>
            <a:ext cx="0" cy="288032"/>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915816" y="5606611"/>
            <a:ext cx="1307153" cy="461665"/>
          </a:xfrm>
          <a:prstGeom prst="rect">
            <a:avLst/>
          </a:prstGeom>
          <a:noFill/>
        </p:spPr>
        <p:txBody>
          <a:bodyPr wrap="none" rtlCol="0">
            <a:spAutoFit/>
          </a:bodyPr>
          <a:lstStyle/>
          <a:p>
            <a:r>
              <a:rPr lang="en-US" altLang="ja-JP" sz="2400" dirty="0"/>
              <a:t>final cost</a:t>
            </a:r>
            <a:endParaRPr kumimoji="1" lang="ja-JP" altLang="en-US" sz="2400" dirty="0"/>
          </a:p>
        </p:txBody>
      </p:sp>
      <p:sp>
        <p:nvSpPr>
          <p:cNvPr id="33" name="テキスト ボックス 32"/>
          <p:cNvSpPr txBox="1"/>
          <p:nvPr/>
        </p:nvSpPr>
        <p:spPr>
          <a:xfrm>
            <a:off x="3948330" y="4704517"/>
            <a:ext cx="1300612" cy="461665"/>
          </a:xfrm>
          <a:prstGeom prst="rect">
            <a:avLst/>
          </a:prstGeom>
          <a:noFill/>
        </p:spPr>
        <p:txBody>
          <a:bodyPr wrap="none" rtlCol="0">
            <a:spAutoFit/>
          </a:bodyPr>
          <a:lstStyle/>
          <a:p>
            <a:r>
              <a:rPr lang="en-US" altLang="ja-JP" sz="2400" dirty="0">
                <a:solidFill>
                  <a:srgbClr val="FF0000"/>
                </a:solidFill>
              </a:rPr>
              <a:t>box filter</a:t>
            </a:r>
            <a:endParaRPr kumimoji="1" lang="ja-JP" altLang="en-US" sz="2400" dirty="0">
              <a:solidFill>
                <a:srgbClr val="FF0000"/>
              </a:solidFill>
            </a:endParaRPr>
          </a:p>
        </p:txBody>
      </p:sp>
      <p:sp>
        <p:nvSpPr>
          <p:cNvPr id="34" name="テキスト ボックス 33"/>
          <p:cNvSpPr txBox="1"/>
          <p:nvPr/>
        </p:nvSpPr>
        <p:spPr>
          <a:xfrm>
            <a:off x="7308304" y="2957869"/>
            <a:ext cx="1300612" cy="461665"/>
          </a:xfrm>
          <a:prstGeom prst="rect">
            <a:avLst/>
          </a:prstGeom>
          <a:noFill/>
        </p:spPr>
        <p:txBody>
          <a:bodyPr wrap="none" rtlCol="0">
            <a:spAutoFit/>
          </a:bodyPr>
          <a:lstStyle/>
          <a:p>
            <a:r>
              <a:rPr lang="en-US" altLang="ja-JP" sz="2400" dirty="0">
                <a:solidFill>
                  <a:srgbClr val="FF0000"/>
                </a:solidFill>
              </a:rPr>
              <a:t>box filter</a:t>
            </a:r>
            <a:endParaRPr kumimoji="1" lang="ja-JP" altLang="en-US" sz="2400" dirty="0">
              <a:solidFill>
                <a:srgbClr val="FF0000"/>
              </a:solidFill>
            </a:endParaRPr>
          </a:p>
        </p:txBody>
      </p:sp>
      <p:sp>
        <p:nvSpPr>
          <p:cNvPr id="35" name="テキスト ボックス 34"/>
          <p:cNvSpPr txBox="1"/>
          <p:nvPr/>
        </p:nvSpPr>
        <p:spPr>
          <a:xfrm>
            <a:off x="4355976" y="1170139"/>
            <a:ext cx="2703241" cy="461665"/>
          </a:xfrm>
          <a:prstGeom prst="rect">
            <a:avLst/>
          </a:prstGeom>
          <a:noFill/>
        </p:spPr>
        <p:txBody>
          <a:bodyPr wrap="none" rtlCol="0">
            <a:spAutoFit/>
          </a:bodyPr>
          <a:lstStyle/>
          <a:p>
            <a:r>
              <a:rPr lang="en-US" altLang="ja-JP" sz="2400" dirty="0"/>
              <a:t>start from pixel data</a:t>
            </a:r>
            <a:endParaRPr kumimoji="1" lang="ja-JP" altLang="en-US" sz="2400" dirty="0"/>
          </a:p>
        </p:txBody>
      </p:sp>
    </p:spTree>
    <p:extLst>
      <p:ext uri="{BB962C8B-B14F-4D97-AF65-F5344CB8AC3E}">
        <p14:creationId xmlns:p14="http://schemas.microsoft.com/office/powerpoint/2010/main" val="4153279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p:cNvCxnSpPr/>
          <p:nvPr/>
        </p:nvCxnSpPr>
        <p:spPr>
          <a:xfrm flipH="1">
            <a:off x="3062288" y="2810380"/>
            <a:ext cx="608" cy="1940214"/>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403648" y="2954396"/>
            <a:ext cx="2448272" cy="1512168"/>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5"/>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761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761170" cy="369332"/>
              </a:xfrm>
              <a:prstGeom prst="rect">
                <a:avLst/>
              </a:prstGeom>
              <a:blipFill rotWithShape="0">
                <a:blip r:embed="rId6"/>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7"/>
                <a:stretch>
                  <a:fillRect/>
                </a:stretch>
              </a:blipFill>
            </p:spPr>
            <p:txBody>
              <a:bodyPr/>
              <a:lstStyle/>
              <a:p>
                <a:r>
                  <a:rPr lang="ja-JP" altLang="en-US">
                    <a:noFill/>
                  </a:rPr>
                  <a:t> </a:t>
                </a:r>
              </a:p>
            </p:txBody>
          </p:sp>
        </mc:Fallback>
      </mc:AlternateContent>
      <p:sp>
        <p:nvSpPr>
          <p:cNvPr id="6" name="正方形/長方形 5"/>
          <p:cNvSpPr/>
          <p:nvPr/>
        </p:nvSpPr>
        <p:spPr>
          <a:xfrm>
            <a:off x="1403648" y="2954396"/>
            <a:ext cx="1656184" cy="1512168"/>
          </a:xfrm>
          <a:prstGeom prst="rect">
            <a:avLst/>
          </a:prstGeom>
          <a:solidFill>
            <a:srgbClr val="FFC0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403648" y="2946349"/>
            <a:ext cx="2448272" cy="792088"/>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403648" y="2948214"/>
            <a:ext cx="1671174" cy="792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59832" y="3738436"/>
            <a:ext cx="792088" cy="72812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851920" y="2810380"/>
            <a:ext cx="0" cy="2736304"/>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40" name="テキスト ボックス 39"/>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70C0"/>
                            </a:solidFill>
                            <a:latin typeface="Cambria Math"/>
                          </a:rPr>
                          <m:t>𝐵𝑜𝑥</m:t>
                        </m:r>
                        <m:d>
                          <m:dPr>
                            <m:ctrlPr>
                              <a:rPr kumimoji="1" lang="en-US" altLang="ja-JP" sz="2000" b="0" i="1" smtClean="0">
                                <a:solidFill>
                                  <a:srgbClr val="0070C0"/>
                                </a:solidFill>
                                <a:latin typeface="Cambria Math" panose="02040503050406030204" pitchFamily="18" charset="0"/>
                              </a:rPr>
                            </m:ctrlPr>
                          </m:dPr>
                          <m:e>
                            <m:r>
                              <a:rPr kumimoji="1" lang="en-US" altLang="ja-JP" sz="2000" b="0" i="1" smtClean="0">
                                <a:solidFill>
                                  <a:srgbClr val="0070C0"/>
                                </a:solidFill>
                                <a:latin typeface="Cambria Math"/>
                              </a:rPr>
                              <m:t>𝑥</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r>
                              <a:rPr kumimoji="1" lang="en-US" altLang="ja-JP" sz="2000" b="0" i="1" smtClean="0">
                                <a:solidFill>
                                  <a:srgbClr val="0070C0"/>
                                </a:solidFill>
                                <a:latin typeface="Cambria Math"/>
                              </a:rPr>
                              <m:t>𝑦</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8"/>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C00000"/>
                            </a:solidFill>
                            <a:latin typeface="Cambria Math"/>
                          </a:rPr>
                          <m:t>𝐵𝑜𝑥</m:t>
                        </m:r>
                        <m:d>
                          <m:dPr>
                            <m:ctrlPr>
                              <a:rPr kumimoji="1" lang="en-US" altLang="ja-JP" sz="2000" b="0" i="1" smtClean="0">
                                <a:solidFill>
                                  <a:srgbClr val="C00000"/>
                                </a:solidFill>
                                <a:latin typeface="Cambria Math" panose="02040503050406030204" pitchFamily="18" charset="0"/>
                              </a:rPr>
                            </m:ctrlPr>
                          </m:dPr>
                          <m:e>
                            <m:r>
                              <a:rPr kumimoji="1" lang="en-US" altLang="ja-JP" sz="2000" b="0" i="1" smtClean="0">
                                <a:solidFill>
                                  <a:srgbClr val="C00000"/>
                                </a:solidFill>
                                <a:latin typeface="Cambria Math"/>
                              </a:rPr>
                              <m:t>𝑥</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a:rPr>
                              <m:t>𝑦</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9"/>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2699792" y="4637804"/>
                  <a:ext cx="4817088"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smtClean="0">
                            <a:solidFill>
                              <a:srgbClr val="92D050"/>
                            </a:solidFill>
                            <a:latin typeface="Cambria Math"/>
                          </a:rPr>
                          <m:t>𝐵𝑜𝑥</m:t>
                        </m:r>
                        <m:d>
                          <m:dPr>
                            <m:ctrlPr>
                              <a:rPr lang="en-US" altLang="ja-JP" sz="2000" i="1">
                                <a:solidFill>
                                  <a:srgbClr val="92D050"/>
                                </a:solidFill>
                                <a:latin typeface="Cambria Math" panose="02040503050406030204" pitchFamily="18" charset="0"/>
                              </a:rPr>
                            </m:ctrlPr>
                          </m:dPr>
                          <m:e>
                            <m:r>
                              <a:rPr lang="en-US" altLang="ja-JP" sz="2000" i="1">
                                <a:solidFill>
                                  <a:srgbClr val="92D050"/>
                                </a:solidFill>
                                <a:latin typeface="Cambria Math"/>
                              </a:rPr>
                              <m:t>𝑥</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r>
                              <a:rPr lang="en-US" altLang="ja-JP" sz="2000" i="1">
                                <a:solidFill>
                                  <a:srgbClr val="92D050"/>
                                </a:solidFill>
                                <a:latin typeface="Cambria Math"/>
                              </a:rPr>
                              <m:t>,</m:t>
                            </m:r>
                            <m:r>
                              <a:rPr lang="en-US" altLang="ja-JP" sz="2000" i="1">
                                <a:solidFill>
                                  <a:srgbClr val="92D050"/>
                                </a:solidFill>
                                <a:latin typeface="Cambria Math"/>
                              </a:rPr>
                              <m:t>𝑦</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e>
                        </m:d>
                        <m:r>
                          <a:rPr lang="en-US" altLang="ja-JP" sz="2000" i="1" smtClean="0">
                            <a:solidFill>
                              <a:schemeClr val="tx1"/>
                            </a:solidFill>
                            <a:latin typeface="Cambria Math"/>
                          </a:rPr>
                          <m:t>−</m:t>
                        </m:r>
                      </m:oMath>
                    </m:oMathPara>
                  </a14:m>
                  <a:endParaRPr kumimoji="1" lang="ja-JP" altLang="en-US" sz="2000" dirty="0">
                    <a:solidFill>
                      <a:srgbClr val="92D050"/>
                    </a:solidFill>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2699792" y="4637804"/>
                  <a:ext cx="4817088" cy="725135"/>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5155684" y="5120791"/>
                  <a:ext cx="28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C000"/>
                            </a:solidFill>
                            <a:latin typeface="Cambria Math"/>
                          </a:rPr>
                          <m:t>𝐵𝑜𝑥</m:t>
                        </m:r>
                        <m:d>
                          <m:dPr>
                            <m:ctrlPr>
                              <a:rPr kumimoji="1" lang="en-US" altLang="ja-JP" sz="2000" b="0" i="1" smtClean="0">
                                <a:solidFill>
                                  <a:srgbClr val="FFC000"/>
                                </a:solidFill>
                                <a:latin typeface="Cambria Math" panose="02040503050406030204" pitchFamily="18" charset="0"/>
                              </a:rPr>
                            </m:ctrlPr>
                          </m:dPr>
                          <m:e>
                            <m:r>
                              <a:rPr kumimoji="1" lang="en-US" altLang="ja-JP" sz="2000" b="0" i="1" smtClean="0">
                                <a:solidFill>
                                  <a:srgbClr val="FFC000"/>
                                </a:solidFill>
                                <a:latin typeface="Cambria Math"/>
                              </a:rPr>
                              <m:t>𝑥</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r>
                              <a:rPr kumimoji="1" lang="en-US" altLang="ja-JP" sz="2000" b="0" i="1" smtClean="0">
                                <a:solidFill>
                                  <a:srgbClr val="FFC000"/>
                                </a:solidFill>
                                <a:latin typeface="Cambria Math"/>
                              </a:rPr>
                              <m:t>−1,</m:t>
                            </m:r>
                            <m:r>
                              <a:rPr kumimoji="1" lang="en-US" altLang="ja-JP" sz="2000" b="0" i="1" smtClean="0">
                                <a:solidFill>
                                  <a:srgbClr val="FFC000"/>
                                </a:solidFill>
                                <a:latin typeface="Cambria Math"/>
                              </a:rPr>
                              <m:t>𝑦</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5155684" y="5120791"/>
                  <a:ext cx="2856616" cy="400110"/>
                </a:xfrm>
                <a:prstGeom prst="rect">
                  <a:avLst/>
                </a:prstGeom>
                <a:blipFill rotWithShape="1">
                  <a:blip r:embed="rId11"/>
                  <a:stretch>
                    <a:fillRect b="-9091"/>
                  </a:stretch>
                </a:blipFill>
              </p:spPr>
              <p:txBody>
                <a:bodyPr/>
                <a:lstStyle/>
                <a:p>
                  <a:r>
                    <a:rPr lang="ja-JP" altLang="en-US">
                      <a:noFill/>
                    </a:rPr>
                    <a:t> </a:t>
                  </a:r>
                </a:p>
              </p:txBody>
            </p:sp>
          </mc:Fallback>
        </mc:AlternateContent>
      </p:grpSp>
      <p:sp>
        <p:nvSpPr>
          <p:cNvPr id="44" name="正方形/長方形 43"/>
          <p:cNvSpPr/>
          <p:nvPr/>
        </p:nvSpPr>
        <p:spPr>
          <a:xfrm>
            <a:off x="3275856" y="5402668"/>
            <a:ext cx="648072" cy="22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2267744" y="2586971"/>
                <a:ext cx="1161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panose="02040503050406030204" pitchFamily="18" charset="0"/>
                        </a:rPr>
                        <m:t>𝑥</m:t>
                      </m:r>
                      <m:r>
                        <a:rPr kumimoji="1" lang="en-US" altLang="ja-JP" b="0" i="1" smtClean="0">
                          <a:solidFill>
                            <a:srgbClr val="FFC000"/>
                          </a:solidFill>
                          <a:latin typeface="Cambria Math" panose="02040503050406030204" pitchFamily="18" charset="0"/>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panose="02040503050406030204" pitchFamily="18" charset="0"/>
                        </a:rPr>
                        <m:t>−1</m:t>
                      </m:r>
                    </m:oMath>
                  </m:oMathPara>
                </a14:m>
                <a:endParaRPr kumimoji="1" lang="ja-JP" altLang="en-US" dirty="0">
                  <a:solidFill>
                    <a:srgbClr val="FFC000"/>
                  </a:solidFill>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2267744" y="2586971"/>
                <a:ext cx="1161728" cy="369332"/>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テキスト ボックス 35"/>
              <p:cNvSpPr txBox="1"/>
              <p:nvPr/>
            </p:nvSpPr>
            <p:spPr>
              <a:xfrm>
                <a:off x="5205582" y="3448102"/>
                <a:ext cx="1165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𝑦</m:t>
                      </m:r>
                      <m:r>
                        <a:rPr kumimoji="1" lang="en-US" altLang="ja-JP" b="0" i="1" smtClean="0">
                          <a:solidFill>
                            <a:srgbClr val="C00000"/>
                          </a:solidFill>
                          <a:latin typeface="Cambria Math" panose="02040503050406030204" pitchFamily="18" charset="0"/>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panose="02040503050406030204" pitchFamily="18" charset="0"/>
                        </a:rPr>
                        <m:t>−1</m:t>
                      </m:r>
                    </m:oMath>
                  </m:oMathPara>
                </a14:m>
                <a:endParaRPr kumimoji="1" lang="ja-JP" altLang="en-US" dirty="0">
                  <a:solidFill>
                    <a:srgbClr val="C00000"/>
                  </a:solidFill>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205582" y="3448102"/>
                <a:ext cx="1165127" cy="369332"/>
              </a:xfrm>
              <a:prstGeom prst="rect">
                <a:avLst/>
              </a:prstGeom>
              <a:blipFill rotWithShape="0">
                <a:blip r:embed="rId8"/>
                <a:stretch>
                  <a:fillRect b="-6667"/>
                </a:stretch>
              </a:blipFill>
            </p:spPr>
            <p:txBody>
              <a:bodyPr/>
              <a:lstStyle/>
              <a:p>
                <a:r>
                  <a:rPr lang="ja-JP" altLang="en-US">
                    <a:noFill/>
                  </a:rPr>
                  <a:t> </a:t>
                </a:r>
              </a:p>
            </p:txBody>
          </p:sp>
        </mc:Fallback>
      </mc:AlternateContent>
      <p:cxnSp>
        <p:nvCxnSpPr>
          <p:cNvPr id="45" name="直線コネクタ 44"/>
          <p:cNvCxnSpPr/>
          <p:nvPr/>
        </p:nvCxnSpPr>
        <p:spPr>
          <a:xfrm>
            <a:off x="1036863" y="3736134"/>
            <a:ext cx="482453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正方形/長方形 31"/>
              <p:cNvSpPr/>
              <p:nvPr/>
            </p:nvSpPr>
            <p:spPr>
              <a:xfrm>
                <a:off x="4447461" y="3465292"/>
                <a:ext cx="468052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the computational complexity is O(1), not affected by </a:t>
                </a:r>
                <a14:m>
                  <m:oMath xmlns:m="http://schemas.openxmlformats.org/officeDocument/2006/math">
                    <m:r>
                      <a:rPr lang="en-US" altLang="ja-JP" sz="2400" b="0" i="1" smtClean="0">
                        <a:latin typeface="Cambria Math"/>
                      </a:rPr>
                      <m:t>𝑟</m:t>
                    </m:r>
                  </m:oMath>
                </a14:m>
                <a:endParaRPr kumimoji="1" lang="ja-JP" altLang="en-US" sz="2400" dirty="0"/>
              </a:p>
            </p:txBody>
          </p:sp>
        </mc:Choice>
        <mc:Fallback xmlns="">
          <p:sp>
            <p:nvSpPr>
              <p:cNvPr id="32" name="正方形/長方形 31"/>
              <p:cNvSpPr>
                <a:spLocks noRot="1" noChangeAspect="1" noMove="1" noResize="1" noEditPoints="1" noAdjustHandles="1" noChangeArrowheads="1" noChangeShapeType="1" noTextEdit="1"/>
              </p:cNvSpPr>
              <p:nvPr/>
            </p:nvSpPr>
            <p:spPr>
              <a:xfrm>
                <a:off x="4447461" y="3465292"/>
                <a:ext cx="4680520" cy="914400"/>
              </a:xfrm>
              <a:prstGeom prst="rect">
                <a:avLst/>
              </a:prstGeom>
              <a:blipFill rotWithShape="1">
                <a:blip r:embed="rId14"/>
                <a:stretch>
                  <a:fillRect b="-10667"/>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375395951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861188" y="1826332"/>
            <a:ext cx="2671252" cy="27318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normAutofit/>
          </a:bodyPr>
          <a:lstStyle/>
          <a:p>
            <a:r>
              <a:rPr lang="en-US" altLang="ja-JP" sz="4000" dirty="0"/>
              <a:t>Zigzag scan</a:t>
            </a:r>
            <a:endParaRPr kumimoji="1" lang="ja-JP" altLang="en-US" sz="4000" dirty="0"/>
          </a:p>
        </p:txBody>
      </p:sp>
      <p:sp>
        <p:nvSpPr>
          <p:cNvPr id="7" name="正方形/長方形 6"/>
          <p:cNvSpPr/>
          <p:nvPr/>
        </p:nvSpPr>
        <p:spPr>
          <a:xfrm>
            <a:off x="827584" y="1141522"/>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27584" y="1484784"/>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7584" y="1826568"/>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7584" y="2169830"/>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27584" y="252000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9704" y="286178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27584" y="3203571"/>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27584" y="3545355"/>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27584" y="388861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27584" y="423127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27584" y="457392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27584" y="491608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9734" y="5593406"/>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29674" y="594114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27584" y="525573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27584" y="628001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p:cNvCxnSpPr/>
          <p:nvPr/>
        </p:nvCxnSpPr>
        <p:spPr>
          <a:xfrm>
            <a:off x="6876256" y="1832055"/>
            <a:ext cx="0" cy="2749073"/>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6084168" y="1810826"/>
            <a:ext cx="432048" cy="2763103"/>
            <a:chOff x="5364088" y="1810826"/>
            <a:chExt cx="432048" cy="2763103"/>
          </a:xfrm>
        </p:grpSpPr>
        <p:cxnSp>
          <p:nvCxnSpPr>
            <p:cNvPr id="20" name="直線矢印コネクタ 19"/>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テキスト ボックス 35"/>
              <p:cNvSpPr txBox="1"/>
              <p:nvPr/>
            </p:nvSpPr>
            <p:spPr>
              <a:xfrm>
                <a:off x="5436096" y="1221606"/>
                <a:ext cx="3595151" cy="491738"/>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𝑙𝑒𝑓𝑡</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𝑟𝑖𝑔h𝑡</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436096" y="1221606"/>
                <a:ext cx="3595151" cy="491738"/>
              </a:xfrm>
              <a:prstGeom prst="rect">
                <a:avLst/>
              </a:prstGeom>
              <a:blipFill rotWithShape="0">
                <a:blip r:embed="rId3"/>
                <a:stretch>
                  <a:fillRect b="-12346"/>
                </a:stretch>
              </a:blipFill>
            </p:spPr>
            <p:txBody>
              <a:bodyPr/>
              <a:lstStyle/>
              <a:p>
                <a:r>
                  <a:rPr lang="ja-JP" altLang="en-US">
                    <a:noFill/>
                  </a:rPr>
                  <a:t> </a:t>
                </a:r>
              </a:p>
            </p:txBody>
          </p:sp>
        </mc:Fallback>
      </mc:AlternateContent>
      <p:sp>
        <p:nvSpPr>
          <p:cNvPr id="37" name="正方形/長方形 36"/>
          <p:cNvSpPr/>
          <p:nvPr/>
        </p:nvSpPr>
        <p:spPr>
          <a:xfrm>
            <a:off x="5429140" y="1826332"/>
            <a:ext cx="432048" cy="27474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rot="16200000">
            <a:off x="5119456" y="2989265"/>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mc:AlternateContent xmlns:mc="http://schemas.openxmlformats.org/markup-compatibility/2006" xmlns:a14="http://schemas.microsoft.com/office/drawing/2010/main">
        <mc:Choice Requires="a14">
          <p:sp>
            <p:nvSpPr>
              <p:cNvPr id="41" name="テキスト ボックス 40"/>
              <p:cNvSpPr txBox="1"/>
              <p:nvPr/>
            </p:nvSpPr>
            <p:spPr>
              <a:xfrm rot="16200000">
                <a:off x="6706980" y="2814054"/>
                <a:ext cx="94423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rot="16200000">
                <a:off x="6706980" y="2814054"/>
                <a:ext cx="944233" cy="461665"/>
              </a:xfrm>
              <a:prstGeom prst="rect">
                <a:avLst/>
              </a:prstGeom>
              <a:blipFill rotWithShape="0">
                <a:blip r:embed="rId4"/>
                <a:stretch>
                  <a:fillRect/>
                </a:stretch>
              </a:blipFill>
            </p:spPr>
            <p:txBody>
              <a:bodyPr/>
              <a:lstStyle/>
              <a:p>
                <a:r>
                  <a:rPr lang="ja-JP" altLang="en-US">
                    <a:noFill/>
                  </a:rPr>
                  <a:t> </a:t>
                </a:r>
              </a:p>
            </p:txBody>
          </p:sp>
        </mc:Fallback>
      </mc:AlternateContent>
      <p:sp>
        <p:nvSpPr>
          <p:cNvPr id="4" name="正方形/長方形 3"/>
          <p:cNvSpPr/>
          <p:nvPr/>
        </p:nvSpPr>
        <p:spPr>
          <a:xfrm>
            <a:off x="2555776" y="2169830"/>
            <a:ext cx="720080" cy="6919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899149" y="2485753"/>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a:off x="3419872" y="2167113"/>
            <a:ext cx="0" cy="6919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2555776" y="2060848"/>
            <a:ext cx="7200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p:cNvSpPr txBox="1"/>
              <p:nvPr/>
            </p:nvSpPr>
            <p:spPr>
              <a:xfrm>
                <a:off x="3445010" y="2343060"/>
                <a:ext cx="88383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3445010" y="2343060"/>
                <a:ext cx="883832" cy="369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2457233" y="1653835"/>
                <a:ext cx="88383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𝑟</m:t>
                      </m:r>
                      <m:r>
                        <a:rPr kumimoji="1" lang="en-US" altLang="ja-JP" b="0" i="1" smtClean="0">
                          <a:latin typeface="Cambria Math" panose="02040503050406030204" pitchFamily="18" charset="0"/>
                        </a:rPr>
                        <m:t>+1</m:t>
                      </m:r>
                    </m:oMath>
                  </m:oMathPara>
                </a14:m>
                <a:endParaRPr kumimoji="1" lang="ja-JP" altLang="en-US" dirty="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2457233" y="1653835"/>
                <a:ext cx="883832" cy="369332"/>
              </a:xfrm>
              <a:prstGeom prst="rect">
                <a:avLst/>
              </a:prstGeom>
              <a:blipFill rotWithShape="0">
                <a:blip r:embed="rId6"/>
                <a:stretch>
                  <a:fillRect/>
                </a:stretch>
              </a:blipFill>
            </p:spPr>
            <p:txBody>
              <a:bodyPr/>
              <a:lstStyle/>
              <a:p>
                <a:r>
                  <a:rPr lang="ja-JP" altLang="en-US">
                    <a:noFill/>
                  </a:rPr>
                  <a:t> </a:t>
                </a:r>
              </a:p>
            </p:txBody>
          </p:sp>
        </mc:Fallback>
      </mc:AlternateContent>
      <p:sp>
        <p:nvSpPr>
          <p:cNvPr id="46" name="テキスト ボックス 45"/>
          <p:cNvSpPr txBox="1"/>
          <p:nvPr/>
        </p:nvSpPr>
        <p:spPr>
          <a:xfrm>
            <a:off x="2453364" y="2820063"/>
            <a:ext cx="932371" cy="369332"/>
          </a:xfrm>
          <a:prstGeom prst="rect">
            <a:avLst/>
          </a:prstGeom>
          <a:noFill/>
        </p:spPr>
        <p:txBody>
          <a:bodyPr wrap="none" rtlCol="0">
            <a:spAutoFit/>
          </a:bodyPr>
          <a:lstStyle/>
          <a:p>
            <a:r>
              <a:rPr kumimoji="1" lang="en-US" altLang="ja-JP" dirty="0"/>
              <a:t>window</a:t>
            </a:r>
            <a:endParaRPr kumimoji="1" lang="ja-JP" altLang="en-US" dirty="0"/>
          </a:p>
        </p:txBody>
      </p:sp>
      <p:sp>
        <p:nvSpPr>
          <p:cNvPr id="47" name="テキスト ボックス 46"/>
          <p:cNvSpPr txBox="1"/>
          <p:nvPr/>
        </p:nvSpPr>
        <p:spPr>
          <a:xfrm>
            <a:off x="1209036" y="2827151"/>
            <a:ext cx="1233864" cy="369332"/>
          </a:xfrm>
          <a:prstGeom prst="rect">
            <a:avLst/>
          </a:prstGeom>
          <a:noFill/>
        </p:spPr>
        <p:txBody>
          <a:bodyPr wrap="none" rtlCol="0">
            <a:spAutoFit/>
          </a:bodyPr>
          <a:lstStyle/>
          <a:p>
            <a:r>
              <a:rPr lang="en-US" altLang="ja-JP" dirty="0"/>
              <a:t>target pixel</a:t>
            </a:r>
            <a:endParaRPr kumimoji="1" lang="ja-JP" altLang="en-US" dirty="0"/>
          </a:p>
        </p:txBody>
      </p:sp>
      <p:cxnSp>
        <p:nvCxnSpPr>
          <p:cNvPr id="49" name="直線矢印コネクタ 48"/>
          <p:cNvCxnSpPr/>
          <p:nvPr/>
        </p:nvCxnSpPr>
        <p:spPr>
          <a:xfrm flipV="1">
            <a:off x="1728745" y="2515522"/>
            <a:ext cx="1138484" cy="387989"/>
          </a:xfrm>
          <a:prstGeom prst="straightConnector1">
            <a:avLst/>
          </a:prstGeom>
          <a:ln w="63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9530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5464" y="2185572"/>
            <a:ext cx="4601556" cy="205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861188" y="1826332"/>
            <a:ext cx="2671252" cy="27318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normAutofit/>
          </a:bodyPr>
          <a:lstStyle/>
          <a:p>
            <a:r>
              <a:rPr lang="en-US" altLang="ja-JP" sz="4000" dirty="0"/>
              <a:t>Zigzag scan</a:t>
            </a:r>
            <a:endParaRPr kumimoji="1" lang="ja-JP" altLang="en-US" sz="4000" dirty="0"/>
          </a:p>
        </p:txBody>
      </p:sp>
      <p:sp>
        <p:nvSpPr>
          <p:cNvPr id="7" name="正方形/長方形 6"/>
          <p:cNvSpPr/>
          <p:nvPr/>
        </p:nvSpPr>
        <p:spPr>
          <a:xfrm>
            <a:off x="827584" y="1141522"/>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27584" y="1484784"/>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7584" y="1826568"/>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7584" y="2169830"/>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27584" y="252000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9704" y="286178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27584" y="3203571"/>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27584" y="3545355"/>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27584" y="388861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27584" y="423127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27584" y="457392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27584" y="491608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9734" y="5593406"/>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29674" y="594114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27584" y="525573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27584" y="628001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5076056" y="2169830"/>
            <a:ext cx="0" cy="2060571"/>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876256" y="1832055"/>
            <a:ext cx="0" cy="2749073"/>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6084168" y="1810826"/>
            <a:ext cx="432048" cy="2763103"/>
            <a:chOff x="5364088" y="1810826"/>
            <a:chExt cx="432048" cy="2763103"/>
          </a:xfrm>
        </p:grpSpPr>
        <p:cxnSp>
          <p:nvCxnSpPr>
            <p:cNvPr id="20" name="直線矢印コネクタ 19"/>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テキスト ボックス 35"/>
              <p:cNvSpPr txBox="1"/>
              <p:nvPr/>
            </p:nvSpPr>
            <p:spPr>
              <a:xfrm>
                <a:off x="5436096" y="1221606"/>
                <a:ext cx="3595151" cy="491738"/>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𝑙𝑒𝑓𝑡</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𝑟𝑖𝑔h𝑡</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436096" y="1221606"/>
                <a:ext cx="3595151" cy="491738"/>
              </a:xfrm>
              <a:prstGeom prst="rect">
                <a:avLst/>
              </a:prstGeom>
              <a:blipFill rotWithShape="0">
                <a:blip r:embed="rId3"/>
                <a:stretch>
                  <a:fillRect b="-12346"/>
                </a:stretch>
              </a:blipFill>
            </p:spPr>
            <p:txBody>
              <a:bodyPr/>
              <a:lstStyle/>
              <a:p>
                <a:r>
                  <a:rPr lang="ja-JP" altLang="en-US">
                    <a:noFill/>
                  </a:rPr>
                  <a:t> </a:t>
                </a:r>
              </a:p>
            </p:txBody>
          </p:sp>
        </mc:Fallback>
      </mc:AlternateContent>
      <p:sp>
        <p:nvSpPr>
          <p:cNvPr id="37" name="正方形/長方形 36"/>
          <p:cNvSpPr/>
          <p:nvPr/>
        </p:nvSpPr>
        <p:spPr>
          <a:xfrm>
            <a:off x="5429140" y="1826332"/>
            <a:ext cx="432048" cy="27474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38" name="テキスト ボックス 37"/>
              <p:cNvSpPr txBox="1"/>
              <p:nvPr/>
            </p:nvSpPr>
            <p:spPr>
              <a:xfrm rot="16200000">
                <a:off x="6706980" y="2814054"/>
                <a:ext cx="94423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rot="16200000">
                <a:off x="6706980" y="2814054"/>
                <a:ext cx="944233" cy="46166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rot="16200000">
                <a:off x="3904869" y="2977892"/>
                <a:ext cx="173669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−2)×</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rot="16200000">
                <a:off x="3904869" y="2977892"/>
                <a:ext cx="1736693" cy="461665"/>
              </a:xfrm>
              <a:prstGeom prst="rect">
                <a:avLst/>
              </a:prstGeom>
              <a:blipFill rotWithShape="0">
                <a:blip r:embed="rId5"/>
                <a:stretch>
                  <a:fillRect r="-17105" b="-3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1857492" y="4411133"/>
                <a:ext cx="3489859" cy="896849"/>
              </a:xfrm>
              <a:prstGeom prst="rect">
                <a:avLst/>
              </a:prstGeom>
              <a:solidFill>
                <a:srgbClr val="FFC00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𝑢</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𝑐</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m:t>
                      </m:r>
                    </m:oMath>
                  </m:oMathPara>
                </a14:m>
                <a:endParaRPr kumimoji="1" lang="en-US" altLang="ja-JP" sz="2400" b="0" i="1" dirty="0">
                  <a:latin typeface="Cambria Math" panose="02040503050406030204" pitchFamily="18" charset="0"/>
                </a:endParaRPr>
              </a:p>
              <a:p>
                <a14:m>
                  <m:oMath xmlns:m="http://schemas.openxmlformats.org/officeDocument/2006/math">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𝐼</m:t>
                            </m:r>
                          </m:e>
                        </m:acc>
                      </m:e>
                      <m:sub>
                        <m:r>
                          <a:rPr kumimoji="1" lang="en-US" altLang="ja-JP" sz="2400" b="0" i="1" smtClean="0">
                            <a:latin typeface="Cambria Math" panose="02040503050406030204" pitchFamily="18" charset="0"/>
                          </a:rPr>
                          <m:t>𝑙𝑒𝑓𝑡</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oMath>
                </a14:m>
                <a:r>
                  <a:rPr kumimoji="1" lang="ja-JP" altLang="en-US" sz="2400" dirty="0"/>
                  <a:t> </a:t>
                </a:r>
                <a14:m>
                  <m:oMath xmlns:m="http://schemas.openxmlformats.org/officeDocument/2006/math">
                    <m:r>
                      <a:rPr kumimoji="1" lang="en-US" altLang="ja-JP" sz="2400" b="0" i="1" dirty="0" smtClean="0">
                        <a:latin typeface="Cambria Math" panose="02040503050406030204" pitchFamily="18" charset="0"/>
                      </a:rPr>
                      <m:t>&amp; </m:t>
                    </m:r>
                    <m:sSub>
                      <m:sSubPr>
                        <m:ctrlPr>
                          <a:rPr kumimoji="1" lang="en-US" altLang="ja-JP" sz="2400" b="0" i="1" dirty="0" smtClean="0">
                            <a:latin typeface="Cambria Math" panose="02040503050406030204" pitchFamily="18" charset="0"/>
                          </a:rPr>
                        </m:ctrlPr>
                      </m:sSubPr>
                      <m:e>
                        <m:acc>
                          <m:accPr>
                            <m:chr m:val="̅"/>
                            <m:ctrlPr>
                              <a:rPr kumimoji="1" lang="en-US" altLang="ja-JP" sz="2400" b="0" i="1" dirty="0" smtClean="0">
                                <a:latin typeface="Cambria Math" panose="02040503050406030204" pitchFamily="18" charset="0"/>
                              </a:rPr>
                            </m:ctrlPr>
                          </m:accPr>
                          <m:e>
                            <m:sSup>
                              <m:sSupPr>
                                <m:ctrlPr>
                                  <a:rPr kumimoji="1" lang="en-US" altLang="ja-JP" sz="2400" b="0" i="1" dirty="0" smtClean="0">
                                    <a:latin typeface="Cambria Math" panose="02040503050406030204" pitchFamily="18" charset="0"/>
                                  </a:rPr>
                                </m:ctrlPr>
                              </m:sSupPr>
                              <m:e>
                                <m:r>
                                  <a:rPr kumimoji="1" lang="en-US" altLang="ja-JP" sz="2400" b="0" i="1" dirty="0" smtClean="0">
                                    <a:latin typeface="Cambria Math" panose="02040503050406030204" pitchFamily="18" charset="0"/>
                                  </a:rPr>
                                  <m:t>𝐼</m:t>
                                </m:r>
                              </m:e>
                              <m:sup>
                                <m:r>
                                  <a:rPr kumimoji="1" lang="en-US" altLang="ja-JP" sz="2400" b="0" i="1" dirty="0" smtClean="0">
                                    <a:latin typeface="Cambria Math" panose="02040503050406030204" pitchFamily="18" charset="0"/>
                                  </a:rPr>
                                  <m:t>2</m:t>
                                </m:r>
                              </m:sup>
                            </m:sSup>
                          </m:e>
                        </m:acc>
                      </m:e>
                      <m:sub>
                        <m:r>
                          <a:rPr kumimoji="1" lang="en-US" altLang="ja-JP" sz="2400" b="0" i="1" dirty="0" smtClean="0">
                            <a:latin typeface="Cambria Math" panose="02040503050406030204" pitchFamily="18" charset="0"/>
                          </a:rPr>
                          <m:t>𝑙𝑒𝑓𝑡</m:t>
                        </m:r>
                      </m:sub>
                    </m:sSub>
                    <m:r>
                      <a:rPr kumimoji="1" lang="en-US" altLang="ja-JP" sz="2400" b="0" i="1" dirty="0" smtClean="0">
                        <a:latin typeface="Cambria Math" panose="02040503050406030204" pitchFamily="18" charset="0"/>
                      </a:rPr>
                      <m:t>(</m:t>
                    </m:r>
                    <m:r>
                      <a:rPr kumimoji="1" lang="en-US" altLang="ja-JP" sz="2400" b="0" i="1" dirty="0" smtClean="0">
                        <a:latin typeface="Cambria Math" panose="02040503050406030204" pitchFamily="18" charset="0"/>
                      </a:rPr>
                      <m:t>𝑥</m:t>
                    </m:r>
                    <m:r>
                      <a:rPr kumimoji="1" lang="en-US" altLang="ja-JP" sz="2400" b="0" i="1" dirty="0" smtClean="0">
                        <a:latin typeface="Cambria Math" panose="02040503050406030204" pitchFamily="18" charset="0"/>
                      </a:rPr>
                      <m:t>,</m:t>
                    </m:r>
                    <m:r>
                      <a:rPr kumimoji="1" lang="en-US" altLang="ja-JP" sz="2400" b="0" i="1" dirty="0" smtClean="0">
                        <a:latin typeface="Cambria Math" panose="02040503050406030204" pitchFamily="18" charset="0"/>
                      </a:rPr>
                      <m:t>𝑦</m:t>
                    </m:r>
                    <m:r>
                      <a:rPr kumimoji="1" lang="en-US" altLang="ja-JP" sz="2400" b="0" i="1" dirty="0" smtClean="0">
                        <a:latin typeface="Cambria Math" panose="02040503050406030204" pitchFamily="18" charset="0"/>
                      </a:rPr>
                      <m:t>)</m:t>
                    </m:r>
                  </m:oMath>
                </a14:m>
                <a:endParaRPr kumimoji="1" lang="ja-JP" altLang="en-US" sz="2400"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1857492" y="4411133"/>
                <a:ext cx="3489859" cy="896849"/>
              </a:xfrm>
              <a:prstGeom prst="rect">
                <a:avLst/>
              </a:prstGeom>
              <a:blipFill rotWithShape="0">
                <a:blip r:embed="rId6"/>
                <a:stretch>
                  <a:fillRect/>
                </a:stretch>
              </a:blipFill>
            </p:spPr>
            <p:txBody>
              <a:bodyPr/>
              <a:lstStyle/>
              <a:p>
                <a:r>
                  <a:rPr lang="ja-JP" altLang="en-US">
                    <a:noFill/>
                  </a:rPr>
                  <a:t> </a:t>
                </a:r>
              </a:p>
            </p:txBody>
          </p:sp>
        </mc:Fallback>
      </mc:AlternateContent>
      <p:sp>
        <p:nvSpPr>
          <p:cNvPr id="46" name="テキスト ボックス 45"/>
          <p:cNvSpPr txBox="1"/>
          <p:nvPr/>
        </p:nvSpPr>
        <p:spPr>
          <a:xfrm rot="16200000">
            <a:off x="5119456" y="2989265"/>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Tree>
    <p:extLst>
      <p:ext uri="{BB962C8B-B14F-4D97-AF65-F5344CB8AC3E}">
        <p14:creationId xmlns:p14="http://schemas.microsoft.com/office/powerpoint/2010/main" val="37041160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658836" y="2185572"/>
            <a:ext cx="1768184" cy="205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861188" y="1826332"/>
            <a:ext cx="2671252" cy="27318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normAutofit/>
          </a:bodyPr>
          <a:lstStyle/>
          <a:p>
            <a:r>
              <a:rPr lang="en-US" altLang="ja-JP" sz="4000" dirty="0"/>
              <a:t>Zigzag scan</a:t>
            </a:r>
            <a:endParaRPr kumimoji="1" lang="ja-JP" altLang="en-US" sz="4000" dirty="0"/>
          </a:p>
        </p:txBody>
      </p:sp>
      <p:sp>
        <p:nvSpPr>
          <p:cNvPr id="7" name="正方形/長方形 6"/>
          <p:cNvSpPr/>
          <p:nvPr/>
        </p:nvSpPr>
        <p:spPr>
          <a:xfrm>
            <a:off x="827584" y="1141522"/>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27584" y="1484784"/>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7584" y="1826568"/>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7584" y="2169830"/>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27584" y="252000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9704" y="286178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27584" y="3203571"/>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27584" y="3545355"/>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27584" y="388861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27584" y="423127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27584" y="457392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27584" y="491608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9734" y="5593406"/>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29674" y="594114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27584" y="525573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27584" y="628001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5076056" y="2169830"/>
            <a:ext cx="0" cy="2060571"/>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876256" y="1832055"/>
            <a:ext cx="0" cy="2749073"/>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6084168" y="1810826"/>
            <a:ext cx="432048" cy="2763103"/>
            <a:chOff x="5364088" y="1810826"/>
            <a:chExt cx="432048" cy="2763103"/>
          </a:xfrm>
        </p:grpSpPr>
        <p:cxnSp>
          <p:nvCxnSpPr>
            <p:cNvPr id="20" name="直線矢印コネクタ 19"/>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テキスト ボックス 35"/>
              <p:cNvSpPr txBox="1"/>
              <p:nvPr/>
            </p:nvSpPr>
            <p:spPr>
              <a:xfrm>
                <a:off x="5436096" y="1221606"/>
                <a:ext cx="3595151" cy="491738"/>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𝑙𝑒𝑓𝑡</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𝑟𝑖𝑔h𝑡</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436096" y="1221606"/>
                <a:ext cx="3595151" cy="491738"/>
              </a:xfrm>
              <a:prstGeom prst="rect">
                <a:avLst/>
              </a:prstGeom>
              <a:blipFill rotWithShape="0">
                <a:blip r:embed="rId3"/>
                <a:stretch>
                  <a:fillRect b="-12346"/>
                </a:stretch>
              </a:blipFill>
            </p:spPr>
            <p:txBody>
              <a:bodyPr/>
              <a:lstStyle/>
              <a:p>
                <a:r>
                  <a:rPr lang="ja-JP" altLang="en-US">
                    <a:noFill/>
                  </a:rPr>
                  <a:t> </a:t>
                </a:r>
              </a:p>
            </p:txBody>
          </p:sp>
        </mc:Fallback>
      </mc:AlternateContent>
      <p:sp>
        <p:nvSpPr>
          <p:cNvPr id="37" name="正方形/長方形 36"/>
          <p:cNvSpPr/>
          <p:nvPr/>
        </p:nvSpPr>
        <p:spPr>
          <a:xfrm>
            <a:off x="5429140" y="1826332"/>
            <a:ext cx="432048" cy="27474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38" name="テキスト ボックス 37"/>
              <p:cNvSpPr txBox="1"/>
              <p:nvPr/>
            </p:nvSpPr>
            <p:spPr>
              <a:xfrm rot="16200000">
                <a:off x="6706980" y="2814054"/>
                <a:ext cx="94423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rot="16200000">
                <a:off x="6706980" y="2814054"/>
                <a:ext cx="944233" cy="46166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rot="16200000">
                <a:off x="3904869" y="2977892"/>
                <a:ext cx="173669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−2)×</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rot="16200000">
                <a:off x="3904869" y="2977892"/>
                <a:ext cx="1736693" cy="461665"/>
              </a:xfrm>
              <a:prstGeom prst="rect">
                <a:avLst/>
              </a:prstGeom>
              <a:blipFill rotWithShape="0">
                <a:blip r:embed="rId5"/>
                <a:stretch>
                  <a:fillRect r="-17105" b="-3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1857492" y="4411133"/>
                <a:ext cx="3489859" cy="896849"/>
              </a:xfrm>
              <a:prstGeom prst="rect">
                <a:avLst/>
              </a:prstGeom>
              <a:solidFill>
                <a:srgbClr val="FFC00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𝑢</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𝑐</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m:t>
                      </m:r>
                    </m:oMath>
                  </m:oMathPara>
                </a14:m>
                <a:endParaRPr kumimoji="1" lang="en-US" altLang="ja-JP" sz="2400" b="0" i="1" dirty="0">
                  <a:latin typeface="Cambria Math" panose="02040503050406030204" pitchFamily="18" charset="0"/>
                </a:endParaRPr>
              </a:p>
              <a:p>
                <a14:m>
                  <m:oMath xmlns:m="http://schemas.openxmlformats.org/officeDocument/2006/math">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𝐼</m:t>
                            </m:r>
                          </m:e>
                        </m:acc>
                      </m:e>
                      <m:sub>
                        <m:r>
                          <a:rPr kumimoji="1" lang="en-US" altLang="ja-JP" sz="2400" b="0" i="1" smtClean="0">
                            <a:latin typeface="Cambria Math" panose="02040503050406030204" pitchFamily="18" charset="0"/>
                          </a:rPr>
                          <m:t>𝑙𝑒𝑓𝑡</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oMath>
                </a14:m>
                <a:r>
                  <a:rPr kumimoji="1" lang="ja-JP" altLang="en-US" sz="2400" dirty="0"/>
                  <a:t> </a:t>
                </a:r>
                <a14:m>
                  <m:oMath xmlns:m="http://schemas.openxmlformats.org/officeDocument/2006/math">
                    <m:r>
                      <a:rPr kumimoji="1" lang="en-US" altLang="ja-JP" sz="2400" b="0" i="1" dirty="0" smtClean="0">
                        <a:latin typeface="Cambria Math" panose="02040503050406030204" pitchFamily="18" charset="0"/>
                      </a:rPr>
                      <m:t>&amp; </m:t>
                    </m:r>
                    <m:sSub>
                      <m:sSubPr>
                        <m:ctrlPr>
                          <a:rPr kumimoji="1" lang="en-US" altLang="ja-JP" sz="2400" b="0" i="1" dirty="0" smtClean="0">
                            <a:latin typeface="Cambria Math" panose="02040503050406030204" pitchFamily="18" charset="0"/>
                          </a:rPr>
                        </m:ctrlPr>
                      </m:sSubPr>
                      <m:e>
                        <m:acc>
                          <m:accPr>
                            <m:chr m:val="̅"/>
                            <m:ctrlPr>
                              <a:rPr kumimoji="1" lang="en-US" altLang="ja-JP" sz="2400" b="0" i="1" dirty="0" smtClean="0">
                                <a:latin typeface="Cambria Math" panose="02040503050406030204" pitchFamily="18" charset="0"/>
                              </a:rPr>
                            </m:ctrlPr>
                          </m:accPr>
                          <m:e>
                            <m:sSup>
                              <m:sSupPr>
                                <m:ctrlPr>
                                  <a:rPr kumimoji="1" lang="en-US" altLang="ja-JP" sz="2400" b="0" i="1" dirty="0" smtClean="0">
                                    <a:latin typeface="Cambria Math" panose="02040503050406030204" pitchFamily="18" charset="0"/>
                                  </a:rPr>
                                </m:ctrlPr>
                              </m:sSupPr>
                              <m:e>
                                <m:r>
                                  <a:rPr kumimoji="1" lang="en-US" altLang="ja-JP" sz="2400" b="0" i="1" dirty="0" smtClean="0">
                                    <a:latin typeface="Cambria Math" panose="02040503050406030204" pitchFamily="18" charset="0"/>
                                  </a:rPr>
                                  <m:t>𝐼</m:t>
                                </m:r>
                              </m:e>
                              <m:sup>
                                <m:r>
                                  <a:rPr kumimoji="1" lang="en-US" altLang="ja-JP" sz="2400" b="0" i="1" dirty="0" smtClean="0">
                                    <a:latin typeface="Cambria Math" panose="02040503050406030204" pitchFamily="18" charset="0"/>
                                  </a:rPr>
                                  <m:t>2</m:t>
                                </m:r>
                              </m:sup>
                            </m:sSup>
                          </m:e>
                        </m:acc>
                      </m:e>
                      <m:sub>
                        <m:r>
                          <a:rPr kumimoji="1" lang="en-US" altLang="ja-JP" sz="2400" b="0" i="1" dirty="0" smtClean="0">
                            <a:latin typeface="Cambria Math" panose="02040503050406030204" pitchFamily="18" charset="0"/>
                          </a:rPr>
                          <m:t>𝑙𝑒𝑓𝑡</m:t>
                        </m:r>
                      </m:sub>
                    </m:sSub>
                    <m:r>
                      <a:rPr kumimoji="1" lang="en-US" altLang="ja-JP" sz="2400" b="0" i="1" dirty="0" smtClean="0">
                        <a:latin typeface="Cambria Math" panose="02040503050406030204" pitchFamily="18" charset="0"/>
                      </a:rPr>
                      <m:t>(</m:t>
                    </m:r>
                    <m:r>
                      <a:rPr kumimoji="1" lang="en-US" altLang="ja-JP" sz="2400" b="0" i="1" dirty="0" smtClean="0">
                        <a:latin typeface="Cambria Math" panose="02040503050406030204" pitchFamily="18" charset="0"/>
                      </a:rPr>
                      <m:t>𝑥</m:t>
                    </m:r>
                    <m:r>
                      <a:rPr kumimoji="1" lang="en-US" altLang="ja-JP" sz="2400" b="0" i="1" dirty="0" smtClean="0">
                        <a:latin typeface="Cambria Math" panose="02040503050406030204" pitchFamily="18" charset="0"/>
                      </a:rPr>
                      <m:t>,</m:t>
                    </m:r>
                    <m:r>
                      <a:rPr kumimoji="1" lang="en-US" altLang="ja-JP" sz="2400" b="0" i="1" dirty="0" smtClean="0">
                        <a:latin typeface="Cambria Math" panose="02040503050406030204" pitchFamily="18" charset="0"/>
                      </a:rPr>
                      <m:t>𝑦</m:t>
                    </m:r>
                    <m:r>
                      <a:rPr kumimoji="1" lang="en-US" altLang="ja-JP" sz="2400" b="0" i="1" dirty="0" smtClean="0">
                        <a:latin typeface="Cambria Math" panose="02040503050406030204" pitchFamily="18" charset="0"/>
                      </a:rPr>
                      <m:t>)</m:t>
                    </m:r>
                  </m:oMath>
                </a14:m>
                <a:endParaRPr kumimoji="1" lang="ja-JP" altLang="en-US" sz="24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1857492" y="4411133"/>
                <a:ext cx="3489859" cy="896849"/>
              </a:xfrm>
              <a:prstGeom prst="rect">
                <a:avLst/>
              </a:prstGeom>
              <a:blipFill rotWithShape="0">
                <a:blip r:embed="rId6"/>
                <a:stretch>
                  <a:fillRect/>
                </a:stretch>
              </a:blipFill>
            </p:spPr>
            <p:txBody>
              <a:bodyPr/>
              <a:lstStyle/>
              <a:p>
                <a:r>
                  <a:rPr lang="ja-JP" altLang="en-US">
                    <a:noFill/>
                  </a:rPr>
                  <a:t> </a:t>
                </a:r>
              </a:p>
            </p:txBody>
          </p:sp>
        </mc:Fallback>
      </mc:AlternateContent>
      <p:grpSp>
        <p:nvGrpSpPr>
          <p:cNvPr id="41" name="グループ化 40"/>
          <p:cNvGrpSpPr/>
          <p:nvPr/>
        </p:nvGrpSpPr>
        <p:grpSpPr>
          <a:xfrm>
            <a:off x="3877235" y="2160999"/>
            <a:ext cx="432048" cy="2077792"/>
            <a:chOff x="5364088" y="1810826"/>
            <a:chExt cx="432048" cy="2763103"/>
          </a:xfrm>
        </p:grpSpPr>
        <p:cxnSp>
          <p:nvCxnSpPr>
            <p:cNvPr id="42" name="直線矢印コネクタ 41"/>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48" name="正方形/長方形 47"/>
          <p:cNvSpPr/>
          <p:nvPr/>
        </p:nvSpPr>
        <p:spPr>
          <a:xfrm>
            <a:off x="3247344" y="2160999"/>
            <a:ext cx="432048" cy="20777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p:cNvSpPr txBox="1"/>
          <p:nvPr/>
        </p:nvSpPr>
        <p:spPr>
          <a:xfrm rot="16200000">
            <a:off x="2918088" y="2996377"/>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
        <p:nvSpPr>
          <p:cNvPr id="50" name="テキスト ボックス 49"/>
          <p:cNvSpPr txBox="1"/>
          <p:nvPr/>
        </p:nvSpPr>
        <p:spPr>
          <a:xfrm rot="16200000">
            <a:off x="5119456" y="2989265"/>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Tree>
    <p:extLst>
      <p:ext uri="{BB962C8B-B14F-4D97-AF65-F5344CB8AC3E}">
        <p14:creationId xmlns:p14="http://schemas.microsoft.com/office/powerpoint/2010/main" val="19509128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22038" y="2526792"/>
            <a:ext cx="2521353" cy="13618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658836" y="2185572"/>
            <a:ext cx="1768184" cy="205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861188" y="1826332"/>
            <a:ext cx="2671252" cy="27318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normAutofit/>
          </a:bodyPr>
          <a:lstStyle/>
          <a:p>
            <a:r>
              <a:rPr lang="en-US" altLang="ja-JP" sz="4000" dirty="0"/>
              <a:t>Zigzag scan</a:t>
            </a:r>
            <a:endParaRPr kumimoji="1" lang="ja-JP" altLang="en-US" sz="4000" dirty="0"/>
          </a:p>
        </p:txBody>
      </p:sp>
      <p:sp>
        <p:nvSpPr>
          <p:cNvPr id="7" name="正方形/長方形 6"/>
          <p:cNvSpPr/>
          <p:nvPr/>
        </p:nvSpPr>
        <p:spPr>
          <a:xfrm>
            <a:off x="827584" y="1141522"/>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27584" y="1484784"/>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7584" y="1826568"/>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7584" y="2169830"/>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27584" y="252000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9704" y="286178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27584" y="3203571"/>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27584" y="3545355"/>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27584" y="423127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27584" y="457392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27584" y="491608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9734" y="5593406"/>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29674" y="594114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27584" y="525573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27584" y="628001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5076056" y="2169830"/>
            <a:ext cx="0" cy="2060571"/>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876256" y="1832055"/>
            <a:ext cx="0" cy="2749073"/>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6084168" y="1810826"/>
            <a:ext cx="432048" cy="2763103"/>
            <a:chOff x="5364088" y="1810826"/>
            <a:chExt cx="432048" cy="2763103"/>
          </a:xfrm>
        </p:grpSpPr>
        <p:cxnSp>
          <p:nvCxnSpPr>
            <p:cNvPr id="20" name="直線矢印コネクタ 19"/>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テキスト ボックス 35"/>
              <p:cNvSpPr txBox="1"/>
              <p:nvPr/>
            </p:nvSpPr>
            <p:spPr>
              <a:xfrm>
                <a:off x="5436096" y="1221606"/>
                <a:ext cx="3595151" cy="491738"/>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𝑙𝑒𝑓𝑡</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𝑟𝑖𝑔h𝑡</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436096" y="1221606"/>
                <a:ext cx="3595151" cy="491738"/>
              </a:xfrm>
              <a:prstGeom prst="rect">
                <a:avLst/>
              </a:prstGeom>
              <a:blipFill rotWithShape="0">
                <a:blip r:embed="rId3"/>
                <a:stretch>
                  <a:fillRect b="-1234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rot="16200000">
                <a:off x="6706980" y="2814054"/>
                <a:ext cx="94423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rot="16200000">
                <a:off x="6706980" y="2814054"/>
                <a:ext cx="944233" cy="46166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1857492" y="4411133"/>
                <a:ext cx="3489859" cy="896849"/>
              </a:xfrm>
              <a:prstGeom prst="rect">
                <a:avLst/>
              </a:prstGeom>
              <a:solidFill>
                <a:srgbClr val="FFC00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𝑢</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𝑐</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m:t>
                      </m:r>
                    </m:oMath>
                  </m:oMathPara>
                </a14:m>
                <a:endParaRPr kumimoji="1" lang="en-US" altLang="ja-JP" sz="2400" b="0" i="1" dirty="0">
                  <a:latin typeface="Cambria Math" panose="02040503050406030204" pitchFamily="18" charset="0"/>
                </a:endParaRPr>
              </a:p>
              <a:p>
                <a14:m>
                  <m:oMath xmlns:m="http://schemas.openxmlformats.org/officeDocument/2006/math">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𝐼</m:t>
                            </m:r>
                          </m:e>
                        </m:acc>
                      </m:e>
                      <m:sub>
                        <m:r>
                          <a:rPr kumimoji="1" lang="en-US" altLang="ja-JP" sz="2400" b="0" i="1" smtClean="0">
                            <a:latin typeface="Cambria Math" panose="02040503050406030204" pitchFamily="18" charset="0"/>
                          </a:rPr>
                          <m:t>𝑙𝑒𝑓𝑡</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oMath>
                </a14:m>
                <a:r>
                  <a:rPr kumimoji="1" lang="ja-JP" altLang="en-US" sz="2400" dirty="0"/>
                  <a:t> </a:t>
                </a:r>
                <a14:m>
                  <m:oMath xmlns:m="http://schemas.openxmlformats.org/officeDocument/2006/math">
                    <m:r>
                      <a:rPr kumimoji="1" lang="en-US" altLang="ja-JP" sz="2400" b="0" i="1" dirty="0" smtClean="0">
                        <a:latin typeface="Cambria Math" panose="02040503050406030204" pitchFamily="18" charset="0"/>
                      </a:rPr>
                      <m:t>&amp; </m:t>
                    </m:r>
                    <m:sSub>
                      <m:sSubPr>
                        <m:ctrlPr>
                          <a:rPr kumimoji="1" lang="en-US" altLang="ja-JP" sz="2400" b="0" i="1" dirty="0" smtClean="0">
                            <a:latin typeface="Cambria Math" panose="02040503050406030204" pitchFamily="18" charset="0"/>
                          </a:rPr>
                        </m:ctrlPr>
                      </m:sSubPr>
                      <m:e>
                        <m:acc>
                          <m:accPr>
                            <m:chr m:val="̅"/>
                            <m:ctrlPr>
                              <a:rPr kumimoji="1" lang="en-US" altLang="ja-JP" sz="2400" b="0" i="1" dirty="0" smtClean="0">
                                <a:latin typeface="Cambria Math" panose="02040503050406030204" pitchFamily="18" charset="0"/>
                              </a:rPr>
                            </m:ctrlPr>
                          </m:accPr>
                          <m:e>
                            <m:sSup>
                              <m:sSupPr>
                                <m:ctrlPr>
                                  <a:rPr kumimoji="1" lang="en-US" altLang="ja-JP" sz="2400" b="0" i="1" dirty="0" smtClean="0">
                                    <a:latin typeface="Cambria Math" panose="02040503050406030204" pitchFamily="18" charset="0"/>
                                  </a:rPr>
                                </m:ctrlPr>
                              </m:sSupPr>
                              <m:e>
                                <m:r>
                                  <a:rPr kumimoji="1" lang="en-US" altLang="ja-JP" sz="2400" b="0" i="1" dirty="0" smtClean="0">
                                    <a:latin typeface="Cambria Math" panose="02040503050406030204" pitchFamily="18" charset="0"/>
                                  </a:rPr>
                                  <m:t>𝐼</m:t>
                                </m:r>
                              </m:e>
                              <m:sup>
                                <m:r>
                                  <a:rPr kumimoji="1" lang="en-US" altLang="ja-JP" sz="2400" b="0" i="1" dirty="0" smtClean="0">
                                    <a:latin typeface="Cambria Math" panose="02040503050406030204" pitchFamily="18" charset="0"/>
                                  </a:rPr>
                                  <m:t>2</m:t>
                                </m:r>
                              </m:sup>
                            </m:sSup>
                          </m:e>
                        </m:acc>
                      </m:e>
                      <m:sub>
                        <m:r>
                          <a:rPr kumimoji="1" lang="en-US" altLang="ja-JP" sz="2400" b="0" i="1" dirty="0" smtClean="0">
                            <a:latin typeface="Cambria Math" panose="02040503050406030204" pitchFamily="18" charset="0"/>
                          </a:rPr>
                          <m:t>𝑙𝑒𝑓𝑡</m:t>
                        </m:r>
                      </m:sub>
                    </m:sSub>
                    <m:r>
                      <a:rPr kumimoji="1" lang="en-US" altLang="ja-JP" sz="2400" b="0" i="1" dirty="0" smtClean="0">
                        <a:latin typeface="Cambria Math" panose="02040503050406030204" pitchFamily="18" charset="0"/>
                      </a:rPr>
                      <m:t>(</m:t>
                    </m:r>
                    <m:r>
                      <a:rPr kumimoji="1" lang="en-US" altLang="ja-JP" sz="2400" b="0" i="1" dirty="0" smtClean="0">
                        <a:latin typeface="Cambria Math" panose="02040503050406030204" pitchFamily="18" charset="0"/>
                      </a:rPr>
                      <m:t>𝑥</m:t>
                    </m:r>
                    <m:r>
                      <a:rPr kumimoji="1" lang="en-US" altLang="ja-JP" sz="2400" b="0" i="1" dirty="0" smtClean="0">
                        <a:latin typeface="Cambria Math" panose="02040503050406030204" pitchFamily="18" charset="0"/>
                      </a:rPr>
                      <m:t>,</m:t>
                    </m:r>
                    <m:r>
                      <a:rPr kumimoji="1" lang="en-US" altLang="ja-JP" sz="2400" b="0" i="1" dirty="0" smtClean="0">
                        <a:latin typeface="Cambria Math" panose="02040503050406030204" pitchFamily="18" charset="0"/>
                      </a:rPr>
                      <m:t>𝑦</m:t>
                    </m:r>
                    <m:r>
                      <a:rPr kumimoji="1" lang="en-US" altLang="ja-JP" sz="2400" b="0" i="1" dirty="0" smtClean="0">
                        <a:latin typeface="Cambria Math" panose="02040503050406030204" pitchFamily="18" charset="0"/>
                      </a:rPr>
                      <m:t>)</m:t>
                    </m:r>
                  </m:oMath>
                </a14:m>
                <a:endParaRPr kumimoji="1" lang="ja-JP" altLang="en-US" sz="24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1857492" y="4411133"/>
                <a:ext cx="3489859" cy="896849"/>
              </a:xfrm>
              <a:prstGeom prst="rect">
                <a:avLst/>
              </a:prstGeom>
              <a:blipFill rotWithShape="0">
                <a:blip r:embed="rId5"/>
                <a:stretch>
                  <a:fillRect/>
                </a:stretch>
              </a:blipFill>
            </p:spPr>
            <p:txBody>
              <a:bodyPr/>
              <a:lstStyle/>
              <a:p>
                <a:r>
                  <a:rPr lang="ja-JP" altLang="en-US">
                    <a:noFill/>
                  </a:rPr>
                  <a:t> </a:t>
                </a:r>
              </a:p>
            </p:txBody>
          </p:sp>
        </mc:Fallback>
      </mc:AlternateContent>
      <p:grpSp>
        <p:nvGrpSpPr>
          <p:cNvPr id="41" name="グループ化 40"/>
          <p:cNvGrpSpPr/>
          <p:nvPr/>
        </p:nvGrpSpPr>
        <p:grpSpPr>
          <a:xfrm>
            <a:off x="3877235" y="2160999"/>
            <a:ext cx="432048" cy="2077792"/>
            <a:chOff x="5364088" y="1810826"/>
            <a:chExt cx="432048" cy="2763103"/>
          </a:xfrm>
        </p:grpSpPr>
        <p:cxnSp>
          <p:nvCxnSpPr>
            <p:cNvPr id="42" name="直線矢印コネクタ 41"/>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9" name="テキスト ボックス 48"/>
              <p:cNvSpPr txBox="1"/>
              <p:nvPr/>
            </p:nvSpPr>
            <p:spPr>
              <a:xfrm>
                <a:off x="706740" y="1571630"/>
                <a:ext cx="1821469" cy="839140"/>
              </a:xfrm>
              <a:prstGeom prst="rect">
                <a:avLst/>
              </a:prstGeom>
              <a:solidFill>
                <a:srgbClr val="92D05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𝑎</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m:t>
                      </m:r>
                    </m:oMath>
                  </m:oMathPara>
                </a14:m>
                <a:endParaRPr kumimoji="1" lang="en-US" altLang="ja-JP"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𝑏</m:t>
                              </m:r>
                            </m:e>
                          </m:acc>
                        </m:e>
                        <m:sub>
                          <m:r>
                            <a:rPr kumimoji="1" lang="en-US" altLang="ja-JP" sz="2400" b="0" i="1" smtClean="0">
                              <a:latin typeface="Cambria Math" panose="02040503050406030204" pitchFamily="18" charset="0"/>
                            </a:rPr>
                            <m:t>𝐿</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706740" y="1571630"/>
                <a:ext cx="1821469" cy="839140"/>
              </a:xfrm>
              <a:prstGeom prst="rect">
                <a:avLst/>
              </a:prstGeom>
              <a:blipFill rotWithShape="0">
                <a:blip r:embed="rId6"/>
                <a:stretch>
                  <a:fillRect b="-10219"/>
                </a:stretch>
              </a:blipFill>
            </p:spPr>
            <p:txBody>
              <a:bodyPr/>
              <a:lstStyle/>
              <a:p>
                <a:r>
                  <a:rPr lang="ja-JP" altLang="en-US">
                    <a:noFill/>
                  </a:rPr>
                  <a:t> </a:t>
                </a:r>
              </a:p>
            </p:txBody>
          </p:sp>
        </mc:Fallback>
      </mc:AlternateContent>
      <p:cxnSp>
        <p:nvCxnSpPr>
          <p:cNvPr id="50" name="直線矢印コネクタ 49"/>
          <p:cNvCxnSpPr/>
          <p:nvPr/>
        </p:nvCxnSpPr>
        <p:spPr>
          <a:xfrm>
            <a:off x="2915816" y="2513092"/>
            <a:ext cx="0" cy="1375525"/>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テキスト ボックス 50"/>
              <p:cNvSpPr txBox="1"/>
              <p:nvPr/>
            </p:nvSpPr>
            <p:spPr>
              <a:xfrm>
                <a:off x="1086920" y="2972303"/>
                <a:ext cx="1736694"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−4)×</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1086920" y="2972303"/>
                <a:ext cx="1736694" cy="461665"/>
              </a:xfrm>
              <a:prstGeom prst="rect">
                <a:avLst/>
              </a:prstGeom>
              <a:blipFill rotWithShape="0">
                <a:blip r:embed="rId7"/>
                <a:stretch>
                  <a:fillRect l="-351" b="-18667"/>
                </a:stretch>
              </a:blipFill>
            </p:spPr>
            <p:txBody>
              <a:bodyPr/>
              <a:lstStyle/>
              <a:p>
                <a:r>
                  <a:rPr lang="ja-JP" altLang="en-US">
                    <a:noFill/>
                  </a:rPr>
                  <a:t> </a:t>
                </a:r>
              </a:p>
            </p:txBody>
          </p:sp>
        </mc:Fallback>
      </mc:AlternateContent>
      <p:sp>
        <p:nvSpPr>
          <p:cNvPr id="53" name="正方形/長方形 52"/>
          <p:cNvSpPr/>
          <p:nvPr/>
        </p:nvSpPr>
        <p:spPr>
          <a:xfrm>
            <a:off x="827584" y="388861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247344" y="2160999"/>
            <a:ext cx="432048" cy="20777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5429140" y="1826332"/>
            <a:ext cx="432048" cy="27474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p:cNvSpPr txBox="1"/>
          <p:nvPr/>
        </p:nvSpPr>
        <p:spPr>
          <a:xfrm rot="16200000">
            <a:off x="5119456" y="2989265"/>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
        <p:nvSpPr>
          <p:cNvPr id="56" name="テキスト ボックス 55"/>
          <p:cNvSpPr txBox="1"/>
          <p:nvPr/>
        </p:nvSpPr>
        <p:spPr>
          <a:xfrm rot="16200000">
            <a:off x="2918088" y="2996377"/>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mc:AlternateContent xmlns:mc="http://schemas.openxmlformats.org/markup-compatibility/2006" xmlns:a14="http://schemas.microsoft.com/office/drawing/2010/main">
        <mc:Choice Requires="a14">
          <p:sp>
            <p:nvSpPr>
              <p:cNvPr id="39" name="テキスト ボックス 38"/>
              <p:cNvSpPr txBox="1"/>
              <p:nvPr/>
            </p:nvSpPr>
            <p:spPr>
              <a:xfrm rot="16200000">
                <a:off x="3904869" y="2977892"/>
                <a:ext cx="173669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−2)×</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rot="16200000">
                <a:off x="3904869" y="2977892"/>
                <a:ext cx="1736693" cy="461665"/>
              </a:xfrm>
              <a:prstGeom prst="rect">
                <a:avLst/>
              </a:prstGeom>
              <a:blipFill rotWithShape="0">
                <a:blip r:embed="rId8"/>
                <a:stretch>
                  <a:fillRect r="-17105" b="-3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7823223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正方形/長方形 4"/>
          <p:cNvSpPr/>
          <p:nvPr/>
        </p:nvSpPr>
        <p:spPr>
          <a:xfrm>
            <a:off x="822038" y="2526792"/>
            <a:ext cx="2521353" cy="13618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658836" y="2185572"/>
            <a:ext cx="1768184" cy="205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861188" y="1826332"/>
            <a:ext cx="2671252" cy="27318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normAutofit/>
          </a:bodyPr>
          <a:lstStyle/>
          <a:p>
            <a:r>
              <a:rPr lang="en-US" altLang="ja-JP" sz="4000" dirty="0"/>
              <a:t>Zigzag scan</a:t>
            </a:r>
            <a:endParaRPr kumimoji="1" lang="ja-JP" altLang="en-US" sz="4000" dirty="0"/>
          </a:p>
        </p:txBody>
      </p:sp>
      <p:sp>
        <p:nvSpPr>
          <p:cNvPr id="7" name="正方形/長方形 6"/>
          <p:cNvSpPr/>
          <p:nvPr/>
        </p:nvSpPr>
        <p:spPr>
          <a:xfrm>
            <a:off x="827584" y="1141522"/>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27584" y="1484784"/>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7584" y="1826568"/>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7584" y="2169830"/>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27584" y="252000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9704" y="286178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27584" y="3203571"/>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27584" y="3545355"/>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27584" y="423127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27584" y="457392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27584" y="491608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9734" y="5593406"/>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29674" y="594114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27584" y="525573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27584" y="628001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5076056" y="2169830"/>
            <a:ext cx="0" cy="2060571"/>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876256" y="1832055"/>
            <a:ext cx="0" cy="2749073"/>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6084168" y="1810826"/>
            <a:ext cx="432048" cy="2763103"/>
            <a:chOff x="5364088" y="1810826"/>
            <a:chExt cx="432048" cy="2763103"/>
          </a:xfrm>
        </p:grpSpPr>
        <p:cxnSp>
          <p:nvCxnSpPr>
            <p:cNvPr id="20" name="直線矢印コネクタ 19"/>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6" name="テキスト ボックス 35"/>
              <p:cNvSpPr txBox="1"/>
              <p:nvPr/>
            </p:nvSpPr>
            <p:spPr>
              <a:xfrm>
                <a:off x="5436096" y="1221606"/>
                <a:ext cx="3595151" cy="491738"/>
              </a:xfrm>
              <a:prstGeom prst="rect">
                <a:avLst/>
              </a:prstGeom>
              <a:solidFill>
                <a:schemeClr val="accent5">
                  <a:lumMod val="60000"/>
                  <a:lumOff val="4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𝑙𝑒𝑓𝑡</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𝐼</m:t>
                          </m:r>
                        </m:e>
                        <m:sub>
                          <m:r>
                            <a:rPr kumimoji="1" lang="en-US" altLang="ja-JP" sz="2400" b="0" i="1" smtClean="0">
                              <a:latin typeface="Cambria Math" panose="02040503050406030204" pitchFamily="18" charset="0"/>
                            </a:rPr>
                            <m:t>𝑟𝑖𝑔h𝑡</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436096" y="1221606"/>
                <a:ext cx="3595151" cy="491738"/>
              </a:xfrm>
              <a:prstGeom prst="rect">
                <a:avLst/>
              </a:prstGeom>
              <a:blipFill rotWithShape="0">
                <a:blip r:embed="rId3"/>
                <a:stretch>
                  <a:fillRect b="-1234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テキスト ボックス 37"/>
              <p:cNvSpPr txBox="1"/>
              <p:nvPr/>
            </p:nvSpPr>
            <p:spPr>
              <a:xfrm rot="16200000">
                <a:off x="6706980" y="2814054"/>
                <a:ext cx="94423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rot="16200000">
                <a:off x="6706980" y="2814054"/>
                <a:ext cx="944233" cy="461665"/>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1857492" y="4411133"/>
                <a:ext cx="3489859" cy="896849"/>
              </a:xfrm>
              <a:prstGeom prst="rect">
                <a:avLst/>
              </a:prstGeom>
              <a:solidFill>
                <a:srgbClr val="FFC00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𝑢</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𝑐</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m:t>
                      </m:r>
                    </m:oMath>
                  </m:oMathPara>
                </a14:m>
                <a:endParaRPr kumimoji="1" lang="en-US" altLang="ja-JP" sz="2400" b="0" i="1" dirty="0">
                  <a:latin typeface="Cambria Math" panose="02040503050406030204" pitchFamily="18" charset="0"/>
                </a:endParaRPr>
              </a:p>
              <a:p>
                <a14:m>
                  <m:oMath xmlns:m="http://schemas.openxmlformats.org/officeDocument/2006/math">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𝐼</m:t>
                            </m:r>
                          </m:e>
                        </m:acc>
                      </m:e>
                      <m:sub>
                        <m:r>
                          <a:rPr kumimoji="1" lang="en-US" altLang="ja-JP" sz="2400" b="0" i="1" smtClean="0">
                            <a:latin typeface="Cambria Math" panose="02040503050406030204" pitchFamily="18" charset="0"/>
                          </a:rPr>
                          <m:t>𝑙𝑒𝑓𝑡</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oMath>
                </a14:m>
                <a:r>
                  <a:rPr kumimoji="1" lang="ja-JP" altLang="en-US" sz="2400" dirty="0"/>
                  <a:t> </a:t>
                </a:r>
                <a14:m>
                  <m:oMath xmlns:m="http://schemas.openxmlformats.org/officeDocument/2006/math">
                    <m:r>
                      <a:rPr kumimoji="1" lang="en-US" altLang="ja-JP" sz="2400" b="0" i="1" dirty="0" smtClean="0">
                        <a:latin typeface="Cambria Math" panose="02040503050406030204" pitchFamily="18" charset="0"/>
                      </a:rPr>
                      <m:t>&amp; </m:t>
                    </m:r>
                    <m:sSub>
                      <m:sSubPr>
                        <m:ctrlPr>
                          <a:rPr kumimoji="1" lang="en-US" altLang="ja-JP" sz="2400" b="0" i="1" dirty="0" smtClean="0">
                            <a:latin typeface="Cambria Math" panose="02040503050406030204" pitchFamily="18" charset="0"/>
                          </a:rPr>
                        </m:ctrlPr>
                      </m:sSubPr>
                      <m:e>
                        <m:acc>
                          <m:accPr>
                            <m:chr m:val="̅"/>
                            <m:ctrlPr>
                              <a:rPr kumimoji="1" lang="en-US" altLang="ja-JP" sz="2400" b="0" i="1" dirty="0" smtClean="0">
                                <a:latin typeface="Cambria Math" panose="02040503050406030204" pitchFamily="18" charset="0"/>
                              </a:rPr>
                            </m:ctrlPr>
                          </m:accPr>
                          <m:e>
                            <m:sSup>
                              <m:sSupPr>
                                <m:ctrlPr>
                                  <a:rPr kumimoji="1" lang="en-US" altLang="ja-JP" sz="2400" b="0" i="1" dirty="0" smtClean="0">
                                    <a:latin typeface="Cambria Math" panose="02040503050406030204" pitchFamily="18" charset="0"/>
                                  </a:rPr>
                                </m:ctrlPr>
                              </m:sSupPr>
                              <m:e>
                                <m:r>
                                  <a:rPr kumimoji="1" lang="en-US" altLang="ja-JP" sz="2400" b="0" i="1" dirty="0" smtClean="0">
                                    <a:latin typeface="Cambria Math" panose="02040503050406030204" pitchFamily="18" charset="0"/>
                                  </a:rPr>
                                  <m:t>𝐼</m:t>
                                </m:r>
                              </m:e>
                              <m:sup>
                                <m:r>
                                  <a:rPr kumimoji="1" lang="en-US" altLang="ja-JP" sz="2400" b="0" i="1" dirty="0" smtClean="0">
                                    <a:latin typeface="Cambria Math" panose="02040503050406030204" pitchFamily="18" charset="0"/>
                                  </a:rPr>
                                  <m:t>2</m:t>
                                </m:r>
                              </m:sup>
                            </m:sSup>
                          </m:e>
                        </m:acc>
                      </m:e>
                      <m:sub>
                        <m:r>
                          <a:rPr kumimoji="1" lang="en-US" altLang="ja-JP" sz="2400" b="0" i="1" dirty="0" smtClean="0">
                            <a:latin typeface="Cambria Math" panose="02040503050406030204" pitchFamily="18" charset="0"/>
                          </a:rPr>
                          <m:t>𝑙𝑒𝑓𝑡</m:t>
                        </m:r>
                      </m:sub>
                    </m:sSub>
                    <m:r>
                      <a:rPr kumimoji="1" lang="en-US" altLang="ja-JP" sz="2400" b="0" i="1" dirty="0" smtClean="0">
                        <a:latin typeface="Cambria Math" panose="02040503050406030204" pitchFamily="18" charset="0"/>
                      </a:rPr>
                      <m:t>(</m:t>
                    </m:r>
                    <m:r>
                      <a:rPr kumimoji="1" lang="en-US" altLang="ja-JP" sz="2400" b="0" i="1" dirty="0" smtClean="0">
                        <a:latin typeface="Cambria Math" panose="02040503050406030204" pitchFamily="18" charset="0"/>
                      </a:rPr>
                      <m:t>𝑥</m:t>
                    </m:r>
                    <m:r>
                      <a:rPr kumimoji="1" lang="en-US" altLang="ja-JP" sz="2400" b="0" i="1" dirty="0" smtClean="0">
                        <a:latin typeface="Cambria Math" panose="02040503050406030204" pitchFamily="18" charset="0"/>
                      </a:rPr>
                      <m:t>,</m:t>
                    </m:r>
                    <m:r>
                      <a:rPr kumimoji="1" lang="en-US" altLang="ja-JP" sz="2400" b="0" i="1" dirty="0" smtClean="0">
                        <a:latin typeface="Cambria Math" panose="02040503050406030204" pitchFamily="18" charset="0"/>
                      </a:rPr>
                      <m:t>𝑦</m:t>
                    </m:r>
                    <m:r>
                      <a:rPr kumimoji="1" lang="en-US" altLang="ja-JP" sz="2400" b="0" i="1" dirty="0" smtClean="0">
                        <a:latin typeface="Cambria Math" panose="02040503050406030204" pitchFamily="18" charset="0"/>
                      </a:rPr>
                      <m:t>)</m:t>
                    </m:r>
                  </m:oMath>
                </a14:m>
                <a:endParaRPr kumimoji="1" lang="ja-JP" altLang="en-US" sz="24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1857492" y="4411133"/>
                <a:ext cx="3489859" cy="896849"/>
              </a:xfrm>
              <a:prstGeom prst="rect">
                <a:avLst/>
              </a:prstGeom>
              <a:blipFill rotWithShape="0">
                <a:blip r:embed="rId5"/>
                <a:stretch>
                  <a:fillRect/>
                </a:stretch>
              </a:blipFill>
            </p:spPr>
            <p:txBody>
              <a:bodyPr/>
              <a:lstStyle/>
              <a:p>
                <a:r>
                  <a:rPr lang="ja-JP" altLang="en-US">
                    <a:noFill/>
                  </a:rPr>
                  <a:t> </a:t>
                </a:r>
              </a:p>
            </p:txBody>
          </p:sp>
        </mc:Fallback>
      </mc:AlternateContent>
      <p:grpSp>
        <p:nvGrpSpPr>
          <p:cNvPr id="41" name="グループ化 40"/>
          <p:cNvGrpSpPr/>
          <p:nvPr/>
        </p:nvGrpSpPr>
        <p:grpSpPr>
          <a:xfrm>
            <a:off x="3877235" y="2160999"/>
            <a:ext cx="432048" cy="2077792"/>
            <a:chOff x="5364088" y="1810826"/>
            <a:chExt cx="432048" cy="2763103"/>
          </a:xfrm>
        </p:grpSpPr>
        <p:cxnSp>
          <p:nvCxnSpPr>
            <p:cNvPr id="42" name="直線矢印コネクタ 41"/>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9" name="テキスト ボックス 48"/>
              <p:cNvSpPr txBox="1"/>
              <p:nvPr/>
            </p:nvSpPr>
            <p:spPr>
              <a:xfrm>
                <a:off x="706740" y="1571630"/>
                <a:ext cx="1821469" cy="839140"/>
              </a:xfrm>
              <a:prstGeom prst="rect">
                <a:avLst/>
              </a:prstGeom>
              <a:solidFill>
                <a:srgbClr val="92D050"/>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𝑎</m:t>
                              </m:r>
                            </m:e>
                          </m:acc>
                        </m:e>
                        <m:sub>
                          <m:r>
                            <a:rPr kumimoji="1" lang="en-US" altLang="ja-JP" sz="2400" b="0" i="1" smtClean="0">
                              <a:latin typeface="Cambria Math" panose="02040503050406030204" pitchFamily="18" charset="0"/>
                            </a:rPr>
                            <m:t>𝐿</m:t>
                          </m:r>
                        </m:sub>
                      </m:sSub>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e>
                      </m:d>
                      <m:r>
                        <a:rPr kumimoji="1" lang="en-US" altLang="ja-JP" sz="2400" b="0" i="1" smtClean="0">
                          <a:latin typeface="Cambria Math" panose="02040503050406030204" pitchFamily="18" charset="0"/>
                        </a:rPr>
                        <m:t> &amp;</m:t>
                      </m:r>
                    </m:oMath>
                  </m:oMathPara>
                </a14:m>
                <a:endParaRPr kumimoji="1" lang="en-US" altLang="ja-JP"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 </m:t>
                      </m:r>
                      <m:sSub>
                        <m:sSubPr>
                          <m:ctrlPr>
                            <a:rPr kumimoji="1" lang="en-US" altLang="ja-JP" sz="2400" b="0" i="1" smtClean="0">
                              <a:latin typeface="Cambria Math" panose="02040503050406030204" pitchFamily="18" charset="0"/>
                            </a:rPr>
                          </m:ctrlPr>
                        </m:sSubPr>
                        <m:e>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𝑏</m:t>
                              </m:r>
                            </m:e>
                          </m:acc>
                        </m:e>
                        <m:sub>
                          <m:r>
                            <a:rPr kumimoji="1" lang="en-US" altLang="ja-JP" sz="2400" b="0" i="1" smtClean="0">
                              <a:latin typeface="Cambria Math" panose="02040503050406030204" pitchFamily="18" charset="0"/>
                            </a:rPr>
                            <m:t>𝐿</m:t>
                          </m:r>
                        </m:sub>
                      </m:sSub>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𝑑</m:t>
                      </m:r>
                      <m:r>
                        <a:rPr kumimoji="1" lang="en-US" altLang="ja-JP" sz="2400" b="0" i="1" smtClean="0">
                          <a:latin typeface="Cambria Math" panose="02040503050406030204" pitchFamily="18" charset="0"/>
                        </a:rPr>
                        <m:t>)</m:t>
                      </m:r>
                    </m:oMath>
                  </m:oMathPara>
                </a14:m>
                <a:endParaRPr kumimoji="1" lang="ja-JP" altLang="en-US" sz="2400"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706740" y="1571630"/>
                <a:ext cx="1821469" cy="839140"/>
              </a:xfrm>
              <a:prstGeom prst="rect">
                <a:avLst/>
              </a:prstGeom>
              <a:blipFill rotWithShape="0">
                <a:blip r:embed="rId6"/>
                <a:stretch>
                  <a:fillRect b="-10219"/>
                </a:stretch>
              </a:blipFill>
            </p:spPr>
            <p:txBody>
              <a:bodyPr/>
              <a:lstStyle/>
              <a:p>
                <a:r>
                  <a:rPr lang="ja-JP" altLang="en-US">
                    <a:noFill/>
                  </a:rPr>
                  <a:t> </a:t>
                </a:r>
              </a:p>
            </p:txBody>
          </p:sp>
        </mc:Fallback>
      </mc:AlternateContent>
      <p:cxnSp>
        <p:nvCxnSpPr>
          <p:cNvPr id="50" name="直線矢印コネクタ 49"/>
          <p:cNvCxnSpPr/>
          <p:nvPr/>
        </p:nvCxnSpPr>
        <p:spPr>
          <a:xfrm>
            <a:off x="2915816" y="2513092"/>
            <a:ext cx="0" cy="1375525"/>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テキスト ボックス 50"/>
              <p:cNvSpPr txBox="1"/>
              <p:nvPr/>
            </p:nvSpPr>
            <p:spPr>
              <a:xfrm>
                <a:off x="1086920" y="2972303"/>
                <a:ext cx="1736694"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−4)×</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1086920" y="2972303"/>
                <a:ext cx="1736694" cy="461665"/>
              </a:xfrm>
              <a:prstGeom prst="rect">
                <a:avLst/>
              </a:prstGeom>
              <a:blipFill rotWithShape="0">
                <a:blip r:embed="rId7"/>
                <a:stretch>
                  <a:fillRect l="-351" b="-18667"/>
                </a:stretch>
              </a:blipFill>
            </p:spPr>
            <p:txBody>
              <a:bodyPr/>
              <a:lstStyle/>
              <a:p>
                <a:r>
                  <a:rPr lang="ja-JP" altLang="en-US">
                    <a:noFill/>
                  </a:rPr>
                  <a:t> </a:t>
                </a:r>
              </a:p>
            </p:txBody>
          </p:sp>
        </mc:Fallback>
      </mc:AlternateContent>
      <p:sp>
        <p:nvSpPr>
          <p:cNvPr id="53" name="正方形/長方形 52"/>
          <p:cNvSpPr/>
          <p:nvPr/>
        </p:nvSpPr>
        <p:spPr>
          <a:xfrm>
            <a:off x="827584" y="388861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247344" y="2160999"/>
            <a:ext cx="432048" cy="20777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5429140" y="1826332"/>
            <a:ext cx="432048" cy="27474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p:cNvSpPr txBox="1"/>
          <p:nvPr/>
        </p:nvSpPr>
        <p:spPr>
          <a:xfrm rot="16200000">
            <a:off x="5119456" y="2989265"/>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1547664" y="5712044"/>
                <a:ext cx="6711902" cy="813300"/>
              </a:xfrm>
              <a:prstGeom prst="rect">
                <a:avLst/>
              </a:prstGeom>
              <a:solidFill>
                <a:srgbClr val="00B0F0"/>
              </a:solidFill>
            </p:spPr>
            <p:txBody>
              <a:bodyPr wrap="none" rtlCol="0">
                <a:spAutoFit/>
              </a:bodyPr>
              <a:lstStyle/>
              <a:p>
                <a:r>
                  <a:rPr lang="en-US" altLang="ja-JP" sz="2800" dirty="0">
                    <a:solidFill>
                      <a:schemeClr val="bg1"/>
                    </a:solidFill>
                  </a:rPr>
                  <a:t>computational efficiency </a:t>
                </a:r>
                <a14:m>
                  <m:oMath xmlns:m="http://schemas.openxmlformats.org/officeDocument/2006/math">
                    <m:r>
                      <a:rPr lang="en-US" altLang="ja-JP" sz="3200" i="1">
                        <a:solidFill>
                          <a:schemeClr val="bg1"/>
                        </a:solidFill>
                        <a:latin typeface="Cambria Math" panose="02040503050406030204" pitchFamily="18" charset="0"/>
                      </a:rPr>
                      <m:t>=</m:t>
                    </m:r>
                    <m:f>
                      <m:fPr>
                        <m:ctrlPr>
                          <a:rPr lang="en-US" altLang="ja-JP" sz="3200" i="1" smtClean="0">
                            <a:solidFill>
                              <a:schemeClr val="bg1"/>
                            </a:solidFill>
                            <a:latin typeface="Cambria Math" panose="02040503050406030204" pitchFamily="18" charset="0"/>
                          </a:rPr>
                        </m:ctrlPr>
                      </m:fPr>
                      <m:num>
                        <m:r>
                          <a:rPr lang="en-US" altLang="ja-JP" sz="3200" b="0" i="1" smtClean="0">
                            <a:solidFill>
                              <a:schemeClr val="bg1"/>
                            </a:solidFill>
                            <a:latin typeface="Cambria Math" panose="02040503050406030204" pitchFamily="18" charset="0"/>
                          </a:rPr>
                          <m:t>(</m:t>
                        </m:r>
                        <m:r>
                          <a:rPr lang="en-US" altLang="ja-JP" sz="3200" b="0" i="1" smtClean="0">
                            <a:solidFill>
                              <a:schemeClr val="bg1"/>
                            </a:solidFill>
                            <a:latin typeface="Cambria Math" panose="02040503050406030204" pitchFamily="18" charset="0"/>
                          </a:rPr>
                          <m:t>𝑛</m:t>
                        </m:r>
                        <m:r>
                          <a:rPr lang="en-US" altLang="ja-JP" sz="3200" b="0" i="1" smtClean="0">
                            <a:solidFill>
                              <a:schemeClr val="bg1"/>
                            </a:solidFill>
                            <a:latin typeface="Cambria Math" panose="02040503050406030204" pitchFamily="18" charset="0"/>
                          </a:rPr>
                          <m:t>−4)×</m:t>
                        </m:r>
                        <m:r>
                          <a:rPr lang="en-US" altLang="ja-JP" sz="3200" b="0" i="1" smtClean="0">
                            <a:solidFill>
                              <a:schemeClr val="bg1"/>
                            </a:solidFill>
                            <a:latin typeface="Cambria Math" panose="02040503050406030204" pitchFamily="18" charset="0"/>
                            <a:ea typeface="Cambria Math" panose="02040503050406030204" pitchFamily="18" charset="0"/>
                          </a:rPr>
                          <m:t>𝑟</m:t>
                        </m:r>
                      </m:num>
                      <m:den>
                        <m:r>
                          <a:rPr lang="en-US" altLang="ja-JP" sz="3200" b="0" i="1" smtClean="0">
                            <a:solidFill>
                              <a:schemeClr val="bg1"/>
                            </a:solidFill>
                            <a:latin typeface="Cambria Math" panose="02040503050406030204" pitchFamily="18" charset="0"/>
                          </a:rPr>
                          <m:t>𝑛</m:t>
                        </m:r>
                        <m:r>
                          <a:rPr lang="en-US" altLang="ja-JP" sz="3200" b="0" i="1" smtClean="0">
                            <a:solidFill>
                              <a:schemeClr val="bg1"/>
                            </a:solidFill>
                            <a:latin typeface="Cambria Math" panose="02040503050406030204" pitchFamily="18" charset="0"/>
                            <a:ea typeface="Cambria Math" panose="02040503050406030204" pitchFamily="18" charset="0"/>
                          </a:rPr>
                          <m:t>×</m:t>
                        </m:r>
                        <m:r>
                          <a:rPr lang="en-US" altLang="ja-JP" sz="3200" b="0" i="1" smtClean="0">
                            <a:solidFill>
                              <a:schemeClr val="bg1"/>
                            </a:solidFill>
                            <a:latin typeface="Cambria Math" panose="02040503050406030204" pitchFamily="18" charset="0"/>
                            <a:ea typeface="Cambria Math" panose="02040503050406030204" pitchFamily="18" charset="0"/>
                          </a:rPr>
                          <m:t>𝑟</m:t>
                        </m:r>
                      </m:den>
                    </m:f>
                    <m:r>
                      <a:rPr lang="en-US" altLang="ja-JP" sz="3200" b="0" i="1" smtClean="0">
                        <a:solidFill>
                          <a:schemeClr val="bg1"/>
                        </a:solidFill>
                        <a:latin typeface="Cambria Math" panose="02040503050406030204" pitchFamily="18" charset="0"/>
                      </a:rPr>
                      <m:t>=</m:t>
                    </m:r>
                    <m:f>
                      <m:fPr>
                        <m:ctrlPr>
                          <a:rPr lang="en-US" altLang="ja-JP" sz="3200" b="0" i="1" smtClean="0">
                            <a:solidFill>
                              <a:schemeClr val="bg1"/>
                            </a:solidFill>
                            <a:latin typeface="Cambria Math" panose="02040503050406030204" pitchFamily="18" charset="0"/>
                          </a:rPr>
                        </m:ctrlPr>
                      </m:fPr>
                      <m:num>
                        <m:r>
                          <a:rPr lang="en-US" altLang="ja-JP" sz="3200" b="0" i="1" smtClean="0">
                            <a:solidFill>
                              <a:schemeClr val="bg1"/>
                            </a:solidFill>
                            <a:latin typeface="Cambria Math" panose="02040503050406030204" pitchFamily="18" charset="0"/>
                          </a:rPr>
                          <m:t>𝑛</m:t>
                        </m:r>
                        <m:r>
                          <a:rPr lang="en-US" altLang="ja-JP" sz="3200" b="0" i="1" smtClean="0">
                            <a:solidFill>
                              <a:schemeClr val="bg1"/>
                            </a:solidFill>
                            <a:latin typeface="Cambria Math" panose="02040503050406030204" pitchFamily="18" charset="0"/>
                          </a:rPr>
                          <m:t>−4</m:t>
                        </m:r>
                      </m:num>
                      <m:den>
                        <m:r>
                          <a:rPr lang="en-US" altLang="ja-JP" sz="3200" b="0" i="1" smtClean="0">
                            <a:solidFill>
                              <a:schemeClr val="bg1"/>
                            </a:solidFill>
                            <a:latin typeface="Cambria Math" panose="02040503050406030204" pitchFamily="18" charset="0"/>
                          </a:rPr>
                          <m:t>𝑛</m:t>
                        </m:r>
                      </m:den>
                    </m:f>
                  </m:oMath>
                </a14:m>
                <a:endParaRPr kumimoji="1" lang="ja-JP" altLang="en-US" sz="3200" dirty="0">
                  <a:solidFill>
                    <a:schemeClr val="bg1"/>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547664" y="5712044"/>
                <a:ext cx="6711902" cy="813300"/>
              </a:xfrm>
              <a:prstGeom prst="rect">
                <a:avLst/>
              </a:prstGeom>
              <a:blipFill rotWithShape="0">
                <a:blip r:embed="rId8"/>
                <a:stretch>
                  <a:fillRect l="-1907" b="-6767"/>
                </a:stretch>
              </a:blipFill>
            </p:spPr>
            <p:txBody>
              <a:bodyPr/>
              <a:lstStyle/>
              <a:p>
                <a:r>
                  <a:rPr lang="ja-JP" altLang="en-US">
                    <a:noFill/>
                  </a:rPr>
                  <a:t> </a:t>
                </a:r>
              </a:p>
            </p:txBody>
          </p:sp>
        </mc:Fallback>
      </mc:AlternateContent>
      <p:sp>
        <p:nvSpPr>
          <p:cNvPr id="52" name="テキスト ボックス 51"/>
          <p:cNvSpPr txBox="1"/>
          <p:nvPr/>
        </p:nvSpPr>
        <p:spPr>
          <a:xfrm rot="16200000">
            <a:off x="2918088" y="2996377"/>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mc:AlternateContent xmlns:mc="http://schemas.openxmlformats.org/markup-compatibility/2006" xmlns:a14="http://schemas.microsoft.com/office/drawing/2010/main">
        <mc:Choice Requires="a14">
          <p:sp>
            <p:nvSpPr>
              <p:cNvPr id="39" name="テキスト ボックス 38"/>
              <p:cNvSpPr txBox="1"/>
              <p:nvPr/>
            </p:nvSpPr>
            <p:spPr>
              <a:xfrm rot="16200000">
                <a:off x="3904869" y="2977892"/>
                <a:ext cx="173669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−2)×</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rot="16200000">
                <a:off x="3904869" y="2977892"/>
                <a:ext cx="1736693" cy="461665"/>
              </a:xfrm>
              <a:prstGeom prst="rect">
                <a:avLst/>
              </a:prstGeom>
              <a:blipFill rotWithShape="0">
                <a:blip r:embed="rId9"/>
                <a:stretch>
                  <a:fillRect r="-17105" b="-3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6649740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22038" y="2526792"/>
            <a:ext cx="2521353" cy="13618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658836" y="2185572"/>
            <a:ext cx="1768184" cy="205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861188" y="1826332"/>
            <a:ext cx="2671252" cy="27318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normAutofit/>
          </a:bodyPr>
          <a:lstStyle/>
          <a:p>
            <a:r>
              <a:rPr lang="en-US" altLang="ja-JP" sz="4000" dirty="0"/>
              <a:t>Zigzag scan</a:t>
            </a:r>
            <a:endParaRPr kumimoji="1" lang="ja-JP" altLang="en-US" sz="4000" dirty="0"/>
          </a:p>
        </p:txBody>
      </p:sp>
      <p:sp>
        <p:nvSpPr>
          <p:cNvPr id="7" name="正方形/長方形 6"/>
          <p:cNvSpPr/>
          <p:nvPr/>
        </p:nvSpPr>
        <p:spPr>
          <a:xfrm>
            <a:off x="827584" y="1141522"/>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27584" y="1484784"/>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7584" y="1826568"/>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7584" y="2169830"/>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27584" y="252000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9704" y="286178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27584" y="3203571"/>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27584" y="3545355"/>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27584" y="423127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27584" y="457392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27584" y="491608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9674" y="559788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29674" y="594114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27584" y="525573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27584" y="628001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p:cNvGrpSpPr/>
          <p:nvPr/>
        </p:nvGrpSpPr>
        <p:grpSpPr>
          <a:xfrm>
            <a:off x="6084168" y="1810826"/>
            <a:ext cx="432048" cy="2763103"/>
            <a:chOff x="5364088" y="1810826"/>
            <a:chExt cx="432048" cy="2763103"/>
          </a:xfrm>
        </p:grpSpPr>
        <p:cxnSp>
          <p:nvCxnSpPr>
            <p:cNvPr id="20" name="直線矢印コネクタ 19"/>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3877235" y="2160999"/>
            <a:ext cx="432048" cy="2077792"/>
            <a:chOff x="5364088" y="1810826"/>
            <a:chExt cx="432048" cy="2763103"/>
          </a:xfrm>
        </p:grpSpPr>
        <p:cxnSp>
          <p:nvCxnSpPr>
            <p:cNvPr id="42" name="直線矢印コネクタ 41"/>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53" name="正方形/長方形 52"/>
          <p:cNvSpPr/>
          <p:nvPr/>
        </p:nvSpPr>
        <p:spPr>
          <a:xfrm>
            <a:off x="827584" y="388861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247344" y="2160999"/>
            <a:ext cx="432048" cy="20777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5429140" y="1826332"/>
            <a:ext cx="432048" cy="27474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p:cNvSpPr txBox="1"/>
          <p:nvPr/>
        </p:nvSpPr>
        <p:spPr>
          <a:xfrm rot="16200000">
            <a:off x="5119456" y="2989265"/>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
        <p:nvSpPr>
          <p:cNvPr id="52" name="テキスト ボックス 51"/>
          <p:cNvSpPr txBox="1"/>
          <p:nvPr/>
        </p:nvSpPr>
        <p:spPr>
          <a:xfrm rot="16200000">
            <a:off x="2918088" y="2996377"/>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
        <p:nvSpPr>
          <p:cNvPr id="15" name="テキスト ボックス 14"/>
          <p:cNvSpPr txBox="1"/>
          <p:nvPr/>
        </p:nvSpPr>
        <p:spPr>
          <a:xfrm rot="16200000">
            <a:off x="6732698" y="2961426"/>
            <a:ext cx="2542491" cy="461665"/>
          </a:xfrm>
          <a:prstGeom prst="rect">
            <a:avLst/>
          </a:prstGeom>
          <a:solidFill>
            <a:schemeClr val="accent5">
              <a:lumMod val="60000"/>
              <a:lumOff val="40000"/>
            </a:schemeClr>
          </a:solidFill>
        </p:spPr>
        <p:txBody>
          <a:bodyPr wrap="none" rtlCol="0">
            <a:spAutoFit/>
          </a:bodyPr>
          <a:lstStyle/>
          <a:p>
            <a:r>
              <a:rPr lang="en-US" altLang="ja-JP" sz="2400" dirty="0">
                <a:solidFill>
                  <a:srgbClr val="7030A0"/>
                </a:solidFill>
              </a:rPr>
              <a:t>current zigzag scan</a:t>
            </a:r>
            <a:endParaRPr kumimoji="1" lang="ja-JP" altLang="en-US" sz="2400" dirty="0">
              <a:solidFill>
                <a:srgbClr val="7030A0"/>
              </a:solidFill>
            </a:endParaRPr>
          </a:p>
        </p:txBody>
      </p:sp>
      <p:cxnSp>
        <p:nvCxnSpPr>
          <p:cNvPr id="39" name="直線矢印コネクタ 38"/>
          <p:cNvCxnSpPr/>
          <p:nvPr/>
        </p:nvCxnSpPr>
        <p:spPr>
          <a:xfrm>
            <a:off x="6876256" y="1832055"/>
            <a:ext cx="0" cy="2749073"/>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テキスト ボックス 39"/>
              <p:cNvSpPr txBox="1"/>
              <p:nvPr/>
            </p:nvSpPr>
            <p:spPr>
              <a:xfrm rot="16200000">
                <a:off x="6706980" y="2814054"/>
                <a:ext cx="94423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rot="16200000">
                <a:off x="6706980" y="2814054"/>
                <a:ext cx="944233" cy="461665"/>
              </a:xfrm>
              <a:prstGeom prst="rect">
                <a:avLst/>
              </a:prstGeom>
              <a:blipFill>
                <a:blip r:embed="rId3"/>
                <a:stretch>
                  <a:fillRect/>
                </a:stretch>
              </a:blipFill>
            </p:spPr>
            <p:txBody>
              <a:bodyPr/>
              <a:lstStyle/>
              <a:p>
                <a:r>
                  <a:rPr lang="ja-JP" altLang="en-US">
                    <a:noFill/>
                  </a:rPr>
                  <a:t> </a:t>
                </a:r>
              </a:p>
            </p:txBody>
          </p:sp>
        </mc:Fallback>
      </mc:AlternateContent>
      <p:cxnSp>
        <p:nvCxnSpPr>
          <p:cNvPr id="44" name="直線矢印コネクタ 43"/>
          <p:cNvCxnSpPr/>
          <p:nvPr/>
        </p:nvCxnSpPr>
        <p:spPr>
          <a:xfrm>
            <a:off x="1936400" y="2513092"/>
            <a:ext cx="0" cy="1375525"/>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107504" y="2972303"/>
                <a:ext cx="1736694"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−4)×</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107504" y="2972303"/>
                <a:ext cx="1736694" cy="461665"/>
              </a:xfrm>
              <a:prstGeom prst="rect">
                <a:avLst/>
              </a:prstGeom>
              <a:blipFill>
                <a:blip r:embed="rId4"/>
                <a:stretch>
                  <a:fillRect l="-702" b="-18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148604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658836" y="2185572"/>
            <a:ext cx="1768184" cy="2053218"/>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861188" y="1826332"/>
            <a:ext cx="2671252" cy="2731855"/>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p:cNvSpPr/>
          <p:nvPr/>
        </p:nvSpPr>
        <p:spPr>
          <a:xfrm>
            <a:off x="4996062" y="3214164"/>
            <a:ext cx="3544013" cy="27318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p:cNvSpPr/>
          <p:nvPr/>
        </p:nvSpPr>
        <p:spPr>
          <a:xfrm>
            <a:off x="2803014" y="3553622"/>
            <a:ext cx="1768184" cy="205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830987" y="3894400"/>
            <a:ext cx="1597997" cy="13618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822038" y="2526792"/>
            <a:ext cx="2521353" cy="1361825"/>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normAutofit/>
          </a:bodyPr>
          <a:lstStyle/>
          <a:p>
            <a:r>
              <a:rPr lang="en-US" altLang="ja-JP" sz="4000" dirty="0"/>
              <a:t>Zigzag scan</a:t>
            </a:r>
            <a:endParaRPr kumimoji="1" lang="ja-JP" altLang="en-US" sz="4000" dirty="0"/>
          </a:p>
        </p:txBody>
      </p:sp>
      <p:sp>
        <p:nvSpPr>
          <p:cNvPr id="7" name="正方形/長方形 6"/>
          <p:cNvSpPr/>
          <p:nvPr/>
        </p:nvSpPr>
        <p:spPr>
          <a:xfrm>
            <a:off x="827584" y="1141522"/>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27584" y="1484784"/>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7584" y="1826568"/>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7584" y="2169830"/>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27584" y="252000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9704" y="286178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27584" y="3203571"/>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27584" y="3545355"/>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27584" y="423127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27584" y="457392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27584" y="491608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9734" y="5593406"/>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29674" y="594114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27584" y="525573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27584" y="628001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p:cNvGrpSpPr/>
          <p:nvPr/>
        </p:nvGrpSpPr>
        <p:grpSpPr>
          <a:xfrm>
            <a:off x="5531621" y="3197468"/>
            <a:ext cx="432048" cy="2763103"/>
            <a:chOff x="5364088" y="1810826"/>
            <a:chExt cx="432048" cy="2763103"/>
          </a:xfrm>
        </p:grpSpPr>
        <p:cxnSp>
          <p:nvCxnSpPr>
            <p:cNvPr id="20" name="直線矢印コネクタ 19"/>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3103932" y="3544915"/>
            <a:ext cx="432048" cy="2077792"/>
            <a:chOff x="5364088" y="1810826"/>
            <a:chExt cx="432048" cy="2763103"/>
          </a:xfrm>
        </p:grpSpPr>
        <p:cxnSp>
          <p:nvCxnSpPr>
            <p:cNvPr id="42" name="直線矢印コネクタ 41"/>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53" name="正方形/長方形 52"/>
          <p:cNvSpPr/>
          <p:nvPr/>
        </p:nvSpPr>
        <p:spPr>
          <a:xfrm>
            <a:off x="827584" y="388861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247344" y="2160999"/>
            <a:ext cx="432048" cy="2077791"/>
          </a:xfrm>
          <a:prstGeom prst="rect">
            <a:avLst/>
          </a:prstGeom>
          <a:solidFill>
            <a:srgbClr val="00206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5429140" y="1826332"/>
            <a:ext cx="432048" cy="2747464"/>
          </a:xfrm>
          <a:prstGeom prst="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p:cNvSpPr txBox="1"/>
          <p:nvPr/>
        </p:nvSpPr>
        <p:spPr>
          <a:xfrm rot="16200000">
            <a:off x="5119456" y="2989265"/>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
        <p:nvSpPr>
          <p:cNvPr id="52" name="テキスト ボックス 51"/>
          <p:cNvSpPr txBox="1"/>
          <p:nvPr/>
        </p:nvSpPr>
        <p:spPr>
          <a:xfrm rot="16200000">
            <a:off x="2918088" y="2996377"/>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
        <p:nvSpPr>
          <p:cNvPr id="55" name="正方形/長方形 54"/>
          <p:cNvSpPr/>
          <p:nvPr/>
        </p:nvSpPr>
        <p:spPr>
          <a:xfrm>
            <a:off x="2374569" y="3520769"/>
            <a:ext cx="432048" cy="20777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正方形/長方形 55"/>
          <p:cNvSpPr/>
          <p:nvPr/>
        </p:nvSpPr>
        <p:spPr>
          <a:xfrm>
            <a:off x="4572000" y="3184455"/>
            <a:ext cx="432048" cy="27474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p:cNvSpPr txBox="1"/>
          <p:nvPr/>
        </p:nvSpPr>
        <p:spPr>
          <a:xfrm rot="16200000">
            <a:off x="6959271" y="4318239"/>
            <a:ext cx="2172133" cy="461665"/>
          </a:xfrm>
          <a:prstGeom prst="rect">
            <a:avLst/>
          </a:prstGeom>
          <a:solidFill>
            <a:schemeClr val="accent5">
              <a:lumMod val="60000"/>
              <a:lumOff val="40000"/>
            </a:schemeClr>
          </a:solidFill>
        </p:spPr>
        <p:txBody>
          <a:bodyPr wrap="none" rtlCol="0">
            <a:spAutoFit/>
          </a:bodyPr>
          <a:lstStyle/>
          <a:p>
            <a:r>
              <a:rPr lang="en-US" altLang="ja-JP" sz="2400" dirty="0">
                <a:solidFill>
                  <a:srgbClr val="7030A0"/>
                </a:solidFill>
              </a:rPr>
              <a:t>next zigzag scan</a:t>
            </a:r>
            <a:endParaRPr kumimoji="1" lang="ja-JP" altLang="en-US" sz="2400" dirty="0">
              <a:solidFill>
                <a:srgbClr val="7030A0"/>
              </a:solidFill>
            </a:endParaRPr>
          </a:p>
        </p:txBody>
      </p:sp>
      <p:cxnSp>
        <p:nvCxnSpPr>
          <p:cNvPr id="44" name="直線矢印コネクタ 43"/>
          <p:cNvCxnSpPr/>
          <p:nvPr/>
        </p:nvCxnSpPr>
        <p:spPr>
          <a:xfrm>
            <a:off x="6300192" y="3200207"/>
            <a:ext cx="0" cy="2749073"/>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rot="16200000">
                <a:off x="6130916" y="4182206"/>
                <a:ext cx="94423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rot="16200000">
                <a:off x="6130916" y="4182206"/>
                <a:ext cx="944233" cy="461665"/>
              </a:xfrm>
              <a:prstGeom prst="rect">
                <a:avLst/>
              </a:prstGeom>
              <a:blipFill>
                <a:blip r:embed="rId3"/>
                <a:stretch>
                  <a:fillRect/>
                </a:stretch>
              </a:blipFill>
            </p:spPr>
            <p:txBody>
              <a:bodyPr/>
              <a:lstStyle/>
              <a:p>
                <a:r>
                  <a:rPr lang="ja-JP" altLang="en-US">
                    <a:noFill/>
                  </a:rPr>
                  <a:t> </a:t>
                </a:r>
              </a:p>
            </p:txBody>
          </p:sp>
        </mc:Fallback>
      </mc:AlternateContent>
      <p:cxnSp>
        <p:nvCxnSpPr>
          <p:cNvPr id="50" name="直線矢印コネクタ 49"/>
          <p:cNvCxnSpPr/>
          <p:nvPr/>
        </p:nvCxnSpPr>
        <p:spPr>
          <a:xfrm>
            <a:off x="7236296" y="1832055"/>
            <a:ext cx="0" cy="2749073"/>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テキスト ボックス 50"/>
              <p:cNvSpPr txBox="1"/>
              <p:nvPr/>
            </p:nvSpPr>
            <p:spPr>
              <a:xfrm rot="16200000">
                <a:off x="7067020" y="2814054"/>
                <a:ext cx="944233"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rot="16200000">
                <a:off x="7067020" y="2814054"/>
                <a:ext cx="944233" cy="461665"/>
              </a:xfrm>
              <a:prstGeom prst="rect">
                <a:avLst/>
              </a:prstGeom>
              <a:blipFill>
                <a:blip r:embed="rId4"/>
                <a:stretch>
                  <a:fillRect/>
                </a:stretch>
              </a:blipFill>
            </p:spPr>
            <p:txBody>
              <a:bodyPr/>
              <a:lstStyle/>
              <a:p>
                <a:r>
                  <a:rPr lang="ja-JP" altLang="en-US">
                    <a:noFill/>
                  </a:rPr>
                  <a:t> </a:t>
                </a:r>
              </a:p>
            </p:txBody>
          </p:sp>
        </mc:Fallback>
      </mc:AlternateContent>
      <p:cxnSp>
        <p:nvCxnSpPr>
          <p:cNvPr id="63" name="直線矢印コネクタ 62"/>
          <p:cNvCxnSpPr/>
          <p:nvPr/>
        </p:nvCxnSpPr>
        <p:spPr>
          <a:xfrm>
            <a:off x="1936400" y="2513092"/>
            <a:ext cx="0" cy="1375525"/>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テキスト ボックス 63"/>
              <p:cNvSpPr txBox="1"/>
              <p:nvPr/>
            </p:nvSpPr>
            <p:spPr>
              <a:xfrm>
                <a:off x="107504" y="2972303"/>
                <a:ext cx="1736694"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−4)×</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64" name="テキスト ボックス 63"/>
              <p:cNvSpPr txBox="1">
                <a:spLocks noRot="1" noChangeAspect="1" noMove="1" noResize="1" noEditPoints="1" noAdjustHandles="1" noChangeArrowheads="1" noChangeShapeType="1" noTextEdit="1"/>
              </p:cNvSpPr>
              <p:nvPr/>
            </p:nvSpPr>
            <p:spPr>
              <a:xfrm>
                <a:off x="107504" y="2972303"/>
                <a:ext cx="1736694" cy="461665"/>
              </a:xfrm>
              <a:prstGeom prst="rect">
                <a:avLst/>
              </a:prstGeom>
              <a:blipFill>
                <a:blip r:embed="rId5"/>
                <a:stretch>
                  <a:fillRect l="-702" b="-18667"/>
                </a:stretch>
              </a:blipFill>
            </p:spPr>
            <p:txBody>
              <a:bodyPr/>
              <a:lstStyle/>
              <a:p>
                <a:r>
                  <a:rPr lang="ja-JP" altLang="en-US">
                    <a:noFill/>
                  </a:rPr>
                  <a:t> </a:t>
                </a:r>
              </a:p>
            </p:txBody>
          </p:sp>
        </mc:Fallback>
      </mc:AlternateContent>
      <p:cxnSp>
        <p:nvCxnSpPr>
          <p:cNvPr id="65" name="直線矢印コネクタ 64"/>
          <p:cNvCxnSpPr/>
          <p:nvPr/>
        </p:nvCxnSpPr>
        <p:spPr>
          <a:xfrm>
            <a:off x="1946952" y="3847570"/>
            <a:ext cx="0" cy="1375525"/>
          </a:xfrm>
          <a:prstGeom prst="straightConnector1">
            <a:avLst/>
          </a:prstGeom>
          <a:ln w="127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テキスト ボックス 65"/>
              <p:cNvSpPr txBox="1"/>
              <p:nvPr/>
            </p:nvSpPr>
            <p:spPr>
              <a:xfrm>
                <a:off x="118056" y="4306781"/>
                <a:ext cx="1736694" cy="4616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𝑛</m:t>
                      </m:r>
                      <m:r>
                        <a:rPr kumimoji="1" lang="en-US" altLang="ja-JP" sz="2400" b="0" i="1" smtClean="0">
                          <a:latin typeface="Cambria Math" panose="02040503050406030204" pitchFamily="18" charset="0"/>
                          <a:ea typeface="Cambria Math" panose="02040503050406030204" pitchFamily="18" charset="0"/>
                        </a:rPr>
                        <m:t>−4)×</m:t>
                      </m:r>
                      <m:r>
                        <a:rPr kumimoji="1" lang="en-US" altLang="ja-JP" sz="2400" b="0" i="1" smtClean="0">
                          <a:latin typeface="Cambria Math" panose="02040503050406030204" pitchFamily="18" charset="0"/>
                          <a:ea typeface="Cambria Math" panose="02040503050406030204" pitchFamily="18" charset="0"/>
                        </a:rPr>
                        <m:t>𝑟</m:t>
                      </m:r>
                    </m:oMath>
                  </m:oMathPara>
                </a14:m>
                <a:endParaRPr kumimoji="1" lang="ja-JP" altLang="en-US" sz="2400" dirty="0"/>
              </a:p>
            </p:txBody>
          </p:sp>
        </mc:Choice>
        <mc:Fallback xmlns="">
          <p:sp>
            <p:nvSpPr>
              <p:cNvPr id="66" name="テキスト ボックス 65"/>
              <p:cNvSpPr txBox="1">
                <a:spLocks noRot="1" noChangeAspect="1" noMove="1" noResize="1" noEditPoints="1" noAdjustHandles="1" noChangeArrowheads="1" noChangeShapeType="1" noTextEdit="1"/>
              </p:cNvSpPr>
              <p:nvPr/>
            </p:nvSpPr>
            <p:spPr>
              <a:xfrm>
                <a:off x="118056" y="4306781"/>
                <a:ext cx="1736694" cy="461665"/>
              </a:xfrm>
              <a:prstGeom prst="rect">
                <a:avLst/>
              </a:prstGeom>
              <a:blipFill>
                <a:blip r:embed="rId6"/>
                <a:stretch>
                  <a:fillRect l="-351" b="-1710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353770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658836" y="2185572"/>
            <a:ext cx="1768184" cy="2053218"/>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861188" y="1826332"/>
            <a:ext cx="2671252" cy="2731855"/>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p:cNvSpPr/>
          <p:nvPr/>
        </p:nvSpPr>
        <p:spPr>
          <a:xfrm>
            <a:off x="4996062" y="3214164"/>
            <a:ext cx="3544013" cy="27318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p:cNvSpPr/>
          <p:nvPr/>
        </p:nvSpPr>
        <p:spPr>
          <a:xfrm>
            <a:off x="2794922" y="3553622"/>
            <a:ext cx="1768184" cy="205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839079" y="3910584"/>
            <a:ext cx="1597997" cy="13618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822038" y="2526792"/>
            <a:ext cx="2521353" cy="1361825"/>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normAutofit/>
          </a:bodyPr>
          <a:lstStyle/>
          <a:p>
            <a:r>
              <a:rPr lang="en-US" altLang="ja-JP" sz="4000" dirty="0"/>
              <a:t>Zigzag scan</a:t>
            </a:r>
            <a:endParaRPr kumimoji="1" lang="ja-JP" altLang="en-US" sz="4000" dirty="0"/>
          </a:p>
        </p:txBody>
      </p:sp>
      <p:sp>
        <p:nvSpPr>
          <p:cNvPr id="7" name="正方形/長方形 6"/>
          <p:cNvSpPr/>
          <p:nvPr/>
        </p:nvSpPr>
        <p:spPr>
          <a:xfrm>
            <a:off x="827584" y="1141522"/>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27584" y="1484784"/>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7584" y="1826568"/>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7584" y="2169830"/>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27584" y="252000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9704" y="286178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27584" y="3203571"/>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27584" y="3545355"/>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27584" y="423127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27584" y="457392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27584" y="491608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9734" y="5593406"/>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29674" y="594114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27584" y="525573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27584" y="628001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p:cNvGrpSpPr/>
          <p:nvPr/>
        </p:nvGrpSpPr>
        <p:grpSpPr>
          <a:xfrm>
            <a:off x="5531621" y="3197468"/>
            <a:ext cx="432048" cy="2763103"/>
            <a:chOff x="5364088" y="1810826"/>
            <a:chExt cx="432048" cy="2763103"/>
          </a:xfrm>
        </p:grpSpPr>
        <p:cxnSp>
          <p:nvCxnSpPr>
            <p:cNvPr id="20" name="直線矢印コネクタ 19"/>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3103932" y="3544915"/>
            <a:ext cx="432048" cy="2077792"/>
            <a:chOff x="5364088" y="1810826"/>
            <a:chExt cx="432048" cy="2763103"/>
          </a:xfrm>
        </p:grpSpPr>
        <p:cxnSp>
          <p:nvCxnSpPr>
            <p:cNvPr id="42" name="直線矢印コネクタ 41"/>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53" name="正方形/長方形 52"/>
          <p:cNvSpPr/>
          <p:nvPr/>
        </p:nvSpPr>
        <p:spPr>
          <a:xfrm>
            <a:off x="827584" y="388861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247344" y="2160999"/>
            <a:ext cx="432048" cy="2077791"/>
          </a:xfrm>
          <a:prstGeom prst="rect">
            <a:avLst/>
          </a:prstGeom>
          <a:solidFill>
            <a:srgbClr val="00206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5429140" y="1826332"/>
            <a:ext cx="432048" cy="2747464"/>
          </a:xfrm>
          <a:prstGeom prst="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p:cNvSpPr txBox="1"/>
          <p:nvPr/>
        </p:nvSpPr>
        <p:spPr>
          <a:xfrm rot="16200000">
            <a:off x="5119456" y="2989265"/>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
        <p:nvSpPr>
          <p:cNvPr id="52" name="テキスト ボックス 51"/>
          <p:cNvSpPr txBox="1"/>
          <p:nvPr/>
        </p:nvSpPr>
        <p:spPr>
          <a:xfrm rot="16200000">
            <a:off x="2918088" y="2996377"/>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
        <p:nvSpPr>
          <p:cNvPr id="55" name="正方形/長方形 54"/>
          <p:cNvSpPr/>
          <p:nvPr/>
        </p:nvSpPr>
        <p:spPr>
          <a:xfrm>
            <a:off x="2374569" y="3520769"/>
            <a:ext cx="432048" cy="20777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正方形/長方形 55"/>
          <p:cNvSpPr/>
          <p:nvPr/>
        </p:nvSpPr>
        <p:spPr>
          <a:xfrm>
            <a:off x="4572000" y="3184455"/>
            <a:ext cx="432048" cy="27474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4996062" y="3213210"/>
            <a:ext cx="3544013" cy="1344977"/>
          </a:xfrm>
          <a:prstGeom prst="rect">
            <a:avLst/>
          </a:prstGeom>
          <a:solidFill>
            <a:srgbClr val="FF0000">
              <a:alpha val="50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t>s</a:t>
            </a:r>
            <a:r>
              <a:rPr kumimoji="1" lang="en-US" altLang="ja-JP" sz="2800" dirty="0"/>
              <a:t>canned again</a:t>
            </a:r>
            <a:endParaRPr kumimoji="1" lang="ja-JP" altLang="en-US" sz="2800" dirty="0"/>
          </a:p>
        </p:txBody>
      </p:sp>
      <p:sp>
        <p:nvSpPr>
          <p:cNvPr id="49" name="正方形/長方形 48"/>
          <p:cNvSpPr/>
          <p:nvPr/>
        </p:nvSpPr>
        <p:spPr>
          <a:xfrm>
            <a:off x="2814283" y="3520769"/>
            <a:ext cx="1748823" cy="718087"/>
          </a:xfrm>
          <a:prstGeom prst="rect">
            <a:avLst/>
          </a:prstGeom>
          <a:solidFill>
            <a:srgbClr val="FF0000">
              <a:alpha val="50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kumimoji="1" lang="en-US" altLang="ja-JP" sz="2400" dirty="0"/>
              <a:t>scanned again</a:t>
            </a:r>
            <a:endParaRPr kumimoji="1" lang="ja-JP" altLang="en-US" sz="2400" dirty="0"/>
          </a:p>
        </p:txBody>
      </p:sp>
    </p:spTree>
    <p:extLst>
      <p:ext uri="{BB962C8B-B14F-4D97-AF65-F5344CB8AC3E}">
        <p14:creationId xmlns:p14="http://schemas.microsoft.com/office/powerpoint/2010/main" val="175157949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正方形/長方形 3"/>
          <p:cNvSpPr/>
          <p:nvPr/>
        </p:nvSpPr>
        <p:spPr>
          <a:xfrm>
            <a:off x="3658836" y="2185572"/>
            <a:ext cx="1768184" cy="2053218"/>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861188" y="1826332"/>
            <a:ext cx="2671252" cy="2731855"/>
          </a:xfrm>
          <a:prstGeom prst="rect">
            <a:avLst/>
          </a:prstGeom>
          <a:solidFill>
            <a:schemeClr val="accent5">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p:cNvSpPr/>
          <p:nvPr/>
        </p:nvSpPr>
        <p:spPr>
          <a:xfrm>
            <a:off x="4996062" y="3214164"/>
            <a:ext cx="3544013" cy="27318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p:cNvSpPr/>
          <p:nvPr/>
        </p:nvSpPr>
        <p:spPr>
          <a:xfrm>
            <a:off x="2794922" y="3553622"/>
            <a:ext cx="1768184" cy="205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839079" y="3910584"/>
            <a:ext cx="1597997" cy="13618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822038" y="2526792"/>
            <a:ext cx="2521353" cy="1361825"/>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normAutofit/>
          </a:bodyPr>
          <a:lstStyle/>
          <a:p>
            <a:r>
              <a:rPr lang="en-US" altLang="ja-JP" sz="4000" dirty="0"/>
              <a:t>Zigzag scan</a:t>
            </a:r>
            <a:endParaRPr kumimoji="1" lang="ja-JP" altLang="en-US" sz="4000" dirty="0"/>
          </a:p>
        </p:txBody>
      </p:sp>
      <p:sp>
        <p:nvSpPr>
          <p:cNvPr id="7" name="正方形/長方形 6"/>
          <p:cNvSpPr/>
          <p:nvPr/>
        </p:nvSpPr>
        <p:spPr>
          <a:xfrm>
            <a:off x="827584" y="1141522"/>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27584" y="1484784"/>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7584" y="1826568"/>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7584" y="2169830"/>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27584" y="252000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29704" y="286178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827584" y="3203571"/>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27584" y="3545355"/>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27584" y="423127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827584" y="457392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27584" y="491608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9734" y="5593406"/>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29674" y="594114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27584" y="5255733"/>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827584" y="6280019"/>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p:cNvGrpSpPr/>
          <p:nvPr/>
        </p:nvGrpSpPr>
        <p:grpSpPr>
          <a:xfrm>
            <a:off x="5531621" y="3197468"/>
            <a:ext cx="432048" cy="2763103"/>
            <a:chOff x="5364088" y="1810826"/>
            <a:chExt cx="432048" cy="2763103"/>
          </a:xfrm>
        </p:grpSpPr>
        <p:cxnSp>
          <p:nvCxnSpPr>
            <p:cNvPr id="20" name="直線矢印コネクタ 19"/>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a:off x="3103932" y="3544915"/>
            <a:ext cx="432048" cy="2077792"/>
            <a:chOff x="5364088" y="1810826"/>
            <a:chExt cx="432048" cy="2763103"/>
          </a:xfrm>
        </p:grpSpPr>
        <p:cxnSp>
          <p:nvCxnSpPr>
            <p:cNvPr id="42" name="直線矢印コネクタ 41"/>
            <p:cNvCxnSpPr/>
            <p:nvPr/>
          </p:nvCxnSpPr>
          <p:spPr>
            <a:xfrm>
              <a:off x="5364088"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580112"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5796136" y="1826568"/>
              <a:ext cx="0" cy="274736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364088" y="1826568"/>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554975" y="1810826"/>
              <a:ext cx="216024" cy="2747361"/>
            </a:xfrm>
            <a:prstGeom prst="line">
              <a:avLst/>
            </a:prstGeom>
            <a:ln w="12700">
              <a:solidFill>
                <a:srgbClr val="0070C0"/>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53" name="正方形/長方形 52"/>
          <p:cNvSpPr/>
          <p:nvPr/>
        </p:nvSpPr>
        <p:spPr>
          <a:xfrm>
            <a:off x="827584" y="3888617"/>
            <a:ext cx="7704856" cy="3432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247344" y="2160999"/>
            <a:ext cx="432048" cy="2077791"/>
          </a:xfrm>
          <a:prstGeom prst="rect">
            <a:avLst/>
          </a:prstGeom>
          <a:solidFill>
            <a:srgbClr val="00206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5429140" y="1826332"/>
            <a:ext cx="432048" cy="2747464"/>
          </a:xfrm>
          <a:prstGeom prst="rect">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p:cNvSpPr txBox="1"/>
          <p:nvPr/>
        </p:nvSpPr>
        <p:spPr>
          <a:xfrm rot="16200000">
            <a:off x="5119456" y="2989265"/>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
        <p:nvSpPr>
          <p:cNvPr id="52" name="テキスト ボックス 51"/>
          <p:cNvSpPr txBox="1"/>
          <p:nvPr/>
        </p:nvSpPr>
        <p:spPr>
          <a:xfrm rot="16200000">
            <a:off x="2918088" y="2996377"/>
            <a:ext cx="1060931" cy="369332"/>
          </a:xfrm>
          <a:prstGeom prst="rect">
            <a:avLst/>
          </a:prstGeom>
          <a:noFill/>
          <a:ln>
            <a:solidFill>
              <a:srgbClr val="002060"/>
            </a:solidFill>
          </a:ln>
        </p:spPr>
        <p:txBody>
          <a:bodyPr wrap="none" rtlCol="0">
            <a:spAutoFit/>
          </a:bodyPr>
          <a:lstStyle/>
          <a:p>
            <a:r>
              <a:rPr kumimoji="1" lang="en-US" altLang="ja-JP" dirty="0">
                <a:solidFill>
                  <a:schemeClr val="bg1"/>
                </a:solidFill>
              </a:rPr>
              <a:t>Box Filter</a:t>
            </a:r>
            <a:endParaRPr kumimoji="1" lang="ja-JP" altLang="en-US" dirty="0">
              <a:solidFill>
                <a:schemeClr val="bg1"/>
              </a:solidFill>
            </a:endParaRPr>
          </a:p>
        </p:txBody>
      </p:sp>
      <p:sp>
        <p:nvSpPr>
          <p:cNvPr id="55" name="正方形/長方形 54"/>
          <p:cNvSpPr/>
          <p:nvPr/>
        </p:nvSpPr>
        <p:spPr>
          <a:xfrm>
            <a:off x="2374569" y="3520769"/>
            <a:ext cx="432048" cy="20777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正方形/長方形 55"/>
          <p:cNvSpPr/>
          <p:nvPr/>
        </p:nvSpPr>
        <p:spPr>
          <a:xfrm>
            <a:off x="4572000" y="3184455"/>
            <a:ext cx="432048" cy="27474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4996062" y="3213210"/>
            <a:ext cx="3544013" cy="1344977"/>
          </a:xfrm>
          <a:prstGeom prst="rect">
            <a:avLst/>
          </a:prstGeom>
          <a:solidFill>
            <a:srgbClr val="FF0000">
              <a:alpha val="50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t>s</a:t>
            </a:r>
            <a:r>
              <a:rPr kumimoji="1" lang="en-US" altLang="ja-JP" sz="2800" dirty="0"/>
              <a:t>canned again</a:t>
            </a:r>
            <a:endParaRPr kumimoji="1" lang="ja-JP" altLang="en-US" sz="2800" dirty="0"/>
          </a:p>
        </p:txBody>
      </p:sp>
      <p:sp>
        <p:nvSpPr>
          <p:cNvPr id="49" name="正方形/長方形 48"/>
          <p:cNvSpPr/>
          <p:nvPr/>
        </p:nvSpPr>
        <p:spPr>
          <a:xfrm>
            <a:off x="2814283" y="3520769"/>
            <a:ext cx="1748823" cy="718087"/>
          </a:xfrm>
          <a:prstGeom prst="rect">
            <a:avLst/>
          </a:prstGeom>
          <a:solidFill>
            <a:srgbClr val="FF0000">
              <a:alpha val="50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kumimoji="1" lang="en-US" altLang="ja-JP" sz="2400" dirty="0"/>
              <a:t>scanned again</a:t>
            </a:r>
            <a:endParaRPr kumimoji="1" lang="ja-JP" altLang="en-US" sz="2400" dirty="0"/>
          </a:p>
        </p:txBody>
      </p:sp>
      <mc:AlternateContent xmlns:mc="http://schemas.openxmlformats.org/markup-compatibility/2006" xmlns:a14="http://schemas.microsoft.com/office/drawing/2010/main">
        <mc:Choice Requires="a14">
          <p:sp>
            <p:nvSpPr>
              <p:cNvPr id="50" name="テキスト ボックス 49"/>
              <p:cNvSpPr txBox="1"/>
              <p:nvPr/>
            </p:nvSpPr>
            <p:spPr>
              <a:xfrm>
                <a:off x="1226393" y="1802657"/>
                <a:ext cx="6711902" cy="813300"/>
              </a:xfrm>
              <a:prstGeom prst="rect">
                <a:avLst/>
              </a:prstGeom>
              <a:solidFill>
                <a:srgbClr val="00B0F0"/>
              </a:solidFill>
            </p:spPr>
            <p:txBody>
              <a:bodyPr wrap="none" rtlCol="0">
                <a:spAutoFit/>
              </a:bodyPr>
              <a:lstStyle/>
              <a:p>
                <a:r>
                  <a:rPr lang="en-US" altLang="ja-JP" sz="2800" dirty="0">
                    <a:solidFill>
                      <a:schemeClr val="bg1"/>
                    </a:solidFill>
                  </a:rPr>
                  <a:t>computational efficiency </a:t>
                </a:r>
                <a14:m>
                  <m:oMath xmlns:m="http://schemas.openxmlformats.org/officeDocument/2006/math">
                    <m:r>
                      <a:rPr lang="en-US" altLang="ja-JP" sz="3200" i="1">
                        <a:solidFill>
                          <a:schemeClr val="bg1"/>
                        </a:solidFill>
                        <a:latin typeface="Cambria Math" panose="02040503050406030204" pitchFamily="18" charset="0"/>
                      </a:rPr>
                      <m:t>=</m:t>
                    </m:r>
                    <m:f>
                      <m:fPr>
                        <m:ctrlPr>
                          <a:rPr lang="en-US" altLang="ja-JP" sz="3200" i="1" smtClean="0">
                            <a:solidFill>
                              <a:schemeClr val="bg1"/>
                            </a:solidFill>
                            <a:latin typeface="Cambria Math" panose="02040503050406030204" pitchFamily="18" charset="0"/>
                          </a:rPr>
                        </m:ctrlPr>
                      </m:fPr>
                      <m:num>
                        <m:r>
                          <a:rPr lang="en-US" altLang="ja-JP" sz="3200" b="0" i="1" smtClean="0">
                            <a:solidFill>
                              <a:schemeClr val="bg1"/>
                            </a:solidFill>
                            <a:latin typeface="Cambria Math" panose="02040503050406030204" pitchFamily="18" charset="0"/>
                          </a:rPr>
                          <m:t>(</m:t>
                        </m:r>
                        <m:r>
                          <a:rPr lang="en-US" altLang="ja-JP" sz="3200" b="0" i="1" smtClean="0">
                            <a:solidFill>
                              <a:schemeClr val="bg1"/>
                            </a:solidFill>
                            <a:latin typeface="Cambria Math" panose="02040503050406030204" pitchFamily="18" charset="0"/>
                          </a:rPr>
                          <m:t>𝑛</m:t>
                        </m:r>
                        <m:r>
                          <a:rPr lang="en-US" altLang="ja-JP" sz="3200" b="0" i="1" smtClean="0">
                            <a:solidFill>
                              <a:schemeClr val="bg1"/>
                            </a:solidFill>
                            <a:latin typeface="Cambria Math" panose="02040503050406030204" pitchFamily="18" charset="0"/>
                          </a:rPr>
                          <m:t>−4)×</m:t>
                        </m:r>
                        <m:r>
                          <a:rPr lang="en-US" altLang="ja-JP" sz="3200" b="0" i="1" smtClean="0">
                            <a:solidFill>
                              <a:schemeClr val="bg1"/>
                            </a:solidFill>
                            <a:latin typeface="Cambria Math" panose="02040503050406030204" pitchFamily="18" charset="0"/>
                            <a:ea typeface="Cambria Math" panose="02040503050406030204" pitchFamily="18" charset="0"/>
                          </a:rPr>
                          <m:t>𝑟</m:t>
                        </m:r>
                      </m:num>
                      <m:den>
                        <m:r>
                          <a:rPr lang="en-US" altLang="ja-JP" sz="3200" b="0" i="1" smtClean="0">
                            <a:solidFill>
                              <a:schemeClr val="bg1"/>
                            </a:solidFill>
                            <a:latin typeface="Cambria Math" panose="02040503050406030204" pitchFamily="18" charset="0"/>
                          </a:rPr>
                          <m:t>𝑛</m:t>
                        </m:r>
                        <m:r>
                          <a:rPr lang="en-US" altLang="ja-JP" sz="3200" b="0" i="1" smtClean="0">
                            <a:solidFill>
                              <a:schemeClr val="bg1"/>
                            </a:solidFill>
                            <a:latin typeface="Cambria Math" panose="02040503050406030204" pitchFamily="18" charset="0"/>
                            <a:ea typeface="Cambria Math" panose="02040503050406030204" pitchFamily="18" charset="0"/>
                          </a:rPr>
                          <m:t>×</m:t>
                        </m:r>
                        <m:r>
                          <a:rPr lang="en-US" altLang="ja-JP" sz="3200" b="0" i="1" smtClean="0">
                            <a:solidFill>
                              <a:schemeClr val="bg1"/>
                            </a:solidFill>
                            <a:latin typeface="Cambria Math" panose="02040503050406030204" pitchFamily="18" charset="0"/>
                            <a:ea typeface="Cambria Math" panose="02040503050406030204" pitchFamily="18" charset="0"/>
                          </a:rPr>
                          <m:t>𝑟</m:t>
                        </m:r>
                      </m:den>
                    </m:f>
                    <m:r>
                      <a:rPr lang="en-US" altLang="ja-JP" sz="3200" b="0" i="1" smtClean="0">
                        <a:solidFill>
                          <a:schemeClr val="bg1"/>
                        </a:solidFill>
                        <a:latin typeface="Cambria Math" panose="02040503050406030204" pitchFamily="18" charset="0"/>
                      </a:rPr>
                      <m:t>=</m:t>
                    </m:r>
                    <m:f>
                      <m:fPr>
                        <m:ctrlPr>
                          <a:rPr lang="en-US" altLang="ja-JP" sz="3200" b="0" i="1" smtClean="0">
                            <a:solidFill>
                              <a:schemeClr val="bg1"/>
                            </a:solidFill>
                            <a:latin typeface="Cambria Math" panose="02040503050406030204" pitchFamily="18" charset="0"/>
                          </a:rPr>
                        </m:ctrlPr>
                      </m:fPr>
                      <m:num>
                        <m:r>
                          <a:rPr lang="en-US" altLang="ja-JP" sz="3200" b="0" i="1" smtClean="0">
                            <a:solidFill>
                              <a:schemeClr val="bg1"/>
                            </a:solidFill>
                            <a:latin typeface="Cambria Math" panose="02040503050406030204" pitchFamily="18" charset="0"/>
                          </a:rPr>
                          <m:t>𝑛</m:t>
                        </m:r>
                        <m:r>
                          <a:rPr lang="en-US" altLang="ja-JP" sz="3200" b="0" i="1" smtClean="0">
                            <a:solidFill>
                              <a:schemeClr val="bg1"/>
                            </a:solidFill>
                            <a:latin typeface="Cambria Math" panose="02040503050406030204" pitchFamily="18" charset="0"/>
                          </a:rPr>
                          <m:t>−4</m:t>
                        </m:r>
                      </m:num>
                      <m:den>
                        <m:r>
                          <a:rPr lang="en-US" altLang="ja-JP" sz="3200" b="0" i="1" smtClean="0">
                            <a:solidFill>
                              <a:schemeClr val="bg1"/>
                            </a:solidFill>
                            <a:latin typeface="Cambria Math" panose="02040503050406030204" pitchFamily="18" charset="0"/>
                          </a:rPr>
                          <m:t>𝑛</m:t>
                        </m:r>
                      </m:den>
                    </m:f>
                  </m:oMath>
                </a14:m>
                <a:endParaRPr kumimoji="1" lang="ja-JP" altLang="en-US" sz="3200" dirty="0">
                  <a:solidFill>
                    <a:schemeClr val="bg1"/>
                  </a:solidFill>
                </a:endParaRPr>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1226393" y="1802657"/>
                <a:ext cx="6711902" cy="813300"/>
              </a:xfrm>
              <a:prstGeom prst="rect">
                <a:avLst/>
              </a:prstGeom>
              <a:blipFill rotWithShape="0">
                <a:blip r:embed="rId3"/>
                <a:stretch>
                  <a:fillRect l="-1817" b="-67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0013602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sz="4000" dirty="0"/>
              <a:t>Zigzag scan</a:t>
            </a:r>
            <a:endParaRPr kumimoji="1" lang="ja-JP" altLang="en-US" sz="4000" dirty="0"/>
          </a:p>
        </p:txBody>
      </p:sp>
      <p:graphicFrame>
        <p:nvGraphicFramePr>
          <p:cNvPr id="4" name="表 3"/>
          <p:cNvGraphicFramePr>
            <a:graphicFrameLocks noGrp="1"/>
          </p:cNvGraphicFramePr>
          <p:nvPr>
            <p:extLst>
              <p:ext uri="{D42A27DB-BD31-4B8C-83A1-F6EECF244321}">
                <p14:modId xmlns:p14="http://schemas.microsoft.com/office/powerpoint/2010/main" val="931398343"/>
              </p:ext>
            </p:extLst>
          </p:nvPr>
        </p:nvGraphicFramePr>
        <p:xfrm>
          <a:off x="467544" y="1628800"/>
          <a:ext cx="8229599" cy="45510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322515">
                  <a:extLst>
                    <a:ext uri="{9D8B030D-6E8A-4147-A177-3AD203B41FA5}">
                      <a16:colId xmlns:a16="http://schemas.microsoft.com/office/drawing/2014/main" val="20005"/>
                    </a:ext>
                  </a:extLst>
                </a:gridCol>
                <a:gridCol w="1028799">
                  <a:extLst>
                    <a:ext uri="{9D8B030D-6E8A-4147-A177-3AD203B41FA5}">
                      <a16:colId xmlns:a16="http://schemas.microsoft.com/office/drawing/2014/main" val="20006"/>
                    </a:ext>
                  </a:extLst>
                </a:gridCol>
              </a:tblGrid>
              <a:tr h="540060">
                <a:tc rowSpan="2">
                  <a:txBody>
                    <a:bodyPr/>
                    <a:lstStyle/>
                    <a:p>
                      <a:r>
                        <a:rPr kumimoji="1" lang="en-US" altLang="ja-JP" sz="2000" dirty="0"/>
                        <a:t>scan method</a:t>
                      </a:r>
                      <a:endParaRPr kumimoji="1" lang="ja-JP" altLang="en-US" sz="2000" dirty="0"/>
                    </a:p>
                  </a:txBody>
                  <a:tcPr/>
                </a:tc>
                <a:tc>
                  <a:txBody>
                    <a:bodyPr/>
                    <a:lstStyle/>
                    <a:p>
                      <a:endParaRPr kumimoji="1" lang="ja-JP" altLang="en-US" sz="2000"/>
                    </a:p>
                  </a:txBody>
                  <a:tcPr/>
                </a:tc>
                <a:tc gridSpan="3">
                  <a:txBody>
                    <a:bodyPr/>
                    <a:lstStyle/>
                    <a:p>
                      <a:pPr algn="ctr"/>
                      <a:r>
                        <a:rPr kumimoji="1" lang="en-US" altLang="ja-JP" sz="2000" dirty="0"/>
                        <a:t>#block RMAs</a:t>
                      </a:r>
                      <a:endParaRPr kumimoji="1" lang="ja-JP" altLang="en-US" sz="2000" dirty="0"/>
                    </a:p>
                  </a:txBody>
                  <a:tcPr/>
                </a:tc>
                <a:tc hMerge="1">
                  <a:txBody>
                    <a:bodyPr/>
                    <a:lstStyle/>
                    <a:p>
                      <a:endParaRPr kumimoji="1" lang="ja-JP" altLang="en-US" dirty="0"/>
                    </a:p>
                  </a:txBody>
                  <a:tcPr/>
                </a:tc>
                <a:tc hMerge="1">
                  <a:txBody>
                    <a:bodyPr/>
                    <a:lstStyle/>
                    <a:p>
                      <a:endParaRPr kumimoji="1" lang="ja-JP" altLang="en-US" dirty="0"/>
                    </a:p>
                  </a:txBody>
                  <a:tcPr/>
                </a:tc>
                <a:tc rowSpan="2">
                  <a:txBody>
                    <a:bodyPr/>
                    <a:lstStyle/>
                    <a:p>
                      <a:r>
                        <a:rPr kumimoji="1" lang="en-US" altLang="ja-JP" sz="2000" dirty="0" err="1"/>
                        <a:t>dist.RAMs</a:t>
                      </a:r>
                      <a:r>
                        <a:rPr kumimoji="1" lang="en-US" altLang="ja-JP" sz="2000" dirty="0"/>
                        <a:t>(KLUTs)</a:t>
                      </a:r>
                      <a:endParaRPr kumimoji="1" lang="ja-JP" altLang="en-US" sz="2000" dirty="0"/>
                    </a:p>
                  </a:txBody>
                  <a:tcPr/>
                </a:tc>
                <a:tc rowSpan="2">
                  <a:txBody>
                    <a:bodyPr/>
                    <a:lstStyle/>
                    <a:p>
                      <a:r>
                        <a:rPr kumimoji="1" lang="en-US" altLang="ja-JP" sz="2000" dirty="0"/>
                        <a:t>clock</a:t>
                      </a:r>
                      <a:r>
                        <a:rPr kumimoji="1" lang="en-US" altLang="ja-JP" sz="2000" baseline="0" dirty="0"/>
                        <a:t>  cycles per pixel</a:t>
                      </a:r>
                      <a:endParaRPr kumimoji="1" lang="ja-JP" altLang="en-US" sz="2000" dirty="0"/>
                    </a:p>
                  </a:txBody>
                  <a:tcPr/>
                </a:tc>
                <a:extLst>
                  <a:ext uri="{0D108BD9-81ED-4DB2-BD59-A6C34878D82A}">
                    <a16:rowId xmlns:a16="http://schemas.microsoft.com/office/drawing/2014/main" val="10000"/>
                  </a:ext>
                </a:extLst>
              </a:tr>
              <a:tr h="540060">
                <a:tc vMerge="1">
                  <a:txBody>
                    <a:bodyPr/>
                    <a:lstStyle/>
                    <a:p>
                      <a:endParaRPr kumimoji="1" lang="ja-JP" altLang="en-US" dirty="0"/>
                    </a:p>
                  </a:txBody>
                  <a:tcPr/>
                </a:tc>
                <a:tc>
                  <a:txBody>
                    <a:bodyPr/>
                    <a:lstStyle/>
                    <a:p>
                      <a:pPr algn="ctr"/>
                      <a:r>
                        <a:rPr kumimoji="1" lang="en-US" altLang="ja-JP" sz="2000" dirty="0"/>
                        <a:t>n</a:t>
                      </a:r>
                      <a:endParaRPr kumimoji="1" lang="ja-JP" altLang="en-US" sz="2000" dirty="0"/>
                    </a:p>
                  </a:txBody>
                  <a:tcPr/>
                </a:tc>
                <a:tc>
                  <a:txBody>
                    <a:bodyPr/>
                    <a:lstStyle/>
                    <a:p>
                      <a:pPr algn="ctr"/>
                      <a:r>
                        <a:rPr kumimoji="1" lang="en-US" altLang="ja-JP" sz="2000" dirty="0"/>
                        <a:t>line</a:t>
                      </a:r>
                      <a:r>
                        <a:rPr kumimoji="1" lang="en-US" altLang="ja-JP" sz="2000" baseline="0" dirty="0"/>
                        <a:t> buffers</a:t>
                      </a:r>
                      <a:endParaRPr kumimoji="1" lang="ja-JP" altLang="en-US" sz="2000" dirty="0"/>
                    </a:p>
                  </a:txBody>
                  <a:tcPr/>
                </a:tc>
                <a:tc>
                  <a:txBody>
                    <a:bodyPr/>
                    <a:lstStyle/>
                    <a:p>
                      <a:pPr algn="ctr"/>
                      <a:r>
                        <a:rPr kumimoji="1" lang="en-US" altLang="ja-JP" sz="2000" dirty="0"/>
                        <a:t>others</a:t>
                      </a:r>
                      <a:endParaRPr kumimoji="1" lang="ja-JP" altLang="en-US" sz="2000" dirty="0"/>
                    </a:p>
                  </a:txBody>
                  <a:tcPr/>
                </a:tc>
                <a:tc>
                  <a:txBody>
                    <a:bodyPr/>
                    <a:lstStyle/>
                    <a:p>
                      <a:pPr algn="ctr"/>
                      <a:r>
                        <a:rPr kumimoji="1" lang="en-US" altLang="ja-JP" sz="2000" dirty="0"/>
                        <a:t>total</a:t>
                      </a:r>
                      <a:endParaRPr kumimoji="1" lang="ja-JP" altLang="en-US" sz="2000"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001"/>
                  </a:ext>
                </a:extLst>
              </a:tr>
              <a:tr h="540060">
                <a:tc rowSpan="4">
                  <a:txBody>
                    <a:bodyPr/>
                    <a:lstStyle/>
                    <a:p>
                      <a:r>
                        <a:rPr kumimoji="1" lang="en-US" altLang="ja-JP" sz="2000" dirty="0">
                          <a:solidFill>
                            <a:srgbClr val="0070C0"/>
                          </a:solidFill>
                        </a:rPr>
                        <a:t>zigzag</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6</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48</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65</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113</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11</a:t>
                      </a:r>
                      <a:endParaRPr kumimoji="1" lang="ja-JP" altLang="en-US" sz="2000" dirty="0">
                        <a:solidFill>
                          <a:srgbClr val="0070C0"/>
                        </a:solidFill>
                      </a:endParaRPr>
                    </a:p>
                  </a:txBody>
                  <a:tcPr/>
                </a:tc>
                <a:tc>
                  <a:txBody>
                    <a:bodyPr/>
                    <a:lstStyle/>
                    <a:p>
                      <a:pPr algn="ctr"/>
                      <a:r>
                        <a:rPr kumimoji="1" lang="en-US" altLang="ja-JP" sz="2000" dirty="0">
                          <a:solidFill>
                            <a:srgbClr val="0070C0"/>
                          </a:solidFill>
                        </a:rPr>
                        <a:t>6</a:t>
                      </a:r>
                      <a:endParaRPr kumimoji="1" lang="ja-JP" altLang="en-US" sz="2000" dirty="0">
                        <a:solidFill>
                          <a:srgbClr val="0070C0"/>
                        </a:solidFill>
                      </a:endParaRPr>
                    </a:p>
                  </a:txBody>
                  <a:tcPr/>
                </a:tc>
                <a:extLst>
                  <a:ext uri="{0D108BD9-81ED-4DB2-BD59-A6C34878D82A}">
                    <a16:rowId xmlns:a16="http://schemas.microsoft.com/office/drawing/2014/main" val="10002"/>
                  </a:ext>
                </a:extLst>
              </a:tr>
              <a:tr h="540060">
                <a:tc vMerge="1">
                  <a:txBody>
                    <a:bodyPr/>
                    <a:lstStyle/>
                    <a:p>
                      <a:endParaRPr kumimoji="1" lang="ja-JP" altLang="en-US" dirty="0"/>
                    </a:p>
                  </a:txBody>
                  <a:tcPr/>
                </a:tc>
                <a:tc>
                  <a:txBody>
                    <a:bodyPr/>
                    <a:lstStyle/>
                    <a:p>
                      <a:pPr algn="r"/>
                      <a:r>
                        <a:rPr kumimoji="1" lang="en-US" altLang="ja-JP" sz="2000" dirty="0">
                          <a:solidFill>
                            <a:srgbClr val="0070C0"/>
                          </a:solidFill>
                        </a:rPr>
                        <a:t>8</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64</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65</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129</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11</a:t>
                      </a:r>
                      <a:endParaRPr kumimoji="1" lang="ja-JP" altLang="en-US" sz="2000" dirty="0">
                        <a:solidFill>
                          <a:srgbClr val="0070C0"/>
                        </a:solidFill>
                      </a:endParaRPr>
                    </a:p>
                  </a:txBody>
                  <a:tcPr/>
                </a:tc>
                <a:tc>
                  <a:txBody>
                    <a:bodyPr/>
                    <a:lstStyle/>
                    <a:p>
                      <a:pPr algn="ctr"/>
                      <a:r>
                        <a:rPr kumimoji="1" lang="en-US" altLang="ja-JP" sz="2000" dirty="0">
                          <a:solidFill>
                            <a:srgbClr val="0070C0"/>
                          </a:solidFill>
                        </a:rPr>
                        <a:t>4</a:t>
                      </a:r>
                      <a:endParaRPr kumimoji="1" lang="ja-JP" altLang="en-US" sz="2000" dirty="0">
                        <a:solidFill>
                          <a:srgbClr val="0070C0"/>
                        </a:solidFill>
                      </a:endParaRPr>
                    </a:p>
                  </a:txBody>
                  <a:tcPr/>
                </a:tc>
                <a:extLst>
                  <a:ext uri="{0D108BD9-81ED-4DB2-BD59-A6C34878D82A}">
                    <a16:rowId xmlns:a16="http://schemas.microsoft.com/office/drawing/2014/main" val="10003"/>
                  </a:ext>
                </a:extLst>
              </a:tr>
              <a:tr h="540060">
                <a:tc vMerge="1">
                  <a:txBody>
                    <a:bodyPr/>
                    <a:lstStyle/>
                    <a:p>
                      <a:endParaRPr kumimoji="1" lang="ja-JP" altLang="en-US" dirty="0"/>
                    </a:p>
                  </a:txBody>
                  <a:tcPr/>
                </a:tc>
                <a:tc>
                  <a:txBody>
                    <a:bodyPr/>
                    <a:lstStyle/>
                    <a:p>
                      <a:pPr algn="r"/>
                      <a:r>
                        <a:rPr kumimoji="1" lang="en-US" altLang="ja-JP" sz="2000" dirty="0">
                          <a:solidFill>
                            <a:srgbClr val="0070C0"/>
                          </a:solidFill>
                        </a:rPr>
                        <a:t>12</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96</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130</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226</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22</a:t>
                      </a:r>
                      <a:endParaRPr kumimoji="1" lang="ja-JP" altLang="en-US" sz="2000" dirty="0">
                        <a:solidFill>
                          <a:srgbClr val="0070C0"/>
                        </a:solidFill>
                      </a:endParaRPr>
                    </a:p>
                  </a:txBody>
                  <a:tcPr/>
                </a:tc>
                <a:tc>
                  <a:txBody>
                    <a:bodyPr/>
                    <a:lstStyle/>
                    <a:p>
                      <a:pPr algn="ctr"/>
                      <a:r>
                        <a:rPr kumimoji="1" lang="en-US" altLang="ja-JP" sz="2000" dirty="0">
                          <a:solidFill>
                            <a:srgbClr val="0070C0"/>
                          </a:solidFill>
                        </a:rPr>
                        <a:t>3</a:t>
                      </a:r>
                      <a:endParaRPr kumimoji="1" lang="ja-JP" altLang="en-US" sz="2000" dirty="0">
                        <a:solidFill>
                          <a:srgbClr val="0070C0"/>
                        </a:solidFill>
                      </a:endParaRPr>
                    </a:p>
                  </a:txBody>
                  <a:tcPr/>
                </a:tc>
                <a:extLst>
                  <a:ext uri="{0D108BD9-81ED-4DB2-BD59-A6C34878D82A}">
                    <a16:rowId xmlns:a16="http://schemas.microsoft.com/office/drawing/2014/main" val="10004"/>
                  </a:ext>
                </a:extLst>
              </a:tr>
              <a:tr h="540060">
                <a:tc vMerge="1">
                  <a:txBody>
                    <a:bodyPr/>
                    <a:lstStyle/>
                    <a:p>
                      <a:endParaRPr kumimoji="1" lang="ja-JP" altLang="en-US" dirty="0"/>
                    </a:p>
                  </a:txBody>
                  <a:tcPr/>
                </a:tc>
                <a:tc>
                  <a:txBody>
                    <a:bodyPr/>
                    <a:lstStyle/>
                    <a:p>
                      <a:pPr algn="r"/>
                      <a:r>
                        <a:rPr kumimoji="1" lang="en-US" altLang="ja-JP" sz="2000" dirty="0">
                          <a:solidFill>
                            <a:srgbClr val="0070C0"/>
                          </a:solidFill>
                        </a:rPr>
                        <a:t>20</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160</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260</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420</a:t>
                      </a:r>
                      <a:endParaRPr kumimoji="1" lang="ja-JP" altLang="en-US" sz="2000" dirty="0">
                        <a:solidFill>
                          <a:srgbClr val="0070C0"/>
                        </a:solidFill>
                      </a:endParaRPr>
                    </a:p>
                  </a:txBody>
                  <a:tcPr/>
                </a:tc>
                <a:tc>
                  <a:txBody>
                    <a:bodyPr/>
                    <a:lstStyle/>
                    <a:p>
                      <a:pPr algn="r"/>
                      <a:r>
                        <a:rPr kumimoji="1" lang="en-US" altLang="ja-JP" sz="2000" dirty="0">
                          <a:solidFill>
                            <a:srgbClr val="0070C0"/>
                          </a:solidFill>
                        </a:rPr>
                        <a:t>33</a:t>
                      </a:r>
                      <a:endParaRPr kumimoji="1" lang="ja-JP" altLang="en-US" sz="2000" dirty="0">
                        <a:solidFill>
                          <a:srgbClr val="0070C0"/>
                        </a:solidFill>
                      </a:endParaRPr>
                    </a:p>
                  </a:txBody>
                  <a:tcPr/>
                </a:tc>
                <a:tc>
                  <a:txBody>
                    <a:bodyPr/>
                    <a:lstStyle/>
                    <a:p>
                      <a:pPr algn="ctr"/>
                      <a:r>
                        <a:rPr kumimoji="1" lang="en-US" altLang="ja-JP" sz="2000" dirty="0">
                          <a:solidFill>
                            <a:srgbClr val="0070C0"/>
                          </a:solidFill>
                        </a:rPr>
                        <a:t>   2.5</a:t>
                      </a:r>
                      <a:endParaRPr kumimoji="1" lang="ja-JP" altLang="en-US" sz="2000" dirty="0">
                        <a:solidFill>
                          <a:srgbClr val="0070C0"/>
                        </a:solidFill>
                      </a:endParaRPr>
                    </a:p>
                  </a:txBody>
                  <a:tcPr/>
                </a:tc>
                <a:extLst>
                  <a:ext uri="{0D108BD9-81ED-4DB2-BD59-A6C34878D82A}">
                    <a16:rowId xmlns:a16="http://schemas.microsoft.com/office/drawing/2014/main" val="10005"/>
                  </a:ext>
                </a:extLst>
              </a:tr>
              <a:tr h="540060">
                <a:tc rowSpan="2">
                  <a:txBody>
                    <a:bodyPr/>
                    <a:lstStyle/>
                    <a:p>
                      <a:r>
                        <a:rPr kumimoji="1" lang="en-US" altLang="ja-JP" sz="2000" dirty="0">
                          <a:solidFill>
                            <a:srgbClr val="996600"/>
                          </a:solidFill>
                        </a:rPr>
                        <a:t>original</a:t>
                      </a:r>
                      <a:endParaRPr kumimoji="1" lang="ja-JP" altLang="en-US" sz="2000" dirty="0">
                        <a:solidFill>
                          <a:srgbClr val="996600"/>
                        </a:solidFill>
                      </a:endParaRPr>
                    </a:p>
                  </a:txBody>
                  <a:tcPr/>
                </a:tc>
                <a:tc>
                  <a:txBody>
                    <a:bodyPr/>
                    <a:lstStyle/>
                    <a:p>
                      <a:endParaRPr kumimoji="1" lang="ja-JP" altLang="en-US" sz="2000" dirty="0">
                        <a:solidFill>
                          <a:srgbClr val="996600"/>
                        </a:solidFill>
                      </a:endParaRPr>
                    </a:p>
                  </a:txBody>
                  <a:tcPr/>
                </a:tc>
                <a:tc>
                  <a:txBody>
                    <a:bodyPr/>
                    <a:lstStyle/>
                    <a:p>
                      <a:pPr algn="r"/>
                      <a:r>
                        <a:rPr kumimoji="1" lang="en-US" altLang="ja-JP" sz="2000" dirty="0">
                          <a:solidFill>
                            <a:srgbClr val="996600"/>
                          </a:solidFill>
                        </a:rPr>
                        <a:t>0</a:t>
                      </a:r>
                      <a:endParaRPr kumimoji="1" lang="ja-JP" altLang="en-US" sz="2000" dirty="0">
                        <a:solidFill>
                          <a:srgbClr val="996600"/>
                        </a:solidFill>
                      </a:endParaRPr>
                    </a:p>
                  </a:txBody>
                  <a:tcPr/>
                </a:tc>
                <a:tc>
                  <a:txBody>
                    <a:bodyPr/>
                    <a:lstStyle/>
                    <a:p>
                      <a:pPr algn="r"/>
                      <a:r>
                        <a:rPr kumimoji="1" lang="en-US" altLang="ja-JP" sz="2000" dirty="0">
                          <a:solidFill>
                            <a:srgbClr val="996600"/>
                          </a:solidFill>
                        </a:rPr>
                        <a:t>2326</a:t>
                      </a:r>
                      <a:endParaRPr kumimoji="1" lang="ja-JP" altLang="en-US" sz="2000" dirty="0">
                        <a:solidFill>
                          <a:srgbClr val="996600"/>
                        </a:solidFill>
                      </a:endParaRPr>
                    </a:p>
                  </a:txBody>
                  <a:tcPr/>
                </a:tc>
                <a:tc>
                  <a:txBody>
                    <a:bodyPr/>
                    <a:lstStyle/>
                    <a:p>
                      <a:pPr algn="r"/>
                      <a:r>
                        <a:rPr kumimoji="1" lang="en-US" altLang="ja-JP" sz="2000" dirty="0">
                          <a:solidFill>
                            <a:srgbClr val="996600"/>
                          </a:solidFill>
                        </a:rPr>
                        <a:t>2326</a:t>
                      </a:r>
                      <a:endParaRPr kumimoji="1" lang="ja-JP" altLang="en-US" sz="2000" dirty="0">
                        <a:solidFill>
                          <a:srgbClr val="996600"/>
                        </a:solidFill>
                      </a:endParaRPr>
                    </a:p>
                  </a:txBody>
                  <a:tcPr/>
                </a:tc>
                <a:tc>
                  <a:txBody>
                    <a:bodyPr/>
                    <a:lstStyle/>
                    <a:p>
                      <a:pPr algn="r"/>
                      <a:r>
                        <a:rPr kumimoji="1" lang="en-US" altLang="ja-JP" sz="2000" dirty="0">
                          <a:solidFill>
                            <a:srgbClr val="996600"/>
                          </a:solidFill>
                        </a:rPr>
                        <a:t>0</a:t>
                      </a:r>
                      <a:endParaRPr kumimoji="1" lang="ja-JP" altLang="en-US" sz="2000" dirty="0">
                        <a:solidFill>
                          <a:srgbClr val="996600"/>
                        </a:solidFill>
                      </a:endParaRPr>
                    </a:p>
                  </a:txBody>
                  <a:tcPr/>
                </a:tc>
                <a:tc>
                  <a:txBody>
                    <a:bodyPr/>
                    <a:lstStyle/>
                    <a:p>
                      <a:pPr algn="ctr"/>
                      <a:r>
                        <a:rPr kumimoji="1" lang="en-US" altLang="ja-JP" sz="2000" dirty="0">
                          <a:solidFill>
                            <a:srgbClr val="996600"/>
                          </a:solidFill>
                        </a:rPr>
                        <a:t>1</a:t>
                      </a:r>
                      <a:endParaRPr kumimoji="1" lang="ja-JP" altLang="en-US" sz="2000" dirty="0">
                        <a:solidFill>
                          <a:srgbClr val="996600"/>
                        </a:solidFill>
                      </a:endParaRPr>
                    </a:p>
                  </a:txBody>
                  <a:tcPr/>
                </a:tc>
                <a:extLst>
                  <a:ext uri="{0D108BD9-81ED-4DB2-BD59-A6C34878D82A}">
                    <a16:rowId xmlns:a16="http://schemas.microsoft.com/office/drawing/2014/main" val="10006"/>
                  </a:ext>
                </a:extLst>
              </a:tr>
              <a:tr h="540060">
                <a:tc vMerge="1">
                  <a:txBody>
                    <a:bodyPr/>
                    <a:lstStyle/>
                    <a:p>
                      <a:endParaRPr kumimoji="1" lang="ja-JP" altLang="en-US" dirty="0"/>
                    </a:p>
                  </a:txBody>
                  <a:tcPr/>
                </a:tc>
                <a:tc>
                  <a:txBody>
                    <a:bodyPr/>
                    <a:lstStyle/>
                    <a:p>
                      <a:endParaRPr kumimoji="1" lang="ja-JP" altLang="en-US" sz="2000" dirty="0">
                        <a:solidFill>
                          <a:srgbClr val="996600"/>
                        </a:solidFill>
                      </a:endParaRPr>
                    </a:p>
                  </a:txBody>
                  <a:tcPr/>
                </a:tc>
                <a:tc>
                  <a:txBody>
                    <a:bodyPr/>
                    <a:lstStyle/>
                    <a:p>
                      <a:pPr algn="r"/>
                      <a:r>
                        <a:rPr kumimoji="1" lang="en-US" altLang="ja-JP" sz="2000" dirty="0">
                          <a:solidFill>
                            <a:srgbClr val="996600"/>
                          </a:solidFill>
                        </a:rPr>
                        <a:t>0</a:t>
                      </a:r>
                      <a:endParaRPr kumimoji="1" lang="ja-JP" altLang="en-US" sz="2000" dirty="0">
                        <a:solidFill>
                          <a:srgbClr val="996600"/>
                        </a:solidFill>
                      </a:endParaRPr>
                    </a:p>
                  </a:txBody>
                  <a:tcPr/>
                </a:tc>
                <a:tc>
                  <a:txBody>
                    <a:bodyPr/>
                    <a:lstStyle/>
                    <a:p>
                      <a:pPr algn="r"/>
                      <a:r>
                        <a:rPr kumimoji="1" lang="en-US" altLang="ja-JP" sz="2000" dirty="0">
                          <a:solidFill>
                            <a:srgbClr val="996600"/>
                          </a:solidFill>
                        </a:rPr>
                        <a:t>1163</a:t>
                      </a:r>
                      <a:endParaRPr kumimoji="1" lang="ja-JP" altLang="en-US" sz="2000" dirty="0">
                        <a:solidFill>
                          <a:srgbClr val="996600"/>
                        </a:solidFill>
                      </a:endParaRPr>
                    </a:p>
                  </a:txBody>
                  <a:tcPr/>
                </a:tc>
                <a:tc>
                  <a:txBody>
                    <a:bodyPr/>
                    <a:lstStyle/>
                    <a:p>
                      <a:pPr algn="r"/>
                      <a:r>
                        <a:rPr kumimoji="1" lang="en-US" altLang="ja-JP" sz="2000" dirty="0">
                          <a:solidFill>
                            <a:srgbClr val="996600"/>
                          </a:solidFill>
                        </a:rPr>
                        <a:t>1163</a:t>
                      </a:r>
                      <a:endParaRPr kumimoji="1" lang="ja-JP" altLang="en-US" sz="2000" dirty="0">
                        <a:solidFill>
                          <a:srgbClr val="996600"/>
                        </a:solidFill>
                      </a:endParaRPr>
                    </a:p>
                  </a:txBody>
                  <a:tcPr/>
                </a:tc>
                <a:tc>
                  <a:txBody>
                    <a:bodyPr/>
                    <a:lstStyle/>
                    <a:p>
                      <a:pPr algn="r"/>
                      <a:r>
                        <a:rPr kumimoji="1" lang="en-US" altLang="ja-JP" sz="2000" dirty="0">
                          <a:solidFill>
                            <a:srgbClr val="996600"/>
                          </a:solidFill>
                        </a:rPr>
                        <a:t>0</a:t>
                      </a:r>
                      <a:endParaRPr kumimoji="1" lang="ja-JP" altLang="en-US" sz="2000" dirty="0">
                        <a:solidFill>
                          <a:srgbClr val="996600"/>
                        </a:solidFill>
                      </a:endParaRPr>
                    </a:p>
                  </a:txBody>
                  <a:tcPr/>
                </a:tc>
                <a:tc>
                  <a:txBody>
                    <a:bodyPr/>
                    <a:lstStyle/>
                    <a:p>
                      <a:pPr algn="ctr"/>
                      <a:r>
                        <a:rPr kumimoji="1" lang="en-US" altLang="ja-JP" sz="2000" dirty="0">
                          <a:solidFill>
                            <a:srgbClr val="996600"/>
                          </a:solidFill>
                        </a:rPr>
                        <a:t>2</a:t>
                      </a:r>
                      <a:endParaRPr kumimoji="1" lang="ja-JP" altLang="en-US" sz="2000" dirty="0">
                        <a:solidFill>
                          <a:srgbClr val="996600"/>
                        </a:solidFill>
                      </a:endParaRPr>
                    </a:p>
                  </a:txBody>
                  <a:tcPr/>
                </a:tc>
                <a:extLst>
                  <a:ext uri="{0D108BD9-81ED-4DB2-BD59-A6C34878D82A}">
                    <a16:rowId xmlns:a16="http://schemas.microsoft.com/office/drawing/2014/main" val="10007"/>
                  </a:ext>
                </a:extLst>
              </a:tr>
            </a:tbl>
          </a:graphicData>
        </a:graphic>
      </p:graphicFrame>
      <p:sp>
        <p:nvSpPr>
          <p:cNvPr id="6" name="テキスト ボックス 5"/>
          <p:cNvSpPr txBox="1"/>
          <p:nvPr/>
        </p:nvSpPr>
        <p:spPr>
          <a:xfrm>
            <a:off x="467544" y="980728"/>
            <a:ext cx="7069692" cy="523220"/>
          </a:xfrm>
          <a:prstGeom prst="rect">
            <a:avLst/>
          </a:prstGeom>
          <a:noFill/>
        </p:spPr>
        <p:txBody>
          <a:bodyPr wrap="none" rtlCol="0">
            <a:spAutoFit/>
          </a:bodyPr>
          <a:lstStyle/>
          <a:p>
            <a:r>
              <a:rPr kumimoji="1" lang="en-US" altLang="ja-JP" sz="2800" dirty="0"/>
              <a:t>Buffer size for only the guided filter (estimated)</a:t>
            </a:r>
            <a:endParaRPr kumimoji="1" lang="ja-JP" altLang="en-US" sz="28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3047596" y="6160136"/>
                <a:ext cx="5083764" cy="461665"/>
              </a:xfrm>
              <a:prstGeom prst="rect">
                <a:avLst/>
              </a:prstGeom>
              <a:noFill/>
            </p:spPr>
            <p:txBody>
              <a:bodyPr wrap="none" rtlCol="0">
                <a:spAutoFit/>
              </a:bodyPr>
              <a:lstStyle/>
              <a:p>
                <a:r>
                  <a:rPr lang="en-US" altLang="ja-JP" sz="2400" dirty="0"/>
                  <a:t>image width (</a:t>
                </a:r>
                <a14:m>
                  <m:oMath xmlns:m="http://schemas.openxmlformats.org/officeDocument/2006/math">
                    <m:r>
                      <a:rPr lang="en-US" altLang="ja-JP" sz="2400" b="0" i="1" smtClean="0">
                        <a:latin typeface="Cambria Math" panose="02040503050406030204" pitchFamily="18" charset="0"/>
                      </a:rPr>
                      <m:t>𝑋</m:t>
                    </m:r>
                  </m:oMath>
                </a14:m>
                <a:r>
                  <a:rPr lang="en-US" altLang="ja-JP" sz="2400" dirty="0"/>
                  <a:t>) = 1024, </a:t>
                </a:r>
                <a14:m>
                  <m:oMath xmlns:m="http://schemas.openxmlformats.org/officeDocument/2006/math">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=4, </m:t>
                    </m:r>
                    <m:r>
                      <a:rPr lang="en-US" altLang="ja-JP" sz="2400" b="0" i="1" smtClean="0">
                        <a:latin typeface="Cambria Math" panose="02040503050406030204" pitchFamily="18" charset="0"/>
                      </a:rPr>
                      <m:t>𝐷</m:t>
                    </m:r>
                    <m:r>
                      <a:rPr lang="en-US" altLang="ja-JP" sz="2400" b="0" i="1" smtClean="0">
                        <a:latin typeface="Cambria Math" panose="02040503050406030204" pitchFamily="18" charset="0"/>
                      </a:rPr>
                      <m:t>=64</m:t>
                    </m:r>
                  </m:oMath>
                </a14:m>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047596" y="6160136"/>
                <a:ext cx="5083764" cy="461665"/>
              </a:xfrm>
              <a:prstGeom prst="rect">
                <a:avLst/>
              </a:prstGeom>
              <a:blipFill rotWithShape="0">
                <a:blip r:embed="rId3"/>
                <a:stretch>
                  <a:fillRect l="-1918" t="-10667" b="-3066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0315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 name="直線コネクタ 119"/>
          <p:cNvCxnSpPr/>
          <p:nvPr/>
        </p:nvCxnSpPr>
        <p:spPr>
          <a:xfrm flipH="1">
            <a:off x="3062288" y="2810380"/>
            <a:ext cx="608" cy="1940214"/>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403648" y="2954396"/>
            <a:ext cx="2448272" cy="1512168"/>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03648" y="2954396"/>
            <a:ext cx="1656184" cy="1512168"/>
          </a:xfrm>
          <a:prstGeom prst="rect">
            <a:avLst/>
          </a:prstGeom>
          <a:solidFill>
            <a:srgbClr val="FFC0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180568" y="3641212"/>
            <a:ext cx="488632" cy="90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5"/>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761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761170" cy="369332"/>
              </a:xfrm>
              <a:prstGeom prst="rect">
                <a:avLst/>
              </a:prstGeom>
              <a:blipFill rotWithShape="0">
                <a:blip r:embed="rId6"/>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7"/>
                <a:stretch>
                  <a:fillRect/>
                </a:stretch>
              </a:blipFill>
            </p:spPr>
            <p:txBody>
              <a:bodyPr/>
              <a:lstStyle/>
              <a:p>
                <a:r>
                  <a:rPr lang="ja-JP" altLang="en-US">
                    <a:noFill/>
                  </a:rPr>
                  <a:t> </a:t>
                </a:r>
              </a:p>
            </p:txBody>
          </p:sp>
        </mc:Fallback>
      </mc:AlternateContent>
      <p:sp>
        <p:nvSpPr>
          <p:cNvPr id="8" name="正方形/長方形 7"/>
          <p:cNvSpPr/>
          <p:nvPr/>
        </p:nvSpPr>
        <p:spPr>
          <a:xfrm>
            <a:off x="1403648" y="2946349"/>
            <a:ext cx="2448272" cy="792088"/>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403648" y="2948214"/>
            <a:ext cx="1671174" cy="792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59832" y="3738436"/>
            <a:ext cx="792088" cy="72812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851920" y="2810380"/>
            <a:ext cx="0" cy="2736304"/>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40" name="テキスト ボックス 39"/>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70C0"/>
                            </a:solidFill>
                            <a:latin typeface="Cambria Math"/>
                          </a:rPr>
                          <m:t>𝐵𝑜𝑥</m:t>
                        </m:r>
                        <m:d>
                          <m:dPr>
                            <m:ctrlPr>
                              <a:rPr kumimoji="1" lang="en-US" altLang="ja-JP" sz="2000" b="0" i="1" smtClean="0">
                                <a:solidFill>
                                  <a:srgbClr val="0070C0"/>
                                </a:solidFill>
                                <a:latin typeface="Cambria Math" panose="02040503050406030204" pitchFamily="18" charset="0"/>
                              </a:rPr>
                            </m:ctrlPr>
                          </m:dPr>
                          <m:e>
                            <m:r>
                              <a:rPr kumimoji="1" lang="en-US" altLang="ja-JP" sz="2000" b="0" i="1" smtClean="0">
                                <a:solidFill>
                                  <a:srgbClr val="0070C0"/>
                                </a:solidFill>
                                <a:latin typeface="Cambria Math"/>
                              </a:rPr>
                              <m:t>𝑥</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r>
                              <a:rPr kumimoji="1" lang="en-US" altLang="ja-JP" sz="2000" b="0" i="1" smtClean="0">
                                <a:solidFill>
                                  <a:srgbClr val="0070C0"/>
                                </a:solidFill>
                                <a:latin typeface="Cambria Math"/>
                              </a:rPr>
                              <m:t>𝑦</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8"/>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C00000"/>
                            </a:solidFill>
                            <a:latin typeface="Cambria Math"/>
                          </a:rPr>
                          <m:t>𝐵𝑜𝑥</m:t>
                        </m:r>
                        <m:d>
                          <m:dPr>
                            <m:ctrlPr>
                              <a:rPr kumimoji="1" lang="en-US" altLang="ja-JP" sz="2000" b="0" i="1" smtClean="0">
                                <a:solidFill>
                                  <a:srgbClr val="C00000"/>
                                </a:solidFill>
                                <a:latin typeface="Cambria Math" panose="02040503050406030204" pitchFamily="18" charset="0"/>
                              </a:rPr>
                            </m:ctrlPr>
                          </m:dPr>
                          <m:e>
                            <m:r>
                              <a:rPr kumimoji="1" lang="en-US" altLang="ja-JP" sz="2000" b="0" i="1" smtClean="0">
                                <a:solidFill>
                                  <a:srgbClr val="C00000"/>
                                </a:solidFill>
                                <a:latin typeface="Cambria Math"/>
                              </a:rPr>
                              <m:t>𝑥</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a:rPr>
                              <m:t>𝑦</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9"/>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2699792" y="4637804"/>
                  <a:ext cx="4817088"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smtClean="0">
                            <a:solidFill>
                              <a:srgbClr val="92D050"/>
                            </a:solidFill>
                            <a:latin typeface="Cambria Math"/>
                          </a:rPr>
                          <m:t>𝐵𝑜𝑥</m:t>
                        </m:r>
                        <m:d>
                          <m:dPr>
                            <m:ctrlPr>
                              <a:rPr lang="en-US" altLang="ja-JP" sz="2000" i="1">
                                <a:solidFill>
                                  <a:srgbClr val="92D050"/>
                                </a:solidFill>
                                <a:latin typeface="Cambria Math" panose="02040503050406030204" pitchFamily="18" charset="0"/>
                              </a:rPr>
                            </m:ctrlPr>
                          </m:dPr>
                          <m:e>
                            <m:r>
                              <a:rPr lang="en-US" altLang="ja-JP" sz="2000" i="1">
                                <a:solidFill>
                                  <a:srgbClr val="92D050"/>
                                </a:solidFill>
                                <a:latin typeface="Cambria Math"/>
                              </a:rPr>
                              <m:t>𝑥</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r>
                              <a:rPr lang="en-US" altLang="ja-JP" sz="2000" i="1">
                                <a:solidFill>
                                  <a:srgbClr val="92D050"/>
                                </a:solidFill>
                                <a:latin typeface="Cambria Math"/>
                              </a:rPr>
                              <m:t>,</m:t>
                            </m:r>
                            <m:r>
                              <a:rPr lang="en-US" altLang="ja-JP" sz="2000" i="1">
                                <a:solidFill>
                                  <a:srgbClr val="92D050"/>
                                </a:solidFill>
                                <a:latin typeface="Cambria Math"/>
                              </a:rPr>
                              <m:t>𝑦</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e>
                        </m:d>
                        <m:r>
                          <a:rPr lang="en-US" altLang="ja-JP" sz="2000" i="1" smtClean="0">
                            <a:solidFill>
                              <a:schemeClr val="tx1"/>
                            </a:solidFill>
                            <a:latin typeface="Cambria Math"/>
                          </a:rPr>
                          <m:t>−</m:t>
                        </m:r>
                      </m:oMath>
                    </m:oMathPara>
                  </a14:m>
                  <a:endParaRPr kumimoji="1" lang="ja-JP" altLang="en-US" sz="2000" dirty="0">
                    <a:solidFill>
                      <a:srgbClr val="92D050"/>
                    </a:solidFill>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2699792" y="4637804"/>
                  <a:ext cx="4817088" cy="725135"/>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5155684" y="5120791"/>
                  <a:ext cx="28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C000"/>
                            </a:solidFill>
                            <a:latin typeface="Cambria Math"/>
                          </a:rPr>
                          <m:t>𝐵𝑜𝑥</m:t>
                        </m:r>
                        <m:d>
                          <m:dPr>
                            <m:ctrlPr>
                              <a:rPr kumimoji="1" lang="en-US" altLang="ja-JP" sz="2000" b="0" i="1" smtClean="0">
                                <a:solidFill>
                                  <a:srgbClr val="FFC000"/>
                                </a:solidFill>
                                <a:latin typeface="Cambria Math" panose="02040503050406030204" pitchFamily="18" charset="0"/>
                              </a:rPr>
                            </m:ctrlPr>
                          </m:dPr>
                          <m:e>
                            <m:r>
                              <a:rPr kumimoji="1" lang="en-US" altLang="ja-JP" sz="2000" b="0" i="1" smtClean="0">
                                <a:solidFill>
                                  <a:srgbClr val="FFC000"/>
                                </a:solidFill>
                                <a:latin typeface="Cambria Math"/>
                              </a:rPr>
                              <m:t>𝑥</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r>
                              <a:rPr kumimoji="1" lang="en-US" altLang="ja-JP" sz="2000" b="0" i="1" smtClean="0">
                                <a:solidFill>
                                  <a:srgbClr val="FFC000"/>
                                </a:solidFill>
                                <a:latin typeface="Cambria Math"/>
                              </a:rPr>
                              <m:t>−1,</m:t>
                            </m:r>
                            <m:r>
                              <a:rPr kumimoji="1" lang="en-US" altLang="ja-JP" sz="2000" b="0" i="1" smtClean="0">
                                <a:solidFill>
                                  <a:srgbClr val="FFC000"/>
                                </a:solidFill>
                                <a:latin typeface="Cambria Math"/>
                              </a:rPr>
                              <m:t>𝑦</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5155684" y="5120791"/>
                  <a:ext cx="2856616" cy="400110"/>
                </a:xfrm>
                <a:prstGeom prst="rect">
                  <a:avLst/>
                </a:prstGeom>
                <a:blipFill rotWithShape="1">
                  <a:blip r:embed="rId11"/>
                  <a:stretch>
                    <a:fillRect b="-9091"/>
                  </a:stretch>
                </a:blipFill>
              </p:spPr>
              <p:txBody>
                <a:bodyPr/>
                <a:lstStyle/>
                <a:p>
                  <a:r>
                    <a:rPr lang="ja-JP" altLang="en-US">
                      <a:noFill/>
                    </a:rPr>
                    <a:t> </a:t>
                  </a:r>
                </a:p>
              </p:txBody>
            </p:sp>
          </mc:Fallback>
        </mc:AlternateContent>
      </p:grpSp>
      <p:sp>
        <p:nvSpPr>
          <p:cNvPr id="44" name="正方形/長方形 43"/>
          <p:cNvSpPr/>
          <p:nvPr/>
        </p:nvSpPr>
        <p:spPr>
          <a:xfrm>
            <a:off x="3275856" y="5402668"/>
            <a:ext cx="648072" cy="22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正方形/長方形 91"/>
              <p:cNvSpPr/>
              <p:nvPr/>
            </p:nvSpPr>
            <p:spPr>
              <a:xfrm>
                <a:off x="4960323" y="2288754"/>
                <a:ext cx="3719953"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We need to keep </a:t>
                </a:r>
                <a14:m>
                  <m:oMath xmlns:m="http://schemas.openxmlformats.org/officeDocument/2006/math">
                    <m:r>
                      <a:rPr lang="en-US" altLang="ja-JP" sz="2400" b="0" i="1" smtClean="0">
                        <a:latin typeface="Cambria Math"/>
                      </a:rPr>
                      <m:t>𝐵𝑜𝑥</m:t>
                    </m:r>
                    <m:d>
                      <m:dPr>
                        <m:ctrlPr>
                          <a:rPr lang="en-US" altLang="ja-JP" sz="2400" b="0" i="1" smtClean="0">
                            <a:latin typeface="Cambria Math" panose="02040503050406030204" pitchFamily="18" charset="0"/>
                          </a:rPr>
                        </m:ctrlPr>
                      </m:dPr>
                      <m:e>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e>
                    </m:d>
                  </m:oMath>
                </a14:m>
                <a:r>
                  <a:rPr lang="en-US" altLang="ja-JP" sz="2400" dirty="0"/>
                  <a:t> in this region</a:t>
                </a:r>
              </a:p>
            </p:txBody>
          </p:sp>
        </mc:Choice>
        <mc:Fallback xmlns="">
          <p:sp>
            <p:nvSpPr>
              <p:cNvPr id="92" name="正方形/長方形 91"/>
              <p:cNvSpPr>
                <a:spLocks noRot="1" noChangeAspect="1" noMove="1" noResize="1" noEditPoints="1" noAdjustHandles="1" noChangeArrowheads="1" noChangeShapeType="1" noTextEdit="1"/>
              </p:cNvSpPr>
              <p:nvPr/>
            </p:nvSpPr>
            <p:spPr>
              <a:xfrm>
                <a:off x="4960323" y="2288754"/>
                <a:ext cx="3719953" cy="914400"/>
              </a:xfrm>
              <a:prstGeom prst="rect">
                <a:avLst/>
              </a:prstGeom>
              <a:blipFill rotWithShape="1">
                <a:blip r:embed="rId13"/>
                <a:stretch>
                  <a:fillRect l="-984" b="-10667"/>
                </a:stretch>
              </a:blipFill>
              <a:ln>
                <a:noFill/>
              </a:ln>
            </p:spPr>
            <p:txBody>
              <a:bodyPr/>
              <a:lstStyle/>
              <a:p>
                <a:r>
                  <a:rPr lang="ja-JP" altLang="en-US">
                    <a:noFill/>
                  </a:rPr>
                  <a:t> </a:t>
                </a:r>
              </a:p>
            </p:txBody>
          </p:sp>
        </mc:Fallback>
      </mc:AlternateContent>
      <p:cxnSp>
        <p:nvCxnSpPr>
          <p:cNvPr id="93" name="直線矢印コネクタ 92"/>
          <p:cNvCxnSpPr/>
          <p:nvPr/>
        </p:nvCxnSpPr>
        <p:spPr>
          <a:xfrm flipH="1">
            <a:off x="4502858" y="3151134"/>
            <a:ext cx="504056" cy="5535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9" name="テキスト ボックス 118"/>
              <p:cNvSpPr txBox="1"/>
              <p:nvPr/>
            </p:nvSpPr>
            <p:spPr>
              <a:xfrm>
                <a:off x="2267744" y="2586971"/>
                <a:ext cx="1161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panose="02040503050406030204" pitchFamily="18" charset="0"/>
                        </a:rPr>
                        <m:t>𝑥</m:t>
                      </m:r>
                      <m:r>
                        <a:rPr kumimoji="1" lang="en-US" altLang="ja-JP" b="0" i="1" smtClean="0">
                          <a:solidFill>
                            <a:srgbClr val="FFC000"/>
                          </a:solidFill>
                          <a:latin typeface="Cambria Math" panose="02040503050406030204" pitchFamily="18" charset="0"/>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panose="02040503050406030204" pitchFamily="18" charset="0"/>
                        </a:rPr>
                        <m:t>−1</m:t>
                      </m:r>
                    </m:oMath>
                  </m:oMathPara>
                </a14:m>
                <a:endParaRPr kumimoji="1" lang="ja-JP" altLang="en-US" dirty="0">
                  <a:solidFill>
                    <a:srgbClr val="FFC000"/>
                  </a:solidFill>
                </a:endParaRPr>
              </a:p>
            </p:txBody>
          </p:sp>
        </mc:Choice>
        <mc:Fallback xmlns="">
          <p:sp>
            <p:nvSpPr>
              <p:cNvPr id="119" name="テキスト ボックス 118"/>
              <p:cNvSpPr txBox="1">
                <a:spLocks noRot="1" noChangeAspect="1" noMove="1" noResize="1" noEditPoints="1" noAdjustHandles="1" noChangeArrowheads="1" noChangeShapeType="1" noTextEdit="1"/>
              </p:cNvSpPr>
              <p:nvPr/>
            </p:nvSpPr>
            <p:spPr>
              <a:xfrm>
                <a:off x="2267744" y="2586971"/>
                <a:ext cx="1161728" cy="369332"/>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1" name="テキスト ボックス 120"/>
              <p:cNvSpPr txBox="1"/>
              <p:nvPr/>
            </p:nvSpPr>
            <p:spPr>
              <a:xfrm>
                <a:off x="5205582" y="3448102"/>
                <a:ext cx="1165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𝑦</m:t>
                      </m:r>
                      <m:r>
                        <a:rPr kumimoji="1" lang="en-US" altLang="ja-JP" b="0" i="1" smtClean="0">
                          <a:solidFill>
                            <a:srgbClr val="C00000"/>
                          </a:solidFill>
                          <a:latin typeface="Cambria Math" panose="02040503050406030204" pitchFamily="18" charset="0"/>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panose="02040503050406030204" pitchFamily="18" charset="0"/>
                        </a:rPr>
                        <m:t>−1</m:t>
                      </m:r>
                    </m:oMath>
                  </m:oMathPara>
                </a14:m>
                <a:endParaRPr kumimoji="1" lang="ja-JP" altLang="en-US" dirty="0">
                  <a:solidFill>
                    <a:srgbClr val="C00000"/>
                  </a:solidFill>
                </a:endParaRPr>
              </a:p>
            </p:txBody>
          </p:sp>
        </mc:Choice>
        <mc:Fallback xmlns="">
          <p:sp>
            <p:nvSpPr>
              <p:cNvPr id="121" name="テキスト ボックス 120"/>
              <p:cNvSpPr txBox="1">
                <a:spLocks noRot="1" noChangeAspect="1" noMove="1" noResize="1" noEditPoints="1" noAdjustHandles="1" noChangeArrowheads="1" noChangeShapeType="1" noTextEdit="1"/>
              </p:cNvSpPr>
              <p:nvPr/>
            </p:nvSpPr>
            <p:spPr>
              <a:xfrm>
                <a:off x="5205582" y="3448102"/>
                <a:ext cx="1165127" cy="369332"/>
              </a:xfrm>
              <a:prstGeom prst="rect">
                <a:avLst/>
              </a:prstGeom>
              <a:blipFill rotWithShape="0">
                <a:blip r:embed="rId8"/>
                <a:stretch>
                  <a:fillRect b="-6667"/>
                </a:stretch>
              </a:blipFill>
            </p:spPr>
            <p:txBody>
              <a:bodyPr/>
              <a:lstStyle/>
              <a:p>
                <a:r>
                  <a:rPr lang="ja-JP" altLang="en-US">
                    <a:noFill/>
                  </a:rPr>
                  <a:t> </a:t>
                </a:r>
              </a:p>
            </p:txBody>
          </p:sp>
        </mc:Fallback>
      </mc:AlternateContent>
      <p:cxnSp>
        <p:nvCxnSpPr>
          <p:cNvPr id="122" name="直線コネクタ 121"/>
          <p:cNvCxnSpPr/>
          <p:nvPr/>
        </p:nvCxnSpPr>
        <p:spPr>
          <a:xfrm>
            <a:off x="1036863" y="3736134"/>
            <a:ext cx="482453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1" name="グループ化 80"/>
          <p:cNvGrpSpPr/>
          <p:nvPr/>
        </p:nvGrpSpPr>
        <p:grpSpPr>
          <a:xfrm>
            <a:off x="1402556" y="3704177"/>
            <a:ext cx="3759994" cy="783710"/>
            <a:chOff x="1402556" y="3704177"/>
            <a:chExt cx="3759994" cy="783710"/>
          </a:xfrm>
        </p:grpSpPr>
        <p:sp>
          <p:nvSpPr>
            <p:cNvPr id="82" name="フリーフォーム 81"/>
            <p:cNvSpPr/>
            <p:nvPr/>
          </p:nvSpPr>
          <p:spPr>
            <a:xfrm>
              <a:off x="1402556" y="3714750"/>
              <a:ext cx="3750469" cy="754856"/>
            </a:xfrm>
            <a:custGeom>
              <a:avLst/>
              <a:gdLst>
                <a:gd name="connsiteX0" fmla="*/ 3750469 w 3750469"/>
                <a:gd name="connsiteY0" fmla="*/ 719138 h 754856"/>
                <a:gd name="connsiteX1" fmla="*/ 2447925 w 3750469"/>
                <a:gd name="connsiteY1" fmla="*/ 719138 h 754856"/>
                <a:gd name="connsiteX2" fmla="*/ 2447925 w 3750469"/>
                <a:gd name="connsiteY2" fmla="*/ 750094 h 754856"/>
                <a:gd name="connsiteX3" fmla="*/ 0 w 3750469"/>
                <a:gd name="connsiteY3" fmla="*/ 754856 h 754856"/>
                <a:gd name="connsiteX4" fmla="*/ 0 w 3750469"/>
                <a:gd name="connsiteY4" fmla="*/ 38100 h 754856"/>
                <a:gd name="connsiteX5" fmla="*/ 1674019 w 3750469"/>
                <a:gd name="connsiteY5" fmla="*/ 30956 h 754856"/>
                <a:gd name="connsiteX6" fmla="*/ 1674019 w 3750469"/>
                <a:gd name="connsiteY6" fmla="*/ 0 h 754856"/>
                <a:gd name="connsiteX7" fmla="*/ 3750469 w 3750469"/>
                <a:gd name="connsiteY7" fmla="*/ 2381 h 754856"/>
                <a:gd name="connsiteX8" fmla="*/ 3750469 w 3750469"/>
                <a:gd name="connsiteY8" fmla="*/ 719138 h 75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0469" h="754856">
                  <a:moveTo>
                    <a:pt x="3750469" y="719138"/>
                  </a:moveTo>
                  <a:lnTo>
                    <a:pt x="2447925" y="719138"/>
                  </a:lnTo>
                  <a:lnTo>
                    <a:pt x="2447925" y="750094"/>
                  </a:lnTo>
                  <a:lnTo>
                    <a:pt x="0" y="754856"/>
                  </a:lnTo>
                  <a:lnTo>
                    <a:pt x="0" y="38100"/>
                  </a:lnTo>
                  <a:lnTo>
                    <a:pt x="1674019" y="30956"/>
                  </a:lnTo>
                  <a:lnTo>
                    <a:pt x="1674019" y="0"/>
                  </a:lnTo>
                  <a:lnTo>
                    <a:pt x="3750469" y="2381"/>
                  </a:lnTo>
                  <a:cubicBezTo>
                    <a:pt x="3749675" y="240506"/>
                    <a:pt x="3748882" y="478631"/>
                    <a:pt x="3750469" y="719138"/>
                  </a:cubicBezTo>
                  <a:close/>
                </a:path>
              </a:pathLst>
            </a:custGeom>
            <a:noFill/>
            <a:ln w="5080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p:cNvCxnSpPr/>
            <p:nvPr/>
          </p:nvCxnSpPr>
          <p:spPr>
            <a:xfrm flipV="1">
              <a:off x="1402556" y="3747985"/>
              <a:ext cx="144016" cy="21602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1416954" y="3748088"/>
              <a:ext cx="278496" cy="40288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1404938" y="3752851"/>
              <a:ext cx="431004" cy="63817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V="1">
              <a:off x="1512937"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V="1">
              <a:off x="1664144"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1813022"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V="1">
              <a:off x="1961900"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2130079" y="3747985"/>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2285798" y="3750469"/>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2444212"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V="1">
              <a:off x="2612391" y="3747985"/>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2754062" y="3719513"/>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2899321" y="3733031"/>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3056879" y="3725888"/>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212598" y="3721125"/>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3371012" y="3725118"/>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3520177" y="3724925"/>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3673377" y="3720237"/>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V="1">
              <a:off x="3840956" y="3737095"/>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3982953" y="3737095"/>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4274142" y="3721125"/>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4140924" y="3711636"/>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V="1">
              <a:off x="4434468" y="3704177"/>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flipV="1">
              <a:off x="4586954" y="3711636"/>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4720235" y="3767138"/>
              <a:ext cx="442315" cy="67902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4872342" y="3990976"/>
              <a:ext cx="283064" cy="45709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V="1">
              <a:off x="5019903" y="4252913"/>
              <a:ext cx="130741" cy="19563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84991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en-US" altLang="ja-JP" sz="4000" dirty="0"/>
              <a:t>FPGA implementation</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464016" y="1020769"/>
                <a:ext cx="8652018" cy="5386026"/>
              </a:xfrm>
              <a:prstGeom prst="rect">
                <a:avLst/>
              </a:prstGeom>
              <a:noFill/>
            </p:spPr>
            <p:txBody>
              <a:bodyPr wrap="square" rtlCol="0">
                <a:spAutoFit/>
              </a:bodyPr>
              <a:lstStyle/>
              <a:p>
                <a:r>
                  <a:rPr lang="en-US" altLang="ja-JP" sz="2400" dirty="0">
                    <a:solidFill>
                      <a:prstClr val="black"/>
                    </a:solidFill>
                  </a:rPr>
                  <a:t>Written in Verilog targeting Virtex-7 FPGA series, and compiled by ISE ver. 14.7</a:t>
                </a:r>
              </a:p>
              <a:p>
                <a:endParaRPr lang="en-US" altLang="ja-JP" sz="1000" dirty="0">
                  <a:solidFill>
                    <a:prstClr val="black"/>
                  </a:solidFill>
                </a:endParaRPr>
              </a:p>
              <a:p>
                <a:pPr/>
                <a14:m>
                  <m:oMathPara xmlns:m="http://schemas.openxmlformats.org/officeDocument/2006/math">
                    <m:oMathParaPr>
                      <m:jc m:val="centerGroup"/>
                    </m:oMathParaPr>
                    <m:oMath xmlns:m="http://schemas.openxmlformats.org/officeDocument/2006/math">
                      <m:r>
                        <a:rPr lang="en-US" altLang="ja-JP" sz="2400" b="0" i="1" smtClean="0">
                          <a:solidFill>
                            <a:prstClr val="black"/>
                          </a:solidFill>
                          <a:latin typeface="Cambria Math" panose="02040503050406030204" pitchFamily="18" charset="0"/>
                        </a:rPr>
                        <m:t>𝑋</m:t>
                      </m:r>
                      <m:r>
                        <a:rPr lang="en-US" altLang="ja-JP" sz="2400" b="0" i="1" smtClean="0">
                          <a:solidFill>
                            <a:prstClr val="black"/>
                          </a:solidFill>
                          <a:latin typeface="Cambria Math" panose="02040503050406030204" pitchFamily="18" charset="0"/>
                        </a:rPr>
                        <m:t>=1024, </m:t>
                      </m:r>
                      <m:r>
                        <a:rPr lang="en-US" altLang="ja-JP" sz="2400" b="0" i="1" smtClean="0">
                          <a:solidFill>
                            <a:prstClr val="black"/>
                          </a:solidFill>
                          <a:latin typeface="Cambria Math" panose="02040503050406030204" pitchFamily="18" charset="0"/>
                        </a:rPr>
                        <m:t>𝑛</m:t>
                      </m:r>
                      <m:r>
                        <a:rPr lang="en-US" altLang="ja-JP" sz="2400" b="0" i="1" smtClean="0">
                          <a:solidFill>
                            <a:prstClr val="black"/>
                          </a:solidFill>
                          <a:latin typeface="Cambria Math" panose="02040503050406030204" pitchFamily="18" charset="0"/>
                        </a:rPr>
                        <m:t>=8, </m:t>
                      </m:r>
                      <m:r>
                        <a:rPr lang="en-US" altLang="ja-JP" sz="2400" b="0" i="1" smtClean="0">
                          <a:solidFill>
                            <a:prstClr val="black"/>
                          </a:solidFill>
                          <a:latin typeface="Cambria Math" panose="02040503050406030204" pitchFamily="18" charset="0"/>
                        </a:rPr>
                        <m:t>𝑟</m:t>
                      </m:r>
                      <m:r>
                        <a:rPr lang="en-US" altLang="ja-JP" sz="2400" b="0" i="1" smtClean="0">
                          <a:solidFill>
                            <a:prstClr val="black"/>
                          </a:solidFill>
                          <a:latin typeface="Cambria Math" panose="02040503050406030204" pitchFamily="18" charset="0"/>
                        </a:rPr>
                        <m:t>=4, </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𝑟</m:t>
                          </m:r>
                        </m:e>
                        <m:sub>
                          <m:r>
                            <a:rPr lang="en-US" altLang="ja-JP" sz="2400" b="0" i="1" smtClean="0">
                              <a:solidFill>
                                <a:prstClr val="black"/>
                              </a:solidFill>
                              <a:latin typeface="Cambria Math" panose="02040503050406030204" pitchFamily="18" charset="0"/>
                            </a:rPr>
                            <m:t>𝑤</m:t>
                          </m:r>
                        </m:sub>
                      </m:sSub>
                      <m:r>
                        <a:rPr lang="en-US" altLang="ja-JP" sz="2400" b="0" i="1" smtClean="0">
                          <a:solidFill>
                            <a:prstClr val="black"/>
                          </a:solidFill>
                          <a:latin typeface="Cambria Math" panose="02040503050406030204" pitchFamily="18" charset="0"/>
                        </a:rPr>
                        <m:t>=8, </m:t>
                      </m:r>
                      <m:r>
                        <a:rPr lang="en-US" altLang="ja-JP" sz="2400" b="0" i="1" smtClean="0">
                          <a:solidFill>
                            <a:prstClr val="black"/>
                          </a:solidFill>
                          <a:latin typeface="Cambria Math" panose="02040503050406030204" pitchFamily="18" charset="0"/>
                        </a:rPr>
                        <m:t>𝐷</m:t>
                      </m:r>
                      <m:r>
                        <a:rPr lang="en-US" altLang="ja-JP" sz="2400" b="0" i="1" smtClean="0">
                          <a:solidFill>
                            <a:prstClr val="black"/>
                          </a:solidFill>
                          <a:latin typeface="Cambria Math" panose="02040503050406030204" pitchFamily="18" charset="0"/>
                        </a:rPr>
                        <m:t>=64, </m:t>
                      </m:r>
                      <m:r>
                        <a:rPr lang="en-US" altLang="ja-JP" sz="2400" b="0" i="1" smtClean="0">
                          <a:solidFill>
                            <a:prstClr val="black"/>
                          </a:solidFill>
                          <a:latin typeface="Cambria Math" panose="02040503050406030204" pitchFamily="18" charset="0"/>
                        </a:rPr>
                        <m:t>𝑑𝑎𝑡𝑎</m:t>
                      </m:r>
                      <m:r>
                        <a:rPr lang="en-US" altLang="ja-JP" sz="2400" b="0" i="1" smtClean="0">
                          <a:solidFill>
                            <a:prstClr val="black"/>
                          </a:solidFill>
                          <a:latin typeface="Cambria Math" panose="02040503050406030204" pitchFamily="18" charset="0"/>
                        </a:rPr>
                        <m:t>_</m:t>
                      </m:r>
                      <m:r>
                        <a:rPr lang="en-US" altLang="ja-JP" sz="2400" b="0" i="1" smtClean="0">
                          <a:solidFill>
                            <a:prstClr val="black"/>
                          </a:solidFill>
                          <a:latin typeface="Cambria Math" panose="02040503050406030204" pitchFamily="18" charset="0"/>
                        </a:rPr>
                        <m:t>𝑤𝑖𝑑𝑡h</m:t>
                      </m:r>
                      <m:r>
                        <a:rPr lang="en-US" altLang="ja-JP" sz="2400" b="0" i="1" smtClean="0">
                          <a:solidFill>
                            <a:prstClr val="black"/>
                          </a:solidFill>
                          <a:latin typeface="Cambria Math" panose="02040503050406030204" pitchFamily="18" charset="0"/>
                        </a:rPr>
                        <m:t>=18</m:t>
                      </m:r>
                      <m:r>
                        <a:rPr lang="en-US" altLang="ja-JP" sz="2400" b="0" i="1" smtClean="0">
                          <a:solidFill>
                            <a:prstClr val="black"/>
                          </a:solidFill>
                          <a:latin typeface="Cambria Math" panose="02040503050406030204" pitchFamily="18" charset="0"/>
                        </a:rPr>
                        <m:t>𝑏</m:t>
                      </m:r>
                    </m:oMath>
                  </m:oMathPara>
                </a14:m>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r>
                  <a:rPr lang="en-US" altLang="ja-JP" sz="2400" dirty="0">
                    <a:solidFill>
                      <a:prstClr val="black"/>
                    </a:solidFill>
                  </a:rPr>
                  <a:t>The circuit size:</a:t>
                </a:r>
              </a:p>
              <a:p>
                <a:r>
                  <a:rPr lang="en-US" altLang="ja-JP" sz="2400" dirty="0">
                    <a:solidFill>
                      <a:prstClr val="black"/>
                    </a:solidFill>
                  </a:rPr>
                  <a:t>   50.4K LUTs (49.4% is used for the weighted median filter)</a:t>
                </a:r>
              </a:p>
              <a:p>
                <a:r>
                  <a:rPr lang="en-US" altLang="ja-JP" sz="2400" dirty="0">
                    <a:solidFill>
                      <a:prstClr val="black"/>
                    </a:solidFill>
                  </a:rPr>
                  <a:t>   47.5K registers</a:t>
                </a:r>
              </a:p>
              <a:p>
                <a:r>
                  <a:rPr lang="en-US" altLang="ja-JP" sz="2400" dirty="0">
                    <a:solidFill>
                      <a:prstClr val="black"/>
                    </a:solidFill>
                  </a:rPr>
                  <a:t>   139 block RAMs (36Kb)</a:t>
                </a:r>
              </a:p>
              <a:p>
                <a:r>
                  <a:rPr lang="en-US" altLang="ja-JP" sz="2400" dirty="0">
                    <a:solidFill>
                      <a:prstClr val="black"/>
                    </a:solidFill>
                  </a:rPr>
                  <a:t>          small enough for XC7K160T </a:t>
                </a:r>
              </a:p>
              <a:p>
                <a:pPr>
                  <a:lnSpc>
                    <a:spcPct val="75000"/>
                  </a:lnSpc>
                </a:pPr>
                <a:r>
                  <a:rPr lang="en-US" altLang="ja-JP" sz="2400" dirty="0">
                    <a:solidFill>
                      <a:prstClr val="black"/>
                    </a:solidFill>
                  </a:rPr>
                  <a:t>          (the second smallest one in Kintex-7 series)</a:t>
                </a:r>
              </a:p>
              <a:p>
                <a:endParaRPr lang="en-US" altLang="ja-JP" sz="2400" dirty="0">
                  <a:solidFill>
                    <a:prstClr val="black"/>
                  </a:solidFill>
                </a:endParaRPr>
              </a:p>
              <a:p>
                <a:r>
                  <a:rPr lang="en-US" altLang="ja-JP" sz="2400" dirty="0">
                    <a:solidFill>
                      <a:prstClr val="black"/>
                    </a:solidFill>
                  </a:rPr>
                  <a:t>Operational frequency:</a:t>
                </a:r>
              </a:p>
              <a:p>
                <a:r>
                  <a:rPr lang="en-US" altLang="ja-JP" sz="2400" dirty="0">
                    <a:solidFill>
                      <a:prstClr val="black"/>
                    </a:solidFill>
                  </a:rPr>
                  <a:t>   221.1MHz</a:t>
                </a: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64016" y="1020769"/>
                <a:ext cx="8652018" cy="5386026"/>
              </a:xfrm>
              <a:prstGeom prst="rect">
                <a:avLst/>
              </a:prstGeom>
              <a:blipFill rotWithShape="0">
                <a:blip r:embed="rId3"/>
                <a:stretch>
                  <a:fillRect l="-1057" t="-905" b="-452"/>
                </a:stretch>
              </a:blipFill>
            </p:spPr>
            <p:txBody>
              <a:bodyPr/>
              <a:lstStyle/>
              <a:p>
                <a:r>
                  <a:rPr lang="ja-JP" altLang="en-US">
                    <a:noFill/>
                  </a:rPr>
                  <a:t> </a:t>
                </a:r>
              </a:p>
            </p:txBody>
          </p:sp>
        </mc:Fallback>
      </mc:AlternateContent>
      <p:sp>
        <p:nvSpPr>
          <p:cNvPr id="3" name="テキスト ボックス 2"/>
          <p:cNvSpPr txBox="1"/>
          <p:nvPr/>
        </p:nvSpPr>
        <p:spPr>
          <a:xfrm>
            <a:off x="3331313" y="2492896"/>
            <a:ext cx="3688959" cy="400110"/>
          </a:xfrm>
          <a:prstGeom prst="rect">
            <a:avLst/>
          </a:prstGeom>
          <a:noFill/>
        </p:spPr>
        <p:txBody>
          <a:bodyPr wrap="none" rtlCol="0">
            <a:spAutoFit/>
          </a:bodyPr>
          <a:lstStyle/>
          <a:p>
            <a:r>
              <a:rPr lang="en-US" altLang="ja-JP" sz="2000" dirty="0"/>
              <a:t>size of the weighted median filter</a:t>
            </a:r>
            <a:endParaRPr kumimoji="1" lang="ja-JP" altLang="en-US" sz="2000" dirty="0"/>
          </a:p>
        </p:txBody>
      </p:sp>
      <p:cxnSp>
        <p:nvCxnSpPr>
          <p:cNvPr id="5" name="直線矢印コネクタ 4"/>
          <p:cNvCxnSpPr/>
          <p:nvPr/>
        </p:nvCxnSpPr>
        <p:spPr>
          <a:xfrm flipH="1" flipV="1">
            <a:off x="4195409" y="2348880"/>
            <a:ext cx="72008"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右矢印 9"/>
          <p:cNvSpPr/>
          <p:nvPr/>
        </p:nvSpPr>
        <p:spPr>
          <a:xfrm>
            <a:off x="810090" y="4636358"/>
            <a:ext cx="360040" cy="21602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70833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en-US" altLang="ja-JP" sz="4000" dirty="0"/>
              <a:t>FPGA implementation</a:t>
            </a:r>
            <a:endParaRPr kumimoji="1" lang="ja-JP" altLang="en-US" sz="4000"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464016" y="1020769"/>
                <a:ext cx="8652018" cy="5386026"/>
              </a:xfrm>
              <a:prstGeom prst="rect">
                <a:avLst/>
              </a:prstGeom>
              <a:noFill/>
            </p:spPr>
            <p:txBody>
              <a:bodyPr wrap="square" rtlCol="0">
                <a:spAutoFit/>
              </a:bodyPr>
              <a:lstStyle/>
              <a:p>
                <a:r>
                  <a:rPr lang="en-US" altLang="ja-JP" sz="2400" dirty="0">
                    <a:solidFill>
                      <a:prstClr val="black"/>
                    </a:solidFill>
                  </a:rPr>
                  <a:t>Written in Verilog targeting Virtex-7 FPGA series, and compiled by ISE ver. 14.7</a:t>
                </a:r>
              </a:p>
              <a:p>
                <a:endParaRPr lang="en-US" altLang="ja-JP" sz="1000" dirty="0">
                  <a:solidFill>
                    <a:prstClr val="black"/>
                  </a:solidFill>
                </a:endParaRPr>
              </a:p>
              <a:p>
                <a:pPr/>
                <a14:m>
                  <m:oMathPara xmlns:m="http://schemas.openxmlformats.org/officeDocument/2006/math">
                    <m:oMathParaPr>
                      <m:jc m:val="centerGroup"/>
                    </m:oMathParaPr>
                    <m:oMath xmlns:m="http://schemas.openxmlformats.org/officeDocument/2006/math">
                      <m:r>
                        <a:rPr lang="en-US" altLang="ja-JP" sz="2400" b="0" i="1" smtClean="0">
                          <a:solidFill>
                            <a:prstClr val="black"/>
                          </a:solidFill>
                          <a:latin typeface="Cambria Math" panose="02040503050406030204" pitchFamily="18" charset="0"/>
                        </a:rPr>
                        <m:t>𝑋</m:t>
                      </m:r>
                      <m:r>
                        <a:rPr lang="en-US" altLang="ja-JP" sz="2400" b="0" i="1" smtClean="0">
                          <a:solidFill>
                            <a:prstClr val="black"/>
                          </a:solidFill>
                          <a:latin typeface="Cambria Math" panose="02040503050406030204" pitchFamily="18" charset="0"/>
                        </a:rPr>
                        <m:t>=1024, </m:t>
                      </m:r>
                      <m:r>
                        <a:rPr lang="en-US" altLang="ja-JP" sz="2400" b="0" i="1" smtClean="0">
                          <a:solidFill>
                            <a:prstClr val="black"/>
                          </a:solidFill>
                          <a:latin typeface="Cambria Math" panose="02040503050406030204" pitchFamily="18" charset="0"/>
                        </a:rPr>
                        <m:t>𝑛</m:t>
                      </m:r>
                      <m:r>
                        <a:rPr lang="en-US" altLang="ja-JP" sz="2400" b="0" i="1" smtClean="0">
                          <a:solidFill>
                            <a:prstClr val="black"/>
                          </a:solidFill>
                          <a:latin typeface="Cambria Math" panose="02040503050406030204" pitchFamily="18" charset="0"/>
                        </a:rPr>
                        <m:t>=8, </m:t>
                      </m:r>
                      <m:r>
                        <a:rPr lang="en-US" altLang="ja-JP" sz="2400" b="0" i="1" smtClean="0">
                          <a:solidFill>
                            <a:prstClr val="black"/>
                          </a:solidFill>
                          <a:latin typeface="Cambria Math" panose="02040503050406030204" pitchFamily="18" charset="0"/>
                        </a:rPr>
                        <m:t>𝑟</m:t>
                      </m:r>
                      <m:r>
                        <a:rPr lang="en-US" altLang="ja-JP" sz="2400" b="0" i="1" smtClean="0">
                          <a:solidFill>
                            <a:prstClr val="black"/>
                          </a:solidFill>
                          <a:latin typeface="Cambria Math" panose="02040503050406030204" pitchFamily="18" charset="0"/>
                        </a:rPr>
                        <m:t>=4, </m:t>
                      </m:r>
                      <m:sSub>
                        <m:sSubPr>
                          <m:ctrlPr>
                            <a:rPr lang="en-US" altLang="ja-JP" sz="2400" b="0" i="1" smtClean="0">
                              <a:solidFill>
                                <a:prstClr val="black"/>
                              </a:solidFill>
                              <a:latin typeface="Cambria Math" panose="02040503050406030204" pitchFamily="18" charset="0"/>
                            </a:rPr>
                          </m:ctrlPr>
                        </m:sSubPr>
                        <m:e>
                          <m:r>
                            <a:rPr lang="en-US" altLang="ja-JP" sz="2400" b="0" i="1" smtClean="0">
                              <a:solidFill>
                                <a:prstClr val="black"/>
                              </a:solidFill>
                              <a:latin typeface="Cambria Math" panose="02040503050406030204" pitchFamily="18" charset="0"/>
                            </a:rPr>
                            <m:t>𝑟</m:t>
                          </m:r>
                        </m:e>
                        <m:sub>
                          <m:r>
                            <a:rPr lang="en-US" altLang="ja-JP" sz="2400" b="0" i="1" smtClean="0">
                              <a:solidFill>
                                <a:prstClr val="black"/>
                              </a:solidFill>
                              <a:latin typeface="Cambria Math" panose="02040503050406030204" pitchFamily="18" charset="0"/>
                            </a:rPr>
                            <m:t>𝑤</m:t>
                          </m:r>
                        </m:sub>
                      </m:sSub>
                      <m:r>
                        <a:rPr lang="en-US" altLang="ja-JP" sz="2400" b="0" i="1" smtClean="0">
                          <a:solidFill>
                            <a:prstClr val="black"/>
                          </a:solidFill>
                          <a:latin typeface="Cambria Math" panose="02040503050406030204" pitchFamily="18" charset="0"/>
                        </a:rPr>
                        <m:t>=8, </m:t>
                      </m:r>
                      <m:r>
                        <a:rPr lang="en-US" altLang="ja-JP" sz="2400" b="0" i="1" smtClean="0">
                          <a:solidFill>
                            <a:prstClr val="black"/>
                          </a:solidFill>
                          <a:latin typeface="Cambria Math" panose="02040503050406030204" pitchFamily="18" charset="0"/>
                        </a:rPr>
                        <m:t>𝐷</m:t>
                      </m:r>
                      <m:r>
                        <a:rPr lang="en-US" altLang="ja-JP" sz="2400" b="0" i="1" smtClean="0">
                          <a:solidFill>
                            <a:prstClr val="black"/>
                          </a:solidFill>
                          <a:latin typeface="Cambria Math" panose="02040503050406030204" pitchFamily="18" charset="0"/>
                        </a:rPr>
                        <m:t>=64, </m:t>
                      </m:r>
                      <m:r>
                        <a:rPr lang="en-US" altLang="ja-JP" sz="2400" b="0" i="1" smtClean="0">
                          <a:solidFill>
                            <a:prstClr val="black"/>
                          </a:solidFill>
                          <a:latin typeface="Cambria Math" panose="02040503050406030204" pitchFamily="18" charset="0"/>
                        </a:rPr>
                        <m:t>𝑑𝑎𝑡𝑎</m:t>
                      </m:r>
                      <m:r>
                        <a:rPr lang="en-US" altLang="ja-JP" sz="2400" b="0" i="1" smtClean="0">
                          <a:solidFill>
                            <a:prstClr val="black"/>
                          </a:solidFill>
                          <a:latin typeface="Cambria Math" panose="02040503050406030204" pitchFamily="18" charset="0"/>
                        </a:rPr>
                        <m:t>_</m:t>
                      </m:r>
                      <m:r>
                        <a:rPr lang="en-US" altLang="ja-JP" sz="2400" b="0" i="1" smtClean="0">
                          <a:solidFill>
                            <a:prstClr val="black"/>
                          </a:solidFill>
                          <a:latin typeface="Cambria Math" panose="02040503050406030204" pitchFamily="18" charset="0"/>
                        </a:rPr>
                        <m:t>𝑤𝑖𝑑𝑡h</m:t>
                      </m:r>
                      <m:r>
                        <a:rPr lang="en-US" altLang="ja-JP" sz="2400" b="0" i="1" smtClean="0">
                          <a:solidFill>
                            <a:prstClr val="black"/>
                          </a:solidFill>
                          <a:latin typeface="Cambria Math" panose="02040503050406030204" pitchFamily="18" charset="0"/>
                        </a:rPr>
                        <m:t>=18</m:t>
                      </m:r>
                      <m:r>
                        <a:rPr lang="en-US" altLang="ja-JP" sz="2400" b="0" i="1" smtClean="0">
                          <a:solidFill>
                            <a:prstClr val="black"/>
                          </a:solidFill>
                          <a:latin typeface="Cambria Math" panose="02040503050406030204" pitchFamily="18" charset="0"/>
                        </a:rPr>
                        <m:t>𝑏</m:t>
                      </m:r>
                    </m:oMath>
                  </m:oMathPara>
                </a14:m>
                <a:endParaRPr lang="en-US" altLang="ja-JP" sz="2400" dirty="0">
                  <a:solidFill>
                    <a:prstClr val="black"/>
                  </a:solidFill>
                </a:endParaRPr>
              </a:p>
              <a:p>
                <a:endParaRPr lang="en-US" altLang="ja-JP" sz="2400" dirty="0">
                  <a:solidFill>
                    <a:prstClr val="black"/>
                  </a:solidFill>
                </a:endParaRPr>
              </a:p>
              <a:p>
                <a:endParaRPr lang="en-US" altLang="ja-JP" sz="2400" dirty="0">
                  <a:solidFill>
                    <a:prstClr val="black"/>
                  </a:solidFill>
                </a:endParaRPr>
              </a:p>
              <a:p>
                <a:r>
                  <a:rPr lang="en-US" altLang="ja-JP" sz="2400" dirty="0">
                    <a:solidFill>
                      <a:prstClr val="black"/>
                    </a:solidFill>
                  </a:rPr>
                  <a:t>The circuit size:</a:t>
                </a:r>
              </a:p>
              <a:p>
                <a:r>
                  <a:rPr lang="en-US" altLang="ja-JP" sz="2400" dirty="0">
                    <a:solidFill>
                      <a:prstClr val="black"/>
                    </a:solidFill>
                  </a:rPr>
                  <a:t>   50.4K LUTs (49.4% is used for the weighted median filter)</a:t>
                </a:r>
              </a:p>
              <a:p>
                <a:r>
                  <a:rPr lang="en-US" altLang="ja-JP" sz="2400" dirty="0">
                    <a:solidFill>
                      <a:prstClr val="black"/>
                    </a:solidFill>
                  </a:rPr>
                  <a:t>   47.5K registers</a:t>
                </a:r>
              </a:p>
              <a:p>
                <a:r>
                  <a:rPr lang="en-US" altLang="ja-JP" sz="2400" dirty="0">
                    <a:solidFill>
                      <a:prstClr val="black"/>
                    </a:solidFill>
                  </a:rPr>
                  <a:t>   139 block RAMs (36Kb)</a:t>
                </a:r>
              </a:p>
              <a:p>
                <a:r>
                  <a:rPr lang="en-US" altLang="ja-JP" sz="2400" dirty="0">
                    <a:solidFill>
                      <a:prstClr val="black"/>
                    </a:solidFill>
                  </a:rPr>
                  <a:t>          small enough for XC7K160T </a:t>
                </a:r>
              </a:p>
              <a:p>
                <a:pPr>
                  <a:lnSpc>
                    <a:spcPct val="75000"/>
                  </a:lnSpc>
                </a:pPr>
                <a:r>
                  <a:rPr lang="en-US" altLang="ja-JP" sz="2400" dirty="0">
                    <a:solidFill>
                      <a:prstClr val="black"/>
                    </a:solidFill>
                  </a:rPr>
                  <a:t>          (the second smallest one in Kintex-7 series)</a:t>
                </a:r>
              </a:p>
              <a:p>
                <a:endParaRPr lang="en-US" altLang="ja-JP" sz="2400" dirty="0">
                  <a:solidFill>
                    <a:prstClr val="black"/>
                  </a:solidFill>
                </a:endParaRPr>
              </a:p>
              <a:p>
                <a:r>
                  <a:rPr lang="en-US" altLang="ja-JP" sz="2400" dirty="0">
                    <a:solidFill>
                      <a:prstClr val="black"/>
                    </a:solidFill>
                  </a:rPr>
                  <a:t>Operational frequency:</a:t>
                </a:r>
              </a:p>
              <a:p>
                <a:r>
                  <a:rPr lang="en-US" altLang="ja-JP" sz="2400" dirty="0">
                    <a:solidFill>
                      <a:prstClr val="black"/>
                    </a:solidFill>
                  </a:rPr>
                  <a:t>   221.1MHz</a:t>
                </a: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464016" y="1020769"/>
                <a:ext cx="8652018" cy="5386026"/>
              </a:xfrm>
              <a:prstGeom prst="rect">
                <a:avLst/>
              </a:prstGeom>
              <a:blipFill rotWithShape="0">
                <a:blip r:embed="rId3"/>
                <a:stretch>
                  <a:fillRect l="-1057" t="-905" b="-452"/>
                </a:stretch>
              </a:blipFill>
            </p:spPr>
            <p:txBody>
              <a:bodyPr/>
              <a:lstStyle/>
              <a:p>
                <a:r>
                  <a:rPr lang="ja-JP" altLang="en-US">
                    <a:noFill/>
                  </a:rPr>
                  <a:t> </a:t>
                </a:r>
              </a:p>
            </p:txBody>
          </p:sp>
        </mc:Fallback>
      </mc:AlternateContent>
      <p:sp>
        <p:nvSpPr>
          <p:cNvPr id="3" name="テキスト ボックス 2"/>
          <p:cNvSpPr txBox="1"/>
          <p:nvPr/>
        </p:nvSpPr>
        <p:spPr>
          <a:xfrm>
            <a:off x="3331313" y="2492896"/>
            <a:ext cx="3688959" cy="400110"/>
          </a:xfrm>
          <a:prstGeom prst="rect">
            <a:avLst/>
          </a:prstGeom>
          <a:noFill/>
        </p:spPr>
        <p:txBody>
          <a:bodyPr wrap="none" rtlCol="0">
            <a:spAutoFit/>
          </a:bodyPr>
          <a:lstStyle/>
          <a:p>
            <a:r>
              <a:rPr lang="en-US" altLang="ja-JP" sz="2000" dirty="0"/>
              <a:t>size of the weighted median filter</a:t>
            </a:r>
            <a:endParaRPr kumimoji="1" lang="ja-JP" altLang="en-US" sz="2000" dirty="0"/>
          </a:p>
        </p:txBody>
      </p:sp>
      <p:cxnSp>
        <p:nvCxnSpPr>
          <p:cNvPr id="5" name="直線矢印コネクタ 4"/>
          <p:cNvCxnSpPr/>
          <p:nvPr/>
        </p:nvCxnSpPr>
        <p:spPr>
          <a:xfrm flipH="1" flipV="1">
            <a:off x="4195409" y="2348880"/>
            <a:ext cx="72008"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右矢印 9"/>
          <p:cNvSpPr/>
          <p:nvPr/>
        </p:nvSpPr>
        <p:spPr>
          <a:xfrm>
            <a:off x="810090" y="4636358"/>
            <a:ext cx="360040" cy="21602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 name="正方形/長方形 3"/>
              <p:cNvSpPr/>
              <p:nvPr/>
            </p:nvSpPr>
            <p:spPr>
              <a:xfrm>
                <a:off x="2544180" y="3068960"/>
                <a:ext cx="5832648" cy="23320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t>  4</a:t>
                </a:r>
                <a:r>
                  <a:rPr lang="en-US" altLang="ja-JP" sz="2400" dirty="0"/>
                  <a:t> clock cycles per one disparity</a:t>
                </a:r>
              </a:p>
              <a:p>
                <a:r>
                  <a:rPr kumimoji="1" lang="en-US" altLang="ja-JP" sz="2400" dirty="0"/>
                  <a:t>         163.8 fps for </a:t>
                </a:r>
                <a14:m>
                  <m:oMath xmlns:m="http://schemas.openxmlformats.org/officeDocument/2006/math">
                    <m:r>
                      <a:rPr kumimoji="1" lang="en-US" altLang="ja-JP" sz="2400" b="0" i="1" smtClean="0">
                        <a:latin typeface="Cambria Math" panose="02040503050406030204" pitchFamily="18" charset="0"/>
                      </a:rPr>
                      <m:t>640</m:t>
                    </m:r>
                    <m:r>
                      <a:rPr kumimoji="1" lang="en-US" altLang="ja-JP" sz="2400" b="0" i="1" smtClean="0">
                        <a:latin typeface="Cambria Math" panose="02040503050406030204" pitchFamily="18" charset="0"/>
                        <a:ea typeface="Cambria Math" panose="02040503050406030204" pitchFamily="18" charset="0"/>
                      </a:rPr>
                      <m:t>×480</m:t>
                    </m:r>
                  </m:oMath>
                </a14:m>
                <a:r>
                  <a:rPr kumimoji="1" lang="ja-JP" altLang="en-US" sz="2400" dirty="0"/>
                  <a:t> </a:t>
                </a:r>
                <a:r>
                  <a:rPr kumimoji="1" lang="en-US" altLang="ja-JP" sz="2400" dirty="0"/>
                  <a:t>pixel image</a:t>
                </a:r>
              </a:p>
              <a:p>
                <a:r>
                  <a:rPr lang="en-US" altLang="ja-JP" sz="2400" dirty="0"/>
                  <a:t>     </a:t>
                </a:r>
                <a:r>
                  <a:rPr lang="en-US" altLang="ja-JP" sz="1400" dirty="0"/>
                  <a:t>  </a:t>
                </a:r>
                <a:r>
                  <a:rPr lang="en-US" altLang="ja-JP" sz="2400" dirty="0"/>
                  <a:t>     66.2 fps for </a:t>
                </a:r>
                <a14:m>
                  <m:oMath xmlns:m="http://schemas.openxmlformats.org/officeDocument/2006/math">
                    <m:r>
                      <a:rPr lang="en-US" altLang="ja-JP" sz="2400" i="1" dirty="0" smtClean="0">
                        <a:latin typeface="Cambria Math" panose="02040503050406030204" pitchFamily="18" charset="0"/>
                      </a:rPr>
                      <m:t>1</m:t>
                    </m:r>
                    <m:r>
                      <a:rPr lang="en-US" altLang="ja-JP" sz="2400" b="0" i="1" dirty="0" smtClean="0">
                        <a:latin typeface="Cambria Math" panose="02040503050406030204" pitchFamily="18" charset="0"/>
                      </a:rPr>
                      <m:t>027</m:t>
                    </m:r>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768</m:t>
                    </m:r>
                  </m:oMath>
                </a14:m>
                <a:r>
                  <a:rPr lang="ja-JP" altLang="en-US" sz="2400" dirty="0"/>
                  <a:t> </a:t>
                </a:r>
                <a:r>
                  <a:rPr lang="en-US" altLang="ja-JP" sz="2400" dirty="0"/>
                  <a:t>pixel image</a:t>
                </a:r>
              </a:p>
              <a:p>
                <a:r>
                  <a:rPr lang="en-US" altLang="ja-JP" sz="2400" dirty="0"/>
                  <a:t>           27.7 fps for </a:t>
                </a:r>
                <a14:m>
                  <m:oMath xmlns:m="http://schemas.openxmlformats.org/officeDocument/2006/math">
                    <m:r>
                      <a:rPr lang="en-US" altLang="ja-JP" sz="2400" i="1" dirty="0" smtClean="0">
                        <a:latin typeface="Cambria Math" panose="02040503050406030204" pitchFamily="18" charset="0"/>
                      </a:rPr>
                      <m:t>1</m:t>
                    </m:r>
                    <m:r>
                      <a:rPr lang="en-US" altLang="ja-JP" sz="2400" b="0" i="1" dirty="0" smtClean="0">
                        <a:latin typeface="Cambria Math" panose="02040503050406030204" pitchFamily="18" charset="0"/>
                      </a:rPr>
                      <m:t>600</m:t>
                    </m:r>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1200</m:t>
                    </m:r>
                  </m:oMath>
                </a14:m>
                <a:r>
                  <a:rPr lang="ja-JP" altLang="en-US" sz="2400" dirty="0"/>
                  <a:t> </a:t>
                </a:r>
                <a:r>
                  <a:rPr lang="en-US" altLang="ja-JP" sz="2400" dirty="0"/>
                  <a:t>pixel image</a:t>
                </a:r>
              </a:p>
              <a:p>
                <a:endParaRPr lang="en-US" altLang="ja-JP" sz="1000" dirty="0"/>
              </a:p>
              <a:p>
                <a:r>
                  <a:rPr lang="en-US" altLang="ja-JP" sz="2400" dirty="0"/>
                  <a:t>  fast enough for most practical use</a:t>
                </a:r>
                <a:endParaRPr lang="ja-JP" altLang="en-US" sz="24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2544180" y="3068960"/>
                <a:ext cx="5832648" cy="2332022"/>
              </a:xfrm>
              <a:prstGeom prst="rect">
                <a:avLst/>
              </a:prstGeom>
              <a:blipFill rotWithShape="1">
                <a:blip r:embed="rId4"/>
                <a:stretch>
                  <a:fillRect b="-522"/>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5148881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Comparison with other FPGA systems</a:t>
            </a:r>
            <a:endParaRPr kumimoji="1" lang="ja-JP" altLang="en-US" sz="4000" dirty="0"/>
          </a:p>
        </p:txBody>
      </p:sp>
      <p:graphicFrame>
        <p:nvGraphicFramePr>
          <p:cNvPr id="4" name="表 3"/>
          <p:cNvGraphicFramePr>
            <a:graphicFrameLocks noGrp="1"/>
          </p:cNvGraphicFramePr>
          <p:nvPr>
            <p:extLst>
              <p:ext uri="{D42A27DB-BD31-4B8C-83A1-F6EECF244321}">
                <p14:modId xmlns:p14="http://schemas.microsoft.com/office/powerpoint/2010/main" val="3090637191"/>
              </p:ext>
            </p:extLst>
          </p:nvPr>
        </p:nvGraphicFramePr>
        <p:xfrm>
          <a:off x="611563" y="1514401"/>
          <a:ext cx="8085581" cy="3370460"/>
        </p:xfrm>
        <a:graphic>
          <a:graphicData uri="http://schemas.openxmlformats.org/drawingml/2006/table">
            <a:tbl>
              <a:tblPr firstRow="1" bandRow="1">
                <a:tableStyleId>{5C22544A-7EE6-4342-B048-85BDC9FD1C3A}</a:tableStyleId>
              </a:tblPr>
              <a:tblGrid>
                <a:gridCol w="1155083">
                  <a:extLst>
                    <a:ext uri="{9D8B030D-6E8A-4147-A177-3AD203B41FA5}">
                      <a16:colId xmlns:a16="http://schemas.microsoft.com/office/drawing/2014/main" val="20000"/>
                    </a:ext>
                  </a:extLst>
                </a:gridCol>
                <a:gridCol w="1155083">
                  <a:extLst>
                    <a:ext uri="{9D8B030D-6E8A-4147-A177-3AD203B41FA5}">
                      <a16:colId xmlns:a16="http://schemas.microsoft.com/office/drawing/2014/main" val="20001"/>
                    </a:ext>
                  </a:extLst>
                </a:gridCol>
                <a:gridCol w="1155083">
                  <a:extLst>
                    <a:ext uri="{9D8B030D-6E8A-4147-A177-3AD203B41FA5}">
                      <a16:colId xmlns:a16="http://schemas.microsoft.com/office/drawing/2014/main" val="20002"/>
                    </a:ext>
                  </a:extLst>
                </a:gridCol>
                <a:gridCol w="1155083">
                  <a:extLst>
                    <a:ext uri="{9D8B030D-6E8A-4147-A177-3AD203B41FA5}">
                      <a16:colId xmlns:a16="http://schemas.microsoft.com/office/drawing/2014/main" val="20003"/>
                    </a:ext>
                  </a:extLst>
                </a:gridCol>
                <a:gridCol w="1155083">
                  <a:extLst>
                    <a:ext uri="{9D8B030D-6E8A-4147-A177-3AD203B41FA5}">
                      <a16:colId xmlns:a16="http://schemas.microsoft.com/office/drawing/2014/main" val="20004"/>
                    </a:ext>
                  </a:extLst>
                </a:gridCol>
                <a:gridCol w="1155083">
                  <a:extLst>
                    <a:ext uri="{9D8B030D-6E8A-4147-A177-3AD203B41FA5}">
                      <a16:colId xmlns:a16="http://schemas.microsoft.com/office/drawing/2014/main" val="20005"/>
                    </a:ext>
                  </a:extLst>
                </a:gridCol>
                <a:gridCol w="1155083">
                  <a:extLst>
                    <a:ext uri="{9D8B030D-6E8A-4147-A177-3AD203B41FA5}">
                      <a16:colId xmlns:a16="http://schemas.microsoft.com/office/drawing/2014/main" val="20006"/>
                    </a:ext>
                  </a:extLst>
                </a:gridCol>
              </a:tblGrid>
              <a:tr h="633670">
                <a:tc>
                  <a:txBody>
                    <a:bodyPr/>
                    <a:lstStyle/>
                    <a:p>
                      <a:endParaRPr kumimoji="1" lang="ja-JP" altLang="en-US" sz="2000" dirty="0"/>
                    </a:p>
                  </a:txBody>
                  <a:tcPr/>
                </a:tc>
                <a:tc>
                  <a:txBody>
                    <a:bodyPr/>
                    <a:lstStyle/>
                    <a:p>
                      <a:pPr algn="ctr"/>
                      <a:endParaRPr kumimoji="1" lang="ja-JP" altLang="en-US" sz="2000" dirty="0"/>
                    </a:p>
                  </a:txBody>
                  <a:tcPr/>
                </a:tc>
                <a:tc>
                  <a:txBody>
                    <a:bodyPr/>
                    <a:lstStyle/>
                    <a:p>
                      <a:pPr algn="ctr"/>
                      <a:r>
                        <a:rPr kumimoji="1" lang="en-US" altLang="ja-JP" sz="2000" dirty="0" err="1"/>
                        <a:t>tsukuba</a:t>
                      </a:r>
                      <a:endParaRPr kumimoji="1" lang="ja-JP" altLang="en-US" sz="2000" dirty="0"/>
                    </a:p>
                  </a:txBody>
                  <a:tcPr/>
                </a:tc>
                <a:tc>
                  <a:txBody>
                    <a:bodyPr/>
                    <a:lstStyle/>
                    <a:p>
                      <a:pPr algn="ctr"/>
                      <a:r>
                        <a:rPr kumimoji="1" lang="en-US" altLang="ja-JP" sz="2000" dirty="0"/>
                        <a:t>Venus</a:t>
                      </a:r>
                      <a:endParaRPr kumimoji="1" lang="ja-JP" altLang="en-US" sz="2000" dirty="0"/>
                    </a:p>
                  </a:txBody>
                  <a:tcPr/>
                </a:tc>
                <a:tc>
                  <a:txBody>
                    <a:bodyPr/>
                    <a:lstStyle/>
                    <a:p>
                      <a:pPr algn="ctr"/>
                      <a:r>
                        <a:rPr kumimoji="1" lang="en-US" altLang="ja-JP" sz="2000" dirty="0"/>
                        <a:t>Teddy</a:t>
                      </a:r>
                      <a:endParaRPr kumimoji="1" lang="ja-JP" altLang="en-US" sz="2000" dirty="0"/>
                    </a:p>
                  </a:txBody>
                  <a:tcPr/>
                </a:tc>
                <a:tc>
                  <a:txBody>
                    <a:bodyPr/>
                    <a:lstStyle/>
                    <a:p>
                      <a:pPr algn="ctr"/>
                      <a:r>
                        <a:rPr kumimoji="1" lang="en-US" altLang="ja-JP" sz="2000" dirty="0"/>
                        <a:t>Cones</a:t>
                      </a:r>
                      <a:endParaRPr kumimoji="1" lang="ja-JP" altLang="en-US" sz="2000" dirty="0"/>
                    </a:p>
                  </a:txBody>
                  <a:tcPr/>
                </a:tc>
                <a:tc>
                  <a:txBody>
                    <a:bodyPr/>
                    <a:lstStyle/>
                    <a:p>
                      <a:pPr algn="ctr"/>
                      <a:r>
                        <a:rPr kumimoji="1" lang="en-US" altLang="ja-JP" sz="2000" dirty="0">
                          <a:solidFill>
                            <a:schemeClr val="bg1"/>
                          </a:solidFill>
                        </a:rPr>
                        <a:t>average</a:t>
                      </a:r>
                      <a:endParaRPr kumimoji="1" lang="ja-JP" altLang="en-US" sz="2000" dirty="0">
                        <a:solidFill>
                          <a:schemeClr val="bg1"/>
                        </a:solidFill>
                      </a:endParaRPr>
                    </a:p>
                  </a:txBody>
                  <a:tcPr/>
                </a:tc>
                <a:extLst>
                  <a:ext uri="{0D108BD9-81ED-4DB2-BD59-A6C34878D82A}">
                    <a16:rowId xmlns:a16="http://schemas.microsoft.com/office/drawing/2014/main" val="10000"/>
                  </a:ext>
                </a:extLst>
              </a:tr>
              <a:tr h="633670">
                <a:tc>
                  <a:txBody>
                    <a:bodyPr/>
                    <a:lstStyle/>
                    <a:p>
                      <a:r>
                        <a:rPr kumimoji="1" lang="en-US" altLang="ja-JP" sz="2000" dirty="0">
                          <a:solidFill>
                            <a:srgbClr val="00B050"/>
                          </a:solidFill>
                        </a:rPr>
                        <a:t>IGSM</a:t>
                      </a:r>
                      <a:endParaRPr kumimoji="1" lang="ja-JP" altLang="en-US" sz="2000" dirty="0">
                        <a:solidFill>
                          <a:srgbClr val="00B050"/>
                        </a:solidFill>
                      </a:endParaRPr>
                    </a:p>
                  </a:txBody>
                  <a:tcPr/>
                </a:tc>
                <a:tc>
                  <a:txBody>
                    <a:bodyPr/>
                    <a:lstStyle/>
                    <a:p>
                      <a:pPr algn="ctr"/>
                      <a:r>
                        <a:rPr kumimoji="1" lang="en-US" altLang="ja-JP" sz="2000" dirty="0">
                          <a:solidFill>
                            <a:srgbClr val="00B050"/>
                          </a:solidFill>
                        </a:rPr>
                        <a:t>CPU</a:t>
                      </a:r>
                      <a:endParaRPr kumimoji="1" lang="ja-JP" altLang="en-US" sz="2000" dirty="0">
                        <a:solidFill>
                          <a:srgbClr val="00B050"/>
                        </a:solidFill>
                      </a:endParaRPr>
                    </a:p>
                  </a:txBody>
                  <a:tcPr/>
                </a:tc>
                <a:tc>
                  <a:txBody>
                    <a:bodyPr/>
                    <a:lstStyle/>
                    <a:p>
                      <a:pPr algn="ctr"/>
                      <a:r>
                        <a:rPr kumimoji="1" lang="en-US" altLang="ja-JP" sz="2000" dirty="0">
                          <a:solidFill>
                            <a:srgbClr val="00B050"/>
                          </a:solidFill>
                        </a:rPr>
                        <a:t>1.37</a:t>
                      </a:r>
                      <a:endParaRPr kumimoji="1" lang="ja-JP" altLang="en-US" sz="2000" dirty="0">
                        <a:solidFill>
                          <a:srgbClr val="00B050"/>
                        </a:solidFill>
                      </a:endParaRPr>
                    </a:p>
                  </a:txBody>
                  <a:tcPr/>
                </a:tc>
                <a:tc>
                  <a:txBody>
                    <a:bodyPr/>
                    <a:lstStyle/>
                    <a:p>
                      <a:pPr algn="ctr"/>
                      <a:r>
                        <a:rPr kumimoji="1" lang="en-US" altLang="ja-JP" sz="2000" dirty="0">
                          <a:solidFill>
                            <a:srgbClr val="00B050"/>
                          </a:solidFill>
                        </a:rPr>
                        <a:t>0.17</a:t>
                      </a:r>
                      <a:endParaRPr kumimoji="1" lang="ja-JP" altLang="en-US" sz="2000" dirty="0">
                        <a:solidFill>
                          <a:srgbClr val="00B050"/>
                        </a:solidFill>
                      </a:endParaRPr>
                    </a:p>
                  </a:txBody>
                  <a:tcPr/>
                </a:tc>
                <a:tc>
                  <a:txBody>
                    <a:bodyPr/>
                    <a:lstStyle/>
                    <a:p>
                      <a:pPr algn="ctr"/>
                      <a:r>
                        <a:rPr kumimoji="1" lang="en-US" altLang="ja-JP" sz="2000" dirty="0">
                          <a:solidFill>
                            <a:srgbClr val="00B050"/>
                          </a:solidFill>
                        </a:rPr>
                        <a:t>    5.98</a:t>
                      </a:r>
                      <a:endParaRPr kumimoji="1" lang="ja-JP" altLang="en-US" sz="2000" dirty="0">
                        <a:solidFill>
                          <a:srgbClr val="00B050"/>
                        </a:solidFill>
                      </a:endParaRPr>
                    </a:p>
                  </a:txBody>
                  <a:tcPr/>
                </a:tc>
                <a:tc>
                  <a:txBody>
                    <a:bodyPr/>
                    <a:lstStyle/>
                    <a:p>
                      <a:pPr algn="ctr"/>
                      <a:r>
                        <a:rPr kumimoji="1" lang="en-US" altLang="ja-JP" sz="2000" dirty="0">
                          <a:solidFill>
                            <a:srgbClr val="00B050"/>
                          </a:solidFill>
                        </a:rPr>
                        <a:t>6.97</a:t>
                      </a:r>
                      <a:endParaRPr kumimoji="1" lang="ja-JP" altLang="en-US" sz="2000" dirty="0">
                        <a:solidFill>
                          <a:srgbClr val="00B050"/>
                        </a:solidFill>
                      </a:endParaRPr>
                    </a:p>
                  </a:txBody>
                  <a:tcPr/>
                </a:tc>
                <a:tc>
                  <a:txBody>
                    <a:bodyPr/>
                    <a:lstStyle/>
                    <a:p>
                      <a:pPr algn="ctr"/>
                      <a:r>
                        <a:rPr kumimoji="1" lang="en-US" altLang="ja-JP" sz="2000" dirty="0">
                          <a:solidFill>
                            <a:srgbClr val="00B050"/>
                          </a:solidFill>
                        </a:rPr>
                        <a:t>3.79</a:t>
                      </a:r>
                      <a:endParaRPr kumimoji="1" lang="ja-JP" altLang="en-US" sz="2000" dirty="0">
                        <a:solidFill>
                          <a:srgbClr val="00B050"/>
                        </a:solidFill>
                      </a:endParaRPr>
                    </a:p>
                  </a:txBody>
                  <a:tcPr/>
                </a:tc>
                <a:extLst>
                  <a:ext uri="{0D108BD9-81ED-4DB2-BD59-A6C34878D82A}">
                    <a16:rowId xmlns:a16="http://schemas.microsoft.com/office/drawing/2014/main" val="10001"/>
                  </a:ext>
                </a:extLst>
              </a:tr>
              <a:tr h="633670">
                <a:tc>
                  <a:txBody>
                    <a:bodyPr/>
                    <a:lstStyle/>
                    <a:p>
                      <a:r>
                        <a:rPr kumimoji="1" lang="en-US" altLang="ja-JP" sz="2000" dirty="0">
                          <a:solidFill>
                            <a:srgbClr val="CC00CC"/>
                          </a:solidFill>
                        </a:rPr>
                        <a:t>Wang et al. 2015</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FPGA</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3.27</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0.89</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12.1</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7.74</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5.61</a:t>
                      </a:r>
                      <a:endParaRPr kumimoji="1" lang="ja-JP" altLang="en-US" sz="2000" dirty="0">
                        <a:solidFill>
                          <a:srgbClr val="CC00CC"/>
                        </a:solidFill>
                      </a:endParaRPr>
                    </a:p>
                  </a:txBody>
                  <a:tcPr/>
                </a:tc>
                <a:extLst>
                  <a:ext uri="{0D108BD9-81ED-4DB2-BD59-A6C34878D82A}">
                    <a16:rowId xmlns:a16="http://schemas.microsoft.com/office/drawing/2014/main" val="10002"/>
                  </a:ext>
                </a:extLst>
              </a:tr>
              <a:tr h="633670">
                <a:tc>
                  <a:txBody>
                    <a:bodyPr/>
                    <a:lstStyle/>
                    <a:p>
                      <a:r>
                        <a:rPr kumimoji="1" lang="en-US" altLang="ja-JP" sz="2000" dirty="0"/>
                        <a:t>our</a:t>
                      </a:r>
                      <a:r>
                        <a:rPr kumimoji="1" lang="en-US" altLang="ja-JP" sz="2000" baseline="0" dirty="0"/>
                        <a:t> system</a:t>
                      </a:r>
                      <a:endParaRPr kumimoji="1" lang="ja-JP" altLang="en-US" sz="2000" dirty="0"/>
                    </a:p>
                  </a:txBody>
                  <a:tcPr/>
                </a:tc>
                <a:tc>
                  <a:txBody>
                    <a:bodyPr/>
                    <a:lstStyle/>
                    <a:p>
                      <a:pPr algn="ctr"/>
                      <a:r>
                        <a:rPr kumimoji="1" lang="en-US" altLang="ja-JP" sz="2000" dirty="0"/>
                        <a:t>FPGA</a:t>
                      </a:r>
                      <a:endParaRPr kumimoji="1" lang="ja-JP" altLang="en-US" sz="2000" dirty="0"/>
                    </a:p>
                  </a:txBody>
                  <a:tcPr/>
                </a:tc>
                <a:tc>
                  <a:txBody>
                    <a:bodyPr/>
                    <a:lstStyle/>
                    <a:p>
                      <a:pPr algn="ctr"/>
                      <a:r>
                        <a:rPr kumimoji="1" lang="en-US" altLang="ja-JP" sz="2000" dirty="0"/>
                        <a:t>2.43</a:t>
                      </a:r>
                      <a:endParaRPr kumimoji="1" lang="ja-JP" altLang="en-US" sz="2000" dirty="0"/>
                    </a:p>
                  </a:txBody>
                  <a:tcPr/>
                </a:tc>
                <a:tc>
                  <a:txBody>
                    <a:bodyPr/>
                    <a:lstStyle/>
                    <a:p>
                      <a:pPr algn="ctr"/>
                      <a:r>
                        <a:rPr kumimoji="1" lang="en-US" altLang="ja-JP" sz="2000" dirty="0"/>
                        <a:t>0.45</a:t>
                      </a:r>
                      <a:endParaRPr kumimoji="1" lang="ja-JP" altLang="en-US" sz="2000" dirty="0"/>
                    </a:p>
                  </a:txBody>
                  <a:tcPr/>
                </a:tc>
                <a:tc>
                  <a:txBody>
                    <a:bodyPr/>
                    <a:lstStyle/>
                    <a:p>
                      <a:pPr algn="ctr"/>
                      <a:r>
                        <a:rPr kumimoji="1" lang="en-US" altLang="ja-JP" sz="2000" dirty="0"/>
                        <a:t>13.6</a:t>
                      </a:r>
                      <a:endParaRPr kumimoji="1" lang="ja-JP" altLang="en-US" sz="2000" dirty="0"/>
                    </a:p>
                  </a:txBody>
                  <a:tcPr/>
                </a:tc>
                <a:tc>
                  <a:txBody>
                    <a:bodyPr/>
                    <a:lstStyle/>
                    <a:p>
                      <a:pPr algn="ctr"/>
                      <a:r>
                        <a:rPr kumimoji="1" lang="en-US" altLang="ja-JP" sz="2000" dirty="0"/>
                        <a:t>8.06</a:t>
                      </a:r>
                      <a:endParaRPr kumimoji="1" lang="ja-JP" altLang="en-US" sz="2000" dirty="0"/>
                    </a:p>
                  </a:txBody>
                  <a:tcPr/>
                </a:tc>
                <a:tc>
                  <a:txBody>
                    <a:bodyPr/>
                    <a:lstStyle/>
                    <a:p>
                      <a:pPr algn="ctr"/>
                      <a:r>
                        <a:rPr kumimoji="1" lang="en-US" altLang="ja-JP" sz="2000" dirty="0"/>
                        <a:t>5.91</a:t>
                      </a:r>
                      <a:endParaRPr kumimoji="1" lang="ja-JP" altLang="en-US" sz="2000" dirty="0"/>
                    </a:p>
                  </a:txBody>
                  <a:tcPr/>
                </a:tc>
                <a:extLst>
                  <a:ext uri="{0D108BD9-81ED-4DB2-BD59-A6C34878D82A}">
                    <a16:rowId xmlns:a16="http://schemas.microsoft.com/office/drawing/2014/main" val="10003"/>
                  </a:ext>
                </a:extLst>
              </a:tr>
              <a:tr h="633670">
                <a:tc>
                  <a:txBody>
                    <a:bodyPr/>
                    <a:lstStyle/>
                    <a:p>
                      <a:r>
                        <a:rPr kumimoji="1" lang="en-US" altLang="ja-JP" sz="2000" dirty="0" err="1">
                          <a:solidFill>
                            <a:srgbClr val="CC00CC"/>
                          </a:solidFill>
                        </a:rPr>
                        <a:t>Jin</a:t>
                      </a:r>
                      <a:r>
                        <a:rPr kumimoji="1" lang="en-US" altLang="ja-JP" sz="2000" baseline="0" dirty="0">
                          <a:solidFill>
                            <a:srgbClr val="CC00CC"/>
                          </a:solidFill>
                        </a:rPr>
                        <a:t> et al. 2014</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FPGA</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2.17</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0.60</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12.4</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8.97</a:t>
                      </a:r>
                      <a:endParaRPr kumimoji="1" lang="ja-JP" altLang="en-US" sz="2000" dirty="0">
                        <a:solidFill>
                          <a:srgbClr val="CC00CC"/>
                        </a:solidFill>
                      </a:endParaRPr>
                    </a:p>
                  </a:txBody>
                  <a:tcPr/>
                </a:tc>
                <a:tc>
                  <a:txBody>
                    <a:bodyPr/>
                    <a:lstStyle/>
                    <a:p>
                      <a:pPr algn="ctr"/>
                      <a:r>
                        <a:rPr kumimoji="1" lang="en-US" altLang="ja-JP" sz="2000" dirty="0">
                          <a:solidFill>
                            <a:srgbClr val="CC00CC"/>
                          </a:solidFill>
                        </a:rPr>
                        <a:t>6.95</a:t>
                      </a:r>
                      <a:endParaRPr kumimoji="1" lang="ja-JP" altLang="en-US" sz="2000" dirty="0">
                        <a:solidFill>
                          <a:srgbClr val="CC00CC"/>
                        </a:solidFill>
                      </a:endParaRPr>
                    </a:p>
                  </a:txBody>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539552" y="1052736"/>
            <a:ext cx="5128327" cy="461665"/>
          </a:xfrm>
          <a:prstGeom prst="rect">
            <a:avLst/>
          </a:prstGeom>
          <a:noFill/>
        </p:spPr>
        <p:txBody>
          <a:bodyPr wrap="none" rtlCol="0">
            <a:spAutoFit/>
          </a:bodyPr>
          <a:lstStyle/>
          <a:p>
            <a:r>
              <a:rPr kumimoji="1" lang="en-US" altLang="ja-JP" sz="2400" dirty="0"/>
              <a:t>Error rate in Middlebury benchmark set</a:t>
            </a:r>
            <a:endParaRPr kumimoji="1" lang="ja-JP" altLang="en-US" sz="2400" dirty="0"/>
          </a:p>
        </p:txBody>
      </p:sp>
      <p:sp>
        <p:nvSpPr>
          <p:cNvPr id="9" name="テキスト ボックス 8"/>
          <p:cNvSpPr txBox="1"/>
          <p:nvPr/>
        </p:nvSpPr>
        <p:spPr>
          <a:xfrm>
            <a:off x="2403448" y="5397320"/>
            <a:ext cx="3441648" cy="461665"/>
          </a:xfrm>
          <a:prstGeom prst="rect">
            <a:avLst/>
          </a:prstGeom>
          <a:noFill/>
        </p:spPr>
        <p:txBody>
          <a:bodyPr wrap="none" rtlCol="0">
            <a:spAutoFit/>
          </a:bodyPr>
          <a:lstStyle/>
          <a:p>
            <a:r>
              <a:rPr lang="en-US" altLang="ja-JP" sz="2400" dirty="0">
                <a:solidFill>
                  <a:srgbClr val="CC00CC"/>
                </a:solidFill>
              </a:rPr>
              <a:t>the top two FPGA systems</a:t>
            </a:r>
            <a:endParaRPr kumimoji="1" lang="ja-JP" altLang="en-US" sz="2400" dirty="0">
              <a:solidFill>
                <a:srgbClr val="CC00CC"/>
              </a:solidFill>
            </a:endParaRPr>
          </a:p>
        </p:txBody>
      </p:sp>
      <p:sp>
        <p:nvSpPr>
          <p:cNvPr id="11" name="テキスト ボックス 10"/>
          <p:cNvSpPr txBox="1"/>
          <p:nvPr/>
        </p:nvSpPr>
        <p:spPr>
          <a:xfrm>
            <a:off x="2403448" y="4910258"/>
            <a:ext cx="4501810" cy="461665"/>
          </a:xfrm>
          <a:prstGeom prst="rect">
            <a:avLst/>
          </a:prstGeom>
          <a:noFill/>
        </p:spPr>
        <p:txBody>
          <a:bodyPr wrap="none" rtlCol="0">
            <a:spAutoFit/>
          </a:bodyPr>
          <a:lstStyle/>
          <a:p>
            <a:r>
              <a:rPr lang="en-US" altLang="ja-JP" sz="2400" dirty="0">
                <a:solidFill>
                  <a:srgbClr val="00B050"/>
                </a:solidFill>
              </a:rPr>
              <a:t>one of the best software programs</a:t>
            </a:r>
            <a:endParaRPr kumimoji="1" lang="ja-JP" altLang="en-US" sz="2400" dirty="0">
              <a:solidFill>
                <a:srgbClr val="00B050"/>
              </a:solidFill>
            </a:endParaRPr>
          </a:p>
        </p:txBody>
      </p:sp>
      <p:sp>
        <p:nvSpPr>
          <p:cNvPr id="3" name="正方形/長方形 2"/>
          <p:cNvSpPr/>
          <p:nvPr/>
        </p:nvSpPr>
        <p:spPr>
          <a:xfrm>
            <a:off x="7524328" y="1514401"/>
            <a:ext cx="1152128" cy="3354759"/>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02008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7324" y="208734"/>
            <a:ext cx="1918966" cy="144016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150" y="189554"/>
            <a:ext cx="1943307" cy="1458427"/>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6955" y="209506"/>
            <a:ext cx="1939534" cy="1455595"/>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0590" y="1700808"/>
            <a:ext cx="1648715" cy="1455418"/>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7648" y="1704100"/>
            <a:ext cx="1660222" cy="1465575"/>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17773" y="1701316"/>
            <a:ext cx="1660222" cy="1465575"/>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6479" y="3214358"/>
            <a:ext cx="1766499" cy="1472572"/>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3909" y="4750311"/>
            <a:ext cx="1751637" cy="1460184"/>
          </a:xfrm>
          <a:prstGeom prst="rect">
            <a:avLst/>
          </a:prstGeom>
        </p:spPr>
      </p:pic>
      <p:pic>
        <p:nvPicPr>
          <p:cNvPr id="14" name="図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93483" y="3212976"/>
            <a:ext cx="1768078" cy="1473889"/>
          </a:xfrm>
          <a:prstGeom prst="rect">
            <a:avLst/>
          </a:prstGeom>
        </p:spPr>
      </p:pic>
      <p:pic>
        <p:nvPicPr>
          <p:cNvPr id="15" name="図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08161" y="3226040"/>
            <a:ext cx="1760205" cy="1467325"/>
          </a:xfrm>
          <a:prstGeom prst="rect">
            <a:avLst/>
          </a:prstGeom>
        </p:spPr>
      </p:pic>
      <p:pic>
        <p:nvPicPr>
          <p:cNvPr id="16" name="図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92567" y="4758151"/>
            <a:ext cx="1742775" cy="1452797"/>
          </a:xfrm>
          <a:prstGeom prst="rect">
            <a:avLst/>
          </a:prstGeom>
        </p:spPr>
      </p:pic>
      <p:pic>
        <p:nvPicPr>
          <p:cNvPr id="17" name="図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05321" y="4748441"/>
            <a:ext cx="1753880" cy="1462054"/>
          </a:xfrm>
          <a:prstGeom prst="rect">
            <a:avLst/>
          </a:prstGeom>
        </p:spPr>
      </p:pic>
      <p:sp>
        <p:nvSpPr>
          <p:cNvPr id="18" name="テキスト ボックス 17"/>
          <p:cNvSpPr txBox="1"/>
          <p:nvPr/>
        </p:nvSpPr>
        <p:spPr>
          <a:xfrm>
            <a:off x="314061" y="706470"/>
            <a:ext cx="1176219" cy="461665"/>
          </a:xfrm>
          <a:prstGeom prst="rect">
            <a:avLst/>
          </a:prstGeom>
          <a:noFill/>
        </p:spPr>
        <p:txBody>
          <a:bodyPr wrap="none" rtlCol="0">
            <a:spAutoFit/>
          </a:bodyPr>
          <a:lstStyle/>
          <a:p>
            <a:r>
              <a:rPr kumimoji="1" lang="en-US" altLang="ja-JP" sz="2400" dirty="0" err="1"/>
              <a:t>tsukuba</a:t>
            </a:r>
            <a:endParaRPr kumimoji="1" lang="ja-JP" altLang="en-US" sz="2400" dirty="0"/>
          </a:p>
        </p:txBody>
      </p:sp>
      <p:sp>
        <p:nvSpPr>
          <p:cNvPr id="19" name="テキスト ボックス 18"/>
          <p:cNvSpPr txBox="1"/>
          <p:nvPr/>
        </p:nvSpPr>
        <p:spPr>
          <a:xfrm>
            <a:off x="344004" y="2197684"/>
            <a:ext cx="919034" cy="461665"/>
          </a:xfrm>
          <a:prstGeom prst="rect">
            <a:avLst/>
          </a:prstGeom>
          <a:noFill/>
        </p:spPr>
        <p:txBody>
          <a:bodyPr wrap="none" rtlCol="0">
            <a:spAutoFit/>
          </a:bodyPr>
          <a:lstStyle/>
          <a:p>
            <a:r>
              <a:rPr lang="en-US" altLang="ja-JP" sz="2400" dirty="0" err="1"/>
              <a:t>venus</a:t>
            </a:r>
            <a:endParaRPr kumimoji="1" lang="ja-JP" altLang="en-US" sz="2400" dirty="0"/>
          </a:p>
        </p:txBody>
      </p:sp>
      <p:sp>
        <p:nvSpPr>
          <p:cNvPr id="20" name="テキスト ボックス 19"/>
          <p:cNvSpPr txBox="1"/>
          <p:nvPr/>
        </p:nvSpPr>
        <p:spPr>
          <a:xfrm>
            <a:off x="400842" y="3688898"/>
            <a:ext cx="901081" cy="461665"/>
          </a:xfrm>
          <a:prstGeom prst="rect">
            <a:avLst/>
          </a:prstGeom>
          <a:noFill/>
        </p:spPr>
        <p:txBody>
          <a:bodyPr wrap="none" rtlCol="0">
            <a:spAutoFit/>
          </a:bodyPr>
          <a:lstStyle/>
          <a:p>
            <a:r>
              <a:rPr lang="en-US" altLang="ja-JP" sz="2400" dirty="0"/>
              <a:t>teddy</a:t>
            </a:r>
            <a:endParaRPr kumimoji="1" lang="ja-JP" altLang="en-US" sz="2400" dirty="0"/>
          </a:p>
        </p:txBody>
      </p:sp>
      <p:sp>
        <p:nvSpPr>
          <p:cNvPr id="21" name="テキスト ボックス 20"/>
          <p:cNvSpPr txBox="1"/>
          <p:nvPr/>
        </p:nvSpPr>
        <p:spPr>
          <a:xfrm>
            <a:off x="400842" y="5248635"/>
            <a:ext cx="909864" cy="461665"/>
          </a:xfrm>
          <a:prstGeom prst="rect">
            <a:avLst/>
          </a:prstGeom>
          <a:noFill/>
        </p:spPr>
        <p:txBody>
          <a:bodyPr wrap="none" rtlCol="0">
            <a:spAutoFit/>
          </a:bodyPr>
          <a:lstStyle/>
          <a:p>
            <a:r>
              <a:rPr lang="en-US" altLang="ja-JP" sz="2400" dirty="0"/>
              <a:t>cones</a:t>
            </a:r>
            <a:endParaRPr kumimoji="1" lang="ja-JP" altLang="en-US" sz="2400" dirty="0"/>
          </a:p>
        </p:txBody>
      </p:sp>
      <p:sp>
        <p:nvSpPr>
          <p:cNvPr id="22" name="テキスト ボックス 21"/>
          <p:cNvSpPr txBox="1"/>
          <p:nvPr/>
        </p:nvSpPr>
        <p:spPr>
          <a:xfrm>
            <a:off x="1699863" y="6262614"/>
            <a:ext cx="1596271" cy="461665"/>
          </a:xfrm>
          <a:prstGeom prst="rect">
            <a:avLst/>
          </a:prstGeom>
          <a:noFill/>
        </p:spPr>
        <p:txBody>
          <a:bodyPr wrap="none" rtlCol="0">
            <a:spAutoFit/>
          </a:bodyPr>
          <a:lstStyle/>
          <a:p>
            <a:r>
              <a:rPr lang="en-US" altLang="ja-JP" sz="2400" dirty="0"/>
              <a:t>right image</a:t>
            </a:r>
            <a:endParaRPr kumimoji="1" lang="ja-JP" altLang="en-US" sz="2400" dirty="0"/>
          </a:p>
        </p:txBody>
      </p:sp>
      <p:sp>
        <p:nvSpPr>
          <p:cNvPr id="23" name="テキスト ボックス 22"/>
          <p:cNvSpPr txBox="1"/>
          <p:nvPr/>
        </p:nvSpPr>
        <p:spPr>
          <a:xfrm>
            <a:off x="3875729" y="6262614"/>
            <a:ext cx="1766830" cy="461665"/>
          </a:xfrm>
          <a:prstGeom prst="rect">
            <a:avLst/>
          </a:prstGeom>
          <a:noFill/>
        </p:spPr>
        <p:txBody>
          <a:bodyPr wrap="none" rtlCol="0">
            <a:spAutoFit/>
          </a:bodyPr>
          <a:lstStyle/>
          <a:p>
            <a:r>
              <a:rPr lang="en-US" altLang="ja-JP" sz="2400" dirty="0"/>
              <a:t>our disparity</a:t>
            </a:r>
            <a:endParaRPr kumimoji="1" lang="ja-JP" altLang="en-US" sz="2400" dirty="0"/>
          </a:p>
        </p:txBody>
      </p:sp>
      <p:sp>
        <p:nvSpPr>
          <p:cNvPr id="24" name="テキスト ボックス 23"/>
          <p:cNvSpPr txBox="1"/>
          <p:nvPr/>
        </p:nvSpPr>
        <p:spPr>
          <a:xfrm>
            <a:off x="6064469" y="6262614"/>
            <a:ext cx="1861407" cy="461665"/>
          </a:xfrm>
          <a:prstGeom prst="rect">
            <a:avLst/>
          </a:prstGeom>
          <a:noFill/>
        </p:spPr>
        <p:txBody>
          <a:bodyPr wrap="none" rtlCol="0">
            <a:spAutoFit/>
          </a:bodyPr>
          <a:lstStyle/>
          <a:p>
            <a:r>
              <a:rPr lang="en-US" altLang="ja-JP" sz="2400" dirty="0"/>
              <a:t>true disparity</a:t>
            </a:r>
            <a:endParaRPr kumimoji="1" lang="ja-JP" altLang="en-US" sz="2400" dirty="0"/>
          </a:p>
        </p:txBody>
      </p:sp>
    </p:spTree>
    <p:extLst>
      <p:ext uri="{BB962C8B-B14F-4D97-AF65-F5344CB8AC3E}">
        <p14:creationId xmlns:p14="http://schemas.microsoft.com/office/powerpoint/2010/main" val="305207720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Comparison with other FPGA systems</a:t>
            </a:r>
            <a:endParaRPr kumimoji="1" lang="ja-JP" altLang="en-US" sz="4000" dirty="0"/>
          </a:p>
        </p:txBody>
      </p:sp>
      <p:graphicFrame>
        <p:nvGraphicFramePr>
          <p:cNvPr id="3" name="表 2"/>
          <p:cNvGraphicFramePr>
            <a:graphicFrameLocks noGrp="1"/>
          </p:cNvGraphicFramePr>
          <p:nvPr>
            <p:extLst>
              <p:ext uri="{D42A27DB-BD31-4B8C-83A1-F6EECF244321}">
                <p14:modId xmlns:p14="http://schemas.microsoft.com/office/powerpoint/2010/main" val="1220272267"/>
              </p:ext>
            </p:extLst>
          </p:nvPr>
        </p:nvGraphicFramePr>
        <p:xfrm>
          <a:off x="467544" y="1268760"/>
          <a:ext cx="8496944" cy="3818886"/>
        </p:xfrm>
        <a:graphic>
          <a:graphicData uri="http://schemas.openxmlformats.org/drawingml/2006/table">
            <a:tbl>
              <a:tblPr firstRow="1" bandRow="1">
                <a:tableStyleId>{5C22544A-7EE6-4342-B048-85BDC9FD1C3A}</a:tableStyleId>
              </a:tblPr>
              <a:tblGrid>
                <a:gridCol w="1416157">
                  <a:extLst>
                    <a:ext uri="{9D8B030D-6E8A-4147-A177-3AD203B41FA5}">
                      <a16:colId xmlns:a16="http://schemas.microsoft.com/office/drawing/2014/main" val="20000"/>
                    </a:ext>
                  </a:extLst>
                </a:gridCol>
                <a:gridCol w="1243756">
                  <a:extLst>
                    <a:ext uri="{9D8B030D-6E8A-4147-A177-3AD203B41FA5}">
                      <a16:colId xmlns:a16="http://schemas.microsoft.com/office/drawing/2014/main" val="20001"/>
                    </a:ext>
                  </a:extLst>
                </a:gridCol>
                <a:gridCol w="1034411">
                  <a:extLst>
                    <a:ext uri="{9D8B030D-6E8A-4147-A177-3AD203B41FA5}">
                      <a16:colId xmlns:a16="http://schemas.microsoft.com/office/drawing/2014/main" val="20002"/>
                    </a:ext>
                  </a:extLst>
                </a:gridCol>
                <a:gridCol w="1182184">
                  <a:extLst>
                    <a:ext uri="{9D8B030D-6E8A-4147-A177-3AD203B41FA5}">
                      <a16:colId xmlns:a16="http://schemas.microsoft.com/office/drawing/2014/main" val="20003"/>
                    </a:ext>
                  </a:extLst>
                </a:gridCol>
                <a:gridCol w="1892244">
                  <a:extLst>
                    <a:ext uri="{9D8B030D-6E8A-4147-A177-3AD203B41FA5}">
                      <a16:colId xmlns:a16="http://schemas.microsoft.com/office/drawing/2014/main" val="20004"/>
                    </a:ext>
                  </a:extLst>
                </a:gridCol>
                <a:gridCol w="1728192">
                  <a:extLst>
                    <a:ext uri="{9D8B030D-6E8A-4147-A177-3AD203B41FA5}">
                      <a16:colId xmlns:a16="http://schemas.microsoft.com/office/drawing/2014/main" val="20005"/>
                    </a:ext>
                  </a:extLst>
                </a:gridCol>
              </a:tblGrid>
              <a:tr h="734482">
                <a:tc rowSpan="2">
                  <a:txBody>
                    <a:bodyPr/>
                    <a:lstStyle/>
                    <a:p>
                      <a:endParaRPr kumimoji="1" lang="ja-JP" altLang="en-US" sz="2000" dirty="0"/>
                    </a:p>
                  </a:txBody>
                  <a:tcPr/>
                </a:tc>
                <a:tc rowSpan="2">
                  <a:txBody>
                    <a:bodyPr/>
                    <a:lstStyle/>
                    <a:p>
                      <a:pPr algn="ctr"/>
                      <a:r>
                        <a:rPr kumimoji="1" lang="en-US" altLang="ja-JP" sz="2000" dirty="0"/>
                        <a:t>matching error</a:t>
                      </a:r>
                      <a:r>
                        <a:rPr kumimoji="1" lang="en-US" altLang="ja-JP" sz="2000" baseline="0" dirty="0"/>
                        <a:t> (%)</a:t>
                      </a:r>
                      <a:endParaRPr kumimoji="1" lang="ja-JP" altLang="en-US" sz="2000" dirty="0"/>
                    </a:p>
                  </a:txBody>
                  <a:tcPr/>
                </a:tc>
                <a:tc gridSpan="2">
                  <a:txBody>
                    <a:bodyPr/>
                    <a:lstStyle/>
                    <a:p>
                      <a:pPr algn="ctr"/>
                      <a:r>
                        <a:rPr kumimoji="1" lang="en-US" altLang="ja-JP" sz="2000" dirty="0"/>
                        <a:t>circuit size</a:t>
                      </a:r>
                      <a:endParaRPr kumimoji="1" lang="ja-JP" altLang="en-US" sz="2000" dirty="0"/>
                    </a:p>
                  </a:txBody>
                  <a:tcPr/>
                </a:tc>
                <a:tc hMerge="1">
                  <a:txBody>
                    <a:bodyPr/>
                    <a:lstStyle/>
                    <a:p>
                      <a:endParaRPr kumimoji="1" lang="ja-JP" altLang="en-US" dirty="0"/>
                    </a:p>
                  </a:txBody>
                  <a:tcPr/>
                </a:tc>
                <a:tc rowSpan="2">
                  <a:txBody>
                    <a:bodyPr/>
                    <a:lstStyle/>
                    <a:p>
                      <a:pPr algn="l"/>
                      <a:r>
                        <a:rPr kumimoji="1" lang="en-US" altLang="ja-JP" sz="2000" dirty="0">
                          <a:solidFill>
                            <a:schemeClr val="bg1"/>
                          </a:solidFill>
                        </a:rPr>
                        <a:t>MDE/s</a:t>
                      </a:r>
                    </a:p>
                    <a:p>
                      <a:pPr algn="l"/>
                      <a:r>
                        <a:rPr kumimoji="1" lang="en-US" altLang="ja-JP" sz="2000" dirty="0">
                          <a:solidFill>
                            <a:schemeClr val="bg1"/>
                          </a:solidFill>
                        </a:rPr>
                        <a:t>(Mega disparity</a:t>
                      </a:r>
                    </a:p>
                    <a:p>
                      <a:pPr algn="l"/>
                      <a:r>
                        <a:rPr kumimoji="1" lang="en-US" altLang="ja-JP" sz="2000" dirty="0">
                          <a:solidFill>
                            <a:schemeClr val="bg1"/>
                          </a:solidFill>
                        </a:rPr>
                        <a:t> Estimation per</a:t>
                      </a:r>
                    </a:p>
                    <a:p>
                      <a:pPr algn="l"/>
                      <a:r>
                        <a:rPr kumimoji="1" lang="en-US" altLang="ja-JP" sz="2000" dirty="0">
                          <a:solidFill>
                            <a:schemeClr val="bg1"/>
                          </a:solidFill>
                        </a:rPr>
                        <a:t> second)</a:t>
                      </a:r>
                      <a:endParaRPr kumimoji="1" lang="ja-JP" altLang="en-US" sz="2000" dirty="0">
                        <a:solidFill>
                          <a:schemeClr val="bg1"/>
                        </a:solidFill>
                      </a:endParaRPr>
                    </a:p>
                  </a:txBody>
                  <a:tcPr/>
                </a:tc>
                <a:tc rowSpan="2">
                  <a:txBody>
                    <a:bodyPr/>
                    <a:lstStyle/>
                    <a:p>
                      <a:pPr algn="l"/>
                      <a:r>
                        <a:rPr kumimoji="1" lang="en-US" altLang="ja-JP" sz="2000" dirty="0">
                          <a:solidFill>
                            <a:schemeClr val="bg1"/>
                          </a:solidFill>
                        </a:rPr>
                        <a:t>MDE/s/KLCs (MDE/s per</a:t>
                      </a:r>
                    </a:p>
                    <a:p>
                      <a:pPr algn="l"/>
                      <a:r>
                        <a:rPr kumimoji="1" lang="en-US" altLang="ja-JP" sz="2000" dirty="0">
                          <a:solidFill>
                            <a:schemeClr val="bg1"/>
                          </a:solidFill>
                        </a:rPr>
                        <a:t> Kilo LUTs or</a:t>
                      </a:r>
                    </a:p>
                    <a:p>
                      <a:pPr algn="l"/>
                      <a:r>
                        <a:rPr kumimoji="1" lang="en-US" altLang="ja-JP" sz="2000" baseline="0" dirty="0">
                          <a:solidFill>
                            <a:schemeClr val="bg1"/>
                          </a:solidFill>
                        </a:rPr>
                        <a:t> MDE/s per</a:t>
                      </a:r>
                    </a:p>
                    <a:p>
                      <a:pPr algn="l"/>
                      <a:r>
                        <a:rPr kumimoji="1" lang="en-US" altLang="ja-JP" sz="2000" baseline="0" dirty="0">
                          <a:solidFill>
                            <a:schemeClr val="bg1"/>
                          </a:solidFill>
                        </a:rPr>
                        <a:t> Kilo LEs)</a:t>
                      </a:r>
                      <a:endParaRPr kumimoji="1" lang="ja-JP" altLang="en-US" sz="2000" dirty="0">
                        <a:solidFill>
                          <a:schemeClr val="bg1"/>
                        </a:solidFill>
                      </a:endParaRPr>
                    </a:p>
                  </a:txBody>
                  <a:tcPr/>
                </a:tc>
                <a:extLst>
                  <a:ext uri="{0D108BD9-81ED-4DB2-BD59-A6C34878D82A}">
                    <a16:rowId xmlns:a16="http://schemas.microsoft.com/office/drawing/2014/main" val="10000"/>
                  </a:ext>
                </a:extLst>
              </a:tr>
              <a:tr h="734482">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sz="2000" dirty="0"/>
                        <a:t>KLUTs</a:t>
                      </a:r>
                      <a:endParaRPr kumimoji="1" lang="ja-JP" altLang="en-US" sz="2000" dirty="0"/>
                    </a:p>
                  </a:txBody>
                  <a:tcPr/>
                </a:tc>
                <a:tc>
                  <a:txBody>
                    <a:bodyPr/>
                    <a:lstStyle/>
                    <a:p>
                      <a:pPr algn="ctr"/>
                      <a:r>
                        <a:rPr kumimoji="1" lang="en-US" altLang="ja-JP" sz="2000" dirty="0"/>
                        <a:t>#block</a:t>
                      </a:r>
                      <a:r>
                        <a:rPr kumimoji="1" lang="en-US" altLang="ja-JP" sz="2000" baseline="0" dirty="0"/>
                        <a:t> RAMs</a:t>
                      </a:r>
                      <a:endParaRPr kumimoji="1" lang="ja-JP" altLang="en-US" sz="2000"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001"/>
                  </a:ext>
                </a:extLst>
              </a:tr>
              <a:tr h="734482">
                <a:tc>
                  <a:txBody>
                    <a:bodyPr/>
                    <a:lstStyle/>
                    <a:p>
                      <a:r>
                        <a:rPr kumimoji="1" lang="en-US" altLang="ja-JP" sz="2000" dirty="0"/>
                        <a:t>Wang</a:t>
                      </a:r>
                      <a:r>
                        <a:rPr kumimoji="1" lang="en-US" altLang="ja-JP" sz="2000" baseline="0" dirty="0"/>
                        <a:t> et al. 2015</a:t>
                      </a:r>
                      <a:endParaRPr kumimoji="1" lang="ja-JP" altLang="en-US" sz="2000" dirty="0"/>
                    </a:p>
                  </a:txBody>
                  <a:tcPr/>
                </a:tc>
                <a:tc>
                  <a:txBody>
                    <a:bodyPr/>
                    <a:lstStyle/>
                    <a:p>
                      <a:pPr algn="r"/>
                      <a:r>
                        <a:rPr kumimoji="1" lang="en-US" altLang="ja-JP" sz="2000" dirty="0"/>
                        <a:t>5.61</a:t>
                      </a:r>
                      <a:endParaRPr kumimoji="1" lang="ja-JP" altLang="en-US" sz="2000" dirty="0"/>
                    </a:p>
                  </a:txBody>
                  <a:tcPr/>
                </a:tc>
                <a:tc>
                  <a:txBody>
                    <a:bodyPr/>
                    <a:lstStyle/>
                    <a:p>
                      <a:pPr algn="r"/>
                      <a:r>
                        <a:rPr kumimoji="1" lang="en-US" altLang="ja-JP" sz="2000" dirty="0"/>
                        <a:t>137.4</a:t>
                      </a:r>
                      <a:endParaRPr kumimoji="1" lang="ja-JP" altLang="en-US" sz="2000" dirty="0"/>
                    </a:p>
                  </a:txBody>
                  <a:tcPr/>
                </a:tc>
                <a:tc>
                  <a:txBody>
                    <a:bodyPr/>
                    <a:lstStyle/>
                    <a:p>
                      <a:pPr algn="r"/>
                      <a:r>
                        <a:rPr kumimoji="1" lang="en-US" altLang="ja-JP" sz="2000" dirty="0"/>
                        <a:t>255</a:t>
                      </a:r>
                      <a:endParaRPr kumimoji="1" lang="ja-JP" altLang="en-US" sz="2000" dirty="0"/>
                    </a:p>
                  </a:txBody>
                  <a:tcPr/>
                </a:tc>
                <a:tc>
                  <a:txBody>
                    <a:bodyPr/>
                    <a:lstStyle/>
                    <a:p>
                      <a:pPr algn="r"/>
                      <a:r>
                        <a:rPr kumimoji="1" lang="en-US" altLang="ja-JP" sz="2000" dirty="0"/>
                        <a:t>10472</a:t>
                      </a:r>
                      <a:endParaRPr kumimoji="1" lang="ja-JP" altLang="en-US" sz="2000" dirty="0"/>
                    </a:p>
                  </a:txBody>
                  <a:tcPr/>
                </a:tc>
                <a:tc>
                  <a:txBody>
                    <a:bodyPr/>
                    <a:lstStyle/>
                    <a:p>
                      <a:pPr algn="r"/>
                      <a:r>
                        <a:rPr kumimoji="1" lang="en-US" altLang="ja-JP" sz="2000" dirty="0"/>
                        <a:t>76.2</a:t>
                      </a:r>
                      <a:endParaRPr kumimoji="1" lang="ja-JP" altLang="en-US" sz="2000" dirty="0"/>
                    </a:p>
                  </a:txBody>
                  <a:tcPr/>
                </a:tc>
                <a:extLst>
                  <a:ext uri="{0D108BD9-81ED-4DB2-BD59-A6C34878D82A}">
                    <a16:rowId xmlns:a16="http://schemas.microsoft.com/office/drawing/2014/main" val="10002"/>
                  </a:ext>
                </a:extLst>
              </a:tr>
              <a:tr h="734482">
                <a:tc>
                  <a:txBody>
                    <a:bodyPr/>
                    <a:lstStyle/>
                    <a:p>
                      <a:r>
                        <a:rPr kumimoji="1" lang="en-US" altLang="ja-JP" sz="2000" dirty="0"/>
                        <a:t>our</a:t>
                      </a:r>
                      <a:r>
                        <a:rPr kumimoji="1" lang="en-US" altLang="ja-JP" sz="2000" baseline="0" dirty="0"/>
                        <a:t> system</a:t>
                      </a:r>
                      <a:endParaRPr kumimoji="1" lang="ja-JP" altLang="en-US" sz="2000" dirty="0"/>
                    </a:p>
                  </a:txBody>
                  <a:tcPr/>
                </a:tc>
                <a:tc>
                  <a:txBody>
                    <a:bodyPr/>
                    <a:lstStyle/>
                    <a:p>
                      <a:pPr algn="r"/>
                      <a:r>
                        <a:rPr kumimoji="1" lang="en-US" altLang="ja-JP" sz="2000" dirty="0"/>
                        <a:t>5.91</a:t>
                      </a:r>
                      <a:endParaRPr kumimoji="1" lang="ja-JP" altLang="en-US" sz="2000" dirty="0"/>
                    </a:p>
                  </a:txBody>
                  <a:tcPr/>
                </a:tc>
                <a:tc>
                  <a:txBody>
                    <a:bodyPr/>
                    <a:lstStyle/>
                    <a:p>
                      <a:pPr algn="r"/>
                      <a:r>
                        <a:rPr kumimoji="1" lang="en-US" altLang="ja-JP" sz="2000" dirty="0"/>
                        <a:t>50.4</a:t>
                      </a:r>
                      <a:endParaRPr kumimoji="1" lang="ja-JP" altLang="en-US" sz="2000" dirty="0"/>
                    </a:p>
                  </a:txBody>
                  <a:tcPr/>
                </a:tc>
                <a:tc>
                  <a:txBody>
                    <a:bodyPr/>
                    <a:lstStyle/>
                    <a:p>
                      <a:pPr algn="r"/>
                      <a:r>
                        <a:rPr kumimoji="1" lang="en-US" altLang="ja-JP" sz="2000" dirty="0"/>
                        <a:t>139</a:t>
                      </a:r>
                      <a:endParaRPr kumimoji="1" lang="ja-JP" altLang="en-US" sz="2000" dirty="0"/>
                    </a:p>
                  </a:txBody>
                  <a:tcPr/>
                </a:tc>
                <a:tc>
                  <a:txBody>
                    <a:bodyPr/>
                    <a:lstStyle/>
                    <a:p>
                      <a:pPr algn="r"/>
                      <a:r>
                        <a:rPr kumimoji="1" lang="en-US" altLang="ja-JP" sz="2000" dirty="0"/>
                        <a:t>3333</a:t>
                      </a:r>
                      <a:endParaRPr kumimoji="1" lang="ja-JP" altLang="en-US" sz="2000" dirty="0"/>
                    </a:p>
                  </a:txBody>
                  <a:tcPr/>
                </a:tc>
                <a:tc>
                  <a:txBody>
                    <a:bodyPr/>
                    <a:lstStyle/>
                    <a:p>
                      <a:pPr algn="r"/>
                      <a:r>
                        <a:rPr kumimoji="1" lang="en-US" altLang="ja-JP" sz="2000" dirty="0"/>
                        <a:t>66.1</a:t>
                      </a:r>
                      <a:endParaRPr kumimoji="1" lang="ja-JP" altLang="en-US" sz="2000" dirty="0"/>
                    </a:p>
                  </a:txBody>
                  <a:tcPr/>
                </a:tc>
                <a:extLst>
                  <a:ext uri="{0D108BD9-81ED-4DB2-BD59-A6C34878D82A}">
                    <a16:rowId xmlns:a16="http://schemas.microsoft.com/office/drawing/2014/main" val="10003"/>
                  </a:ext>
                </a:extLst>
              </a:tr>
              <a:tr h="734482">
                <a:tc>
                  <a:txBody>
                    <a:bodyPr/>
                    <a:lstStyle/>
                    <a:p>
                      <a:r>
                        <a:rPr kumimoji="1" lang="en-US" altLang="ja-JP" sz="2000" dirty="0" err="1"/>
                        <a:t>Jin</a:t>
                      </a:r>
                      <a:r>
                        <a:rPr kumimoji="1" lang="en-US" altLang="ja-JP" sz="2000" dirty="0"/>
                        <a:t> et al. 2014</a:t>
                      </a:r>
                      <a:endParaRPr kumimoji="1" lang="ja-JP" altLang="en-US" sz="2000" dirty="0"/>
                    </a:p>
                  </a:txBody>
                  <a:tcPr/>
                </a:tc>
                <a:tc>
                  <a:txBody>
                    <a:bodyPr/>
                    <a:lstStyle/>
                    <a:p>
                      <a:pPr algn="r"/>
                      <a:r>
                        <a:rPr kumimoji="1" lang="en-US" altLang="ja-JP" sz="2000" dirty="0"/>
                        <a:t>6.05</a:t>
                      </a:r>
                      <a:endParaRPr kumimoji="1" lang="ja-JP" altLang="en-US" sz="2000" dirty="0"/>
                    </a:p>
                  </a:txBody>
                  <a:tcPr/>
                </a:tc>
                <a:tc>
                  <a:txBody>
                    <a:bodyPr/>
                    <a:lstStyle/>
                    <a:p>
                      <a:pPr algn="r"/>
                      <a:r>
                        <a:rPr kumimoji="1" lang="en-US" altLang="ja-JP" sz="2000" dirty="0"/>
                        <a:t>122.9</a:t>
                      </a:r>
                      <a:endParaRPr kumimoji="1" lang="ja-JP" altLang="en-US" sz="2000" dirty="0"/>
                    </a:p>
                  </a:txBody>
                  <a:tcPr/>
                </a:tc>
                <a:tc>
                  <a:txBody>
                    <a:bodyPr/>
                    <a:lstStyle/>
                    <a:p>
                      <a:pPr algn="r"/>
                      <a:r>
                        <a:rPr kumimoji="1" lang="en-US" altLang="ja-JP" sz="2000" dirty="0"/>
                        <a:t>165</a:t>
                      </a:r>
                      <a:endParaRPr kumimoji="1" lang="ja-JP" altLang="en-US" sz="2000" dirty="0"/>
                    </a:p>
                  </a:txBody>
                  <a:tcPr/>
                </a:tc>
                <a:tc>
                  <a:txBody>
                    <a:bodyPr/>
                    <a:lstStyle/>
                    <a:p>
                      <a:pPr algn="r"/>
                      <a:r>
                        <a:rPr kumimoji="1" lang="en-US" altLang="ja-JP" sz="2000" dirty="0"/>
                        <a:t>9362</a:t>
                      </a:r>
                      <a:endParaRPr kumimoji="1" lang="ja-JP" altLang="en-US" sz="2000" dirty="0"/>
                    </a:p>
                  </a:txBody>
                  <a:tcPr/>
                </a:tc>
                <a:tc>
                  <a:txBody>
                    <a:bodyPr/>
                    <a:lstStyle/>
                    <a:p>
                      <a:pPr algn="r"/>
                      <a:r>
                        <a:rPr kumimoji="1" lang="en-US" altLang="ja-JP" sz="2000" dirty="0"/>
                        <a:t>76.2</a:t>
                      </a:r>
                      <a:endParaRPr kumimoji="1" lang="ja-JP" altLang="en-US" sz="2000" dirty="0"/>
                    </a:p>
                  </a:txBody>
                  <a:tcPr/>
                </a:tc>
                <a:extLst>
                  <a:ext uri="{0D108BD9-81ED-4DB2-BD59-A6C34878D82A}">
                    <a16:rowId xmlns:a16="http://schemas.microsoft.com/office/drawing/2014/main" val="10004"/>
                  </a:ext>
                </a:extLst>
              </a:tr>
            </a:tbl>
          </a:graphicData>
        </a:graphic>
      </p:graphicFrame>
      <p:sp>
        <p:nvSpPr>
          <p:cNvPr id="7" name="テキスト ボックス 6"/>
          <p:cNvSpPr txBox="1"/>
          <p:nvPr/>
        </p:nvSpPr>
        <p:spPr>
          <a:xfrm>
            <a:off x="5292080" y="5084205"/>
            <a:ext cx="1949188" cy="1200329"/>
          </a:xfrm>
          <a:prstGeom prst="rect">
            <a:avLst/>
          </a:prstGeom>
          <a:noFill/>
        </p:spPr>
        <p:txBody>
          <a:bodyPr wrap="none" rtlCol="0">
            <a:spAutoFit/>
          </a:bodyPr>
          <a:lstStyle/>
          <a:p>
            <a:pPr>
              <a:lnSpc>
                <a:spcPct val="75000"/>
              </a:lnSpc>
            </a:pPr>
            <a:r>
              <a:rPr kumimoji="1" lang="en-US" altLang="ja-JP" sz="2400" dirty="0">
                <a:solidFill>
                  <a:srgbClr val="00B0F0"/>
                </a:solidFill>
              </a:rPr>
              <a:t>processing </a:t>
            </a:r>
          </a:p>
          <a:p>
            <a:pPr>
              <a:lnSpc>
                <a:spcPct val="75000"/>
              </a:lnSpc>
            </a:pPr>
            <a:r>
              <a:rPr lang="en-US" altLang="ja-JP" sz="2400" dirty="0">
                <a:solidFill>
                  <a:srgbClr val="00B0F0"/>
                </a:solidFill>
              </a:rPr>
              <a:t>s</a:t>
            </a:r>
            <a:r>
              <a:rPr kumimoji="1" lang="en-US" altLang="ja-JP" sz="2400" dirty="0">
                <a:solidFill>
                  <a:srgbClr val="00B0F0"/>
                </a:solidFill>
              </a:rPr>
              <a:t>peed</a:t>
            </a:r>
          </a:p>
          <a:p>
            <a:pPr>
              <a:lnSpc>
                <a:spcPct val="75000"/>
              </a:lnSpc>
            </a:pPr>
            <a:r>
              <a:rPr lang="en-US" altLang="ja-JP" sz="2400" dirty="0">
                <a:solidFill>
                  <a:srgbClr val="00B0F0"/>
                </a:solidFill>
              </a:rPr>
              <a:t>normalized by</a:t>
            </a:r>
          </a:p>
          <a:p>
            <a:pPr>
              <a:lnSpc>
                <a:spcPct val="75000"/>
              </a:lnSpc>
            </a:pPr>
            <a:r>
              <a:rPr kumimoji="1" lang="en-US" altLang="ja-JP" sz="2400" dirty="0">
                <a:solidFill>
                  <a:srgbClr val="00B0F0"/>
                </a:solidFill>
              </a:rPr>
              <a:t>image size</a:t>
            </a:r>
            <a:endParaRPr kumimoji="1" lang="ja-JP" altLang="en-US" sz="2400" dirty="0">
              <a:solidFill>
                <a:srgbClr val="00B0F0"/>
              </a:solidFill>
            </a:endParaRPr>
          </a:p>
        </p:txBody>
      </p:sp>
      <p:sp>
        <p:nvSpPr>
          <p:cNvPr id="17" name="テキスト ボックス 16"/>
          <p:cNvSpPr txBox="1"/>
          <p:nvPr/>
        </p:nvSpPr>
        <p:spPr>
          <a:xfrm>
            <a:off x="3529821" y="5021565"/>
            <a:ext cx="1481303" cy="461665"/>
          </a:xfrm>
          <a:prstGeom prst="rect">
            <a:avLst/>
          </a:prstGeom>
          <a:noFill/>
        </p:spPr>
        <p:txBody>
          <a:bodyPr wrap="none" rtlCol="0">
            <a:spAutoFit/>
          </a:bodyPr>
          <a:lstStyle/>
          <a:p>
            <a:r>
              <a:rPr lang="en-US" altLang="ja-JP" sz="2400" dirty="0">
                <a:solidFill>
                  <a:srgbClr val="00B0F0"/>
                </a:solidFill>
              </a:rPr>
              <a:t>circuit size</a:t>
            </a:r>
            <a:endParaRPr kumimoji="1" lang="ja-JP" altLang="en-US" sz="2400" dirty="0">
              <a:solidFill>
                <a:srgbClr val="00B0F0"/>
              </a:solidFill>
            </a:endParaRPr>
          </a:p>
        </p:txBody>
      </p:sp>
      <p:sp>
        <p:nvSpPr>
          <p:cNvPr id="19" name="テキスト ボックス 18"/>
          <p:cNvSpPr txBox="1"/>
          <p:nvPr/>
        </p:nvSpPr>
        <p:spPr>
          <a:xfrm>
            <a:off x="7201171" y="5088123"/>
            <a:ext cx="1949188" cy="1477328"/>
          </a:xfrm>
          <a:prstGeom prst="rect">
            <a:avLst/>
          </a:prstGeom>
          <a:noFill/>
        </p:spPr>
        <p:txBody>
          <a:bodyPr wrap="none" rtlCol="0">
            <a:spAutoFit/>
          </a:bodyPr>
          <a:lstStyle/>
          <a:p>
            <a:pPr>
              <a:lnSpc>
                <a:spcPct val="75000"/>
              </a:lnSpc>
            </a:pPr>
            <a:r>
              <a:rPr kumimoji="1" lang="en-US" altLang="ja-JP" sz="2400" dirty="0">
                <a:solidFill>
                  <a:srgbClr val="00B0F0"/>
                </a:solidFill>
              </a:rPr>
              <a:t>processing </a:t>
            </a:r>
          </a:p>
          <a:p>
            <a:pPr>
              <a:lnSpc>
                <a:spcPct val="75000"/>
              </a:lnSpc>
            </a:pPr>
            <a:r>
              <a:rPr lang="en-US" altLang="ja-JP" sz="2400" dirty="0">
                <a:solidFill>
                  <a:srgbClr val="00B0F0"/>
                </a:solidFill>
              </a:rPr>
              <a:t>s</a:t>
            </a:r>
            <a:r>
              <a:rPr kumimoji="1" lang="en-US" altLang="ja-JP" sz="2400" dirty="0">
                <a:solidFill>
                  <a:srgbClr val="00B0F0"/>
                </a:solidFill>
              </a:rPr>
              <a:t>peed</a:t>
            </a:r>
          </a:p>
          <a:p>
            <a:pPr>
              <a:lnSpc>
                <a:spcPct val="75000"/>
              </a:lnSpc>
            </a:pPr>
            <a:r>
              <a:rPr lang="en-US" altLang="ja-JP" sz="2400" dirty="0">
                <a:solidFill>
                  <a:srgbClr val="00B0F0"/>
                </a:solidFill>
              </a:rPr>
              <a:t>normalized by</a:t>
            </a:r>
          </a:p>
          <a:p>
            <a:pPr>
              <a:lnSpc>
                <a:spcPct val="75000"/>
              </a:lnSpc>
            </a:pPr>
            <a:r>
              <a:rPr kumimoji="1" lang="en-US" altLang="ja-JP" sz="2400" dirty="0">
                <a:solidFill>
                  <a:srgbClr val="00B0F0"/>
                </a:solidFill>
              </a:rPr>
              <a:t>image size </a:t>
            </a:r>
            <a:r>
              <a:rPr kumimoji="1" lang="en-US" altLang="ja-JP" sz="2000" dirty="0">
                <a:solidFill>
                  <a:srgbClr val="00B0F0"/>
                </a:solidFill>
              </a:rPr>
              <a:t>&amp;</a:t>
            </a:r>
          </a:p>
          <a:p>
            <a:pPr>
              <a:lnSpc>
                <a:spcPct val="75000"/>
              </a:lnSpc>
            </a:pPr>
            <a:r>
              <a:rPr lang="en-US" altLang="ja-JP" sz="2400" dirty="0">
                <a:solidFill>
                  <a:srgbClr val="00B0F0"/>
                </a:solidFill>
              </a:rPr>
              <a:t>circuit size</a:t>
            </a:r>
            <a:endParaRPr kumimoji="1" lang="ja-JP" altLang="en-US" sz="2400" dirty="0">
              <a:solidFill>
                <a:srgbClr val="00B0F0"/>
              </a:solidFill>
            </a:endParaRPr>
          </a:p>
        </p:txBody>
      </p:sp>
      <mc:AlternateContent xmlns:mc="http://schemas.openxmlformats.org/markup-compatibility/2006" xmlns:a14="http://schemas.microsoft.com/office/drawing/2010/main">
        <mc:Choice Requires="a14">
          <p:sp>
            <p:nvSpPr>
              <p:cNvPr id="20" name="テキスト ボックス 19"/>
              <p:cNvSpPr txBox="1"/>
              <p:nvPr/>
            </p:nvSpPr>
            <p:spPr>
              <a:xfrm>
                <a:off x="3500613" y="5375924"/>
                <a:ext cx="153971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00B0F0"/>
                          </a:solidFill>
                          <a:latin typeface="Cambria Math" panose="02040503050406030204" pitchFamily="18" charset="0"/>
                        </a:rPr>
                        <m:t>𝑋</m:t>
                      </m:r>
                      <m:r>
                        <a:rPr kumimoji="1" lang="en-US" altLang="ja-JP" sz="2400" b="0" i="1" smtClean="0">
                          <a:solidFill>
                            <a:srgbClr val="00B0F0"/>
                          </a:solidFill>
                          <a:latin typeface="Cambria Math" panose="02040503050406030204" pitchFamily="18" charset="0"/>
                        </a:rPr>
                        <m:t>=1024</m:t>
                      </m:r>
                    </m:oMath>
                  </m:oMathPara>
                </a14:m>
                <a:endParaRPr kumimoji="1" lang="ja-JP" altLang="en-US" sz="2400" dirty="0">
                  <a:solidFill>
                    <a:srgbClr val="00B0F0"/>
                  </a:solidFill>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500613" y="5375924"/>
                <a:ext cx="1539717" cy="461665"/>
              </a:xfrm>
              <a:prstGeom prst="rect">
                <a:avLst/>
              </a:prstGeom>
              <a:blipFill rotWithShape="0">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9429669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Comparison with other FPGA systems</a:t>
            </a:r>
            <a:endParaRPr kumimoji="1" lang="ja-JP" altLang="en-US" sz="4000" dirty="0"/>
          </a:p>
        </p:txBody>
      </p:sp>
      <p:graphicFrame>
        <p:nvGraphicFramePr>
          <p:cNvPr id="3" name="表 2"/>
          <p:cNvGraphicFramePr>
            <a:graphicFrameLocks noGrp="1"/>
          </p:cNvGraphicFramePr>
          <p:nvPr>
            <p:extLst>
              <p:ext uri="{D42A27DB-BD31-4B8C-83A1-F6EECF244321}">
                <p14:modId xmlns:p14="http://schemas.microsoft.com/office/powerpoint/2010/main" val="1172147907"/>
              </p:ext>
            </p:extLst>
          </p:nvPr>
        </p:nvGraphicFramePr>
        <p:xfrm>
          <a:off x="467544" y="1268760"/>
          <a:ext cx="8496944" cy="3818886"/>
        </p:xfrm>
        <a:graphic>
          <a:graphicData uri="http://schemas.openxmlformats.org/drawingml/2006/table">
            <a:tbl>
              <a:tblPr firstRow="1" bandRow="1">
                <a:tableStyleId>{5C22544A-7EE6-4342-B048-85BDC9FD1C3A}</a:tableStyleId>
              </a:tblPr>
              <a:tblGrid>
                <a:gridCol w="1416157">
                  <a:extLst>
                    <a:ext uri="{9D8B030D-6E8A-4147-A177-3AD203B41FA5}">
                      <a16:colId xmlns:a16="http://schemas.microsoft.com/office/drawing/2014/main" val="20000"/>
                    </a:ext>
                  </a:extLst>
                </a:gridCol>
                <a:gridCol w="1243756">
                  <a:extLst>
                    <a:ext uri="{9D8B030D-6E8A-4147-A177-3AD203B41FA5}">
                      <a16:colId xmlns:a16="http://schemas.microsoft.com/office/drawing/2014/main" val="20001"/>
                    </a:ext>
                  </a:extLst>
                </a:gridCol>
                <a:gridCol w="1034411">
                  <a:extLst>
                    <a:ext uri="{9D8B030D-6E8A-4147-A177-3AD203B41FA5}">
                      <a16:colId xmlns:a16="http://schemas.microsoft.com/office/drawing/2014/main" val="20002"/>
                    </a:ext>
                  </a:extLst>
                </a:gridCol>
                <a:gridCol w="1182184">
                  <a:extLst>
                    <a:ext uri="{9D8B030D-6E8A-4147-A177-3AD203B41FA5}">
                      <a16:colId xmlns:a16="http://schemas.microsoft.com/office/drawing/2014/main" val="20003"/>
                    </a:ext>
                  </a:extLst>
                </a:gridCol>
                <a:gridCol w="1892244">
                  <a:extLst>
                    <a:ext uri="{9D8B030D-6E8A-4147-A177-3AD203B41FA5}">
                      <a16:colId xmlns:a16="http://schemas.microsoft.com/office/drawing/2014/main" val="20004"/>
                    </a:ext>
                  </a:extLst>
                </a:gridCol>
                <a:gridCol w="1728192">
                  <a:extLst>
                    <a:ext uri="{9D8B030D-6E8A-4147-A177-3AD203B41FA5}">
                      <a16:colId xmlns:a16="http://schemas.microsoft.com/office/drawing/2014/main" val="20005"/>
                    </a:ext>
                  </a:extLst>
                </a:gridCol>
              </a:tblGrid>
              <a:tr h="734482">
                <a:tc rowSpan="2">
                  <a:txBody>
                    <a:bodyPr/>
                    <a:lstStyle/>
                    <a:p>
                      <a:endParaRPr kumimoji="1" lang="ja-JP" altLang="en-US" sz="2000" dirty="0"/>
                    </a:p>
                  </a:txBody>
                  <a:tcPr/>
                </a:tc>
                <a:tc rowSpan="2">
                  <a:txBody>
                    <a:bodyPr/>
                    <a:lstStyle/>
                    <a:p>
                      <a:pPr algn="ctr"/>
                      <a:r>
                        <a:rPr kumimoji="1" lang="en-US" altLang="ja-JP" sz="2000" dirty="0"/>
                        <a:t>matching error</a:t>
                      </a:r>
                      <a:r>
                        <a:rPr kumimoji="1" lang="en-US" altLang="ja-JP" sz="2000" baseline="0" dirty="0"/>
                        <a:t> (%)</a:t>
                      </a:r>
                      <a:endParaRPr kumimoji="1" lang="ja-JP" altLang="en-US" sz="2000" dirty="0"/>
                    </a:p>
                  </a:txBody>
                  <a:tcPr/>
                </a:tc>
                <a:tc gridSpan="2">
                  <a:txBody>
                    <a:bodyPr/>
                    <a:lstStyle/>
                    <a:p>
                      <a:pPr algn="ctr"/>
                      <a:r>
                        <a:rPr kumimoji="1" lang="en-US" altLang="ja-JP" sz="2000" dirty="0"/>
                        <a:t>circuit size</a:t>
                      </a:r>
                      <a:endParaRPr kumimoji="1" lang="ja-JP" altLang="en-US" sz="2000" dirty="0"/>
                    </a:p>
                  </a:txBody>
                  <a:tcPr/>
                </a:tc>
                <a:tc hMerge="1">
                  <a:txBody>
                    <a:bodyPr/>
                    <a:lstStyle/>
                    <a:p>
                      <a:endParaRPr kumimoji="1" lang="ja-JP" altLang="en-US" dirty="0"/>
                    </a:p>
                  </a:txBody>
                  <a:tcPr/>
                </a:tc>
                <a:tc rowSpan="2">
                  <a:txBody>
                    <a:bodyPr/>
                    <a:lstStyle/>
                    <a:p>
                      <a:pPr algn="l"/>
                      <a:r>
                        <a:rPr kumimoji="1" lang="en-US" altLang="ja-JP" sz="2000" dirty="0">
                          <a:solidFill>
                            <a:schemeClr val="bg1"/>
                          </a:solidFill>
                        </a:rPr>
                        <a:t>MDE/s</a:t>
                      </a:r>
                    </a:p>
                    <a:p>
                      <a:pPr algn="l"/>
                      <a:r>
                        <a:rPr kumimoji="1" lang="en-US" altLang="ja-JP" sz="2000" dirty="0">
                          <a:solidFill>
                            <a:schemeClr val="bg1"/>
                          </a:solidFill>
                        </a:rPr>
                        <a:t>(Mega disparity</a:t>
                      </a:r>
                    </a:p>
                    <a:p>
                      <a:pPr algn="l"/>
                      <a:r>
                        <a:rPr kumimoji="1" lang="en-US" altLang="ja-JP" sz="2000" dirty="0">
                          <a:solidFill>
                            <a:schemeClr val="bg1"/>
                          </a:solidFill>
                        </a:rPr>
                        <a:t> Estimation per</a:t>
                      </a:r>
                    </a:p>
                    <a:p>
                      <a:pPr algn="l"/>
                      <a:r>
                        <a:rPr kumimoji="1" lang="en-US" altLang="ja-JP" sz="2000" dirty="0">
                          <a:solidFill>
                            <a:schemeClr val="bg1"/>
                          </a:solidFill>
                        </a:rPr>
                        <a:t> second)</a:t>
                      </a:r>
                      <a:endParaRPr kumimoji="1" lang="ja-JP" altLang="en-US" sz="2000" dirty="0">
                        <a:solidFill>
                          <a:schemeClr val="bg1"/>
                        </a:solidFill>
                      </a:endParaRPr>
                    </a:p>
                  </a:txBody>
                  <a:tcPr/>
                </a:tc>
                <a:tc rowSpan="2">
                  <a:txBody>
                    <a:bodyPr/>
                    <a:lstStyle/>
                    <a:p>
                      <a:pPr algn="l"/>
                      <a:r>
                        <a:rPr kumimoji="1" lang="en-US" altLang="ja-JP" sz="2000" dirty="0">
                          <a:solidFill>
                            <a:schemeClr val="bg1"/>
                          </a:solidFill>
                        </a:rPr>
                        <a:t>MDE/s/KLCs (MDE/s per</a:t>
                      </a:r>
                    </a:p>
                    <a:p>
                      <a:pPr algn="l"/>
                      <a:r>
                        <a:rPr kumimoji="1" lang="en-US" altLang="ja-JP" sz="2000" dirty="0">
                          <a:solidFill>
                            <a:schemeClr val="bg1"/>
                          </a:solidFill>
                        </a:rPr>
                        <a:t> Kilo LUTs or</a:t>
                      </a:r>
                    </a:p>
                    <a:p>
                      <a:pPr algn="l"/>
                      <a:r>
                        <a:rPr kumimoji="1" lang="en-US" altLang="ja-JP" sz="2000" baseline="0" dirty="0">
                          <a:solidFill>
                            <a:schemeClr val="bg1"/>
                          </a:solidFill>
                        </a:rPr>
                        <a:t> MDE/s per</a:t>
                      </a:r>
                    </a:p>
                    <a:p>
                      <a:pPr algn="l"/>
                      <a:r>
                        <a:rPr kumimoji="1" lang="en-US" altLang="ja-JP" sz="2000" baseline="0" dirty="0">
                          <a:solidFill>
                            <a:schemeClr val="bg1"/>
                          </a:solidFill>
                        </a:rPr>
                        <a:t> Kilo LEs)</a:t>
                      </a:r>
                      <a:endParaRPr kumimoji="1" lang="ja-JP" altLang="en-US" sz="2000" dirty="0">
                        <a:solidFill>
                          <a:schemeClr val="bg1"/>
                        </a:solidFill>
                      </a:endParaRPr>
                    </a:p>
                  </a:txBody>
                  <a:tcPr/>
                </a:tc>
                <a:extLst>
                  <a:ext uri="{0D108BD9-81ED-4DB2-BD59-A6C34878D82A}">
                    <a16:rowId xmlns:a16="http://schemas.microsoft.com/office/drawing/2014/main" val="10000"/>
                  </a:ext>
                </a:extLst>
              </a:tr>
              <a:tr h="734482">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sz="2000" dirty="0"/>
                        <a:t>KLUTs</a:t>
                      </a:r>
                      <a:endParaRPr kumimoji="1" lang="ja-JP" altLang="en-US" sz="2000" dirty="0"/>
                    </a:p>
                  </a:txBody>
                  <a:tcPr/>
                </a:tc>
                <a:tc>
                  <a:txBody>
                    <a:bodyPr/>
                    <a:lstStyle/>
                    <a:p>
                      <a:pPr algn="ctr"/>
                      <a:r>
                        <a:rPr kumimoji="1" lang="en-US" altLang="ja-JP" sz="2000" dirty="0"/>
                        <a:t>#block</a:t>
                      </a:r>
                      <a:r>
                        <a:rPr kumimoji="1" lang="en-US" altLang="ja-JP" sz="2000" baseline="0" dirty="0"/>
                        <a:t> RAMs</a:t>
                      </a:r>
                      <a:endParaRPr kumimoji="1" lang="ja-JP" altLang="en-US" sz="2000"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001"/>
                  </a:ext>
                </a:extLst>
              </a:tr>
              <a:tr h="734482">
                <a:tc>
                  <a:txBody>
                    <a:bodyPr/>
                    <a:lstStyle/>
                    <a:p>
                      <a:r>
                        <a:rPr kumimoji="1" lang="en-US" altLang="ja-JP" sz="2000" dirty="0"/>
                        <a:t>Wang</a:t>
                      </a:r>
                      <a:r>
                        <a:rPr kumimoji="1" lang="en-US" altLang="ja-JP" sz="2000" baseline="0" dirty="0"/>
                        <a:t> et al. 2015</a:t>
                      </a:r>
                      <a:endParaRPr kumimoji="1" lang="ja-JP" altLang="en-US" sz="2000" dirty="0"/>
                    </a:p>
                  </a:txBody>
                  <a:tcPr/>
                </a:tc>
                <a:tc>
                  <a:txBody>
                    <a:bodyPr/>
                    <a:lstStyle/>
                    <a:p>
                      <a:pPr algn="r"/>
                      <a:r>
                        <a:rPr kumimoji="1" lang="en-US" altLang="ja-JP" sz="2000" dirty="0"/>
                        <a:t>5.61</a:t>
                      </a:r>
                      <a:endParaRPr kumimoji="1" lang="ja-JP" altLang="en-US" sz="2000" dirty="0"/>
                    </a:p>
                  </a:txBody>
                  <a:tcPr/>
                </a:tc>
                <a:tc>
                  <a:txBody>
                    <a:bodyPr/>
                    <a:lstStyle/>
                    <a:p>
                      <a:pPr algn="r"/>
                      <a:r>
                        <a:rPr kumimoji="1" lang="en-US" altLang="ja-JP" sz="2000" dirty="0"/>
                        <a:t>137.4</a:t>
                      </a:r>
                      <a:endParaRPr kumimoji="1" lang="ja-JP" altLang="en-US" sz="2000" dirty="0"/>
                    </a:p>
                  </a:txBody>
                  <a:tcPr/>
                </a:tc>
                <a:tc>
                  <a:txBody>
                    <a:bodyPr/>
                    <a:lstStyle/>
                    <a:p>
                      <a:pPr algn="r"/>
                      <a:r>
                        <a:rPr kumimoji="1" lang="en-US" altLang="ja-JP" sz="2000" dirty="0"/>
                        <a:t>255</a:t>
                      </a:r>
                      <a:endParaRPr kumimoji="1" lang="ja-JP" altLang="en-US" sz="2000" dirty="0"/>
                    </a:p>
                  </a:txBody>
                  <a:tcPr/>
                </a:tc>
                <a:tc>
                  <a:txBody>
                    <a:bodyPr/>
                    <a:lstStyle/>
                    <a:p>
                      <a:pPr algn="r"/>
                      <a:r>
                        <a:rPr kumimoji="1" lang="en-US" altLang="ja-JP" sz="2000" dirty="0"/>
                        <a:t>10472</a:t>
                      </a:r>
                      <a:endParaRPr kumimoji="1" lang="ja-JP" altLang="en-US" sz="2000" dirty="0"/>
                    </a:p>
                  </a:txBody>
                  <a:tcPr/>
                </a:tc>
                <a:tc>
                  <a:txBody>
                    <a:bodyPr/>
                    <a:lstStyle/>
                    <a:p>
                      <a:pPr algn="r"/>
                      <a:r>
                        <a:rPr kumimoji="1" lang="en-US" altLang="ja-JP" sz="2000" dirty="0"/>
                        <a:t>76.2</a:t>
                      </a:r>
                      <a:endParaRPr kumimoji="1" lang="ja-JP" altLang="en-US" sz="2000" dirty="0"/>
                    </a:p>
                  </a:txBody>
                  <a:tcPr/>
                </a:tc>
                <a:extLst>
                  <a:ext uri="{0D108BD9-81ED-4DB2-BD59-A6C34878D82A}">
                    <a16:rowId xmlns:a16="http://schemas.microsoft.com/office/drawing/2014/main" val="10002"/>
                  </a:ext>
                </a:extLst>
              </a:tr>
              <a:tr h="734482">
                <a:tc>
                  <a:txBody>
                    <a:bodyPr/>
                    <a:lstStyle/>
                    <a:p>
                      <a:r>
                        <a:rPr kumimoji="1" lang="en-US" altLang="ja-JP" sz="2000" dirty="0"/>
                        <a:t>our</a:t>
                      </a:r>
                      <a:r>
                        <a:rPr kumimoji="1" lang="en-US" altLang="ja-JP" sz="2000" baseline="0" dirty="0"/>
                        <a:t> system</a:t>
                      </a:r>
                      <a:endParaRPr kumimoji="1" lang="ja-JP" altLang="en-US" sz="2000" dirty="0"/>
                    </a:p>
                  </a:txBody>
                  <a:tcPr/>
                </a:tc>
                <a:tc>
                  <a:txBody>
                    <a:bodyPr/>
                    <a:lstStyle/>
                    <a:p>
                      <a:pPr algn="r"/>
                      <a:r>
                        <a:rPr kumimoji="1" lang="en-US" altLang="ja-JP" sz="2000" dirty="0"/>
                        <a:t>5.91</a:t>
                      </a:r>
                      <a:endParaRPr kumimoji="1" lang="ja-JP" altLang="en-US" sz="2000" dirty="0"/>
                    </a:p>
                  </a:txBody>
                  <a:tcPr/>
                </a:tc>
                <a:tc>
                  <a:txBody>
                    <a:bodyPr/>
                    <a:lstStyle/>
                    <a:p>
                      <a:pPr algn="r"/>
                      <a:r>
                        <a:rPr kumimoji="1" lang="en-US" altLang="ja-JP" sz="2000" dirty="0">
                          <a:solidFill>
                            <a:srgbClr val="7030A0"/>
                          </a:solidFill>
                        </a:rPr>
                        <a:t>50.4</a:t>
                      </a:r>
                      <a:endParaRPr kumimoji="1" lang="ja-JP" altLang="en-US" sz="2000" dirty="0">
                        <a:solidFill>
                          <a:srgbClr val="7030A0"/>
                        </a:solidFill>
                      </a:endParaRPr>
                    </a:p>
                  </a:txBody>
                  <a:tcPr/>
                </a:tc>
                <a:tc>
                  <a:txBody>
                    <a:bodyPr/>
                    <a:lstStyle/>
                    <a:p>
                      <a:pPr algn="r"/>
                      <a:r>
                        <a:rPr kumimoji="1" lang="en-US" altLang="ja-JP" sz="2000" dirty="0">
                          <a:solidFill>
                            <a:srgbClr val="7030A0"/>
                          </a:solidFill>
                        </a:rPr>
                        <a:t>139</a:t>
                      </a:r>
                      <a:endParaRPr kumimoji="1" lang="ja-JP" altLang="en-US" sz="2000" dirty="0">
                        <a:solidFill>
                          <a:srgbClr val="7030A0"/>
                        </a:solidFill>
                      </a:endParaRPr>
                    </a:p>
                  </a:txBody>
                  <a:tcPr/>
                </a:tc>
                <a:tc>
                  <a:txBody>
                    <a:bodyPr/>
                    <a:lstStyle/>
                    <a:p>
                      <a:pPr algn="r"/>
                      <a:r>
                        <a:rPr kumimoji="1" lang="en-US" altLang="ja-JP" sz="2000" dirty="0">
                          <a:solidFill>
                            <a:srgbClr val="C00000"/>
                          </a:solidFill>
                        </a:rPr>
                        <a:t>3333</a:t>
                      </a:r>
                      <a:endParaRPr kumimoji="1" lang="ja-JP" altLang="en-US" sz="2000" dirty="0">
                        <a:solidFill>
                          <a:srgbClr val="C00000"/>
                        </a:solidFill>
                      </a:endParaRPr>
                    </a:p>
                  </a:txBody>
                  <a:tcPr/>
                </a:tc>
                <a:tc>
                  <a:txBody>
                    <a:bodyPr/>
                    <a:lstStyle/>
                    <a:p>
                      <a:pPr algn="r"/>
                      <a:r>
                        <a:rPr kumimoji="1" lang="en-US" altLang="ja-JP" sz="2000" dirty="0">
                          <a:solidFill>
                            <a:srgbClr val="C00000"/>
                          </a:solidFill>
                        </a:rPr>
                        <a:t>66.1</a:t>
                      </a:r>
                      <a:endParaRPr kumimoji="1" lang="ja-JP" altLang="en-US" sz="2000" dirty="0">
                        <a:solidFill>
                          <a:srgbClr val="C00000"/>
                        </a:solidFill>
                      </a:endParaRPr>
                    </a:p>
                  </a:txBody>
                  <a:tcPr/>
                </a:tc>
                <a:extLst>
                  <a:ext uri="{0D108BD9-81ED-4DB2-BD59-A6C34878D82A}">
                    <a16:rowId xmlns:a16="http://schemas.microsoft.com/office/drawing/2014/main" val="10003"/>
                  </a:ext>
                </a:extLst>
              </a:tr>
              <a:tr h="734482">
                <a:tc>
                  <a:txBody>
                    <a:bodyPr/>
                    <a:lstStyle/>
                    <a:p>
                      <a:r>
                        <a:rPr kumimoji="1" lang="en-US" altLang="ja-JP" sz="2000" dirty="0" err="1"/>
                        <a:t>Jin</a:t>
                      </a:r>
                      <a:r>
                        <a:rPr kumimoji="1" lang="en-US" altLang="ja-JP" sz="2000" dirty="0"/>
                        <a:t> et al. 2014</a:t>
                      </a:r>
                      <a:endParaRPr kumimoji="1" lang="ja-JP" altLang="en-US" sz="2000" dirty="0"/>
                    </a:p>
                  </a:txBody>
                  <a:tcPr/>
                </a:tc>
                <a:tc>
                  <a:txBody>
                    <a:bodyPr/>
                    <a:lstStyle/>
                    <a:p>
                      <a:pPr algn="r"/>
                      <a:r>
                        <a:rPr kumimoji="1" lang="en-US" altLang="ja-JP" sz="2000" dirty="0"/>
                        <a:t>6.05</a:t>
                      </a:r>
                      <a:endParaRPr kumimoji="1" lang="ja-JP" altLang="en-US" sz="2000" dirty="0"/>
                    </a:p>
                  </a:txBody>
                  <a:tcPr/>
                </a:tc>
                <a:tc>
                  <a:txBody>
                    <a:bodyPr/>
                    <a:lstStyle/>
                    <a:p>
                      <a:pPr algn="r"/>
                      <a:r>
                        <a:rPr kumimoji="1" lang="en-US" altLang="ja-JP" sz="2000" dirty="0"/>
                        <a:t>122.9</a:t>
                      </a:r>
                      <a:endParaRPr kumimoji="1" lang="ja-JP" altLang="en-US" sz="2000" dirty="0"/>
                    </a:p>
                  </a:txBody>
                  <a:tcPr/>
                </a:tc>
                <a:tc>
                  <a:txBody>
                    <a:bodyPr/>
                    <a:lstStyle/>
                    <a:p>
                      <a:pPr algn="r"/>
                      <a:r>
                        <a:rPr kumimoji="1" lang="en-US" altLang="ja-JP" sz="2000" dirty="0"/>
                        <a:t>165</a:t>
                      </a:r>
                      <a:endParaRPr kumimoji="1" lang="ja-JP" altLang="en-US" sz="2000" dirty="0"/>
                    </a:p>
                  </a:txBody>
                  <a:tcPr/>
                </a:tc>
                <a:tc>
                  <a:txBody>
                    <a:bodyPr/>
                    <a:lstStyle/>
                    <a:p>
                      <a:pPr algn="r"/>
                      <a:r>
                        <a:rPr kumimoji="1" lang="en-US" altLang="ja-JP" sz="2000" dirty="0"/>
                        <a:t>9362</a:t>
                      </a:r>
                      <a:endParaRPr kumimoji="1" lang="ja-JP" altLang="en-US" sz="2000" dirty="0"/>
                    </a:p>
                  </a:txBody>
                  <a:tcPr/>
                </a:tc>
                <a:tc>
                  <a:txBody>
                    <a:bodyPr/>
                    <a:lstStyle/>
                    <a:p>
                      <a:pPr algn="r"/>
                      <a:r>
                        <a:rPr kumimoji="1" lang="en-US" altLang="ja-JP" sz="2000" dirty="0"/>
                        <a:t>76.2</a:t>
                      </a:r>
                      <a:endParaRPr kumimoji="1" lang="ja-JP" altLang="en-US" sz="2000" dirty="0"/>
                    </a:p>
                  </a:txBody>
                  <a:tcPr/>
                </a:tc>
                <a:extLst>
                  <a:ext uri="{0D108BD9-81ED-4DB2-BD59-A6C34878D82A}">
                    <a16:rowId xmlns:a16="http://schemas.microsoft.com/office/drawing/2014/main" val="10004"/>
                  </a:ext>
                </a:extLst>
              </a:tr>
            </a:tbl>
          </a:graphicData>
        </a:graphic>
      </p:graphicFrame>
      <p:sp>
        <p:nvSpPr>
          <p:cNvPr id="7" name="テキスト ボックス 6"/>
          <p:cNvSpPr txBox="1"/>
          <p:nvPr/>
        </p:nvSpPr>
        <p:spPr>
          <a:xfrm>
            <a:off x="5292080" y="5084205"/>
            <a:ext cx="1949188" cy="1200329"/>
          </a:xfrm>
          <a:prstGeom prst="rect">
            <a:avLst/>
          </a:prstGeom>
          <a:noFill/>
        </p:spPr>
        <p:txBody>
          <a:bodyPr wrap="none" rtlCol="0">
            <a:spAutoFit/>
          </a:bodyPr>
          <a:lstStyle/>
          <a:p>
            <a:pPr>
              <a:lnSpc>
                <a:spcPct val="75000"/>
              </a:lnSpc>
            </a:pPr>
            <a:r>
              <a:rPr kumimoji="1" lang="en-US" altLang="ja-JP" sz="2400" dirty="0">
                <a:solidFill>
                  <a:srgbClr val="00B0F0"/>
                </a:solidFill>
              </a:rPr>
              <a:t>processing </a:t>
            </a:r>
          </a:p>
          <a:p>
            <a:pPr>
              <a:lnSpc>
                <a:spcPct val="75000"/>
              </a:lnSpc>
            </a:pPr>
            <a:r>
              <a:rPr lang="en-US" altLang="ja-JP" sz="2400" dirty="0">
                <a:solidFill>
                  <a:srgbClr val="00B0F0"/>
                </a:solidFill>
              </a:rPr>
              <a:t>s</a:t>
            </a:r>
            <a:r>
              <a:rPr kumimoji="1" lang="en-US" altLang="ja-JP" sz="2400" dirty="0">
                <a:solidFill>
                  <a:srgbClr val="00B0F0"/>
                </a:solidFill>
              </a:rPr>
              <a:t>peed</a:t>
            </a:r>
          </a:p>
          <a:p>
            <a:pPr>
              <a:lnSpc>
                <a:spcPct val="75000"/>
              </a:lnSpc>
            </a:pPr>
            <a:r>
              <a:rPr lang="en-US" altLang="ja-JP" sz="2400" dirty="0">
                <a:solidFill>
                  <a:srgbClr val="00B0F0"/>
                </a:solidFill>
              </a:rPr>
              <a:t>normalized by</a:t>
            </a:r>
          </a:p>
          <a:p>
            <a:pPr>
              <a:lnSpc>
                <a:spcPct val="75000"/>
              </a:lnSpc>
            </a:pPr>
            <a:r>
              <a:rPr kumimoji="1" lang="en-US" altLang="ja-JP" sz="2400" dirty="0">
                <a:solidFill>
                  <a:srgbClr val="00B0F0"/>
                </a:solidFill>
              </a:rPr>
              <a:t>image size</a:t>
            </a:r>
            <a:endParaRPr kumimoji="1" lang="ja-JP" altLang="en-US" sz="2400" dirty="0">
              <a:solidFill>
                <a:srgbClr val="00B0F0"/>
              </a:solidFill>
            </a:endParaRPr>
          </a:p>
        </p:txBody>
      </p:sp>
      <p:sp>
        <p:nvSpPr>
          <p:cNvPr id="17" name="テキスト ボックス 16"/>
          <p:cNvSpPr txBox="1"/>
          <p:nvPr/>
        </p:nvSpPr>
        <p:spPr>
          <a:xfrm>
            <a:off x="3529821" y="5021565"/>
            <a:ext cx="1481303" cy="461665"/>
          </a:xfrm>
          <a:prstGeom prst="rect">
            <a:avLst/>
          </a:prstGeom>
          <a:noFill/>
        </p:spPr>
        <p:txBody>
          <a:bodyPr wrap="none" rtlCol="0">
            <a:spAutoFit/>
          </a:bodyPr>
          <a:lstStyle/>
          <a:p>
            <a:r>
              <a:rPr lang="en-US" altLang="ja-JP" sz="2400" dirty="0">
                <a:solidFill>
                  <a:srgbClr val="00B0F0"/>
                </a:solidFill>
              </a:rPr>
              <a:t>circuit size</a:t>
            </a:r>
            <a:endParaRPr kumimoji="1" lang="ja-JP" altLang="en-US" sz="2400" dirty="0">
              <a:solidFill>
                <a:srgbClr val="00B0F0"/>
              </a:solidFill>
            </a:endParaRPr>
          </a:p>
        </p:txBody>
      </p:sp>
      <p:sp>
        <p:nvSpPr>
          <p:cNvPr id="19" name="テキスト ボックス 18"/>
          <p:cNvSpPr txBox="1"/>
          <p:nvPr/>
        </p:nvSpPr>
        <p:spPr>
          <a:xfrm>
            <a:off x="7201171" y="5088123"/>
            <a:ext cx="1949188" cy="1477328"/>
          </a:xfrm>
          <a:prstGeom prst="rect">
            <a:avLst/>
          </a:prstGeom>
          <a:noFill/>
        </p:spPr>
        <p:txBody>
          <a:bodyPr wrap="none" rtlCol="0">
            <a:spAutoFit/>
          </a:bodyPr>
          <a:lstStyle/>
          <a:p>
            <a:pPr>
              <a:lnSpc>
                <a:spcPct val="75000"/>
              </a:lnSpc>
            </a:pPr>
            <a:r>
              <a:rPr kumimoji="1" lang="en-US" altLang="ja-JP" sz="2400" dirty="0">
                <a:solidFill>
                  <a:srgbClr val="00B0F0"/>
                </a:solidFill>
              </a:rPr>
              <a:t>processing </a:t>
            </a:r>
          </a:p>
          <a:p>
            <a:pPr>
              <a:lnSpc>
                <a:spcPct val="75000"/>
              </a:lnSpc>
            </a:pPr>
            <a:r>
              <a:rPr lang="en-US" altLang="ja-JP" sz="2400" dirty="0">
                <a:solidFill>
                  <a:srgbClr val="00B0F0"/>
                </a:solidFill>
              </a:rPr>
              <a:t>s</a:t>
            </a:r>
            <a:r>
              <a:rPr kumimoji="1" lang="en-US" altLang="ja-JP" sz="2400" dirty="0">
                <a:solidFill>
                  <a:srgbClr val="00B0F0"/>
                </a:solidFill>
              </a:rPr>
              <a:t>peed</a:t>
            </a:r>
          </a:p>
          <a:p>
            <a:pPr>
              <a:lnSpc>
                <a:spcPct val="75000"/>
              </a:lnSpc>
            </a:pPr>
            <a:r>
              <a:rPr lang="en-US" altLang="ja-JP" sz="2400" dirty="0">
                <a:solidFill>
                  <a:srgbClr val="00B0F0"/>
                </a:solidFill>
              </a:rPr>
              <a:t>normalized by</a:t>
            </a:r>
          </a:p>
          <a:p>
            <a:pPr>
              <a:lnSpc>
                <a:spcPct val="75000"/>
              </a:lnSpc>
            </a:pPr>
            <a:r>
              <a:rPr kumimoji="1" lang="en-US" altLang="ja-JP" sz="2400" dirty="0">
                <a:solidFill>
                  <a:srgbClr val="00B0F0"/>
                </a:solidFill>
              </a:rPr>
              <a:t>image size </a:t>
            </a:r>
            <a:r>
              <a:rPr kumimoji="1" lang="en-US" altLang="ja-JP" sz="2000" dirty="0">
                <a:solidFill>
                  <a:srgbClr val="00B0F0"/>
                </a:solidFill>
              </a:rPr>
              <a:t>&amp;</a:t>
            </a:r>
          </a:p>
          <a:p>
            <a:pPr>
              <a:lnSpc>
                <a:spcPct val="75000"/>
              </a:lnSpc>
            </a:pPr>
            <a:r>
              <a:rPr lang="en-US" altLang="ja-JP" sz="2400" dirty="0">
                <a:solidFill>
                  <a:srgbClr val="00B0F0"/>
                </a:solidFill>
              </a:rPr>
              <a:t>circuit size</a:t>
            </a:r>
            <a:endParaRPr kumimoji="1" lang="ja-JP" altLang="en-US" sz="2400" dirty="0">
              <a:solidFill>
                <a:srgbClr val="00B0F0"/>
              </a:solidFill>
            </a:endParaRPr>
          </a:p>
        </p:txBody>
      </p:sp>
      <mc:AlternateContent xmlns:mc="http://schemas.openxmlformats.org/markup-compatibility/2006" xmlns:a14="http://schemas.microsoft.com/office/drawing/2010/main">
        <mc:Choice Requires="a14">
          <p:sp>
            <p:nvSpPr>
              <p:cNvPr id="20" name="テキスト ボックス 19"/>
              <p:cNvSpPr txBox="1"/>
              <p:nvPr/>
            </p:nvSpPr>
            <p:spPr>
              <a:xfrm>
                <a:off x="3500613" y="5375924"/>
                <a:ext cx="153971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rgbClr val="00B0F0"/>
                          </a:solidFill>
                          <a:latin typeface="Cambria Math" panose="02040503050406030204" pitchFamily="18" charset="0"/>
                        </a:rPr>
                        <m:t>𝑋</m:t>
                      </m:r>
                      <m:r>
                        <a:rPr kumimoji="1" lang="en-US" altLang="ja-JP" sz="2400" b="0" i="1" smtClean="0">
                          <a:solidFill>
                            <a:srgbClr val="00B0F0"/>
                          </a:solidFill>
                          <a:latin typeface="Cambria Math" panose="02040503050406030204" pitchFamily="18" charset="0"/>
                        </a:rPr>
                        <m:t>=1024</m:t>
                      </m:r>
                    </m:oMath>
                  </m:oMathPara>
                </a14:m>
                <a:endParaRPr kumimoji="1" lang="ja-JP" altLang="en-US" sz="2400" dirty="0">
                  <a:solidFill>
                    <a:srgbClr val="00B0F0"/>
                  </a:solidFill>
                </a:endParaRPr>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500613" y="5375924"/>
                <a:ext cx="1539717" cy="461665"/>
              </a:xfrm>
              <a:prstGeom prst="rect">
                <a:avLst/>
              </a:prstGeom>
              <a:blipFill rotWithShape="0">
                <a:blip r:embed="rId3"/>
                <a:stretch>
                  <a:fillRect/>
                </a:stretch>
              </a:blipFill>
            </p:spPr>
            <p:txBody>
              <a:bodyPr/>
              <a:lstStyle/>
              <a:p>
                <a:r>
                  <a:rPr lang="ja-JP" altLang="en-US">
                    <a:noFill/>
                  </a:rPr>
                  <a:t> </a:t>
                </a:r>
              </a:p>
            </p:txBody>
          </p:sp>
        </mc:Fallback>
      </mc:AlternateContent>
      <p:sp>
        <p:nvSpPr>
          <p:cNvPr id="9" name="正方形/長方形 8"/>
          <p:cNvSpPr/>
          <p:nvPr/>
        </p:nvSpPr>
        <p:spPr>
          <a:xfrm>
            <a:off x="107505" y="5436712"/>
            <a:ext cx="4932825" cy="130465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t>Our processing speed is </a:t>
            </a:r>
            <a:r>
              <a:rPr kumimoji="1" lang="en-US" altLang="ja-JP" sz="2400" dirty="0">
                <a:solidFill>
                  <a:srgbClr val="C00000"/>
                </a:solidFill>
              </a:rPr>
              <a:t>slower</a:t>
            </a:r>
            <a:r>
              <a:rPr kumimoji="1" lang="en-US" altLang="ja-JP" sz="2400" dirty="0"/>
              <a:t> than other systems, but </a:t>
            </a:r>
            <a:r>
              <a:rPr kumimoji="1" lang="en-US" altLang="ja-JP" sz="2400" dirty="0">
                <a:solidFill>
                  <a:srgbClr val="7030A0"/>
                </a:solidFill>
              </a:rPr>
              <a:t>less hardware resources </a:t>
            </a:r>
            <a:r>
              <a:rPr kumimoji="1" lang="en-US" altLang="ja-JP" sz="2400" dirty="0"/>
              <a:t>are required.</a:t>
            </a:r>
          </a:p>
        </p:txBody>
      </p:sp>
    </p:spTree>
    <p:extLst>
      <p:ext uri="{BB962C8B-B14F-4D97-AF65-F5344CB8AC3E}">
        <p14:creationId xmlns:p14="http://schemas.microsoft.com/office/powerpoint/2010/main" val="152904339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Comparison with other FPGA systems</a:t>
            </a:r>
            <a:endParaRPr kumimoji="1" lang="ja-JP" altLang="en-US" sz="4000" dirty="0"/>
          </a:p>
        </p:txBody>
      </p:sp>
      <p:graphicFrame>
        <p:nvGraphicFramePr>
          <p:cNvPr id="3" name="表 2"/>
          <p:cNvGraphicFramePr>
            <a:graphicFrameLocks noGrp="1"/>
          </p:cNvGraphicFramePr>
          <p:nvPr>
            <p:extLst>
              <p:ext uri="{D42A27DB-BD31-4B8C-83A1-F6EECF244321}">
                <p14:modId xmlns:p14="http://schemas.microsoft.com/office/powerpoint/2010/main" val="1361118213"/>
              </p:ext>
            </p:extLst>
          </p:nvPr>
        </p:nvGraphicFramePr>
        <p:xfrm>
          <a:off x="467544" y="1268760"/>
          <a:ext cx="8496944" cy="3818886"/>
        </p:xfrm>
        <a:graphic>
          <a:graphicData uri="http://schemas.openxmlformats.org/drawingml/2006/table">
            <a:tbl>
              <a:tblPr firstRow="1" bandRow="1">
                <a:tableStyleId>{5C22544A-7EE6-4342-B048-85BDC9FD1C3A}</a:tableStyleId>
              </a:tblPr>
              <a:tblGrid>
                <a:gridCol w="1416157">
                  <a:extLst>
                    <a:ext uri="{9D8B030D-6E8A-4147-A177-3AD203B41FA5}">
                      <a16:colId xmlns:a16="http://schemas.microsoft.com/office/drawing/2014/main" val="20000"/>
                    </a:ext>
                  </a:extLst>
                </a:gridCol>
                <a:gridCol w="1243756">
                  <a:extLst>
                    <a:ext uri="{9D8B030D-6E8A-4147-A177-3AD203B41FA5}">
                      <a16:colId xmlns:a16="http://schemas.microsoft.com/office/drawing/2014/main" val="20001"/>
                    </a:ext>
                  </a:extLst>
                </a:gridCol>
                <a:gridCol w="1034411">
                  <a:extLst>
                    <a:ext uri="{9D8B030D-6E8A-4147-A177-3AD203B41FA5}">
                      <a16:colId xmlns:a16="http://schemas.microsoft.com/office/drawing/2014/main" val="20002"/>
                    </a:ext>
                  </a:extLst>
                </a:gridCol>
                <a:gridCol w="1182184">
                  <a:extLst>
                    <a:ext uri="{9D8B030D-6E8A-4147-A177-3AD203B41FA5}">
                      <a16:colId xmlns:a16="http://schemas.microsoft.com/office/drawing/2014/main" val="20003"/>
                    </a:ext>
                  </a:extLst>
                </a:gridCol>
                <a:gridCol w="1892244">
                  <a:extLst>
                    <a:ext uri="{9D8B030D-6E8A-4147-A177-3AD203B41FA5}">
                      <a16:colId xmlns:a16="http://schemas.microsoft.com/office/drawing/2014/main" val="20004"/>
                    </a:ext>
                  </a:extLst>
                </a:gridCol>
                <a:gridCol w="1728192">
                  <a:extLst>
                    <a:ext uri="{9D8B030D-6E8A-4147-A177-3AD203B41FA5}">
                      <a16:colId xmlns:a16="http://schemas.microsoft.com/office/drawing/2014/main" val="20005"/>
                    </a:ext>
                  </a:extLst>
                </a:gridCol>
              </a:tblGrid>
              <a:tr h="734482">
                <a:tc rowSpan="2">
                  <a:txBody>
                    <a:bodyPr/>
                    <a:lstStyle/>
                    <a:p>
                      <a:endParaRPr kumimoji="1" lang="ja-JP" altLang="en-US" sz="2000" dirty="0"/>
                    </a:p>
                  </a:txBody>
                  <a:tcPr/>
                </a:tc>
                <a:tc rowSpan="2">
                  <a:txBody>
                    <a:bodyPr/>
                    <a:lstStyle/>
                    <a:p>
                      <a:pPr algn="ctr"/>
                      <a:r>
                        <a:rPr kumimoji="1" lang="en-US" altLang="ja-JP" sz="2000" dirty="0"/>
                        <a:t>matching error</a:t>
                      </a:r>
                      <a:r>
                        <a:rPr kumimoji="1" lang="en-US" altLang="ja-JP" sz="2000" baseline="0" dirty="0"/>
                        <a:t> (%)</a:t>
                      </a:r>
                      <a:endParaRPr kumimoji="1" lang="ja-JP" altLang="en-US" sz="2000" dirty="0"/>
                    </a:p>
                  </a:txBody>
                  <a:tcPr/>
                </a:tc>
                <a:tc gridSpan="2">
                  <a:txBody>
                    <a:bodyPr/>
                    <a:lstStyle/>
                    <a:p>
                      <a:pPr algn="ctr"/>
                      <a:r>
                        <a:rPr kumimoji="1" lang="en-US" altLang="ja-JP" sz="2000" dirty="0"/>
                        <a:t>circuit size</a:t>
                      </a:r>
                      <a:endParaRPr kumimoji="1" lang="ja-JP" altLang="en-US" sz="2000" dirty="0"/>
                    </a:p>
                  </a:txBody>
                  <a:tcPr/>
                </a:tc>
                <a:tc hMerge="1">
                  <a:txBody>
                    <a:bodyPr/>
                    <a:lstStyle/>
                    <a:p>
                      <a:endParaRPr kumimoji="1" lang="ja-JP" altLang="en-US" dirty="0"/>
                    </a:p>
                  </a:txBody>
                  <a:tcPr/>
                </a:tc>
                <a:tc rowSpan="2">
                  <a:txBody>
                    <a:bodyPr/>
                    <a:lstStyle/>
                    <a:p>
                      <a:pPr algn="l"/>
                      <a:r>
                        <a:rPr kumimoji="1" lang="en-US" altLang="ja-JP" sz="2000" dirty="0">
                          <a:solidFill>
                            <a:schemeClr val="bg1"/>
                          </a:solidFill>
                        </a:rPr>
                        <a:t>MDE/s</a:t>
                      </a:r>
                    </a:p>
                    <a:p>
                      <a:pPr algn="l"/>
                      <a:r>
                        <a:rPr kumimoji="1" lang="en-US" altLang="ja-JP" sz="2000" dirty="0">
                          <a:solidFill>
                            <a:schemeClr val="bg1"/>
                          </a:solidFill>
                        </a:rPr>
                        <a:t>(Mega disparity</a:t>
                      </a:r>
                    </a:p>
                    <a:p>
                      <a:pPr algn="l"/>
                      <a:r>
                        <a:rPr kumimoji="1" lang="en-US" altLang="ja-JP" sz="2000" dirty="0">
                          <a:solidFill>
                            <a:schemeClr val="bg1"/>
                          </a:solidFill>
                        </a:rPr>
                        <a:t> Estimation per</a:t>
                      </a:r>
                    </a:p>
                    <a:p>
                      <a:pPr algn="l"/>
                      <a:r>
                        <a:rPr kumimoji="1" lang="en-US" altLang="ja-JP" sz="2000" dirty="0">
                          <a:solidFill>
                            <a:schemeClr val="bg1"/>
                          </a:solidFill>
                        </a:rPr>
                        <a:t> second)</a:t>
                      </a:r>
                      <a:endParaRPr kumimoji="1" lang="ja-JP" altLang="en-US" sz="2000" dirty="0">
                        <a:solidFill>
                          <a:schemeClr val="bg1"/>
                        </a:solidFill>
                      </a:endParaRPr>
                    </a:p>
                  </a:txBody>
                  <a:tcPr/>
                </a:tc>
                <a:tc rowSpan="2">
                  <a:txBody>
                    <a:bodyPr/>
                    <a:lstStyle/>
                    <a:p>
                      <a:pPr algn="l"/>
                      <a:r>
                        <a:rPr kumimoji="1" lang="en-US" altLang="ja-JP" sz="2000" dirty="0">
                          <a:solidFill>
                            <a:schemeClr val="bg1"/>
                          </a:solidFill>
                        </a:rPr>
                        <a:t>MDE/s/KLCs (MDE/s per</a:t>
                      </a:r>
                    </a:p>
                    <a:p>
                      <a:pPr algn="l"/>
                      <a:r>
                        <a:rPr kumimoji="1" lang="en-US" altLang="ja-JP" sz="2000" dirty="0">
                          <a:solidFill>
                            <a:schemeClr val="bg1"/>
                          </a:solidFill>
                        </a:rPr>
                        <a:t> Kilo LUTs or</a:t>
                      </a:r>
                    </a:p>
                    <a:p>
                      <a:pPr algn="l"/>
                      <a:r>
                        <a:rPr kumimoji="1" lang="en-US" altLang="ja-JP" sz="2000" baseline="0" dirty="0">
                          <a:solidFill>
                            <a:schemeClr val="bg1"/>
                          </a:solidFill>
                        </a:rPr>
                        <a:t> MDE/s per</a:t>
                      </a:r>
                    </a:p>
                    <a:p>
                      <a:pPr algn="l"/>
                      <a:r>
                        <a:rPr kumimoji="1" lang="en-US" altLang="ja-JP" sz="2000" baseline="0" dirty="0">
                          <a:solidFill>
                            <a:schemeClr val="bg1"/>
                          </a:solidFill>
                        </a:rPr>
                        <a:t> Kilo LEs)</a:t>
                      </a:r>
                      <a:endParaRPr kumimoji="1" lang="ja-JP" altLang="en-US" sz="2000" dirty="0">
                        <a:solidFill>
                          <a:schemeClr val="bg1"/>
                        </a:solidFill>
                      </a:endParaRPr>
                    </a:p>
                  </a:txBody>
                  <a:tcPr/>
                </a:tc>
                <a:extLst>
                  <a:ext uri="{0D108BD9-81ED-4DB2-BD59-A6C34878D82A}">
                    <a16:rowId xmlns:a16="http://schemas.microsoft.com/office/drawing/2014/main" val="10000"/>
                  </a:ext>
                </a:extLst>
              </a:tr>
              <a:tr h="734482">
                <a:tc vMerge="1">
                  <a:txBody>
                    <a:bodyPr/>
                    <a:lstStyle/>
                    <a:p>
                      <a:endParaRPr kumimoji="1" lang="ja-JP" altLang="en-US" dirty="0"/>
                    </a:p>
                  </a:txBody>
                  <a:tcPr/>
                </a:tc>
                <a:tc vMerge="1">
                  <a:txBody>
                    <a:bodyPr/>
                    <a:lstStyle/>
                    <a:p>
                      <a:endParaRPr kumimoji="1" lang="ja-JP" altLang="en-US" dirty="0"/>
                    </a:p>
                  </a:txBody>
                  <a:tcPr/>
                </a:tc>
                <a:tc>
                  <a:txBody>
                    <a:bodyPr/>
                    <a:lstStyle/>
                    <a:p>
                      <a:pPr algn="ctr"/>
                      <a:r>
                        <a:rPr kumimoji="1" lang="en-US" altLang="ja-JP" sz="2000" dirty="0"/>
                        <a:t>KLUTs</a:t>
                      </a:r>
                      <a:endParaRPr kumimoji="1" lang="ja-JP" altLang="en-US" sz="2000" dirty="0"/>
                    </a:p>
                  </a:txBody>
                  <a:tcPr/>
                </a:tc>
                <a:tc>
                  <a:txBody>
                    <a:bodyPr/>
                    <a:lstStyle/>
                    <a:p>
                      <a:pPr algn="ctr"/>
                      <a:r>
                        <a:rPr kumimoji="1" lang="en-US" altLang="ja-JP" sz="2000" dirty="0"/>
                        <a:t>#block</a:t>
                      </a:r>
                      <a:r>
                        <a:rPr kumimoji="1" lang="en-US" altLang="ja-JP" sz="2000" baseline="0" dirty="0"/>
                        <a:t> RAMs</a:t>
                      </a:r>
                      <a:endParaRPr kumimoji="1" lang="ja-JP" altLang="en-US" sz="2000" dirty="0"/>
                    </a:p>
                  </a:txBody>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001"/>
                  </a:ext>
                </a:extLst>
              </a:tr>
              <a:tr h="734482">
                <a:tc>
                  <a:txBody>
                    <a:bodyPr/>
                    <a:lstStyle/>
                    <a:p>
                      <a:r>
                        <a:rPr kumimoji="1" lang="en-US" altLang="ja-JP" sz="2000" dirty="0"/>
                        <a:t>Wang</a:t>
                      </a:r>
                      <a:r>
                        <a:rPr kumimoji="1" lang="en-US" altLang="ja-JP" sz="2000" baseline="0" dirty="0"/>
                        <a:t> et al. 2015</a:t>
                      </a:r>
                      <a:endParaRPr kumimoji="1" lang="ja-JP" altLang="en-US" sz="2000" dirty="0"/>
                    </a:p>
                  </a:txBody>
                  <a:tcPr/>
                </a:tc>
                <a:tc>
                  <a:txBody>
                    <a:bodyPr/>
                    <a:lstStyle/>
                    <a:p>
                      <a:pPr algn="r"/>
                      <a:r>
                        <a:rPr kumimoji="1" lang="en-US" altLang="ja-JP" sz="2000" dirty="0">
                          <a:solidFill>
                            <a:schemeClr val="bg1">
                              <a:lumMod val="75000"/>
                            </a:schemeClr>
                          </a:solidFill>
                        </a:rPr>
                        <a:t>5.61</a:t>
                      </a:r>
                      <a:endParaRPr kumimoji="1" lang="ja-JP" altLang="en-US" sz="2000" dirty="0">
                        <a:solidFill>
                          <a:schemeClr val="bg1">
                            <a:lumMod val="75000"/>
                          </a:schemeClr>
                        </a:solidFill>
                      </a:endParaRPr>
                    </a:p>
                  </a:txBody>
                  <a:tcPr/>
                </a:tc>
                <a:tc>
                  <a:txBody>
                    <a:bodyPr/>
                    <a:lstStyle/>
                    <a:p>
                      <a:pPr algn="r"/>
                      <a:r>
                        <a:rPr kumimoji="1" lang="en-US" altLang="ja-JP" sz="2000" dirty="0"/>
                        <a:t>236.5</a:t>
                      </a:r>
                    </a:p>
                    <a:p>
                      <a:pPr algn="r"/>
                      <a:r>
                        <a:rPr kumimoji="1" lang="en-US" altLang="ja-JP" sz="2000" dirty="0">
                          <a:solidFill>
                            <a:srgbClr val="FF0000"/>
                          </a:solidFill>
                        </a:rPr>
                        <a:t>+99.1</a:t>
                      </a:r>
                      <a:endParaRPr kumimoji="1" lang="ja-JP" altLang="en-US" sz="2000" dirty="0">
                        <a:solidFill>
                          <a:srgbClr val="FF0000"/>
                        </a:solidFill>
                      </a:endParaRPr>
                    </a:p>
                  </a:txBody>
                  <a:tcPr/>
                </a:tc>
                <a:tc>
                  <a:txBody>
                    <a:bodyPr/>
                    <a:lstStyle/>
                    <a:p>
                      <a:pPr algn="r"/>
                      <a:r>
                        <a:rPr kumimoji="1" lang="en-US" altLang="ja-JP" sz="2000" dirty="0"/>
                        <a:t>464</a:t>
                      </a:r>
                    </a:p>
                    <a:p>
                      <a:pPr algn="r"/>
                      <a:r>
                        <a:rPr kumimoji="1" lang="en-US" altLang="ja-JP" sz="2000" dirty="0">
                          <a:solidFill>
                            <a:srgbClr val="FF0000"/>
                          </a:solidFill>
                        </a:rPr>
                        <a:t>+209</a:t>
                      </a:r>
                      <a:endParaRPr kumimoji="1" lang="ja-JP" altLang="en-US" sz="2000" dirty="0">
                        <a:solidFill>
                          <a:srgbClr val="FF0000"/>
                        </a:solidFill>
                      </a:endParaRPr>
                    </a:p>
                  </a:txBody>
                  <a:tcPr/>
                </a:tc>
                <a:tc>
                  <a:txBody>
                    <a:bodyPr/>
                    <a:lstStyle/>
                    <a:p>
                      <a:pPr algn="r"/>
                      <a:r>
                        <a:rPr kumimoji="1" lang="en-US" altLang="ja-JP" sz="2000" dirty="0">
                          <a:solidFill>
                            <a:schemeClr val="bg1">
                              <a:lumMod val="75000"/>
                            </a:schemeClr>
                          </a:solidFill>
                        </a:rPr>
                        <a:t>10472</a:t>
                      </a:r>
                      <a:endParaRPr kumimoji="1" lang="ja-JP" altLang="en-US" sz="2000" dirty="0">
                        <a:solidFill>
                          <a:schemeClr val="bg1">
                            <a:lumMod val="75000"/>
                          </a:schemeClr>
                        </a:solidFill>
                      </a:endParaRPr>
                    </a:p>
                  </a:txBody>
                  <a:tcPr/>
                </a:tc>
                <a:tc>
                  <a:txBody>
                    <a:bodyPr/>
                    <a:lstStyle/>
                    <a:p>
                      <a:pPr algn="r"/>
                      <a:r>
                        <a:rPr kumimoji="1" lang="en-US" altLang="ja-JP" sz="2000" dirty="0">
                          <a:solidFill>
                            <a:schemeClr val="bg1">
                              <a:lumMod val="75000"/>
                            </a:schemeClr>
                          </a:solidFill>
                        </a:rPr>
                        <a:t>76.2</a:t>
                      </a:r>
                      <a:endParaRPr kumimoji="1" lang="ja-JP" altLang="en-US" sz="2000" dirty="0">
                        <a:solidFill>
                          <a:schemeClr val="bg1">
                            <a:lumMod val="75000"/>
                          </a:schemeClr>
                        </a:solidFill>
                      </a:endParaRPr>
                    </a:p>
                  </a:txBody>
                  <a:tcPr/>
                </a:tc>
                <a:extLst>
                  <a:ext uri="{0D108BD9-81ED-4DB2-BD59-A6C34878D82A}">
                    <a16:rowId xmlns:a16="http://schemas.microsoft.com/office/drawing/2014/main" val="10002"/>
                  </a:ext>
                </a:extLst>
              </a:tr>
              <a:tr h="734482">
                <a:tc>
                  <a:txBody>
                    <a:bodyPr/>
                    <a:lstStyle/>
                    <a:p>
                      <a:r>
                        <a:rPr kumimoji="1" lang="en-US" altLang="ja-JP" sz="2000" dirty="0"/>
                        <a:t>our</a:t>
                      </a:r>
                      <a:r>
                        <a:rPr kumimoji="1" lang="en-US" altLang="ja-JP" sz="2000" baseline="0" dirty="0"/>
                        <a:t> system</a:t>
                      </a:r>
                      <a:endParaRPr kumimoji="1" lang="ja-JP" altLang="en-US" sz="2000" dirty="0"/>
                    </a:p>
                  </a:txBody>
                  <a:tcPr/>
                </a:tc>
                <a:tc>
                  <a:txBody>
                    <a:bodyPr/>
                    <a:lstStyle/>
                    <a:p>
                      <a:pPr algn="r"/>
                      <a:r>
                        <a:rPr kumimoji="1" lang="en-US" altLang="ja-JP" sz="2000" dirty="0">
                          <a:solidFill>
                            <a:schemeClr val="bg1">
                              <a:lumMod val="75000"/>
                            </a:schemeClr>
                          </a:solidFill>
                        </a:rPr>
                        <a:t>5.91</a:t>
                      </a:r>
                      <a:endParaRPr kumimoji="1" lang="ja-JP" altLang="en-US" sz="2000" dirty="0">
                        <a:solidFill>
                          <a:schemeClr val="bg1">
                            <a:lumMod val="75000"/>
                          </a:schemeClr>
                        </a:solidFill>
                      </a:endParaRPr>
                    </a:p>
                  </a:txBody>
                  <a:tcPr/>
                </a:tc>
                <a:tc>
                  <a:txBody>
                    <a:bodyPr/>
                    <a:lstStyle/>
                    <a:p>
                      <a:pPr algn="r"/>
                      <a:r>
                        <a:rPr kumimoji="1" lang="en-US" altLang="ja-JP" sz="2000" dirty="0"/>
                        <a:t>50.4</a:t>
                      </a:r>
                    </a:p>
                    <a:p>
                      <a:pPr algn="r"/>
                      <a:r>
                        <a:rPr kumimoji="1" lang="en-US" altLang="ja-JP" sz="2000" dirty="0">
                          <a:solidFill>
                            <a:srgbClr val="FF0000"/>
                          </a:solidFill>
                        </a:rPr>
                        <a:t>+0</a:t>
                      </a:r>
                      <a:endParaRPr kumimoji="1" lang="ja-JP" altLang="en-US" sz="2000" dirty="0">
                        <a:solidFill>
                          <a:srgbClr val="FF0000"/>
                        </a:solidFill>
                      </a:endParaRPr>
                    </a:p>
                  </a:txBody>
                  <a:tcPr/>
                </a:tc>
                <a:tc>
                  <a:txBody>
                    <a:bodyPr/>
                    <a:lstStyle/>
                    <a:p>
                      <a:pPr algn="r"/>
                      <a:r>
                        <a:rPr kumimoji="1" lang="en-US" altLang="ja-JP" sz="2000" dirty="0"/>
                        <a:t>203</a:t>
                      </a:r>
                    </a:p>
                    <a:p>
                      <a:pPr algn="r"/>
                      <a:r>
                        <a:rPr kumimoji="1" lang="en-US" altLang="ja-JP" sz="2000" dirty="0">
                          <a:solidFill>
                            <a:srgbClr val="FF0000"/>
                          </a:solidFill>
                        </a:rPr>
                        <a:t>+64</a:t>
                      </a:r>
                      <a:endParaRPr kumimoji="1" lang="ja-JP" altLang="en-US" sz="2000" dirty="0">
                        <a:solidFill>
                          <a:srgbClr val="FF0000"/>
                        </a:solidFill>
                      </a:endParaRPr>
                    </a:p>
                  </a:txBody>
                  <a:tcPr/>
                </a:tc>
                <a:tc>
                  <a:txBody>
                    <a:bodyPr/>
                    <a:lstStyle/>
                    <a:p>
                      <a:pPr algn="r"/>
                      <a:r>
                        <a:rPr kumimoji="1" lang="en-US" altLang="ja-JP" sz="2000" dirty="0">
                          <a:solidFill>
                            <a:schemeClr val="bg1">
                              <a:lumMod val="75000"/>
                            </a:schemeClr>
                          </a:solidFill>
                        </a:rPr>
                        <a:t>3333</a:t>
                      </a:r>
                      <a:endParaRPr kumimoji="1" lang="ja-JP" altLang="en-US" sz="2000" dirty="0">
                        <a:solidFill>
                          <a:schemeClr val="bg1">
                            <a:lumMod val="75000"/>
                          </a:schemeClr>
                        </a:solidFill>
                      </a:endParaRPr>
                    </a:p>
                  </a:txBody>
                  <a:tcPr/>
                </a:tc>
                <a:tc>
                  <a:txBody>
                    <a:bodyPr/>
                    <a:lstStyle/>
                    <a:p>
                      <a:pPr algn="r"/>
                      <a:r>
                        <a:rPr kumimoji="1" lang="en-US" altLang="ja-JP" sz="2000" dirty="0">
                          <a:solidFill>
                            <a:schemeClr val="bg1">
                              <a:lumMod val="75000"/>
                            </a:schemeClr>
                          </a:solidFill>
                        </a:rPr>
                        <a:t>66.1</a:t>
                      </a:r>
                      <a:endParaRPr kumimoji="1" lang="ja-JP" altLang="en-US" sz="2000" dirty="0">
                        <a:solidFill>
                          <a:schemeClr val="bg1">
                            <a:lumMod val="75000"/>
                          </a:schemeClr>
                        </a:solidFill>
                      </a:endParaRPr>
                    </a:p>
                  </a:txBody>
                  <a:tcPr/>
                </a:tc>
                <a:extLst>
                  <a:ext uri="{0D108BD9-81ED-4DB2-BD59-A6C34878D82A}">
                    <a16:rowId xmlns:a16="http://schemas.microsoft.com/office/drawing/2014/main" val="10003"/>
                  </a:ext>
                </a:extLst>
              </a:tr>
              <a:tr h="734482">
                <a:tc>
                  <a:txBody>
                    <a:bodyPr/>
                    <a:lstStyle/>
                    <a:p>
                      <a:r>
                        <a:rPr kumimoji="1" lang="en-US" altLang="ja-JP" sz="2000" dirty="0" err="1"/>
                        <a:t>Jin</a:t>
                      </a:r>
                      <a:r>
                        <a:rPr kumimoji="1" lang="en-US" altLang="ja-JP" sz="2000" dirty="0"/>
                        <a:t> et al. 2014</a:t>
                      </a:r>
                      <a:endParaRPr kumimoji="1" lang="ja-JP" altLang="en-US" sz="2000" dirty="0"/>
                    </a:p>
                  </a:txBody>
                  <a:tcPr/>
                </a:tc>
                <a:tc>
                  <a:txBody>
                    <a:bodyPr/>
                    <a:lstStyle/>
                    <a:p>
                      <a:pPr algn="r"/>
                      <a:r>
                        <a:rPr kumimoji="1" lang="en-US" altLang="ja-JP" sz="2000" dirty="0">
                          <a:solidFill>
                            <a:schemeClr val="bg1">
                              <a:lumMod val="75000"/>
                            </a:schemeClr>
                          </a:solidFill>
                        </a:rPr>
                        <a:t>6.05</a:t>
                      </a:r>
                      <a:endParaRPr kumimoji="1" lang="ja-JP" altLang="en-US" sz="2000" dirty="0">
                        <a:solidFill>
                          <a:schemeClr val="bg1">
                            <a:lumMod val="75000"/>
                          </a:schemeClr>
                        </a:solidFill>
                      </a:endParaRPr>
                    </a:p>
                  </a:txBody>
                  <a:tcPr/>
                </a:tc>
                <a:tc>
                  <a:txBody>
                    <a:bodyPr/>
                    <a:lstStyle/>
                    <a:p>
                      <a:pPr algn="r"/>
                      <a:r>
                        <a:rPr kumimoji="1" lang="en-US" altLang="ja-JP" sz="2000" dirty="0"/>
                        <a:t>122.9</a:t>
                      </a:r>
                    </a:p>
                    <a:p>
                      <a:pPr algn="r"/>
                      <a:r>
                        <a:rPr kumimoji="1" lang="en-US" altLang="ja-JP" sz="2000" dirty="0">
                          <a:solidFill>
                            <a:srgbClr val="FF0000"/>
                          </a:solidFill>
                        </a:rPr>
                        <a:t>+0</a:t>
                      </a:r>
                      <a:endParaRPr kumimoji="1" lang="ja-JP" altLang="en-US" sz="2000" dirty="0">
                        <a:solidFill>
                          <a:srgbClr val="FF0000"/>
                        </a:solidFill>
                      </a:endParaRPr>
                    </a:p>
                  </a:txBody>
                  <a:tcPr/>
                </a:tc>
                <a:tc>
                  <a:txBody>
                    <a:bodyPr/>
                    <a:lstStyle/>
                    <a:p>
                      <a:pPr algn="r"/>
                      <a:r>
                        <a:rPr kumimoji="1" lang="en-US" altLang="ja-JP" sz="2000" dirty="0"/>
                        <a:t>330</a:t>
                      </a:r>
                    </a:p>
                    <a:p>
                      <a:pPr algn="r"/>
                      <a:r>
                        <a:rPr kumimoji="1" lang="en-US" altLang="ja-JP" sz="2000" dirty="0">
                          <a:solidFill>
                            <a:srgbClr val="FF0000"/>
                          </a:solidFill>
                        </a:rPr>
                        <a:t>+165</a:t>
                      </a:r>
                      <a:endParaRPr kumimoji="1" lang="ja-JP" altLang="en-US" sz="2000" dirty="0">
                        <a:solidFill>
                          <a:srgbClr val="FF0000"/>
                        </a:solidFill>
                      </a:endParaRPr>
                    </a:p>
                  </a:txBody>
                  <a:tcPr/>
                </a:tc>
                <a:tc>
                  <a:txBody>
                    <a:bodyPr/>
                    <a:lstStyle/>
                    <a:p>
                      <a:pPr algn="r"/>
                      <a:r>
                        <a:rPr kumimoji="1" lang="en-US" altLang="ja-JP" sz="2000" dirty="0">
                          <a:solidFill>
                            <a:schemeClr val="bg1">
                              <a:lumMod val="75000"/>
                            </a:schemeClr>
                          </a:solidFill>
                        </a:rPr>
                        <a:t>9362</a:t>
                      </a:r>
                      <a:endParaRPr kumimoji="1" lang="ja-JP" altLang="en-US" sz="2000" dirty="0">
                        <a:solidFill>
                          <a:schemeClr val="bg1">
                            <a:lumMod val="75000"/>
                          </a:schemeClr>
                        </a:solidFill>
                      </a:endParaRPr>
                    </a:p>
                  </a:txBody>
                  <a:tcPr/>
                </a:tc>
                <a:tc>
                  <a:txBody>
                    <a:bodyPr/>
                    <a:lstStyle/>
                    <a:p>
                      <a:pPr algn="r"/>
                      <a:r>
                        <a:rPr kumimoji="1" lang="en-US" altLang="ja-JP" sz="2000" dirty="0">
                          <a:solidFill>
                            <a:schemeClr val="bg1">
                              <a:lumMod val="75000"/>
                            </a:schemeClr>
                          </a:solidFill>
                        </a:rPr>
                        <a:t>76.2</a:t>
                      </a:r>
                      <a:endParaRPr kumimoji="1" lang="ja-JP" altLang="en-US" sz="2000" dirty="0">
                        <a:solidFill>
                          <a:schemeClr val="bg1">
                            <a:lumMod val="75000"/>
                          </a:schemeClr>
                        </a:solidFill>
                      </a:endParaRPr>
                    </a:p>
                  </a:txBody>
                  <a:tcPr/>
                </a:tc>
                <a:extLst>
                  <a:ext uri="{0D108BD9-81ED-4DB2-BD59-A6C34878D82A}">
                    <a16:rowId xmlns:a16="http://schemas.microsoft.com/office/drawing/2014/main" val="10004"/>
                  </a:ext>
                </a:extLst>
              </a:tr>
            </a:tbl>
          </a:graphicData>
        </a:graphic>
      </p:graphicFrame>
      <p:sp>
        <p:nvSpPr>
          <p:cNvPr id="17" name="テキスト ボックス 16"/>
          <p:cNvSpPr txBox="1"/>
          <p:nvPr/>
        </p:nvSpPr>
        <p:spPr>
          <a:xfrm>
            <a:off x="3529821" y="5021565"/>
            <a:ext cx="1481303" cy="461665"/>
          </a:xfrm>
          <a:prstGeom prst="rect">
            <a:avLst/>
          </a:prstGeom>
          <a:noFill/>
        </p:spPr>
        <p:txBody>
          <a:bodyPr wrap="none" rtlCol="0">
            <a:spAutoFit/>
          </a:bodyPr>
          <a:lstStyle/>
          <a:p>
            <a:r>
              <a:rPr lang="en-US" altLang="ja-JP" sz="2400" dirty="0">
                <a:solidFill>
                  <a:srgbClr val="00B0F0"/>
                </a:solidFill>
              </a:rPr>
              <a:t>circuit size</a:t>
            </a:r>
            <a:endParaRPr kumimoji="1" lang="ja-JP" altLang="en-US" sz="2400" dirty="0">
              <a:solidFill>
                <a:srgbClr val="00B0F0"/>
              </a:solidFill>
            </a:endParaRPr>
          </a:p>
        </p:txBody>
      </p:sp>
      <mc:AlternateContent xmlns:mc="http://schemas.openxmlformats.org/markup-compatibility/2006" xmlns:a14="http://schemas.microsoft.com/office/drawing/2010/main">
        <mc:Choice Requires="a14">
          <p:sp>
            <p:nvSpPr>
              <p:cNvPr id="8" name="テキスト ボックス 7"/>
              <p:cNvSpPr txBox="1"/>
              <p:nvPr/>
            </p:nvSpPr>
            <p:spPr>
              <a:xfrm>
                <a:off x="5508104" y="2852936"/>
                <a:ext cx="1319271"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𝑋</m:t>
                      </m:r>
                      <m:r>
                        <a:rPr kumimoji="1" lang="en-US" altLang="ja-JP" sz="2000" b="0" i="1" smtClean="0">
                          <a:latin typeface="Cambria Math" panose="02040503050406030204" pitchFamily="18" charset="0"/>
                        </a:rPr>
                        <m:t>=1600</m:t>
                      </m:r>
                    </m:oMath>
                  </m:oMathPara>
                </a14:m>
                <a:endParaRPr kumimoji="1" lang="ja-JP" altLang="en-US" sz="20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508104" y="2852936"/>
                <a:ext cx="1319271" cy="400110"/>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5508104" y="4149080"/>
                <a:ext cx="1319271"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𝑋</m:t>
                      </m:r>
                      <m:r>
                        <a:rPr kumimoji="1" lang="en-US" altLang="ja-JP" sz="2000" b="0" i="1" smtClean="0">
                          <a:latin typeface="Cambria Math" panose="02040503050406030204" pitchFamily="18" charset="0"/>
                        </a:rPr>
                        <m:t>=2048</m:t>
                      </m:r>
                    </m:oMath>
                  </m:oMathPara>
                </a14:m>
                <a:endParaRPr kumimoji="1" lang="ja-JP" altLang="en-US" sz="20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5508104" y="4149080"/>
                <a:ext cx="1319271" cy="400110"/>
              </a:xfrm>
              <a:prstGeom prst="rect">
                <a:avLst/>
              </a:prstGeom>
              <a:blipFill rotWithShape="0">
                <a:blip r:embed="rId4"/>
                <a:stretch>
                  <a:fillRect/>
                </a:stretch>
              </a:blipFill>
            </p:spPr>
            <p:txBody>
              <a:bodyPr/>
              <a:lstStyle/>
              <a:p>
                <a:r>
                  <a:rPr lang="ja-JP" altLang="en-US">
                    <a:noFill/>
                  </a:rPr>
                  <a:t> </a:t>
                </a:r>
              </a:p>
            </p:txBody>
          </p:sp>
        </mc:Fallback>
      </mc:AlternateContent>
      <p:sp>
        <p:nvSpPr>
          <p:cNvPr id="10" name="テキスト ボックス 9"/>
          <p:cNvSpPr txBox="1"/>
          <p:nvPr/>
        </p:nvSpPr>
        <p:spPr>
          <a:xfrm>
            <a:off x="5292080" y="5084205"/>
            <a:ext cx="1949188" cy="1200329"/>
          </a:xfrm>
          <a:prstGeom prst="rect">
            <a:avLst/>
          </a:prstGeom>
          <a:noFill/>
        </p:spPr>
        <p:txBody>
          <a:bodyPr wrap="none" rtlCol="0">
            <a:spAutoFit/>
          </a:bodyPr>
          <a:lstStyle/>
          <a:p>
            <a:pPr>
              <a:lnSpc>
                <a:spcPct val="75000"/>
              </a:lnSpc>
            </a:pPr>
            <a:r>
              <a:rPr kumimoji="1" lang="en-US" altLang="ja-JP" sz="2400" dirty="0">
                <a:solidFill>
                  <a:schemeClr val="accent5">
                    <a:lumMod val="40000"/>
                    <a:lumOff val="60000"/>
                  </a:schemeClr>
                </a:solidFill>
              </a:rPr>
              <a:t>processing </a:t>
            </a:r>
          </a:p>
          <a:p>
            <a:pPr>
              <a:lnSpc>
                <a:spcPct val="75000"/>
              </a:lnSpc>
            </a:pPr>
            <a:r>
              <a:rPr lang="en-US" altLang="ja-JP" sz="2400" dirty="0">
                <a:solidFill>
                  <a:schemeClr val="accent5">
                    <a:lumMod val="40000"/>
                    <a:lumOff val="60000"/>
                  </a:schemeClr>
                </a:solidFill>
              </a:rPr>
              <a:t>s</a:t>
            </a:r>
            <a:r>
              <a:rPr kumimoji="1" lang="en-US" altLang="ja-JP" sz="2400" dirty="0">
                <a:solidFill>
                  <a:schemeClr val="accent5">
                    <a:lumMod val="40000"/>
                    <a:lumOff val="60000"/>
                  </a:schemeClr>
                </a:solidFill>
              </a:rPr>
              <a:t>peed</a:t>
            </a:r>
          </a:p>
          <a:p>
            <a:pPr>
              <a:lnSpc>
                <a:spcPct val="75000"/>
              </a:lnSpc>
            </a:pPr>
            <a:r>
              <a:rPr lang="en-US" altLang="ja-JP" sz="2400" dirty="0">
                <a:solidFill>
                  <a:schemeClr val="accent5">
                    <a:lumMod val="40000"/>
                    <a:lumOff val="60000"/>
                  </a:schemeClr>
                </a:solidFill>
              </a:rPr>
              <a:t>normalized by</a:t>
            </a:r>
          </a:p>
          <a:p>
            <a:pPr>
              <a:lnSpc>
                <a:spcPct val="75000"/>
              </a:lnSpc>
            </a:pPr>
            <a:r>
              <a:rPr kumimoji="1" lang="en-US" altLang="ja-JP" sz="2400" dirty="0">
                <a:solidFill>
                  <a:schemeClr val="accent5">
                    <a:lumMod val="40000"/>
                    <a:lumOff val="60000"/>
                  </a:schemeClr>
                </a:solidFill>
              </a:rPr>
              <a:t>image size</a:t>
            </a:r>
            <a:endParaRPr kumimoji="1" lang="ja-JP" altLang="en-US" sz="2400" dirty="0">
              <a:solidFill>
                <a:schemeClr val="accent5">
                  <a:lumMod val="40000"/>
                  <a:lumOff val="60000"/>
                </a:schemeClr>
              </a:solidFill>
            </a:endParaRPr>
          </a:p>
        </p:txBody>
      </p:sp>
      <p:sp>
        <p:nvSpPr>
          <p:cNvPr id="11" name="テキスト ボックス 10"/>
          <p:cNvSpPr txBox="1"/>
          <p:nvPr/>
        </p:nvSpPr>
        <p:spPr>
          <a:xfrm>
            <a:off x="7201171" y="5088123"/>
            <a:ext cx="1949188" cy="1477328"/>
          </a:xfrm>
          <a:prstGeom prst="rect">
            <a:avLst/>
          </a:prstGeom>
          <a:noFill/>
        </p:spPr>
        <p:txBody>
          <a:bodyPr wrap="none" rtlCol="0">
            <a:spAutoFit/>
          </a:bodyPr>
          <a:lstStyle/>
          <a:p>
            <a:pPr>
              <a:lnSpc>
                <a:spcPct val="75000"/>
              </a:lnSpc>
            </a:pPr>
            <a:r>
              <a:rPr kumimoji="1" lang="en-US" altLang="ja-JP" sz="2400" dirty="0">
                <a:solidFill>
                  <a:schemeClr val="accent5">
                    <a:lumMod val="40000"/>
                    <a:lumOff val="60000"/>
                  </a:schemeClr>
                </a:solidFill>
              </a:rPr>
              <a:t>processing </a:t>
            </a:r>
          </a:p>
          <a:p>
            <a:pPr>
              <a:lnSpc>
                <a:spcPct val="75000"/>
              </a:lnSpc>
            </a:pPr>
            <a:r>
              <a:rPr lang="en-US" altLang="ja-JP" sz="2400" dirty="0">
                <a:solidFill>
                  <a:schemeClr val="accent5">
                    <a:lumMod val="40000"/>
                    <a:lumOff val="60000"/>
                  </a:schemeClr>
                </a:solidFill>
              </a:rPr>
              <a:t>s</a:t>
            </a:r>
            <a:r>
              <a:rPr kumimoji="1" lang="en-US" altLang="ja-JP" sz="2400" dirty="0">
                <a:solidFill>
                  <a:schemeClr val="accent5">
                    <a:lumMod val="40000"/>
                    <a:lumOff val="60000"/>
                  </a:schemeClr>
                </a:solidFill>
              </a:rPr>
              <a:t>peed</a:t>
            </a:r>
          </a:p>
          <a:p>
            <a:pPr>
              <a:lnSpc>
                <a:spcPct val="75000"/>
              </a:lnSpc>
            </a:pPr>
            <a:r>
              <a:rPr lang="en-US" altLang="ja-JP" sz="2400" dirty="0">
                <a:solidFill>
                  <a:schemeClr val="accent5">
                    <a:lumMod val="40000"/>
                    <a:lumOff val="60000"/>
                  </a:schemeClr>
                </a:solidFill>
              </a:rPr>
              <a:t>normalized by</a:t>
            </a:r>
          </a:p>
          <a:p>
            <a:pPr>
              <a:lnSpc>
                <a:spcPct val="75000"/>
              </a:lnSpc>
            </a:pPr>
            <a:r>
              <a:rPr kumimoji="1" lang="en-US" altLang="ja-JP" sz="2400" dirty="0">
                <a:solidFill>
                  <a:schemeClr val="accent5">
                    <a:lumMod val="40000"/>
                    <a:lumOff val="60000"/>
                  </a:schemeClr>
                </a:solidFill>
              </a:rPr>
              <a:t>image size </a:t>
            </a:r>
            <a:r>
              <a:rPr kumimoji="1" lang="en-US" altLang="ja-JP" sz="2000" dirty="0">
                <a:solidFill>
                  <a:schemeClr val="accent5">
                    <a:lumMod val="40000"/>
                    <a:lumOff val="60000"/>
                  </a:schemeClr>
                </a:solidFill>
              </a:rPr>
              <a:t>&amp;</a:t>
            </a:r>
          </a:p>
          <a:p>
            <a:pPr>
              <a:lnSpc>
                <a:spcPct val="75000"/>
              </a:lnSpc>
            </a:pPr>
            <a:r>
              <a:rPr lang="en-US" altLang="ja-JP" sz="2400" dirty="0">
                <a:solidFill>
                  <a:schemeClr val="accent5">
                    <a:lumMod val="40000"/>
                    <a:lumOff val="60000"/>
                  </a:schemeClr>
                </a:solidFill>
              </a:rPr>
              <a:t>circuit size</a:t>
            </a:r>
            <a:endParaRPr kumimoji="1" lang="ja-JP" altLang="en-US" sz="2400" dirty="0">
              <a:solidFill>
                <a:schemeClr val="accent5">
                  <a:lumMod val="40000"/>
                  <a:lumOff val="60000"/>
                </a:schemeClr>
              </a:solidFill>
            </a:endParaRPr>
          </a:p>
        </p:txBody>
      </p:sp>
      <p:sp>
        <p:nvSpPr>
          <p:cNvPr id="12" name="正方形/長方形 11"/>
          <p:cNvSpPr/>
          <p:nvPr/>
        </p:nvSpPr>
        <p:spPr>
          <a:xfrm>
            <a:off x="1749558" y="5460115"/>
            <a:ext cx="6912767" cy="9648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t>The increase of the circuit size for higher resolution images is less than other system.</a:t>
            </a:r>
            <a:endParaRPr kumimoji="1" lang="ja-JP" altLang="en-US" sz="2400" dirty="0"/>
          </a:p>
        </p:txBody>
      </p:sp>
      <mc:AlternateContent xmlns:mc="http://schemas.openxmlformats.org/markup-compatibility/2006" xmlns:a14="http://schemas.microsoft.com/office/drawing/2010/main">
        <mc:Choice Requires="a14">
          <p:sp>
            <p:nvSpPr>
              <p:cNvPr id="13" name="テキスト ボックス 12"/>
              <p:cNvSpPr txBox="1"/>
              <p:nvPr/>
            </p:nvSpPr>
            <p:spPr>
              <a:xfrm>
                <a:off x="5941068" y="3486035"/>
                <a:ext cx="2756076" cy="400110"/>
              </a:xfrm>
              <a:prstGeom prst="rect">
                <a:avLst/>
              </a:prstGeom>
              <a:solidFill>
                <a:schemeClr val="bg1"/>
              </a:solidFill>
            </p:spPr>
            <p:txBody>
              <a:bodyPr wrap="none" rtlCol="0">
                <a:spAutoFit/>
              </a:bodyPr>
              <a:lstStyle/>
              <a:p>
                <a:r>
                  <a:rPr lang="en-US" altLang="ja-JP" sz="2000" dirty="0">
                    <a:solidFill>
                      <a:srgbClr val="FF0000"/>
                    </a:solidFill>
                  </a:rPr>
                  <a:t>i</a:t>
                </a:r>
                <a:r>
                  <a:rPr kumimoji="1" lang="en-US" altLang="ja-JP" sz="2000" b="0" dirty="0">
                    <a:solidFill>
                      <a:srgbClr val="FF0000"/>
                    </a:solidFill>
                  </a:rPr>
                  <a:t>ncrease from </a:t>
                </a:r>
                <a14:m>
                  <m:oMath xmlns:m="http://schemas.openxmlformats.org/officeDocument/2006/math">
                    <m:r>
                      <a:rPr kumimoji="1" lang="en-US" altLang="ja-JP" sz="2000" b="0" i="1" smtClean="0">
                        <a:solidFill>
                          <a:srgbClr val="FF0000"/>
                        </a:solidFill>
                        <a:latin typeface="Cambria Math" panose="02040503050406030204" pitchFamily="18" charset="0"/>
                      </a:rPr>
                      <m:t>𝑋</m:t>
                    </m:r>
                    <m:r>
                      <a:rPr kumimoji="1" lang="en-US" altLang="ja-JP" sz="2000" b="0" i="1" smtClean="0">
                        <a:solidFill>
                          <a:srgbClr val="FF0000"/>
                        </a:solidFill>
                        <a:latin typeface="Cambria Math" panose="02040503050406030204" pitchFamily="18" charset="0"/>
                      </a:rPr>
                      <m:t>=1024</m:t>
                    </m:r>
                  </m:oMath>
                </a14:m>
                <a:endParaRPr kumimoji="1" lang="ja-JP" altLang="en-US" sz="2000" dirty="0">
                  <a:solidFill>
                    <a:srgbClr val="FF0000"/>
                  </a:solidFill>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941068" y="3486035"/>
                <a:ext cx="2756076" cy="400110"/>
              </a:xfrm>
              <a:prstGeom prst="rect">
                <a:avLst/>
              </a:prstGeom>
              <a:blipFill rotWithShape="0">
                <a:blip r:embed="rId5"/>
                <a:stretch>
                  <a:fillRect l="-2434" t="-9231" b="-276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1571142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4000" dirty="0"/>
              <a:t>Conclusions and future work</a:t>
            </a:r>
            <a:endParaRPr kumimoji="1" lang="ja-JP" altLang="en-US" sz="4000" dirty="0"/>
          </a:p>
        </p:txBody>
      </p:sp>
      <p:sp>
        <p:nvSpPr>
          <p:cNvPr id="16" name="テキスト ボックス 15"/>
          <p:cNvSpPr txBox="1"/>
          <p:nvPr/>
        </p:nvSpPr>
        <p:spPr>
          <a:xfrm>
            <a:off x="464016" y="1020769"/>
            <a:ext cx="8428464" cy="4524315"/>
          </a:xfrm>
          <a:prstGeom prst="rect">
            <a:avLst/>
          </a:prstGeom>
          <a:noFill/>
        </p:spPr>
        <p:txBody>
          <a:bodyPr wrap="square" rtlCol="0">
            <a:spAutoFit/>
          </a:bodyPr>
          <a:lstStyle/>
          <a:p>
            <a:r>
              <a:rPr lang="en-US" altLang="ja-JP" sz="2400" dirty="0">
                <a:solidFill>
                  <a:prstClr val="black"/>
                </a:solidFill>
              </a:rPr>
              <a:t>We proposed an implementation method of the box filter on FPGA, and showed its effectiveness through its implementation </a:t>
            </a:r>
            <a:r>
              <a:rPr lang="en-US" altLang="ja-JP" sz="2400">
                <a:solidFill>
                  <a:prstClr val="black"/>
                </a:solidFill>
              </a:rPr>
              <a:t>in a </a:t>
            </a:r>
            <a:r>
              <a:rPr lang="en-US" altLang="ja-JP" sz="2400" dirty="0">
                <a:solidFill>
                  <a:prstClr val="black"/>
                </a:solidFill>
              </a:rPr>
              <a:t>stereo vision system based on the cost aggregation with guided filter. </a:t>
            </a:r>
          </a:p>
          <a:p>
            <a:endParaRPr lang="en-US" altLang="ja-JP" sz="2400" dirty="0">
              <a:solidFill>
                <a:prstClr val="black"/>
              </a:solidFill>
            </a:endParaRPr>
          </a:p>
          <a:p>
            <a:pPr marL="342900" indent="-342900">
              <a:buFont typeface="Wingdings" panose="05000000000000000000" pitchFamily="2" charset="2"/>
              <a:buChar char="ü"/>
            </a:pPr>
            <a:r>
              <a:rPr lang="en-US" altLang="ja-JP" sz="2400" dirty="0">
                <a:solidFill>
                  <a:prstClr val="black"/>
                </a:solidFill>
              </a:rPr>
              <a:t>Our approach makes it possible to reduce the required on-chip memory size considerably. </a:t>
            </a:r>
          </a:p>
          <a:p>
            <a:pPr marL="342900" indent="-342900">
              <a:buFont typeface="Wingdings" panose="05000000000000000000" pitchFamily="2" charset="2"/>
              <a:buChar char="ü"/>
            </a:pPr>
            <a:r>
              <a:rPr lang="en-US" altLang="ja-JP" sz="2400" dirty="0">
                <a:solidFill>
                  <a:prstClr val="black"/>
                </a:solidFill>
              </a:rPr>
              <a:t>The processing speed becomes slower by the necessity to overlap the zigzag scan, but it is still fast enough for many applications.</a:t>
            </a:r>
          </a:p>
          <a:p>
            <a:pPr marL="342900" indent="-342900">
              <a:buFont typeface="Wingdings" panose="05000000000000000000" pitchFamily="2" charset="2"/>
              <a:buChar char="ü"/>
            </a:pPr>
            <a:endParaRPr lang="en-US" altLang="ja-JP" sz="2400" dirty="0">
              <a:solidFill>
                <a:prstClr val="black"/>
              </a:solidFill>
            </a:endParaRPr>
          </a:p>
          <a:p>
            <a:r>
              <a:rPr lang="en-US" altLang="ja-JP" sz="2400" dirty="0">
                <a:solidFill>
                  <a:prstClr val="black"/>
                </a:solidFill>
              </a:rPr>
              <a:t>We need to evaluate our approach through more applications.</a:t>
            </a:r>
          </a:p>
        </p:txBody>
      </p:sp>
    </p:spTree>
    <p:extLst>
      <p:ext uri="{BB962C8B-B14F-4D97-AF65-F5344CB8AC3E}">
        <p14:creationId xmlns:p14="http://schemas.microsoft.com/office/powerpoint/2010/main" val="1448392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直線コネクタ 120"/>
          <p:cNvCxnSpPr/>
          <p:nvPr/>
        </p:nvCxnSpPr>
        <p:spPr>
          <a:xfrm flipH="1">
            <a:off x="3062288" y="2810380"/>
            <a:ext cx="608" cy="1940214"/>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403648" y="2954396"/>
            <a:ext cx="2448272" cy="1512168"/>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03648" y="2954396"/>
            <a:ext cx="1656184" cy="1512168"/>
          </a:xfrm>
          <a:prstGeom prst="rect">
            <a:avLst/>
          </a:prstGeom>
          <a:solidFill>
            <a:srgbClr val="FFC0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180568" y="3641212"/>
            <a:ext cx="488632" cy="90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5"/>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761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761170" cy="369332"/>
              </a:xfrm>
              <a:prstGeom prst="rect">
                <a:avLst/>
              </a:prstGeom>
              <a:blipFill rotWithShape="0">
                <a:blip r:embed="rId6"/>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7"/>
                <a:stretch>
                  <a:fillRect/>
                </a:stretch>
              </a:blipFill>
            </p:spPr>
            <p:txBody>
              <a:bodyPr/>
              <a:lstStyle/>
              <a:p>
                <a:r>
                  <a:rPr lang="ja-JP" altLang="en-US">
                    <a:noFill/>
                  </a:rPr>
                  <a:t> </a:t>
                </a:r>
              </a:p>
            </p:txBody>
          </p:sp>
        </mc:Fallback>
      </mc:AlternateContent>
      <p:sp>
        <p:nvSpPr>
          <p:cNvPr id="8" name="正方形/長方形 7"/>
          <p:cNvSpPr/>
          <p:nvPr/>
        </p:nvSpPr>
        <p:spPr>
          <a:xfrm>
            <a:off x="1403648" y="2946349"/>
            <a:ext cx="2448272" cy="792088"/>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403648" y="2948214"/>
            <a:ext cx="1671174" cy="792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59832" y="3738436"/>
            <a:ext cx="792088" cy="72812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851920" y="2810380"/>
            <a:ext cx="0" cy="2736304"/>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40" name="テキスト ボックス 39"/>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70C0"/>
                            </a:solidFill>
                            <a:latin typeface="Cambria Math"/>
                          </a:rPr>
                          <m:t>𝐵𝑜𝑥</m:t>
                        </m:r>
                        <m:d>
                          <m:dPr>
                            <m:ctrlPr>
                              <a:rPr kumimoji="1" lang="en-US" altLang="ja-JP" sz="2000" b="0" i="1" smtClean="0">
                                <a:solidFill>
                                  <a:srgbClr val="0070C0"/>
                                </a:solidFill>
                                <a:latin typeface="Cambria Math" panose="02040503050406030204" pitchFamily="18" charset="0"/>
                              </a:rPr>
                            </m:ctrlPr>
                          </m:dPr>
                          <m:e>
                            <m:r>
                              <a:rPr kumimoji="1" lang="en-US" altLang="ja-JP" sz="2000" b="0" i="1" smtClean="0">
                                <a:solidFill>
                                  <a:srgbClr val="0070C0"/>
                                </a:solidFill>
                                <a:latin typeface="Cambria Math"/>
                              </a:rPr>
                              <m:t>𝑥</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r>
                              <a:rPr kumimoji="1" lang="en-US" altLang="ja-JP" sz="2000" b="0" i="1" smtClean="0">
                                <a:solidFill>
                                  <a:srgbClr val="0070C0"/>
                                </a:solidFill>
                                <a:latin typeface="Cambria Math"/>
                              </a:rPr>
                              <m:t>𝑦</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8"/>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C00000"/>
                            </a:solidFill>
                            <a:latin typeface="Cambria Math"/>
                          </a:rPr>
                          <m:t>𝐵𝑜𝑥</m:t>
                        </m:r>
                        <m:d>
                          <m:dPr>
                            <m:ctrlPr>
                              <a:rPr kumimoji="1" lang="en-US" altLang="ja-JP" sz="2000" b="0" i="1" smtClean="0">
                                <a:solidFill>
                                  <a:srgbClr val="C00000"/>
                                </a:solidFill>
                                <a:latin typeface="Cambria Math" panose="02040503050406030204" pitchFamily="18" charset="0"/>
                              </a:rPr>
                            </m:ctrlPr>
                          </m:dPr>
                          <m:e>
                            <m:r>
                              <a:rPr kumimoji="1" lang="en-US" altLang="ja-JP" sz="2000" b="0" i="1" smtClean="0">
                                <a:solidFill>
                                  <a:srgbClr val="C00000"/>
                                </a:solidFill>
                                <a:latin typeface="Cambria Math"/>
                              </a:rPr>
                              <m:t>𝑥</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a:rPr>
                              <m:t>𝑦</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9"/>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2699792" y="4637804"/>
                  <a:ext cx="4817088"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smtClean="0">
                            <a:solidFill>
                              <a:srgbClr val="92D050"/>
                            </a:solidFill>
                            <a:latin typeface="Cambria Math"/>
                          </a:rPr>
                          <m:t>𝐵𝑜𝑥</m:t>
                        </m:r>
                        <m:d>
                          <m:dPr>
                            <m:ctrlPr>
                              <a:rPr lang="en-US" altLang="ja-JP" sz="2000" i="1">
                                <a:solidFill>
                                  <a:srgbClr val="92D050"/>
                                </a:solidFill>
                                <a:latin typeface="Cambria Math" panose="02040503050406030204" pitchFamily="18" charset="0"/>
                              </a:rPr>
                            </m:ctrlPr>
                          </m:dPr>
                          <m:e>
                            <m:r>
                              <a:rPr lang="en-US" altLang="ja-JP" sz="2000" i="1">
                                <a:solidFill>
                                  <a:srgbClr val="92D050"/>
                                </a:solidFill>
                                <a:latin typeface="Cambria Math"/>
                              </a:rPr>
                              <m:t>𝑥</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r>
                              <a:rPr lang="en-US" altLang="ja-JP" sz="2000" i="1">
                                <a:solidFill>
                                  <a:srgbClr val="92D050"/>
                                </a:solidFill>
                                <a:latin typeface="Cambria Math"/>
                              </a:rPr>
                              <m:t>,</m:t>
                            </m:r>
                            <m:r>
                              <a:rPr lang="en-US" altLang="ja-JP" sz="2000" i="1">
                                <a:solidFill>
                                  <a:srgbClr val="92D050"/>
                                </a:solidFill>
                                <a:latin typeface="Cambria Math"/>
                              </a:rPr>
                              <m:t>𝑦</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e>
                        </m:d>
                        <m:r>
                          <a:rPr lang="en-US" altLang="ja-JP" sz="2000" i="1" smtClean="0">
                            <a:solidFill>
                              <a:schemeClr val="tx1"/>
                            </a:solidFill>
                            <a:latin typeface="Cambria Math"/>
                          </a:rPr>
                          <m:t>−</m:t>
                        </m:r>
                      </m:oMath>
                    </m:oMathPara>
                  </a14:m>
                  <a:endParaRPr kumimoji="1" lang="ja-JP" altLang="en-US" sz="2000" dirty="0">
                    <a:solidFill>
                      <a:srgbClr val="92D050"/>
                    </a:solidFill>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2699792" y="4637804"/>
                  <a:ext cx="4817088" cy="725135"/>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5155684" y="5120791"/>
                  <a:ext cx="28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C000"/>
                            </a:solidFill>
                            <a:latin typeface="Cambria Math"/>
                          </a:rPr>
                          <m:t>𝐵𝑜𝑥</m:t>
                        </m:r>
                        <m:d>
                          <m:dPr>
                            <m:ctrlPr>
                              <a:rPr kumimoji="1" lang="en-US" altLang="ja-JP" sz="2000" b="0" i="1" smtClean="0">
                                <a:solidFill>
                                  <a:srgbClr val="FFC000"/>
                                </a:solidFill>
                                <a:latin typeface="Cambria Math" panose="02040503050406030204" pitchFamily="18" charset="0"/>
                              </a:rPr>
                            </m:ctrlPr>
                          </m:dPr>
                          <m:e>
                            <m:r>
                              <a:rPr kumimoji="1" lang="en-US" altLang="ja-JP" sz="2000" b="0" i="1" smtClean="0">
                                <a:solidFill>
                                  <a:srgbClr val="FFC000"/>
                                </a:solidFill>
                                <a:latin typeface="Cambria Math"/>
                              </a:rPr>
                              <m:t>𝑥</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r>
                              <a:rPr kumimoji="1" lang="en-US" altLang="ja-JP" sz="2000" b="0" i="1" smtClean="0">
                                <a:solidFill>
                                  <a:srgbClr val="FFC000"/>
                                </a:solidFill>
                                <a:latin typeface="Cambria Math"/>
                              </a:rPr>
                              <m:t>−1,</m:t>
                            </m:r>
                            <m:r>
                              <a:rPr kumimoji="1" lang="en-US" altLang="ja-JP" sz="2000" b="0" i="1" smtClean="0">
                                <a:solidFill>
                                  <a:srgbClr val="FFC000"/>
                                </a:solidFill>
                                <a:latin typeface="Cambria Math"/>
                              </a:rPr>
                              <m:t>𝑦</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panose="02040503050406030204" pitchFamily="18" charset="0"/>
                              </a:rPr>
                              <m:t>𝑟</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5155684" y="5120791"/>
                  <a:ext cx="2856616" cy="400110"/>
                </a:xfrm>
                <a:prstGeom prst="rect">
                  <a:avLst/>
                </a:prstGeom>
                <a:blipFill rotWithShape="1">
                  <a:blip r:embed="rId11"/>
                  <a:stretch>
                    <a:fillRect b="-9091"/>
                  </a:stretch>
                </a:blipFill>
              </p:spPr>
              <p:txBody>
                <a:bodyPr/>
                <a:lstStyle/>
                <a:p>
                  <a:r>
                    <a:rPr lang="ja-JP" altLang="en-US">
                      <a:noFill/>
                    </a:rPr>
                    <a:t> </a:t>
                  </a:r>
                </a:p>
              </p:txBody>
            </p:sp>
          </mc:Fallback>
        </mc:AlternateContent>
      </p:grpSp>
      <p:sp>
        <p:nvSpPr>
          <p:cNvPr id="44" name="正方形/長方形 43"/>
          <p:cNvSpPr/>
          <p:nvPr/>
        </p:nvSpPr>
        <p:spPr>
          <a:xfrm>
            <a:off x="3275856" y="5402668"/>
            <a:ext cx="648072" cy="22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正方形/長方形 91"/>
              <p:cNvSpPr/>
              <p:nvPr/>
            </p:nvSpPr>
            <p:spPr>
              <a:xfrm>
                <a:off x="4960323" y="2288754"/>
                <a:ext cx="3719953"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We need to keep </a:t>
                </a:r>
                <a14:m>
                  <m:oMath xmlns:m="http://schemas.openxmlformats.org/officeDocument/2006/math">
                    <m:r>
                      <a:rPr lang="en-US" altLang="ja-JP" sz="2400" b="0" i="1" smtClean="0">
                        <a:latin typeface="Cambria Math"/>
                      </a:rPr>
                      <m:t>𝐵𝑜𝑥</m:t>
                    </m:r>
                    <m:d>
                      <m:dPr>
                        <m:ctrlPr>
                          <a:rPr lang="en-US" altLang="ja-JP" sz="2400" b="0" i="1" smtClean="0">
                            <a:latin typeface="Cambria Math" panose="02040503050406030204" pitchFamily="18" charset="0"/>
                          </a:rPr>
                        </m:ctrlPr>
                      </m:dPr>
                      <m:e>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e>
                    </m:d>
                  </m:oMath>
                </a14:m>
                <a:r>
                  <a:rPr lang="en-US" altLang="ja-JP" sz="2400" dirty="0"/>
                  <a:t> in this region</a:t>
                </a:r>
              </a:p>
            </p:txBody>
          </p:sp>
        </mc:Choice>
        <mc:Fallback xmlns="">
          <p:sp>
            <p:nvSpPr>
              <p:cNvPr id="92" name="正方形/長方形 91"/>
              <p:cNvSpPr>
                <a:spLocks noRot="1" noChangeAspect="1" noMove="1" noResize="1" noEditPoints="1" noAdjustHandles="1" noChangeArrowheads="1" noChangeShapeType="1" noTextEdit="1"/>
              </p:cNvSpPr>
              <p:nvPr/>
            </p:nvSpPr>
            <p:spPr>
              <a:xfrm>
                <a:off x="4960323" y="2288754"/>
                <a:ext cx="3719953" cy="914400"/>
              </a:xfrm>
              <a:prstGeom prst="rect">
                <a:avLst/>
              </a:prstGeom>
              <a:blipFill rotWithShape="1">
                <a:blip r:embed="rId13"/>
                <a:stretch>
                  <a:fillRect l="-984" b="-10667"/>
                </a:stretch>
              </a:blipFill>
              <a:ln>
                <a:noFill/>
              </a:ln>
            </p:spPr>
            <p:txBody>
              <a:bodyPr/>
              <a:lstStyle/>
              <a:p>
                <a:r>
                  <a:rPr lang="ja-JP" altLang="en-US">
                    <a:noFill/>
                  </a:rPr>
                  <a:t> </a:t>
                </a:r>
              </a:p>
            </p:txBody>
          </p:sp>
        </mc:Fallback>
      </mc:AlternateContent>
      <p:cxnSp>
        <p:nvCxnSpPr>
          <p:cNvPr id="93" name="直線矢印コネクタ 92"/>
          <p:cNvCxnSpPr/>
          <p:nvPr/>
        </p:nvCxnSpPr>
        <p:spPr>
          <a:xfrm flipH="1">
            <a:off x="4502858" y="3151134"/>
            <a:ext cx="504056" cy="5535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正方形/長方形 93"/>
              <p:cNvSpPr/>
              <p:nvPr/>
            </p:nvSpPr>
            <p:spPr>
              <a:xfrm>
                <a:off x="5281640" y="2948213"/>
                <a:ext cx="3719953" cy="14696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The size of this region is</a:t>
                </a:r>
              </a:p>
              <a:p>
                <a:pPr algn="ctr"/>
                <a14:m>
                  <m:oMathPara xmlns:m="http://schemas.openxmlformats.org/officeDocument/2006/math">
                    <m:oMathParaPr>
                      <m:jc m:val="centerGroup"/>
                    </m:oMathParaPr>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i="1">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m:oMathPara>
                </a14:m>
                <a:endParaRPr lang="en-US" altLang="ja-JP" sz="2400" dirty="0"/>
              </a:p>
              <a:p>
                <a:pPr algn="ctr"/>
                <a:r>
                  <a:rPr lang="en-US" altLang="ja-JP" sz="2400" dirty="0"/>
                  <a:t>where </a:t>
                </a:r>
                <a14:m>
                  <m:oMath xmlns:m="http://schemas.openxmlformats.org/officeDocument/2006/math">
                    <m:r>
                      <a:rPr lang="en-US" altLang="ja-JP" sz="2400" b="0" i="1" smtClean="0">
                        <a:latin typeface="Cambria Math" panose="02040503050406030204" pitchFamily="18" charset="0"/>
                      </a:rPr>
                      <m:t>𝑋</m:t>
                    </m:r>
                  </m:oMath>
                </a14:m>
                <a:r>
                  <a:rPr lang="en-US" altLang="ja-JP" sz="2400" dirty="0"/>
                  <a:t> is the image width</a:t>
                </a:r>
              </a:p>
            </p:txBody>
          </p:sp>
        </mc:Choice>
        <mc:Fallback xmlns="">
          <p:sp>
            <p:nvSpPr>
              <p:cNvPr id="94" name="正方形/長方形 93"/>
              <p:cNvSpPr>
                <a:spLocks noRot="1" noChangeAspect="1" noMove="1" noResize="1" noEditPoints="1" noAdjustHandles="1" noChangeArrowheads="1" noChangeShapeType="1" noTextEdit="1"/>
              </p:cNvSpPr>
              <p:nvPr/>
            </p:nvSpPr>
            <p:spPr>
              <a:xfrm>
                <a:off x="5281640" y="2948213"/>
                <a:ext cx="3719953" cy="1469675"/>
              </a:xfrm>
              <a:prstGeom prst="rect">
                <a:avLst/>
              </a:prstGeom>
              <a:blipFill rotWithShape="0">
                <a:blip r:embed="rId14"/>
                <a:stretch>
                  <a:fillRect l="-655" r="-491"/>
                </a:stretch>
              </a:blipFill>
              <a:ln>
                <a:noFill/>
              </a:ln>
            </p:spPr>
            <p:txBody>
              <a:bodyPr/>
              <a:lstStyle/>
              <a:p>
                <a:r>
                  <a:rPr lang="ja-JP" altLang="en-US">
                    <a:noFill/>
                  </a:rPr>
                  <a:t> </a:t>
                </a:r>
              </a:p>
            </p:txBody>
          </p:sp>
        </mc:Fallback>
      </mc:AlternateContent>
      <p:grpSp>
        <p:nvGrpSpPr>
          <p:cNvPr id="81" name="グループ化 80"/>
          <p:cNvGrpSpPr/>
          <p:nvPr/>
        </p:nvGrpSpPr>
        <p:grpSpPr>
          <a:xfrm>
            <a:off x="1402556" y="3704177"/>
            <a:ext cx="3759994" cy="783710"/>
            <a:chOff x="1402556" y="3704177"/>
            <a:chExt cx="3759994" cy="783710"/>
          </a:xfrm>
        </p:grpSpPr>
        <p:sp>
          <p:nvSpPr>
            <p:cNvPr id="82" name="フリーフォーム 81"/>
            <p:cNvSpPr/>
            <p:nvPr/>
          </p:nvSpPr>
          <p:spPr>
            <a:xfrm>
              <a:off x="1402556" y="3714750"/>
              <a:ext cx="3750469" cy="754856"/>
            </a:xfrm>
            <a:custGeom>
              <a:avLst/>
              <a:gdLst>
                <a:gd name="connsiteX0" fmla="*/ 3750469 w 3750469"/>
                <a:gd name="connsiteY0" fmla="*/ 719138 h 754856"/>
                <a:gd name="connsiteX1" fmla="*/ 2447925 w 3750469"/>
                <a:gd name="connsiteY1" fmla="*/ 719138 h 754856"/>
                <a:gd name="connsiteX2" fmla="*/ 2447925 w 3750469"/>
                <a:gd name="connsiteY2" fmla="*/ 750094 h 754856"/>
                <a:gd name="connsiteX3" fmla="*/ 0 w 3750469"/>
                <a:gd name="connsiteY3" fmla="*/ 754856 h 754856"/>
                <a:gd name="connsiteX4" fmla="*/ 0 w 3750469"/>
                <a:gd name="connsiteY4" fmla="*/ 38100 h 754856"/>
                <a:gd name="connsiteX5" fmla="*/ 1674019 w 3750469"/>
                <a:gd name="connsiteY5" fmla="*/ 30956 h 754856"/>
                <a:gd name="connsiteX6" fmla="*/ 1674019 w 3750469"/>
                <a:gd name="connsiteY6" fmla="*/ 0 h 754856"/>
                <a:gd name="connsiteX7" fmla="*/ 3750469 w 3750469"/>
                <a:gd name="connsiteY7" fmla="*/ 2381 h 754856"/>
                <a:gd name="connsiteX8" fmla="*/ 3750469 w 3750469"/>
                <a:gd name="connsiteY8" fmla="*/ 719138 h 75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0469" h="754856">
                  <a:moveTo>
                    <a:pt x="3750469" y="719138"/>
                  </a:moveTo>
                  <a:lnTo>
                    <a:pt x="2447925" y="719138"/>
                  </a:lnTo>
                  <a:lnTo>
                    <a:pt x="2447925" y="750094"/>
                  </a:lnTo>
                  <a:lnTo>
                    <a:pt x="0" y="754856"/>
                  </a:lnTo>
                  <a:lnTo>
                    <a:pt x="0" y="38100"/>
                  </a:lnTo>
                  <a:lnTo>
                    <a:pt x="1674019" y="30956"/>
                  </a:lnTo>
                  <a:lnTo>
                    <a:pt x="1674019" y="0"/>
                  </a:lnTo>
                  <a:lnTo>
                    <a:pt x="3750469" y="2381"/>
                  </a:lnTo>
                  <a:cubicBezTo>
                    <a:pt x="3749675" y="240506"/>
                    <a:pt x="3748882" y="478631"/>
                    <a:pt x="3750469" y="719138"/>
                  </a:cubicBezTo>
                  <a:close/>
                </a:path>
              </a:pathLst>
            </a:custGeom>
            <a:noFill/>
            <a:ln w="5080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p:cNvCxnSpPr/>
            <p:nvPr/>
          </p:nvCxnSpPr>
          <p:spPr>
            <a:xfrm flipV="1">
              <a:off x="1402556" y="3747985"/>
              <a:ext cx="144016" cy="21602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1416954" y="3748088"/>
              <a:ext cx="278496" cy="40288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1404938" y="3752851"/>
              <a:ext cx="431004" cy="63817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V="1">
              <a:off x="1512937"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1664144"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V="1">
              <a:off x="1813022"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1961900"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2130079" y="3747985"/>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2285798" y="3750469"/>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V="1">
              <a:off x="2444212"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2612391" y="3747985"/>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2754062" y="3719513"/>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2899321" y="3733031"/>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056879" y="3725888"/>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3212598" y="3721125"/>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3371012" y="3725118"/>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3520177" y="3724925"/>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V="1">
              <a:off x="3673377" y="3720237"/>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3840956" y="3737095"/>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3982953" y="3737095"/>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4274142" y="3721125"/>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V="1">
              <a:off x="4140924" y="3711636"/>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flipV="1">
              <a:off x="4434468" y="3704177"/>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4586954" y="3711636"/>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4720235" y="3767138"/>
              <a:ext cx="442315" cy="67902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V="1">
              <a:off x="4872342" y="3990976"/>
              <a:ext cx="283064" cy="45709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V="1">
              <a:off x="5019903" y="4252913"/>
              <a:ext cx="130741" cy="19563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0" name="テキスト ボックス 119"/>
              <p:cNvSpPr txBox="1"/>
              <p:nvPr/>
            </p:nvSpPr>
            <p:spPr>
              <a:xfrm>
                <a:off x="2267744" y="2586971"/>
                <a:ext cx="1161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panose="02040503050406030204" pitchFamily="18" charset="0"/>
                        </a:rPr>
                        <m:t>𝑥</m:t>
                      </m:r>
                      <m:r>
                        <a:rPr kumimoji="1" lang="en-US" altLang="ja-JP" b="0" i="1" smtClean="0">
                          <a:solidFill>
                            <a:srgbClr val="FFC000"/>
                          </a:solidFill>
                          <a:latin typeface="Cambria Math" panose="02040503050406030204" pitchFamily="18" charset="0"/>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panose="02040503050406030204" pitchFamily="18" charset="0"/>
                        </a:rPr>
                        <m:t>−1</m:t>
                      </m:r>
                    </m:oMath>
                  </m:oMathPara>
                </a14:m>
                <a:endParaRPr kumimoji="1" lang="ja-JP" altLang="en-US" dirty="0">
                  <a:solidFill>
                    <a:srgbClr val="FFC000"/>
                  </a:solidFill>
                </a:endParaRPr>
              </a:p>
            </p:txBody>
          </p:sp>
        </mc:Choice>
        <mc:Fallback xmlns="">
          <p:sp>
            <p:nvSpPr>
              <p:cNvPr id="120" name="テキスト ボックス 119"/>
              <p:cNvSpPr txBox="1">
                <a:spLocks noRot="1" noChangeAspect="1" noMove="1" noResize="1" noEditPoints="1" noAdjustHandles="1" noChangeArrowheads="1" noChangeShapeType="1" noTextEdit="1"/>
              </p:cNvSpPr>
              <p:nvPr/>
            </p:nvSpPr>
            <p:spPr>
              <a:xfrm>
                <a:off x="2267744" y="2586971"/>
                <a:ext cx="1161728" cy="369332"/>
              </a:xfrm>
              <a:prstGeom prst="rect">
                <a:avLst/>
              </a:prstGeom>
              <a:blipFill rotWithShape="0">
                <a:blip r:embed="rId1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3734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 name="直線コネクタ 121"/>
          <p:cNvCxnSpPr/>
          <p:nvPr/>
        </p:nvCxnSpPr>
        <p:spPr>
          <a:xfrm flipH="1">
            <a:off x="3062288" y="2810380"/>
            <a:ext cx="608" cy="1940214"/>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403648" y="2954396"/>
            <a:ext cx="2448272" cy="1512168"/>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403648" y="2954396"/>
            <a:ext cx="1656184" cy="1512168"/>
          </a:xfrm>
          <a:prstGeom prst="rect">
            <a:avLst/>
          </a:prstGeom>
          <a:solidFill>
            <a:srgbClr val="FFC0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180568" y="3641212"/>
            <a:ext cx="488632" cy="906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5"/>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8237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a:rPr>
                        <m:t>+</m:t>
                      </m:r>
                      <m:r>
                        <a:rPr kumimoji="1" lang="en-US" altLang="ja-JP" b="0" i="1" smtClean="0">
                          <a:solidFill>
                            <a:srgbClr val="00B050"/>
                          </a:solidFill>
                          <a:latin typeface="Cambria Math"/>
                        </a:rPr>
                        <m:t>𝑤</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823752" cy="369332"/>
              </a:xfrm>
              <a:prstGeom prst="rect">
                <a:avLst/>
              </a:prstGeom>
              <a:blipFill rotWithShape="1">
                <a:blip r:embed="rId6"/>
                <a:stretch>
                  <a:fillRect b="-49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7"/>
                <a:stretch>
                  <a:fillRect/>
                </a:stretch>
              </a:blipFill>
            </p:spPr>
            <p:txBody>
              <a:bodyPr/>
              <a:lstStyle/>
              <a:p>
                <a:r>
                  <a:rPr lang="ja-JP" altLang="en-US">
                    <a:noFill/>
                  </a:rPr>
                  <a:t> </a:t>
                </a:r>
              </a:p>
            </p:txBody>
          </p:sp>
        </mc:Fallback>
      </mc:AlternateContent>
      <p:sp>
        <p:nvSpPr>
          <p:cNvPr id="8" name="正方形/長方形 7"/>
          <p:cNvSpPr/>
          <p:nvPr/>
        </p:nvSpPr>
        <p:spPr>
          <a:xfrm>
            <a:off x="1403648" y="2946349"/>
            <a:ext cx="2448272" cy="792088"/>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403648" y="2948214"/>
            <a:ext cx="1671174" cy="792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59832" y="3738436"/>
            <a:ext cx="792088" cy="72812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grpSp>
        <p:nvGrpSpPr>
          <p:cNvPr id="38" name="グループ化 37"/>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40" name="テキスト ボックス 39"/>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70C0"/>
                            </a:solidFill>
                            <a:latin typeface="Cambria Math"/>
                          </a:rPr>
                          <m:t>𝐵𝑜𝑥</m:t>
                        </m:r>
                        <m:d>
                          <m:dPr>
                            <m:ctrlPr>
                              <a:rPr kumimoji="1" lang="en-US" altLang="ja-JP" sz="2000" b="0" i="1" smtClean="0">
                                <a:solidFill>
                                  <a:srgbClr val="0070C0"/>
                                </a:solidFill>
                                <a:latin typeface="Cambria Math" panose="02040503050406030204" pitchFamily="18" charset="0"/>
                              </a:rPr>
                            </m:ctrlPr>
                          </m:dPr>
                          <m:e>
                            <m:r>
                              <a:rPr kumimoji="1" lang="en-US" altLang="ja-JP" sz="2000" b="0" i="1" smtClean="0">
                                <a:solidFill>
                                  <a:srgbClr val="0070C0"/>
                                </a:solidFill>
                                <a:latin typeface="Cambria Math"/>
                              </a:rPr>
                              <m:t>𝑥</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r>
                              <a:rPr kumimoji="1" lang="en-US" altLang="ja-JP" sz="2000" b="0" i="1" smtClean="0">
                                <a:solidFill>
                                  <a:srgbClr val="0070C0"/>
                                </a:solidFill>
                                <a:latin typeface="Cambria Math"/>
                              </a:rPr>
                              <m:t>𝑦</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panose="02040503050406030204" pitchFamily="18" charset="0"/>
                              </a:rPr>
                              <m:t>𝑟</m:t>
                            </m:r>
                            <m:r>
                              <a:rPr kumimoji="1" lang="en-US" altLang="ja-JP" sz="2000" b="0" i="1" smtClean="0">
                                <a:solidFill>
                                  <a:srgbClr val="0070C0"/>
                                </a:solidFill>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8"/>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C00000"/>
                            </a:solidFill>
                            <a:latin typeface="Cambria Math"/>
                          </a:rPr>
                          <m:t>𝐵𝑜𝑥</m:t>
                        </m:r>
                        <m:d>
                          <m:dPr>
                            <m:ctrlPr>
                              <a:rPr kumimoji="1" lang="en-US" altLang="ja-JP" sz="2000" b="0" i="1" smtClean="0">
                                <a:solidFill>
                                  <a:srgbClr val="C00000"/>
                                </a:solidFill>
                                <a:latin typeface="Cambria Math" panose="02040503050406030204" pitchFamily="18" charset="0"/>
                              </a:rPr>
                            </m:ctrlPr>
                          </m:dPr>
                          <m:e>
                            <m:r>
                              <a:rPr kumimoji="1" lang="en-US" altLang="ja-JP" sz="2000" b="0" i="1" smtClean="0">
                                <a:solidFill>
                                  <a:srgbClr val="C00000"/>
                                </a:solidFill>
                                <a:latin typeface="Cambria Math"/>
                              </a:rPr>
                              <m:t>𝑥</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a:rPr>
                              <m:t>𝑦</m:t>
                            </m:r>
                            <m:r>
                              <a:rPr kumimoji="1" lang="en-US" altLang="ja-JP" sz="2000" b="0" i="1" smtClean="0">
                                <a:solidFill>
                                  <a:srgbClr val="C00000"/>
                                </a:solidFill>
                                <a:latin typeface="Cambria Math"/>
                              </a:rPr>
                              <m:t>−</m:t>
                            </m:r>
                            <m:r>
                              <a:rPr kumimoji="1" lang="en-US" altLang="ja-JP" sz="2000" b="0" i="1" smtClean="0">
                                <a:solidFill>
                                  <a:srgbClr val="C00000"/>
                                </a:solidFill>
                                <a:latin typeface="Cambria Math" panose="02040503050406030204" pitchFamily="18" charset="0"/>
                              </a:rPr>
                              <m:t>𝑟</m:t>
                            </m:r>
                            <m:r>
                              <a:rPr kumimoji="1" lang="en-US" altLang="ja-JP" sz="2000" b="0" i="1" smtClean="0">
                                <a:solidFill>
                                  <a:srgbClr val="C00000"/>
                                </a:solidFill>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9"/>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2699792" y="4637804"/>
                  <a:ext cx="5024645"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a:rPr>
                                  <m:t>𝑤</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smtClean="0">
                            <a:solidFill>
                              <a:srgbClr val="92D050"/>
                            </a:solidFill>
                            <a:latin typeface="Cambria Math"/>
                          </a:rPr>
                          <m:t>𝐵𝑜𝑥</m:t>
                        </m:r>
                        <m:d>
                          <m:dPr>
                            <m:ctrlPr>
                              <a:rPr lang="en-US" altLang="ja-JP" sz="2000" i="1">
                                <a:solidFill>
                                  <a:srgbClr val="92D050"/>
                                </a:solidFill>
                                <a:latin typeface="Cambria Math" panose="02040503050406030204" pitchFamily="18" charset="0"/>
                              </a:rPr>
                            </m:ctrlPr>
                          </m:dPr>
                          <m:e>
                            <m:r>
                              <a:rPr lang="en-US" altLang="ja-JP" sz="2000" i="1">
                                <a:solidFill>
                                  <a:srgbClr val="92D050"/>
                                </a:solidFill>
                                <a:latin typeface="Cambria Math"/>
                              </a:rPr>
                              <m:t>𝑥</m:t>
                            </m:r>
                            <m:r>
                              <a:rPr lang="en-US" altLang="ja-JP" sz="2000" i="1">
                                <a:solidFill>
                                  <a:srgbClr val="92D050"/>
                                </a:solidFill>
                                <a:latin typeface="Cambria Math"/>
                              </a:rPr>
                              <m:t>+</m:t>
                            </m:r>
                            <m:r>
                              <a:rPr lang="en-US" altLang="ja-JP" sz="2000" i="1">
                                <a:solidFill>
                                  <a:srgbClr val="92D050"/>
                                </a:solidFill>
                                <a:latin typeface="Cambria Math"/>
                              </a:rPr>
                              <m:t>𝑤</m:t>
                            </m:r>
                            <m:r>
                              <a:rPr lang="en-US" altLang="ja-JP" sz="2000" i="1">
                                <a:solidFill>
                                  <a:srgbClr val="92D050"/>
                                </a:solidFill>
                                <a:latin typeface="Cambria Math"/>
                              </a:rPr>
                              <m:t>,</m:t>
                            </m:r>
                            <m:r>
                              <a:rPr lang="en-US" altLang="ja-JP" sz="2000" i="1">
                                <a:solidFill>
                                  <a:srgbClr val="92D050"/>
                                </a:solidFill>
                                <a:latin typeface="Cambria Math"/>
                              </a:rPr>
                              <m:t>𝑦</m:t>
                            </m:r>
                            <m:r>
                              <a:rPr lang="en-US" altLang="ja-JP" sz="2000" i="1">
                                <a:solidFill>
                                  <a:srgbClr val="92D050"/>
                                </a:solidFill>
                                <a:latin typeface="Cambria Math"/>
                              </a:rPr>
                              <m:t>+</m:t>
                            </m:r>
                            <m:r>
                              <a:rPr lang="en-US" altLang="ja-JP" sz="2000" i="1">
                                <a:solidFill>
                                  <a:srgbClr val="92D050"/>
                                </a:solidFill>
                                <a:latin typeface="Cambria Math"/>
                              </a:rPr>
                              <m:t>𝑤</m:t>
                            </m:r>
                          </m:e>
                        </m:d>
                        <m:r>
                          <a:rPr lang="en-US" altLang="ja-JP" sz="2000" i="1" smtClean="0">
                            <a:solidFill>
                              <a:schemeClr val="tx1"/>
                            </a:solidFill>
                            <a:latin typeface="Cambria Math"/>
                          </a:rPr>
                          <m:t>−</m:t>
                        </m:r>
                      </m:oMath>
                    </m:oMathPara>
                  </a14:m>
                  <a:endParaRPr kumimoji="1" lang="ja-JP" altLang="en-US" sz="2000" dirty="0">
                    <a:solidFill>
                      <a:srgbClr val="92D050"/>
                    </a:solidFill>
                  </a:endParaRPr>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2699792" y="4637804"/>
                  <a:ext cx="5024645" cy="725135"/>
                </a:xfrm>
                <a:prstGeom prst="rect">
                  <a:avLst/>
                </a:prstGeom>
                <a:blipFill rotWithShape="1">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テキスト ボックス 42"/>
                <p:cNvSpPr txBox="1"/>
                <p:nvPr/>
              </p:nvSpPr>
              <p:spPr>
                <a:xfrm>
                  <a:off x="5155684" y="5120791"/>
                  <a:ext cx="299498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FFC000"/>
                            </a:solidFill>
                            <a:latin typeface="Cambria Math"/>
                          </a:rPr>
                          <m:t>𝐵𝑜𝑥</m:t>
                        </m:r>
                        <m:d>
                          <m:dPr>
                            <m:ctrlPr>
                              <a:rPr kumimoji="1" lang="en-US" altLang="ja-JP" sz="2000" b="0" i="1" smtClean="0">
                                <a:solidFill>
                                  <a:srgbClr val="FFC000"/>
                                </a:solidFill>
                                <a:latin typeface="Cambria Math" panose="02040503050406030204" pitchFamily="18" charset="0"/>
                              </a:rPr>
                            </m:ctrlPr>
                          </m:dPr>
                          <m:e>
                            <m:r>
                              <a:rPr kumimoji="1" lang="en-US" altLang="ja-JP" sz="2000" b="0" i="1" smtClean="0">
                                <a:solidFill>
                                  <a:srgbClr val="FFC000"/>
                                </a:solidFill>
                                <a:latin typeface="Cambria Math"/>
                              </a:rPr>
                              <m:t>𝑥</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a:rPr>
                              <m:t>𝑤</m:t>
                            </m:r>
                            <m:r>
                              <a:rPr kumimoji="1" lang="en-US" altLang="ja-JP" sz="2000" b="0" i="1" smtClean="0">
                                <a:solidFill>
                                  <a:srgbClr val="FFC000"/>
                                </a:solidFill>
                                <a:latin typeface="Cambria Math"/>
                              </a:rPr>
                              <m:t>−1,</m:t>
                            </m:r>
                            <m:r>
                              <a:rPr kumimoji="1" lang="en-US" altLang="ja-JP" sz="2000" b="0" i="1" smtClean="0">
                                <a:solidFill>
                                  <a:srgbClr val="FFC000"/>
                                </a:solidFill>
                                <a:latin typeface="Cambria Math"/>
                              </a:rPr>
                              <m:t>𝑦</m:t>
                            </m:r>
                            <m:r>
                              <a:rPr kumimoji="1" lang="en-US" altLang="ja-JP" sz="2000" b="0" i="1" smtClean="0">
                                <a:solidFill>
                                  <a:srgbClr val="FFC000"/>
                                </a:solidFill>
                                <a:latin typeface="Cambria Math"/>
                              </a:rPr>
                              <m:t>+</m:t>
                            </m:r>
                            <m:r>
                              <a:rPr kumimoji="1" lang="en-US" altLang="ja-JP" sz="2000" b="0" i="1" smtClean="0">
                                <a:solidFill>
                                  <a:srgbClr val="FFC000"/>
                                </a:solidFill>
                                <a:latin typeface="Cambria Math"/>
                              </a:rPr>
                              <m:t>𝑤</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43" name="テキスト ボックス 42"/>
                <p:cNvSpPr txBox="1">
                  <a:spLocks noRot="1" noChangeAspect="1" noMove="1" noResize="1" noEditPoints="1" noAdjustHandles="1" noChangeArrowheads="1" noChangeShapeType="1" noTextEdit="1"/>
                </p:cNvSpPr>
                <p:nvPr/>
              </p:nvSpPr>
              <p:spPr>
                <a:xfrm>
                  <a:off x="5155684" y="5120791"/>
                  <a:ext cx="2994986" cy="400110"/>
                </a:xfrm>
                <a:prstGeom prst="rect">
                  <a:avLst/>
                </a:prstGeom>
                <a:blipFill rotWithShape="1">
                  <a:blip r:embed="rId11"/>
                  <a:stretch>
                    <a:fillRect b="-9091"/>
                  </a:stretch>
                </a:blipFill>
              </p:spPr>
              <p:txBody>
                <a:bodyPr/>
                <a:lstStyle/>
                <a:p>
                  <a:r>
                    <a:rPr lang="ja-JP" altLang="en-US">
                      <a:noFill/>
                    </a:rPr>
                    <a:t> </a:t>
                  </a:r>
                </a:p>
              </p:txBody>
            </p:sp>
          </mc:Fallback>
        </mc:AlternateContent>
      </p:grpSp>
      <p:sp>
        <p:nvSpPr>
          <p:cNvPr id="44" name="正方形/長方形 43"/>
          <p:cNvSpPr/>
          <p:nvPr/>
        </p:nvSpPr>
        <p:spPr>
          <a:xfrm>
            <a:off x="3275856" y="5402668"/>
            <a:ext cx="648072" cy="229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2" name="正方形/長方形 91"/>
              <p:cNvSpPr/>
              <p:nvPr/>
            </p:nvSpPr>
            <p:spPr>
              <a:xfrm>
                <a:off x="4960323" y="2288754"/>
                <a:ext cx="3719953"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We need to keep </a:t>
                </a:r>
                <a14:m>
                  <m:oMath xmlns:m="http://schemas.openxmlformats.org/officeDocument/2006/math">
                    <m:r>
                      <a:rPr lang="en-US" altLang="ja-JP" sz="2400" b="0" i="1" smtClean="0">
                        <a:latin typeface="Cambria Math"/>
                      </a:rPr>
                      <m:t>𝐵𝑜𝑥</m:t>
                    </m:r>
                    <m:d>
                      <m:dPr>
                        <m:ctrlPr>
                          <a:rPr lang="en-US" altLang="ja-JP" sz="2400" b="0" i="1" smtClean="0">
                            <a:latin typeface="Cambria Math" panose="02040503050406030204" pitchFamily="18" charset="0"/>
                          </a:rPr>
                        </m:ctrlPr>
                      </m:dPr>
                      <m:e>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e>
                    </m:d>
                  </m:oMath>
                </a14:m>
                <a:r>
                  <a:rPr lang="en-US" altLang="ja-JP" sz="2400" dirty="0"/>
                  <a:t> in this region</a:t>
                </a:r>
              </a:p>
            </p:txBody>
          </p:sp>
        </mc:Choice>
        <mc:Fallback xmlns="">
          <p:sp>
            <p:nvSpPr>
              <p:cNvPr id="92" name="正方形/長方形 91"/>
              <p:cNvSpPr>
                <a:spLocks noRot="1" noChangeAspect="1" noMove="1" noResize="1" noEditPoints="1" noAdjustHandles="1" noChangeArrowheads="1" noChangeShapeType="1" noTextEdit="1"/>
              </p:cNvSpPr>
              <p:nvPr/>
            </p:nvSpPr>
            <p:spPr>
              <a:xfrm>
                <a:off x="4960323" y="2288754"/>
                <a:ext cx="3719953" cy="914400"/>
              </a:xfrm>
              <a:prstGeom prst="rect">
                <a:avLst/>
              </a:prstGeom>
              <a:blipFill rotWithShape="1">
                <a:blip r:embed="rId13"/>
                <a:stretch>
                  <a:fillRect l="-984" b="-10667"/>
                </a:stretch>
              </a:blipFill>
              <a:ln>
                <a:noFill/>
              </a:ln>
            </p:spPr>
            <p:txBody>
              <a:bodyPr/>
              <a:lstStyle/>
              <a:p>
                <a:r>
                  <a:rPr lang="ja-JP" altLang="en-US">
                    <a:noFill/>
                  </a:rPr>
                  <a:t> </a:t>
                </a:r>
              </a:p>
            </p:txBody>
          </p:sp>
        </mc:Fallback>
      </mc:AlternateContent>
      <p:cxnSp>
        <p:nvCxnSpPr>
          <p:cNvPr id="93" name="直線矢印コネクタ 92"/>
          <p:cNvCxnSpPr/>
          <p:nvPr/>
        </p:nvCxnSpPr>
        <p:spPr>
          <a:xfrm flipH="1">
            <a:off x="4502858" y="3151134"/>
            <a:ext cx="504056" cy="5535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正方形/長方形 93"/>
              <p:cNvSpPr/>
              <p:nvPr/>
            </p:nvSpPr>
            <p:spPr>
              <a:xfrm>
                <a:off x="5281640" y="2948213"/>
                <a:ext cx="3719953" cy="14696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The size of this region is</a:t>
                </a:r>
              </a:p>
              <a:p>
                <a:pPr algn="ctr"/>
                <a14:m>
                  <m:oMathPara xmlns:m="http://schemas.openxmlformats.org/officeDocument/2006/math">
                    <m:oMathParaPr>
                      <m:jc m:val="centerGroup"/>
                    </m:oMathParaPr>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i="1">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m:oMathPara>
                </a14:m>
                <a:endParaRPr lang="en-US" altLang="ja-JP" sz="2400" dirty="0"/>
              </a:p>
              <a:p>
                <a:pPr algn="ctr"/>
                <a:r>
                  <a:rPr lang="en-US" altLang="ja-JP" sz="2400" dirty="0"/>
                  <a:t>where </a:t>
                </a:r>
                <a14:m>
                  <m:oMath xmlns:m="http://schemas.openxmlformats.org/officeDocument/2006/math">
                    <m:r>
                      <a:rPr lang="en-US" altLang="ja-JP" sz="2400" b="0" i="1" smtClean="0">
                        <a:latin typeface="Cambria Math" panose="02040503050406030204" pitchFamily="18" charset="0"/>
                      </a:rPr>
                      <m:t>𝑋</m:t>
                    </m:r>
                  </m:oMath>
                </a14:m>
                <a:r>
                  <a:rPr lang="en-US" altLang="ja-JP" sz="2400" dirty="0"/>
                  <a:t> is the image width</a:t>
                </a:r>
              </a:p>
            </p:txBody>
          </p:sp>
        </mc:Choice>
        <mc:Fallback xmlns="">
          <p:sp>
            <p:nvSpPr>
              <p:cNvPr id="94" name="正方形/長方形 93"/>
              <p:cNvSpPr>
                <a:spLocks noRot="1" noChangeAspect="1" noMove="1" noResize="1" noEditPoints="1" noAdjustHandles="1" noChangeArrowheads="1" noChangeShapeType="1" noTextEdit="1"/>
              </p:cNvSpPr>
              <p:nvPr/>
            </p:nvSpPr>
            <p:spPr>
              <a:xfrm>
                <a:off x="5281640" y="2948213"/>
                <a:ext cx="3719953" cy="1469675"/>
              </a:xfrm>
              <a:prstGeom prst="rect">
                <a:avLst/>
              </a:prstGeom>
              <a:blipFill rotWithShape="0">
                <a:blip r:embed="rId14"/>
                <a:stretch>
                  <a:fillRect l="-655" r="-491"/>
                </a:stretch>
              </a:blipFill>
              <a:ln>
                <a:noFill/>
              </a:ln>
            </p:spPr>
            <p:txBody>
              <a:bodyPr/>
              <a:lstStyle/>
              <a:p>
                <a:r>
                  <a:rPr lang="ja-JP" altLang="en-US">
                    <a:noFill/>
                  </a:rPr>
                  <a:t> </a:t>
                </a:r>
              </a:p>
            </p:txBody>
          </p:sp>
        </mc:Fallback>
      </mc:AlternateContent>
      <p:grpSp>
        <p:nvGrpSpPr>
          <p:cNvPr id="82" name="グループ化 81"/>
          <p:cNvGrpSpPr/>
          <p:nvPr/>
        </p:nvGrpSpPr>
        <p:grpSpPr>
          <a:xfrm>
            <a:off x="1402556" y="3704177"/>
            <a:ext cx="3759994" cy="783710"/>
            <a:chOff x="1402556" y="3704177"/>
            <a:chExt cx="3759994" cy="783710"/>
          </a:xfrm>
        </p:grpSpPr>
        <p:sp>
          <p:nvSpPr>
            <p:cNvPr id="83" name="フリーフォーム 82"/>
            <p:cNvSpPr/>
            <p:nvPr/>
          </p:nvSpPr>
          <p:spPr>
            <a:xfrm>
              <a:off x="1402556" y="3714750"/>
              <a:ext cx="3750469" cy="754856"/>
            </a:xfrm>
            <a:custGeom>
              <a:avLst/>
              <a:gdLst>
                <a:gd name="connsiteX0" fmla="*/ 3750469 w 3750469"/>
                <a:gd name="connsiteY0" fmla="*/ 719138 h 754856"/>
                <a:gd name="connsiteX1" fmla="*/ 2447925 w 3750469"/>
                <a:gd name="connsiteY1" fmla="*/ 719138 h 754856"/>
                <a:gd name="connsiteX2" fmla="*/ 2447925 w 3750469"/>
                <a:gd name="connsiteY2" fmla="*/ 750094 h 754856"/>
                <a:gd name="connsiteX3" fmla="*/ 0 w 3750469"/>
                <a:gd name="connsiteY3" fmla="*/ 754856 h 754856"/>
                <a:gd name="connsiteX4" fmla="*/ 0 w 3750469"/>
                <a:gd name="connsiteY4" fmla="*/ 38100 h 754856"/>
                <a:gd name="connsiteX5" fmla="*/ 1674019 w 3750469"/>
                <a:gd name="connsiteY5" fmla="*/ 30956 h 754856"/>
                <a:gd name="connsiteX6" fmla="*/ 1674019 w 3750469"/>
                <a:gd name="connsiteY6" fmla="*/ 0 h 754856"/>
                <a:gd name="connsiteX7" fmla="*/ 3750469 w 3750469"/>
                <a:gd name="connsiteY7" fmla="*/ 2381 h 754856"/>
                <a:gd name="connsiteX8" fmla="*/ 3750469 w 3750469"/>
                <a:gd name="connsiteY8" fmla="*/ 719138 h 75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0469" h="754856">
                  <a:moveTo>
                    <a:pt x="3750469" y="719138"/>
                  </a:moveTo>
                  <a:lnTo>
                    <a:pt x="2447925" y="719138"/>
                  </a:lnTo>
                  <a:lnTo>
                    <a:pt x="2447925" y="750094"/>
                  </a:lnTo>
                  <a:lnTo>
                    <a:pt x="0" y="754856"/>
                  </a:lnTo>
                  <a:lnTo>
                    <a:pt x="0" y="38100"/>
                  </a:lnTo>
                  <a:lnTo>
                    <a:pt x="1674019" y="30956"/>
                  </a:lnTo>
                  <a:lnTo>
                    <a:pt x="1674019" y="0"/>
                  </a:lnTo>
                  <a:lnTo>
                    <a:pt x="3750469" y="2381"/>
                  </a:lnTo>
                  <a:cubicBezTo>
                    <a:pt x="3749675" y="240506"/>
                    <a:pt x="3748882" y="478631"/>
                    <a:pt x="3750469" y="719138"/>
                  </a:cubicBezTo>
                  <a:close/>
                </a:path>
              </a:pathLst>
            </a:custGeom>
            <a:noFill/>
            <a:ln w="50800" cmpd="sng">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4" name="直線コネクタ 83"/>
            <p:cNvCxnSpPr/>
            <p:nvPr/>
          </p:nvCxnSpPr>
          <p:spPr>
            <a:xfrm flipV="1">
              <a:off x="1402556" y="3747985"/>
              <a:ext cx="144016" cy="21602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1416954" y="3748088"/>
              <a:ext cx="278496" cy="40288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V="1">
              <a:off x="1404938" y="3752851"/>
              <a:ext cx="431004" cy="63817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1512937"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V="1">
              <a:off x="1664144"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V="1">
              <a:off x="1813022"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1961900"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flipV="1">
              <a:off x="2130079" y="3747985"/>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V="1">
              <a:off x="2285798" y="3750469"/>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2444212" y="3759994"/>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2612391" y="3747985"/>
              <a:ext cx="468264" cy="70961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2754062" y="3719513"/>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2899321" y="3733031"/>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3056879" y="3725888"/>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3212598" y="3721125"/>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3371012" y="3725118"/>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V="1">
              <a:off x="3520177" y="3724925"/>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3673377" y="3720237"/>
              <a:ext cx="493963" cy="75485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3840956" y="3737095"/>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3982953" y="3737095"/>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flipV="1">
              <a:off x="4274142" y="3721125"/>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flipV="1">
              <a:off x="4140924" y="3711636"/>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4434468" y="3704177"/>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4586954" y="3711636"/>
              <a:ext cx="465681" cy="71108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V="1">
              <a:off x="4720235" y="3767138"/>
              <a:ext cx="442315" cy="67902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V="1">
              <a:off x="4872342" y="3990976"/>
              <a:ext cx="283064" cy="457097"/>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5019903" y="4252913"/>
              <a:ext cx="130741" cy="19563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81" name="正方形/長方形 80"/>
          <p:cNvSpPr/>
          <p:nvPr/>
        </p:nvSpPr>
        <p:spPr>
          <a:xfrm>
            <a:off x="3429472" y="4343217"/>
            <a:ext cx="5174976" cy="14213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It is proportional to the image width, and a large memory is required for processing high resolution images.</a:t>
            </a:r>
          </a:p>
        </p:txBody>
      </p:sp>
      <mc:AlternateContent xmlns:mc="http://schemas.openxmlformats.org/markup-compatibility/2006" xmlns:a14="http://schemas.microsoft.com/office/drawing/2010/main">
        <mc:Choice Requires="a14">
          <p:sp>
            <p:nvSpPr>
              <p:cNvPr id="121" name="テキスト ボックス 120"/>
              <p:cNvSpPr txBox="1"/>
              <p:nvPr/>
            </p:nvSpPr>
            <p:spPr>
              <a:xfrm>
                <a:off x="2267744" y="2586971"/>
                <a:ext cx="11617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panose="02040503050406030204" pitchFamily="18" charset="0"/>
                        </a:rPr>
                        <m:t>𝑥</m:t>
                      </m:r>
                      <m:r>
                        <a:rPr kumimoji="1" lang="en-US" altLang="ja-JP" b="0" i="1" smtClean="0">
                          <a:solidFill>
                            <a:srgbClr val="FFC000"/>
                          </a:solidFill>
                          <a:latin typeface="Cambria Math" panose="02040503050406030204" pitchFamily="18" charset="0"/>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panose="02040503050406030204" pitchFamily="18" charset="0"/>
                        </a:rPr>
                        <m:t>−1</m:t>
                      </m:r>
                    </m:oMath>
                  </m:oMathPara>
                </a14:m>
                <a:endParaRPr kumimoji="1" lang="ja-JP" altLang="en-US" dirty="0">
                  <a:solidFill>
                    <a:srgbClr val="FFC000"/>
                  </a:solidFill>
                </a:endParaRPr>
              </a:p>
            </p:txBody>
          </p:sp>
        </mc:Choice>
        <mc:Fallback xmlns="">
          <p:sp>
            <p:nvSpPr>
              <p:cNvPr id="121" name="テキスト ボックス 120"/>
              <p:cNvSpPr txBox="1">
                <a:spLocks noRot="1" noChangeAspect="1" noMove="1" noResize="1" noEditPoints="1" noAdjustHandles="1" noChangeArrowheads="1" noChangeShapeType="1" noTextEdit="1"/>
              </p:cNvSpPr>
              <p:nvPr/>
            </p:nvSpPr>
            <p:spPr>
              <a:xfrm>
                <a:off x="2267744" y="2586971"/>
                <a:ext cx="1161728" cy="369332"/>
              </a:xfrm>
              <a:prstGeom prst="rect">
                <a:avLst/>
              </a:prstGeom>
              <a:blipFill rotWithShape="0">
                <a:blip r:embed="rId1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6701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143000"/>
          </a:xfrm>
        </p:spPr>
        <p:txBody>
          <a:bodyPr>
            <a:normAutofit fontScale="90000"/>
          </a:bodyPr>
          <a:lstStyle/>
          <a:p>
            <a:r>
              <a:rPr kumimoji="1" lang="en-US" altLang="ja-JP" dirty="0"/>
              <a:t>An FPGA Implementation of the Box Filter</a:t>
            </a:r>
            <a:endParaRPr kumimoji="1" lang="ja-JP" altLang="en-US" dirty="0"/>
          </a:p>
        </p:txBody>
      </p:sp>
      <p:sp>
        <p:nvSpPr>
          <p:cNvPr id="3" name="コンテンツ プレースホルダー 2"/>
          <p:cNvSpPr>
            <a:spLocks noGrp="1"/>
          </p:cNvSpPr>
          <p:nvPr>
            <p:ph idx="1"/>
          </p:nvPr>
        </p:nvSpPr>
        <p:spPr>
          <a:xfrm>
            <a:off x="467544" y="1124744"/>
            <a:ext cx="8229600" cy="2736303"/>
          </a:xfrm>
        </p:spPr>
        <p:txBody>
          <a:bodyPr>
            <a:normAutofit/>
          </a:bodyPr>
          <a:lstStyle/>
          <a:p>
            <a:pPr marL="0" indent="0">
              <a:buNone/>
            </a:pPr>
            <a:r>
              <a:rPr kumimoji="1" lang="en-US" altLang="ja-JP" sz="2400" dirty="0"/>
              <a:t>We propose an implementation method of the box filter.</a:t>
            </a:r>
          </a:p>
          <a:p>
            <a:pPr>
              <a:buFont typeface="Wingdings" panose="05000000000000000000" pitchFamily="2" charset="2"/>
              <a:buChar char="ü"/>
            </a:pPr>
            <a:r>
              <a:rPr lang="en-US" altLang="ja-JP" sz="2400" dirty="0"/>
              <a:t>Exclusively designed for FPGAs with distributed and block RAMs</a:t>
            </a:r>
          </a:p>
          <a:p>
            <a:pPr lvl="1">
              <a:buFont typeface="Wingdings" panose="05000000000000000000" pitchFamily="2" charset="2"/>
              <a:buChar char="ü"/>
            </a:pPr>
            <a:r>
              <a:rPr kumimoji="1" lang="en-US" altLang="ja-JP" sz="2400" dirty="0"/>
              <a:t>Less memory usage</a:t>
            </a:r>
          </a:p>
          <a:p>
            <a:pPr lvl="1">
              <a:buFont typeface="Wingdings" panose="05000000000000000000" pitchFamily="2" charset="2"/>
              <a:buChar char="ü"/>
            </a:pPr>
            <a:r>
              <a:rPr lang="en-US" altLang="ja-JP" sz="2400" dirty="0"/>
              <a:t>High processing speed</a:t>
            </a:r>
            <a:endParaRPr kumimoji="1" lang="en-US" altLang="ja-JP" sz="2400" dirty="0"/>
          </a:p>
        </p:txBody>
      </p:sp>
    </p:spTree>
    <p:extLst>
      <p:ext uri="{BB962C8B-B14F-4D97-AF65-F5344CB8AC3E}">
        <p14:creationId xmlns:p14="http://schemas.microsoft.com/office/powerpoint/2010/main" val="27694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4"/>
            <a:ext cx="8229600" cy="2448271"/>
          </a:xfrm>
        </p:spPr>
        <p:txBody>
          <a:bodyPr>
            <a:normAutofit lnSpcReduction="10000"/>
          </a:bodyPr>
          <a:lstStyle/>
          <a:p>
            <a:pPr>
              <a:buFont typeface="Wingdings" panose="05000000000000000000" pitchFamily="2" charset="2"/>
              <a:buChar char="ü"/>
            </a:pPr>
            <a:r>
              <a:rPr lang="en-US" altLang="ja-JP" sz="2400" dirty="0"/>
              <a:t>Low computational complexity</a:t>
            </a:r>
          </a:p>
          <a:p>
            <a:pPr marL="0" indent="0">
              <a:buNone/>
            </a:pPr>
            <a:r>
              <a:rPr lang="en-US" altLang="ja-JP" sz="2400" dirty="0"/>
              <a:t>         Very high frame rate is possible by using an FPGA.</a:t>
            </a:r>
          </a:p>
          <a:p>
            <a:pPr>
              <a:buFont typeface="Wingdings" panose="05000000000000000000" pitchFamily="2" charset="2"/>
              <a:buChar char="ü"/>
            </a:pPr>
            <a:r>
              <a:rPr kumimoji="1" lang="en-US" altLang="ja-JP" sz="2400" dirty="0"/>
              <a:t>High memory usage</a:t>
            </a:r>
          </a:p>
          <a:p>
            <a:pPr marL="0" indent="0">
              <a:buNone/>
            </a:pPr>
            <a:r>
              <a:rPr kumimoji="1" lang="en-US" altLang="ja-JP" sz="2400" dirty="0"/>
              <a:t>         Its availability on FPGAs is limited</a:t>
            </a:r>
            <a:r>
              <a:rPr lang="ja-JP" altLang="en-US" sz="2400" dirty="0"/>
              <a:t> </a:t>
            </a:r>
            <a:r>
              <a:rPr lang="en-US" altLang="ja-JP" sz="2400" dirty="0"/>
              <a:t>for </a:t>
            </a:r>
          </a:p>
          <a:p>
            <a:pPr lvl="2"/>
            <a:r>
              <a:rPr lang="en-US" altLang="ja-JP" dirty="0"/>
              <a:t>high resolution images, and</a:t>
            </a:r>
          </a:p>
          <a:p>
            <a:pPr lvl="2"/>
            <a:r>
              <a:rPr lang="en-US" altLang="ja-JP" dirty="0"/>
              <a:t>applications that calculate cross-correlations.</a:t>
            </a:r>
            <a:endParaRPr kumimoji="1" lang="en-US" altLang="ja-JP" dirty="0"/>
          </a:p>
        </p:txBody>
      </p:sp>
      <p:sp>
        <p:nvSpPr>
          <p:cNvPr id="4" name="正方形/長方形 3"/>
          <p:cNvSpPr/>
          <p:nvPr/>
        </p:nvSpPr>
        <p:spPr>
          <a:xfrm>
            <a:off x="988711" y="2346624"/>
            <a:ext cx="6696744"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88711" y="1484784"/>
            <a:ext cx="669674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132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4"/>
            <a:ext cx="8229600" cy="2448271"/>
          </a:xfrm>
        </p:spPr>
        <p:txBody>
          <a:bodyPr>
            <a:normAutofit lnSpcReduction="10000"/>
          </a:bodyPr>
          <a:lstStyle/>
          <a:p>
            <a:pPr>
              <a:buFont typeface="Wingdings" panose="05000000000000000000" pitchFamily="2" charset="2"/>
              <a:buChar char="ü"/>
            </a:pPr>
            <a:r>
              <a:rPr lang="en-US" altLang="ja-JP" sz="2400" dirty="0"/>
              <a:t>Low computational complexity</a:t>
            </a:r>
          </a:p>
          <a:p>
            <a:pPr marL="0" indent="0">
              <a:buNone/>
            </a:pPr>
            <a:r>
              <a:rPr lang="en-US" altLang="ja-JP" sz="2400" dirty="0"/>
              <a:t>         </a:t>
            </a:r>
            <a:r>
              <a:rPr lang="en-US" altLang="ja-JP" sz="2400" dirty="0">
                <a:solidFill>
                  <a:srgbClr val="00B0F0"/>
                </a:solidFill>
              </a:rPr>
              <a:t>Very high frame rate is possible by using an FPGA.</a:t>
            </a:r>
          </a:p>
          <a:p>
            <a:pPr>
              <a:buFont typeface="Wingdings" panose="05000000000000000000" pitchFamily="2" charset="2"/>
              <a:buChar char="ü"/>
            </a:pPr>
            <a:r>
              <a:rPr kumimoji="1" lang="en-US" altLang="ja-JP" sz="2400" dirty="0"/>
              <a:t>High memory usage</a:t>
            </a:r>
          </a:p>
          <a:p>
            <a:pPr marL="0" indent="0">
              <a:buNone/>
            </a:pPr>
            <a:r>
              <a:rPr kumimoji="1" lang="en-US" altLang="ja-JP" sz="2400" dirty="0"/>
              <a:t>         Its availability on FPGAs is limited</a:t>
            </a:r>
            <a:r>
              <a:rPr lang="ja-JP" altLang="en-US" sz="2400" dirty="0"/>
              <a:t> </a:t>
            </a:r>
            <a:r>
              <a:rPr lang="en-US" altLang="ja-JP" sz="2400" dirty="0"/>
              <a:t>for </a:t>
            </a:r>
          </a:p>
          <a:p>
            <a:pPr lvl="2"/>
            <a:r>
              <a:rPr lang="en-US" altLang="ja-JP" dirty="0"/>
              <a:t>high resolution images, and</a:t>
            </a:r>
          </a:p>
          <a:p>
            <a:pPr lvl="2"/>
            <a:r>
              <a:rPr lang="en-US" altLang="ja-JP" dirty="0"/>
              <a:t>applications that calculate cross-correlations.</a:t>
            </a:r>
            <a:endParaRPr kumimoji="1" lang="en-US" altLang="ja-JP" dirty="0"/>
          </a:p>
        </p:txBody>
      </p:sp>
      <p:sp>
        <p:nvSpPr>
          <p:cNvPr id="4" name="正方形/長方形 3"/>
          <p:cNvSpPr/>
          <p:nvPr/>
        </p:nvSpPr>
        <p:spPr>
          <a:xfrm>
            <a:off x="988711" y="2346624"/>
            <a:ext cx="6696744"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4154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4"/>
            <a:ext cx="8229600" cy="2952328"/>
          </a:xfrm>
        </p:spPr>
        <p:txBody>
          <a:bodyPr>
            <a:normAutofit lnSpcReduction="10000"/>
          </a:bodyPr>
          <a:lstStyle/>
          <a:p>
            <a:pPr>
              <a:buFont typeface="Wingdings" panose="05000000000000000000" pitchFamily="2" charset="2"/>
              <a:buChar char="ü"/>
            </a:pPr>
            <a:r>
              <a:rPr lang="en-US" altLang="ja-JP" sz="2400" dirty="0"/>
              <a:t>Low computational complexity</a:t>
            </a:r>
          </a:p>
          <a:p>
            <a:pPr marL="0" indent="0">
              <a:buNone/>
            </a:pPr>
            <a:r>
              <a:rPr lang="en-US" altLang="ja-JP" sz="2400" dirty="0"/>
              <a:t>         Very high frame rate is possible by using an FPGA.</a:t>
            </a:r>
          </a:p>
          <a:p>
            <a:pPr>
              <a:buFont typeface="Wingdings" panose="05000000000000000000" pitchFamily="2" charset="2"/>
              <a:buChar char="ü"/>
            </a:pPr>
            <a:r>
              <a:rPr kumimoji="1" lang="en-US" altLang="ja-JP" sz="2400" dirty="0"/>
              <a:t>High memory usage</a:t>
            </a:r>
          </a:p>
          <a:p>
            <a:pPr marL="0" indent="0">
              <a:buNone/>
            </a:pPr>
            <a:r>
              <a:rPr kumimoji="1" lang="en-US" altLang="ja-JP" sz="2400" dirty="0"/>
              <a:t>         </a:t>
            </a:r>
            <a:r>
              <a:rPr kumimoji="1" lang="en-US" altLang="ja-JP" sz="2400" dirty="0">
                <a:solidFill>
                  <a:srgbClr val="00B0F0"/>
                </a:solidFill>
              </a:rPr>
              <a:t>Its availability on FPGAs is limited</a:t>
            </a:r>
            <a:r>
              <a:rPr lang="ja-JP" altLang="en-US" sz="2400" dirty="0">
                <a:solidFill>
                  <a:srgbClr val="00B0F0"/>
                </a:solidFill>
              </a:rPr>
              <a:t> </a:t>
            </a:r>
            <a:r>
              <a:rPr lang="en-US" altLang="ja-JP" sz="2400" dirty="0">
                <a:solidFill>
                  <a:srgbClr val="00B0F0"/>
                </a:solidFill>
              </a:rPr>
              <a:t>for </a:t>
            </a:r>
          </a:p>
          <a:p>
            <a:pPr lvl="2">
              <a:buFont typeface="Wingdings" panose="05000000000000000000" pitchFamily="2" charset="2"/>
              <a:buChar char="ü"/>
            </a:pPr>
            <a:r>
              <a:rPr lang="en-US" altLang="ja-JP" dirty="0">
                <a:solidFill>
                  <a:srgbClr val="00B0F0"/>
                </a:solidFill>
              </a:rPr>
              <a:t>high resolution images, and</a:t>
            </a:r>
          </a:p>
          <a:p>
            <a:pPr lvl="2">
              <a:buFont typeface="Wingdings" panose="05000000000000000000" pitchFamily="2" charset="2"/>
              <a:buChar char="ü"/>
            </a:pPr>
            <a:r>
              <a:rPr lang="en-US" altLang="ja-JP" dirty="0">
                <a:solidFill>
                  <a:srgbClr val="00B0F0"/>
                </a:solidFill>
              </a:rPr>
              <a:t>applications in which a number of box filter are applied in parallel.</a:t>
            </a:r>
            <a:endParaRPr kumimoji="1" lang="en-US" altLang="ja-JP" dirty="0">
              <a:solidFill>
                <a:srgbClr val="00B0F0"/>
              </a:solidFill>
            </a:endParaRPr>
          </a:p>
        </p:txBody>
      </p:sp>
    </p:spTree>
    <p:extLst>
      <p:ext uri="{BB962C8B-B14F-4D97-AF65-F5344CB8AC3E}">
        <p14:creationId xmlns:p14="http://schemas.microsoft.com/office/powerpoint/2010/main" val="2056296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4"/>
            <a:ext cx="8229600" cy="3672408"/>
          </a:xfrm>
        </p:spPr>
        <p:txBody>
          <a:bodyPr>
            <a:normAutofit lnSpcReduction="10000"/>
          </a:bodyPr>
          <a:lstStyle/>
          <a:p>
            <a:pPr>
              <a:buFont typeface="Wingdings" panose="05000000000000000000" pitchFamily="2" charset="2"/>
              <a:buChar char="ü"/>
            </a:pPr>
            <a:r>
              <a:rPr lang="en-US" altLang="ja-JP" sz="2400" dirty="0"/>
              <a:t>Low computational complexity</a:t>
            </a:r>
          </a:p>
          <a:p>
            <a:pPr marL="0" indent="0">
              <a:buNone/>
            </a:pPr>
            <a:r>
              <a:rPr lang="en-US" altLang="ja-JP" sz="2400" dirty="0"/>
              <a:t>         Very high frame rate is possible by using an FPGA.</a:t>
            </a:r>
          </a:p>
          <a:p>
            <a:pPr>
              <a:buFont typeface="Wingdings" panose="05000000000000000000" pitchFamily="2" charset="2"/>
              <a:buChar char="ü"/>
            </a:pPr>
            <a:r>
              <a:rPr kumimoji="1" lang="en-US" altLang="ja-JP" sz="2400" dirty="0"/>
              <a:t>High memory usage</a:t>
            </a:r>
          </a:p>
          <a:p>
            <a:pPr marL="0" indent="0">
              <a:buNone/>
            </a:pPr>
            <a:r>
              <a:rPr kumimoji="1" lang="en-US" altLang="ja-JP" sz="2400" dirty="0"/>
              <a:t>         </a:t>
            </a:r>
            <a:r>
              <a:rPr kumimoji="1" lang="en-US" altLang="ja-JP" sz="2400" dirty="0">
                <a:solidFill>
                  <a:srgbClr val="00B0F0"/>
                </a:solidFill>
              </a:rPr>
              <a:t>Its availability on FPGAs is limited</a:t>
            </a:r>
            <a:r>
              <a:rPr lang="ja-JP" altLang="en-US" sz="2400" dirty="0">
                <a:solidFill>
                  <a:srgbClr val="00B0F0"/>
                </a:solidFill>
              </a:rPr>
              <a:t> </a:t>
            </a:r>
            <a:r>
              <a:rPr lang="en-US" altLang="ja-JP" sz="2400" dirty="0">
                <a:solidFill>
                  <a:srgbClr val="00B0F0"/>
                </a:solidFill>
              </a:rPr>
              <a:t>for </a:t>
            </a:r>
          </a:p>
          <a:p>
            <a:pPr lvl="2">
              <a:buFont typeface="Wingdings" panose="05000000000000000000" pitchFamily="2" charset="2"/>
              <a:buChar char="ü"/>
            </a:pPr>
            <a:r>
              <a:rPr lang="en-US" altLang="ja-JP" dirty="0">
                <a:solidFill>
                  <a:srgbClr val="00B0F0"/>
                </a:solidFill>
              </a:rPr>
              <a:t>high resolution images, and</a:t>
            </a:r>
          </a:p>
          <a:p>
            <a:pPr lvl="2">
              <a:buFont typeface="Wingdings" panose="05000000000000000000" pitchFamily="2" charset="2"/>
              <a:buChar char="ü"/>
            </a:pPr>
            <a:r>
              <a:rPr lang="en-US" altLang="ja-JP" dirty="0">
                <a:solidFill>
                  <a:srgbClr val="00B0F0"/>
                </a:solidFill>
              </a:rPr>
              <a:t>applications in which a number of box filter are applied in parallel.</a:t>
            </a:r>
          </a:p>
          <a:p>
            <a:pPr marL="914400" lvl="2" indent="0">
              <a:buNone/>
            </a:pPr>
            <a:endParaRPr kumimoji="1" lang="en-US" altLang="ja-JP" dirty="0">
              <a:solidFill>
                <a:srgbClr val="00B0F0"/>
              </a:solidFill>
            </a:endParaRPr>
          </a:p>
          <a:p>
            <a:pPr marL="914400" lvl="2" indent="0">
              <a:buNone/>
            </a:pPr>
            <a:r>
              <a:rPr lang="en-US" altLang="ja-JP" dirty="0"/>
              <a:t>Stereo vision is one of such problems.</a:t>
            </a:r>
            <a:endParaRPr kumimoji="1" lang="en-US" altLang="ja-JP" dirty="0"/>
          </a:p>
        </p:txBody>
      </p:sp>
    </p:spTree>
    <p:extLst>
      <p:ext uri="{BB962C8B-B14F-4D97-AF65-F5344CB8AC3E}">
        <p14:creationId xmlns:p14="http://schemas.microsoft.com/office/powerpoint/2010/main" val="3909292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5119816" y="2465243"/>
            <a:ext cx="360040" cy="360040"/>
            <a:chOff x="2841427" y="2462163"/>
            <a:chExt cx="360040" cy="360040"/>
          </a:xfrm>
        </p:grpSpPr>
        <p:sp>
          <p:nvSpPr>
            <p:cNvPr id="24" name="正方形/長方形 23"/>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2841427" y="2462163"/>
            <a:ext cx="360040" cy="360040"/>
            <a:chOff x="2841427" y="2462163"/>
            <a:chExt cx="360040" cy="360040"/>
          </a:xfrm>
        </p:grpSpPr>
        <p:sp>
          <p:nvSpPr>
            <p:cNvPr id="11" name="正方形/長方形 1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6230149" y="2465243"/>
            <a:ext cx="360040" cy="360040"/>
            <a:chOff x="2841427" y="2462163"/>
            <a:chExt cx="360040" cy="360040"/>
          </a:xfrm>
        </p:grpSpPr>
        <p:sp>
          <p:nvSpPr>
            <p:cNvPr id="21" name="正方形/長方形 2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0" y="0"/>
            <a:ext cx="9144000" cy="1143000"/>
          </a:xfrm>
        </p:spPr>
        <p:txBody>
          <a:bodyPr>
            <a:normAutofit/>
          </a:bodyPr>
          <a:lstStyle/>
          <a:p>
            <a:r>
              <a:rPr lang="en-US" altLang="ja-JP" sz="3800" dirty="0"/>
              <a:t>Calculating Cross-correlation using Box Filter</a:t>
            </a:r>
            <a:endParaRPr kumimoji="1" lang="ja-JP" altLang="en-US" sz="3800" dirty="0"/>
          </a:p>
        </p:txBody>
      </p:sp>
      <p:sp>
        <p:nvSpPr>
          <p:cNvPr id="3" name="コンテンツ プレースホルダー 2"/>
          <p:cNvSpPr>
            <a:spLocks noGrp="1"/>
          </p:cNvSpPr>
          <p:nvPr>
            <p:ph idx="1"/>
          </p:nvPr>
        </p:nvSpPr>
        <p:spPr>
          <a:xfrm>
            <a:off x="467544" y="1124745"/>
            <a:ext cx="8229600" cy="648072"/>
          </a:xfrm>
        </p:spPr>
        <p:txBody>
          <a:bodyPr>
            <a:normAutofit/>
          </a:bodyPr>
          <a:lstStyle/>
          <a:p>
            <a:pPr marL="0" indent="0">
              <a:buNone/>
            </a:pPr>
            <a:r>
              <a:rPr kumimoji="1" lang="en-US" altLang="ja-JP" sz="2400" dirty="0"/>
              <a:t>An Example: Stereo Vision</a:t>
            </a:r>
          </a:p>
        </p:txBody>
      </p:sp>
      <p:sp>
        <p:nvSpPr>
          <p:cNvPr id="4" name="正方形/長方形 3"/>
          <p:cNvSpPr/>
          <p:nvPr/>
        </p:nvSpPr>
        <p:spPr>
          <a:xfrm>
            <a:off x="1043608"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427984"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18298" y="3505982"/>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9" name="テキスト ボックス 8"/>
          <p:cNvSpPr txBox="1"/>
          <p:nvPr/>
        </p:nvSpPr>
        <p:spPr>
          <a:xfrm>
            <a:off x="6402674" y="3505982"/>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10" name="直線コネクタ 9"/>
          <p:cNvCxnSpPr/>
          <p:nvPr/>
        </p:nvCxnSpPr>
        <p:spPr>
          <a:xfrm>
            <a:off x="539552" y="2636912"/>
            <a:ext cx="7776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5" idx="1"/>
          </p:cNvCxnSpPr>
          <p:nvPr/>
        </p:nvCxnSpPr>
        <p:spPr>
          <a:xfrm flipH="1">
            <a:off x="3018298"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402674"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356320" y="2832778"/>
            <a:ext cx="2714141" cy="369332"/>
          </a:xfrm>
          <a:prstGeom prst="rect">
            <a:avLst/>
          </a:prstGeom>
          <a:noFill/>
        </p:spPr>
        <p:txBody>
          <a:bodyPr wrap="none" rtlCol="0">
            <a:spAutoFit/>
          </a:bodyPr>
          <a:lstStyle/>
          <a:p>
            <a:r>
              <a:rPr lang="en-US" altLang="ja-JP" dirty="0"/>
              <a:t>target pixel and its window</a:t>
            </a:r>
          </a:p>
        </p:txBody>
      </p:sp>
      <p:cxnSp>
        <p:nvCxnSpPr>
          <p:cNvPr id="26" name="直線コネクタ 25"/>
          <p:cNvCxnSpPr/>
          <p:nvPr/>
        </p:nvCxnSpPr>
        <p:spPr>
          <a:xfrm flipH="1">
            <a:off x="5292080" y="1630977"/>
            <a:ext cx="5530" cy="2061848"/>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5705494" y="2464387"/>
            <a:ext cx="360040" cy="360040"/>
            <a:chOff x="2841427" y="2462163"/>
            <a:chExt cx="360040" cy="360040"/>
          </a:xfrm>
        </p:grpSpPr>
        <p:sp>
          <p:nvSpPr>
            <p:cNvPr id="33" name="正方形/長方形 32"/>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p:cNvSpPr txBox="1"/>
          <p:nvPr/>
        </p:nvSpPr>
        <p:spPr>
          <a:xfrm>
            <a:off x="5422010" y="2356566"/>
            <a:ext cx="343364" cy="369332"/>
          </a:xfrm>
          <a:prstGeom prst="rect">
            <a:avLst/>
          </a:prstGeom>
          <a:noFill/>
        </p:spPr>
        <p:txBody>
          <a:bodyPr wrap="none" rtlCol="0">
            <a:spAutoFit/>
          </a:bodyPr>
          <a:lstStyle/>
          <a:p>
            <a:r>
              <a:rPr lang="en-US" altLang="ja-JP" dirty="0"/>
              <a:t>…</a:t>
            </a:r>
            <a:endParaRPr kumimoji="1" lang="ja-JP" altLang="en-US" dirty="0"/>
          </a:p>
        </p:txBody>
      </p:sp>
      <p:sp>
        <p:nvSpPr>
          <p:cNvPr id="37" name="テキスト ボックス 36"/>
          <p:cNvSpPr txBox="1"/>
          <p:nvPr/>
        </p:nvSpPr>
        <p:spPr>
          <a:xfrm>
            <a:off x="5976156" y="2356305"/>
            <a:ext cx="343364" cy="369332"/>
          </a:xfrm>
          <a:prstGeom prst="rect">
            <a:avLst/>
          </a:prstGeom>
          <a:noFill/>
        </p:spPr>
        <p:txBody>
          <a:bodyPr wrap="none" rtlCol="0">
            <a:spAutoFit/>
          </a:bodyPr>
          <a:lstStyle/>
          <a:p>
            <a:r>
              <a:rPr lang="en-US" altLang="ja-JP" dirty="0"/>
              <a:t>…</a:t>
            </a:r>
            <a:endParaRPr kumimoji="1" lang="ja-JP" altLang="en-US" dirty="0"/>
          </a:p>
        </p:txBody>
      </p:sp>
      <mc:AlternateContent xmlns:mc="http://schemas.openxmlformats.org/markup-compatibility/2006" xmlns:a14="http://schemas.microsoft.com/office/drawing/2010/main">
        <mc:Choice Requires="a14">
          <p:sp>
            <p:nvSpPr>
              <p:cNvPr id="38" name="テキスト ボックス 37"/>
              <p:cNvSpPr txBox="1"/>
              <p:nvPr/>
            </p:nvSpPr>
            <p:spPr>
              <a:xfrm>
                <a:off x="6365657" y="2129550"/>
                <a:ext cx="5338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0</m:t>
                          </m:r>
                        </m:sub>
                      </m:sSub>
                    </m:oMath>
                  </m:oMathPara>
                </a14:m>
                <a:endParaRPr kumimoji="1" lang="ja-JP" altLang="en-US"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6365657" y="2129550"/>
                <a:ext cx="533864"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4639045" y="2107065"/>
                <a:ext cx="7800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𝐷</m:t>
                          </m:r>
                          <m:r>
                            <a:rPr kumimoji="1" lang="en-US" altLang="ja-JP" b="0" i="1" smtClean="0">
                              <a:latin typeface="Cambria Math"/>
                            </a:rPr>
                            <m:t>−1</m:t>
                          </m:r>
                        </m:sub>
                      </m:sSub>
                    </m:oMath>
                  </m:oMathPara>
                </a14:m>
                <a:endParaRPr kumimoji="1" lang="ja-JP" alt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639045" y="2107065"/>
                <a:ext cx="780022"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5635329" y="2113867"/>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635329" y="2113867"/>
                <a:ext cx="543610" cy="369332"/>
              </a:xfrm>
              <a:prstGeom prst="rect">
                <a:avLst/>
              </a:prstGeom>
              <a:blipFill rotWithShape="1">
                <a:blip r:embed="rId5"/>
                <a:stretch>
                  <a:fillRect/>
                </a:stretch>
              </a:blipFill>
            </p:spPr>
            <p:txBody>
              <a:bodyPr/>
              <a:lstStyle/>
              <a:p>
                <a:r>
                  <a:rPr lang="ja-JP" altLang="en-US">
                    <a:noFill/>
                  </a:rPr>
                  <a:t> </a:t>
                </a:r>
              </a:p>
            </p:txBody>
          </p:sp>
        </mc:Fallback>
      </mc:AlternateContent>
      <p:sp>
        <p:nvSpPr>
          <p:cNvPr id="42" name="コンテンツ プレースホルダー 2"/>
          <p:cNvSpPr txBox="1">
            <a:spLocks/>
          </p:cNvSpPr>
          <p:nvPr/>
        </p:nvSpPr>
        <p:spPr>
          <a:xfrm>
            <a:off x="1965386" y="4145884"/>
            <a:ext cx="7028939" cy="18754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400" dirty="0"/>
              <a:t>For each window in one image, </a:t>
            </a:r>
          </a:p>
          <a:p>
            <a:pPr marL="457200" indent="-457200">
              <a:buFont typeface="+mj-lt"/>
              <a:buAutoNum type="arabicPeriod"/>
            </a:pPr>
            <a:r>
              <a:rPr lang="en-US" altLang="ja-JP" sz="2400" dirty="0"/>
              <a:t>find the most similar window in the target region in another image, and </a:t>
            </a:r>
          </a:p>
          <a:p>
            <a:pPr marL="457200" indent="-457200">
              <a:buFont typeface="+mj-lt"/>
              <a:buAutoNum type="arabicPeriod"/>
            </a:pPr>
            <a:r>
              <a:rPr lang="en-US" altLang="ja-JP" sz="2400" dirty="0"/>
              <a:t>calculate the distance from their disparity</a:t>
            </a:r>
          </a:p>
          <a:p>
            <a:pPr marL="0" indent="0">
              <a:buNone/>
            </a:pPr>
            <a:endParaRPr lang="en-US" altLang="ja-JP" sz="2400" dirty="0"/>
          </a:p>
        </p:txBody>
      </p:sp>
      <p:sp>
        <p:nvSpPr>
          <p:cNvPr id="8" name="正方形/長方形 7"/>
          <p:cNvSpPr/>
          <p:nvPr/>
        </p:nvSpPr>
        <p:spPr>
          <a:xfrm>
            <a:off x="5119816" y="2465243"/>
            <a:ext cx="1470373" cy="35696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テキスト ボックス 11"/>
              <p:cNvSpPr txBox="1"/>
              <p:nvPr/>
            </p:nvSpPr>
            <p:spPr>
              <a:xfrm>
                <a:off x="2997348" y="1619508"/>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2997348" y="1619508"/>
                <a:ext cx="367985"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p:cNvSpPr txBox="1"/>
              <p:nvPr/>
            </p:nvSpPr>
            <p:spPr>
              <a:xfrm>
                <a:off x="6408204" y="1618932"/>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6408204" y="1618932"/>
                <a:ext cx="367985" cy="369332"/>
              </a:xfrm>
              <a:prstGeom prst="rect">
                <a:avLst/>
              </a:prstGeom>
              <a:blipFill rotWithShape="1">
                <a:blip r:embed="rId7"/>
                <a:stretch>
                  <a:fillRect/>
                </a:stretch>
              </a:blipFill>
            </p:spPr>
            <p:txBody>
              <a:bodyPr/>
              <a:lstStyle/>
              <a:p>
                <a:r>
                  <a:rPr lang="ja-JP" altLang="en-US">
                    <a:noFill/>
                  </a:rPr>
                  <a:t> </a:t>
                </a:r>
              </a:p>
            </p:txBody>
          </p:sp>
        </mc:Fallback>
      </mc:AlternateContent>
      <p:sp>
        <p:nvSpPr>
          <p:cNvPr id="19" name="フリーフォーム 18"/>
          <p:cNvSpPr/>
          <p:nvPr/>
        </p:nvSpPr>
        <p:spPr>
          <a:xfrm>
            <a:off x="3203848" y="2109747"/>
            <a:ext cx="2383436" cy="333650"/>
          </a:xfrm>
          <a:custGeom>
            <a:avLst/>
            <a:gdLst>
              <a:gd name="connsiteX0" fmla="*/ 0 w 2383436"/>
              <a:gd name="connsiteY0" fmla="*/ 296174 h 333650"/>
              <a:gd name="connsiteX1" fmla="*/ 404734 w 2383436"/>
              <a:gd name="connsiteY1" fmla="*/ 63827 h 333650"/>
              <a:gd name="connsiteX2" fmla="*/ 1813809 w 2383436"/>
              <a:gd name="connsiteY2" fmla="*/ 18856 h 333650"/>
              <a:gd name="connsiteX3" fmla="*/ 2383436 w 2383436"/>
              <a:gd name="connsiteY3" fmla="*/ 333650 h 333650"/>
            </a:gdLst>
            <a:ahLst/>
            <a:cxnLst>
              <a:cxn ang="0">
                <a:pos x="connsiteX0" y="connsiteY0"/>
              </a:cxn>
              <a:cxn ang="0">
                <a:pos x="connsiteX1" y="connsiteY1"/>
              </a:cxn>
              <a:cxn ang="0">
                <a:pos x="connsiteX2" y="connsiteY2"/>
              </a:cxn>
              <a:cxn ang="0">
                <a:pos x="connsiteX3" y="connsiteY3"/>
              </a:cxn>
            </a:cxnLst>
            <a:rect l="l" t="t" r="r" b="b"/>
            <a:pathLst>
              <a:path w="2383436" h="333650">
                <a:moveTo>
                  <a:pt x="0" y="296174"/>
                </a:moveTo>
                <a:cubicBezTo>
                  <a:pt x="51216" y="203110"/>
                  <a:pt x="102433" y="110047"/>
                  <a:pt x="404734" y="63827"/>
                </a:cubicBezTo>
                <a:cubicBezTo>
                  <a:pt x="707035" y="17607"/>
                  <a:pt x="1484025" y="-26114"/>
                  <a:pt x="1813809" y="18856"/>
                </a:cubicBezTo>
                <a:cubicBezTo>
                  <a:pt x="2143593" y="63826"/>
                  <a:pt x="2263514" y="198738"/>
                  <a:pt x="2383436" y="333650"/>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5299836" y="2996952"/>
            <a:ext cx="1102838"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p:cNvSpPr txBox="1"/>
              <p:nvPr/>
            </p:nvSpPr>
            <p:spPr>
              <a:xfrm>
                <a:off x="5419067" y="2996952"/>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419067" y="2996952"/>
                <a:ext cx="404598" cy="369332"/>
              </a:xfrm>
              <a:prstGeom prst="rect">
                <a:avLst/>
              </a:prstGeom>
              <a:blipFill rotWithShape="0">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670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5119816" y="2465243"/>
            <a:ext cx="360040" cy="360040"/>
            <a:chOff x="2841427" y="2462163"/>
            <a:chExt cx="360040" cy="360040"/>
          </a:xfrm>
        </p:grpSpPr>
        <p:sp>
          <p:nvSpPr>
            <p:cNvPr id="24" name="正方形/長方形 23"/>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2841427" y="2462163"/>
            <a:ext cx="360040" cy="360040"/>
            <a:chOff x="2841427" y="2462163"/>
            <a:chExt cx="360040" cy="360040"/>
          </a:xfrm>
        </p:grpSpPr>
        <p:sp>
          <p:nvSpPr>
            <p:cNvPr id="11" name="正方形/長方形 1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6230149" y="2465243"/>
            <a:ext cx="360040" cy="360040"/>
            <a:chOff x="2841427" y="2462163"/>
            <a:chExt cx="360040" cy="360040"/>
          </a:xfrm>
        </p:grpSpPr>
        <p:sp>
          <p:nvSpPr>
            <p:cNvPr id="21" name="正方形/長方形 2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0" y="0"/>
            <a:ext cx="9144000" cy="1143000"/>
          </a:xfrm>
        </p:spPr>
        <p:txBody>
          <a:bodyPr>
            <a:normAutofit/>
          </a:bodyPr>
          <a:lstStyle/>
          <a:p>
            <a:r>
              <a:rPr lang="en-US" altLang="ja-JP" sz="3800" dirty="0"/>
              <a:t>Calculating Cross-correlation using Box Filter</a:t>
            </a:r>
            <a:endParaRPr kumimoji="1" lang="ja-JP" altLang="en-US" sz="3800" dirty="0"/>
          </a:p>
        </p:txBody>
      </p:sp>
      <p:sp>
        <p:nvSpPr>
          <p:cNvPr id="3" name="コンテンツ プレースホルダー 2"/>
          <p:cNvSpPr>
            <a:spLocks noGrp="1"/>
          </p:cNvSpPr>
          <p:nvPr>
            <p:ph idx="1"/>
          </p:nvPr>
        </p:nvSpPr>
        <p:spPr>
          <a:xfrm>
            <a:off x="467544" y="1124745"/>
            <a:ext cx="8229600" cy="648072"/>
          </a:xfrm>
        </p:spPr>
        <p:txBody>
          <a:bodyPr>
            <a:normAutofit/>
          </a:bodyPr>
          <a:lstStyle/>
          <a:p>
            <a:pPr marL="0" indent="0">
              <a:buNone/>
            </a:pPr>
            <a:r>
              <a:rPr kumimoji="1" lang="en-US" altLang="ja-JP" sz="2400" dirty="0"/>
              <a:t>An Example: Stereo Vision</a:t>
            </a:r>
          </a:p>
        </p:txBody>
      </p:sp>
      <p:sp>
        <p:nvSpPr>
          <p:cNvPr id="4" name="正方形/長方形 3"/>
          <p:cNvSpPr/>
          <p:nvPr/>
        </p:nvSpPr>
        <p:spPr>
          <a:xfrm>
            <a:off x="1043608"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427984"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18298" y="3505982"/>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9" name="テキスト ボックス 8"/>
          <p:cNvSpPr txBox="1"/>
          <p:nvPr/>
        </p:nvSpPr>
        <p:spPr>
          <a:xfrm>
            <a:off x="6402674" y="3505982"/>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10" name="直線コネクタ 9"/>
          <p:cNvCxnSpPr/>
          <p:nvPr/>
        </p:nvCxnSpPr>
        <p:spPr>
          <a:xfrm>
            <a:off x="539552" y="2636912"/>
            <a:ext cx="7776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5" idx="1"/>
          </p:cNvCxnSpPr>
          <p:nvPr/>
        </p:nvCxnSpPr>
        <p:spPr>
          <a:xfrm flipH="1">
            <a:off x="3018298"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402674"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356320" y="2832778"/>
            <a:ext cx="2714141" cy="369332"/>
          </a:xfrm>
          <a:prstGeom prst="rect">
            <a:avLst/>
          </a:prstGeom>
          <a:noFill/>
        </p:spPr>
        <p:txBody>
          <a:bodyPr wrap="none" rtlCol="0">
            <a:spAutoFit/>
          </a:bodyPr>
          <a:lstStyle/>
          <a:p>
            <a:r>
              <a:rPr lang="en-US" altLang="ja-JP" dirty="0"/>
              <a:t>target pixel and its window</a:t>
            </a:r>
          </a:p>
        </p:txBody>
      </p:sp>
      <p:cxnSp>
        <p:nvCxnSpPr>
          <p:cNvPr id="26" name="直線コネクタ 25"/>
          <p:cNvCxnSpPr/>
          <p:nvPr/>
        </p:nvCxnSpPr>
        <p:spPr>
          <a:xfrm flipH="1">
            <a:off x="5292080" y="1630977"/>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299836" y="2996952"/>
            <a:ext cx="1102838"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a:off x="5419067" y="2996952"/>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419067" y="2996952"/>
                <a:ext cx="404598" cy="369332"/>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32" name="グループ化 31"/>
          <p:cNvGrpSpPr/>
          <p:nvPr/>
        </p:nvGrpSpPr>
        <p:grpSpPr>
          <a:xfrm>
            <a:off x="5705494" y="2464387"/>
            <a:ext cx="360040" cy="360040"/>
            <a:chOff x="2841427" y="2462163"/>
            <a:chExt cx="360040" cy="360040"/>
          </a:xfrm>
        </p:grpSpPr>
        <p:sp>
          <p:nvSpPr>
            <p:cNvPr id="33" name="正方形/長方形 32"/>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p:cNvSpPr txBox="1"/>
          <p:nvPr/>
        </p:nvSpPr>
        <p:spPr>
          <a:xfrm>
            <a:off x="5422010" y="2356566"/>
            <a:ext cx="343364" cy="369332"/>
          </a:xfrm>
          <a:prstGeom prst="rect">
            <a:avLst/>
          </a:prstGeom>
          <a:noFill/>
        </p:spPr>
        <p:txBody>
          <a:bodyPr wrap="none" rtlCol="0">
            <a:spAutoFit/>
          </a:bodyPr>
          <a:lstStyle/>
          <a:p>
            <a:r>
              <a:rPr lang="en-US" altLang="ja-JP" dirty="0"/>
              <a:t>…</a:t>
            </a:r>
            <a:endParaRPr kumimoji="1" lang="ja-JP" altLang="en-US" dirty="0"/>
          </a:p>
        </p:txBody>
      </p:sp>
      <p:sp>
        <p:nvSpPr>
          <p:cNvPr id="37" name="テキスト ボックス 36"/>
          <p:cNvSpPr txBox="1"/>
          <p:nvPr/>
        </p:nvSpPr>
        <p:spPr>
          <a:xfrm>
            <a:off x="5976156" y="2356305"/>
            <a:ext cx="343364" cy="369332"/>
          </a:xfrm>
          <a:prstGeom prst="rect">
            <a:avLst/>
          </a:prstGeom>
          <a:noFill/>
        </p:spPr>
        <p:txBody>
          <a:bodyPr wrap="none" rtlCol="0">
            <a:spAutoFit/>
          </a:bodyPr>
          <a:lstStyle/>
          <a:p>
            <a:r>
              <a:rPr lang="en-US" altLang="ja-JP" dirty="0"/>
              <a:t>…</a:t>
            </a:r>
            <a:endParaRPr kumimoji="1" lang="ja-JP" altLang="en-US" dirty="0"/>
          </a:p>
        </p:txBody>
      </p:sp>
      <mc:AlternateContent xmlns:mc="http://schemas.openxmlformats.org/markup-compatibility/2006" xmlns:a14="http://schemas.microsoft.com/office/drawing/2010/main">
        <mc:Choice Requires="a14">
          <p:sp>
            <p:nvSpPr>
              <p:cNvPr id="38" name="テキスト ボックス 37"/>
              <p:cNvSpPr txBox="1"/>
              <p:nvPr/>
            </p:nvSpPr>
            <p:spPr>
              <a:xfrm>
                <a:off x="6365657" y="2129550"/>
                <a:ext cx="5338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0</m:t>
                          </m:r>
                        </m:sub>
                      </m:sSub>
                    </m:oMath>
                  </m:oMathPara>
                </a14:m>
                <a:endParaRPr kumimoji="1" lang="ja-JP" altLang="en-US"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6365657" y="2129550"/>
                <a:ext cx="533864"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4639045" y="2107065"/>
                <a:ext cx="7800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𝐷</m:t>
                          </m:r>
                          <m:r>
                            <a:rPr kumimoji="1" lang="en-US" altLang="ja-JP" b="0" i="1" smtClean="0">
                              <a:latin typeface="Cambria Math"/>
                            </a:rPr>
                            <m:t>−1</m:t>
                          </m:r>
                        </m:sub>
                      </m:sSub>
                    </m:oMath>
                  </m:oMathPara>
                </a14:m>
                <a:endParaRPr kumimoji="1" lang="ja-JP" alt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639045" y="2107065"/>
                <a:ext cx="780022"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5635329" y="2113867"/>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635329" y="2113867"/>
                <a:ext cx="543610"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827584" y="5157192"/>
                <a:ext cx="8243090" cy="966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𝑆𝐴𝐷</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a:rPr>
                            <m:t>𝑑</m:t>
                          </m:r>
                        </m:e>
                      </m:d>
                      <m:r>
                        <a:rPr kumimoji="1" lang="en-US" altLang="ja-JP" sz="2000" b="0" i="1" smtClean="0">
                          <a:latin typeface="Cambria Math"/>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a:rPr>
                            <m:t>𝑑</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sub>
                        <m:sup>
                          <m:r>
                            <a:rPr kumimoji="1" lang="en-US" altLang="ja-JP" sz="2000" b="0" i="1" smtClean="0">
                              <a:latin typeface="Cambria Math" panose="02040503050406030204" pitchFamily="18" charset="0"/>
                            </a:rPr>
                            <m:t>𝑟</m:t>
                          </m:r>
                        </m:sup>
                        <m:e>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a:rPr>
                                <m:t>𝑑</m:t>
                              </m:r>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sub>
                            <m:sup>
                              <m:r>
                                <a:rPr kumimoji="1" lang="en-US" altLang="ja-JP" sz="2000" b="0" i="1" smtClean="0">
                                  <a:latin typeface="Cambria Math" panose="02040503050406030204" pitchFamily="18" charset="0"/>
                                </a:rPr>
                                <m:t>𝑟</m:t>
                              </m:r>
                            </m:sup>
                            <m:e>
                              <m:r>
                                <a:rPr kumimoji="1" lang="en-US" altLang="ja-JP" sz="2000" b="0" i="1" smtClean="0">
                                  <a:latin typeface="Cambria Math"/>
                                </a:rPr>
                                <m:t>|</m:t>
                              </m:r>
                              <m:r>
                                <a:rPr kumimoji="1" lang="en-US" altLang="ja-JP" sz="2000" b="0" i="1" smtClean="0">
                                  <a:solidFill>
                                    <a:srgbClr val="00B0F0"/>
                                  </a:solidFill>
                                  <a:latin typeface="Cambria Math"/>
                                </a:rPr>
                                <m:t>𝐿</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𝑑𝑥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𝑑𝑦</m:t>
                                  </m:r>
                                </m:e>
                              </m:d>
                              <m:r>
                                <a:rPr kumimoji="1" lang="en-US" altLang="ja-JP" sz="2000" b="0" i="1" smtClean="0">
                                  <a:solidFill>
                                    <a:srgbClr val="00B0F0"/>
                                  </a:solidFill>
                                  <a:latin typeface="Cambria Math"/>
                                </a:rPr>
                                <m:t>−</m:t>
                              </m:r>
                              <m:r>
                                <a:rPr kumimoji="1" lang="en-US" altLang="ja-JP" sz="2000" b="0" i="1" smtClean="0">
                                  <a:solidFill>
                                    <a:srgbClr val="002060"/>
                                  </a:solidFill>
                                  <a:latin typeface="Cambria Math"/>
                                </a:rPr>
                                <m:t>𝑅</m:t>
                              </m:r>
                              <m:d>
                                <m:dPr>
                                  <m:ctrlPr>
                                    <a:rPr kumimoji="1" lang="en-US" altLang="ja-JP" sz="2000" b="0" i="1" smtClean="0">
                                      <a:solidFill>
                                        <a:srgbClr val="002060"/>
                                      </a:solidFill>
                                      <a:latin typeface="Cambria Math" panose="02040503050406030204" pitchFamily="18" charset="0"/>
                                    </a:rPr>
                                  </m:ctrlPr>
                                </m:dPr>
                                <m:e>
                                  <m:r>
                                    <a:rPr kumimoji="1" lang="en-US" altLang="ja-JP" sz="2000" b="0" i="1" smtClean="0">
                                      <a:solidFill>
                                        <a:srgbClr val="002060"/>
                                      </a:solidFill>
                                      <a:latin typeface="Cambria Math"/>
                                    </a:rPr>
                                    <m:t>𝑥</m:t>
                                  </m:r>
                                  <m:r>
                                    <a:rPr kumimoji="1" lang="en-US" altLang="ja-JP" sz="2000" b="0" i="1" smtClean="0">
                                      <a:solidFill>
                                        <a:srgbClr val="002060"/>
                                      </a:solidFill>
                                      <a:latin typeface="Cambria Math"/>
                                    </a:rPr>
                                    <m:t>+</m:t>
                                  </m:r>
                                  <m:r>
                                    <a:rPr kumimoji="1" lang="en-US" altLang="ja-JP" sz="2000" b="0" i="1" smtClean="0">
                                      <a:solidFill>
                                        <a:srgbClr val="002060"/>
                                      </a:solidFill>
                                      <a:latin typeface="Cambria Math"/>
                                    </a:rPr>
                                    <m:t>𝑑𝑥</m:t>
                                  </m:r>
                                  <m:r>
                                    <a:rPr kumimoji="1" lang="en-US" altLang="ja-JP" sz="2000" b="0" i="1" smtClean="0">
                                      <a:solidFill>
                                        <a:srgbClr val="002060"/>
                                      </a:solidFill>
                                      <a:latin typeface="Cambria Math"/>
                                    </a:rPr>
                                    <m:t>+</m:t>
                                  </m:r>
                                  <m:r>
                                    <a:rPr kumimoji="1" lang="en-US" altLang="ja-JP" sz="2000" b="0" i="1" smtClean="0">
                                      <a:solidFill>
                                        <a:srgbClr val="002060"/>
                                      </a:solidFill>
                                      <a:latin typeface="Cambria Math"/>
                                    </a:rPr>
                                    <m:t>𝑑</m:t>
                                  </m:r>
                                  <m:r>
                                    <a:rPr kumimoji="1" lang="en-US" altLang="ja-JP" sz="2000" b="0" i="1" smtClean="0">
                                      <a:solidFill>
                                        <a:srgbClr val="002060"/>
                                      </a:solidFill>
                                      <a:latin typeface="Cambria Math"/>
                                    </a:rPr>
                                    <m:t>,</m:t>
                                  </m:r>
                                  <m:r>
                                    <a:rPr kumimoji="1" lang="en-US" altLang="ja-JP" sz="2000" b="0" i="1" smtClean="0">
                                      <a:solidFill>
                                        <a:srgbClr val="002060"/>
                                      </a:solidFill>
                                      <a:latin typeface="Cambria Math"/>
                                    </a:rPr>
                                    <m:t>𝑦</m:t>
                                  </m:r>
                                  <m:r>
                                    <a:rPr kumimoji="1" lang="en-US" altLang="ja-JP" sz="2000" b="0" i="1" smtClean="0">
                                      <a:solidFill>
                                        <a:srgbClr val="002060"/>
                                      </a:solidFill>
                                      <a:latin typeface="Cambria Math"/>
                                    </a:rPr>
                                    <m:t>+</m:t>
                                  </m:r>
                                  <m:r>
                                    <a:rPr kumimoji="1" lang="en-US" altLang="ja-JP" sz="2000" b="0" i="1" smtClean="0">
                                      <a:solidFill>
                                        <a:srgbClr val="002060"/>
                                      </a:solidFill>
                                      <a:latin typeface="Cambria Math"/>
                                    </a:rPr>
                                    <m:t>𝑑𝑦</m:t>
                                  </m:r>
                                </m:e>
                              </m:d>
                              <m:r>
                                <a:rPr kumimoji="1" lang="en-US" altLang="ja-JP" sz="2000" b="0" i="1" smtClean="0">
                                  <a:solidFill>
                                    <a:srgbClr val="002060"/>
                                  </a:solidFill>
                                  <a:latin typeface="Cambria Math"/>
                                </a:rPr>
                                <m:t>|</m:t>
                              </m:r>
                            </m:e>
                          </m:nary>
                        </m:e>
                      </m:nary>
                    </m:oMath>
                  </m:oMathPara>
                </a14:m>
                <a:endParaRPr kumimoji="1" lang="ja-JP" altLang="en-US" sz="20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827584" y="5157192"/>
                <a:ext cx="8243090" cy="966931"/>
              </a:xfrm>
              <a:prstGeom prst="rect">
                <a:avLst/>
              </a:prstGeom>
              <a:blipFill>
                <a:blip r:embed="rId7"/>
                <a:stretch>
                  <a:fillRect/>
                </a:stretch>
              </a:blipFill>
            </p:spPr>
            <p:txBody>
              <a:bodyPr/>
              <a:lstStyle/>
              <a:p>
                <a:r>
                  <a:rPr lang="ja-JP" altLang="en-US">
                    <a:noFill/>
                  </a:rPr>
                  <a:t> </a:t>
                </a:r>
              </a:p>
            </p:txBody>
          </p:sp>
        </mc:Fallback>
      </mc:AlternateContent>
      <p:sp>
        <p:nvSpPr>
          <p:cNvPr id="35" name="正方形/長方形 34"/>
          <p:cNvSpPr/>
          <p:nvPr/>
        </p:nvSpPr>
        <p:spPr>
          <a:xfrm>
            <a:off x="5705495" y="2465243"/>
            <a:ext cx="360040" cy="35696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3117954" y="2848131"/>
            <a:ext cx="1836295" cy="2630774"/>
          </a:xfrm>
          <a:custGeom>
            <a:avLst/>
            <a:gdLst>
              <a:gd name="connsiteX0" fmla="*/ 1836295 w 1836295"/>
              <a:gd name="connsiteY0" fmla="*/ 2630774 h 2630774"/>
              <a:gd name="connsiteX1" fmla="*/ 667062 w 1836295"/>
              <a:gd name="connsiteY1" fmla="*/ 1738859 h 2630774"/>
              <a:gd name="connsiteX2" fmla="*/ 112426 w 1836295"/>
              <a:gd name="connsiteY2" fmla="*/ 607102 h 2630774"/>
              <a:gd name="connsiteX3" fmla="*/ 0 w 1836295"/>
              <a:gd name="connsiteY3" fmla="*/ 0 h 2630774"/>
              <a:gd name="connsiteX4" fmla="*/ 0 w 1836295"/>
              <a:gd name="connsiteY4" fmla="*/ 0 h 2630774"/>
              <a:gd name="connsiteX5" fmla="*/ 0 w 1836295"/>
              <a:gd name="connsiteY5" fmla="*/ 0 h 26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295" h="2630774">
                <a:moveTo>
                  <a:pt x="1836295" y="2630774"/>
                </a:moveTo>
                <a:cubicBezTo>
                  <a:pt x="1395334" y="2353456"/>
                  <a:pt x="954373" y="2076138"/>
                  <a:pt x="667062" y="1738859"/>
                </a:cubicBezTo>
                <a:cubicBezTo>
                  <a:pt x="379750" y="1401580"/>
                  <a:pt x="223603" y="896912"/>
                  <a:pt x="112426" y="607102"/>
                </a:cubicBezTo>
                <a:cubicBezTo>
                  <a:pt x="1249" y="317292"/>
                  <a:pt x="0" y="0"/>
                  <a:pt x="0" y="0"/>
                </a:cubicBezTo>
                <a:lnTo>
                  <a:pt x="0" y="0"/>
                </a:lnTo>
                <a:lnTo>
                  <a:pt x="0" y="0"/>
                </a:lnTo>
              </a:path>
            </a:pathLst>
          </a:custGeom>
          <a:noFill/>
          <a:ln>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5966085" y="2870616"/>
            <a:ext cx="1693889" cy="2570814"/>
          </a:xfrm>
          <a:custGeom>
            <a:avLst/>
            <a:gdLst>
              <a:gd name="connsiteX0" fmla="*/ 1693889 w 1693889"/>
              <a:gd name="connsiteY0" fmla="*/ 2570814 h 2570814"/>
              <a:gd name="connsiteX1" fmla="*/ 344774 w 1693889"/>
              <a:gd name="connsiteY1" fmla="*/ 1101777 h 2570814"/>
              <a:gd name="connsiteX2" fmla="*/ 0 w 1693889"/>
              <a:gd name="connsiteY2" fmla="*/ 0 h 2570814"/>
            </a:gdLst>
            <a:ahLst/>
            <a:cxnLst>
              <a:cxn ang="0">
                <a:pos x="connsiteX0" y="connsiteY0"/>
              </a:cxn>
              <a:cxn ang="0">
                <a:pos x="connsiteX1" y="connsiteY1"/>
              </a:cxn>
              <a:cxn ang="0">
                <a:pos x="connsiteX2" y="connsiteY2"/>
              </a:cxn>
            </a:cxnLst>
            <a:rect l="l" t="t" r="r" b="b"/>
            <a:pathLst>
              <a:path w="1693889" h="2570814">
                <a:moveTo>
                  <a:pt x="1693889" y="2570814"/>
                </a:moveTo>
                <a:cubicBezTo>
                  <a:pt x="1160489" y="2050530"/>
                  <a:pt x="627089" y="1530246"/>
                  <a:pt x="344774" y="1101777"/>
                </a:cubicBezTo>
                <a:cubicBezTo>
                  <a:pt x="62459" y="673308"/>
                  <a:pt x="31229" y="336654"/>
                  <a:pt x="0" y="0"/>
                </a:cubicBezTo>
              </a:path>
            </a:pathLst>
          </a:custGeom>
          <a:noFill/>
          <a:ln>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2" name="コンテンツ プレースホルダー 2"/>
              <p:cNvSpPr txBox="1">
                <a:spLocks/>
              </p:cNvSpPr>
              <p:nvPr/>
            </p:nvSpPr>
            <p:spPr>
              <a:xfrm>
                <a:off x="2841427" y="4149080"/>
                <a:ext cx="5735175" cy="79208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57200" indent="-457200">
                  <a:buFont typeface="+mj-lt"/>
                  <a:buAutoNum type="arabicPeriod"/>
                </a:pPr>
                <a:r>
                  <a:rPr lang="en-US" altLang="ja-JP" sz="2400" dirty="0"/>
                  <a:t>Calculate </a:t>
                </a:r>
                <a14:m>
                  <m:oMath xmlns:m="http://schemas.openxmlformats.org/officeDocument/2006/math">
                    <m:r>
                      <a:rPr lang="en-US" altLang="ja-JP" sz="2400" b="0" i="1" smtClean="0">
                        <a:latin typeface="Cambria Math"/>
                      </a:rPr>
                      <m:t>𝐷</m:t>
                    </m:r>
                  </m:oMath>
                </a14:m>
                <a:r>
                  <a:rPr lang="en-US" altLang="ja-JP" sz="2400" dirty="0"/>
                  <a:t> cross-correlations using the pixels in the windows</a:t>
                </a:r>
              </a:p>
            </p:txBody>
          </p:sp>
        </mc:Choice>
        <mc:Fallback xmlns="">
          <p:sp>
            <p:nvSpPr>
              <p:cNvPr id="42" name="コンテンツ プレースホルダー 2"/>
              <p:cNvSpPr txBox="1">
                <a:spLocks noRot="1" noChangeAspect="1" noMove="1" noResize="1" noEditPoints="1" noAdjustHandles="1" noChangeArrowheads="1" noChangeShapeType="1" noTextEdit="1"/>
              </p:cNvSpPr>
              <p:nvPr/>
            </p:nvSpPr>
            <p:spPr>
              <a:xfrm>
                <a:off x="2841427" y="4149080"/>
                <a:ext cx="5735175" cy="792088"/>
              </a:xfrm>
              <a:prstGeom prst="rect">
                <a:avLst/>
              </a:prstGeom>
              <a:blipFill rotWithShape="0">
                <a:blip r:embed="rId8"/>
                <a:stretch>
                  <a:fillRect l="-1700" t="-7692" b="-21538"/>
                </a:stretch>
              </a:blipFill>
            </p:spPr>
            <p:txBody>
              <a:bodyPr/>
              <a:lstStyle/>
              <a:p>
                <a:r>
                  <a:rPr lang="ja-JP" altLang="en-US">
                    <a:noFill/>
                  </a:rPr>
                  <a:t> </a:t>
                </a:r>
              </a:p>
            </p:txBody>
          </p:sp>
        </mc:Fallback>
      </mc:AlternateContent>
      <p:cxnSp>
        <p:nvCxnSpPr>
          <p:cNvPr id="41" name="直線コネクタ 40"/>
          <p:cNvCxnSpPr/>
          <p:nvPr/>
        </p:nvCxnSpPr>
        <p:spPr>
          <a:xfrm flipH="1">
            <a:off x="5878019" y="1613483"/>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884649" y="1844824"/>
            <a:ext cx="529799"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p:cNvSpPr txBox="1"/>
              <p:nvPr/>
            </p:nvSpPr>
            <p:spPr>
              <a:xfrm>
                <a:off x="5968024" y="1513766"/>
                <a:ext cx="3779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𝑑</m:t>
                      </m:r>
                    </m:oMath>
                  </m:oMathPara>
                </a14:m>
                <a:endParaRPr kumimoji="1" lang="ja-JP" altLang="en-US"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968024" y="1513766"/>
                <a:ext cx="377924" cy="369332"/>
              </a:xfrm>
              <a:prstGeom prst="rect">
                <a:avLst/>
              </a:prstGeom>
              <a:blipFill rotWithShape="1">
                <a:blip r:embed="rId9"/>
                <a:stretch>
                  <a:fillRect/>
                </a:stretch>
              </a:blipFill>
            </p:spPr>
            <p:txBody>
              <a:bodyPr/>
              <a:lstStyle/>
              <a:p>
                <a:r>
                  <a:rPr lang="ja-JP" altLang="en-US">
                    <a:noFill/>
                  </a:rPr>
                  <a:t> </a:t>
                </a:r>
              </a:p>
            </p:txBody>
          </p:sp>
        </mc:Fallback>
      </mc:AlternateContent>
      <p:sp>
        <p:nvSpPr>
          <p:cNvPr id="49" name="正方形/長方形 48"/>
          <p:cNvSpPr/>
          <p:nvPr/>
        </p:nvSpPr>
        <p:spPr>
          <a:xfrm>
            <a:off x="2830783" y="2460465"/>
            <a:ext cx="360040" cy="35696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8009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5119816" y="2465243"/>
            <a:ext cx="360040" cy="360040"/>
            <a:chOff x="2841427" y="2462163"/>
            <a:chExt cx="360040" cy="360040"/>
          </a:xfrm>
        </p:grpSpPr>
        <p:sp>
          <p:nvSpPr>
            <p:cNvPr id="24" name="正方形/長方形 23"/>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2841427" y="2462163"/>
            <a:ext cx="360040" cy="360040"/>
            <a:chOff x="2841427" y="2462163"/>
            <a:chExt cx="360040" cy="360040"/>
          </a:xfrm>
        </p:grpSpPr>
        <p:sp>
          <p:nvSpPr>
            <p:cNvPr id="11" name="正方形/長方形 1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6230149" y="2465243"/>
            <a:ext cx="360040" cy="360040"/>
            <a:chOff x="2841427" y="2462163"/>
            <a:chExt cx="360040" cy="360040"/>
          </a:xfrm>
        </p:grpSpPr>
        <p:sp>
          <p:nvSpPr>
            <p:cNvPr id="21" name="正方形/長方形 2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0" y="0"/>
            <a:ext cx="9144000" cy="1143000"/>
          </a:xfrm>
        </p:spPr>
        <p:txBody>
          <a:bodyPr>
            <a:normAutofit/>
          </a:bodyPr>
          <a:lstStyle/>
          <a:p>
            <a:r>
              <a:rPr lang="en-US" altLang="ja-JP" sz="3800" dirty="0"/>
              <a:t>Calculating Cross-correlation using Box Filter</a:t>
            </a:r>
            <a:endParaRPr kumimoji="1" lang="ja-JP" altLang="en-US" sz="3800" dirty="0"/>
          </a:p>
        </p:txBody>
      </p:sp>
      <p:sp>
        <p:nvSpPr>
          <p:cNvPr id="3" name="コンテンツ プレースホルダー 2"/>
          <p:cNvSpPr>
            <a:spLocks noGrp="1"/>
          </p:cNvSpPr>
          <p:nvPr>
            <p:ph idx="1"/>
          </p:nvPr>
        </p:nvSpPr>
        <p:spPr>
          <a:xfrm>
            <a:off x="467544" y="1124745"/>
            <a:ext cx="8229600" cy="648072"/>
          </a:xfrm>
        </p:spPr>
        <p:txBody>
          <a:bodyPr>
            <a:normAutofit/>
          </a:bodyPr>
          <a:lstStyle/>
          <a:p>
            <a:pPr marL="0" indent="0">
              <a:buNone/>
            </a:pPr>
            <a:r>
              <a:rPr kumimoji="1" lang="en-US" altLang="ja-JP" sz="2400" dirty="0"/>
              <a:t>An Example: Stereo Vision</a:t>
            </a:r>
          </a:p>
        </p:txBody>
      </p:sp>
      <p:sp>
        <p:nvSpPr>
          <p:cNvPr id="4" name="正方形/長方形 3"/>
          <p:cNvSpPr/>
          <p:nvPr/>
        </p:nvSpPr>
        <p:spPr>
          <a:xfrm>
            <a:off x="1043608"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427984"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18298" y="3505982"/>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9" name="テキスト ボックス 8"/>
          <p:cNvSpPr txBox="1"/>
          <p:nvPr/>
        </p:nvSpPr>
        <p:spPr>
          <a:xfrm>
            <a:off x="6402674" y="3505982"/>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10" name="直線コネクタ 9"/>
          <p:cNvCxnSpPr/>
          <p:nvPr/>
        </p:nvCxnSpPr>
        <p:spPr>
          <a:xfrm>
            <a:off x="539552" y="2636912"/>
            <a:ext cx="7776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5" idx="1"/>
          </p:cNvCxnSpPr>
          <p:nvPr/>
        </p:nvCxnSpPr>
        <p:spPr>
          <a:xfrm flipH="1">
            <a:off x="3018298"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402674"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356320" y="2832778"/>
            <a:ext cx="2714141" cy="369332"/>
          </a:xfrm>
          <a:prstGeom prst="rect">
            <a:avLst/>
          </a:prstGeom>
          <a:noFill/>
        </p:spPr>
        <p:txBody>
          <a:bodyPr wrap="none" rtlCol="0">
            <a:spAutoFit/>
          </a:bodyPr>
          <a:lstStyle/>
          <a:p>
            <a:r>
              <a:rPr lang="en-US" altLang="ja-JP" dirty="0"/>
              <a:t>target pixel and its window</a:t>
            </a:r>
          </a:p>
        </p:txBody>
      </p:sp>
      <p:cxnSp>
        <p:nvCxnSpPr>
          <p:cNvPr id="26" name="直線コネクタ 25"/>
          <p:cNvCxnSpPr/>
          <p:nvPr/>
        </p:nvCxnSpPr>
        <p:spPr>
          <a:xfrm flipH="1">
            <a:off x="5292080" y="1630977"/>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299836" y="2996952"/>
            <a:ext cx="1102838"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a:off x="5419067" y="2996952"/>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5419067" y="2996952"/>
                <a:ext cx="404598" cy="369332"/>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32" name="グループ化 31"/>
          <p:cNvGrpSpPr/>
          <p:nvPr/>
        </p:nvGrpSpPr>
        <p:grpSpPr>
          <a:xfrm>
            <a:off x="5705494" y="2464387"/>
            <a:ext cx="360040" cy="360040"/>
            <a:chOff x="2841427" y="2462163"/>
            <a:chExt cx="360040" cy="360040"/>
          </a:xfrm>
        </p:grpSpPr>
        <p:sp>
          <p:nvSpPr>
            <p:cNvPr id="33" name="正方形/長方形 32"/>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p:cNvSpPr txBox="1"/>
          <p:nvPr/>
        </p:nvSpPr>
        <p:spPr>
          <a:xfrm>
            <a:off x="5422010" y="2356566"/>
            <a:ext cx="343364" cy="369332"/>
          </a:xfrm>
          <a:prstGeom prst="rect">
            <a:avLst/>
          </a:prstGeom>
          <a:noFill/>
        </p:spPr>
        <p:txBody>
          <a:bodyPr wrap="none" rtlCol="0">
            <a:spAutoFit/>
          </a:bodyPr>
          <a:lstStyle/>
          <a:p>
            <a:r>
              <a:rPr lang="en-US" altLang="ja-JP" dirty="0"/>
              <a:t>…</a:t>
            </a:r>
            <a:endParaRPr kumimoji="1" lang="ja-JP" altLang="en-US" dirty="0"/>
          </a:p>
        </p:txBody>
      </p:sp>
      <p:sp>
        <p:nvSpPr>
          <p:cNvPr id="37" name="テキスト ボックス 36"/>
          <p:cNvSpPr txBox="1"/>
          <p:nvPr/>
        </p:nvSpPr>
        <p:spPr>
          <a:xfrm>
            <a:off x="5976156" y="2356305"/>
            <a:ext cx="343364" cy="369332"/>
          </a:xfrm>
          <a:prstGeom prst="rect">
            <a:avLst/>
          </a:prstGeom>
          <a:noFill/>
        </p:spPr>
        <p:txBody>
          <a:bodyPr wrap="none" rtlCol="0">
            <a:spAutoFit/>
          </a:bodyPr>
          <a:lstStyle/>
          <a:p>
            <a:r>
              <a:rPr lang="en-US" altLang="ja-JP" dirty="0"/>
              <a:t>…</a:t>
            </a:r>
            <a:endParaRPr kumimoji="1" lang="ja-JP" altLang="en-US" dirty="0"/>
          </a:p>
        </p:txBody>
      </p:sp>
      <mc:AlternateContent xmlns:mc="http://schemas.openxmlformats.org/markup-compatibility/2006" xmlns:a14="http://schemas.microsoft.com/office/drawing/2010/main">
        <mc:Choice Requires="a14">
          <p:sp>
            <p:nvSpPr>
              <p:cNvPr id="38" name="テキスト ボックス 37"/>
              <p:cNvSpPr txBox="1"/>
              <p:nvPr/>
            </p:nvSpPr>
            <p:spPr>
              <a:xfrm>
                <a:off x="6365657" y="2129550"/>
                <a:ext cx="5338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0</m:t>
                          </m:r>
                        </m:sub>
                      </m:sSub>
                    </m:oMath>
                  </m:oMathPara>
                </a14:m>
                <a:endParaRPr kumimoji="1" lang="ja-JP" altLang="en-US"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6365657" y="2129550"/>
                <a:ext cx="533864"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4639045" y="2107065"/>
                <a:ext cx="7800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𝐷</m:t>
                          </m:r>
                          <m:r>
                            <a:rPr kumimoji="1" lang="en-US" altLang="ja-JP" b="0" i="1" smtClean="0">
                              <a:latin typeface="Cambria Math"/>
                            </a:rPr>
                            <m:t>−1</m:t>
                          </m:r>
                        </m:sub>
                      </m:sSub>
                    </m:oMath>
                  </m:oMathPara>
                </a14:m>
                <a:endParaRPr kumimoji="1" lang="ja-JP" alt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639045" y="2107065"/>
                <a:ext cx="780022"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5635329" y="2113867"/>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635329" y="2113867"/>
                <a:ext cx="543610"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827584" y="5157192"/>
                <a:ext cx="8243090" cy="966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𝑆𝐴𝐷</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a:rPr>
                            <m:t>𝑑</m:t>
                          </m:r>
                        </m:e>
                      </m:d>
                      <m:r>
                        <a:rPr kumimoji="1" lang="en-US" altLang="ja-JP" sz="2000" b="0" i="1" smtClean="0">
                          <a:latin typeface="Cambria Math"/>
                        </a:rPr>
                        <m:t>=</m:t>
                      </m:r>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a:rPr>
                            <m:t>𝑑</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sub>
                        <m:sup>
                          <m:r>
                            <a:rPr kumimoji="1" lang="en-US" altLang="ja-JP" sz="2000" b="0" i="1" smtClean="0">
                              <a:latin typeface="Cambria Math" panose="02040503050406030204" pitchFamily="18" charset="0"/>
                            </a:rPr>
                            <m:t>𝑟</m:t>
                          </m:r>
                        </m:sup>
                        <m:e>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a:rPr>
                                <m:t>𝑑</m:t>
                              </m:r>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sub>
                            <m:sup>
                              <m:r>
                                <a:rPr kumimoji="1" lang="en-US" altLang="ja-JP" sz="2000" b="0" i="1" smtClean="0">
                                  <a:latin typeface="Cambria Math" panose="02040503050406030204" pitchFamily="18" charset="0"/>
                                </a:rPr>
                                <m:t>𝑟</m:t>
                              </m:r>
                            </m:sup>
                            <m:e>
                              <m:r>
                                <a:rPr kumimoji="1" lang="en-US" altLang="ja-JP" sz="2000" b="0" i="1" smtClean="0">
                                  <a:latin typeface="Cambria Math"/>
                                </a:rPr>
                                <m:t>|</m:t>
                              </m:r>
                              <m:r>
                                <a:rPr kumimoji="1" lang="en-US" altLang="ja-JP" sz="2000" b="0" i="1" smtClean="0">
                                  <a:solidFill>
                                    <a:srgbClr val="00B0F0"/>
                                  </a:solidFill>
                                  <a:latin typeface="Cambria Math"/>
                                </a:rPr>
                                <m:t>𝐿</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𝑑𝑥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𝑑𝑦</m:t>
                                  </m:r>
                                </m:e>
                              </m:d>
                              <m:r>
                                <a:rPr kumimoji="1" lang="en-US" altLang="ja-JP" sz="2000" b="0" i="1" smtClean="0">
                                  <a:solidFill>
                                    <a:srgbClr val="00B0F0"/>
                                  </a:solidFill>
                                  <a:latin typeface="Cambria Math"/>
                                </a:rPr>
                                <m:t>−</m:t>
                              </m:r>
                              <m:r>
                                <a:rPr kumimoji="1" lang="en-US" altLang="ja-JP" sz="2000" b="0" i="1" smtClean="0">
                                  <a:solidFill>
                                    <a:srgbClr val="002060"/>
                                  </a:solidFill>
                                  <a:latin typeface="Cambria Math"/>
                                </a:rPr>
                                <m:t>𝑅</m:t>
                              </m:r>
                              <m:d>
                                <m:dPr>
                                  <m:ctrlPr>
                                    <a:rPr kumimoji="1" lang="en-US" altLang="ja-JP" sz="2000" b="0" i="1" smtClean="0">
                                      <a:solidFill>
                                        <a:srgbClr val="002060"/>
                                      </a:solidFill>
                                      <a:latin typeface="Cambria Math" panose="02040503050406030204" pitchFamily="18" charset="0"/>
                                    </a:rPr>
                                  </m:ctrlPr>
                                </m:dPr>
                                <m:e>
                                  <m:r>
                                    <a:rPr kumimoji="1" lang="en-US" altLang="ja-JP" sz="2000" b="0" i="1" smtClean="0">
                                      <a:solidFill>
                                        <a:srgbClr val="002060"/>
                                      </a:solidFill>
                                      <a:latin typeface="Cambria Math"/>
                                    </a:rPr>
                                    <m:t>𝑥</m:t>
                                  </m:r>
                                  <m:r>
                                    <a:rPr kumimoji="1" lang="en-US" altLang="ja-JP" sz="2000" b="0" i="1" smtClean="0">
                                      <a:solidFill>
                                        <a:srgbClr val="002060"/>
                                      </a:solidFill>
                                      <a:latin typeface="Cambria Math"/>
                                    </a:rPr>
                                    <m:t>+</m:t>
                                  </m:r>
                                  <m:r>
                                    <a:rPr kumimoji="1" lang="en-US" altLang="ja-JP" sz="2000" b="0" i="1" smtClean="0">
                                      <a:solidFill>
                                        <a:srgbClr val="002060"/>
                                      </a:solidFill>
                                      <a:latin typeface="Cambria Math"/>
                                    </a:rPr>
                                    <m:t>𝑑𝑥</m:t>
                                  </m:r>
                                  <m:r>
                                    <a:rPr kumimoji="1" lang="en-US" altLang="ja-JP" sz="2000" b="0" i="1" smtClean="0">
                                      <a:solidFill>
                                        <a:srgbClr val="002060"/>
                                      </a:solidFill>
                                      <a:latin typeface="Cambria Math"/>
                                    </a:rPr>
                                    <m:t>+</m:t>
                                  </m:r>
                                  <m:r>
                                    <a:rPr kumimoji="1" lang="en-US" altLang="ja-JP" sz="2000" b="0" i="1" smtClean="0">
                                      <a:solidFill>
                                        <a:srgbClr val="002060"/>
                                      </a:solidFill>
                                      <a:latin typeface="Cambria Math"/>
                                    </a:rPr>
                                    <m:t>𝑑</m:t>
                                  </m:r>
                                  <m:r>
                                    <a:rPr kumimoji="1" lang="en-US" altLang="ja-JP" sz="2000" b="0" i="1" smtClean="0">
                                      <a:solidFill>
                                        <a:srgbClr val="002060"/>
                                      </a:solidFill>
                                      <a:latin typeface="Cambria Math"/>
                                    </a:rPr>
                                    <m:t>,</m:t>
                                  </m:r>
                                  <m:r>
                                    <a:rPr kumimoji="1" lang="en-US" altLang="ja-JP" sz="2000" b="0" i="1" smtClean="0">
                                      <a:solidFill>
                                        <a:srgbClr val="002060"/>
                                      </a:solidFill>
                                      <a:latin typeface="Cambria Math"/>
                                    </a:rPr>
                                    <m:t>𝑦</m:t>
                                  </m:r>
                                  <m:r>
                                    <a:rPr kumimoji="1" lang="en-US" altLang="ja-JP" sz="2000" b="0" i="1" smtClean="0">
                                      <a:solidFill>
                                        <a:srgbClr val="002060"/>
                                      </a:solidFill>
                                      <a:latin typeface="Cambria Math"/>
                                    </a:rPr>
                                    <m:t>+</m:t>
                                  </m:r>
                                  <m:r>
                                    <a:rPr kumimoji="1" lang="en-US" altLang="ja-JP" sz="2000" b="0" i="1" smtClean="0">
                                      <a:solidFill>
                                        <a:srgbClr val="002060"/>
                                      </a:solidFill>
                                      <a:latin typeface="Cambria Math"/>
                                    </a:rPr>
                                    <m:t>𝑑𝑦</m:t>
                                  </m:r>
                                </m:e>
                              </m:d>
                              <m:r>
                                <a:rPr kumimoji="1" lang="en-US" altLang="ja-JP" sz="2000" b="0" i="1" smtClean="0">
                                  <a:solidFill>
                                    <a:srgbClr val="002060"/>
                                  </a:solidFill>
                                  <a:latin typeface="Cambria Math"/>
                                </a:rPr>
                                <m:t>|</m:t>
                              </m:r>
                            </m:e>
                          </m:nary>
                        </m:e>
                      </m:nary>
                    </m:oMath>
                  </m:oMathPara>
                </a14:m>
                <a:endParaRPr kumimoji="1" lang="ja-JP" altLang="en-US" sz="20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827584" y="5157192"/>
                <a:ext cx="8243090" cy="966931"/>
              </a:xfrm>
              <a:prstGeom prst="rect">
                <a:avLst/>
              </a:prstGeom>
              <a:blipFill>
                <a:blip r:embed="rId7"/>
                <a:stretch>
                  <a:fillRect/>
                </a:stretch>
              </a:blipFill>
            </p:spPr>
            <p:txBody>
              <a:bodyPr/>
              <a:lstStyle/>
              <a:p>
                <a:r>
                  <a:rPr lang="ja-JP" altLang="en-US">
                    <a:noFill/>
                  </a:rPr>
                  <a:t> </a:t>
                </a:r>
              </a:p>
            </p:txBody>
          </p:sp>
        </mc:Fallback>
      </mc:AlternateContent>
      <p:sp>
        <p:nvSpPr>
          <p:cNvPr id="35" name="正方形/長方形 34"/>
          <p:cNvSpPr/>
          <p:nvPr/>
        </p:nvSpPr>
        <p:spPr>
          <a:xfrm>
            <a:off x="5705495" y="2465243"/>
            <a:ext cx="360040" cy="35696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3117954" y="2848131"/>
            <a:ext cx="1836295" cy="2630774"/>
          </a:xfrm>
          <a:custGeom>
            <a:avLst/>
            <a:gdLst>
              <a:gd name="connsiteX0" fmla="*/ 1836295 w 1836295"/>
              <a:gd name="connsiteY0" fmla="*/ 2630774 h 2630774"/>
              <a:gd name="connsiteX1" fmla="*/ 667062 w 1836295"/>
              <a:gd name="connsiteY1" fmla="*/ 1738859 h 2630774"/>
              <a:gd name="connsiteX2" fmla="*/ 112426 w 1836295"/>
              <a:gd name="connsiteY2" fmla="*/ 607102 h 2630774"/>
              <a:gd name="connsiteX3" fmla="*/ 0 w 1836295"/>
              <a:gd name="connsiteY3" fmla="*/ 0 h 2630774"/>
              <a:gd name="connsiteX4" fmla="*/ 0 w 1836295"/>
              <a:gd name="connsiteY4" fmla="*/ 0 h 2630774"/>
              <a:gd name="connsiteX5" fmla="*/ 0 w 1836295"/>
              <a:gd name="connsiteY5" fmla="*/ 0 h 263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295" h="2630774">
                <a:moveTo>
                  <a:pt x="1836295" y="2630774"/>
                </a:moveTo>
                <a:cubicBezTo>
                  <a:pt x="1395334" y="2353456"/>
                  <a:pt x="954373" y="2076138"/>
                  <a:pt x="667062" y="1738859"/>
                </a:cubicBezTo>
                <a:cubicBezTo>
                  <a:pt x="379750" y="1401580"/>
                  <a:pt x="223603" y="896912"/>
                  <a:pt x="112426" y="607102"/>
                </a:cubicBezTo>
                <a:cubicBezTo>
                  <a:pt x="1249" y="317292"/>
                  <a:pt x="0" y="0"/>
                  <a:pt x="0" y="0"/>
                </a:cubicBezTo>
                <a:lnTo>
                  <a:pt x="0" y="0"/>
                </a:lnTo>
                <a:lnTo>
                  <a:pt x="0" y="0"/>
                </a:lnTo>
              </a:path>
            </a:pathLst>
          </a:custGeom>
          <a:noFill/>
          <a:ln>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5966085" y="2870616"/>
            <a:ext cx="1693889" cy="2570814"/>
          </a:xfrm>
          <a:custGeom>
            <a:avLst/>
            <a:gdLst>
              <a:gd name="connsiteX0" fmla="*/ 1693889 w 1693889"/>
              <a:gd name="connsiteY0" fmla="*/ 2570814 h 2570814"/>
              <a:gd name="connsiteX1" fmla="*/ 344774 w 1693889"/>
              <a:gd name="connsiteY1" fmla="*/ 1101777 h 2570814"/>
              <a:gd name="connsiteX2" fmla="*/ 0 w 1693889"/>
              <a:gd name="connsiteY2" fmla="*/ 0 h 2570814"/>
            </a:gdLst>
            <a:ahLst/>
            <a:cxnLst>
              <a:cxn ang="0">
                <a:pos x="connsiteX0" y="connsiteY0"/>
              </a:cxn>
              <a:cxn ang="0">
                <a:pos x="connsiteX1" y="connsiteY1"/>
              </a:cxn>
              <a:cxn ang="0">
                <a:pos x="connsiteX2" y="connsiteY2"/>
              </a:cxn>
            </a:cxnLst>
            <a:rect l="l" t="t" r="r" b="b"/>
            <a:pathLst>
              <a:path w="1693889" h="2570814">
                <a:moveTo>
                  <a:pt x="1693889" y="2570814"/>
                </a:moveTo>
                <a:cubicBezTo>
                  <a:pt x="1160489" y="2050530"/>
                  <a:pt x="627089" y="1530246"/>
                  <a:pt x="344774" y="1101777"/>
                </a:cubicBezTo>
                <a:cubicBezTo>
                  <a:pt x="62459" y="673308"/>
                  <a:pt x="31229" y="336654"/>
                  <a:pt x="0" y="0"/>
                </a:cubicBezTo>
              </a:path>
            </a:pathLst>
          </a:custGeom>
          <a:noFill/>
          <a:ln>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2" name="コンテンツ プレースホルダー 2"/>
              <p:cNvSpPr txBox="1">
                <a:spLocks/>
              </p:cNvSpPr>
              <p:nvPr/>
            </p:nvSpPr>
            <p:spPr>
              <a:xfrm>
                <a:off x="2841427" y="4149080"/>
                <a:ext cx="5735175" cy="792088"/>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57200" indent="-457200">
                  <a:buFont typeface="+mj-lt"/>
                  <a:buAutoNum type="arabicPeriod"/>
                </a:pPr>
                <a:r>
                  <a:rPr lang="en-US" altLang="ja-JP" sz="2400" dirty="0"/>
                  <a:t>Calculate </a:t>
                </a:r>
                <a14:m>
                  <m:oMath xmlns:m="http://schemas.openxmlformats.org/officeDocument/2006/math">
                    <m:r>
                      <a:rPr lang="en-US" altLang="ja-JP" sz="2400" b="0" i="1" smtClean="0">
                        <a:latin typeface="Cambria Math"/>
                      </a:rPr>
                      <m:t>𝐷</m:t>
                    </m:r>
                  </m:oMath>
                </a14:m>
                <a:r>
                  <a:rPr lang="en-US" altLang="ja-JP" sz="2400" dirty="0"/>
                  <a:t> cross-correlations using the pixels in the windows</a:t>
                </a:r>
              </a:p>
            </p:txBody>
          </p:sp>
        </mc:Choice>
        <mc:Fallback xmlns="">
          <p:sp>
            <p:nvSpPr>
              <p:cNvPr id="42" name="コンテンツ プレースホルダー 2"/>
              <p:cNvSpPr txBox="1">
                <a:spLocks noRot="1" noChangeAspect="1" noMove="1" noResize="1" noEditPoints="1" noAdjustHandles="1" noChangeArrowheads="1" noChangeShapeType="1" noTextEdit="1"/>
              </p:cNvSpPr>
              <p:nvPr/>
            </p:nvSpPr>
            <p:spPr>
              <a:xfrm>
                <a:off x="2841427" y="4149080"/>
                <a:ext cx="5735175" cy="792088"/>
              </a:xfrm>
              <a:prstGeom prst="rect">
                <a:avLst/>
              </a:prstGeom>
              <a:blipFill rotWithShape="0">
                <a:blip r:embed="rId8"/>
                <a:stretch>
                  <a:fillRect l="-1700" t="-7692" b="-21538"/>
                </a:stretch>
              </a:blipFill>
            </p:spPr>
            <p:txBody>
              <a:bodyPr/>
              <a:lstStyle/>
              <a:p>
                <a:r>
                  <a:rPr lang="ja-JP" altLang="en-US">
                    <a:noFill/>
                  </a:rPr>
                  <a:t> </a:t>
                </a:r>
              </a:p>
            </p:txBody>
          </p:sp>
        </mc:Fallback>
      </mc:AlternateContent>
      <p:cxnSp>
        <p:nvCxnSpPr>
          <p:cNvPr id="41" name="直線コネクタ 40"/>
          <p:cNvCxnSpPr/>
          <p:nvPr/>
        </p:nvCxnSpPr>
        <p:spPr>
          <a:xfrm flipH="1">
            <a:off x="5878019" y="1613483"/>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5884649" y="1844824"/>
            <a:ext cx="529799"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p:cNvSpPr txBox="1"/>
              <p:nvPr/>
            </p:nvSpPr>
            <p:spPr>
              <a:xfrm>
                <a:off x="5968024" y="1513766"/>
                <a:ext cx="3779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𝑑</m:t>
                      </m:r>
                    </m:oMath>
                  </m:oMathPara>
                </a14:m>
                <a:endParaRPr kumimoji="1" lang="ja-JP" altLang="en-US"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968024" y="1513766"/>
                <a:ext cx="377924" cy="369332"/>
              </a:xfrm>
              <a:prstGeom prst="rect">
                <a:avLst/>
              </a:prstGeom>
              <a:blipFill rotWithShape="1">
                <a:blip r:embed="rId9"/>
                <a:stretch>
                  <a:fillRect/>
                </a:stretch>
              </a:blipFill>
            </p:spPr>
            <p:txBody>
              <a:bodyPr/>
              <a:lstStyle/>
              <a:p>
                <a:r>
                  <a:rPr lang="ja-JP" altLang="en-US">
                    <a:noFill/>
                  </a:rPr>
                  <a:t> </a:t>
                </a:r>
              </a:p>
            </p:txBody>
          </p:sp>
        </mc:Fallback>
      </mc:AlternateContent>
      <p:sp>
        <p:nvSpPr>
          <p:cNvPr id="49" name="正方形/長方形 48"/>
          <p:cNvSpPr/>
          <p:nvPr/>
        </p:nvSpPr>
        <p:spPr>
          <a:xfrm>
            <a:off x="2830783" y="2460465"/>
            <a:ext cx="360040" cy="356960"/>
          </a:xfrm>
          <a:prstGeom prst="rect">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186617" y="6124123"/>
            <a:ext cx="5274096" cy="5760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can be calculated using the box filter</a:t>
            </a:r>
            <a:endParaRPr kumimoji="1" lang="ja-JP" altLang="en-US" sz="2400" dirty="0"/>
          </a:p>
        </p:txBody>
      </p:sp>
    </p:spTree>
    <p:extLst>
      <p:ext uri="{BB962C8B-B14F-4D97-AF65-F5344CB8AC3E}">
        <p14:creationId xmlns:p14="http://schemas.microsoft.com/office/powerpoint/2010/main" val="429311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5119816" y="2465243"/>
            <a:ext cx="360040" cy="360040"/>
            <a:chOff x="2841427" y="2462163"/>
            <a:chExt cx="360040" cy="360040"/>
          </a:xfrm>
        </p:grpSpPr>
        <p:sp>
          <p:nvSpPr>
            <p:cNvPr id="24" name="正方形/長方形 23"/>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p:nvGrpSpPr>
        <p:grpSpPr>
          <a:xfrm>
            <a:off x="2841427" y="2462163"/>
            <a:ext cx="360040" cy="360040"/>
            <a:chOff x="2841427" y="2462163"/>
            <a:chExt cx="360040" cy="360040"/>
          </a:xfrm>
        </p:grpSpPr>
        <p:sp>
          <p:nvSpPr>
            <p:cNvPr id="11" name="正方形/長方形 1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6230149" y="2465243"/>
            <a:ext cx="360040" cy="360040"/>
            <a:chOff x="2841427" y="2462163"/>
            <a:chExt cx="360040" cy="360040"/>
          </a:xfrm>
        </p:grpSpPr>
        <p:sp>
          <p:nvSpPr>
            <p:cNvPr id="21" name="正方形/長方形 2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0" y="0"/>
            <a:ext cx="9144000" cy="1143000"/>
          </a:xfrm>
        </p:spPr>
        <p:txBody>
          <a:bodyPr>
            <a:normAutofit/>
          </a:bodyPr>
          <a:lstStyle/>
          <a:p>
            <a:r>
              <a:rPr lang="en-US" altLang="ja-JP" sz="3800" dirty="0"/>
              <a:t>Calculating Cross-correlation using Box Filter</a:t>
            </a:r>
            <a:endParaRPr kumimoji="1" lang="ja-JP" altLang="en-US" sz="3800" dirty="0"/>
          </a:p>
        </p:txBody>
      </p:sp>
      <p:sp>
        <p:nvSpPr>
          <p:cNvPr id="3" name="コンテンツ プレースホルダー 2"/>
          <p:cNvSpPr>
            <a:spLocks noGrp="1"/>
          </p:cNvSpPr>
          <p:nvPr>
            <p:ph idx="1"/>
          </p:nvPr>
        </p:nvSpPr>
        <p:spPr>
          <a:xfrm>
            <a:off x="467544" y="1124745"/>
            <a:ext cx="8229600" cy="648072"/>
          </a:xfrm>
        </p:spPr>
        <p:txBody>
          <a:bodyPr>
            <a:normAutofit/>
          </a:bodyPr>
          <a:lstStyle/>
          <a:p>
            <a:pPr marL="0" indent="0">
              <a:buNone/>
            </a:pPr>
            <a:r>
              <a:rPr kumimoji="1" lang="en-US" altLang="ja-JP" sz="2400" dirty="0"/>
              <a:t>An Example: Stereo Vision</a:t>
            </a:r>
          </a:p>
        </p:txBody>
      </p:sp>
      <p:sp>
        <p:nvSpPr>
          <p:cNvPr id="4" name="正方形/長方形 3"/>
          <p:cNvSpPr/>
          <p:nvPr/>
        </p:nvSpPr>
        <p:spPr>
          <a:xfrm>
            <a:off x="1043608"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427984"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18298" y="3505982"/>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9" name="テキスト ボックス 8"/>
          <p:cNvSpPr txBox="1"/>
          <p:nvPr/>
        </p:nvSpPr>
        <p:spPr>
          <a:xfrm>
            <a:off x="6402674" y="3505982"/>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10" name="直線コネクタ 9"/>
          <p:cNvCxnSpPr/>
          <p:nvPr/>
        </p:nvCxnSpPr>
        <p:spPr>
          <a:xfrm>
            <a:off x="539552" y="2636912"/>
            <a:ext cx="7776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5" idx="1"/>
          </p:cNvCxnSpPr>
          <p:nvPr/>
        </p:nvCxnSpPr>
        <p:spPr>
          <a:xfrm flipH="1">
            <a:off x="3018298"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402674"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356320" y="2832778"/>
            <a:ext cx="2714141" cy="369332"/>
          </a:xfrm>
          <a:prstGeom prst="rect">
            <a:avLst/>
          </a:prstGeom>
          <a:noFill/>
        </p:spPr>
        <p:txBody>
          <a:bodyPr wrap="none" rtlCol="0">
            <a:spAutoFit/>
          </a:bodyPr>
          <a:lstStyle/>
          <a:p>
            <a:r>
              <a:rPr lang="en-US" altLang="ja-JP" dirty="0"/>
              <a:t>target pixel and its window</a:t>
            </a:r>
          </a:p>
        </p:txBody>
      </p:sp>
      <p:cxnSp>
        <p:nvCxnSpPr>
          <p:cNvPr id="26" name="直線コネクタ 25"/>
          <p:cNvCxnSpPr/>
          <p:nvPr/>
        </p:nvCxnSpPr>
        <p:spPr>
          <a:xfrm flipH="1">
            <a:off x="5292080" y="1630977"/>
            <a:ext cx="5530" cy="2061848"/>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5705494" y="2464387"/>
            <a:ext cx="360040" cy="360040"/>
            <a:chOff x="2841427" y="2462163"/>
            <a:chExt cx="360040" cy="360040"/>
          </a:xfrm>
        </p:grpSpPr>
        <p:sp>
          <p:nvSpPr>
            <p:cNvPr id="33" name="正方形/長方形 32"/>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テキスト ボックス 35"/>
          <p:cNvSpPr txBox="1"/>
          <p:nvPr/>
        </p:nvSpPr>
        <p:spPr>
          <a:xfrm>
            <a:off x="5422010" y="2356566"/>
            <a:ext cx="343364" cy="369332"/>
          </a:xfrm>
          <a:prstGeom prst="rect">
            <a:avLst/>
          </a:prstGeom>
          <a:noFill/>
        </p:spPr>
        <p:txBody>
          <a:bodyPr wrap="none" rtlCol="0">
            <a:spAutoFit/>
          </a:bodyPr>
          <a:lstStyle/>
          <a:p>
            <a:r>
              <a:rPr lang="en-US" altLang="ja-JP" dirty="0"/>
              <a:t>…</a:t>
            </a:r>
            <a:endParaRPr kumimoji="1" lang="ja-JP" altLang="en-US" dirty="0"/>
          </a:p>
        </p:txBody>
      </p:sp>
      <p:sp>
        <p:nvSpPr>
          <p:cNvPr id="37" name="テキスト ボックス 36"/>
          <p:cNvSpPr txBox="1"/>
          <p:nvPr/>
        </p:nvSpPr>
        <p:spPr>
          <a:xfrm>
            <a:off x="5976156" y="2356305"/>
            <a:ext cx="343364" cy="369332"/>
          </a:xfrm>
          <a:prstGeom prst="rect">
            <a:avLst/>
          </a:prstGeom>
          <a:noFill/>
        </p:spPr>
        <p:txBody>
          <a:bodyPr wrap="none" rtlCol="0">
            <a:spAutoFit/>
          </a:bodyPr>
          <a:lstStyle/>
          <a:p>
            <a:r>
              <a:rPr lang="en-US" altLang="ja-JP" dirty="0"/>
              <a:t>…</a:t>
            </a:r>
            <a:endParaRPr kumimoji="1" lang="ja-JP" altLang="en-US" dirty="0"/>
          </a:p>
        </p:txBody>
      </p:sp>
      <mc:AlternateContent xmlns:mc="http://schemas.openxmlformats.org/markup-compatibility/2006" xmlns:a14="http://schemas.microsoft.com/office/drawing/2010/main">
        <mc:Choice Requires="a14">
          <p:sp>
            <p:nvSpPr>
              <p:cNvPr id="38" name="テキスト ボックス 37"/>
              <p:cNvSpPr txBox="1"/>
              <p:nvPr/>
            </p:nvSpPr>
            <p:spPr>
              <a:xfrm>
                <a:off x="6365657" y="2129550"/>
                <a:ext cx="5338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0</m:t>
                          </m:r>
                        </m:sub>
                      </m:sSub>
                    </m:oMath>
                  </m:oMathPara>
                </a14:m>
                <a:endParaRPr kumimoji="1" lang="ja-JP" altLang="en-US"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6365657" y="2129550"/>
                <a:ext cx="533864"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p:cNvSpPr txBox="1"/>
              <p:nvPr/>
            </p:nvSpPr>
            <p:spPr>
              <a:xfrm>
                <a:off x="4639045" y="2107065"/>
                <a:ext cx="7800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𝐷</m:t>
                          </m:r>
                          <m:r>
                            <a:rPr kumimoji="1" lang="en-US" altLang="ja-JP" b="0" i="1" smtClean="0">
                              <a:latin typeface="Cambria Math"/>
                            </a:rPr>
                            <m:t>−1</m:t>
                          </m:r>
                        </m:sub>
                      </m:sSub>
                    </m:oMath>
                  </m:oMathPara>
                </a14:m>
                <a:endParaRPr kumimoji="1" lang="ja-JP" altLang="en-US" dirty="0"/>
              </a:p>
            </p:txBody>
          </p:sp>
        </mc:Choice>
        <mc:Fallback xmlns="">
          <p:sp>
            <p:nvSpPr>
              <p:cNvPr id="39" name="テキスト ボックス 38"/>
              <p:cNvSpPr txBox="1">
                <a:spLocks noRot="1" noChangeAspect="1" noMove="1" noResize="1" noEditPoints="1" noAdjustHandles="1" noChangeArrowheads="1" noChangeShapeType="1" noTextEdit="1"/>
              </p:cNvSpPr>
              <p:nvPr/>
            </p:nvSpPr>
            <p:spPr>
              <a:xfrm>
                <a:off x="4639045" y="2107065"/>
                <a:ext cx="780022"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p:cNvSpPr txBox="1"/>
              <p:nvPr/>
            </p:nvSpPr>
            <p:spPr>
              <a:xfrm>
                <a:off x="5635329" y="2113867"/>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635329" y="2113867"/>
                <a:ext cx="543610"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コンテンツ プレースホルダー 2"/>
              <p:cNvSpPr txBox="1">
                <a:spLocks/>
              </p:cNvSpPr>
              <p:nvPr/>
            </p:nvSpPr>
            <p:spPr>
              <a:xfrm>
                <a:off x="2841427" y="4149080"/>
                <a:ext cx="5735175"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57200" indent="-457200">
                  <a:buFont typeface="+mj-lt"/>
                  <a:buAutoNum type="arabicPeriod"/>
                </a:pPr>
                <a:r>
                  <a:rPr lang="en-US" altLang="ja-JP" sz="2400" dirty="0"/>
                  <a:t>Calculate </a:t>
                </a:r>
                <a14:m>
                  <m:oMath xmlns:m="http://schemas.openxmlformats.org/officeDocument/2006/math">
                    <m:r>
                      <a:rPr lang="en-US" altLang="ja-JP" sz="2400" b="0" i="1" smtClean="0">
                        <a:latin typeface="Cambria Math"/>
                      </a:rPr>
                      <m:t>𝐷</m:t>
                    </m:r>
                  </m:oMath>
                </a14:m>
                <a:r>
                  <a:rPr lang="en-US" altLang="ja-JP" sz="2400" dirty="0"/>
                  <a:t> cross-correlations using the pixels in the windows, and</a:t>
                </a:r>
              </a:p>
              <a:p>
                <a:pPr marL="457200" indent="-457200">
                  <a:buFont typeface="+mj-lt"/>
                  <a:buAutoNum type="arabicPeriod"/>
                </a:pPr>
                <a:r>
                  <a:rPr lang="en-US" altLang="ja-JP" sz="2400" dirty="0"/>
                  <a:t>Find the best matched</a:t>
                </a:r>
              </a:p>
            </p:txBody>
          </p:sp>
        </mc:Choice>
        <mc:Fallback xmlns="">
          <p:sp>
            <p:nvSpPr>
              <p:cNvPr id="42" name="コンテンツ プレースホルダー 2"/>
              <p:cNvSpPr txBox="1">
                <a:spLocks noRot="1" noChangeAspect="1" noMove="1" noResize="1" noEditPoints="1" noAdjustHandles="1" noChangeArrowheads="1" noChangeShapeType="1" noTextEdit="1"/>
              </p:cNvSpPr>
              <p:nvPr/>
            </p:nvSpPr>
            <p:spPr>
              <a:xfrm>
                <a:off x="2841427" y="4149080"/>
                <a:ext cx="5735175" cy="1152128"/>
              </a:xfrm>
              <a:prstGeom prst="rect">
                <a:avLst/>
              </a:prstGeom>
              <a:blipFill rotWithShape="1">
                <a:blip r:embed="rId6"/>
                <a:stretch>
                  <a:fillRect l="-1594" t="-4762" b="-216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3638871" y="5445224"/>
                <a:ext cx="3689856" cy="574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𝑑</m:t>
                          </m:r>
                        </m:e>
                        <m:sub>
                          <m:r>
                            <a:rPr kumimoji="1" lang="en-US" altLang="ja-JP" sz="2400" b="0" i="1" smtClean="0">
                              <a:latin typeface="Cambria Math"/>
                            </a:rPr>
                            <m:t>𝑚𝑖𝑛</m:t>
                          </m:r>
                        </m:sub>
                      </m:sSub>
                      <m:r>
                        <a:rPr kumimoji="1" lang="en-US" altLang="ja-JP" sz="2400" b="0" i="1" smtClean="0">
                          <a:latin typeface="Cambria Math"/>
                        </a:rPr>
                        <m:t>=</m:t>
                      </m:r>
                      <m:func>
                        <m:funcPr>
                          <m:ctrlPr>
                            <a:rPr lang="en-US" altLang="ja-JP" sz="2400" i="1" smtClean="0">
                              <a:latin typeface="Cambria Math" panose="02040503050406030204" pitchFamily="18" charset="0"/>
                            </a:rPr>
                          </m:ctrlPr>
                        </m:funcPr>
                        <m:fName>
                          <m:limLow>
                            <m:limLowPr>
                              <m:ctrlPr>
                                <a:rPr lang="en-US" altLang="ja-JP" sz="2400" i="1" smtClean="0">
                                  <a:latin typeface="Cambria Math" panose="02040503050406030204" pitchFamily="18" charset="0"/>
                                </a:rPr>
                              </m:ctrlPr>
                            </m:limLowPr>
                            <m:e>
                              <m:r>
                                <m:rPr>
                                  <m:sty m:val="p"/>
                                </m:rPr>
                                <a:rPr lang="en-US" altLang="ja-JP" sz="2400" i="0" smtClean="0">
                                  <a:latin typeface="Cambria Math"/>
                                </a:rPr>
                                <m:t>min</m:t>
                              </m:r>
                            </m:e>
                            <m:lim>
                              <m:r>
                                <a:rPr lang="en-US" altLang="ja-JP" sz="2400" b="0" i="1" smtClean="0">
                                  <a:latin typeface="Cambria Math"/>
                                </a:rPr>
                                <m:t>0</m:t>
                              </m:r>
                              <m:r>
                                <a:rPr lang="en-US" altLang="ja-JP" sz="2400" b="0" i="1" smtClean="0">
                                  <a:latin typeface="Cambria Math"/>
                                  <a:ea typeface="Cambria Math"/>
                                </a:rPr>
                                <m:t>≤</m:t>
                              </m:r>
                              <m:r>
                                <a:rPr lang="en-US" altLang="ja-JP" sz="2400" b="0" i="1" smtClean="0">
                                  <a:latin typeface="Cambria Math"/>
                                  <a:ea typeface="Cambria Math"/>
                                </a:rPr>
                                <m:t>𝑑</m:t>
                              </m:r>
                              <m:r>
                                <a:rPr lang="en-US" altLang="ja-JP" sz="2400" b="0" i="1" smtClean="0">
                                  <a:latin typeface="Cambria Math"/>
                                  <a:ea typeface="Cambria Math"/>
                                </a:rPr>
                                <m:t>&lt;</m:t>
                              </m:r>
                              <m:r>
                                <a:rPr lang="en-US" altLang="ja-JP" sz="2400" b="0" i="1" smtClean="0">
                                  <a:latin typeface="Cambria Math"/>
                                  <a:ea typeface="Cambria Math"/>
                                </a:rPr>
                                <m:t>𝐷</m:t>
                              </m:r>
                            </m:lim>
                          </m:limLow>
                        </m:fName>
                        <m:e>
                          <m:r>
                            <a:rPr lang="en-US" altLang="ja-JP" sz="2400" b="0" i="1" smtClean="0">
                              <a:latin typeface="Cambria Math" panose="02040503050406030204" pitchFamily="18" charset="0"/>
                              <a:ea typeface="Cambria Math"/>
                            </a:rPr>
                            <m:t>𝑆𝐴𝐷</m:t>
                          </m:r>
                          <m:r>
                            <a:rPr lang="en-US" altLang="ja-JP" sz="2400" b="0" i="1" smtClean="0">
                              <a:latin typeface="Cambria Math"/>
                            </a:rPr>
                            <m:t>(</m:t>
                          </m:r>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r>
                            <a:rPr lang="en-US" altLang="ja-JP" sz="2400" b="0" i="1" smtClean="0">
                              <a:latin typeface="Cambria Math"/>
                            </a:rPr>
                            <m:t>,</m:t>
                          </m:r>
                          <m:r>
                            <a:rPr lang="en-US" altLang="ja-JP" sz="2400" b="0" i="1" smtClean="0">
                              <a:latin typeface="Cambria Math"/>
                            </a:rPr>
                            <m:t>𝑑</m:t>
                          </m:r>
                          <m:r>
                            <a:rPr lang="en-US" altLang="ja-JP" sz="2400" b="0" i="1" smtClean="0">
                              <a:latin typeface="Cambria Math"/>
                            </a:rPr>
                            <m:t>)</m:t>
                          </m:r>
                        </m:e>
                      </m:func>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638871" y="5445224"/>
                <a:ext cx="3689856" cy="574516"/>
              </a:xfrm>
              <a:prstGeom prst="rect">
                <a:avLst/>
              </a:prstGeom>
              <a:blipFill>
                <a:blip r:embed="rId7"/>
                <a:stretch>
                  <a:fillRect b="-5319"/>
                </a:stretch>
              </a:blipFill>
            </p:spPr>
            <p:txBody>
              <a:bodyPr/>
              <a:lstStyle/>
              <a:p>
                <a:r>
                  <a:rPr lang="ja-JP" altLang="en-US">
                    <a:noFill/>
                  </a:rPr>
                  <a:t> </a:t>
                </a:r>
              </a:p>
            </p:txBody>
          </p:sp>
        </mc:Fallback>
      </mc:AlternateContent>
      <p:cxnSp>
        <p:nvCxnSpPr>
          <p:cNvPr id="35" name="直線矢印コネクタ 34"/>
          <p:cNvCxnSpPr/>
          <p:nvPr/>
        </p:nvCxnSpPr>
        <p:spPr>
          <a:xfrm>
            <a:off x="5299836" y="2996952"/>
            <a:ext cx="1102838"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テキスト ボックス 40"/>
              <p:cNvSpPr txBox="1"/>
              <p:nvPr/>
            </p:nvSpPr>
            <p:spPr>
              <a:xfrm>
                <a:off x="5419067" y="2996952"/>
                <a:ext cx="4045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𝐷</m:t>
                      </m:r>
                    </m:oMath>
                  </m:oMathPara>
                </a14:m>
                <a:endParaRPr kumimoji="1" lang="ja-JP" altLang="en-US"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5419067" y="2996952"/>
                <a:ext cx="404598" cy="369332"/>
              </a:xfrm>
              <a:prstGeom prst="rect">
                <a:avLst/>
              </a:prstGeom>
              <a:blipFill rotWithShape="0">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50576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矢印コネクタ 18"/>
          <p:cNvCxnSpPr/>
          <p:nvPr/>
        </p:nvCxnSpPr>
        <p:spPr>
          <a:xfrm>
            <a:off x="1043608" y="1844824"/>
            <a:ext cx="30963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テキスト ボックス 40"/>
              <p:cNvSpPr txBox="1"/>
              <p:nvPr/>
            </p:nvSpPr>
            <p:spPr>
              <a:xfrm>
                <a:off x="2400445" y="1660158"/>
                <a:ext cx="3922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𝑋</m:t>
                      </m:r>
                    </m:oMath>
                  </m:oMathPara>
                </a14:m>
                <a:endParaRPr kumimoji="1" lang="ja-JP" altLang="en-US"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400445" y="1660158"/>
                <a:ext cx="392287" cy="369332"/>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17" name="グループ化 16"/>
          <p:cNvGrpSpPr/>
          <p:nvPr/>
        </p:nvGrpSpPr>
        <p:grpSpPr>
          <a:xfrm>
            <a:off x="2841427" y="2462163"/>
            <a:ext cx="360040" cy="360040"/>
            <a:chOff x="2841427" y="2462163"/>
            <a:chExt cx="360040" cy="360040"/>
          </a:xfrm>
        </p:grpSpPr>
        <p:sp>
          <p:nvSpPr>
            <p:cNvPr id="11" name="正方形/長方形 1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0" y="0"/>
            <a:ext cx="9144000" cy="1143000"/>
          </a:xfrm>
        </p:spPr>
        <p:txBody>
          <a:bodyPr>
            <a:normAutofit/>
          </a:bodyPr>
          <a:lstStyle/>
          <a:p>
            <a:r>
              <a:rPr lang="en-US" altLang="ja-JP" sz="3800" dirty="0"/>
              <a:t>Calculating Cross-correlation using Box Filter</a:t>
            </a:r>
            <a:endParaRPr kumimoji="1" lang="ja-JP" altLang="en-US" sz="3800" dirty="0"/>
          </a:p>
        </p:txBody>
      </p:sp>
      <p:sp>
        <p:nvSpPr>
          <p:cNvPr id="3" name="コンテンツ プレースホルダー 2"/>
          <p:cNvSpPr>
            <a:spLocks noGrp="1"/>
          </p:cNvSpPr>
          <p:nvPr>
            <p:ph idx="1"/>
          </p:nvPr>
        </p:nvSpPr>
        <p:spPr>
          <a:xfrm>
            <a:off x="467544" y="1124745"/>
            <a:ext cx="8229600" cy="648072"/>
          </a:xfrm>
        </p:spPr>
        <p:txBody>
          <a:bodyPr>
            <a:normAutofit/>
          </a:bodyPr>
          <a:lstStyle/>
          <a:p>
            <a:pPr marL="0" indent="0">
              <a:buNone/>
            </a:pPr>
            <a:r>
              <a:rPr kumimoji="1" lang="en-US" altLang="ja-JP" sz="2400" dirty="0"/>
              <a:t>An Example: Stereo Vision</a:t>
            </a:r>
          </a:p>
        </p:txBody>
      </p:sp>
      <p:sp>
        <p:nvSpPr>
          <p:cNvPr id="4" name="正方形/長方形 3"/>
          <p:cNvSpPr/>
          <p:nvPr/>
        </p:nvSpPr>
        <p:spPr>
          <a:xfrm>
            <a:off x="1043608"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18298" y="3505982"/>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9" name="テキスト ボックス 8"/>
          <p:cNvSpPr txBox="1"/>
          <p:nvPr/>
        </p:nvSpPr>
        <p:spPr>
          <a:xfrm>
            <a:off x="6402674" y="3505982"/>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10" name="直線コネクタ 9"/>
          <p:cNvCxnSpPr/>
          <p:nvPr/>
        </p:nvCxnSpPr>
        <p:spPr>
          <a:xfrm>
            <a:off x="539552" y="2636912"/>
            <a:ext cx="7776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5" idx="1"/>
          </p:cNvCxnSpPr>
          <p:nvPr/>
        </p:nvCxnSpPr>
        <p:spPr>
          <a:xfrm flipH="1">
            <a:off x="3018298"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402674"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356320" y="2832778"/>
            <a:ext cx="2714141" cy="369332"/>
          </a:xfrm>
          <a:prstGeom prst="rect">
            <a:avLst/>
          </a:prstGeom>
          <a:noFill/>
        </p:spPr>
        <p:txBody>
          <a:bodyPr wrap="none" rtlCol="0">
            <a:spAutoFit/>
          </a:bodyPr>
          <a:lstStyle/>
          <a:p>
            <a:r>
              <a:rPr lang="en-US" altLang="ja-JP" dirty="0"/>
              <a:t>target pixel and its window</a:t>
            </a:r>
          </a:p>
        </p:txBody>
      </p:sp>
      <p:cxnSp>
        <p:nvCxnSpPr>
          <p:cNvPr id="26" name="直線コネクタ 25"/>
          <p:cNvCxnSpPr/>
          <p:nvPr/>
        </p:nvCxnSpPr>
        <p:spPr>
          <a:xfrm flipH="1">
            <a:off x="5292080" y="1630977"/>
            <a:ext cx="5530" cy="2061848"/>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5705494" y="2464387"/>
            <a:ext cx="360040" cy="360040"/>
            <a:chOff x="2841427" y="2462163"/>
            <a:chExt cx="360040" cy="360040"/>
          </a:xfrm>
        </p:grpSpPr>
        <p:sp>
          <p:nvSpPr>
            <p:cNvPr id="33" name="正方形/長方形 32"/>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40" name="テキスト ボックス 39"/>
              <p:cNvSpPr txBox="1"/>
              <p:nvPr/>
            </p:nvSpPr>
            <p:spPr>
              <a:xfrm>
                <a:off x="5635329" y="2113867"/>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635329" y="2113867"/>
                <a:ext cx="543610"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コンテンツ プレースホルダー 2"/>
              <p:cNvSpPr txBox="1">
                <a:spLocks/>
              </p:cNvSpPr>
              <p:nvPr/>
            </p:nvSpPr>
            <p:spPr>
              <a:xfrm>
                <a:off x="1475657" y="4149080"/>
                <a:ext cx="7100946"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400" dirty="0"/>
                  <a:t>For calculating one cross-correlation, it is required to keep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m:t>
                    </m:r>
                    <m:d>
                      <m:dPr>
                        <m:ctrlPr>
                          <a:rPr lang="en-US" altLang="ja-JP" sz="2400" b="0" i="1" smtClean="0">
                            <a:latin typeface="Cambria Math" panose="02040503050406030204" pitchFamily="18" charset="0"/>
                            <a:ea typeface="Cambria Math"/>
                          </a:rPr>
                        </m:ctrlPr>
                      </m:dPr>
                      <m:e>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e>
                    </m:d>
                  </m:oMath>
                </a14:m>
                <a:r>
                  <a:rPr lang="en-US" altLang="ja-JP" sz="2400" dirty="0"/>
                  <a:t> values.</a:t>
                </a:r>
              </a:p>
              <a:p>
                <a:pPr marL="0" indent="0">
                  <a:buNone/>
                </a:pPr>
                <a:endParaRPr lang="en-US" altLang="ja-JP" sz="2400" dirty="0"/>
              </a:p>
            </p:txBody>
          </p:sp>
        </mc:Choice>
        <mc:Fallback xmlns="">
          <p:sp>
            <p:nvSpPr>
              <p:cNvPr id="42" name="コンテンツ プレースホルダー 2"/>
              <p:cNvSpPr txBox="1">
                <a:spLocks noRot="1" noChangeAspect="1" noMove="1" noResize="1" noEditPoints="1" noAdjustHandles="1" noChangeArrowheads="1" noChangeShapeType="1" noTextEdit="1"/>
              </p:cNvSpPr>
              <p:nvPr/>
            </p:nvSpPr>
            <p:spPr>
              <a:xfrm>
                <a:off x="1475657" y="4149080"/>
                <a:ext cx="7100946" cy="1152128"/>
              </a:xfrm>
              <a:prstGeom prst="rect">
                <a:avLst/>
              </a:prstGeom>
              <a:blipFill rotWithShape="0">
                <a:blip r:embed="rId5"/>
                <a:stretch>
                  <a:fillRect l="-1288" t="-4233"/>
                </a:stretch>
              </a:blipFill>
            </p:spPr>
            <p:txBody>
              <a:bodyPr/>
              <a:lstStyle/>
              <a:p>
                <a:r>
                  <a:rPr lang="ja-JP" altLang="en-US">
                    <a:noFill/>
                  </a:rPr>
                  <a:t> </a:t>
                </a:r>
              </a:p>
            </p:txBody>
          </p:sp>
        </mc:Fallback>
      </mc:AlternateContent>
      <p:sp>
        <p:nvSpPr>
          <p:cNvPr id="6" name="フリーフォーム 5"/>
          <p:cNvSpPr/>
          <p:nvPr/>
        </p:nvSpPr>
        <p:spPr>
          <a:xfrm>
            <a:off x="4427984" y="2450305"/>
            <a:ext cx="3096344" cy="381000"/>
          </a:xfrm>
          <a:custGeom>
            <a:avLst/>
            <a:gdLst>
              <a:gd name="connsiteX0" fmla="*/ 7143 w 3083718"/>
              <a:gd name="connsiteY0" fmla="*/ 23813 h 381000"/>
              <a:gd name="connsiteX1" fmla="*/ 1281112 w 3083718"/>
              <a:gd name="connsiteY1" fmla="*/ 28575 h 381000"/>
              <a:gd name="connsiteX2" fmla="*/ 1281112 w 3083718"/>
              <a:gd name="connsiteY2" fmla="*/ 0 h 381000"/>
              <a:gd name="connsiteX3" fmla="*/ 3081337 w 3083718"/>
              <a:gd name="connsiteY3" fmla="*/ 9525 h 381000"/>
              <a:gd name="connsiteX4" fmla="*/ 3083718 w 3083718"/>
              <a:gd name="connsiteY4" fmla="*/ 347663 h 381000"/>
              <a:gd name="connsiteX5" fmla="*/ 1631156 w 3083718"/>
              <a:gd name="connsiteY5" fmla="*/ 342900 h 381000"/>
              <a:gd name="connsiteX6" fmla="*/ 1626393 w 3083718"/>
              <a:gd name="connsiteY6" fmla="*/ 381000 h 381000"/>
              <a:gd name="connsiteX7" fmla="*/ 0 w 3083718"/>
              <a:gd name="connsiteY7" fmla="*/ 371475 h 381000"/>
              <a:gd name="connsiteX8" fmla="*/ 7143 w 3083718"/>
              <a:gd name="connsiteY8" fmla="*/ 238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3718" h="381000">
                <a:moveTo>
                  <a:pt x="7143" y="23813"/>
                </a:moveTo>
                <a:lnTo>
                  <a:pt x="1281112" y="28575"/>
                </a:lnTo>
                <a:lnTo>
                  <a:pt x="1281112" y="0"/>
                </a:lnTo>
                <a:lnTo>
                  <a:pt x="3081337" y="9525"/>
                </a:lnTo>
                <a:cubicBezTo>
                  <a:pt x="3082131" y="122238"/>
                  <a:pt x="3082924" y="234950"/>
                  <a:pt x="3083718" y="347663"/>
                </a:cubicBezTo>
                <a:lnTo>
                  <a:pt x="1631156" y="342900"/>
                </a:lnTo>
                <a:lnTo>
                  <a:pt x="1626393" y="381000"/>
                </a:lnTo>
                <a:lnTo>
                  <a:pt x="0" y="371475"/>
                </a:lnTo>
                <a:lnTo>
                  <a:pt x="7143" y="23813"/>
                </a:lnTo>
                <a:close/>
              </a:path>
            </a:pathLst>
          </a:custGeom>
          <a:solidFill>
            <a:srgbClr val="FFC000">
              <a:alpha val="2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4427984" y="1844824"/>
            <a:ext cx="30963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p:cNvSpPr txBox="1"/>
              <p:nvPr/>
            </p:nvSpPr>
            <p:spPr>
              <a:xfrm>
                <a:off x="5784821" y="1660158"/>
                <a:ext cx="3922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𝑋</m:t>
                      </m:r>
                    </m:oMath>
                  </m:oMathPara>
                </a14:m>
                <a:endParaRPr kumimoji="1" lang="ja-JP" altLang="en-US"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784821" y="1660158"/>
                <a:ext cx="392287" cy="369332"/>
              </a:xfrm>
              <a:prstGeom prst="rect">
                <a:avLst/>
              </a:prstGeom>
              <a:blipFill rotWithShape="0">
                <a:blip r:embed="rId6"/>
                <a:stretch>
                  <a:fillRect/>
                </a:stretch>
              </a:blipFill>
            </p:spPr>
            <p:txBody>
              <a:bodyPr/>
              <a:lstStyle/>
              <a:p>
                <a:r>
                  <a:rPr lang="ja-JP" altLang="en-US">
                    <a:noFill/>
                  </a:rPr>
                  <a:t> </a:t>
                </a:r>
              </a:p>
            </p:txBody>
          </p:sp>
        </mc:Fallback>
      </mc:AlternateContent>
      <p:sp>
        <p:nvSpPr>
          <p:cNvPr id="7" name="正方形/長方形 6"/>
          <p:cNvSpPr/>
          <p:nvPr/>
        </p:nvSpPr>
        <p:spPr>
          <a:xfrm>
            <a:off x="4427984"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7104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矢印コネクタ 18"/>
          <p:cNvCxnSpPr/>
          <p:nvPr/>
        </p:nvCxnSpPr>
        <p:spPr>
          <a:xfrm>
            <a:off x="1043608" y="1844824"/>
            <a:ext cx="30963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テキスト ボックス 40"/>
              <p:cNvSpPr txBox="1"/>
              <p:nvPr/>
            </p:nvSpPr>
            <p:spPr>
              <a:xfrm>
                <a:off x="2400445" y="1660158"/>
                <a:ext cx="3922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𝑋</m:t>
                      </m:r>
                    </m:oMath>
                  </m:oMathPara>
                </a14:m>
                <a:endParaRPr kumimoji="1" lang="ja-JP" altLang="en-US"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400445" y="1660158"/>
                <a:ext cx="392287" cy="369332"/>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17" name="グループ化 16"/>
          <p:cNvGrpSpPr/>
          <p:nvPr/>
        </p:nvGrpSpPr>
        <p:grpSpPr>
          <a:xfrm>
            <a:off x="2841427" y="2462163"/>
            <a:ext cx="360040" cy="360040"/>
            <a:chOff x="2841427" y="2462163"/>
            <a:chExt cx="360040" cy="360040"/>
          </a:xfrm>
        </p:grpSpPr>
        <p:sp>
          <p:nvSpPr>
            <p:cNvPr id="11" name="正方形/長方形 1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0" y="0"/>
            <a:ext cx="9144000" cy="1143000"/>
          </a:xfrm>
        </p:spPr>
        <p:txBody>
          <a:bodyPr>
            <a:normAutofit/>
          </a:bodyPr>
          <a:lstStyle/>
          <a:p>
            <a:r>
              <a:rPr lang="en-US" altLang="ja-JP" sz="3800" dirty="0"/>
              <a:t>Calculating Cross-correlation using Box Filter</a:t>
            </a:r>
            <a:endParaRPr kumimoji="1" lang="ja-JP" altLang="en-US" sz="3800" dirty="0"/>
          </a:p>
        </p:txBody>
      </p:sp>
      <p:sp>
        <p:nvSpPr>
          <p:cNvPr id="3" name="コンテンツ プレースホルダー 2"/>
          <p:cNvSpPr>
            <a:spLocks noGrp="1"/>
          </p:cNvSpPr>
          <p:nvPr>
            <p:ph idx="1"/>
          </p:nvPr>
        </p:nvSpPr>
        <p:spPr>
          <a:xfrm>
            <a:off x="467544" y="1124745"/>
            <a:ext cx="8229600" cy="648072"/>
          </a:xfrm>
        </p:spPr>
        <p:txBody>
          <a:bodyPr>
            <a:normAutofit/>
          </a:bodyPr>
          <a:lstStyle/>
          <a:p>
            <a:pPr marL="0" indent="0">
              <a:buNone/>
            </a:pPr>
            <a:r>
              <a:rPr kumimoji="1" lang="en-US" altLang="ja-JP" sz="2400" dirty="0"/>
              <a:t>An Example: Stereo Vision</a:t>
            </a:r>
          </a:p>
        </p:txBody>
      </p:sp>
      <p:sp>
        <p:nvSpPr>
          <p:cNvPr id="4" name="正方形/長方形 3"/>
          <p:cNvSpPr/>
          <p:nvPr/>
        </p:nvSpPr>
        <p:spPr>
          <a:xfrm>
            <a:off x="1043608"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18298" y="3505982"/>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9" name="テキスト ボックス 8"/>
          <p:cNvSpPr txBox="1"/>
          <p:nvPr/>
        </p:nvSpPr>
        <p:spPr>
          <a:xfrm>
            <a:off x="6402674" y="3505982"/>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10" name="直線コネクタ 9"/>
          <p:cNvCxnSpPr/>
          <p:nvPr/>
        </p:nvCxnSpPr>
        <p:spPr>
          <a:xfrm>
            <a:off x="539552" y="2636912"/>
            <a:ext cx="7776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5" idx="1"/>
          </p:cNvCxnSpPr>
          <p:nvPr/>
        </p:nvCxnSpPr>
        <p:spPr>
          <a:xfrm flipH="1">
            <a:off x="3018298"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402674"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356320" y="2832778"/>
            <a:ext cx="2714141" cy="369332"/>
          </a:xfrm>
          <a:prstGeom prst="rect">
            <a:avLst/>
          </a:prstGeom>
          <a:noFill/>
        </p:spPr>
        <p:txBody>
          <a:bodyPr wrap="none" rtlCol="0">
            <a:spAutoFit/>
          </a:bodyPr>
          <a:lstStyle/>
          <a:p>
            <a:r>
              <a:rPr lang="en-US" altLang="ja-JP" dirty="0"/>
              <a:t>target pixel and its window</a:t>
            </a:r>
          </a:p>
        </p:txBody>
      </p:sp>
      <p:cxnSp>
        <p:nvCxnSpPr>
          <p:cNvPr id="26" name="直線コネクタ 25"/>
          <p:cNvCxnSpPr/>
          <p:nvPr/>
        </p:nvCxnSpPr>
        <p:spPr>
          <a:xfrm flipH="1">
            <a:off x="5292080" y="1630977"/>
            <a:ext cx="5530" cy="2061848"/>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5705494" y="2464387"/>
            <a:ext cx="360040" cy="360040"/>
            <a:chOff x="2841427" y="2462163"/>
            <a:chExt cx="360040" cy="360040"/>
          </a:xfrm>
        </p:grpSpPr>
        <p:sp>
          <p:nvSpPr>
            <p:cNvPr id="33" name="正方形/長方形 32"/>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40" name="テキスト ボックス 39"/>
              <p:cNvSpPr txBox="1"/>
              <p:nvPr/>
            </p:nvSpPr>
            <p:spPr>
              <a:xfrm>
                <a:off x="5635329" y="2113867"/>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635329" y="2113867"/>
                <a:ext cx="543610"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コンテンツ プレースホルダー 2"/>
              <p:cNvSpPr txBox="1">
                <a:spLocks/>
              </p:cNvSpPr>
              <p:nvPr/>
            </p:nvSpPr>
            <p:spPr>
              <a:xfrm>
                <a:off x="1475657" y="4149080"/>
                <a:ext cx="7100946"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400" dirty="0"/>
                  <a:t>For calculating one cross-correlation, it is required to keep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m:t>
                    </m:r>
                    <m:d>
                      <m:dPr>
                        <m:ctrlPr>
                          <a:rPr lang="en-US" altLang="ja-JP" sz="2400" b="0" i="1" smtClean="0">
                            <a:latin typeface="Cambria Math" panose="02040503050406030204" pitchFamily="18" charset="0"/>
                            <a:ea typeface="Cambria Math"/>
                          </a:rPr>
                        </m:ctrlPr>
                      </m:dPr>
                      <m:e>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e>
                    </m:d>
                  </m:oMath>
                </a14:m>
                <a:r>
                  <a:rPr lang="en-US" altLang="ja-JP" sz="2400" dirty="0"/>
                  <a:t> values.</a:t>
                </a:r>
              </a:p>
              <a:p>
                <a:pPr marL="0" indent="0">
                  <a:buNone/>
                </a:pPr>
                <a:r>
                  <a:rPr lang="en-US" altLang="ja-JP" sz="2400" dirty="0"/>
                  <a:t>These values cannot be reused for calculating other cross-correlations.</a:t>
                </a:r>
              </a:p>
              <a:p>
                <a:pPr marL="0" indent="0">
                  <a:buNone/>
                </a:pPr>
                <a:endParaRPr lang="en-US" altLang="ja-JP" sz="2400" dirty="0"/>
              </a:p>
            </p:txBody>
          </p:sp>
        </mc:Choice>
        <mc:Fallback xmlns="">
          <p:sp>
            <p:nvSpPr>
              <p:cNvPr id="42" name="コンテンツ プレースホルダー 2"/>
              <p:cNvSpPr txBox="1">
                <a:spLocks noRot="1" noChangeAspect="1" noMove="1" noResize="1" noEditPoints="1" noAdjustHandles="1" noChangeArrowheads="1" noChangeShapeType="1" noTextEdit="1"/>
              </p:cNvSpPr>
              <p:nvPr/>
            </p:nvSpPr>
            <p:spPr>
              <a:xfrm>
                <a:off x="1475657" y="4149080"/>
                <a:ext cx="7100946" cy="1152128"/>
              </a:xfrm>
              <a:prstGeom prst="rect">
                <a:avLst/>
              </a:prstGeom>
              <a:blipFill>
                <a:blip r:embed="rId5"/>
                <a:stretch>
                  <a:fillRect l="-1288" t="-4233" b="-53439"/>
                </a:stretch>
              </a:blipFill>
            </p:spPr>
            <p:txBody>
              <a:bodyPr/>
              <a:lstStyle/>
              <a:p>
                <a:r>
                  <a:rPr lang="ja-JP" altLang="en-US">
                    <a:noFill/>
                  </a:rPr>
                  <a:t> </a:t>
                </a:r>
              </a:p>
            </p:txBody>
          </p:sp>
        </mc:Fallback>
      </mc:AlternateContent>
      <p:sp>
        <p:nvSpPr>
          <p:cNvPr id="6" name="フリーフォーム 5"/>
          <p:cNvSpPr/>
          <p:nvPr/>
        </p:nvSpPr>
        <p:spPr>
          <a:xfrm>
            <a:off x="4427984" y="2450305"/>
            <a:ext cx="3096344" cy="381000"/>
          </a:xfrm>
          <a:custGeom>
            <a:avLst/>
            <a:gdLst>
              <a:gd name="connsiteX0" fmla="*/ 7143 w 3083718"/>
              <a:gd name="connsiteY0" fmla="*/ 23813 h 381000"/>
              <a:gd name="connsiteX1" fmla="*/ 1281112 w 3083718"/>
              <a:gd name="connsiteY1" fmla="*/ 28575 h 381000"/>
              <a:gd name="connsiteX2" fmla="*/ 1281112 w 3083718"/>
              <a:gd name="connsiteY2" fmla="*/ 0 h 381000"/>
              <a:gd name="connsiteX3" fmla="*/ 3081337 w 3083718"/>
              <a:gd name="connsiteY3" fmla="*/ 9525 h 381000"/>
              <a:gd name="connsiteX4" fmla="*/ 3083718 w 3083718"/>
              <a:gd name="connsiteY4" fmla="*/ 347663 h 381000"/>
              <a:gd name="connsiteX5" fmla="*/ 1631156 w 3083718"/>
              <a:gd name="connsiteY5" fmla="*/ 342900 h 381000"/>
              <a:gd name="connsiteX6" fmla="*/ 1626393 w 3083718"/>
              <a:gd name="connsiteY6" fmla="*/ 381000 h 381000"/>
              <a:gd name="connsiteX7" fmla="*/ 0 w 3083718"/>
              <a:gd name="connsiteY7" fmla="*/ 371475 h 381000"/>
              <a:gd name="connsiteX8" fmla="*/ 7143 w 3083718"/>
              <a:gd name="connsiteY8" fmla="*/ 238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3718" h="381000">
                <a:moveTo>
                  <a:pt x="7143" y="23813"/>
                </a:moveTo>
                <a:lnTo>
                  <a:pt x="1281112" y="28575"/>
                </a:lnTo>
                <a:lnTo>
                  <a:pt x="1281112" y="0"/>
                </a:lnTo>
                <a:lnTo>
                  <a:pt x="3081337" y="9525"/>
                </a:lnTo>
                <a:cubicBezTo>
                  <a:pt x="3082131" y="122238"/>
                  <a:pt x="3082924" y="234950"/>
                  <a:pt x="3083718" y="347663"/>
                </a:cubicBezTo>
                <a:lnTo>
                  <a:pt x="1631156" y="342900"/>
                </a:lnTo>
                <a:lnTo>
                  <a:pt x="1626393" y="381000"/>
                </a:lnTo>
                <a:lnTo>
                  <a:pt x="0" y="371475"/>
                </a:lnTo>
                <a:lnTo>
                  <a:pt x="7143" y="23813"/>
                </a:lnTo>
                <a:close/>
              </a:path>
            </a:pathLst>
          </a:custGeom>
          <a:solidFill>
            <a:srgbClr val="FFC000">
              <a:alpha val="2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4427984" y="1844824"/>
            <a:ext cx="30963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p:cNvSpPr txBox="1"/>
              <p:nvPr/>
            </p:nvSpPr>
            <p:spPr>
              <a:xfrm>
                <a:off x="5784821" y="1660158"/>
                <a:ext cx="3922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𝑋</m:t>
                      </m:r>
                    </m:oMath>
                  </m:oMathPara>
                </a14:m>
                <a:endParaRPr kumimoji="1" lang="ja-JP" altLang="en-US"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784821" y="1660158"/>
                <a:ext cx="392287" cy="369332"/>
              </a:xfrm>
              <a:prstGeom prst="rect">
                <a:avLst/>
              </a:prstGeom>
              <a:blipFill rotWithShape="0">
                <a:blip r:embed="rId6"/>
                <a:stretch>
                  <a:fillRect/>
                </a:stretch>
              </a:blipFill>
            </p:spPr>
            <p:txBody>
              <a:bodyPr/>
              <a:lstStyle/>
              <a:p>
                <a:r>
                  <a:rPr lang="ja-JP" altLang="en-US">
                    <a:noFill/>
                  </a:rPr>
                  <a:t> </a:t>
                </a:r>
              </a:p>
            </p:txBody>
          </p:sp>
        </mc:Fallback>
      </mc:AlternateContent>
      <p:sp>
        <p:nvSpPr>
          <p:cNvPr id="7" name="正方形/長方形 6"/>
          <p:cNvSpPr/>
          <p:nvPr/>
        </p:nvSpPr>
        <p:spPr>
          <a:xfrm>
            <a:off x="4427984"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93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spTree>
    <p:extLst>
      <p:ext uri="{BB962C8B-B14F-4D97-AF65-F5344CB8AC3E}">
        <p14:creationId xmlns:p14="http://schemas.microsoft.com/office/powerpoint/2010/main" val="328149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矢印コネクタ 18"/>
          <p:cNvCxnSpPr/>
          <p:nvPr/>
        </p:nvCxnSpPr>
        <p:spPr>
          <a:xfrm>
            <a:off x="1043608" y="1844824"/>
            <a:ext cx="30963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テキスト ボックス 40"/>
              <p:cNvSpPr txBox="1"/>
              <p:nvPr/>
            </p:nvSpPr>
            <p:spPr>
              <a:xfrm>
                <a:off x="2400445" y="1660158"/>
                <a:ext cx="3922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𝑋</m:t>
                      </m:r>
                    </m:oMath>
                  </m:oMathPara>
                </a14:m>
                <a:endParaRPr kumimoji="1" lang="ja-JP" altLang="en-US"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400445" y="1660158"/>
                <a:ext cx="392287" cy="369332"/>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17" name="グループ化 16"/>
          <p:cNvGrpSpPr/>
          <p:nvPr/>
        </p:nvGrpSpPr>
        <p:grpSpPr>
          <a:xfrm>
            <a:off x="2841427" y="2462163"/>
            <a:ext cx="360040" cy="360040"/>
            <a:chOff x="2841427" y="2462163"/>
            <a:chExt cx="360040" cy="360040"/>
          </a:xfrm>
        </p:grpSpPr>
        <p:sp>
          <p:nvSpPr>
            <p:cNvPr id="11" name="正方形/長方形 1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0" y="0"/>
            <a:ext cx="9144000" cy="1143000"/>
          </a:xfrm>
        </p:spPr>
        <p:txBody>
          <a:bodyPr>
            <a:normAutofit/>
          </a:bodyPr>
          <a:lstStyle/>
          <a:p>
            <a:r>
              <a:rPr lang="en-US" altLang="ja-JP" sz="3800" dirty="0"/>
              <a:t>Calculating Cross-correlation using Box Filter</a:t>
            </a:r>
            <a:endParaRPr kumimoji="1" lang="ja-JP" altLang="en-US" sz="3800" dirty="0"/>
          </a:p>
        </p:txBody>
      </p:sp>
      <p:sp>
        <p:nvSpPr>
          <p:cNvPr id="3" name="コンテンツ プレースホルダー 2"/>
          <p:cNvSpPr>
            <a:spLocks noGrp="1"/>
          </p:cNvSpPr>
          <p:nvPr>
            <p:ph idx="1"/>
          </p:nvPr>
        </p:nvSpPr>
        <p:spPr>
          <a:xfrm>
            <a:off x="467544" y="1124745"/>
            <a:ext cx="8229600" cy="648072"/>
          </a:xfrm>
        </p:spPr>
        <p:txBody>
          <a:bodyPr>
            <a:normAutofit/>
          </a:bodyPr>
          <a:lstStyle/>
          <a:p>
            <a:pPr marL="0" indent="0">
              <a:buNone/>
            </a:pPr>
            <a:r>
              <a:rPr kumimoji="1" lang="en-US" altLang="ja-JP" sz="2400" dirty="0"/>
              <a:t>An Example: Stereo Vision</a:t>
            </a:r>
          </a:p>
        </p:txBody>
      </p:sp>
      <p:sp>
        <p:nvSpPr>
          <p:cNvPr id="4" name="正方形/長方形 3"/>
          <p:cNvSpPr/>
          <p:nvPr/>
        </p:nvSpPr>
        <p:spPr>
          <a:xfrm>
            <a:off x="1043608"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18298" y="3505982"/>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9" name="テキスト ボックス 8"/>
          <p:cNvSpPr txBox="1"/>
          <p:nvPr/>
        </p:nvSpPr>
        <p:spPr>
          <a:xfrm>
            <a:off x="6402674" y="3505982"/>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10" name="直線コネクタ 9"/>
          <p:cNvCxnSpPr/>
          <p:nvPr/>
        </p:nvCxnSpPr>
        <p:spPr>
          <a:xfrm>
            <a:off x="539552" y="2636912"/>
            <a:ext cx="7776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5" idx="1"/>
          </p:cNvCxnSpPr>
          <p:nvPr/>
        </p:nvCxnSpPr>
        <p:spPr>
          <a:xfrm flipH="1">
            <a:off x="3018298"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402674"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356320" y="2832778"/>
            <a:ext cx="2714141" cy="369332"/>
          </a:xfrm>
          <a:prstGeom prst="rect">
            <a:avLst/>
          </a:prstGeom>
          <a:noFill/>
        </p:spPr>
        <p:txBody>
          <a:bodyPr wrap="none" rtlCol="0">
            <a:spAutoFit/>
          </a:bodyPr>
          <a:lstStyle/>
          <a:p>
            <a:r>
              <a:rPr lang="en-US" altLang="ja-JP" dirty="0"/>
              <a:t>target pixel and its window</a:t>
            </a:r>
          </a:p>
        </p:txBody>
      </p:sp>
      <p:cxnSp>
        <p:nvCxnSpPr>
          <p:cNvPr id="26" name="直線コネクタ 25"/>
          <p:cNvCxnSpPr/>
          <p:nvPr/>
        </p:nvCxnSpPr>
        <p:spPr>
          <a:xfrm flipH="1">
            <a:off x="5292080" y="1630977"/>
            <a:ext cx="5530" cy="2061848"/>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5705494" y="2464387"/>
            <a:ext cx="360040" cy="360040"/>
            <a:chOff x="2841427" y="2462163"/>
            <a:chExt cx="360040" cy="360040"/>
          </a:xfrm>
        </p:grpSpPr>
        <p:sp>
          <p:nvSpPr>
            <p:cNvPr id="33" name="正方形/長方形 32"/>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40" name="テキスト ボックス 39"/>
              <p:cNvSpPr txBox="1"/>
              <p:nvPr/>
            </p:nvSpPr>
            <p:spPr>
              <a:xfrm>
                <a:off x="5635329" y="2113867"/>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635329" y="2113867"/>
                <a:ext cx="543610"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コンテンツ プレースホルダー 2"/>
              <p:cNvSpPr txBox="1">
                <a:spLocks/>
              </p:cNvSpPr>
              <p:nvPr/>
            </p:nvSpPr>
            <p:spPr>
              <a:xfrm>
                <a:off x="1475657" y="4149080"/>
                <a:ext cx="7100946"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400" dirty="0"/>
                  <a:t>For calculating one cross-correlation, it is required to keep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m:t>
                    </m:r>
                    <m:d>
                      <m:dPr>
                        <m:ctrlPr>
                          <a:rPr lang="en-US" altLang="ja-JP" sz="2400" b="0" i="1" smtClean="0">
                            <a:latin typeface="Cambria Math" panose="02040503050406030204" pitchFamily="18" charset="0"/>
                            <a:ea typeface="Cambria Math"/>
                          </a:rPr>
                        </m:ctrlPr>
                      </m:dPr>
                      <m:e>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e>
                    </m:d>
                  </m:oMath>
                </a14:m>
                <a:r>
                  <a:rPr lang="en-US" altLang="ja-JP" sz="2400" dirty="0"/>
                  <a:t> values.</a:t>
                </a:r>
              </a:p>
              <a:p>
                <a:pPr marL="0" indent="0">
                  <a:buNone/>
                </a:pPr>
                <a:r>
                  <a:rPr lang="en-US" altLang="ja-JP" sz="2400" dirty="0"/>
                  <a:t>These values cannot be reused for calculating other cross-correlations.</a:t>
                </a:r>
              </a:p>
              <a:p>
                <a:pPr marL="0" indent="0">
                  <a:buNone/>
                </a:pPr>
                <a:endParaRPr lang="en-US" altLang="ja-JP" sz="2400" dirty="0"/>
              </a:p>
            </p:txBody>
          </p:sp>
        </mc:Choice>
        <mc:Fallback xmlns="">
          <p:sp>
            <p:nvSpPr>
              <p:cNvPr id="42" name="コンテンツ プレースホルダー 2"/>
              <p:cNvSpPr txBox="1">
                <a:spLocks noRot="1" noChangeAspect="1" noMove="1" noResize="1" noEditPoints="1" noAdjustHandles="1" noChangeArrowheads="1" noChangeShapeType="1" noTextEdit="1"/>
              </p:cNvSpPr>
              <p:nvPr/>
            </p:nvSpPr>
            <p:spPr>
              <a:xfrm>
                <a:off x="1475657" y="4149080"/>
                <a:ext cx="7100946" cy="1152128"/>
              </a:xfrm>
              <a:prstGeom prst="rect">
                <a:avLst/>
              </a:prstGeom>
              <a:blipFill>
                <a:blip r:embed="rId5"/>
                <a:stretch>
                  <a:fillRect l="-1288" t="-4233" b="-53439"/>
                </a:stretch>
              </a:blipFill>
            </p:spPr>
            <p:txBody>
              <a:bodyPr/>
              <a:lstStyle/>
              <a:p>
                <a:r>
                  <a:rPr lang="ja-JP" altLang="en-US">
                    <a:noFill/>
                  </a:rPr>
                  <a:t> </a:t>
                </a:r>
              </a:p>
            </p:txBody>
          </p:sp>
        </mc:Fallback>
      </mc:AlternateContent>
      <p:sp>
        <p:nvSpPr>
          <p:cNvPr id="6" name="フリーフォーム 5"/>
          <p:cNvSpPr/>
          <p:nvPr/>
        </p:nvSpPr>
        <p:spPr>
          <a:xfrm>
            <a:off x="4427984" y="2450305"/>
            <a:ext cx="3096344" cy="381000"/>
          </a:xfrm>
          <a:custGeom>
            <a:avLst/>
            <a:gdLst>
              <a:gd name="connsiteX0" fmla="*/ 7143 w 3083718"/>
              <a:gd name="connsiteY0" fmla="*/ 23813 h 381000"/>
              <a:gd name="connsiteX1" fmla="*/ 1281112 w 3083718"/>
              <a:gd name="connsiteY1" fmla="*/ 28575 h 381000"/>
              <a:gd name="connsiteX2" fmla="*/ 1281112 w 3083718"/>
              <a:gd name="connsiteY2" fmla="*/ 0 h 381000"/>
              <a:gd name="connsiteX3" fmla="*/ 3081337 w 3083718"/>
              <a:gd name="connsiteY3" fmla="*/ 9525 h 381000"/>
              <a:gd name="connsiteX4" fmla="*/ 3083718 w 3083718"/>
              <a:gd name="connsiteY4" fmla="*/ 347663 h 381000"/>
              <a:gd name="connsiteX5" fmla="*/ 1631156 w 3083718"/>
              <a:gd name="connsiteY5" fmla="*/ 342900 h 381000"/>
              <a:gd name="connsiteX6" fmla="*/ 1626393 w 3083718"/>
              <a:gd name="connsiteY6" fmla="*/ 381000 h 381000"/>
              <a:gd name="connsiteX7" fmla="*/ 0 w 3083718"/>
              <a:gd name="connsiteY7" fmla="*/ 371475 h 381000"/>
              <a:gd name="connsiteX8" fmla="*/ 7143 w 3083718"/>
              <a:gd name="connsiteY8" fmla="*/ 238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3718" h="381000">
                <a:moveTo>
                  <a:pt x="7143" y="23813"/>
                </a:moveTo>
                <a:lnTo>
                  <a:pt x="1281112" y="28575"/>
                </a:lnTo>
                <a:lnTo>
                  <a:pt x="1281112" y="0"/>
                </a:lnTo>
                <a:lnTo>
                  <a:pt x="3081337" y="9525"/>
                </a:lnTo>
                <a:cubicBezTo>
                  <a:pt x="3082131" y="122238"/>
                  <a:pt x="3082924" y="234950"/>
                  <a:pt x="3083718" y="347663"/>
                </a:cubicBezTo>
                <a:lnTo>
                  <a:pt x="1631156" y="342900"/>
                </a:lnTo>
                <a:lnTo>
                  <a:pt x="1626393" y="381000"/>
                </a:lnTo>
                <a:lnTo>
                  <a:pt x="0" y="371475"/>
                </a:lnTo>
                <a:lnTo>
                  <a:pt x="7143" y="23813"/>
                </a:lnTo>
                <a:close/>
              </a:path>
            </a:pathLst>
          </a:custGeom>
          <a:solidFill>
            <a:srgbClr val="FFC000">
              <a:alpha val="2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4427984" y="1844824"/>
            <a:ext cx="30963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p:cNvSpPr txBox="1"/>
              <p:nvPr/>
            </p:nvSpPr>
            <p:spPr>
              <a:xfrm>
                <a:off x="5784821" y="1660158"/>
                <a:ext cx="3922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𝑋</m:t>
                      </m:r>
                    </m:oMath>
                  </m:oMathPara>
                </a14:m>
                <a:endParaRPr kumimoji="1" lang="ja-JP" altLang="en-US"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784821" y="1660158"/>
                <a:ext cx="392287"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コンテンツ プレースホルダー 2"/>
              <p:cNvSpPr txBox="1">
                <a:spLocks/>
              </p:cNvSpPr>
              <p:nvPr/>
            </p:nvSpPr>
            <p:spPr>
              <a:xfrm>
                <a:off x="1498142" y="5555972"/>
                <a:ext cx="7394338"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1000" dirty="0"/>
              </a:p>
              <a:p>
                <a:pPr marL="0" indent="0">
                  <a:buNone/>
                </a:pPr>
                <a14:m>
                  <m:oMath xmlns:m="http://schemas.openxmlformats.org/officeDocument/2006/math">
                    <m:r>
                      <a:rPr lang="en-US" altLang="ja-JP" sz="2400" b="0" i="1" smtClean="0">
                        <a:latin typeface="Cambria Math"/>
                      </a:rPr>
                      <m:t>𝑇</m:t>
                    </m:r>
                    <m:r>
                      <a:rPr lang="en-US" altLang="ja-JP" sz="2400" b="0" i="1" smtClean="0">
                        <a:latin typeface="Cambria Math"/>
                      </a:rPr>
                      <m:t>= </m:t>
                    </m:r>
                    <m:r>
                      <a:rPr lang="en-US" altLang="ja-JP" sz="2400" b="0" i="1" smtClean="0">
                        <a:latin typeface="Cambria Math"/>
                      </a:rPr>
                      <m:t>𝐷</m:t>
                    </m:r>
                    <m:r>
                      <a:rPr lang="en-US" altLang="ja-JP" sz="2400" b="0" i="1" smtClean="0">
                        <a:latin typeface="Cambria Math"/>
                        <a:ea typeface="Cambria Math"/>
                      </a:rPr>
                      <m:t>×</m:t>
                    </m:r>
                    <m:d>
                      <m:dPr>
                        <m:begChr m:val="{"/>
                        <m:endChr m:val="}"/>
                        <m:ctrlPr>
                          <a:rPr lang="en-US" altLang="ja-JP" sz="2400" b="0" i="1" smtClean="0">
                            <a:latin typeface="Cambria Math" panose="02040503050406030204" pitchFamily="18" charset="0"/>
                            <a:ea typeface="Cambria Math"/>
                          </a:rPr>
                        </m:ctrlPr>
                      </m:dPr>
                      <m:e>
                        <m:d>
                          <m:dPr>
                            <m:ctrlPr>
                              <a:rPr lang="en-US" altLang="ja-JP" sz="2400" b="0" i="1" smtClean="0">
                                <a:latin typeface="Cambria Math" panose="02040503050406030204" pitchFamily="18" charset="0"/>
                                <a:ea typeface="Cambria Math"/>
                              </a:rPr>
                            </m:ctrlPr>
                          </m:dPr>
                          <m:e>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m:t>
                        </m:r>
                        <m:d>
                          <m:dPr>
                            <m:ctrlPr>
                              <a:rPr lang="en-US" altLang="ja-JP" sz="2400" b="0" i="1" smtClean="0">
                                <a:latin typeface="Cambria Math" panose="02040503050406030204" pitchFamily="18" charset="0"/>
                                <a:ea typeface="Cambria Math"/>
                              </a:rPr>
                            </m:ctrlPr>
                          </m:dPr>
                          <m:e>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e>
                        </m:d>
                      </m:e>
                    </m:d>
                  </m:oMath>
                </a14:m>
                <a:r>
                  <a:rPr lang="en-US" altLang="ja-JP" sz="2400" dirty="0"/>
                  <a:t>                             values have to be kept in total.</a:t>
                </a:r>
              </a:p>
              <a:p>
                <a:pPr marL="0" indent="0">
                  <a:buNone/>
                </a:pPr>
                <a:endParaRPr lang="en-US" altLang="ja-JP" sz="2400" dirty="0"/>
              </a:p>
            </p:txBody>
          </p:sp>
        </mc:Choice>
        <mc:Fallback xmlns="">
          <p:sp>
            <p:nvSpPr>
              <p:cNvPr id="27" name="コンテンツ プレースホルダー 2"/>
              <p:cNvSpPr txBox="1">
                <a:spLocks noRot="1" noChangeAspect="1" noMove="1" noResize="1" noEditPoints="1" noAdjustHandles="1" noChangeArrowheads="1" noChangeShapeType="1" noTextEdit="1"/>
              </p:cNvSpPr>
              <p:nvPr/>
            </p:nvSpPr>
            <p:spPr>
              <a:xfrm>
                <a:off x="1498142" y="5555972"/>
                <a:ext cx="7394338" cy="1152128"/>
              </a:xfrm>
              <a:prstGeom prst="rect">
                <a:avLst/>
              </a:prstGeom>
              <a:blipFill rotWithShape="0">
                <a:blip r:embed="rId7"/>
                <a:stretch>
                  <a:fillRect l="-1319" b="-3175"/>
                </a:stretch>
              </a:blipFill>
            </p:spPr>
            <p:txBody>
              <a:bodyPr/>
              <a:lstStyle/>
              <a:p>
                <a:r>
                  <a:rPr lang="ja-JP" altLang="en-US">
                    <a:noFill/>
                  </a:rPr>
                  <a:t> </a:t>
                </a:r>
              </a:p>
            </p:txBody>
          </p:sp>
        </mc:Fallback>
      </mc:AlternateContent>
      <p:sp>
        <p:nvSpPr>
          <p:cNvPr id="7" name="正方形/長方形 6"/>
          <p:cNvSpPr/>
          <p:nvPr/>
        </p:nvSpPr>
        <p:spPr>
          <a:xfrm>
            <a:off x="4427984"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092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矢印コネクタ 18"/>
          <p:cNvCxnSpPr/>
          <p:nvPr/>
        </p:nvCxnSpPr>
        <p:spPr>
          <a:xfrm>
            <a:off x="1043608" y="1844824"/>
            <a:ext cx="30963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テキスト ボックス 40"/>
              <p:cNvSpPr txBox="1"/>
              <p:nvPr/>
            </p:nvSpPr>
            <p:spPr>
              <a:xfrm>
                <a:off x="2400445" y="1660158"/>
                <a:ext cx="3922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𝑋</m:t>
                      </m:r>
                    </m:oMath>
                  </m:oMathPara>
                </a14:m>
                <a:endParaRPr kumimoji="1" lang="ja-JP" altLang="en-US"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400445" y="1660158"/>
                <a:ext cx="392287" cy="369332"/>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17" name="グループ化 16"/>
          <p:cNvGrpSpPr/>
          <p:nvPr/>
        </p:nvGrpSpPr>
        <p:grpSpPr>
          <a:xfrm>
            <a:off x="2841427" y="2462163"/>
            <a:ext cx="360040" cy="360040"/>
            <a:chOff x="2841427" y="2462163"/>
            <a:chExt cx="360040" cy="360040"/>
          </a:xfrm>
        </p:grpSpPr>
        <p:sp>
          <p:nvSpPr>
            <p:cNvPr id="11" name="正方形/長方形 1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0" y="0"/>
            <a:ext cx="9144000" cy="1143000"/>
          </a:xfrm>
        </p:spPr>
        <p:txBody>
          <a:bodyPr>
            <a:normAutofit/>
          </a:bodyPr>
          <a:lstStyle/>
          <a:p>
            <a:r>
              <a:rPr lang="en-US" altLang="ja-JP" sz="3800" dirty="0"/>
              <a:t>Calculating Cross-correlation using Box Filter</a:t>
            </a:r>
            <a:endParaRPr kumimoji="1" lang="ja-JP" altLang="en-US" sz="3800" dirty="0"/>
          </a:p>
        </p:txBody>
      </p:sp>
      <p:sp>
        <p:nvSpPr>
          <p:cNvPr id="3" name="コンテンツ プレースホルダー 2"/>
          <p:cNvSpPr>
            <a:spLocks noGrp="1"/>
          </p:cNvSpPr>
          <p:nvPr>
            <p:ph idx="1"/>
          </p:nvPr>
        </p:nvSpPr>
        <p:spPr>
          <a:xfrm>
            <a:off x="467544" y="1124745"/>
            <a:ext cx="8229600" cy="648072"/>
          </a:xfrm>
        </p:spPr>
        <p:txBody>
          <a:bodyPr>
            <a:normAutofit/>
          </a:bodyPr>
          <a:lstStyle/>
          <a:p>
            <a:pPr marL="0" indent="0">
              <a:buNone/>
            </a:pPr>
            <a:r>
              <a:rPr kumimoji="1" lang="en-US" altLang="ja-JP" sz="2400" dirty="0"/>
              <a:t>An Example: Stereo Vision</a:t>
            </a:r>
          </a:p>
        </p:txBody>
      </p:sp>
      <p:sp>
        <p:nvSpPr>
          <p:cNvPr id="4" name="正方形/長方形 3"/>
          <p:cNvSpPr/>
          <p:nvPr/>
        </p:nvSpPr>
        <p:spPr>
          <a:xfrm>
            <a:off x="1043608"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18298" y="3505982"/>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9" name="テキスト ボックス 8"/>
          <p:cNvSpPr txBox="1"/>
          <p:nvPr/>
        </p:nvSpPr>
        <p:spPr>
          <a:xfrm>
            <a:off x="6402674" y="3505982"/>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10" name="直線コネクタ 9"/>
          <p:cNvCxnSpPr/>
          <p:nvPr/>
        </p:nvCxnSpPr>
        <p:spPr>
          <a:xfrm>
            <a:off x="539552" y="2636912"/>
            <a:ext cx="7776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5" idx="1"/>
          </p:cNvCxnSpPr>
          <p:nvPr/>
        </p:nvCxnSpPr>
        <p:spPr>
          <a:xfrm flipH="1">
            <a:off x="3018298"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402674"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356320" y="2832778"/>
            <a:ext cx="2714141" cy="369332"/>
          </a:xfrm>
          <a:prstGeom prst="rect">
            <a:avLst/>
          </a:prstGeom>
          <a:noFill/>
        </p:spPr>
        <p:txBody>
          <a:bodyPr wrap="none" rtlCol="0">
            <a:spAutoFit/>
          </a:bodyPr>
          <a:lstStyle/>
          <a:p>
            <a:r>
              <a:rPr lang="en-US" altLang="ja-JP" dirty="0"/>
              <a:t>target pixel and its window</a:t>
            </a:r>
          </a:p>
        </p:txBody>
      </p:sp>
      <p:cxnSp>
        <p:nvCxnSpPr>
          <p:cNvPr id="26" name="直線コネクタ 25"/>
          <p:cNvCxnSpPr/>
          <p:nvPr/>
        </p:nvCxnSpPr>
        <p:spPr>
          <a:xfrm flipH="1">
            <a:off x="5292080" y="1630977"/>
            <a:ext cx="5530" cy="2061848"/>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5705494" y="2464387"/>
            <a:ext cx="360040" cy="360040"/>
            <a:chOff x="2841427" y="2462163"/>
            <a:chExt cx="360040" cy="360040"/>
          </a:xfrm>
        </p:grpSpPr>
        <p:sp>
          <p:nvSpPr>
            <p:cNvPr id="33" name="正方形/長方形 32"/>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40" name="テキスト ボックス 39"/>
              <p:cNvSpPr txBox="1"/>
              <p:nvPr/>
            </p:nvSpPr>
            <p:spPr>
              <a:xfrm>
                <a:off x="5635329" y="2113867"/>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635329" y="2113867"/>
                <a:ext cx="543610"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コンテンツ プレースホルダー 2"/>
              <p:cNvSpPr txBox="1">
                <a:spLocks/>
              </p:cNvSpPr>
              <p:nvPr/>
            </p:nvSpPr>
            <p:spPr>
              <a:xfrm>
                <a:off x="1475657" y="4149080"/>
                <a:ext cx="7100946"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400" dirty="0"/>
                  <a:t>For calculating one cross-correlation, it is required to keep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a:rPr>
                          <m:t>𝑤</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a:ea typeface="Cambria Math"/>
                      </a:rPr>
                      <m:t>𝑌</m:t>
                    </m:r>
                    <m:r>
                      <a:rPr lang="en-US" altLang="ja-JP" sz="2400" b="0" i="1" smtClean="0">
                        <a:latin typeface="Cambria Math"/>
                        <a:ea typeface="Cambria Math"/>
                      </a:rPr>
                      <m:t>+</m:t>
                    </m:r>
                    <m:d>
                      <m:dPr>
                        <m:ctrlPr>
                          <a:rPr lang="en-US" altLang="ja-JP" sz="2400" b="0" i="1" smtClean="0">
                            <a:latin typeface="Cambria Math" panose="02040503050406030204" pitchFamily="18" charset="0"/>
                            <a:ea typeface="Cambria Math"/>
                          </a:rPr>
                        </m:ctrlPr>
                      </m:dPr>
                      <m:e>
                        <m:r>
                          <a:rPr lang="en-US" altLang="ja-JP" sz="2400" b="0" i="1" smtClean="0">
                            <a:latin typeface="Cambria Math"/>
                            <a:ea typeface="Cambria Math"/>
                          </a:rPr>
                          <m:t>2</m:t>
                        </m:r>
                        <m:r>
                          <a:rPr lang="en-US" altLang="ja-JP" sz="2400" b="0" i="1" smtClean="0">
                            <a:latin typeface="Cambria Math"/>
                            <a:ea typeface="Cambria Math"/>
                          </a:rPr>
                          <m:t>𝑤</m:t>
                        </m:r>
                        <m:r>
                          <a:rPr lang="en-US" altLang="ja-JP" sz="2400" b="0" i="1" smtClean="0">
                            <a:latin typeface="Cambria Math"/>
                            <a:ea typeface="Cambria Math"/>
                          </a:rPr>
                          <m:t>+1</m:t>
                        </m:r>
                      </m:e>
                    </m:d>
                  </m:oMath>
                </a14:m>
                <a:r>
                  <a:rPr lang="en-US" altLang="ja-JP" sz="2400" dirty="0"/>
                  <a:t> values.</a:t>
                </a:r>
              </a:p>
              <a:p>
                <a:pPr marL="0" indent="0">
                  <a:buNone/>
                </a:pPr>
                <a:r>
                  <a:rPr lang="en-US" altLang="ja-JP" sz="2400" dirty="0"/>
                  <a:t>These values cannot be reused for calculating </a:t>
                </a:r>
                <a14:m>
                  <m:oMath xmlns:m="http://schemas.openxmlformats.org/officeDocument/2006/math">
                    <m:r>
                      <a:rPr lang="en-US" altLang="ja-JP" sz="2400" b="0" i="1" smtClean="0">
                        <a:latin typeface="Cambria Math"/>
                      </a:rPr>
                      <m:t>𝐷</m:t>
                    </m:r>
                  </m:oMath>
                </a14:m>
                <a:r>
                  <a:rPr lang="en-US" altLang="ja-JP" sz="2400" dirty="0"/>
                  <a:t> cross-correlations.</a:t>
                </a:r>
              </a:p>
              <a:p>
                <a:pPr marL="0" indent="0">
                  <a:buNone/>
                </a:pPr>
                <a:endParaRPr lang="en-US" altLang="ja-JP" sz="2400" dirty="0"/>
              </a:p>
            </p:txBody>
          </p:sp>
        </mc:Choice>
        <mc:Fallback xmlns="">
          <p:sp>
            <p:nvSpPr>
              <p:cNvPr id="42" name="コンテンツ プレースホルダー 2"/>
              <p:cNvSpPr txBox="1">
                <a:spLocks noRot="1" noChangeAspect="1" noMove="1" noResize="1" noEditPoints="1" noAdjustHandles="1" noChangeArrowheads="1" noChangeShapeType="1" noTextEdit="1"/>
              </p:cNvSpPr>
              <p:nvPr/>
            </p:nvSpPr>
            <p:spPr>
              <a:xfrm>
                <a:off x="1475657" y="4149080"/>
                <a:ext cx="7100946" cy="1152128"/>
              </a:xfrm>
              <a:prstGeom prst="rect">
                <a:avLst/>
              </a:prstGeom>
              <a:blipFill rotWithShape="1">
                <a:blip r:embed="rId5"/>
                <a:stretch>
                  <a:fillRect l="-1288" t="-4233" b="-53439"/>
                </a:stretch>
              </a:blipFill>
            </p:spPr>
            <p:txBody>
              <a:bodyPr/>
              <a:lstStyle/>
              <a:p>
                <a:r>
                  <a:rPr lang="ja-JP" altLang="en-US">
                    <a:noFill/>
                  </a:rPr>
                  <a:t> </a:t>
                </a:r>
              </a:p>
            </p:txBody>
          </p:sp>
        </mc:Fallback>
      </mc:AlternateContent>
      <p:sp>
        <p:nvSpPr>
          <p:cNvPr id="6" name="フリーフォーム 5"/>
          <p:cNvSpPr/>
          <p:nvPr/>
        </p:nvSpPr>
        <p:spPr>
          <a:xfrm>
            <a:off x="4427984" y="2450305"/>
            <a:ext cx="3096344" cy="381000"/>
          </a:xfrm>
          <a:custGeom>
            <a:avLst/>
            <a:gdLst>
              <a:gd name="connsiteX0" fmla="*/ 7143 w 3083718"/>
              <a:gd name="connsiteY0" fmla="*/ 23813 h 381000"/>
              <a:gd name="connsiteX1" fmla="*/ 1281112 w 3083718"/>
              <a:gd name="connsiteY1" fmla="*/ 28575 h 381000"/>
              <a:gd name="connsiteX2" fmla="*/ 1281112 w 3083718"/>
              <a:gd name="connsiteY2" fmla="*/ 0 h 381000"/>
              <a:gd name="connsiteX3" fmla="*/ 3081337 w 3083718"/>
              <a:gd name="connsiteY3" fmla="*/ 9525 h 381000"/>
              <a:gd name="connsiteX4" fmla="*/ 3083718 w 3083718"/>
              <a:gd name="connsiteY4" fmla="*/ 347663 h 381000"/>
              <a:gd name="connsiteX5" fmla="*/ 1631156 w 3083718"/>
              <a:gd name="connsiteY5" fmla="*/ 342900 h 381000"/>
              <a:gd name="connsiteX6" fmla="*/ 1626393 w 3083718"/>
              <a:gd name="connsiteY6" fmla="*/ 381000 h 381000"/>
              <a:gd name="connsiteX7" fmla="*/ 0 w 3083718"/>
              <a:gd name="connsiteY7" fmla="*/ 371475 h 381000"/>
              <a:gd name="connsiteX8" fmla="*/ 7143 w 3083718"/>
              <a:gd name="connsiteY8" fmla="*/ 238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3718" h="381000">
                <a:moveTo>
                  <a:pt x="7143" y="23813"/>
                </a:moveTo>
                <a:lnTo>
                  <a:pt x="1281112" y="28575"/>
                </a:lnTo>
                <a:lnTo>
                  <a:pt x="1281112" y="0"/>
                </a:lnTo>
                <a:lnTo>
                  <a:pt x="3081337" y="9525"/>
                </a:lnTo>
                <a:cubicBezTo>
                  <a:pt x="3082131" y="122238"/>
                  <a:pt x="3082924" y="234950"/>
                  <a:pt x="3083718" y="347663"/>
                </a:cubicBezTo>
                <a:lnTo>
                  <a:pt x="1631156" y="342900"/>
                </a:lnTo>
                <a:lnTo>
                  <a:pt x="1626393" y="381000"/>
                </a:lnTo>
                <a:lnTo>
                  <a:pt x="0" y="371475"/>
                </a:lnTo>
                <a:lnTo>
                  <a:pt x="7143" y="23813"/>
                </a:lnTo>
                <a:close/>
              </a:path>
            </a:pathLst>
          </a:custGeom>
          <a:solidFill>
            <a:srgbClr val="FFC000">
              <a:alpha val="2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4427984" y="1844824"/>
            <a:ext cx="30963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p:cNvSpPr txBox="1"/>
              <p:nvPr/>
            </p:nvSpPr>
            <p:spPr>
              <a:xfrm>
                <a:off x="5784821" y="1660158"/>
                <a:ext cx="3922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𝑋</m:t>
                      </m:r>
                    </m:oMath>
                  </m:oMathPara>
                </a14:m>
                <a:endParaRPr kumimoji="1" lang="ja-JP" altLang="en-US"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784821" y="1660158"/>
                <a:ext cx="392287"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1805222" y="4518669"/>
                <a:ext cx="6984776" cy="12055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For processing higher resolutions images (larger </a:t>
                </a:r>
                <a14:m>
                  <m:oMath xmlns:m="http://schemas.openxmlformats.org/officeDocument/2006/math">
                    <m:r>
                      <a:rPr lang="en-US" altLang="ja-JP" sz="2400" b="0" i="1" smtClean="0">
                        <a:latin typeface="Cambria Math" panose="02040503050406030204" pitchFamily="18" charset="0"/>
                      </a:rPr>
                      <m:t>𝑋</m:t>
                    </m:r>
                    <m:r>
                      <a:rPr lang="en-US" altLang="ja-JP" sz="2400" b="0" i="1" smtClean="0">
                        <a:latin typeface="Cambria Math"/>
                      </a:rPr>
                      <m:t>)</m:t>
                    </m:r>
                    <m:r>
                      <a:rPr lang="en-US" altLang="ja-JP" sz="2400" b="0" i="0" smtClean="0">
                        <a:latin typeface="Cambria Math"/>
                      </a:rPr>
                      <m:t>, </m:t>
                    </m:r>
                  </m:oMath>
                </a14:m>
                <a:r>
                  <a:rPr lang="en-US" altLang="ja-JP" sz="2400" dirty="0"/>
                  <a:t> larger </a:t>
                </a:r>
                <a14:m>
                  <m:oMath xmlns:m="http://schemas.openxmlformats.org/officeDocument/2006/math">
                    <m:r>
                      <a:rPr lang="en-US" altLang="ja-JP" sz="2400" b="0" i="1" smtClean="0">
                        <a:latin typeface="Cambria Math"/>
                      </a:rPr>
                      <m:t>𝐷</m:t>
                    </m:r>
                  </m:oMath>
                </a14:m>
                <a:r>
                  <a:rPr kumimoji="1" lang="ja-JP" altLang="en-US" sz="2400" dirty="0"/>
                  <a:t> </a:t>
                </a:r>
                <a:r>
                  <a:rPr kumimoji="1" lang="en-US" altLang="ja-JP" sz="2400" dirty="0"/>
                  <a:t>and</a:t>
                </a:r>
                <a14:m>
                  <m:oMath xmlns:m="http://schemas.openxmlformats.org/officeDocument/2006/math">
                    <m:r>
                      <a:rPr kumimoji="1" lang="en-US" altLang="ja-JP" sz="2400" b="0" i="1" dirty="0" smtClean="0">
                        <a:latin typeface="Cambria Math"/>
                      </a:rPr>
                      <m:t> </m:t>
                    </m:r>
                    <m:r>
                      <a:rPr kumimoji="1" lang="en-US" altLang="ja-JP" sz="2400" b="0" i="1" dirty="0" smtClean="0">
                        <a:latin typeface="Cambria Math" panose="02040503050406030204" pitchFamily="18" charset="0"/>
                      </a:rPr>
                      <m:t>𝑟</m:t>
                    </m:r>
                  </m:oMath>
                </a14:m>
                <a:r>
                  <a:rPr kumimoji="1" lang="ja-JP" altLang="en-US" sz="2400" dirty="0"/>
                  <a:t> </a:t>
                </a:r>
                <a:r>
                  <a:rPr kumimoji="1" lang="en-US" altLang="ja-JP" sz="2400" dirty="0"/>
                  <a:t>are required.</a:t>
                </a:r>
                <a:endParaRPr kumimoji="1" lang="ja-JP" altLang="en-US" sz="24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1805222" y="4518669"/>
                <a:ext cx="6984776" cy="1205554"/>
              </a:xfrm>
              <a:prstGeom prst="rect">
                <a:avLst/>
              </a:prstGeom>
              <a:blipFill rotWithShape="0">
                <a:blip r:embed="rId7"/>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コンテンツ プレースホルダー 2"/>
              <p:cNvSpPr txBox="1">
                <a:spLocks/>
              </p:cNvSpPr>
              <p:nvPr/>
            </p:nvSpPr>
            <p:spPr>
              <a:xfrm>
                <a:off x="1498142" y="5555972"/>
                <a:ext cx="7394338"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1000" dirty="0">
                  <a:solidFill>
                    <a:srgbClr val="0070C0"/>
                  </a:solidFill>
                </a:endParaRPr>
              </a:p>
              <a:p>
                <a:pPr marL="0" indent="0">
                  <a:buNone/>
                </a:pPr>
                <a14:m>
                  <m:oMath xmlns:m="http://schemas.openxmlformats.org/officeDocument/2006/math">
                    <m:r>
                      <a:rPr lang="en-US" altLang="ja-JP" sz="2400" b="0" i="1" smtClean="0">
                        <a:solidFill>
                          <a:srgbClr val="0070C0"/>
                        </a:solidFill>
                        <a:latin typeface="Cambria Math"/>
                      </a:rPr>
                      <m:t>𝑇</m:t>
                    </m:r>
                    <m:r>
                      <a:rPr lang="en-US" altLang="ja-JP" sz="2400" b="0" i="1" smtClean="0">
                        <a:solidFill>
                          <a:srgbClr val="0070C0"/>
                        </a:solidFill>
                        <a:latin typeface="Cambria Math"/>
                      </a:rPr>
                      <m:t>= </m:t>
                    </m:r>
                    <m:r>
                      <a:rPr lang="en-US" altLang="ja-JP" sz="2400" b="0" i="1" smtClean="0">
                        <a:solidFill>
                          <a:srgbClr val="0070C0"/>
                        </a:solidFill>
                        <a:latin typeface="Cambria Math"/>
                      </a:rPr>
                      <m:t>𝐷</m:t>
                    </m:r>
                    <m:r>
                      <a:rPr lang="en-US" altLang="ja-JP" sz="2400" b="0" i="1" smtClean="0">
                        <a:solidFill>
                          <a:srgbClr val="0070C0"/>
                        </a:solidFill>
                        <a:latin typeface="Cambria Math"/>
                        <a:ea typeface="Cambria Math"/>
                      </a:rPr>
                      <m:t>×</m:t>
                    </m:r>
                    <m:d>
                      <m:dPr>
                        <m:begChr m:val="{"/>
                        <m:endChr m:val="}"/>
                        <m:ctrlPr>
                          <a:rPr lang="en-US" altLang="ja-JP" sz="2400" b="0" i="1" smtClean="0">
                            <a:solidFill>
                              <a:srgbClr val="0070C0"/>
                            </a:solidFill>
                            <a:latin typeface="Cambria Math" panose="02040503050406030204" pitchFamily="18" charset="0"/>
                            <a:ea typeface="Cambria Math"/>
                          </a:rPr>
                        </m:ctrlPr>
                      </m:dPr>
                      <m:e>
                        <m:d>
                          <m:dPr>
                            <m:ctrlPr>
                              <a:rPr lang="en-US" altLang="ja-JP" sz="2400" b="0" i="1" smtClean="0">
                                <a:solidFill>
                                  <a:srgbClr val="0070C0"/>
                                </a:solidFill>
                                <a:latin typeface="Cambria Math" panose="02040503050406030204" pitchFamily="18" charset="0"/>
                                <a:ea typeface="Cambria Math"/>
                              </a:rPr>
                            </m:ctrlPr>
                          </m:dPr>
                          <m:e>
                            <m:r>
                              <a:rPr lang="en-US" altLang="ja-JP" sz="2400" b="0" i="1" smtClean="0">
                                <a:solidFill>
                                  <a:srgbClr val="0070C0"/>
                                </a:solidFill>
                                <a:latin typeface="Cambria Math"/>
                                <a:ea typeface="Cambria Math"/>
                              </a:rPr>
                              <m:t>2</m:t>
                            </m:r>
                            <m:r>
                              <a:rPr lang="en-US" altLang="ja-JP" sz="2400" b="0" i="1" smtClean="0">
                                <a:solidFill>
                                  <a:srgbClr val="0070C0"/>
                                </a:solidFill>
                                <a:latin typeface="Cambria Math" panose="02040503050406030204" pitchFamily="18" charset="0"/>
                                <a:ea typeface="Cambria Math"/>
                              </a:rPr>
                              <m:t>𝑟</m:t>
                            </m:r>
                            <m:r>
                              <a:rPr lang="en-US" altLang="ja-JP" sz="2400" b="0" i="1" smtClean="0">
                                <a:solidFill>
                                  <a:srgbClr val="0070C0"/>
                                </a:solidFill>
                                <a:latin typeface="Cambria Math"/>
                                <a:ea typeface="Cambria Math"/>
                              </a:rPr>
                              <m:t>+1</m:t>
                            </m:r>
                          </m:e>
                        </m:d>
                        <m:r>
                          <a:rPr lang="en-US" altLang="ja-JP" sz="2400" b="0" i="1" smtClean="0">
                            <a:solidFill>
                              <a:srgbClr val="0070C0"/>
                            </a:solidFill>
                            <a:latin typeface="Cambria Math"/>
                            <a:ea typeface="Cambria Math"/>
                          </a:rPr>
                          <m:t>×</m:t>
                        </m:r>
                        <m:r>
                          <a:rPr lang="en-US" altLang="ja-JP" sz="2400" b="0" i="1" smtClean="0">
                            <a:solidFill>
                              <a:srgbClr val="0070C0"/>
                            </a:solidFill>
                            <a:latin typeface="Cambria Math" panose="02040503050406030204" pitchFamily="18" charset="0"/>
                            <a:ea typeface="Cambria Math"/>
                          </a:rPr>
                          <m:t>𝑋</m:t>
                        </m:r>
                        <m:r>
                          <a:rPr lang="en-US" altLang="ja-JP" sz="2400" b="0" i="1" smtClean="0">
                            <a:solidFill>
                              <a:srgbClr val="0070C0"/>
                            </a:solidFill>
                            <a:latin typeface="Cambria Math"/>
                            <a:ea typeface="Cambria Math"/>
                          </a:rPr>
                          <m:t>+</m:t>
                        </m:r>
                        <m:d>
                          <m:dPr>
                            <m:ctrlPr>
                              <a:rPr lang="en-US" altLang="ja-JP" sz="2400" b="0" i="1" smtClean="0">
                                <a:solidFill>
                                  <a:srgbClr val="0070C0"/>
                                </a:solidFill>
                                <a:latin typeface="Cambria Math" panose="02040503050406030204" pitchFamily="18" charset="0"/>
                                <a:ea typeface="Cambria Math"/>
                              </a:rPr>
                            </m:ctrlPr>
                          </m:dPr>
                          <m:e>
                            <m:r>
                              <a:rPr lang="en-US" altLang="ja-JP" sz="2400" b="0" i="1" smtClean="0">
                                <a:solidFill>
                                  <a:srgbClr val="0070C0"/>
                                </a:solidFill>
                                <a:latin typeface="Cambria Math"/>
                                <a:ea typeface="Cambria Math"/>
                              </a:rPr>
                              <m:t>2</m:t>
                            </m:r>
                            <m:r>
                              <a:rPr lang="en-US" altLang="ja-JP" sz="2400" b="0" i="1" smtClean="0">
                                <a:solidFill>
                                  <a:srgbClr val="0070C0"/>
                                </a:solidFill>
                                <a:latin typeface="Cambria Math" panose="02040503050406030204" pitchFamily="18" charset="0"/>
                                <a:ea typeface="Cambria Math"/>
                              </a:rPr>
                              <m:t>𝑟</m:t>
                            </m:r>
                            <m:r>
                              <a:rPr lang="en-US" altLang="ja-JP" sz="2400" b="0" i="1" smtClean="0">
                                <a:solidFill>
                                  <a:srgbClr val="0070C0"/>
                                </a:solidFill>
                                <a:latin typeface="Cambria Math"/>
                                <a:ea typeface="Cambria Math"/>
                              </a:rPr>
                              <m:t>+1</m:t>
                            </m:r>
                          </m:e>
                        </m:d>
                      </m:e>
                    </m:d>
                  </m:oMath>
                </a14:m>
                <a:r>
                  <a:rPr lang="en-US" altLang="ja-JP" sz="2400" dirty="0">
                    <a:solidFill>
                      <a:srgbClr val="0070C0"/>
                    </a:solidFill>
                  </a:rPr>
                  <a:t>                             values have to be kept in total.</a:t>
                </a:r>
              </a:p>
              <a:p>
                <a:pPr marL="0" indent="0">
                  <a:buNone/>
                </a:pPr>
                <a:endParaRPr lang="en-US" altLang="ja-JP" sz="2400" dirty="0">
                  <a:solidFill>
                    <a:srgbClr val="0070C0"/>
                  </a:solidFill>
                </a:endParaRPr>
              </a:p>
            </p:txBody>
          </p:sp>
        </mc:Choice>
        <mc:Fallback xmlns="">
          <p:sp>
            <p:nvSpPr>
              <p:cNvPr id="29" name="コンテンツ プレースホルダー 2"/>
              <p:cNvSpPr txBox="1">
                <a:spLocks noRot="1" noChangeAspect="1" noMove="1" noResize="1" noEditPoints="1" noAdjustHandles="1" noChangeArrowheads="1" noChangeShapeType="1" noTextEdit="1"/>
              </p:cNvSpPr>
              <p:nvPr/>
            </p:nvSpPr>
            <p:spPr>
              <a:xfrm>
                <a:off x="1498142" y="5555972"/>
                <a:ext cx="7394338" cy="1152128"/>
              </a:xfrm>
              <a:prstGeom prst="rect">
                <a:avLst/>
              </a:prstGeom>
              <a:blipFill rotWithShape="0">
                <a:blip r:embed="rId8"/>
                <a:stretch>
                  <a:fillRect l="-1319" b="-3175"/>
                </a:stretch>
              </a:blipFill>
            </p:spPr>
            <p:txBody>
              <a:bodyPr/>
              <a:lstStyle/>
              <a:p>
                <a:r>
                  <a:rPr lang="ja-JP" altLang="en-US">
                    <a:noFill/>
                  </a:rPr>
                  <a:t> </a:t>
                </a:r>
              </a:p>
            </p:txBody>
          </p:sp>
        </mc:Fallback>
      </mc:AlternateContent>
      <p:sp>
        <p:nvSpPr>
          <p:cNvPr id="7" name="正方形/長方形 6"/>
          <p:cNvSpPr/>
          <p:nvPr/>
        </p:nvSpPr>
        <p:spPr>
          <a:xfrm>
            <a:off x="4427984"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0510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矢印コネクタ 18"/>
          <p:cNvCxnSpPr/>
          <p:nvPr/>
        </p:nvCxnSpPr>
        <p:spPr>
          <a:xfrm>
            <a:off x="1043608" y="1844824"/>
            <a:ext cx="30963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テキスト ボックス 40"/>
              <p:cNvSpPr txBox="1"/>
              <p:nvPr/>
            </p:nvSpPr>
            <p:spPr>
              <a:xfrm>
                <a:off x="2400445" y="1660158"/>
                <a:ext cx="3922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𝑋</m:t>
                      </m:r>
                    </m:oMath>
                  </m:oMathPara>
                </a14:m>
                <a:endParaRPr kumimoji="1" lang="ja-JP" altLang="en-US" dirty="0"/>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2400445" y="1660158"/>
                <a:ext cx="392287" cy="369332"/>
              </a:xfrm>
              <a:prstGeom prst="rect">
                <a:avLst/>
              </a:prstGeom>
              <a:blipFill rotWithShape="0">
                <a:blip r:embed="rId3"/>
                <a:stretch>
                  <a:fillRect/>
                </a:stretch>
              </a:blipFill>
            </p:spPr>
            <p:txBody>
              <a:bodyPr/>
              <a:lstStyle/>
              <a:p>
                <a:r>
                  <a:rPr lang="ja-JP" altLang="en-US">
                    <a:noFill/>
                  </a:rPr>
                  <a:t> </a:t>
                </a:r>
              </a:p>
            </p:txBody>
          </p:sp>
        </mc:Fallback>
      </mc:AlternateContent>
      <p:grpSp>
        <p:nvGrpSpPr>
          <p:cNvPr id="17" name="グループ化 16"/>
          <p:cNvGrpSpPr/>
          <p:nvPr/>
        </p:nvGrpSpPr>
        <p:grpSpPr>
          <a:xfrm>
            <a:off x="2841427" y="2462163"/>
            <a:ext cx="360040" cy="360040"/>
            <a:chOff x="2841427" y="2462163"/>
            <a:chExt cx="360040" cy="360040"/>
          </a:xfrm>
        </p:grpSpPr>
        <p:sp>
          <p:nvSpPr>
            <p:cNvPr id="11" name="正方形/長方形 10"/>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p:nvPr>
        </p:nvSpPr>
        <p:spPr>
          <a:xfrm>
            <a:off x="0" y="0"/>
            <a:ext cx="9144000" cy="1143000"/>
          </a:xfrm>
        </p:spPr>
        <p:txBody>
          <a:bodyPr>
            <a:normAutofit/>
          </a:bodyPr>
          <a:lstStyle/>
          <a:p>
            <a:r>
              <a:rPr lang="en-US" altLang="ja-JP" sz="3800" dirty="0"/>
              <a:t>Calculating Cross-correlation using Box Filter</a:t>
            </a:r>
            <a:endParaRPr kumimoji="1" lang="ja-JP" altLang="en-US" sz="3800" dirty="0"/>
          </a:p>
        </p:txBody>
      </p:sp>
      <p:sp>
        <p:nvSpPr>
          <p:cNvPr id="3" name="コンテンツ プレースホルダー 2"/>
          <p:cNvSpPr>
            <a:spLocks noGrp="1"/>
          </p:cNvSpPr>
          <p:nvPr>
            <p:ph idx="1"/>
          </p:nvPr>
        </p:nvSpPr>
        <p:spPr>
          <a:xfrm>
            <a:off x="467544" y="1124745"/>
            <a:ext cx="8229600" cy="648072"/>
          </a:xfrm>
        </p:spPr>
        <p:txBody>
          <a:bodyPr>
            <a:normAutofit/>
          </a:bodyPr>
          <a:lstStyle/>
          <a:p>
            <a:pPr marL="0" indent="0">
              <a:buNone/>
            </a:pPr>
            <a:r>
              <a:rPr kumimoji="1" lang="en-US" altLang="ja-JP" sz="2400" dirty="0"/>
              <a:t>An Example: Stereo Vision</a:t>
            </a:r>
          </a:p>
        </p:txBody>
      </p:sp>
      <p:sp>
        <p:nvSpPr>
          <p:cNvPr id="4" name="正方形/長方形 3"/>
          <p:cNvSpPr/>
          <p:nvPr/>
        </p:nvSpPr>
        <p:spPr>
          <a:xfrm>
            <a:off x="1043608"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18298" y="3505982"/>
            <a:ext cx="1121654" cy="369332"/>
          </a:xfrm>
          <a:prstGeom prst="rect">
            <a:avLst/>
          </a:prstGeom>
          <a:noFill/>
        </p:spPr>
        <p:txBody>
          <a:bodyPr wrap="none" rtlCol="0">
            <a:spAutoFit/>
          </a:bodyPr>
          <a:lstStyle/>
          <a:p>
            <a:r>
              <a:rPr kumimoji="1" lang="en-US" altLang="ja-JP" dirty="0"/>
              <a:t>lef</a:t>
            </a:r>
            <a:r>
              <a:rPr lang="en-US" altLang="ja-JP" dirty="0"/>
              <a:t>t image</a:t>
            </a:r>
            <a:endParaRPr kumimoji="1" lang="ja-JP" altLang="en-US" dirty="0"/>
          </a:p>
        </p:txBody>
      </p:sp>
      <p:sp>
        <p:nvSpPr>
          <p:cNvPr id="9" name="テキスト ボックス 8"/>
          <p:cNvSpPr txBox="1"/>
          <p:nvPr/>
        </p:nvSpPr>
        <p:spPr>
          <a:xfrm>
            <a:off x="6402674" y="3505982"/>
            <a:ext cx="1246623" cy="369332"/>
          </a:xfrm>
          <a:prstGeom prst="rect">
            <a:avLst/>
          </a:prstGeom>
          <a:noFill/>
        </p:spPr>
        <p:txBody>
          <a:bodyPr wrap="none" rtlCol="0">
            <a:spAutoFit/>
          </a:bodyPr>
          <a:lstStyle/>
          <a:p>
            <a:r>
              <a:rPr lang="en-US" altLang="ja-JP" dirty="0"/>
              <a:t>right image</a:t>
            </a:r>
            <a:endParaRPr kumimoji="1" lang="ja-JP" altLang="en-US" dirty="0"/>
          </a:p>
        </p:txBody>
      </p:sp>
      <p:cxnSp>
        <p:nvCxnSpPr>
          <p:cNvPr id="10" name="直線コネクタ 9"/>
          <p:cNvCxnSpPr/>
          <p:nvPr/>
        </p:nvCxnSpPr>
        <p:spPr>
          <a:xfrm>
            <a:off x="539552" y="2636912"/>
            <a:ext cx="7776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5" idx="1"/>
          </p:cNvCxnSpPr>
          <p:nvPr/>
        </p:nvCxnSpPr>
        <p:spPr>
          <a:xfrm flipH="1">
            <a:off x="3018298"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402674" y="1628800"/>
            <a:ext cx="5530" cy="20618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356320" y="2832778"/>
            <a:ext cx="2714141" cy="369332"/>
          </a:xfrm>
          <a:prstGeom prst="rect">
            <a:avLst/>
          </a:prstGeom>
          <a:noFill/>
        </p:spPr>
        <p:txBody>
          <a:bodyPr wrap="none" rtlCol="0">
            <a:spAutoFit/>
          </a:bodyPr>
          <a:lstStyle/>
          <a:p>
            <a:r>
              <a:rPr lang="en-US" altLang="ja-JP" dirty="0"/>
              <a:t>target pixel and its window</a:t>
            </a:r>
          </a:p>
        </p:txBody>
      </p:sp>
      <p:cxnSp>
        <p:nvCxnSpPr>
          <p:cNvPr id="26" name="直線コネクタ 25"/>
          <p:cNvCxnSpPr/>
          <p:nvPr/>
        </p:nvCxnSpPr>
        <p:spPr>
          <a:xfrm flipH="1">
            <a:off x="5292080" y="1630977"/>
            <a:ext cx="5530" cy="2061848"/>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5705494" y="2464387"/>
            <a:ext cx="360040" cy="360040"/>
            <a:chOff x="2841427" y="2462163"/>
            <a:chExt cx="360040" cy="360040"/>
          </a:xfrm>
        </p:grpSpPr>
        <p:sp>
          <p:nvSpPr>
            <p:cNvPr id="33" name="正方形/長方形 32"/>
            <p:cNvSpPr/>
            <p:nvPr/>
          </p:nvSpPr>
          <p:spPr>
            <a:xfrm>
              <a:off x="2841427" y="2462163"/>
              <a:ext cx="360040" cy="3600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2997348" y="2613102"/>
              <a:ext cx="4571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40" name="テキスト ボックス 39"/>
              <p:cNvSpPr txBox="1"/>
              <p:nvPr/>
            </p:nvSpPr>
            <p:spPr>
              <a:xfrm>
                <a:off x="5635329" y="2113867"/>
                <a:ext cx="5436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𝑊</m:t>
                          </m:r>
                        </m:e>
                        <m:sub>
                          <m:r>
                            <a:rPr kumimoji="1" lang="en-US" altLang="ja-JP" b="0" i="1" smtClean="0">
                              <a:latin typeface="Cambria Math"/>
                            </a:rPr>
                            <m:t>𝑘</m:t>
                          </m:r>
                        </m:sub>
                      </m:sSub>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5635329" y="2113867"/>
                <a:ext cx="543610"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コンテンツ プレースホルダー 2"/>
              <p:cNvSpPr txBox="1">
                <a:spLocks/>
              </p:cNvSpPr>
              <p:nvPr/>
            </p:nvSpPr>
            <p:spPr>
              <a:xfrm>
                <a:off x="1475657" y="4149080"/>
                <a:ext cx="7100946"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400" dirty="0"/>
                  <a:t>For calculating one cross-correlation, it is required to keep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a:rPr>
                          <m:t>𝑤</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a:ea typeface="Cambria Math"/>
                      </a:rPr>
                      <m:t>𝑌</m:t>
                    </m:r>
                    <m:r>
                      <a:rPr lang="en-US" altLang="ja-JP" sz="2400" b="0" i="1" smtClean="0">
                        <a:latin typeface="Cambria Math"/>
                        <a:ea typeface="Cambria Math"/>
                      </a:rPr>
                      <m:t>+</m:t>
                    </m:r>
                    <m:d>
                      <m:dPr>
                        <m:ctrlPr>
                          <a:rPr lang="en-US" altLang="ja-JP" sz="2400" b="0" i="1" smtClean="0">
                            <a:latin typeface="Cambria Math" panose="02040503050406030204" pitchFamily="18" charset="0"/>
                            <a:ea typeface="Cambria Math"/>
                          </a:rPr>
                        </m:ctrlPr>
                      </m:dPr>
                      <m:e>
                        <m:r>
                          <a:rPr lang="en-US" altLang="ja-JP" sz="2400" b="0" i="1" smtClean="0">
                            <a:latin typeface="Cambria Math"/>
                            <a:ea typeface="Cambria Math"/>
                          </a:rPr>
                          <m:t>2</m:t>
                        </m:r>
                        <m:r>
                          <a:rPr lang="en-US" altLang="ja-JP" sz="2400" b="0" i="1" smtClean="0">
                            <a:latin typeface="Cambria Math"/>
                            <a:ea typeface="Cambria Math"/>
                          </a:rPr>
                          <m:t>𝑤</m:t>
                        </m:r>
                        <m:r>
                          <a:rPr lang="en-US" altLang="ja-JP" sz="2400" b="0" i="1" smtClean="0">
                            <a:latin typeface="Cambria Math"/>
                            <a:ea typeface="Cambria Math"/>
                          </a:rPr>
                          <m:t>+1</m:t>
                        </m:r>
                      </m:e>
                    </m:d>
                  </m:oMath>
                </a14:m>
                <a:r>
                  <a:rPr lang="en-US" altLang="ja-JP" sz="2400" dirty="0"/>
                  <a:t> values.</a:t>
                </a:r>
              </a:p>
              <a:p>
                <a:pPr marL="0" indent="0">
                  <a:buNone/>
                </a:pPr>
                <a:r>
                  <a:rPr lang="en-US" altLang="ja-JP" sz="2400" dirty="0"/>
                  <a:t>These values cannot be reused for calculating </a:t>
                </a:r>
                <a14:m>
                  <m:oMath xmlns:m="http://schemas.openxmlformats.org/officeDocument/2006/math">
                    <m:r>
                      <a:rPr lang="en-US" altLang="ja-JP" sz="2400" b="0" i="1" smtClean="0">
                        <a:latin typeface="Cambria Math"/>
                      </a:rPr>
                      <m:t>𝐷</m:t>
                    </m:r>
                  </m:oMath>
                </a14:m>
                <a:r>
                  <a:rPr lang="en-US" altLang="ja-JP" sz="2400" dirty="0"/>
                  <a:t> cross-correlations.</a:t>
                </a:r>
              </a:p>
              <a:p>
                <a:pPr marL="0" indent="0">
                  <a:buNone/>
                </a:pPr>
                <a:endParaRPr lang="en-US" altLang="ja-JP" sz="2400" dirty="0"/>
              </a:p>
            </p:txBody>
          </p:sp>
        </mc:Choice>
        <mc:Fallback xmlns="">
          <p:sp>
            <p:nvSpPr>
              <p:cNvPr id="42" name="コンテンツ プレースホルダー 2"/>
              <p:cNvSpPr txBox="1">
                <a:spLocks noRot="1" noChangeAspect="1" noMove="1" noResize="1" noEditPoints="1" noAdjustHandles="1" noChangeArrowheads="1" noChangeShapeType="1" noTextEdit="1"/>
              </p:cNvSpPr>
              <p:nvPr/>
            </p:nvSpPr>
            <p:spPr>
              <a:xfrm>
                <a:off x="1475657" y="4149080"/>
                <a:ext cx="7100946" cy="1152128"/>
              </a:xfrm>
              <a:prstGeom prst="rect">
                <a:avLst/>
              </a:prstGeom>
              <a:blipFill rotWithShape="1">
                <a:blip r:embed="rId5"/>
                <a:stretch>
                  <a:fillRect l="-1288" t="-4233" b="-53439"/>
                </a:stretch>
              </a:blipFill>
            </p:spPr>
            <p:txBody>
              <a:bodyPr/>
              <a:lstStyle/>
              <a:p>
                <a:r>
                  <a:rPr lang="ja-JP" altLang="en-US">
                    <a:noFill/>
                  </a:rPr>
                  <a:t> </a:t>
                </a:r>
              </a:p>
            </p:txBody>
          </p:sp>
        </mc:Fallback>
      </mc:AlternateContent>
      <p:sp>
        <p:nvSpPr>
          <p:cNvPr id="6" name="フリーフォーム 5"/>
          <p:cNvSpPr/>
          <p:nvPr/>
        </p:nvSpPr>
        <p:spPr>
          <a:xfrm>
            <a:off x="4427984" y="2450305"/>
            <a:ext cx="3096344" cy="381000"/>
          </a:xfrm>
          <a:custGeom>
            <a:avLst/>
            <a:gdLst>
              <a:gd name="connsiteX0" fmla="*/ 7143 w 3083718"/>
              <a:gd name="connsiteY0" fmla="*/ 23813 h 381000"/>
              <a:gd name="connsiteX1" fmla="*/ 1281112 w 3083718"/>
              <a:gd name="connsiteY1" fmla="*/ 28575 h 381000"/>
              <a:gd name="connsiteX2" fmla="*/ 1281112 w 3083718"/>
              <a:gd name="connsiteY2" fmla="*/ 0 h 381000"/>
              <a:gd name="connsiteX3" fmla="*/ 3081337 w 3083718"/>
              <a:gd name="connsiteY3" fmla="*/ 9525 h 381000"/>
              <a:gd name="connsiteX4" fmla="*/ 3083718 w 3083718"/>
              <a:gd name="connsiteY4" fmla="*/ 347663 h 381000"/>
              <a:gd name="connsiteX5" fmla="*/ 1631156 w 3083718"/>
              <a:gd name="connsiteY5" fmla="*/ 342900 h 381000"/>
              <a:gd name="connsiteX6" fmla="*/ 1626393 w 3083718"/>
              <a:gd name="connsiteY6" fmla="*/ 381000 h 381000"/>
              <a:gd name="connsiteX7" fmla="*/ 0 w 3083718"/>
              <a:gd name="connsiteY7" fmla="*/ 371475 h 381000"/>
              <a:gd name="connsiteX8" fmla="*/ 7143 w 3083718"/>
              <a:gd name="connsiteY8" fmla="*/ 23813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3718" h="381000">
                <a:moveTo>
                  <a:pt x="7143" y="23813"/>
                </a:moveTo>
                <a:lnTo>
                  <a:pt x="1281112" y="28575"/>
                </a:lnTo>
                <a:lnTo>
                  <a:pt x="1281112" y="0"/>
                </a:lnTo>
                <a:lnTo>
                  <a:pt x="3081337" y="9525"/>
                </a:lnTo>
                <a:cubicBezTo>
                  <a:pt x="3082131" y="122238"/>
                  <a:pt x="3082924" y="234950"/>
                  <a:pt x="3083718" y="347663"/>
                </a:cubicBezTo>
                <a:lnTo>
                  <a:pt x="1631156" y="342900"/>
                </a:lnTo>
                <a:lnTo>
                  <a:pt x="1626393" y="381000"/>
                </a:lnTo>
                <a:lnTo>
                  <a:pt x="0" y="371475"/>
                </a:lnTo>
                <a:lnTo>
                  <a:pt x="7143" y="23813"/>
                </a:lnTo>
                <a:close/>
              </a:path>
            </a:pathLst>
          </a:custGeom>
          <a:solidFill>
            <a:srgbClr val="FFC000">
              <a:alpha val="2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4427984" y="1844824"/>
            <a:ext cx="30963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テキスト ボックス 43"/>
              <p:cNvSpPr txBox="1"/>
              <p:nvPr/>
            </p:nvSpPr>
            <p:spPr>
              <a:xfrm>
                <a:off x="5784821" y="1660158"/>
                <a:ext cx="3922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𝑋</m:t>
                      </m:r>
                    </m:oMath>
                  </m:oMathPara>
                </a14:m>
                <a:endParaRPr kumimoji="1" lang="ja-JP" altLang="en-US" dirty="0"/>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784821" y="1660158"/>
                <a:ext cx="392287"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1805222" y="4518669"/>
                <a:ext cx="6984776" cy="12055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For processing higher resolutions images (larger </a:t>
                </a:r>
                <a14:m>
                  <m:oMath xmlns:m="http://schemas.openxmlformats.org/officeDocument/2006/math">
                    <m:r>
                      <a:rPr lang="en-US" altLang="ja-JP" sz="2400" b="0" i="1" smtClean="0">
                        <a:latin typeface="Cambria Math" panose="02040503050406030204" pitchFamily="18" charset="0"/>
                      </a:rPr>
                      <m:t>𝑋</m:t>
                    </m:r>
                    <m:r>
                      <a:rPr lang="en-US" altLang="ja-JP" sz="2400" b="0" i="1" smtClean="0">
                        <a:latin typeface="Cambria Math"/>
                      </a:rPr>
                      <m:t>)</m:t>
                    </m:r>
                    <m:r>
                      <a:rPr lang="en-US" altLang="ja-JP" sz="2400" b="0" i="0" smtClean="0">
                        <a:latin typeface="Cambria Math"/>
                      </a:rPr>
                      <m:t>, </m:t>
                    </m:r>
                  </m:oMath>
                </a14:m>
                <a:r>
                  <a:rPr lang="en-US" altLang="ja-JP" sz="2400" dirty="0"/>
                  <a:t> larger </a:t>
                </a:r>
                <a14:m>
                  <m:oMath xmlns:m="http://schemas.openxmlformats.org/officeDocument/2006/math">
                    <m:r>
                      <a:rPr lang="en-US" altLang="ja-JP" sz="2400" b="0" i="1" smtClean="0">
                        <a:latin typeface="Cambria Math"/>
                      </a:rPr>
                      <m:t>𝐷</m:t>
                    </m:r>
                  </m:oMath>
                </a14:m>
                <a:r>
                  <a:rPr kumimoji="1" lang="ja-JP" altLang="en-US" sz="2400" dirty="0"/>
                  <a:t> </a:t>
                </a:r>
                <a:r>
                  <a:rPr kumimoji="1" lang="en-US" altLang="ja-JP" sz="2400" dirty="0"/>
                  <a:t>and</a:t>
                </a:r>
                <a14:m>
                  <m:oMath xmlns:m="http://schemas.openxmlformats.org/officeDocument/2006/math">
                    <m:r>
                      <a:rPr kumimoji="1" lang="en-US" altLang="ja-JP" sz="2400" b="0" i="1" dirty="0" smtClean="0">
                        <a:latin typeface="Cambria Math"/>
                      </a:rPr>
                      <m:t> </m:t>
                    </m:r>
                    <m:r>
                      <a:rPr kumimoji="1" lang="en-US" altLang="ja-JP" sz="2400" b="0" i="1" dirty="0" smtClean="0">
                        <a:latin typeface="Cambria Math" panose="02040503050406030204" pitchFamily="18" charset="0"/>
                      </a:rPr>
                      <m:t>𝑟</m:t>
                    </m:r>
                  </m:oMath>
                </a14:m>
                <a:r>
                  <a:rPr kumimoji="1" lang="ja-JP" altLang="en-US" sz="2400" dirty="0"/>
                  <a:t> </a:t>
                </a:r>
                <a:r>
                  <a:rPr kumimoji="1" lang="en-US" altLang="ja-JP" sz="2400" dirty="0"/>
                  <a:t>are required.</a:t>
                </a:r>
                <a:endParaRPr kumimoji="1" lang="ja-JP" altLang="en-US" sz="24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1805222" y="4518669"/>
                <a:ext cx="6984776" cy="1205554"/>
              </a:xfrm>
              <a:prstGeom prst="rect">
                <a:avLst/>
              </a:prstGeom>
              <a:blipFill rotWithShape="0">
                <a:blip r:embed="rId7"/>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コンテンツ プレースホルダー 2"/>
              <p:cNvSpPr txBox="1">
                <a:spLocks/>
              </p:cNvSpPr>
              <p:nvPr/>
            </p:nvSpPr>
            <p:spPr>
              <a:xfrm>
                <a:off x="1498142" y="5555972"/>
                <a:ext cx="7394338"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1000" dirty="0">
                  <a:solidFill>
                    <a:srgbClr val="0070C0"/>
                  </a:solidFill>
                </a:endParaRPr>
              </a:p>
              <a:p>
                <a:pPr marL="0" indent="0">
                  <a:buNone/>
                </a:pPr>
                <a14:m>
                  <m:oMath xmlns:m="http://schemas.openxmlformats.org/officeDocument/2006/math">
                    <m:r>
                      <a:rPr lang="en-US" altLang="ja-JP" sz="2400" b="0" i="1" smtClean="0">
                        <a:solidFill>
                          <a:srgbClr val="0070C0"/>
                        </a:solidFill>
                        <a:latin typeface="Cambria Math"/>
                      </a:rPr>
                      <m:t>𝑇</m:t>
                    </m:r>
                    <m:r>
                      <a:rPr lang="en-US" altLang="ja-JP" sz="2400" b="0" i="1" smtClean="0">
                        <a:solidFill>
                          <a:srgbClr val="0070C0"/>
                        </a:solidFill>
                        <a:latin typeface="Cambria Math"/>
                      </a:rPr>
                      <m:t>= </m:t>
                    </m:r>
                    <m:r>
                      <a:rPr lang="en-US" altLang="ja-JP" sz="2400" b="0" i="1" smtClean="0">
                        <a:solidFill>
                          <a:srgbClr val="0070C0"/>
                        </a:solidFill>
                        <a:latin typeface="Cambria Math"/>
                      </a:rPr>
                      <m:t>𝐷</m:t>
                    </m:r>
                    <m:r>
                      <a:rPr lang="en-US" altLang="ja-JP" sz="2400" b="0" i="1" smtClean="0">
                        <a:solidFill>
                          <a:srgbClr val="0070C0"/>
                        </a:solidFill>
                        <a:latin typeface="Cambria Math"/>
                        <a:ea typeface="Cambria Math"/>
                      </a:rPr>
                      <m:t>×</m:t>
                    </m:r>
                    <m:d>
                      <m:dPr>
                        <m:begChr m:val="{"/>
                        <m:endChr m:val="}"/>
                        <m:ctrlPr>
                          <a:rPr lang="en-US" altLang="ja-JP" sz="2400" b="0" i="1" smtClean="0">
                            <a:solidFill>
                              <a:srgbClr val="0070C0"/>
                            </a:solidFill>
                            <a:latin typeface="Cambria Math" panose="02040503050406030204" pitchFamily="18" charset="0"/>
                            <a:ea typeface="Cambria Math"/>
                          </a:rPr>
                        </m:ctrlPr>
                      </m:dPr>
                      <m:e>
                        <m:d>
                          <m:dPr>
                            <m:ctrlPr>
                              <a:rPr lang="en-US" altLang="ja-JP" sz="2400" b="0" i="1" smtClean="0">
                                <a:solidFill>
                                  <a:srgbClr val="0070C0"/>
                                </a:solidFill>
                                <a:latin typeface="Cambria Math" panose="02040503050406030204" pitchFamily="18" charset="0"/>
                                <a:ea typeface="Cambria Math"/>
                              </a:rPr>
                            </m:ctrlPr>
                          </m:dPr>
                          <m:e>
                            <m:r>
                              <a:rPr lang="en-US" altLang="ja-JP" sz="2400" b="0" i="1" smtClean="0">
                                <a:solidFill>
                                  <a:srgbClr val="0070C0"/>
                                </a:solidFill>
                                <a:latin typeface="Cambria Math"/>
                                <a:ea typeface="Cambria Math"/>
                              </a:rPr>
                              <m:t>2</m:t>
                            </m:r>
                            <m:r>
                              <a:rPr lang="en-US" altLang="ja-JP" sz="2400" b="0" i="1" smtClean="0">
                                <a:solidFill>
                                  <a:srgbClr val="0070C0"/>
                                </a:solidFill>
                                <a:latin typeface="Cambria Math" panose="02040503050406030204" pitchFamily="18" charset="0"/>
                                <a:ea typeface="Cambria Math"/>
                              </a:rPr>
                              <m:t>𝑟</m:t>
                            </m:r>
                            <m:r>
                              <a:rPr lang="en-US" altLang="ja-JP" sz="2400" b="0" i="1" smtClean="0">
                                <a:solidFill>
                                  <a:srgbClr val="0070C0"/>
                                </a:solidFill>
                                <a:latin typeface="Cambria Math"/>
                                <a:ea typeface="Cambria Math"/>
                              </a:rPr>
                              <m:t>+1</m:t>
                            </m:r>
                          </m:e>
                        </m:d>
                        <m:r>
                          <a:rPr lang="en-US" altLang="ja-JP" sz="2400" b="0" i="1" smtClean="0">
                            <a:solidFill>
                              <a:srgbClr val="0070C0"/>
                            </a:solidFill>
                            <a:latin typeface="Cambria Math"/>
                            <a:ea typeface="Cambria Math"/>
                          </a:rPr>
                          <m:t>×</m:t>
                        </m:r>
                        <m:r>
                          <a:rPr lang="en-US" altLang="ja-JP" sz="2400" b="0" i="1" smtClean="0">
                            <a:solidFill>
                              <a:srgbClr val="0070C0"/>
                            </a:solidFill>
                            <a:latin typeface="Cambria Math" panose="02040503050406030204" pitchFamily="18" charset="0"/>
                            <a:ea typeface="Cambria Math"/>
                          </a:rPr>
                          <m:t>𝑋</m:t>
                        </m:r>
                        <m:r>
                          <a:rPr lang="en-US" altLang="ja-JP" sz="2400" b="0" i="1" smtClean="0">
                            <a:solidFill>
                              <a:srgbClr val="0070C0"/>
                            </a:solidFill>
                            <a:latin typeface="Cambria Math"/>
                            <a:ea typeface="Cambria Math"/>
                          </a:rPr>
                          <m:t>+</m:t>
                        </m:r>
                        <m:d>
                          <m:dPr>
                            <m:ctrlPr>
                              <a:rPr lang="en-US" altLang="ja-JP" sz="2400" b="0" i="1" smtClean="0">
                                <a:solidFill>
                                  <a:srgbClr val="0070C0"/>
                                </a:solidFill>
                                <a:latin typeface="Cambria Math" panose="02040503050406030204" pitchFamily="18" charset="0"/>
                                <a:ea typeface="Cambria Math"/>
                              </a:rPr>
                            </m:ctrlPr>
                          </m:dPr>
                          <m:e>
                            <m:r>
                              <a:rPr lang="en-US" altLang="ja-JP" sz="2400" b="0" i="1" smtClean="0">
                                <a:solidFill>
                                  <a:srgbClr val="0070C0"/>
                                </a:solidFill>
                                <a:latin typeface="Cambria Math"/>
                                <a:ea typeface="Cambria Math"/>
                              </a:rPr>
                              <m:t>2</m:t>
                            </m:r>
                            <m:r>
                              <a:rPr lang="en-US" altLang="ja-JP" sz="2400" b="0" i="1" smtClean="0">
                                <a:solidFill>
                                  <a:srgbClr val="0070C0"/>
                                </a:solidFill>
                                <a:latin typeface="Cambria Math" panose="02040503050406030204" pitchFamily="18" charset="0"/>
                                <a:ea typeface="Cambria Math"/>
                              </a:rPr>
                              <m:t>𝑟</m:t>
                            </m:r>
                            <m:r>
                              <a:rPr lang="en-US" altLang="ja-JP" sz="2400" b="0" i="1" smtClean="0">
                                <a:solidFill>
                                  <a:srgbClr val="0070C0"/>
                                </a:solidFill>
                                <a:latin typeface="Cambria Math"/>
                                <a:ea typeface="Cambria Math"/>
                              </a:rPr>
                              <m:t>+1</m:t>
                            </m:r>
                          </m:e>
                        </m:d>
                      </m:e>
                    </m:d>
                  </m:oMath>
                </a14:m>
                <a:r>
                  <a:rPr lang="en-US" altLang="ja-JP" sz="2400" dirty="0">
                    <a:solidFill>
                      <a:srgbClr val="0070C0"/>
                    </a:solidFill>
                  </a:rPr>
                  <a:t>                             values have to be kept in total.</a:t>
                </a:r>
              </a:p>
              <a:p>
                <a:pPr marL="0" indent="0">
                  <a:buNone/>
                </a:pPr>
                <a:endParaRPr lang="en-US" altLang="ja-JP" sz="2400" dirty="0">
                  <a:solidFill>
                    <a:srgbClr val="0070C0"/>
                  </a:solidFill>
                </a:endParaRPr>
              </a:p>
            </p:txBody>
          </p:sp>
        </mc:Choice>
        <mc:Fallback xmlns="">
          <p:sp>
            <p:nvSpPr>
              <p:cNvPr id="29" name="コンテンツ プレースホルダー 2"/>
              <p:cNvSpPr txBox="1">
                <a:spLocks noRot="1" noChangeAspect="1" noMove="1" noResize="1" noEditPoints="1" noAdjustHandles="1" noChangeArrowheads="1" noChangeShapeType="1" noTextEdit="1"/>
              </p:cNvSpPr>
              <p:nvPr/>
            </p:nvSpPr>
            <p:spPr>
              <a:xfrm>
                <a:off x="1498142" y="5555972"/>
                <a:ext cx="7394338" cy="1152128"/>
              </a:xfrm>
              <a:prstGeom prst="rect">
                <a:avLst/>
              </a:prstGeom>
              <a:blipFill rotWithShape="0">
                <a:blip r:embed="rId8"/>
                <a:stretch>
                  <a:fillRect l="-1319" b="-31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正方形/長方形 27"/>
              <p:cNvSpPr/>
              <p:nvPr/>
            </p:nvSpPr>
            <p:spPr>
              <a:xfrm>
                <a:off x="2380535" y="3654128"/>
                <a:ext cx="6516725" cy="1053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Typically, </a:t>
                </a:r>
                <a14:m>
                  <m:oMath xmlns:m="http://schemas.openxmlformats.org/officeDocument/2006/math">
                    <m:r>
                      <a:rPr lang="en-US" altLang="ja-JP" sz="2400" b="0" i="1" smtClean="0">
                        <a:latin typeface="Cambria Math"/>
                      </a:rPr>
                      <m:t>𝐷</m:t>
                    </m:r>
                  </m:oMath>
                </a14:m>
                <a:r>
                  <a:rPr kumimoji="1" lang="ja-JP" altLang="en-US" sz="2400" dirty="0"/>
                  <a:t> </a:t>
                </a:r>
                <a:r>
                  <a:rPr kumimoji="1" lang="en-US" altLang="ja-JP" sz="2400" dirty="0"/>
                  <a:t>and</a:t>
                </a:r>
                <a14:m>
                  <m:oMath xmlns:m="http://schemas.openxmlformats.org/officeDocument/2006/math">
                    <m:r>
                      <a:rPr kumimoji="1" lang="en-US" altLang="ja-JP" sz="2400" b="0" i="0" dirty="0" smtClean="0">
                        <a:latin typeface="Cambria Math"/>
                      </a:rPr>
                      <m:t> </m:t>
                    </m:r>
                    <m:r>
                      <a:rPr kumimoji="1" lang="en-US" altLang="ja-JP" sz="2400" b="0" i="1" dirty="0" smtClean="0">
                        <a:latin typeface="Cambria Math" panose="02040503050406030204" pitchFamily="18" charset="0"/>
                      </a:rPr>
                      <m:t>𝑟</m:t>
                    </m:r>
                    <m:r>
                      <a:rPr kumimoji="1" lang="en-US" altLang="ja-JP" sz="2400" b="0" i="0" dirty="0" smtClean="0">
                        <a:latin typeface="Cambria Math" panose="02040503050406030204" pitchFamily="18" charset="0"/>
                      </a:rPr>
                      <m:t> </m:t>
                    </m:r>
                    <m:r>
                      <m:rPr>
                        <m:sty m:val="p"/>
                      </m:rPr>
                      <a:rPr kumimoji="1" lang="en-US" altLang="ja-JP" sz="2400" b="0" i="0" dirty="0" smtClean="0">
                        <a:latin typeface="Cambria Math"/>
                      </a:rPr>
                      <m:t>should</m:t>
                    </m:r>
                    <m:r>
                      <a:rPr kumimoji="1" lang="en-US" altLang="ja-JP" sz="2400" b="0" i="0" dirty="0" smtClean="0">
                        <a:latin typeface="Cambria Math"/>
                      </a:rPr>
                      <m:t> </m:t>
                    </m:r>
                    <m:r>
                      <m:rPr>
                        <m:sty m:val="p"/>
                      </m:rPr>
                      <a:rPr kumimoji="1" lang="en-US" altLang="ja-JP" sz="2400" b="0" i="0" dirty="0" smtClean="0">
                        <a:latin typeface="Cambria Math"/>
                      </a:rPr>
                      <m:t>be</m:t>
                    </m:r>
                    <m:r>
                      <a:rPr kumimoji="1" lang="en-US" altLang="ja-JP" sz="2400" b="0" i="0" dirty="0" smtClean="0">
                        <a:latin typeface="Cambria Math"/>
                      </a:rPr>
                      <m:t> </m:t>
                    </m:r>
                    <m:r>
                      <m:rPr>
                        <m:sty m:val="p"/>
                      </m:rPr>
                      <a:rPr kumimoji="1" lang="en-US" altLang="ja-JP" sz="2400" b="0" i="0" dirty="0" smtClean="0">
                        <a:latin typeface="Cambria Math"/>
                      </a:rPr>
                      <m:t>proportional</m:t>
                    </m:r>
                    <m:r>
                      <a:rPr kumimoji="1" lang="en-US" altLang="ja-JP" sz="2400" b="0" i="0" dirty="0" smtClean="0">
                        <a:latin typeface="Cambria Math"/>
                      </a:rPr>
                      <m:t> </m:t>
                    </m:r>
                    <m:r>
                      <m:rPr>
                        <m:sty m:val="p"/>
                      </m:rPr>
                      <a:rPr kumimoji="1" lang="en-US" altLang="ja-JP" sz="2400" b="0" i="0" dirty="0" smtClean="0">
                        <a:latin typeface="Cambria Math"/>
                      </a:rPr>
                      <m:t>to</m:t>
                    </m:r>
                    <m:r>
                      <a:rPr kumimoji="1" lang="en-US" altLang="ja-JP" sz="2400" b="0" i="0" dirty="0" smtClean="0">
                        <a:latin typeface="Cambria Math"/>
                      </a:rPr>
                      <m:t> </m:t>
                    </m:r>
                    <m:r>
                      <a:rPr kumimoji="1" lang="en-US" altLang="ja-JP" sz="2400" b="0" i="1" dirty="0" smtClean="0">
                        <a:latin typeface="Cambria Math" panose="02040503050406030204" pitchFamily="18" charset="0"/>
                      </a:rPr>
                      <m:t>𝑋</m:t>
                    </m:r>
                    <m:r>
                      <a:rPr kumimoji="1" lang="en-US" altLang="ja-JP" sz="2400" b="0" i="1" dirty="0" smtClean="0">
                        <a:latin typeface="Cambria Math"/>
                      </a:rPr>
                      <m:t>,</m:t>
                    </m:r>
                  </m:oMath>
                </a14:m>
                <a:endParaRPr kumimoji="1" lang="en-US" altLang="ja-JP" sz="2400" b="0" dirty="0"/>
              </a:p>
              <a:p>
                <a:pPr algn="ctr"/>
                <a:r>
                  <a:rPr kumimoji="1" lang="en-US" altLang="ja-JP" sz="2400" dirty="0"/>
                  <a:t>which means </a:t>
                </a:r>
                <a14:m>
                  <m:oMath xmlns:m="http://schemas.openxmlformats.org/officeDocument/2006/math">
                    <m:r>
                      <a:rPr kumimoji="1" lang="en-US" altLang="ja-JP" sz="2400" b="0" i="1" smtClean="0">
                        <a:latin typeface="Cambria Math"/>
                      </a:rPr>
                      <m:t>𝑇</m:t>
                    </m:r>
                    <m:r>
                      <a:rPr kumimoji="1" lang="en-US" altLang="ja-JP" sz="2400" b="0" i="1" smtClean="0">
                        <a:latin typeface="Cambria Math"/>
                        <a:ea typeface="Cambria Math"/>
                      </a:rPr>
                      <m:t>∝</m:t>
                    </m:r>
                    <m:sSup>
                      <m:sSupPr>
                        <m:ctrlPr>
                          <a:rPr kumimoji="1" lang="en-US" altLang="ja-JP" sz="2400" b="0" i="1" smtClean="0">
                            <a:latin typeface="Cambria Math" panose="02040503050406030204" pitchFamily="18" charset="0"/>
                            <a:ea typeface="Cambria Math"/>
                          </a:rPr>
                        </m:ctrlPr>
                      </m:sSupPr>
                      <m:e>
                        <m:r>
                          <a:rPr kumimoji="1" lang="en-US" altLang="ja-JP" sz="2400" b="0" i="1" smtClean="0">
                            <a:latin typeface="Cambria Math" panose="02040503050406030204" pitchFamily="18" charset="0"/>
                            <a:ea typeface="Cambria Math"/>
                          </a:rPr>
                          <m:t>𝑋</m:t>
                        </m:r>
                      </m:e>
                      <m:sup>
                        <m:r>
                          <a:rPr kumimoji="1" lang="en-US" altLang="ja-JP" sz="2400" b="0" i="1" smtClean="0">
                            <a:latin typeface="Cambria Math"/>
                            <a:ea typeface="Cambria Math"/>
                          </a:rPr>
                          <m:t>3</m:t>
                        </m:r>
                      </m:sup>
                    </m:sSup>
                  </m:oMath>
                </a14:m>
                <a:r>
                  <a:rPr kumimoji="1" lang="en-US" altLang="ja-JP" sz="2400" dirty="0"/>
                  <a:t>.</a:t>
                </a:r>
                <a:endParaRPr kumimoji="1" lang="ja-JP" altLang="en-US" sz="2400" dirty="0"/>
              </a:p>
            </p:txBody>
          </p:sp>
        </mc:Choice>
        <mc:Fallback xmlns="">
          <p:sp>
            <p:nvSpPr>
              <p:cNvPr id="28" name="正方形/長方形 27"/>
              <p:cNvSpPr>
                <a:spLocks noRot="1" noChangeAspect="1" noMove="1" noResize="1" noEditPoints="1" noAdjustHandles="1" noChangeArrowheads="1" noChangeShapeType="1" noTextEdit="1"/>
              </p:cNvSpPr>
              <p:nvPr/>
            </p:nvSpPr>
            <p:spPr>
              <a:xfrm>
                <a:off x="2380535" y="3654128"/>
                <a:ext cx="6516725" cy="1053887"/>
              </a:xfrm>
              <a:prstGeom prst="rect">
                <a:avLst/>
              </a:prstGeom>
              <a:blipFill rotWithShape="0">
                <a:blip r:embed="rId9"/>
                <a:stretch>
                  <a:fillRect b="-2312"/>
                </a:stretch>
              </a:blipFill>
              <a:ln>
                <a:noFill/>
              </a:ln>
            </p:spPr>
            <p:txBody>
              <a:bodyPr/>
              <a:lstStyle/>
              <a:p>
                <a:r>
                  <a:rPr lang="ja-JP" altLang="en-US">
                    <a:noFill/>
                  </a:rPr>
                  <a:t> </a:t>
                </a:r>
              </a:p>
            </p:txBody>
          </p:sp>
        </mc:Fallback>
      </mc:AlternateContent>
      <p:sp>
        <p:nvSpPr>
          <p:cNvPr id="7" name="正方形/長方形 6"/>
          <p:cNvSpPr/>
          <p:nvPr/>
        </p:nvSpPr>
        <p:spPr>
          <a:xfrm>
            <a:off x="4427984" y="1988840"/>
            <a:ext cx="3096344"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4973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3" name="コンテンツ プレースホルダー 2"/>
          <p:cNvSpPr>
            <a:spLocks noGrp="1"/>
          </p:cNvSpPr>
          <p:nvPr>
            <p:ph idx="1"/>
          </p:nvPr>
        </p:nvSpPr>
        <p:spPr>
          <a:xfrm>
            <a:off x="467544" y="1124745"/>
            <a:ext cx="8229600" cy="936104"/>
          </a:xfrm>
        </p:spPr>
        <p:txBody>
          <a:bodyPr>
            <a:normAutofit/>
          </a:bodyPr>
          <a:lstStyle/>
          <a:p>
            <a:pPr marL="0" indent="0">
              <a:buNone/>
            </a:pPr>
            <a:r>
              <a:rPr lang="en-US" altLang="ja-JP" sz="2400" dirty="0"/>
              <a:t>Change the scan direction to reduce the required memory size.</a:t>
            </a:r>
          </a:p>
        </p:txBody>
      </p:sp>
      <p:sp>
        <p:nvSpPr>
          <p:cNvPr id="4" name="正方形/長方形 3"/>
          <p:cNvSpPr/>
          <p:nvPr/>
        </p:nvSpPr>
        <p:spPr>
          <a:xfrm>
            <a:off x="1043608" y="2060848"/>
            <a:ext cx="2880320"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788024" y="2060848"/>
            <a:ext cx="2880320"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1112902" y="2204864"/>
            <a:ext cx="2736304" cy="576064"/>
            <a:chOff x="1115616" y="4005064"/>
            <a:chExt cx="2736304" cy="576064"/>
          </a:xfrm>
        </p:grpSpPr>
        <p:cxnSp>
          <p:nvCxnSpPr>
            <p:cNvPr id="7" name="直線矢印コネクタ 6"/>
            <p:cNvCxnSpPr/>
            <p:nvPr/>
          </p:nvCxnSpPr>
          <p:spPr>
            <a:xfrm>
              <a:off x="1115616" y="4005064"/>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1115616" y="4149080"/>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115616" y="4293096"/>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1115616" y="4437112"/>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115616" y="4581128"/>
              <a:ext cx="115212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16" name="正方形/長方形 15"/>
          <p:cNvSpPr/>
          <p:nvPr/>
        </p:nvSpPr>
        <p:spPr>
          <a:xfrm>
            <a:off x="4788024" y="2067707"/>
            <a:ext cx="288032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4932040" y="2060847"/>
            <a:ext cx="1868487" cy="720081"/>
            <a:chOff x="4932040" y="2259955"/>
            <a:chExt cx="1868487" cy="954460"/>
          </a:xfrm>
        </p:grpSpPr>
        <p:cxnSp>
          <p:nvCxnSpPr>
            <p:cNvPr id="22" name="直線矢印コネクタ 21"/>
            <p:cNvCxnSpPr/>
            <p:nvPr/>
          </p:nvCxnSpPr>
          <p:spPr>
            <a:xfrm>
              <a:off x="4932040"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076056"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220072"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364088"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508104"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652120"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796136"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5940152"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6084168"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932040" y="2269729"/>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5072335" y="2271168"/>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6084168" y="2278311"/>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5220072" y="2275930"/>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6226745" y="2276215"/>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362649" y="226907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6370761" y="2276215"/>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5506665" y="226907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516216" y="2276215"/>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652120" y="226907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656511" y="2278311"/>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792415" y="2271168"/>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5940152" y="2269855"/>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6084168" y="2268787"/>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6226745" y="226907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6372200" y="2271168"/>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6516216" y="226907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656511" y="2259955"/>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6800527" y="22690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61" name="テキスト ボックス 60"/>
          <p:cNvSpPr txBox="1"/>
          <p:nvPr/>
        </p:nvSpPr>
        <p:spPr>
          <a:xfrm>
            <a:off x="5724128" y="3820398"/>
            <a:ext cx="1870897" cy="369332"/>
          </a:xfrm>
          <a:prstGeom prst="rect">
            <a:avLst/>
          </a:prstGeom>
          <a:noFill/>
        </p:spPr>
        <p:txBody>
          <a:bodyPr wrap="none" rtlCol="0">
            <a:spAutoFit/>
          </a:bodyPr>
          <a:lstStyle/>
          <a:p>
            <a:r>
              <a:rPr lang="en-US" altLang="ja-JP" dirty="0"/>
              <a:t>our</a:t>
            </a:r>
            <a:r>
              <a:rPr kumimoji="1" lang="en-US" altLang="ja-JP" dirty="0"/>
              <a:t> scan direction</a:t>
            </a:r>
            <a:endParaRPr kumimoji="1" lang="ja-JP" altLang="en-US" dirty="0"/>
          </a:p>
        </p:txBody>
      </p:sp>
      <p:sp>
        <p:nvSpPr>
          <p:cNvPr id="50" name="テキスト ボックス 49"/>
          <p:cNvSpPr txBox="1"/>
          <p:nvPr/>
        </p:nvSpPr>
        <p:spPr>
          <a:xfrm>
            <a:off x="1674723" y="3820398"/>
            <a:ext cx="2249205" cy="369332"/>
          </a:xfrm>
          <a:prstGeom prst="rect">
            <a:avLst/>
          </a:prstGeom>
          <a:noFill/>
        </p:spPr>
        <p:txBody>
          <a:bodyPr wrap="none" rtlCol="0">
            <a:spAutoFit/>
          </a:bodyPr>
          <a:lstStyle/>
          <a:p>
            <a:r>
              <a:rPr kumimoji="1" lang="en-US" altLang="ja-JP" dirty="0"/>
              <a:t>original scan direction</a:t>
            </a:r>
            <a:endParaRPr kumimoji="1" lang="ja-JP" altLang="en-US" dirty="0"/>
          </a:p>
        </p:txBody>
      </p:sp>
    </p:spTree>
    <p:extLst>
      <p:ext uri="{BB962C8B-B14F-4D97-AF65-F5344CB8AC3E}">
        <p14:creationId xmlns:p14="http://schemas.microsoft.com/office/powerpoint/2010/main" val="158403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3" name="コンテンツ プレースホルダー 2"/>
          <p:cNvSpPr>
            <a:spLocks noGrp="1"/>
          </p:cNvSpPr>
          <p:nvPr>
            <p:ph idx="1"/>
          </p:nvPr>
        </p:nvSpPr>
        <p:spPr>
          <a:xfrm>
            <a:off x="467544" y="1124745"/>
            <a:ext cx="8229600" cy="936104"/>
          </a:xfrm>
        </p:spPr>
        <p:txBody>
          <a:bodyPr>
            <a:normAutofit/>
          </a:bodyPr>
          <a:lstStyle/>
          <a:p>
            <a:pPr marL="0" indent="0">
              <a:buNone/>
            </a:pPr>
            <a:r>
              <a:rPr lang="en-US" altLang="ja-JP" sz="2400" dirty="0"/>
              <a:t>Change the scan direction to reduce the required memory size.</a:t>
            </a:r>
          </a:p>
        </p:txBody>
      </p:sp>
      <p:sp>
        <p:nvSpPr>
          <p:cNvPr id="4" name="正方形/長方形 3"/>
          <p:cNvSpPr/>
          <p:nvPr/>
        </p:nvSpPr>
        <p:spPr>
          <a:xfrm>
            <a:off x="1043608" y="2060848"/>
            <a:ext cx="2880320"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788024" y="2060848"/>
            <a:ext cx="2880320"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1112902" y="2204864"/>
            <a:ext cx="2736304" cy="576064"/>
            <a:chOff x="1115616" y="4005064"/>
            <a:chExt cx="2736304" cy="576064"/>
          </a:xfrm>
        </p:grpSpPr>
        <p:cxnSp>
          <p:nvCxnSpPr>
            <p:cNvPr id="7" name="直線矢印コネクタ 6"/>
            <p:cNvCxnSpPr/>
            <p:nvPr/>
          </p:nvCxnSpPr>
          <p:spPr>
            <a:xfrm>
              <a:off x="1115616" y="4005064"/>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1115616" y="4149080"/>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115616" y="4293096"/>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1115616" y="4437112"/>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115616" y="4581128"/>
              <a:ext cx="115212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16" name="正方形/長方形 15"/>
          <p:cNvSpPr/>
          <p:nvPr/>
        </p:nvSpPr>
        <p:spPr>
          <a:xfrm>
            <a:off x="4788024" y="2492896"/>
            <a:ext cx="288032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4932040"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076056"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220072"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364088"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508104"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652120"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796136"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5940152"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6084168" y="22768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932040" y="2269729"/>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5072335" y="2271168"/>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6084168" y="2278311"/>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5220072" y="2275930"/>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6226745" y="2276215"/>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362649" y="226907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6370761" y="2276215"/>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5506665" y="226907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516216" y="2276215"/>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652120" y="226907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656511" y="2278311"/>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792415" y="2271168"/>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5940152" y="2269855"/>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6084168" y="2268787"/>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6226745" y="226907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6372200" y="2271168"/>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6516216" y="226907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656511" y="2259955"/>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6800527" y="2269072"/>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5724128" y="3820398"/>
            <a:ext cx="1870897" cy="369332"/>
          </a:xfrm>
          <a:prstGeom prst="rect">
            <a:avLst/>
          </a:prstGeom>
          <a:noFill/>
        </p:spPr>
        <p:txBody>
          <a:bodyPr wrap="none" rtlCol="0">
            <a:spAutoFit/>
          </a:bodyPr>
          <a:lstStyle/>
          <a:p>
            <a:r>
              <a:rPr lang="en-US" altLang="ja-JP" dirty="0"/>
              <a:t>our</a:t>
            </a:r>
            <a:r>
              <a:rPr kumimoji="1" lang="en-US" altLang="ja-JP" dirty="0"/>
              <a:t> scan direction</a:t>
            </a:r>
            <a:endParaRPr kumimoji="1" lang="ja-JP" altLang="en-US" dirty="0"/>
          </a:p>
        </p:txBody>
      </p:sp>
      <p:sp>
        <p:nvSpPr>
          <p:cNvPr id="52" name="テキスト ボックス 51"/>
          <p:cNvSpPr txBox="1"/>
          <p:nvPr/>
        </p:nvSpPr>
        <p:spPr>
          <a:xfrm>
            <a:off x="1674723" y="3820398"/>
            <a:ext cx="2249205" cy="369332"/>
          </a:xfrm>
          <a:prstGeom prst="rect">
            <a:avLst/>
          </a:prstGeom>
          <a:noFill/>
        </p:spPr>
        <p:txBody>
          <a:bodyPr wrap="none" rtlCol="0">
            <a:spAutoFit/>
          </a:bodyPr>
          <a:lstStyle/>
          <a:p>
            <a:r>
              <a:rPr kumimoji="1" lang="en-US" altLang="ja-JP" dirty="0"/>
              <a:t>original scan direction</a:t>
            </a:r>
            <a:endParaRPr kumimoji="1" lang="ja-JP" altLang="en-US" dirty="0"/>
          </a:p>
        </p:txBody>
      </p:sp>
    </p:spTree>
    <p:extLst>
      <p:ext uri="{BB962C8B-B14F-4D97-AF65-F5344CB8AC3E}">
        <p14:creationId xmlns:p14="http://schemas.microsoft.com/office/powerpoint/2010/main" val="332988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3" name="コンテンツ プレースホルダー 2"/>
          <p:cNvSpPr>
            <a:spLocks noGrp="1"/>
          </p:cNvSpPr>
          <p:nvPr>
            <p:ph idx="1"/>
          </p:nvPr>
        </p:nvSpPr>
        <p:spPr>
          <a:xfrm>
            <a:off x="467544" y="1124745"/>
            <a:ext cx="8229600" cy="936104"/>
          </a:xfrm>
        </p:spPr>
        <p:txBody>
          <a:bodyPr>
            <a:normAutofit/>
          </a:bodyPr>
          <a:lstStyle/>
          <a:p>
            <a:pPr marL="0" indent="0">
              <a:buNone/>
            </a:pPr>
            <a:r>
              <a:rPr lang="en-US" altLang="ja-JP" sz="2400" dirty="0"/>
              <a:t>Change the scan direction to reduce the required memory size.</a:t>
            </a:r>
          </a:p>
        </p:txBody>
      </p:sp>
      <p:sp>
        <p:nvSpPr>
          <p:cNvPr id="4" name="正方形/長方形 3"/>
          <p:cNvSpPr/>
          <p:nvPr/>
        </p:nvSpPr>
        <p:spPr>
          <a:xfrm>
            <a:off x="1043608" y="2060848"/>
            <a:ext cx="2880320"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788024" y="2060848"/>
            <a:ext cx="2880320"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1112902" y="2204864"/>
            <a:ext cx="2736304" cy="576064"/>
            <a:chOff x="1115616" y="4005064"/>
            <a:chExt cx="2736304" cy="576064"/>
          </a:xfrm>
        </p:grpSpPr>
        <p:cxnSp>
          <p:nvCxnSpPr>
            <p:cNvPr id="7" name="直線矢印コネクタ 6"/>
            <p:cNvCxnSpPr/>
            <p:nvPr/>
          </p:nvCxnSpPr>
          <p:spPr>
            <a:xfrm>
              <a:off x="1115616" y="4005064"/>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1115616" y="4149080"/>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1115616" y="4293096"/>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1115616" y="4437112"/>
              <a:ext cx="273630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1115616" y="4581128"/>
              <a:ext cx="115212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16" name="正方形/長方形 15"/>
          <p:cNvSpPr/>
          <p:nvPr/>
        </p:nvSpPr>
        <p:spPr>
          <a:xfrm>
            <a:off x="4788024" y="2492896"/>
            <a:ext cx="288032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4935761" y="2684996"/>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079777" y="2684996"/>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223793" y="2684996"/>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367809" y="2684996"/>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5511825" y="2684996"/>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655841" y="2684996"/>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799857" y="2684996"/>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5943873" y="2684996"/>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6087889" y="2684996"/>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935761" y="2677853"/>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5076056" y="267929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6087889" y="2686435"/>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5223793" y="2684054"/>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6230466" y="2684339"/>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366370" y="2677196"/>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6374482" y="2684339"/>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5510386" y="2677196"/>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519937" y="2684339"/>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655841" y="2677196"/>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660232" y="2686435"/>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5796136" y="267929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5943873" y="2677979"/>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6087889" y="2676911"/>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6230466" y="2677196"/>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6375921" y="2679292"/>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6519937" y="2677196"/>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6660232" y="2668079"/>
            <a:ext cx="144016" cy="9361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a:off x="6804248" y="2677196"/>
            <a:ext cx="0" cy="9361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4788024" y="2923531"/>
            <a:ext cx="288032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724128" y="3820398"/>
            <a:ext cx="1870897" cy="369332"/>
          </a:xfrm>
          <a:prstGeom prst="rect">
            <a:avLst/>
          </a:prstGeom>
          <a:noFill/>
        </p:spPr>
        <p:txBody>
          <a:bodyPr wrap="none" rtlCol="0">
            <a:spAutoFit/>
          </a:bodyPr>
          <a:lstStyle/>
          <a:p>
            <a:r>
              <a:rPr lang="en-US" altLang="ja-JP" dirty="0"/>
              <a:t>our</a:t>
            </a:r>
            <a:r>
              <a:rPr kumimoji="1" lang="en-US" altLang="ja-JP" dirty="0"/>
              <a:t> scan direction</a:t>
            </a:r>
            <a:endParaRPr kumimoji="1" lang="ja-JP" altLang="en-US" dirty="0"/>
          </a:p>
        </p:txBody>
      </p:sp>
      <p:sp>
        <p:nvSpPr>
          <p:cNvPr id="59" name="テキスト ボックス 58"/>
          <p:cNvSpPr txBox="1"/>
          <p:nvPr/>
        </p:nvSpPr>
        <p:spPr>
          <a:xfrm>
            <a:off x="1674723" y="3820398"/>
            <a:ext cx="2249205" cy="369332"/>
          </a:xfrm>
          <a:prstGeom prst="rect">
            <a:avLst/>
          </a:prstGeom>
          <a:noFill/>
        </p:spPr>
        <p:txBody>
          <a:bodyPr wrap="none" rtlCol="0">
            <a:spAutoFit/>
          </a:bodyPr>
          <a:lstStyle/>
          <a:p>
            <a:r>
              <a:rPr kumimoji="1" lang="en-US" altLang="ja-JP" dirty="0"/>
              <a:t>original scan direction</a:t>
            </a:r>
            <a:endParaRPr kumimoji="1" lang="ja-JP" altLang="en-US" dirty="0"/>
          </a:p>
        </p:txBody>
      </p:sp>
    </p:spTree>
    <p:extLst>
      <p:ext uri="{BB962C8B-B14F-4D97-AF65-F5344CB8AC3E}">
        <p14:creationId xmlns:p14="http://schemas.microsoft.com/office/powerpoint/2010/main" val="2137360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正方形/長方形 144"/>
          <p:cNvSpPr/>
          <p:nvPr/>
        </p:nvSpPr>
        <p:spPr>
          <a:xfrm>
            <a:off x="2555776" y="2708920"/>
            <a:ext cx="1008112" cy="1008112"/>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2988145" y="3129356"/>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3705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52982"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1979712" y="1457230"/>
                <a:ext cx="6486655" cy="461665"/>
              </a:xfrm>
              <a:prstGeom prst="rect">
                <a:avLst/>
              </a:prstGeom>
              <a:noFill/>
            </p:spPr>
            <p:txBody>
              <a:bodyPr wrap="square" rtlCol="0">
                <a:spAutoFit/>
              </a:bodyPr>
              <a:lstStyle/>
              <a:p>
                <a:r>
                  <a:rPr kumimoji="1" lang="en-US" altLang="ja-JP" sz="2400" dirty="0"/>
                  <a:t>Calculate </a:t>
                </a:r>
                <a14:m>
                  <m:oMath xmlns:m="http://schemas.openxmlformats.org/officeDocument/2006/math">
                    <m:r>
                      <a:rPr kumimoji="1" lang="en-US" altLang="ja-JP" sz="2400" b="0" i="1" smtClean="0">
                        <a:latin typeface="Cambria Math"/>
                      </a:rPr>
                      <m:t>𝐹</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𝑥</m:t>
                        </m:r>
                        <m:r>
                          <a:rPr kumimoji="1" lang="en-US" altLang="ja-JP" sz="2400" b="0" i="1" smtClean="0">
                            <a:latin typeface="Cambria Math"/>
                          </a:rPr>
                          <m:t>,</m:t>
                        </m:r>
                        <m:r>
                          <a:rPr kumimoji="1" lang="en-US" altLang="ja-JP" sz="2400" b="0" i="1" smtClean="0">
                            <a:latin typeface="Cambria Math"/>
                          </a:rPr>
                          <m:t>𝑦</m:t>
                        </m:r>
                      </m:e>
                    </m:d>
                  </m:oMath>
                </a14:m>
                <a:r>
                  <a:rPr kumimoji="1" lang="ja-JP" altLang="en-US" sz="2400" dirty="0"/>
                  <a:t> </a:t>
                </a:r>
                <a:r>
                  <a:rPr kumimoji="1" lang="en-US" altLang="ja-JP" sz="2400" dirty="0"/>
                  <a:t>in this region using Box Filter</a:t>
                </a:r>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1979712" y="1457230"/>
                <a:ext cx="6486655" cy="461665"/>
              </a:xfrm>
              <a:prstGeom prst="rect">
                <a:avLst/>
              </a:prstGeom>
              <a:blipFill rotWithShape="1">
                <a:blip r:embed="rId4"/>
                <a:stretch>
                  <a:fillRect l="-1504" t="-10526" b="-28947"/>
                </a:stretch>
              </a:blipFill>
            </p:spPr>
            <p:txBody>
              <a:bodyPr/>
              <a:lstStyle/>
              <a:p>
                <a:r>
                  <a:rPr lang="ja-JP" altLang="en-US">
                    <a:noFill/>
                  </a:rPr>
                  <a:t> </a:t>
                </a:r>
              </a:p>
            </p:txBody>
          </p:sp>
        </mc:Fallback>
      </mc:AlternateContent>
      <p:cxnSp>
        <p:nvCxnSpPr>
          <p:cNvPr id="18" name="直線矢印コネクタ 17"/>
          <p:cNvCxnSpPr/>
          <p:nvPr/>
        </p:nvCxnSpPr>
        <p:spPr>
          <a:xfrm flipH="1">
            <a:off x="1686536" y="1902023"/>
            <a:ext cx="581208" cy="123894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テキスト ボックス 15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56" name="テキスト ボックス 15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5" name="テキスト ボックス 164"/>
              <p:cNvSpPr txBox="1"/>
              <p:nvPr/>
            </p:nvSpPr>
            <p:spPr>
              <a:xfrm>
                <a:off x="1550395" y="5334307"/>
                <a:ext cx="6051001" cy="830997"/>
              </a:xfrm>
              <a:prstGeom prst="rect">
                <a:avLst/>
              </a:prstGeom>
              <a:solidFill>
                <a:schemeClr val="bg1"/>
              </a:solidFill>
            </p:spPr>
            <p:txBody>
              <a:bodyPr wrap="square" rtlCol="0">
                <a:spAutoFit/>
              </a:bodyPr>
              <a:lstStyle/>
              <a:p>
                <a:r>
                  <a:rPr lang="en-US" altLang="ja-JP" sz="2400" dirty="0"/>
                  <a:t>Data in this region are required                                      when the window size is </a:t>
                </a:r>
                <a14:m>
                  <m:oMath xmlns:m="http://schemas.openxmlformats.org/officeDocument/2006/math">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+1)×(2</m:t>
                    </m:r>
                    <m:r>
                      <a:rPr lang="en-US" altLang="ja-JP" sz="2400" b="0" i="1" smtClean="0">
                        <a:latin typeface="Cambria Math" panose="02040503050406030204" pitchFamily="18" charset="0"/>
                      </a:rPr>
                      <m:t>𝑟</m:t>
                    </m:r>
                    <m:r>
                      <a:rPr lang="en-US" altLang="ja-JP" sz="2400" b="0" i="1" smtClean="0">
                        <a:latin typeface="Cambria Math"/>
                        <a:ea typeface="Cambria Math"/>
                      </a:rPr>
                      <m:t>+1)</m:t>
                    </m:r>
                  </m:oMath>
                </a14:m>
                <a:endParaRPr kumimoji="1" lang="ja-JP" altLang="en-US" sz="2400" dirty="0"/>
              </a:p>
            </p:txBody>
          </p:sp>
        </mc:Choice>
        <mc:Fallback xmlns="">
          <p:sp>
            <p:nvSpPr>
              <p:cNvPr id="165" name="テキスト ボックス 164"/>
              <p:cNvSpPr txBox="1">
                <a:spLocks noRot="1" noChangeAspect="1" noMove="1" noResize="1" noEditPoints="1" noAdjustHandles="1" noChangeArrowheads="1" noChangeShapeType="1" noTextEdit="1"/>
              </p:cNvSpPr>
              <p:nvPr/>
            </p:nvSpPr>
            <p:spPr>
              <a:xfrm>
                <a:off x="1550395" y="5334307"/>
                <a:ext cx="6051001" cy="830997"/>
              </a:xfrm>
              <a:prstGeom prst="rect">
                <a:avLst/>
              </a:prstGeom>
              <a:blipFill rotWithShape="0">
                <a:blip r:embed="rId7"/>
                <a:stretch>
                  <a:fillRect l="-1511" t="-5882" r="-10977" b="-16176"/>
                </a:stretch>
              </a:blipFill>
            </p:spPr>
            <p:txBody>
              <a:bodyPr/>
              <a:lstStyle/>
              <a:p>
                <a:r>
                  <a:rPr lang="ja-JP" altLang="en-US">
                    <a:noFill/>
                  </a:rPr>
                  <a:t> </a:t>
                </a:r>
              </a:p>
            </p:txBody>
          </p:sp>
        </mc:Fallback>
      </mc:AlternateContent>
      <p:cxnSp>
        <p:nvCxnSpPr>
          <p:cNvPr id="166" name="直線矢印コネクタ 165"/>
          <p:cNvCxnSpPr/>
          <p:nvPr/>
        </p:nvCxnSpPr>
        <p:spPr>
          <a:xfrm flipV="1">
            <a:off x="2488912" y="4725144"/>
            <a:ext cx="211440" cy="588611"/>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p:nvPr/>
        </p:nvCxnSpPr>
        <p:spPr>
          <a:xfrm>
            <a:off x="3718720" y="2708920"/>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0" name="テキスト ボックス 149"/>
              <p:cNvSpPr txBox="1"/>
              <p:nvPr/>
            </p:nvSpPr>
            <p:spPr>
              <a:xfrm>
                <a:off x="3747980" y="3207612"/>
                <a:ext cx="91242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3747980" y="3207612"/>
                <a:ext cx="912429" cy="369332"/>
              </a:xfrm>
              <a:prstGeom prst="rect">
                <a:avLst/>
              </a:prstGeom>
              <a:blipFill>
                <a:blip r:embed="rId8"/>
                <a:stretch>
                  <a:fillRect/>
                </a:stretch>
              </a:blipFill>
            </p:spPr>
            <p:txBody>
              <a:bodyPr/>
              <a:lstStyle/>
              <a:p>
                <a:r>
                  <a:rPr lang="ja-JP" altLang="en-US">
                    <a:noFill/>
                  </a:rPr>
                  <a:t> </a:t>
                </a:r>
              </a:p>
            </p:txBody>
          </p:sp>
        </mc:Fallback>
      </mc:AlternateContent>
      <p:sp>
        <p:nvSpPr>
          <p:cNvPr id="3" name="テキスト ボックス 2"/>
          <p:cNvSpPr txBox="1"/>
          <p:nvPr/>
        </p:nvSpPr>
        <p:spPr>
          <a:xfrm>
            <a:off x="461607" y="975210"/>
            <a:ext cx="5755165" cy="461665"/>
          </a:xfrm>
          <a:prstGeom prst="rect">
            <a:avLst/>
          </a:prstGeom>
          <a:solidFill>
            <a:schemeClr val="bg1"/>
          </a:solidFill>
        </p:spPr>
        <p:txBody>
          <a:bodyPr wrap="none" rtlCol="0">
            <a:spAutoFit/>
          </a:bodyPr>
          <a:lstStyle/>
          <a:p>
            <a:r>
              <a:rPr kumimoji="1" lang="en-US" altLang="ja-JP" sz="2400" dirty="0"/>
              <a:t>Details of the computation in our zigzag scan</a:t>
            </a:r>
            <a:endParaRPr kumimoji="1" lang="ja-JP" altLang="en-US" sz="2400" dirty="0"/>
          </a:p>
        </p:txBody>
      </p:sp>
    </p:spTree>
    <p:extLst>
      <p:ext uri="{BB962C8B-B14F-4D97-AF65-F5344CB8AC3E}">
        <p14:creationId xmlns:p14="http://schemas.microsoft.com/office/powerpoint/2010/main" val="12038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正方形/長方形 345"/>
          <p:cNvSpPr/>
          <p:nvPr/>
        </p:nvSpPr>
        <p:spPr>
          <a:xfrm>
            <a:off x="2555776" y="2996952"/>
            <a:ext cx="1008112" cy="1008112"/>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sp>
        <p:nvSpPr>
          <p:cNvPr id="235" name="正方形/長方形 234"/>
          <p:cNvSpPr/>
          <p:nvPr/>
        </p:nvSpPr>
        <p:spPr>
          <a:xfrm>
            <a:off x="3419312" y="3863372"/>
            <a:ext cx="144016"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3705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988145" y="341738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2414290" y="3863372"/>
            <a:ext cx="144016" cy="144016"/>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2414290" y="2852936"/>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3419872" y="2863691"/>
            <a:ext cx="144016"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2876160" y="16160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876160" y="1616060"/>
                <a:ext cx="36798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477206" y="330473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477206" y="3304730"/>
                <a:ext cx="371384" cy="369332"/>
              </a:xfrm>
              <a:prstGeom prst="rect">
                <a:avLst/>
              </a:prstGeom>
              <a:blipFill rotWithShape="1">
                <a:blip r:embed="rId4"/>
                <a:stretch>
                  <a:fillRect b="-4918"/>
                </a:stretch>
              </a:blipFill>
            </p:spPr>
            <p:txBody>
              <a:bodyPr/>
              <a:lstStyle/>
              <a:p>
                <a:r>
                  <a:rPr lang="ja-JP" altLang="en-US">
                    <a:noFill/>
                  </a:rPr>
                  <a:t> </a:t>
                </a:r>
              </a:p>
            </p:txBody>
          </p:sp>
        </mc:Fallback>
      </mc:AlternateContent>
      <p:cxnSp>
        <p:nvCxnSpPr>
          <p:cNvPr id="5" name="直線矢印コネクタ 4"/>
          <p:cNvCxnSpPr/>
          <p:nvPr/>
        </p:nvCxnSpPr>
        <p:spPr>
          <a:xfrm>
            <a:off x="3718720" y="2994627"/>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p:cNvSpPr txBox="1"/>
              <p:nvPr/>
            </p:nvSpPr>
            <p:spPr>
              <a:xfrm>
                <a:off x="3747980" y="3493319"/>
                <a:ext cx="91242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3747980" y="3493319"/>
                <a:ext cx="912429" cy="369332"/>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5298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3" name="テキスト ボックス 162"/>
              <p:cNvSpPr txBox="1"/>
              <p:nvPr/>
            </p:nvSpPr>
            <p:spPr>
              <a:xfrm>
                <a:off x="4705857" y="5268829"/>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𝐵𝑜𝑥</m:t>
                      </m:r>
                      <m:d>
                        <m:dPr>
                          <m:ctrlPr>
                            <a:rPr kumimoji="1" lang="en-US" altLang="ja-JP" b="0" i="1" smtClean="0">
                              <a:solidFill>
                                <a:srgbClr val="C00000"/>
                              </a:solidFill>
                              <a:latin typeface="Cambria Math" panose="02040503050406030204" pitchFamily="18" charset="0"/>
                            </a:rPr>
                          </m:ctrlPr>
                        </m:dPr>
                        <m:e>
                          <m:r>
                            <a:rPr kumimoji="1" lang="en-US" altLang="ja-JP" b="0" i="1" smtClean="0">
                              <a:solidFill>
                                <a:srgbClr val="C00000"/>
                              </a:solidFill>
                              <a:latin typeface="Cambria Math"/>
                            </a:rPr>
                            <m:t>𝑥</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a:rPr>
                            <m:t>−1,</m:t>
                          </m:r>
                          <m:r>
                            <a:rPr kumimoji="1" lang="en-US" altLang="ja-JP" b="0" i="1" smtClean="0">
                              <a:solidFill>
                                <a:srgbClr val="C00000"/>
                              </a:solidFill>
                              <a:latin typeface="Cambria Math"/>
                            </a:rPr>
                            <m:t>𝑦</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e>
                      </m:d>
                      <m:r>
                        <a:rPr kumimoji="1" lang="en-US" altLang="ja-JP" b="0" i="1" smtClean="0">
                          <a:latin typeface="Cambria Math"/>
                        </a:rPr>
                        <m:t>+</m:t>
                      </m:r>
                    </m:oMath>
                  </m:oMathPara>
                </a14:m>
                <a:endParaRPr kumimoji="1" lang="en-US" altLang="ja-JP" b="0" dirty="0"/>
              </a:p>
            </p:txBody>
          </p:sp>
        </mc:Choice>
        <mc:Fallback xmlns="">
          <p:sp>
            <p:nvSpPr>
              <p:cNvPr id="163" name="テキスト ボックス 162"/>
              <p:cNvSpPr txBox="1">
                <a:spLocks noRot="1" noChangeAspect="1" noMove="1" noResize="1" noEditPoints="1" noAdjustHandles="1" noChangeArrowheads="1" noChangeShapeType="1" noTextEdit="1"/>
              </p:cNvSpPr>
              <p:nvPr/>
            </p:nvSpPr>
            <p:spPr>
              <a:xfrm>
                <a:off x="4705857" y="5268829"/>
                <a:ext cx="2594043" cy="369332"/>
              </a:xfrm>
              <a:prstGeom prst="rect">
                <a:avLst/>
              </a:prstGeom>
              <a:blipFill rotWithShape="0">
                <a:blip r:embed="rId7"/>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4" name="テキスト ボックス 163"/>
              <p:cNvSpPr txBox="1"/>
              <p:nvPr/>
            </p:nvSpPr>
            <p:spPr>
              <a:xfrm>
                <a:off x="4708701" y="5601586"/>
                <a:ext cx="286334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70C0"/>
                          </a:solidFill>
                          <a:latin typeface="Cambria Math"/>
                        </a:rPr>
                        <m:t>𝐵𝑜𝑥</m:t>
                      </m:r>
                      <m:d>
                        <m:dPr>
                          <m:ctrlPr>
                            <a:rPr kumimoji="1" lang="en-US" altLang="ja-JP" b="0" i="1" smtClean="0">
                              <a:solidFill>
                                <a:srgbClr val="0070C0"/>
                              </a:solidFill>
                              <a:latin typeface="Cambria Math" panose="02040503050406030204" pitchFamily="18" charset="0"/>
                            </a:rPr>
                          </m:ctrlPr>
                        </m:dPr>
                        <m:e>
                          <m:r>
                            <a:rPr kumimoji="1" lang="en-US" altLang="ja-JP" b="0" i="1" smtClean="0">
                              <a:solidFill>
                                <a:srgbClr val="0070C0"/>
                              </a:solidFill>
                              <a:latin typeface="Cambria Math"/>
                            </a:rPr>
                            <m:t>𝑥</m:t>
                          </m:r>
                          <m:r>
                            <a:rPr kumimoji="1" lang="en-US" altLang="ja-JP" b="0" i="1" smtClean="0">
                              <a:solidFill>
                                <a:srgbClr val="0070C0"/>
                              </a:solidFill>
                              <a:latin typeface="Cambria Math"/>
                            </a:rPr>
                            <m:t>−</m:t>
                          </m:r>
                          <m:r>
                            <a:rPr kumimoji="1" lang="en-US" altLang="ja-JP" b="0" i="1" smtClean="0">
                              <a:solidFill>
                                <a:srgbClr val="0070C0"/>
                              </a:solidFill>
                              <a:latin typeface="Cambria Math" panose="02040503050406030204" pitchFamily="18" charset="0"/>
                            </a:rPr>
                            <m:t>𝑟</m:t>
                          </m:r>
                          <m:r>
                            <a:rPr kumimoji="1" lang="en-US" altLang="ja-JP" b="0" i="1" smtClean="0">
                              <a:solidFill>
                                <a:srgbClr val="0070C0"/>
                              </a:solidFill>
                              <a:latin typeface="Cambria Math"/>
                            </a:rPr>
                            <m:t>−1,</m:t>
                          </m:r>
                          <m:r>
                            <a:rPr kumimoji="1" lang="en-US" altLang="ja-JP" b="0" i="1" smtClean="0">
                              <a:solidFill>
                                <a:srgbClr val="0070C0"/>
                              </a:solidFill>
                              <a:latin typeface="Cambria Math"/>
                            </a:rPr>
                            <m:t>𝑦</m:t>
                          </m:r>
                          <m:r>
                            <a:rPr kumimoji="1" lang="en-US" altLang="ja-JP" b="0" i="1" smtClean="0">
                              <a:solidFill>
                                <a:srgbClr val="0070C0"/>
                              </a:solidFill>
                              <a:latin typeface="Cambria Math"/>
                            </a:rPr>
                            <m:t>−</m:t>
                          </m:r>
                          <m:r>
                            <a:rPr kumimoji="1" lang="en-US" altLang="ja-JP" b="0" i="1" smtClean="0">
                              <a:solidFill>
                                <a:srgbClr val="0070C0"/>
                              </a:solidFill>
                              <a:latin typeface="Cambria Math" panose="02040503050406030204" pitchFamily="18" charset="0"/>
                            </a:rPr>
                            <m:t>𝑟</m:t>
                          </m:r>
                          <m:r>
                            <a:rPr kumimoji="1" lang="en-US" altLang="ja-JP" b="0" i="1" smtClean="0">
                              <a:solidFill>
                                <a:srgbClr val="0070C0"/>
                              </a:solidFill>
                              <a:latin typeface="Cambria Math"/>
                            </a:rPr>
                            <m:t>−1</m:t>
                          </m:r>
                        </m:e>
                      </m:d>
                      <m:r>
                        <a:rPr kumimoji="1" lang="en-US" altLang="ja-JP" b="0" i="1" smtClean="0">
                          <a:latin typeface="Cambria Math"/>
                        </a:rPr>
                        <m:t>}</m:t>
                      </m:r>
                    </m:oMath>
                  </m:oMathPara>
                </a14:m>
                <a:endParaRPr kumimoji="1" lang="en-US" altLang="ja-JP" b="0" dirty="0"/>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4708701" y="5601586"/>
                <a:ext cx="2863348" cy="369332"/>
              </a:xfrm>
              <a:prstGeom prst="rect">
                <a:avLst/>
              </a:prstGeom>
              <a:blipFill rotWithShape="0">
                <a:blip r:embed="rId8"/>
                <a:stretch>
                  <a:fillRect b="-16667"/>
                </a:stretch>
              </a:blipFill>
            </p:spPr>
            <p:txBody>
              <a:bodyPr/>
              <a:lstStyle/>
              <a:p>
                <a:r>
                  <a:rPr lang="ja-JP" altLang="en-US">
                    <a:noFill/>
                  </a:rPr>
                  <a:t> </a:t>
                </a:r>
              </a:p>
            </p:txBody>
          </p:sp>
        </mc:Fallback>
      </mc:AlternateContent>
      <p:cxnSp>
        <p:nvCxnSpPr>
          <p:cNvPr id="165" name="直線矢印コネクタ 164"/>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テキスト ボックス 16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1" name="テキスト ボックス 160"/>
              <p:cNvSpPr txBox="1"/>
              <p:nvPr/>
            </p:nvSpPr>
            <p:spPr>
              <a:xfrm>
                <a:off x="2536328" y="4474825"/>
                <a:ext cx="4309449" cy="66191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F0"/>
                          </a:solidFill>
                          <a:latin typeface="Cambria Math"/>
                        </a:rPr>
                        <m:t>𝐹</m:t>
                      </m:r>
                      <m:d>
                        <m:dPr>
                          <m:ctrlPr>
                            <a:rPr kumimoji="1" lang="en-US" altLang="ja-JP" b="0" i="1" smtClean="0">
                              <a:solidFill>
                                <a:srgbClr val="00B0F0"/>
                              </a:solidFill>
                              <a:latin typeface="Cambria Math" panose="02040503050406030204" pitchFamily="18" charset="0"/>
                            </a:rPr>
                          </m:ctrlPr>
                        </m:dPr>
                        <m:e>
                          <m:r>
                            <a:rPr kumimoji="1" lang="en-US" altLang="ja-JP" b="0" i="1" smtClean="0">
                              <a:solidFill>
                                <a:srgbClr val="00B0F0"/>
                              </a:solidFill>
                              <a:latin typeface="Cambria Math"/>
                            </a:rPr>
                            <m:t>𝑥</m:t>
                          </m:r>
                          <m:r>
                            <a:rPr kumimoji="1" lang="en-US" altLang="ja-JP" b="0" i="1" smtClean="0">
                              <a:solidFill>
                                <a:srgbClr val="00B0F0"/>
                              </a:solidFill>
                              <a:latin typeface="Cambria Math"/>
                            </a:rPr>
                            <m:t>,</m:t>
                          </m:r>
                          <m:r>
                            <a:rPr kumimoji="1" lang="en-US" altLang="ja-JP" b="0" i="1" smtClean="0">
                              <a:solidFill>
                                <a:srgbClr val="00B0F0"/>
                              </a:solidFill>
                              <a:latin typeface="Cambria Math"/>
                            </a:rPr>
                            <m:t>𝑦</m:t>
                          </m:r>
                        </m:e>
                      </m:d>
                      <m:r>
                        <a:rPr kumimoji="1" lang="en-US" altLang="ja-JP" b="0" i="1" smtClean="0">
                          <a:latin typeface="Cambria Math"/>
                        </a:rPr>
                        <m:t>= </m:t>
                      </m:r>
                      <m:f>
                        <m:fPr>
                          <m:ctrlPr>
                            <a:rPr kumimoji="1" lang="en-US" altLang="ja-JP" b="0" i="1" smtClean="0">
                              <a:latin typeface="Cambria Math" panose="02040503050406030204" pitchFamily="18" charset="0"/>
                            </a:rPr>
                          </m:ctrlPr>
                        </m:fPr>
                        <m:num>
                          <m:r>
                            <a:rPr kumimoji="1" lang="en-US" altLang="ja-JP" b="0" i="1" smtClean="0">
                              <a:latin typeface="Cambria Math"/>
                            </a:rPr>
                            <m:t>1</m:t>
                          </m:r>
                        </m:num>
                        <m:den>
                          <m:sSup>
                            <m:sSupPr>
                              <m:ctrlPr>
                                <a:rPr kumimoji="1" lang="en-US" altLang="ja-JP" b="0" i="1" smtClean="0">
                                  <a:latin typeface="Cambria Math" panose="02040503050406030204" pitchFamily="18" charset="0"/>
                                </a:rPr>
                              </m:ctrlPr>
                            </m:sSupPr>
                            <m:e>
                              <m:r>
                                <a:rPr kumimoji="1" lang="en-US" altLang="ja-JP" b="0" i="1" smtClean="0">
                                  <a:latin typeface="Cambria Math"/>
                                </a:rPr>
                                <m:t>(2</m:t>
                              </m:r>
                              <m:r>
                                <a:rPr kumimoji="1" lang="en-US" altLang="ja-JP" b="0" i="1" smtClean="0">
                                  <a:latin typeface="Cambria Math" panose="02040503050406030204" pitchFamily="18" charset="0"/>
                                </a:rPr>
                                <m:t>𝑟</m:t>
                              </m:r>
                              <m:r>
                                <a:rPr kumimoji="1" lang="en-US" altLang="ja-JP" b="0" i="1" smtClean="0">
                                  <a:latin typeface="Cambria Math"/>
                                </a:rPr>
                                <m:t>+1)</m:t>
                              </m:r>
                            </m:e>
                            <m:sup>
                              <m:r>
                                <a:rPr kumimoji="1" lang="en-US" altLang="ja-JP" b="0" i="1" smtClean="0">
                                  <a:latin typeface="Cambria Math"/>
                                </a:rPr>
                                <m:t>2</m:t>
                              </m:r>
                            </m:sup>
                          </m:sSup>
                        </m:den>
                      </m:f>
                      <m:r>
                        <a:rPr kumimoji="1" lang="en-US" altLang="ja-JP" b="0" i="1" smtClean="0">
                          <a:latin typeface="Cambria Math"/>
                        </a:rPr>
                        <m:t>{</m:t>
                      </m:r>
                      <m:r>
                        <a:rPr kumimoji="1" lang="en-US" altLang="ja-JP" b="0" i="1" smtClean="0">
                          <a:solidFill>
                            <a:srgbClr val="92D050"/>
                          </a:solidFill>
                          <a:latin typeface="Cambria Math"/>
                        </a:rPr>
                        <m:t>𝐵𝑜𝑥</m:t>
                      </m:r>
                      <m:d>
                        <m:dPr>
                          <m:ctrlPr>
                            <a:rPr kumimoji="1" lang="en-US" altLang="ja-JP" b="0" i="1" smtClean="0">
                              <a:solidFill>
                                <a:srgbClr val="92D050"/>
                              </a:solidFill>
                              <a:latin typeface="Cambria Math" panose="02040503050406030204" pitchFamily="18" charset="0"/>
                            </a:rPr>
                          </m:ctrlPr>
                        </m:dPr>
                        <m:e>
                          <m:r>
                            <a:rPr kumimoji="1" lang="en-US" altLang="ja-JP" b="0" i="1" smtClean="0">
                              <a:solidFill>
                                <a:srgbClr val="92D050"/>
                              </a:solidFill>
                              <a:latin typeface="Cambria Math"/>
                            </a:rPr>
                            <m:t>𝑥</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r>
                            <a:rPr kumimoji="1" lang="en-US" altLang="ja-JP" b="0" i="1" smtClean="0">
                              <a:solidFill>
                                <a:srgbClr val="92D050"/>
                              </a:solidFill>
                              <a:latin typeface="Cambria Math"/>
                            </a:rPr>
                            <m:t>,</m:t>
                          </m:r>
                          <m:r>
                            <a:rPr kumimoji="1" lang="en-US" altLang="ja-JP" b="0" i="1" smtClean="0">
                              <a:solidFill>
                                <a:srgbClr val="92D050"/>
                              </a:solidFill>
                              <a:latin typeface="Cambria Math"/>
                            </a:rPr>
                            <m:t>𝑦</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e>
                      </m:d>
                      <m:r>
                        <a:rPr kumimoji="1" lang="en-US" altLang="ja-JP" b="0" i="1" smtClean="0">
                          <a:latin typeface="Cambria Math"/>
                        </a:rPr>
                        <m:t>−</m:t>
                      </m:r>
                    </m:oMath>
                  </m:oMathPara>
                </a14:m>
                <a:endParaRPr kumimoji="1" lang="en-US" altLang="ja-JP" b="0" dirty="0"/>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2536328" y="4474825"/>
                <a:ext cx="4309449" cy="66191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4700639" y="4949604"/>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a:rPr>
                        <m:t>𝐵𝑜𝑥</m:t>
                      </m:r>
                      <m:d>
                        <m:dPr>
                          <m:ctrlPr>
                            <a:rPr kumimoji="1" lang="en-US" altLang="ja-JP" b="0" i="1" smtClean="0">
                              <a:solidFill>
                                <a:srgbClr val="FFC000"/>
                              </a:solidFill>
                              <a:latin typeface="Cambria Math" panose="02040503050406030204" pitchFamily="18" charset="0"/>
                            </a:rPr>
                          </m:ctrlPr>
                        </m:dPr>
                        <m:e>
                          <m:r>
                            <a:rPr kumimoji="1" lang="en-US" altLang="ja-JP" b="0" i="1" smtClean="0">
                              <a:solidFill>
                                <a:srgbClr val="FFC000"/>
                              </a:solidFill>
                              <a:latin typeface="Cambria Math"/>
                            </a:rPr>
                            <m:t>𝑥</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m:t>
                          </m:r>
                          <m:r>
                            <a:rPr kumimoji="1" lang="en-US" altLang="ja-JP" b="0" i="1" smtClean="0">
                              <a:solidFill>
                                <a:srgbClr val="FFC000"/>
                              </a:solidFill>
                              <a:latin typeface="Cambria Math"/>
                            </a:rPr>
                            <m:t>𝑦</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−1</m:t>
                          </m:r>
                        </m:e>
                      </m:d>
                      <m:r>
                        <a:rPr kumimoji="1" lang="en-US" altLang="ja-JP" b="0" i="1" smtClean="0">
                          <a:latin typeface="Cambria Math"/>
                        </a:rPr>
                        <m:t>−</m:t>
                      </m:r>
                    </m:oMath>
                  </m:oMathPara>
                </a14:m>
                <a:endParaRPr kumimoji="1" lang="en-US" altLang="ja-JP" b="0" dirty="0"/>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4700639" y="4949604"/>
                <a:ext cx="2594043" cy="369332"/>
              </a:xfrm>
              <a:prstGeom prst="rect">
                <a:avLst/>
              </a:prstGeom>
              <a:blipFill rotWithShape="0">
                <a:blip r:embed="rId13"/>
                <a:stretch>
                  <a:fillRect b="-4918"/>
                </a:stretch>
              </a:blipFill>
            </p:spPr>
            <p:txBody>
              <a:bodyPr/>
              <a:lstStyle/>
              <a:p>
                <a:r>
                  <a:rPr lang="ja-JP" altLang="en-US">
                    <a:noFill/>
                  </a:rPr>
                  <a:t> </a:t>
                </a:r>
              </a:p>
            </p:txBody>
          </p:sp>
        </mc:Fallback>
      </mc:AlternateContent>
      <p:sp>
        <p:nvSpPr>
          <p:cNvPr id="151" name="テキスト ボックス 150"/>
          <p:cNvSpPr txBox="1"/>
          <p:nvPr/>
        </p:nvSpPr>
        <p:spPr>
          <a:xfrm>
            <a:off x="461607" y="975210"/>
            <a:ext cx="5755165" cy="461665"/>
          </a:xfrm>
          <a:prstGeom prst="rect">
            <a:avLst/>
          </a:prstGeom>
          <a:solidFill>
            <a:schemeClr val="bg1"/>
          </a:solidFill>
        </p:spPr>
        <p:txBody>
          <a:bodyPr wrap="none" rtlCol="0">
            <a:spAutoFit/>
          </a:bodyPr>
          <a:lstStyle/>
          <a:p>
            <a:r>
              <a:rPr kumimoji="1" lang="en-US" altLang="ja-JP" sz="2400" dirty="0"/>
              <a:t>Details of the computation in our zigzag scan</a:t>
            </a:r>
            <a:endParaRPr kumimoji="1" lang="ja-JP" altLang="en-US" sz="2400" dirty="0"/>
          </a:p>
        </p:txBody>
      </p:sp>
      <mc:AlternateContent xmlns:mc="http://schemas.openxmlformats.org/markup-compatibility/2006" xmlns:a14="http://schemas.microsoft.com/office/drawing/2010/main">
        <mc:Choice Requires="a14">
          <p:sp>
            <p:nvSpPr>
              <p:cNvPr id="153" name="テキスト ボックス 152"/>
              <p:cNvSpPr txBox="1"/>
              <p:nvPr/>
            </p:nvSpPr>
            <p:spPr>
              <a:xfrm>
                <a:off x="1979712" y="1457230"/>
                <a:ext cx="6486655" cy="461665"/>
              </a:xfrm>
              <a:prstGeom prst="rect">
                <a:avLst/>
              </a:prstGeom>
              <a:noFill/>
            </p:spPr>
            <p:txBody>
              <a:bodyPr wrap="square" rtlCol="0">
                <a:spAutoFit/>
              </a:bodyPr>
              <a:lstStyle/>
              <a:p>
                <a:r>
                  <a:rPr kumimoji="1" lang="en-US" altLang="ja-JP" sz="2400" dirty="0"/>
                  <a:t>Calculate </a:t>
                </a:r>
                <a14:m>
                  <m:oMath xmlns:m="http://schemas.openxmlformats.org/officeDocument/2006/math">
                    <m:r>
                      <a:rPr kumimoji="1" lang="en-US" altLang="ja-JP" sz="2400" b="0" i="1" smtClean="0">
                        <a:latin typeface="Cambria Math"/>
                      </a:rPr>
                      <m:t>𝐹</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𝑥</m:t>
                        </m:r>
                        <m:r>
                          <a:rPr kumimoji="1" lang="en-US" altLang="ja-JP" sz="2400" b="0" i="1" smtClean="0">
                            <a:latin typeface="Cambria Math"/>
                          </a:rPr>
                          <m:t>,</m:t>
                        </m:r>
                        <m:r>
                          <a:rPr kumimoji="1" lang="en-US" altLang="ja-JP" sz="2400" b="0" i="1" smtClean="0">
                            <a:latin typeface="Cambria Math"/>
                          </a:rPr>
                          <m:t>𝑦</m:t>
                        </m:r>
                      </m:e>
                    </m:d>
                  </m:oMath>
                </a14:m>
                <a:r>
                  <a:rPr kumimoji="1" lang="ja-JP" altLang="en-US" sz="2400" dirty="0"/>
                  <a:t> </a:t>
                </a:r>
                <a:r>
                  <a:rPr kumimoji="1" lang="en-US" altLang="ja-JP" sz="2400" dirty="0"/>
                  <a:t>in this region using Box Filter</a:t>
                </a:r>
                <a:endParaRPr kumimoji="1" lang="ja-JP" altLang="en-US" sz="2400" dirty="0"/>
              </a:p>
            </p:txBody>
          </p:sp>
        </mc:Choice>
        <mc:Fallback xmlns="">
          <p:sp>
            <p:nvSpPr>
              <p:cNvPr id="153" name="テキスト ボックス 152"/>
              <p:cNvSpPr txBox="1">
                <a:spLocks noRot="1" noChangeAspect="1" noMove="1" noResize="1" noEditPoints="1" noAdjustHandles="1" noChangeArrowheads="1" noChangeShapeType="1" noTextEdit="1"/>
              </p:cNvSpPr>
              <p:nvPr/>
            </p:nvSpPr>
            <p:spPr>
              <a:xfrm>
                <a:off x="1979712" y="1457230"/>
                <a:ext cx="6486655" cy="461665"/>
              </a:xfrm>
              <a:prstGeom prst="rect">
                <a:avLst/>
              </a:prstGeom>
              <a:blipFill rotWithShape="1">
                <a:blip r:embed="rId14"/>
                <a:stretch>
                  <a:fillRect l="-1504" t="-10526" b="-28947"/>
                </a:stretch>
              </a:blipFill>
            </p:spPr>
            <p:txBody>
              <a:bodyPr/>
              <a:lstStyle/>
              <a:p>
                <a:r>
                  <a:rPr lang="ja-JP" altLang="en-US">
                    <a:noFill/>
                  </a:rPr>
                  <a:t> </a:t>
                </a:r>
              </a:p>
            </p:txBody>
          </p:sp>
        </mc:Fallback>
      </mc:AlternateContent>
      <p:cxnSp>
        <p:nvCxnSpPr>
          <p:cNvPr id="154" name="直線矢印コネクタ 153"/>
          <p:cNvCxnSpPr/>
          <p:nvPr/>
        </p:nvCxnSpPr>
        <p:spPr>
          <a:xfrm flipH="1">
            <a:off x="1686536" y="1902023"/>
            <a:ext cx="581208" cy="1238945"/>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32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正方形/長方形 345"/>
          <p:cNvSpPr/>
          <p:nvPr/>
        </p:nvSpPr>
        <p:spPr>
          <a:xfrm>
            <a:off x="2555776" y="2996952"/>
            <a:ext cx="1008112" cy="1008112"/>
          </a:xfrm>
          <a:prstGeom prst="rect">
            <a:avLst/>
          </a:prstGeom>
          <a:solidFill>
            <a:srgbClr val="00B0F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sp>
        <p:nvSpPr>
          <p:cNvPr id="235" name="正方形/長方形 234"/>
          <p:cNvSpPr/>
          <p:nvPr/>
        </p:nvSpPr>
        <p:spPr>
          <a:xfrm>
            <a:off x="3419312" y="3863372"/>
            <a:ext cx="144016" cy="1440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3705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988145" y="341738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2414290" y="3863372"/>
            <a:ext cx="144016" cy="144016"/>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2414290" y="2852936"/>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3419872" y="2863691"/>
            <a:ext cx="144016"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2876160" y="16160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876160" y="1616060"/>
                <a:ext cx="36798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477206" y="330473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477206" y="3304730"/>
                <a:ext cx="371384" cy="369332"/>
              </a:xfrm>
              <a:prstGeom prst="rect">
                <a:avLst/>
              </a:prstGeom>
              <a:blipFill rotWithShape="1">
                <a:blip r:embed="rId4"/>
                <a:stretch>
                  <a:fillRect b="-4918"/>
                </a:stretch>
              </a:blipFill>
            </p:spPr>
            <p:txBody>
              <a:bodyPr/>
              <a:lstStyle/>
              <a:p>
                <a:r>
                  <a:rPr lang="ja-JP" altLang="en-US">
                    <a:noFill/>
                  </a:rPr>
                  <a:t> </a:t>
                </a:r>
              </a:p>
            </p:txBody>
          </p:sp>
        </mc:Fallback>
      </mc:AlternateContent>
      <p:cxnSp>
        <p:nvCxnSpPr>
          <p:cNvPr id="5" name="直線矢印コネクタ 4"/>
          <p:cNvCxnSpPr/>
          <p:nvPr/>
        </p:nvCxnSpPr>
        <p:spPr>
          <a:xfrm>
            <a:off x="3718720" y="2994627"/>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p:cNvSpPr txBox="1"/>
              <p:nvPr/>
            </p:nvSpPr>
            <p:spPr>
              <a:xfrm>
                <a:off x="3747980" y="3493319"/>
                <a:ext cx="91242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3747980" y="3493319"/>
                <a:ext cx="912429" cy="369332"/>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5298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3" name="テキスト ボックス 162"/>
              <p:cNvSpPr txBox="1"/>
              <p:nvPr/>
            </p:nvSpPr>
            <p:spPr>
              <a:xfrm>
                <a:off x="4705857" y="5268829"/>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𝐵𝑜𝑥</m:t>
                      </m:r>
                      <m:d>
                        <m:dPr>
                          <m:ctrlPr>
                            <a:rPr kumimoji="1" lang="en-US" altLang="ja-JP" b="0" i="1" smtClean="0">
                              <a:solidFill>
                                <a:srgbClr val="C00000"/>
                              </a:solidFill>
                              <a:latin typeface="Cambria Math" panose="02040503050406030204" pitchFamily="18" charset="0"/>
                            </a:rPr>
                          </m:ctrlPr>
                        </m:dPr>
                        <m:e>
                          <m:r>
                            <a:rPr kumimoji="1" lang="en-US" altLang="ja-JP" b="0" i="1" smtClean="0">
                              <a:solidFill>
                                <a:srgbClr val="C00000"/>
                              </a:solidFill>
                              <a:latin typeface="Cambria Math"/>
                            </a:rPr>
                            <m:t>𝑥</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a:rPr>
                            <m:t>−1,</m:t>
                          </m:r>
                          <m:r>
                            <a:rPr kumimoji="1" lang="en-US" altLang="ja-JP" b="0" i="1" smtClean="0">
                              <a:solidFill>
                                <a:srgbClr val="C00000"/>
                              </a:solidFill>
                              <a:latin typeface="Cambria Math"/>
                            </a:rPr>
                            <m:t>𝑦</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e>
                      </m:d>
                      <m:r>
                        <a:rPr kumimoji="1" lang="en-US" altLang="ja-JP" b="0" i="1" smtClean="0">
                          <a:latin typeface="Cambria Math"/>
                        </a:rPr>
                        <m:t>+</m:t>
                      </m:r>
                    </m:oMath>
                  </m:oMathPara>
                </a14:m>
                <a:endParaRPr kumimoji="1" lang="en-US" altLang="ja-JP" b="0" dirty="0"/>
              </a:p>
            </p:txBody>
          </p:sp>
        </mc:Choice>
        <mc:Fallback xmlns="">
          <p:sp>
            <p:nvSpPr>
              <p:cNvPr id="163" name="テキスト ボックス 162"/>
              <p:cNvSpPr txBox="1">
                <a:spLocks noRot="1" noChangeAspect="1" noMove="1" noResize="1" noEditPoints="1" noAdjustHandles="1" noChangeArrowheads="1" noChangeShapeType="1" noTextEdit="1"/>
              </p:cNvSpPr>
              <p:nvPr/>
            </p:nvSpPr>
            <p:spPr>
              <a:xfrm>
                <a:off x="4705857" y="5268829"/>
                <a:ext cx="2594043" cy="369332"/>
              </a:xfrm>
              <a:prstGeom prst="rect">
                <a:avLst/>
              </a:prstGeom>
              <a:blipFill rotWithShape="0">
                <a:blip r:embed="rId7"/>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4" name="テキスト ボックス 163"/>
              <p:cNvSpPr txBox="1"/>
              <p:nvPr/>
            </p:nvSpPr>
            <p:spPr>
              <a:xfrm>
                <a:off x="4708701" y="5601586"/>
                <a:ext cx="286334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70C0"/>
                          </a:solidFill>
                          <a:latin typeface="Cambria Math"/>
                        </a:rPr>
                        <m:t>𝐵𝑜𝑥</m:t>
                      </m:r>
                      <m:d>
                        <m:dPr>
                          <m:ctrlPr>
                            <a:rPr kumimoji="1" lang="en-US" altLang="ja-JP" b="0" i="1" smtClean="0">
                              <a:solidFill>
                                <a:srgbClr val="0070C0"/>
                              </a:solidFill>
                              <a:latin typeface="Cambria Math" panose="02040503050406030204" pitchFamily="18" charset="0"/>
                            </a:rPr>
                          </m:ctrlPr>
                        </m:dPr>
                        <m:e>
                          <m:r>
                            <a:rPr kumimoji="1" lang="en-US" altLang="ja-JP" b="0" i="1" smtClean="0">
                              <a:solidFill>
                                <a:srgbClr val="0070C0"/>
                              </a:solidFill>
                              <a:latin typeface="Cambria Math"/>
                            </a:rPr>
                            <m:t>𝑥</m:t>
                          </m:r>
                          <m:r>
                            <a:rPr kumimoji="1" lang="en-US" altLang="ja-JP" b="0" i="1" smtClean="0">
                              <a:solidFill>
                                <a:srgbClr val="0070C0"/>
                              </a:solidFill>
                              <a:latin typeface="Cambria Math"/>
                            </a:rPr>
                            <m:t>−</m:t>
                          </m:r>
                          <m:r>
                            <a:rPr kumimoji="1" lang="en-US" altLang="ja-JP" b="0" i="1" smtClean="0">
                              <a:solidFill>
                                <a:srgbClr val="0070C0"/>
                              </a:solidFill>
                              <a:latin typeface="Cambria Math" panose="02040503050406030204" pitchFamily="18" charset="0"/>
                            </a:rPr>
                            <m:t>𝑟</m:t>
                          </m:r>
                          <m:r>
                            <a:rPr kumimoji="1" lang="en-US" altLang="ja-JP" b="0" i="1" smtClean="0">
                              <a:solidFill>
                                <a:srgbClr val="0070C0"/>
                              </a:solidFill>
                              <a:latin typeface="Cambria Math"/>
                            </a:rPr>
                            <m:t>−1,</m:t>
                          </m:r>
                          <m:r>
                            <a:rPr kumimoji="1" lang="en-US" altLang="ja-JP" b="0" i="1" smtClean="0">
                              <a:solidFill>
                                <a:srgbClr val="0070C0"/>
                              </a:solidFill>
                              <a:latin typeface="Cambria Math"/>
                            </a:rPr>
                            <m:t>𝑦</m:t>
                          </m:r>
                          <m:r>
                            <a:rPr kumimoji="1" lang="en-US" altLang="ja-JP" b="0" i="1" smtClean="0">
                              <a:solidFill>
                                <a:srgbClr val="0070C0"/>
                              </a:solidFill>
                              <a:latin typeface="Cambria Math"/>
                            </a:rPr>
                            <m:t>−</m:t>
                          </m:r>
                          <m:r>
                            <a:rPr kumimoji="1" lang="en-US" altLang="ja-JP" b="0" i="1" smtClean="0">
                              <a:solidFill>
                                <a:srgbClr val="0070C0"/>
                              </a:solidFill>
                              <a:latin typeface="Cambria Math" panose="02040503050406030204" pitchFamily="18" charset="0"/>
                            </a:rPr>
                            <m:t>𝑟</m:t>
                          </m:r>
                          <m:r>
                            <a:rPr kumimoji="1" lang="en-US" altLang="ja-JP" b="0" i="1" smtClean="0">
                              <a:solidFill>
                                <a:srgbClr val="0070C0"/>
                              </a:solidFill>
                              <a:latin typeface="Cambria Math"/>
                            </a:rPr>
                            <m:t>−1</m:t>
                          </m:r>
                        </m:e>
                      </m:d>
                      <m:r>
                        <a:rPr kumimoji="1" lang="en-US" altLang="ja-JP" b="0" i="1" smtClean="0">
                          <a:latin typeface="Cambria Math"/>
                        </a:rPr>
                        <m:t>}</m:t>
                      </m:r>
                    </m:oMath>
                  </m:oMathPara>
                </a14:m>
                <a:endParaRPr kumimoji="1" lang="en-US" altLang="ja-JP" b="0" dirty="0"/>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4708701" y="5601586"/>
                <a:ext cx="2863348" cy="369332"/>
              </a:xfrm>
              <a:prstGeom prst="rect">
                <a:avLst/>
              </a:prstGeom>
              <a:blipFill rotWithShape="0">
                <a:blip r:embed="rId8"/>
                <a:stretch>
                  <a:fillRect b="-16667"/>
                </a:stretch>
              </a:blipFill>
            </p:spPr>
            <p:txBody>
              <a:bodyPr/>
              <a:lstStyle/>
              <a:p>
                <a:r>
                  <a:rPr lang="ja-JP" altLang="en-US">
                    <a:noFill/>
                  </a:rPr>
                  <a:t> </a:t>
                </a:r>
              </a:p>
            </p:txBody>
          </p:sp>
        </mc:Fallback>
      </mc:AlternateContent>
      <p:cxnSp>
        <p:nvCxnSpPr>
          <p:cNvPr id="165" name="直線矢印コネクタ 164"/>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テキスト ボックス 16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3"/>
                <a:stretch>
                  <a:fillRect/>
                </a:stretch>
              </a:blipFill>
            </p:spPr>
            <p:txBody>
              <a:bodyPr/>
              <a:lstStyle/>
              <a:p>
                <a:r>
                  <a:rPr lang="ja-JP" altLang="en-US">
                    <a:noFill/>
                  </a:rPr>
                  <a:t> </a:t>
                </a:r>
              </a:p>
            </p:txBody>
          </p:sp>
        </mc:Fallback>
      </mc:AlternateContent>
      <p:cxnSp>
        <p:nvCxnSpPr>
          <p:cNvPr id="151" name="直線矢印コネクタ 150"/>
          <p:cNvCxnSpPr/>
          <p:nvPr/>
        </p:nvCxnSpPr>
        <p:spPr>
          <a:xfrm>
            <a:off x="1043608"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a:off x="1187624"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4" name="直線矢印コネクタ 153"/>
          <p:cNvCxnSpPr/>
          <p:nvPr/>
        </p:nvCxnSpPr>
        <p:spPr>
          <a:xfrm>
            <a:off x="1331640"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9" name="直線矢印コネクタ 158"/>
          <p:cNvCxnSpPr/>
          <p:nvPr/>
        </p:nvCxnSpPr>
        <p:spPr>
          <a:xfrm>
            <a:off x="1487143"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7" name="直線矢印コネクタ 166"/>
          <p:cNvCxnSpPr/>
          <p:nvPr/>
        </p:nvCxnSpPr>
        <p:spPr>
          <a:xfrm>
            <a:off x="1619672"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8" name="直線矢印コネクタ 167"/>
          <p:cNvCxnSpPr/>
          <p:nvPr/>
        </p:nvCxnSpPr>
        <p:spPr>
          <a:xfrm>
            <a:off x="1763688"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9" name="直線矢印コネクタ 168"/>
          <p:cNvCxnSpPr/>
          <p:nvPr/>
        </p:nvCxnSpPr>
        <p:spPr>
          <a:xfrm>
            <a:off x="1907704"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0" name="直線矢印コネクタ 169"/>
          <p:cNvCxnSpPr/>
          <p:nvPr/>
        </p:nvCxnSpPr>
        <p:spPr>
          <a:xfrm>
            <a:off x="2051720"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2195736"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直線矢印コネクタ 171"/>
          <p:cNvCxnSpPr/>
          <p:nvPr/>
        </p:nvCxnSpPr>
        <p:spPr>
          <a:xfrm>
            <a:off x="2339752"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3" name="直線矢印コネクタ 172"/>
          <p:cNvCxnSpPr/>
          <p:nvPr/>
        </p:nvCxnSpPr>
        <p:spPr>
          <a:xfrm>
            <a:off x="2486298"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4" name="直線矢印コネクタ 173"/>
          <p:cNvCxnSpPr/>
          <p:nvPr/>
        </p:nvCxnSpPr>
        <p:spPr>
          <a:xfrm>
            <a:off x="2627784" y="280125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直線矢印コネクタ 174"/>
          <p:cNvCxnSpPr/>
          <p:nvPr/>
        </p:nvCxnSpPr>
        <p:spPr>
          <a:xfrm>
            <a:off x="2771800" y="2807642"/>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直線矢印コネクタ 175"/>
          <p:cNvCxnSpPr/>
          <p:nvPr/>
        </p:nvCxnSpPr>
        <p:spPr>
          <a:xfrm>
            <a:off x="2915816" y="280362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p:nvPr/>
        </p:nvCxnSpPr>
        <p:spPr>
          <a:xfrm>
            <a:off x="3059832" y="2803623"/>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直線矢印コネクタ 177"/>
          <p:cNvCxnSpPr/>
          <p:nvPr/>
        </p:nvCxnSpPr>
        <p:spPr>
          <a:xfrm>
            <a:off x="3207390" y="2793012"/>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直線矢印コネクタ 178"/>
          <p:cNvCxnSpPr/>
          <p:nvPr/>
        </p:nvCxnSpPr>
        <p:spPr>
          <a:xfrm>
            <a:off x="3488535" y="2793012"/>
            <a:ext cx="0" cy="128807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0" name="直線矢印コネクタ 179"/>
          <p:cNvCxnSpPr/>
          <p:nvPr/>
        </p:nvCxnSpPr>
        <p:spPr>
          <a:xfrm>
            <a:off x="3345584" y="2800327"/>
            <a:ext cx="0" cy="183620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1" name="テキスト ボックス 160"/>
              <p:cNvSpPr txBox="1"/>
              <p:nvPr/>
            </p:nvSpPr>
            <p:spPr>
              <a:xfrm>
                <a:off x="2536328" y="4474825"/>
                <a:ext cx="4309449" cy="66191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F0"/>
                          </a:solidFill>
                          <a:latin typeface="Cambria Math"/>
                        </a:rPr>
                        <m:t>𝐹</m:t>
                      </m:r>
                      <m:d>
                        <m:dPr>
                          <m:ctrlPr>
                            <a:rPr kumimoji="1" lang="en-US" altLang="ja-JP" b="0" i="1" smtClean="0">
                              <a:solidFill>
                                <a:srgbClr val="00B0F0"/>
                              </a:solidFill>
                              <a:latin typeface="Cambria Math" panose="02040503050406030204" pitchFamily="18" charset="0"/>
                            </a:rPr>
                          </m:ctrlPr>
                        </m:dPr>
                        <m:e>
                          <m:r>
                            <a:rPr kumimoji="1" lang="en-US" altLang="ja-JP" b="0" i="1" smtClean="0">
                              <a:solidFill>
                                <a:srgbClr val="00B0F0"/>
                              </a:solidFill>
                              <a:latin typeface="Cambria Math"/>
                            </a:rPr>
                            <m:t>𝑥</m:t>
                          </m:r>
                          <m:r>
                            <a:rPr kumimoji="1" lang="en-US" altLang="ja-JP" b="0" i="1" smtClean="0">
                              <a:solidFill>
                                <a:srgbClr val="00B0F0"/>
                              </a:solidFill>
                              <a:latin typeface="Cambria Math"/>
                            </a:rPr>
                            <m:t>,</m:t>
                          </m:r>
                          <m:r>
                            <a:rPr kumimoji="1" lang="en-US" altLang="ja-JP" b="0" i="1" smtClean="0">
                              <a:solidFill>
                                <a:srgbClr val="00B0F0"/>
                              </a:solidFill>
                              <a:latin typeface="Cambria Math"/>
                            </a:rPr>
                            <m:t>𝑦</m:t>
                          </m:r>
                        </m:e>
                      </m:d>
                      <m:r>
                        <a:rPr kumimoji="1" lang="en-US" altLang="ja-JP" b="0" i="1" smtClean="0">
                          <a:latin typeface="Cambria Math"/>
                        </a:rPr>
                        <m:t>= </m:t>
                      </m:r>
                      <m:f>
                        <m:fPr>
                          <m:ctrlPr>
                            <a:rPr kumimoji="1" lang="en-US" altLang="ja-JP" b="0" i="1" smtClean="0">
                              <a:latin typeface="Cambria Math" panose="02040503050406030204" pitchFamily="18" charset="0"/>
                            </a:rPr>
                          </m:ctrlPr>
                        </m:fPr>
                        <m:num>
                          <m:r>
                            <a:rPr kumimoji="1" lang="en-US" altLang="ja-JP" b="0" i="1" smtClean="0">
                              <a:latin typeface="Cambria Math"/>
                            </a:rPr>
                            <m:t>1</m:t>
                          </m:r>
                        </m:num>
                        <m:den>
                          <m:sSup>
                            <m:sSupPr>
                              <m:ctrlPr>
                                <a:rPr kumimoji="1" lang="en-US" altLang="ja-JP" b="0" i="1" smtClean="0">
                                  <a:latin typeface="Cambria Math" panose="02040503050406030204" pitchFamily="18" charset="0"/>
                                </a:rPr>
                              </m:ctrlPr>
                            </m:sSupPr>
                            <m:e>
                              <m:r>
                                <a:rPr kumimoji="1" lang="en-US" altLang="ja-JP" b="0" i="1" smtClean="0">
                                  <a:latin typeface="Cambria Math"/>
                                </a:rPr>
                                <m:t>(2</m:t>
                              </m:r>
                              <m:r>
                                <a:rPr kumimoji="1" lang="en-US" altLang="ja-JP" b="0" i="1" smtClean="0">
                                  <a:latin typeface="Cambria Math" panose="02040503050406030204" pitchFamily="18" charset="0"/>
                                </a:rPr>
                                <m:t>𝑟</m:t>
                              </m:r>
                              <m:r>
                                <a:rPr kumimoji="1" lang="en-US" altLang="ja-JP" b="0" i="1" smtClean="0">
                                  <a:latin typeface="Cambria Math"/>
                                </a:rPr>
                                <m:t>+1)</m:t>
                              </m:r>
                            </m:e>
                            <m:sup>
                              <m:r>
                                <a:rPr kumimoji="1" lang="en-US" altLang="ja-JP" b="0" i="1" smtClean="0">
                                  <a:latin typeface="Cambria Math"/>
                                </a:rPr>
                                <m:t>2</m:t>
                              </m:r>
                            </m:sup>
                          </m:sSup>
                        </m:den>
                      </m:f>
                      <m:r>
                        <a:rPr kumimoji="1" lang="en-US" altLang="ja-JP" b="0" i="1" smtClean="0">
                          <a:latin typeface="Cambria Math"/>
                        </a:rPr>
                        <m:t>{</m:t>
                      </m:r>
                      <m:r>
                        <a:rPr kumimoji="1" lang="en-US" altLang="ja-JP" b="0" i="1" smtClean="0">
                          <a:solidFill>
                            <a:srgbClr val="92D050"/>
                          </a:solidFill>
                          <a:latin typeface="Cambria Math"/>
                        </a:rPr>
                        <m:t>𝐵𝑜𝑥</m:t>
                      </m:r>
                      <m:d>
                        <m:dPr>
                          <m:ctrlPr>
                            <a:rPr kumimoji="1" lang="en-US" altLang="ja-JP" b="0" i="1" smtClean="0">
                              <a:solidFill>
                                <a:srgbClr val="92D050"/>
                              </a:solidFill>
                              <a:latin typeface="Cambria Math" panose="02040503050406030204" pitchFamily="18" charset="0"/>
                            </a:rPr>
                          </m:ctrlPr>
                        </m:dPr>
                        <m:e>
                          <m:r>
                            <a:rPr kumimoji="1" lang="en-US" altLang="ja-JP" b="0" i="1" smtClean="0">
                              <a:solidFill>
                                <a:srgbClr val="92D050"/>
                              </a:solidFill>
                              <a:latin typeface="Cambria Math"/>
                            </a:rPr>
                            <m:t>𝑥</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r>
                            <a:rPr kumimoji="1" lang="en-US" altLang="ja-JP" b="0" i="1" smtClean="0">
                              <a:solidFill>
                                <a:srgbClr val="92D050"/>
                              </a:solidFill>
                              <a:latin typeface="Cambria Math"/>
                            </a:rPr>
                            <m:t>,</m:t>
                          </m:r>
                          <m:r>
                            <a:rPr kumimoji="1" lang="en-US" altLang="ja-JP" b="0" i="1" smtClean="0">
                              <a:solidFill>
                                <a:srgbClr val="92D050"/>
                              </a:solidFill>
                              <a:latin typeface="Cambria Math"/>
                            </a:rPr>
                            <m:t>𝑦</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e>
                      </m:d>
                      <m:r>
                        <a:rPr kumimoji="1" lang="en-US" altLang="ja-JP" b="0" i="1" smtClean="0">
                          <a:latin typeface="Cambria Math"/>
                        </a:rPr>
                        <m:t>−</m:t>
                      </m:r>
                    </m:oMath>
                  </m:oMathPara>
                </a14:m>
                <a:endParaRPr kumimoji="1" lang="en-US" altLang="ja-JP" b="0" dirty="0"/>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2536328" y="4474825"/>
                <a:ext cx="4309449" cy="66191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4700639" y="4949604"/>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a:rPr>
                        <m:t>𝐵𝑜𝑥</m:t>
                      </m:r>
                      <m:d>
                        <m:dPr>
                          <m:ctrlPr>
                            <a:rPr kumimoji="1" lang="en-US" altLang="ja-JP" b="0" i="1" smtClean="0">
                              <a:solidFill>
                                <a:srgbClr val="FFC000"/>
                              </a:solidFill>
                              <a:latin typeface="Cambria Math" panose="02040503050406030204" pitchFamily="18" charset="0"/>
                            </a:rPr>
                          </m:ctrlPr>
                        </m:dPr>
                        <m:e>
                          <m:r>
                            <a:rPr kumimoji="1" lang="en-US" altLang="ja-JP" b="0" i="1" smtClean="0">
                              <a:solidFill>
                                <a:srgbClr val="FFC000"/>
                              </a:solidFill>
                              <a:latin typeface="Cambria Math"/>
                            </a:rPr>
                            <m:t>𝑥</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m:t>
                          </m:r>
                          <m:r>
                            <a:rPr kumimoji="1" lang="en-US" altLang="ja-JP" b="0" i="1" smtClean="0">
                              <a:solidFill>
                                <a:srgbClr val="FFC000"/>
                              </a:solidFill>
                              <a:latin typeface="Cambria Math"/>
                            </a:rPr>
                            <m:t>𝑦</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−1</m:t>
                          </m:r>
                        </m:e>
                      </m:d>
                      <m:r>
                        <a:rPr kumimoji="1" lang="en-US" altLang="ja-JP" b="0" i="1" smtClean="0">
                          <a:latin typeface="Cambria Math"/>
                        </a:rPr>
                        <m:t>−</m:t>
                      </m:r>
                    </m:oMath>
                  </m:oMathPara>
                </a14:m>
                <a:endParaRPr kumimoji="1" lang="en-US" altLang="ja-JP" b="0" dirty="0"/>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4700639" y="4949604"/>
                <a:ext cx="2594043" cy="369332"/>
              </a:xfrm>
              <a:prstGeom prst="rect">
                <a:avLst/>
              </a:prstGeom>
              <a:blipFill rotWithShape="0">
                <a:blip r:embed="rId13"/>
                <a:stretch>
                  <a:fillRect b="-4918"/>
                </a:stretch>
              </a:blipFill>
            </p:spPr>
            <p:txBody>
              <a:bodyPr/>
              <a:lstStyle/>
              <a:p>
                <a:r>
                  <a:rPr lang="ja-JP" altLang="en-US">
                    <a:noFill/>
                  </a:rPr>
                  <a:t> </a:t>
                </a:r>
              </a:p>
            </p:txBody>
          </p:sp>
        </mc:Fallback>
      </mc:AlternateContent>
      <p:sp>
        <p:nvSpPr>
          <p:cNvPr id="181" name="テキスト ボックス 180"/>
          <p:cNvSpPr txBox="1"/>
          <p:nvPr/>
        </p:nvSpPr>
        <p:spPr>
          <a:xfrm>
            <a:off x="461607" y="975210"/>
            <a:ext cx="5755165" cy="461665"/>
          </a:xfrm>
          <a:prstGeom prst="rect">
            <a:avLst/>
          </a:prstGeom>
          <a:solidFill>
            <a:schemeClr val="bg1"/>
          </a:solidFill>
        </p:spPr>
        <p:txBody>
          <a:bodyPr wrap="none" rtlCol="0">
            <a:spAutoFit/>
          </a:bodyPr>
          <a:lstStyle/>
          <a:p>
            <a:r>
              <a:rPr kumimoji="1" lang="en-US" altLang="ja-JP" sz="2400" dirty="0"/>
              <a:t>Details of the computation in our zigzag scan</a:t>
            </a:r>
            <a:endParaRPr kumimoji="1" lang="ja-JP" altLang="en-US" sz="2400" dirty="0"/>
          </a:p>
        </p:txBody>
      </p:sp>
    </p:spTree>
    <p:extLst>
      <p:ext uri="{BB962C8B-B14F-4D97-AF65-F5344CB8AC3E}">
        <p14:creationId xmlns:p14="http://schemas.microsoft.com/office/powerpoint/2010/main" val="3565731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正方形/長方形 234"/>
          <p:cNvSpPr/>
          <p:nvPr/>
        </p:nvSpPr>
        <p:spPr>
          <a:xfrm>
            <a:off x="962635" y="2708920"/>
            <a:ext cx="2600693" cy="12984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2555776" y="2996952"/>
            <a:ext cx="1008112" cy="1008112"/>
          </a:xfrm>
          <a:prstGeom prst="rect">
            <a:avLst/>
          </a:prstGeom>
          <a:solidFill>
            <a:srgbClr val="00B0F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3705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988145" y="341738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2876160" y="16160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876160" y="1616060"/>
                <a:ext cx="36798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477206" y="330473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477206" y="3304730"/>
                <a:ext cx="371384" cy="369332"/>
              </a:xfrm>
              <a:prstGeom prst="rect">
                <a:avLst/>
              </a:prstGeom>
              <a:blipFill rotWithShape="1">
                <a:blip r:embed="rId4"/>
                <a:stretch>
                  <a:fillRect b="-4918"/>
                </a:stretch>
              </a:blipFill>
            </p:spPr>
            <p:txBody>
              <a:bodyPr/>
              <a:lstStyle/>
              <a:p>
                <a:r>
                  <a:rPr lang="ja-JP" altLang="en-US">
                    <a:noFill/>
                  </a:rPr>
                  <a:t> </a:t>
                </a:r>
              </a:p>
            </p:txBody>
          </p:sp>
        </mc:Fallback>
      </mc:AlternateContent>
      <p:cxnSp>
        <p:nvCxnSpPr>
          <p:cNvPr id="5" name="直線矢印コネクタ 4"/>
          <p:cNvCxnSpPr/>
          <p:nvPr/>
        </p:nvCxnSpPr>
        <p:spPr>
          <a:xfrm>
            <a:off x="3718720" y="2994627"/>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p:cNvSpPr txBox="1"/>
              <p:nvPr/>
            </p:nvSpPr>
            <p:spPr>
              <a:xfrm>
                <a:off x="3747980" y="3493319"/>
                <a:ext cx="91242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3747980" y="3493319"/>
                <a:ext cx="912429" cy="369332"/>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5298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3" name="テキスト ボックス 162"/>
              <p:cNvSpPr txBox="1"/>
              <p:nvPr/>
            </p:nvSpPr>
            <p:spPr>
              <a:xfrm>
                <a:off x="4705857" y="5268829"/>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a:rPr>
                        <m:t>𝐵𝑜𝑥</m:t>
                      </m:r>
                      <m:d>
                        <m:dPr>
                          <m:ctrlPr>
                            <a:rPr kumimoji="1" lang="en-US" altLang="ja-JP" b="0" i="1" smtClean="0">
                              <a:solidFill>
                                <a:schemeClr val="tx1"/>
                              </a:solidFill>
                              <a:latin typeface="Cambria Math" panose="02040503050406030204" pitchFamily="18" charset="0"/>
                            </a:rPr>
                          </m:ctrlPr>
                        </m:dPr>
                        <m:e>
                          <m:r>
                            <a:rPr kumimoji="1" lang="en-US" altLang="ja-JP" b="0" i="1" smtClean="0">
                              <a:solidFill>
                                <a:schemeClr val="tx1"/>
                              </a:solidFill>
                              <a:latin typeface="Cambria Math"/>
                            </a:rPr>
                            <m:t>𝑥</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r>
                            <a:rPr kumimoji="1" lang="en-US" altLang="ja-JP" b="0" i="1" smtClean="0">
                              <a:solidFill>
                                <a:schemeClr val="tx1"/>
                              </a:solidFill>
                              <a:latin typeface="Cambria Math"/>
                            </a:rPr>
                            <m:t>−1,</m:t>
                          </m:r>
                          <m:r>
                            <a:rPr kumimoji="1" lang="en-US" altLang="ja-JP" b="0" i="1" smtClean="0">
                              <a:solidFill>
                                <a:schemeClr val="tx1"/>
                              </a:solidFill>
                              <a:latin typeface="Cambria Math"/>
                            </a:rPr>
                            <m:t>𝑦</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3" name="テキスト ボックス 162"/>
              <p:cNvSpPr txBox="1">
                <a:spLocks noRot="1" noChangeAspect="1" noMove="1" noResize="1" noEditPoints="1" noAdjustHandles="1" noChangeArrowheads="1" noChangeShapeType="1" noTextEdit="1"/>
              </p:cNvSpPr>
              <p:nvPr/>
            </p:nvSpPr>
            <p:spPr>
              <a:xfrm>
                <a:off x="4705857" y="5268829"/>
                <a:ext cx="2594043" cy="369332"/>
              </a:xfrm>
              <a:prstGeom prst="rect">
                <a:avLst/>
              </a:prstGeom>
              <a:blipFill rotWithShape="0">
                <a:blip r:embed="rId7"/>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4" name="テキスト ボックス 163"/>
              <p:cNvSpPr txBox="1"/>
              <p:nvPr/>
            </p:nvSpPr>
            <p:spPr>
              <a:xfrm>
                <a:off x="4708701" y="5601586"/>
                <a:ext cx="286334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a:rPr>
                        <m:t>𝐵𝑜𝑥</m:t>
                      </m:r>
                      <m:d>
                        <m:dPr>
                          <m:ctrlPr>
                            <a:rPr kumimoji="1" lang="en-US" altLang="ja-JP" b="0" i="1" smtClean="0">
                              <a:solidFill>
                                <a:schemeClr val="tx1"/>
                              </a:solidFill>
                              <a:latin typeface="Cambria Math" panose="02040503050406030204" pitchFamily="18" charset="0"/>
                            </a:rPr>
                          </m:ctrlPr>
                        </m:dPr>
                        <m:e>
                          <m:r>
                            <a:rPr kumimoji="1" lang="en-US" altLang="ja-JP" b="0" i="1" smtClean="0">
                              <a:solidFill>
                                <a:schemeClr val="tx1"/>
                              </a:solidFill>
                              <a:latin typeface="Cambria Math"/>
                            </a:rPr>
                            <m:t>𝑥</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r>
                            <a:rPr kumimoji="1" lang="en-US" altLang="ja-JP" b="0" i="1" smtClean="0">
                              <a:solidFill>
                                <a:schemeClr val="tx1"/>
                              </a:solidFill>
                              <a:latin typeface="Cambria Math"/>
                            </a:rPr>
                            <m:t>−1,</m:t>
                          </m:r>
                          <m:r>
                            <a:rPr kumimoji="1" lang="en-US" altLang="ja-JP" b="0" i="1" smtClean="0">
                              <a:solidFill>
                                <a:schemeClr val="tx1"/>
                              </a:solidFill>
                              <a:latin typeface="Cambria Math"/>
                            </a:rPr>
                            <m:t>𝑦</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r>
                            <a:rPr kumimoji="1" lang="en-US" altLang="ja-JP" b="0" i="1" smtClean="0">
                              <a:solidFill>
                                <a:schemeClr val="tx1"/>
                              </a:solidFill>
                              <a:latin typeface="Cambria Math"/>
                            </a:rPr>
                            <m:t>−1</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4708701" y="5601586"/>
                <a:ext cx="2863348" cy="369332"/>
              </a:xfrm>
              <a:prstGeom prst="rect">
                <a:avLst/>
              </a:prstGeom>
              <a:blipFill rotWithShape="0">
                <a:blip r:embed="rId8"/>
                <a:stretch>
                  <a:fillRect b="-16667"/>
                </a:stretch>
              </a:blipFill>
            </p:spPr>
            <p:txBody>
              <a:bodyPr/>
              <a:lstStyle/>
              <a:p>
                <a:r>
                  <a:rPr lang="ja-JP" altLang="en-US">
                    <a:noFill/>
                  </a:rPr>
                  <a:t> </a:t>
                </a:r>
              </a:p>
            </p:txBody>
          </p:sp>
        </mc:Fallback>
      </mc:AlternateContent>
      <p:cxnSp>
        <p:nvCxnSpPr>
          <p:cNvPr id="165" name="直線矢印コネクタ 164"/>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テキスト ボックス 16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1" name="テキスト ボックス 160"/>
              <p:cNvSpPr txBox="1"/>
              <p:nvPr/>
            </p:nvSpPr>
            <p:spPr>
              <a:xfrm>
                <a:off x="2536328" y="4474825"/>
                <a:ext cx="4309449" cy="66191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F0"/>
                          </a:solidFill>
                          <a:latin typeface="Cambria Math"/>
                        </a:rPr>
                        <m:t>𝐹</m:t>
                      </m:r>
                      <m:d>
                        <m:dPr>
                          <m:ctrlPr>
                            <a:rPr kumimoji="1" lang="en-US" altLang="ja-JP" b="0" i="1" smtClean="0">
                              <a:solidFill>
                                <a:srgbClr val="00B0F0"/>
                              </a:solidFill>
                              <a:latin typeface="Cambria Math" panose="02040503050406030204" pitchFamily="18" charset="0"/>
                            </a:rPr>
                          </m:ctrlPr>
                        </m:dPr>
                        <m:e>
                          <m:r>
                            <a:rPr kumimoji="1" lang="en-US" altLang="ja-JP" b="0" i="1" smtClean="0">
                              <a:solidFill>
                                <a:srgbClr val="00B0F0"/>
                              </a:solidFill>
                              <a:latin typeface="Cambria Math"/>
                            </a:rPr>
                            <m:t>𝑥</m:t>
                          </m:r>
                          <m:r>
                            <a:rPr kumimoji="1" lang="en-US" altLang="ja-JP" b="0" i="1" smtClean="0">
                              <a:solidFill>
                                <a:srgbClr val="00B0F0"/>
                              </a:solidFill>
                              <a:latin typeface="Cambria Math"/>
                            </a:rPr>
                            <m:t>,</m:t>
                          </m:r>
                          <m:r>
                            <a:rPr kumimoji="1" lang="en-US" altLang="ja-JP" b="0" i="1" smtClean="0">
                              <a:solidFill>
                                <a:srgbClr val="00B0F0"/>
                              </a:solidFill>
                              <a:latin typeface="Cambria Math"/>
                            </a:rPr>
                            <m:t>𝑦</m:t>
                          </m:r>
                        </m:e>
                      </m:d>
                      <m:r>
                        <a:rPr kumimoji="1" lang="en-US" altLang="ja-JP" b="0" i="1" smtClean="0">
                          <a:latin typeface="Cambria Math"/>
                        </a:rPr>
                        <m:t>= </m:t>
                      </m:r>
                      <m:f>
                        <m:fPr>
                          <m:ctrlPr>
                            <a:rPr kumimoji="1" lang="en-US" altLang="ja-JP" b="0" i="1" smtClean="0">
                              <a:latin typeface="Cambria Math" panose="02040503050406030204" pitchFamily="18" charset="0"/>
                            </a:rPr>
                          </m:ctrlPr>
                        </m:fPr>
                        <m:num>
                          <m:r>
                            <a:rPr kumimoji="1" lang="en-US" altLang="ja-JP" b="0" i="1" smtClean="0">
                              <a:latin typeface="Cambria Math"/>
                            </a:rPr>
                            <m:t>1</m:t>
                          </m:r>
                        </m:num>
                        <m:den>
                          <m:sSup>
                            <m:sSupPr>
                              <m:ctrlPr>
                                <a:rPr kumimoji="1" lang="en-US" altLang="ja-JP" b="0" i="1" smtClean="0">
                                  <a:latin typeface="Cambria Math" panose="02040503050406030204" pitchFamily="18" charset="0"/>
                                </a:rPr>
                              </m:ctrlPr>
                            </m:sSupPr>
                            <m:e>
                              <m:r>
                                <a:rPr kumimoji="1" lang="en-US" altLang="ja-JP" b="0" i="1" smtClean="0">
                                  <a:latin typeface="Cambria Math"/>
                                </a:rPr>
                                <m:t>(2</m:t>
                              </m:r>
                              <m:r>
                                <a:rPr kumimoji="1" lang="en-US" altLang="ja-JP" b="0" i="1" smtClean="0">
                                  <a:latin typeface="Cambria Math" panose="02040503050406030204" pitchFamily="18" charset="0"/>
                                </a:rPr>
                                <m:t>𝑟</m:t>
                              </m:r>
                              <m:r>
                                <a:rPr kumimoji="1" lang="en-US" altLang="ja-JP" b="0" i="1" smtClean="0">
                                  <a:latin typeface="Cambria Math"/>
                                </a:rPr>
                                <m:t>+1)</m:t>
                              </m:r>
                            </m:e>
                            <m:sup>
                              <m:r>
                                <a:rPr kumimoji="1" lang="en-US" altLang="ja-JP" b="0" i="1" smtClean="0">
                                  <a:latin typeface="Cambria Math"/>
                                </a:rPr>
                                <m:t>2</m:t>
                              </m:r>
                            </m:sup>
                          </m:sSup>
                        </m:den>
                      </m:f>
                      <m:r>
                        <a:rPr kumimoji="1" lang="en-US" altLang="ja-JP" b="0" i="1" smtClean="0">
                          <a:latin typeface="Cambria Math"/>
                        </a:rPr>
                        <m:t>{</m:t>
                      </m:r>
                      <m:r>
                        <a:rPr kumimoji="1" lang="en-US" altLang="ja-JP" b="0" i="1" smtClean="0">
                          <a:solidFill>
                            <a:srgbClr val="92D050"/>
                          </a:solidFill>
                          <a:latin typeface="Cambria Math"/>
                        </a:rPr>
                        <m:t>𝐵𝑜𝑥</m:t>
                      </m:r>
                      <m:d>
                        <m:dPr>
                          <m:ctrlPr>
                            <a:rPr kumimoji="1" lang="en-US" altLang="ja-JP" b="0" i="1" smtClean="0">
                              <a:solidFill>
                                <a:srgbClr val="92D050"/>
                              </a:solidFill>
                              <a:latin typeface="Cambria Math" panose="02040503050406030204" pitchFamily="18" charset="0"/>
                            </a:rPr>
                          </m:ctrlPr>
                        </m:dPr>
                        <m:e>
                          <m:r>
                            <a:rPr kumimoji="1" lang="en-US" altLang="ja-JP" b="0" i="1" smtClean="0">
                              <a:solidFill>
                                <a:srgbClr val="92D050"/>
                              </a:solidFill>
                              <a:latin typeface="Cambria Math"/>
                            </a:rPr>
                            <m:t>𝑥</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r>
                            <a:rPr kumimoji="1" lang="en-US" altLang="ja-JP" b="0" i="1" smtClean="0">
                              <a:solidFill>
                                <a:srgbClr val="92D050"/>
                              </a:solidFill>
                              <a:latin typeface="Cambria Math"/>
                            </a:rPr>
                            <m:t>,</m:t>
                          </m:r>
                          <m:r>
                            <a:rPr kumimoji="1" lang="en-US" altLang="ja-JP" b="0" i="1" smtClean="0">
                              <a:solidFill>
                                <a:srgbClr val="92D050"/>
                              </a:solidFill>
                              <a:latin typeface="Cambria Math"/>
                            </a:rPr>
                            <m:t>𝑦</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e>
                      </m:d>
                      <m:r>
                        <a:rPr kumimoji="1" lang="en-US" altLang="ja-JP" b="0" i="1" smtClean="0">
                          <a:latin typeface="Cambria Math"/>
                        </a:rPr>
                        <m:t>−</m:t>
                      </m:r>
                    </m:oMath>
                  </m:oMathPara>
                </a14:m>
                <a:endParaRPr kumimoji="1" lang="en-US" altLang="ja-JP" b="0" dirty="0"/>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2536328" y="4474825"/>
                <a:ext cx="4309449" cy="66191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4700639" y="4949604"/>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a:rPr>
                        <m:t>𝐵𝑜𝑥</m:t>
                      </m:r>
                      <m:d>
                        <m:dPr>
                          <m:ctrlPr>
                            <a:rPr kumimoji="1" lang="en-US" altLang="ja-JP" b="0" i="1" smtClean="0">
                              <a:solidFill>
                                <a:schemeClr val="tx1"/>
                              </a:solidFill>
                              <a:latin typeface="Cambria Math" panose="02040503050406030204" pitchFamily="18" charset="0"/>
                            </a:rPr>
                          </m:ctrlPr>
                        </m:dPr>
                        <m:e>
                          <m:r>
                            <a:rPr kumimoji="1" lang="en-US" altLang="ja-JP" b="0" i="1" smtClean="0">
                              <a:solidFill>
                                <a:schemeClr val="tx1"/>
                              </a:solidFill>
                              <a:latin typeface="Cambria Math"/>
                            </a:rPr>
                            <m:t>𝑥</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r>
                            <a:rPr kumimoji="1" lang="en-US" altLang="ja-JP" b="0" i="1" smtClean="0">
                              <a:solidFill>
                                <a:schemeClr val="tx1"/>
                              </a:solidFill>
                              <a:latin typeface="Cambria Math"/>
                            </a:rPr>
                            <m:t>,</m:t>
                          </m:r>
                          <m:r>
                            <a:rPr kumimoji="1" lang="en-US" altLang="ja-JP" b="0" i="1" smtClean="0">
                              <a:solidFill>
                                <a:schemeClr val="tx1"/>
                              </a:solidFill>
                              <a:latin typeface="Cambria Math"/>
                            </a:rPr>
                            <m:t>𝑦</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r>
                            <a:rPr kumimoji="1" lang="en-US" altLang="ja-JP" b="0" i="1" smtClean="0">
                              <a:solidFill>
                                <a:schemeClr val="tx1"/>
                              </a:solidFill>
                              <a:latin typeface="Cambria Math"/>
                            </a:rPr>
                            <m:t>−1</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4700639" y="4949604"/>
                <a:ext cx="2594043" cy="369332"/>
              </a:xfrm>
              <a:prstGeom prst="rect">
                <a:avLst/>
              </a:prstGeom>
              <a:blipFill rotWithShape="0">
                <a:blip r:embed="rId13"/>
                <a:stretch>
                  <a:fillRect b="-4918"/>
                </a:stretch>
              </a:blipFill>
            </p:spPr>
            <p:txBody>
              <a:bodyPr/>
              <a:lstStyle/>
              <a:p>
                <a:r>
                  <a:rPr lang="ja-JP" altLang="en-US">
                    <a:noFill/>
                  </a:rPr>
                  <a:t> </a:t>
                </a:r>
              </a:p>
            </p:txBody>
          </p:sp>
        </mc:Fallback>
      </mc:AlternateContent>
      <p:sp>
        <p:nvSpPr>
          <p:cNvPr id="147" name="テキスト ボックス 146"/>
          <p:cNvSpPr txBox="1"/>
          <p:nvPr/>
        </p:nvSpPr>
        <p:spPr>
          <a:xfrm>
            <a:off x="461607" y="975210"/>
            <a:ext cx="5755165" cy="461665"/>
          </a:xfrm>
          <a:prstGeom prst="rect">
            <a:avLst/>
          </a:prstGeom>
          <a:solidFill>
            <a:schemeClr val="bg1"/>
          </a:solidFill>
        </p:spPr>
        <p:txBody>
          <a:bodyPr wrap="none" rtlCol="0">
            <a:spAutoFit/>
          </a:bodyPr>
          <a:lstStyle/>
          <a:p>
            <a:r>
              <a:rPr kumimoji="1" lang="en-US" altLang="ja-JP" sz="2400" dirty="0"/>
              <a:t>Details of the computation in our zigzag scan</a:t>
            </a:r>
            <a:endParaRPr kumimoji="1" lang="ja-JP" altLang="en-US" sz="2400" dirty="0"/>
          </a:p>
        </p:txBody>
      </p:sp>
    </p:spTree>
    <p:extLst>
      <p:ext uri="{BB962C8B-B14F-4D97-AF65-F5344CB8AC3E}">
        <p14:creationId xmlns:p14="http://schemas.microsoft.com/office/powerpoint/2010/main" val="89411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059832" y="3746484"/>
            <a:ext cx="792088" cy="7200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3131840" y="4544229"/>
                <a:ext cx="5721823" cy="965008"/>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a:rPr>
                                <m:t>𝑟</m:t>
                              </m:r>
                              <m:r>
                                <a:rPr kumimoji="1" lang="en-US" altLang="ja-JP" sz="2000" b="0" i="1" smtClean="0">
                                  <a:latin typeface="Cambria Math"/>
                                </a:rPr>
                                <m:t>+1)</m:t>
                              </m:r>
                            </m:e>
                            <m:sup>
                              <m:r>
                                <a:rPr kumimoji="1" lang="en-US" altLang="ja-JP" sz="2000" b="0" i="1" smtClean="0">
                                  <a:latin typeface="Cambria Math"/>
                                </a:rPr>
                                <m:t>2</m:t>
                              </m:r>
                            </m:sup>
                          </m:sSup>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a:rPr>
                            <m:t>𝑑</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a:rPr>
                            <m:t>𝑟</m:t>
                          </m:r>
                        </m:sub>
                        <m:sup>
                          <m:r>
                            <a:rPr kumimoji="1" lang="en-US" altLang="ja-JP" sz="2000" b="0" i="1" smtClean="0">
                              <a:latin typeface="Cambria Math"/>
                            </a:rPr>
                            <m:t>𝑟</m:t>
                          </m:r>
                        </m:sup>
                        <m:e>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a:rPr>
                                <m:t>𝑑</m:t>
                              </m:r>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a:rPr>
                                <m:t>𝑟</m:t>
                              </m:r>
                            </m:sub>
                            <m:sup>
                              <m:r>
                                <a:rPr kumimoji="1" lang="en-US" altLang="ja-JP" sz="2000" b="0" i="1" smtClean="0">
                                  <a:latin typeface="Cambria Math"/>
                                </a:rPr>
                                <m:t>𝑟</m:t>
                              </m:r>
                            </m:sup>
                            <m:e>
                              <m:r>
                                <a:rPr kumimoji="1" lang="en-US" altLang="ja-JP" sz="2000" b="0" i="1" smtClean="0">
                                  <a:latin typeface="Cambria Math"/>
                                </a:rPr>
                                <m:t>𝐼</m:t>
                              </m:r>
                              <m:r>
                                <a:rPr kumimoji="1" lang="en-US" altLang="ja-JP" sz="2000" b="0" i="1" smtClean="0">
                                  <a:latin typeface="Cambria Math"/>
                                </a:rPr>
                                <m:t>(</m:t>
                              </m:r>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a:rPr>
                                <m:t>𝑑𝑥</m:t>
                              </m:r>
                              <m:r>
                                <a:rPr kumimoji="1" lang="en-US" altLang="ja-JP" sz="2000" b="0" i="1" smtClean="0">
                                  <a:latin typeface="Cambria Math"/>
                                </a:rPr>
                                <m:t>,</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a:rPr>
                                <m:t>𝑑𝑦</m:t>
                              </m:r>
                              <m:r>
                                <a:rPr kumimoji="1" lang="en-US" altLang="ja-JP" sz="2000" b="0" i="1" smtClean="0">
                                  <a:latin typeface="Cambria Math"/>
                                </a:rPr>
                                <m:t>)</m:t>
                              </m:r>
                            </m:e>
                          </m:nary>
                        </m:e>
                      </m:nary>
                    </m:oMath>
                  </m:oMathPara>
                </a14:m>
                <a:endParaRPr kumimoji="1" lang="ja-JP" altLang="en-US" sz="20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3131840" y="4544229"/>
                <a:ext cx="5721823" cy="965008"/>
              </a:xfrm>
              <a:prstGeom prst="rect">
                <a:avLst/>
              </a:prstGeom>
              <a:blipFill rotWithShape="0">
                <a:blip r:embed="rId3"/>
                <a:stretch>
                  <a:fillRect/>
                </a:stretch>
              </a:blipFill>
            </p:spPr>
            <p:txBody>
              <a:bodyPr/>
              <a:lstStyle/>
              <a:p>
                <a:r>
                  <a:rPr lang="ja-JP" altLang="en-US">
                    <a:noFill/>
                  </a:rPr>
                  <a:t> </a:t>
                </a:r>
              </a:p>
            </p:txBody>
          </p:sp>
        </mc:Fallback>
      </mc:AlternateContent>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7"/>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092238" y="4576399"/>
            <a:ext cx="4883893"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194709" y="4779912"/>
            <a:ext cx="4436384" cy="830997"/>
          </a:xfrm>
          <a:prstGeom prst="rect">
            <a:avLst/>
          </a:prstGeom>
          <a:noFill/>
        </p:spPr>
        <p:txBody>
          <a:bodyPr wrap="square" rtlCol="0">
            <a:spAutoFit/>
          </a:bodyPr>
          <a:lstStyle/>
          <a:p>
            <a:r>
              <a:rPr lang="en-US" altLang="ja-JP" sz="2400" dirty="0">
                <a:solidFill>
                  <a:srgbClr val="00B0F0"/>
                </a:solidFill>
              </a:rPr>
              <a:t>the average of the pixels in the window</a:t>
            </a:r>
            <a:endParaRPr kumimoji="1" lang="ja-JP" altLang="en-US" sz="2400" dirty="0">
              <a:solidFill>
                <a:srgbClr val="00B0F0"/>
              </a:solidFill>
            </a:endParaRPr>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p:sp>
        <p:nvSpPr>
          <p:cNvPr id="5" name="正方形/長方形 4"/>
          <p:cNvSpPr/>
          <p:nvPr/>
        </p:nvSpPr>
        <p:spPr>
          <a:xfrm>
            <a:off x="3347864" y="5402668"/>
            <a:ext cx="245686" cy="181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7085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正方形/長方形 234"/>
          <p:cNvSpPr/>
          <p:nvPr/>
        </p:nvSpPr>
        <p:spPr>
          <a:xfrm>
            <a:off x="962635" y="2708920"/>
            <a:ext cx="2600693" cy="12984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62635" y="2708920"/>
            <a:ext cx="2600693"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2555776" y="2996952"/>
            <a:ext cx="1008112" cy="1008112"/>
          </a:xfrm>
          <a:prstGeom prst="rect">
            <a:avLst/>
          </a:prstGeom>
          <a:solidFill>
            <a:srgbClr val="00B0F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3705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988145" y="341738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2876160" y="16160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876160" y="1616060"/>
                <a:ext cx="36798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477206" y="330473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477206" y="3304730"/>
                <a:ext cx="371384" cy="369332"/>
              </a:xfrm>
              <a:prstGeom prst="rect">
                <a:avLst/>
              </a:prstGeom>
              <a:blipFill rotWithShape="1">
                <a:blip r:embed="rId4"/>
                <a:stretch>
                  <a:fillRect b="-4918"/>
                </a:stretch>
              </a:blipFill>
            </p:spPr>
            <p:txBody>
              <a:bodyPr/>
              <a:lstStyle/>
              <a:p>
                <a:r>
                  <a:rPr lang="ja-JP" altLang="en-US">
                    <a:noFill/>
                  </a:rPr>
                  <a:t> </a:t>
                </a:r>
              </a:p>
            </p:txBody>
          </p:sp>
        </mc:Fallback>
      </mc:AlternateContent>
      <p:cxnSp>
        <p:nvCxnSpPr>
          <p:cNvPr id="5" name="直線矢印コネクタ 4"/>
          <p:cNvCxnSpPr/>
          <p:nvPr/>
        </p:nvCxnSpPr>
        <p:spPr>
          <a:xfrm>
            <a:off x="3718720" y="2994627"/>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p:cNvSpPr txBox="1"/>
              <p:nvPr/>
            </p:nvSpPr>
            <p:spPr>
              <a:xfrm>
                <a:off x="3747980" y="3493319"/>
                <a:ext cx="91242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3747980" y="3493319"/>
                <a:ext cx="912429" cy="369332"/>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5298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3" name="テキスト ボックス 162"/>
              <p:cNvSpPr txBox="1"/>
              <p:nvPr/>
            </p:nvSpPr>
            <p:spPr>
              <a:xfrm>
                <a:off x="4705857" y="5268829"/>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a:rPr>
                        <m:t>𝐵𝑜𝑥</m:t>
                      </m:r>
                      <m:d>
                        <m:dPr>
                          <m:ctrlPr>
                            <a:rPr kumimoji="1" lang="en-US" altLang="ja-JP" b="0" i="1" smtClean="0">
                              <a:solidFill>
                                <a:schemeClr val="tx1"/>
                              </a:solidFill>
                              <a:latin typeface="Cambria Math" panose="02040503050406030204" pitchFamily="18" charset="0"/>
                            </a:rPr>
                          </m:ctrlPr>
                        </m:dPr>
                        <m:e>
                          <m:r>
                            <a:rPr kumimoji="1" lang="en-US" altLang="ja-JP" b="0" i="1" smtClean="0">
                              <a:solidFill>
                                <a:schemeClr val="tx1"/>
                              </a:solidFill>
                              <a:latin typeface="Cambria Math"/>
                            </a:rPr>
                            <m:t>𝑥</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r>
                            <a:rPr kumimoji="1" lang="en-US" altLang="ja-JP" b="0" i="1" smtClean="0">
                              <a:solidFill>
                                <a:schemeClr val="tx1"/>
                              </a:solidFill>
                              <a:latin typeface="Cambria Math"/>
                            </a:rPr>
                            <m:t>−1,</m:t>
                          </m:r>
                          <m:r>
                            <a:rPr kumimoji="1" lang="en-US" altLang="ja-JP" b="0" i="1" smtClean="0">
                              <a:solidFill>
                                <a:schemeClr val="tx1"/>
                              </a:solidFill>
                              <a:latin typeface="Cambria Math"/>
                            </a:rPr>
                            <m:t>𝑦</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3" name="テキスト ボックス 162"/>
              <p:cNvSpPr txBox="1">
                <a:spLocks noRot="1" noChangeAspect="1" noMove="1" noResize="1" noEditPoints="1" noAdjustHandles="1" noChangeArrowheads="1" noChangeShapeType="1" noTextEdit="1"/>
              </p:cNvSpPr>
              <p:nvPr/>
            </p:nvSpPr>
            <p:spPr>
              <a:xfrm>
                <a:off x="4705857" y="5268829"/>
                <a:ext cx="2594043" cy="369332"/>
              </a:xfrm>
              <a:prstGeom prst="rect">
                <a:avLst/>
              </a:prstGeom>
              <a:blipFill rotWithShape="0">
                <a:blip r:embed="rId7"/>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4" name="テキスト ボックス 163"/>
              <p:cNvSpPr txBox="1"/>
              <p:nvPr/>
            </p:nvSpPr>
            <p:spPr>
              <a:xfrm>
                <a:off x="4708701" y="5601586"/>
                <a:ext cx="286334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a:rPr>
                        <m:t>𝐵𝑜𝑥</m:t>
                      </m:r>
                      <m:d>
                        <m:dPr>
                          <m:ctrlPr>
                            <a:rPr kumimoji="1" lang="en-US" altLang="ja-JP" b="0" i="1" smtClean="0">
                              <a:solidFill>
                                <a:schemeClr val="tx1"/>
                              </a:solidFill>
                              <a:latin typeface="Cambria Math" panose="02040503050406030204" pitchFamily="18" charset="0"/>
                            </a:rPr>
                          </m:ctrlPr>
                        </m:dPr>
                        <m:e>
                          <m:r>
                            <a:rPr kumimoji="1" lang="en-US" altLang="ja-JP" b="0" i="1" smtClean="0">
                              <a:solidFill>
                                <a:schemeClr val="tx1"/>
                              </a:solidFill>
                              <a:latin typeface="Cambria Math"/>
                            </a:rPr>
                            <m:t>𝑥</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r>
                            <a:rPr kumimoji="1" lang="en-US" altLang="ja-JP" b="0" i="1" smtClean="0">
                              <a:solidFill>
                                <a:schemeClr val="tx1"/>
                              </a:solidFill>
                              <a:latin typeface="Cambria Math"/>
                            </a:rPr>
                            <m:t>−1,</m:t>
                          </m:r>
                          <m:r>
                            <a:rPr kumimoji="1" lang="en-US" altLang="ja-JP" b="0" i="1" smtClean="0">
                              <a:solidFill>
                                <a:schemeClr val="tx1"/>
                              </a:solidFill>
                              <a:latin typeface="Cambria Math"/>
                            </a:rPr>
                            <m:t>𝑦</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r>
                            <a:rPr kumimoji="1" lang="en-US" altLang="ja-JP" b="0" i="1" smtClean="0">
                              <a:solidFill>
                                <a:schemeClr val="tx1"/>
                              </a:solidFill>
                              <a:latin typeface="Cambria Math"/>
                            </a:rPr>
                            <m:t>−1</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4708701" y="5601586"/>
                <a:ext cx="2863348" cy="369332"/>
              </a:xfrm>
              <a:prstGeom prst="rect">
                <a:avLst/>
              </a:prstGeom>
              <a:blipFill rotWithShape="0">
                <a:blip r:embed="rId8"/>
                <a:stretch>
                  <a:fillRect b="-16667"/>
                </a:stretch>
              </a:blipFill>
            </p:spPr>
            <p:txBody>
              <a:bodyPr/>
              <a:lstStyle/>
              <a:p>
                <a:r>
                  <a:rPr lang="ja-JP" altLang="en-US">
                    <a:noFill/>
                  </a:rPr>
                  <a:t> </a:t>
                </a:r>
              </a:p>
            </p:txBody>
          </p:sp>
        </mc:Fallback>
      </mc:AlternateContent>
      <p:cxnSp>
        <p:nvCxnSpPr>
          <p:cNvPr id="165" name="直線矢印コネクタ 164"/>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テキスト ボックス 16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1" name="テキスト ボックス 160"/>
              <p:cNvSpPr txBox="1"/>
              <p:nvPr/>
            </p:nvSpPr>
            <p:spPr>
              <a:xfrm>
                <a:off x="2536328" y="4474825"/>
                <a:ext cx="4309449" cy="66191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F0"/>
                          </a:solidFill>
                          <a:latin typeface="Cambria Math"/>
                        </a:rPr>
                        <m:t>𝐹</m:t>
                      </m:r>
                      <m:d>
                        <m:dPr>
                          <m:ctrlPr>
                            <a:rPr kumimoji="1" lang="en-US" altLang="ja-JP" b="0" i="1" smtClean="0">
                              <a:solidFill>
                                <a:srgbClr val="00B0F0"/>
                              </a:solidFill>
                              <a:latin typeface="Cambria Math" panose="02040503050406030204" pitchFamily="18" charset="0"/>
                            </a:rPr>
                          </m:ctrlPr>
                        </m:dPr>
                        <m:e>
                          <m:r>
                            <a:rPr kumimoji="1" lang="en-US" altLang="ja-JP" b="0" i="1" smtClean="0">
                              <a:solidFill>
                                <a:srgbClr val="00B0F0"/>
                              </a:solidFill>
                              <a:latin typeface="Cambria Math"/>
                            </a:rPr>
                            <m:t>𝑥</m:t>
                          </m:r>
                          <m:r>
                            <a:rPr kumimoji="1" lang="en-US" altLang="ja-JP" b="0" i="1" smtClean="0">
                              <a:solidFill>
                                <a:srgbClr val="00B0F0"/>
                              </a:solidFill>
                              <a:latin typeface="Cambria Math"/>
                            </a:rPr>
                            <m:t>,</m:t>
                          </m:r>
                          <m:r>
                            <a:rPr kumimoji="1" lang="en-US" altLang="ja-JP" b="0" i="1" smtClean="0">
                              <a:solidFill>
                                <a:srgbClr val="00B0F0"/>
                              </a:solidFill>
                              <a:latin typeface="Cambria Math"/>
                            </a:rPr>
                            <m:t>𝑦</m:t>
                          </m:r>
                        </m:e>
                      </m:d>
                      <m:r>
                        <a:rPr kumimoji="1" lang="en-US" altLang="ja-JP" b="0" i="1" smtClean="0">
                          <a:latin typeface="Cambria Math"/>
                        </a:rPr>
                        <m:t>= </m:t>
                      </m:r>
                      <m:f>
                        <m:fPr>
                          <m:ctrlPr>
                            <a:rPr kumimoji="1" lang="en-US" altLang="ja-JP" b="0" i="1" smtClean="0">
                              <a:latin typeface="Cambria Math" panose="02040503050406030204" pitchFamily="18" charset="0"/>
                            </a:rPr>
                          </m:ctrlPr>
                        </m:fPr>
                        <m:num>
                          <m:r>
                            <a:rPr kumimoji="1" lang="en-US" altLang="ja-JP" b="0" i="1" smtClean="0">
                              <a:latin typeface="Cambria Math"/>
                            </a:rPr>
                            <m:t>1</m:t>
                          </m:r>
                        </m:num>
                        <m:den>
                          <m:sSup>
                            <m:sSupPr>
                              <m:ctrlPr>
                                <a:rPr kumimoji="1" lang="en-US" altLang="ja-JP" b="0" i="1" smtClean="0">
                                  <a:latin typeface="Cambria Math" panose="02040503050406030204" pitchFamily="18" charset="0"/>
                                </a:rPr>
                              </m:ctrlPr>
                            </m:sSupPr>
                            <m:e>
                              <m:r>
                                <a:rPr kumimoji="1" lang="en-US" altLang="ja-JP" b="0" i="1" smtClean="0">
                                  <a:latin typeface="Cambria Math"/>
                                </a:rPr>
                                <m:t>(2</m:t>
                              </m:r>
                              <m:r>
                                <a:rPr kumimoji="1" lang="en-US" altLang="ja-JP" b="0" i="1" smtClean="0">
                                  <a:latin typeface="Cambria Math" panose="02040503050406030204" pitchFamily="18" charset="0"/>
                                </a:rPr>
                                <m:t>𝑟</m:t>
                              </m:r>
                              <m:r>
                                <a:rPr kumimoji="1" lang="en-US" altLang="ja-JP" b="0" i="1" smtClean="0">
                                  <a:latin typeface="Cambria Math"/>
                                </a:rPr>
                                <m:t>+1)</m:t>
                              </m:r>
                            </m:e>
                            <m:sup>
                              <m:r>
                                <a:rPr kumimoji="1" lang="en-US" altLang="ja-JP" b="0" i="1" smtClean="0">
                                  <a:latin typeface="Cambria Math"/>
                                </a:rPr>
                                <m:t>2</m:t>
                              </m:r>
                            </m:sup>
                          </m:sSup>
                        </m:den>
                      </m:f>
                      <m:r>
                        <a:rPr kumimoji="1" lang="en-US" altLang="ja-JP" b="0" i="1" smtClean="0">
                          <a:latin typeface="Cambria Math"/>
                        </a:rPr>
                        <m:t>{</m:t>
                      </m:r>
                      <m:r>
                        <a:rPr kumimoji="1" lang="en-US" altLang="ja-JP" b="0" i="1" smtClean="0">
                          <a:solidFill>
                            <a:srgbClr val="92D050"/>
                          </a:solidFill>
                          <a:latin typeface="Cambria Math"/>
                        </a:rPr>
                        <m:t>𝐵𝑜𝑥</m:t>
                      </m:r>
                      <m:d>
                        <m:dPr>
                          <m:ctrlPr>
                            <a:rPr kumimoji="1" lang="en-US" altLang="ja-JP" b="0" i="1" smtClean="0">
                              <a:solidFill>
                                <a:srgbClr val="92D050"/>
                              </a:solidFill>
                              <a:latin typeface="Cambria Math" panose="02040503050406030204" pitchFamily="18" charset="0"/>
                            </a:rPr>
                          </m:ctrlPr>
                        </m:dPr>
                        <m:e>
                          <m:r>
                            <a:rPr kumimoji="1" lang="en-US" altLang="ja-JP" b="0" i="1" smtClean="0">
                              <a:solidFill>
                                <a:srgbClr val="92D050"/>
                              </a:solidFill>
                              <a:latin typeface="Cambria Math"/>
                            </a:rPr>
                            <m:t>𝑥</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r>
                            <a:rPr kumimoji="1" lang="en-US" altLang="ja-JP" b="0" i="1" smtClean="0">
                              <a:solidFill>
                                <a:srgbClr val="92D050"/>
                              </a:solidFill>
                              <a:latin typeface="Cambria Math"/>
                            </a:rPr>
                            <m:t>,</m:t>
                          </m:r>
                          <m:r>
                            <a:rPr kumimoji="1" lang="en-US" altLang="ja-JP" b="0" i="1" smtClean="0">
                              <a:solidFill>
                                <a:srgbClr val="92D050"/>
                              </a:solidFill>
                              <a:latin typeface="Cambria Math"/>
                            </a:rPr>
                            <m:t>𝑦</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e>
                      </m:d>
                      <m:r>
                        <a:rPr kumimoji="1" lang="en-US" altLang="ja-JP" b="0" i="1" smtClean="0">
                          <a:latin typeface="Cambria Math"/>
                        </a:rPr>
                        <m:t>−</m:t>
                      </m:r>
                    </m:oMath>
                  </m:oMathPara>
                </a14:m>
                <a:endParaRPr kumimoji="1" lang="en-US" altLang="ja-JP" b="0" dirty="0"/>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2536328" y="4474825"/>
                <a:ext cx="4309449" cy="66191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4700639" y="4949604"/>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a:rPr>
                        <m:t>𝐵𝑜𝑥</m:t>
                      </m:r>
                      <m:d>
                        <m:dPr>
                          <m:ctrlPr>
                            <a:rPr kumimoji="1" lang="en-US" altLang="ja-JP" b="0" i="1" smtClean="0">
                              <a:solidFill>
                                <a:srgbClr val="FFC000"/>
                              </a:solidFill>
                              <a:latin typeface="Cambria Math" panose="02040503050406030204" pitchFamily="18" charset="0"/>
                            </a:rPr>
                          </m:ctrlPr>
                        </m:dPr>
                        <m:e>
                          <m:r>
                            <a:rPr kumimoji="1" lang="en-US" altLang="ja-JP" b="0" i="1" smtClean="0">
                              <a:solidFill>
                                <a:srgbClr val="FFC000"/>
                              </a:solidFill>
                              <a:latin typeface="Cambria Math"/>
                            </a:rPr>
                            <m:t>𝑥</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m:t>
                          </m:r>
                          <m:r>
                            <a:rPr kumimoji="1" lang="en-US" altLang="ja-JP" b="0" i="1" smtClean="0">
                              <a:solidFill>
                                <a:srgbClr val="FFC000"/>
                              </a:solidFill>
                              <a:latin typeface="Cambria Math"/>
                            </a:rPr>
                            <m:t>𝑦</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−1</m:t>
                          </m:r>
                        </m:e>
                      </m:d>
                      <m:r>
                        <a:rPr kumimoji="1" lang="en-US" altLang="ja-JP" b="0" i="1" smtClean="0">
                          <a:solidFill>
                            <a:srgbClr val="FFC000"/>
                          </a:solidFill>
                          <a:latin typeface="Cambria Math"/>
                        </a:rPr>
                        <m:t>−</m:t>
                      </m:r>
                    </m:oMath>
                  </m:oMathPara>
                </a14:m>
                <a:endParaRPr kumimoji="1" lang="en-US" altLang="ja-JP" b="0" dirty="0">
                  <a:solidFill>
                    <a:srgbClr val="FFC000"/>
                  </a:solidFill>
                </a:endParaRPr>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4700639" y="4949604"/>
                <a:ext cx="2594043" cy="369332"/>
              </a:xfrm>
              <a:prstGeom prst="rect">
                <a:avLst/>
              </a:prstGeom>
              <a:blipFill rotWithShape="0">
                <a:blip r:embed="rId13"/>
                <a:stretch>
                  <a:fillRect b="-4918"/>
                </a:stretch>
              </a:blipFill>
            </p:spPr>
            <p:txBody>
              <a:bodyPr/>
              <a:lstStyle/>
              <a:p>
                <a:r>
                  <a:rPr lang="ja-JP" altLang="en-US">
                    <a:noFill/>
                  </a:rPr>
                  <a:t> </a:t>
                </a:r>
              </a:p>
            </p:txBody>
          </p:sp>
        </mc:Fallback>
      </mc:AlternateContent>
      <p:sp>
        <p:nvSpPr>
          <p:cNvPr id="148"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51" name="テキスト ボックス 150"/>
          <p:cNvSpPr txBox="1"/>
          <p:nvPr/>
        </p:nvSpPr>
        <p:spPr>
          <a:xfrm>
            <a:off x="461607" y="975210"/>
            <a:ext cx="5755165" cy="461665"/>
          </a:xfrm>
          <a:prstGeom prst="rect">
            <a:avLst/>
          </a:prstGeom>
          <a:solidFill>
            <a:schemeClr val="bg1"/>
          </a:solidFill>
        </p:spPr>
        <p:txBody>
          <a:bodyPr wrap="none" rtlCol="0">
            <a:spAutoFit/>
          </a:bodyPr>
          <a:lstStyle/>
          <a:p>
            <a:r>
              <a:rPr kumimoji="1" lang="en-US" altLang="ja-JP" sz="2400" dirty="0"/>
              <a:t>Details of the computation in our zigzag scan</a:t>
            </a:r>
            <a:endParaRPr kumimoji="1" lang="ja-JP" altLang="en-US" sz="2400" dirty="0"/>
          </a:p>
        </p:txBody>
      </p:sp>
    </p:spTree>
    <p:extLst>
      <p:ext uri="{BB962C8B-B14F-4D97-AF65-F5344CB8AC3E}">
        <p14:creationId xmlns:p14="http://schemas.microsoft.com/office/powerpoint/2010/main" val="3675260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正方形/長方形 234"/>
          <p:cNvSpPr/>
          <p:nvPr/>
        </p:nvSpPr>
        <p:spPr>
          <a:xfrm>
            <a:off x="962635" y="2708920"/>
            <a:ext cx="2600693" cy="12984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62635" y="2708920"/>
            <a:ext cx="2600693"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71600" y="2708920"/>
            <a:ext cx="1564728" cy="1296144"/>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2555776" y="2996952"/>
            <a:ext cx="1008112" cy="1008112"/>
          </a:xfrm>
          <a:prstGeom prst="rect">
            <a:avLst/>
          </a:prstGeom>
          <a:solidFill>
            <a:srgbClr val="00B0F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3705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988145" y="341738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2876160" y="16160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876160" y="1616060"/>
                <a:ext cx="36798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477206" y="330473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477206" y="3304730"/>
                <a:ext cx="371384" cy="369332"/>
              </a:xfrm>
              <a:prstGeom prst="rect">
                <a:avLst/>
              </a:prstGeom>
              <a:blipFill rotWithShape="1">
                <a:blip r:embed="rId4"/>
                <a:stretch>
                  <a:fillRect b="-4918"/>
                </a:stretch>
              </a:blipFill>
            </p:spPr>
            <p:txBody>
              <a:bodyPr/>
              <a:lstStyle/>
              <a:p>
                <a:r>
                  <a:rPr lang="ja-JP" altLang="en-US">
                    <a:noFill/>
                  </a:rPr>
                  <a:t> </a:t>
                </a:r>
              </a:p>
            </p:txBody>
          </p:sp>
        </mc:Fallback>
      </mc:AlternateContent>
      <p:cxnSp>
        <p:nvCxnSpPr>
          <p:cNvPr id="5" name="直線矢印コネクタ 4"/>
          <p:cNvCxnSpPr/>
          <p:nvPr/>
        </p:nvCxnSpPr>
        <p:spPr>
          <a:xfrm>
            <a:off x="3718720" y="2994627"/>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p:cNvSpPr txBox="1"/>
              <p:nvPr/>
            </p:nvSpPr>
            <p:spPr>
              <a:xfrm>
                <a:off x="3747980" y="3493319"/>
                <a:ext cx="91242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3747980" y="3493319"/>
                <a:ext cx="912429" cy="369332"/>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46570"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solidFill>
                            <a:srgbClr val="FF0000"/>
                          </a:solidFill>
                          <a:latin typeface="Cambria Math" panose="02040503050406030204" pitchFamily="18" charset="0"/>
                        </a:rPr>
                        <m:t>𝐬</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46570"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3" name="テキスト ボックス 162"/>
              <p:cNvSpPr txBox="1"/>
              <p:nvPr/>
            </p:nvSpPr>
            <p:spPr>
              <a:xfrm>
                <a:off x="4705857" y="5268829"/>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𝐵𝑜𝑥</m:t>
                      </m:r>
                      <m:d>
                        <m:dPr>
                          <m:ctrlPr>
                            <a:rPr kumimoji="1" lang="en-US" altLang="ja-JP" b="0" i="1" smtClean="0">
                              <a:solidFill>
                                <a:srgbClr val="C00000"/>
                              </a:solidFill>
                              <a:latin typeface="Cambria Math" panose="02040503050406030204" pitchFamily="18" charset="0"/>
                            </a:rPr>
                          </m:ctrlPr>
                        </m:dPr>
                        <m:e>
                          <m:r>
                            <a:rPr kumimoji="1" lang="en-US" altLang="ja-JP" b="0" i="1" smtClean="0">
                              <a:solidFill>
                                <a:srgbClr val="C00000"/>
                              </a:solidFill>
                              <a:latin typeface="Cambria Math"/>
                            </a:rPr>
                            <m:t>𝑥</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a:rPr>
                            <m:t>−1,</m:t>
                          </m:r>
                          <m:r>
                            <a:rPr kumimoji="1" lang="en-US" altLang="ja-JP" b="0" i="1" smtClean="0">
                              <a:solidFill>
                                <a:srgbClr val="C00000"/>
                              </a:solidFill>
                              <a:latin typeface="Cambria Math"/>
                            </a:rPr>
                            <m:t>𝑦</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3" name="テキスト ボックス 162"/>
              <p:cNvSpPr txBox="1">
                <a:spLocks noRot="1" noChangeAspect="1" noMove="1" noResize="1" noEditPoints="1" noAdjustHandles="1" noChangeArrowheads="1" noChangeShapeType="1" noTextEdit="1"/>
              </p:cNvSpPr>
              <p:nvPr/>
            </p:nvSpPr>
            <p:spPr>
              <a:xfrm>
                <a:off x="4705857" y="5268829"/>
                <a:ext cx="2594043" cy="369332"/>
              </a:xfrm>
              <a:prstGeom prst="rect">
                <a:avLst/>
              </a:prstGeom>
              <a:blipFill rotWithShape="0">
                <a:blip r:embed="rId7"/>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4" name="テキスト ボックス 163"/>
              <p:cNvSpPr txBox="1"/>
              <p:nvPr/>
            </p:nvSpPr>
            <p:spPr>
              <a:xfrm>
                <a:off x="4708701" y="5601586"/>
                <a:ext cx="286334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chemeClr val="tx1"/>
                          </a:solidFill>
                          <a:latin typeface="Cambria Math"/>
                        </a:rPr>
                        <m:t>𝐵𝑜𝑥</m:t>
                      </m:r>
                      <m:d>
                        <m:dPr>
                          <m:ctrlPr>
                            <a:rPr kumimoji="1" lang="en-US" altLang="ja-JP" b="0" i="1" smtClean="0">
                              <a:solidFill>
                                <a:schemeClr val="tx1"/>
                              </a:solidFill>
                              <a:latin typeface="Cambria Math" panose="02040503050406030204" pitchFamily="18" charset="0"/>
                            </a:rPr>
                          </m:ctrlPr>
                        </m:dPr>
                        <m:e>
                          <m:r>
                            <a:rPr kumimoji="1" lang="en-US" altLang="ja-JP" b="0" i="1" smtClean="0">
                              <a:solidFill>
                                <a:schemeClr val="tx1"/>
                              </a:solidFill>
                              <a:latin typeface="Cambria Math"/>
                            </a:rPr>
                            <m:t>𝑥</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r>
                            <a:rPr kumimoji="1" lang="en-US" altLang="ja-JP" b="0" i="1" smtClean="0">
                              <a:solidFill>
                                <a:schemeClr val="tx1"/>
                              </a:solidFill>
                              <a:latin typeface="Cambria Math"/>
                            </a:rPr>
                            <m:t>−1,</m:t>
                          </m:r>
                          <m:r>
                            <a:rPr kumimoji="1" lang="en-US" altLang="ja-JP" b="0" i="1" smtClean="0">
                              <a:solidFill>
                                <a:schemeClr val="tx1"/>
                              </a:solidFill>
                              <a:latin typeface="Cambria Math"/>
                            </a:rPr>
                            <m:t>𝑦</m:t>
                          </m:r>
                          <m:r>
                            <a:rPr kumimoji="1" lang="en-US" altLang="ja-JP" b="0" i="1" smtClean="0">
                              <a:solidFill>
                                <a:schemeClr val="tx1"/>
                              </a:solidFill>
                              <a:latin typeface="Cambria Math"/>
                            </a:rPr>
                            <m:t>−</m:t>
                          </m:r>
                          <m:r>
                            <a:rPr kumimoji="1" lang="en-US" altLang="ja-JP" b="0" i="1" smtClean="0">
                              <a:solidFill>
                                <a:schemeClr val="tx1"/>
                              </a:solidFill>
                              <a:latin typeface="Cambria Math" panose="02040503050406030204" pitchFamily="18" charset="0"/>
                            </a:rPr>
                            <m:t>𝑟</m:t>
                          </m:r>
                          <m:r>
                            <a:rPr kumimoji="1" lang="en-US" altLang="ja-JP" b="0" i="1" smtClean="0">
                              <a:solidFill>
                                <a:schemeClr val="tx1"/>
                              </a:solidFill>
                              <a:latin typeface="Cambria Math"/>
                            </a:rPr>
                            <m:t>−1</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4708701" y="5601586"/>
                <a:ext cx="2863348" cy="369332"/>
              </a:xfrm>
              <a:prstGeom prst="rect">
                <a:avLst/>
              </a:prstGeom>
              <a:blipFill rotWithShape="0">
                <a:blip r:embed="rId8"/>
                <a:stretch>
                  <a:fillRect b="-16667"/>
                </a:stretch>
              </a:blipFill>
            </p:spPr>
            <p:txBody>
              <a:bodyPr/>
              <a:lstStyle/>
              <a:p>
                <a:r>
                  <a:rPr lang="ja-JP" altLang="en-US">
                    <a:noFill/>
                  </a:rPr>
                  <a:t> </a:t>
                </a:r>
              </a:p>
            </p:txBody>
          </p:sp>
        </mc:Fallback>
      </mc:AlternateContent>
      <p:cxnSp>
        <p:nvCxnSpPr>
          <p:cNvPr id="165" name="直線矢印コネクタ 164"/>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テキスト ボックス 16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1" name="テキスト ボックス 160"/>
              <p:cNvSpPr txBox="1"/>
              <p:nvPr/>
            </p:nvSpPr>
            <p:spPr>
              <a:xfrm>
                <a:off x="2536328" y="4474825"/>
                <a:ext cx="4309449" cy="66191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F0"/>
                          </a:solidFill>
                          <a:latin typeface="Cambria Math"/>
                        </a:rPr>
                        <m:t>𝐹</m:t>
                      </m:r>
                      <m:d>
                        <m:dPr>
                          <m:ctrlPr>
                            <a:rPr kumimoji="1" lang="en-US" altLang="ja-JP" b="0" i="1" smtClean="0">
                              <a:solidFill>
                                <a:srgbClr val="00B0F0"/>
                              </a:solidFill>
                              <a:latin typeface="Cambria Math" panose="02040503050406030204" pitchFamily="18" charset="0"/>
                            </a:rPr>
                          </m:ctrlPr>
                        </m:dPr>
                        <m:e>
                          <m:r>
                            <a:rPr kumimoji="1" lang="en-US" altLang="ja-JP" b="0" i="1" smtClean="0">
                              <a:solidFill>
                                <a:srgbClr val="00B0F0"/>
                              </a:solidFill>
                              <a:latin typeface="Cambria Math"/>
                            </a:rPr>
                            <m:t>𝑥</m:t>
                          </m:r>
                          <m:r>
                            <a:rPr kumimoji="1" lang="en-US" altLang="ja-JP" b="0" i="1" smtClean="0">
                              <a:solidFill>
                                <a:srgbClr val="00B0F0"/>
                              </a:solidFill>
                              <a:latin typeface="Cambria Math"/>
                            </a:rPr>
                            <m:t>,</m:t>
                          </m:r>
                          <m:r>
                            <a:rPr kumimoji="1" lang="en-US" altLang="ja-JP" b="0" i="1" smtClean="0">
                              <a:solidFill>
                                <a:srgbClr val="00B0F0"/>
                              </a:solidFill>
                              <a:latin typeface="Cambria Math"/>
                            </a:rPr>
                            <m:t>𝑦</m:t>
                          </m:r>
                        </m:e>
                      </m:d>
                      <m:r>
                        <a:rPr kumimoji="1" lang="en-US" altLang="ja-JP" b="0" i="1" smtClean="0">
                          <a:latin typeface="Cambria Math"/>
                        </a:rPr>
                        <m:t>= </m:t>
                      </m:r>
                      <m:f>
                        <m:fPr>
                          <m:ctrlPr>
                            <a:rPr kumimoji="1" lang="en-US" altLang="ja-JP" b="0" i="1" smtClean="0">
                              <a:latin typeface="Cambria Math" panose="02040503050406030204" pitchFamily="18" charset="0"/>
                            </a:rPr>
                          </m:ctrlPr>
                        </m:fPr>
                        <m:num>
                          <m:r>
                            <a:rPr kumimoji="1" lang="en-US" altLang="ja-JP" b="0" i="1" smtClean="0">
                              <a:latin typeface="Cambria Math"/>
                            </a:rPr>
                            <m:t>1</m:t>
                          </m:r>
                        </m:num>
                        <m:den>
                          <m:sSup>
                            <m:sSupPr>
                              <m:ctrlPr>
                                <a:rPr kumimoji="1" lang="en-US" altLang="ja-JP" b="0" i="1" smtClean="0">
                                  <a:latin typeface="Cambria Math" panose="02040503050406030204" pitchFamily="18" charset="0"/>
                                </a:rPr>
                              </m:ctrlPr>
                            </m:sSupPr>
                            <m:e>
                              <m:r>
                                <a:rPr kumimoji="1" lang="en-US" altLang="ja-JP" b="0" i="1" smtClean="0">
                                  <a:latin typeface="Cambria Math"/>
                                </a:rPr>
                                <m:t>(2</m:t>
                              </m:r>
                              <m:r>
                                <a:rPr kumimoji="1" lang="en-US" altLang="ja-JP" b="0" i="1" smtClean="0">
                                  <a:latin typeface="Cambria Math" panose="02040503050406030204" pitchFamily="18" charset="0"/>
                                </a:rPr>
                                <m:t>𝑟</m:t>
                              </m:r>
                              <m:r>
                                <a:rPr kumimoji="1" lang="en-US" altLang="ja-JP" b="0" i="1" smtClean="0">
                                  <a:latin typeface="Cambria Math"/>
                                </a:rPr>
                                <m:t>+1)</m:t>
                              </m:r>
                            </m:e>
                            <m:sup>
                              <m:r>
                                <a:rPr kumimoji="1" lang="en-US" altLang="ja-JP" b="0" i="1" smtClean="0">
                                  <a:latin typeface="Cambria Math"/>
                                </a:rPr>
                                <m:t>2</m:t>
                              </m:r>
                            </m:sup>
                          </m:sSup>
                        </m:den>
                      </m:f>
                      <m:r>
                        <a:rPr kumimoji="1" lang="en-US" altLang="ja-JP" b="0" i="1" smtClean="0">
                          <a:latin typeface="Cambria Math"/>
                        </a:rPr>
                        <m:t>{</m:t>
                      </m:r>
                      <m:r>
                        <a:rPr kumimoji="1" lang="en-US" altLang="ja-JP" b="0" i="1" smtClean="0">
                          <a:solidFill>
                            <a:srgbClr val="92D050"/>
                          </a:solidFill>
                          <a:latin typeface="Cambria Math"/>
                        </a:rPr>
                        <m:t>𝐵𝑜𝑥</m:t>
                      </m:r>
                      <m:d>
                        <m:dPr>
                          <m:ctrlPr>
                            <a:rPr kumimoji="1" lang="en-US" altLang="ja-JP" b="0" i="1" smtClean="0">
                              <a:solidFill>
                                <a:srgbClr val="92D050"/>
                              </a:solidFill>
                              <a:latin typeface="Cambria Math" panose="02040503050406030204" pitchFamily="18" charset="0"/>
                            </a:rPr>
                          </m:ctrlPr>
                        </m:dPr>
                        <m:e>
                          <m:r>
                            <a:rPr kumimoji="1" lang="en-US" altLang="ja-JP" b="0" i="1" smtClean="0">
                              <a:solidFill>
                                <a:srgbClr val="92D050"/>
                              </a:solidFill>
                              <a:latin typeface="Cambria Math"/>
                            </a:rPr>
                            <m:t>𝑥</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r>
                            <a:rPr kumimoji="1" lang="en-US" altLang="ja-JP" b="0" i="1" smtClean="0">
                              <a:solidFill>
                                <a:srgbClr val="92D050"/>
                              </a:solidFill>
                              <a:latin typeface="Cambria Math"/>
                            </a:rPr>
                            <m:t>,</m:t>
                          </m:r>
                          <m:r>
                            <a:rPr kumimoji="1" lang="en-US" altLang="ja-JP" b="0" i="1" smtClean="0">
                              <a:solidFill>
                                <a:srgbClr val="92D050"/>
                              </a:solidFill>
                              <a:latin typeface="Cambria Math"/>
                            </a:rPr>
                            <m:t>𝑦</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e>
                      </m:d>
                      <m:r>
                        <a:rPr kumimoji="1" lang="en-US" altLang="ja-JP" b="0" i="1" smtClean="0">
                          <a:latin typeface="Cambria Math"/>
                        </a:rPr>
                        <m:t>−</m:t>
                      </m:r>
                    </m:oMath>
                  </m:oMathPara>
                </a14:m>
                <a:endParaRPr kumimoji="1" lang="en-US" altLang="ja-JP" b="0" dirty="0"/>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2536328" y="4474825"/>
                <a:ext cx="4309449" cy="66191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4700639" y="4949604"/>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a:rPr>
                        <m:t>𝐵𝑜𝑥</m:t>
                      </m:r>
                      <m:d>
                        <m:dPr>
                          <m:ctrlPr>
                            <a:rPr kumimoji="1" lang="en-US" altLang="ja-JP" b="0" i="1" smtClean="0">
                              <a:solidFill>
                                <a:srgbClr val="FFC000"/>
                              </a:solidFill>
                              <a:latin typeface="Cambria Math" panose="02040503050406030204" pitchFamily="18" charset="0"/>
                            </a:rPr>
                          </m:ctrlPr>
                        </m:dPr>
                        <m:e>
                          <m:r>
                            <a:rPr kumimoji="1" lang="en-US" altLang="ja-JP" b="0" i="1" smtClean="0">
                              <a:solidFill>
                                <a:srgbClr val="FFC000"/>
                              </a:solidFill>
                              <a:latin typeface="Cambria Math"/>
                            </a:rPr>
                            <m:t>𝑥</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m:t>
                          </m:r>
                          <m:r>
                            <a:rPr kumimoji="1" lang="en-US" altLang="ja-JP" b="0" i="1" smtClean="0">
                              <a:solidFill>
                                <a:srgbClr val="FFC000"/>
                              </a:solidFill>
                              <a:latin typeface="Cambria Math"/>
                            </a:rPr>
                            <m:t>𝑦</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−1</m:t>
                          </m:r>
                        </m:e>
                      </m:d>
                      <m:r>
                        <a:rPr kumimoji="1" lang="en-US" altLang="ja-JP" b="0" i="1" smtClean="0">
                          <a:solidFill>
                            <a:srgbClr val="FFC000"/>
                          </a:solidFill>
                          <a:latin typeface="Cambria Math"/>
                        </a:rPr>
                        <m:t>−</m:t>
                      </m:r>
                    </m:oMath>
                  </m:oMathPara>
                </a14:m>
                <a:endParaRPr kumimoji="1" lang="en-US" altLang="ja-JP" b="0" dirty="0">
                  <a:solidFill>
                    <a:srgbClr val="FFC000"/>
                  </a:solidFill>
                </a:endParaRPr>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4700639" y="4949604"/>
                <a:ext cx="2594043" cy="369332"/>
              </a:xfrm>
              <a:prstGeom prst="rect">
                <a:avLst/>
              </a:prstGeom>
              <a:blipFill rotWithShape="0">
                <a:blip r:embed="rId13"/>
                <a:stretch>
                  <a:fillRect b="-4918"/>
                </a:stretch>
              </a:blipFill>
            </p:spPr>
            <p:txBody>
              <a:bodyPr/>
              <a:lstStyle/>
              <a:p>
                <a:r>
                  <a:rPr lang="ja-JP" altLang="en-US">
                    <a:noFill/>
                  </a:rPr>
                  <a:t> </a:t>
                </a:r>
              </a:p>
            </p:txBody>
          </p:sp>
        </mc:Fallback>
      </mc:AlternateContent>
      <p:sp>
        <p:nvSpPr>
          <p:cNvPr id="148" name="テキスト ボックス 147"/>
          <p:cNvSpPr txBox="1"/>
          <p:nvPr/>
        </p:nvSpPr>
        <p:spPr>
          <a:xfrm>
            <a:off x="461607" y="975210"/>
            <a:ext cx="5755165" cy="461665"/>
          </a:xfrm>
          <a:prstGeom prst="rect">
            <a:avLst/>
          </a:prstGeom>
          <a:solidFill>
            <a:schemeClr val="bg1"/>
          </a:solidFill>
        </p:spPr>
        <p:txBody>
          <a:bodyPr wrap="none" rtlCol="0">
            <a:spAutoFit/>
          </a:bodyPr>
          <a:lstStyle/>
          <a:p>
            <a:r>
              <a:rPr kumimoji="1" lang="en-US" altLang="ja-JP" sz="2400" dirty="0"/>
              <a:t>Details of the computation in our zigzag scan</a:t>
            </a:r>
            <a:endParaRPr kumimoji="1" lang="ja-JP" altLang="en-US" sz="2400" dirty="0"/>
          </a:p>
        </p:txBody>
      </p:sp>
    </p:spTree>
    <p:extLst>
      <p:ext uri="{BB962C8B-B14F-4D97-AF65-F5344CB8AC3E}">
        <p14:creationId xmlns:p14="http://schemas.microsoft.com/office/powerpoint/2010/main" val="1072236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正方形/長方形 234"/>
          <p:cNvSpPr/>
          <p:nvPr/>
        </p:nvSpPr>
        <p:spPr>
          <a:xfrm>
            <a:off x="962635" y="2708920"/>
            <a:ext cx="2600693" cy="12984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62635" y="2708920"/>
            <a:ext cx="2600693"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71600" y="2708920"/>
            <a:ext cx="1564728" cy="1296144"/>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71600" y="2708920"/>
            <a:ext cx="1564728" cy="288032"/>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2555776" y="2996952"/>
            <a:ext cx="1008112" cy="1008112"/>
          </a:xfrm>
          <a:prstGeom prst="rect">
            <a:avLst/>
          </a:prstGeom>
          <a:solidFill>
            <a:srgbClr val="00B0F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3705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988145" y="341738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2876160" y="16160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876160" y="1616060"/>
                <a:ext cx="36798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477206" y="330473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477206" y="3304730"/>
                <a:ext cx="371384" cy="369332"/>
              </a:xfrm>
              <a:prstGeom prst="rect">
                <a:avLst/>
              </a:prstGeom>
              <a:blipFill rotWithShape="1">
                <a:blip r:embed="rId4"/>
                <a:stretch>
                  <a:fillRect b="-4918"/>
                </a:stretch>
              </a:blipFill>
            </p:spPr>
            <p:txBody>
              <a:bodyPr/>
              <a:lstStyle/>
              <a:p>
                <a:r>
                  <a:rPr lang="ja-JP" altLang="en-US">
                    <a:noFill/>
                  </a:rPr>
                  <a:t> </a:t>
                </a:r>
              </a:p>
            </p:txBody>
          </p:sp>
        </mc:Fallback>
      </mc:AlternateContent>
      <p:cxnSp>
        <p:nvCxnSpPr>
          <p:cNvPr id="5" name="直線矢印コネクタ 4"/>
          <p:cNvCxnSpPr/>
          <p:nvPr/>
        </p:nvCxnSpPr>
        <p:spPr>
          <a:xfrm>
            <a:off x="3718720" y="2994627"/>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p:cNvSpPr txBox="1"/>
              <p:nvPr/>
            </p:nvSpPr>
            <p:spPr>
              <a:xfrm>
                <a:off x="3747980" y="3493319"/>
                <a:ext cx="91242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3747980" y="3493319"/>
                <a:ext cx="912429" cy="369332"/>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5298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3" name="テキスト ボックス 162"/>
              <p:cNvSpPr txBox="1"/>
              <p:nvPr/>
            </p:nvSpPr>
            <p:spPr>
              <a:xfrm>
                <a:off x="4705857" y="5268829"/>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𝐵𝑜𝑥</m:t>
                      </m:r>
                      <m:d>
                        <m:dPr>
                          <m:ctrlPr>
                            <a:rPr kumimoji="1" lang="en-US" altLang="ja-JP" b="0" i="1" smtClean="0">
                              <a:solidFill>
                                <a:srgbClr val="C00000"/>
                              </a:solidFill>
                              <a:latin typeface="Cambria Math" panose="02040503050406030204" pitchFamily="18" charset="0"/>
                            </a:rPr>
                          </m:ctrlPr>
                        </m:dPr>
                        <m:e>
                          <m:r>
                            <a:rPr kumimoji="1" lang="en-US" altLang="ja-JP" b="0" i="1" smtClean="0">
                              <a:solidFill>
                                <a:srgbClr val="C00000"/>
                              </a:solidFill>
                              <a:latin typeface="Cambria Math"/>
                            </a:rPr>
                            <m:t>𝑥</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a:rPr>
                            <m:t>−1,</m:t>
                          </m:r>
                          <m:r>
                            <a:rPr kumimoji="1" lang="en-US" altLang="ja-JP" b="0" i="1" smtClean="0">
                              <a:solidFill>
                                <a:srgbClr val="C00000"/>
                              </a:solidFill>
                              <a:latin typeface="Cambria Math"/>
                            </a:rPr>
                            <m:t>𝑦</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3" name="テキスト ボックス 162"/>
              <p:cNvSpPr txBox="1">
                <a:spLocks noRot="1" noChangeAspect="1" noMove="1" noResize="1" noEditPoints="1" noAdjustHandles="1" noChangeArrowheads="1" noChangeShapeType="1" noTextEdit="1"/>
              </p:cNvSpPr>
              <p:nvPr/>
            </p:nvSpPr>
            <p:spPr>
              <a:xfrm>
                <a:off x="4705857" y="5268829"/>
                <a:ext cx="2594043" cy="369332"/>
              </a:xfrm>
              <a:prstGeom prst="rect">
                <a:avLst/>
              </a:prstGeom>
              <a:blipFill rotWithShape="0">
                <a:blip r:embed="rId7"/>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4" name="テキスト ボックス 163"/>
              <p:cNvSpPr txBox="1"/>
              <p:nvPr/>
            </p:nvSpPr>
            <p:spPr>
              <a:xfrm>
                <a:off x="4708701" y="5601586"/>
                <a:ext cx="286334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70C0"/>
                          </a:solidFill>
                          <a:latin typeface="Cambria Math"/>
                        </a:rPr>
                        <m:t>𝐵𝑜𝑥</m:t>
                      </m:r>
                      <m:d>
                        <m:dPr>
                          <m:ctrlPr>
                            <a:rPr kumimoji="1" lang="en-US" altLang="ja-JP" b="0" i="1" smtClean="0">
                              <a:solidFill>
                                <a:srgbClr val="0070C0"/>
                              </a:solidFill>
                              <a:latin typeface="Cambria Math" panose="02040503050406030204" pitchFamily="18" charset="0"/>
                            </a:rPr>
                          </m:ctrlPr>
                        </m:dPr>
                        <m:e>
                          <m:r>
                            <a:rPr kumimoji="1" lang="en-US" altLang="ja-JP" b="0" i="1" smtClean="0">
                              <a:solidFill>
                                <a:srgbClr val="0070C0"/>
                              </a:solidFill>
                              <a:latin typeface="Cambria Math"/>
                            </a:rPr>
                            <m:t>𝑥</m:t>
                          </m:r>
                          <m:r>
                            <a:rPr kumimoji="1" lang="en-US" altLang="ja-JP" b="0" i="1" smtClean="0">
                              <a:solidFill>
                                <a:srgbClr val="0070C0"/>
                              </a:solidFill>
                              <a:latin typeface="Cambria Math"/>
                            </a:rPr>
                            <m:t>−</m:t>
                          </m:r>
                          <m:r>
                            <a:rPr kumimoji="1" lang="en-US" altLang="ja-JP" b="0" i="1" smtClean="0">
                              <a:solidFill>
                                <a:srgbClr val="0070C0"/>
                              </a:solidFill>
                              <a:latin typeface="Cambria Math" panose="02040503050406030204" pitchFamily="18" charset="0"/>
                            </a:rPr>
                            <m:t>𝑟</m:t>
                          </m:r>
                          <m:r>
                            <a:rPr kumimoji="1" lang="en-US" altLang="ja-JP" b="0" i="1" smtClean="0">
                              <a:solidFill>
                                <a:srgbClr val="0070C0"/>
                              </a:solidFill>
                              <a:latin typeface="Cambria Math"/>
                            </a:rPr>
                            <m:t>−1,</m:t>
                          </m:r>
                          <m:r>
                            <a:rPr kumimoji="1" lang="en-US" altLang="ja-JP" b="0" i="1" smtClean="0">
                              <a:solidFill>
                                <a:srgbClr val="0070C0"/>
                              </a:solidFill>
                              <a:latin typeface="Cambria Math"/>
                            </a:rPr>
                            <m:t>𝑦</m:t>
                          </m:r>
                          <m:r>
                            <a:rPr kumimoji="1" lang="en-US" altLang="ja-JP" b="0" i="1" smtClean="0">
                              <a:solidFill>
                                <a:srgbClr val="0070C0"/>
                              </a:solidFill>
                              <a:latin typeface="Cambria Math"/>
                            </a:rPr>
                            <m:t>−</m:t>
                          </m:r>
                          <m:r>
                            <a:rPr kumimoji="1" lang="en-US" altLang="ja-JP" b="0" i="1" smtClean="0">
                              <a:solidFill>
                                <a:srgbClr val="0070C0"/>
                              </a:solidFill>
                              <a:latin typeface="Cambria Math" panose="02040503050406030204" pitchFamily="18" charset="0"/>
                            </a:rPr>
                            <m:t>𝑟</m:t>
                          </m:r>
                          <m:r>
                            <a:rPr kumimoji="1" lang="en-US" altLang="ja-JP" b="0" i="1" smtClean="0">
                              <a:solidFill>
                                <a:srgbClr val="0070C0"/>
                              </a:solidFill>
                              <a:latin typeface="Cambria Math"/>
                            </a:rPr>
                            <m:t>−1</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4708701" y="5601586"/>
                <a:ext cx="2863348" cy="369332"/>
              </a:xfrm>
              <a:prstGeom prst="rect">
                <a:avLst/>
              </a:prstGeom>
              <a:blipFill rotWithShape="0">
                <a:blip r:embed="rId8"/>
                <a:stretch>
                  <a:fillRect b="-16667"/>
                </a:stretch>
              </a:blipFill>
            </p:spPr>
            <p:txBody>
              <a:bodyPr/>
              <a:lstStyle/>
              <a:p>
                <a:r>
                  <a:rPr lang="ja-JP" altLang="en-US">
                    <a:noFill/>
                  </a:rPr>
                  <a:t> </a:t>
                </a:r>
              </a:p>
            </p:txBody>
          </p:sp>
        </mc:Fallback>
      </mc:AlternateContent>
      <p:cxnSp>
        <p:nvCxnSpPr>
          <p:cNvPr id="165" name="直線矢印コネクタ 164"/>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テキスト ボックス 16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1" name="テキスト ボックス 160"/>
              <p:cNvSpPr txBox="1"/>
              <p:nvPr/>
            </p:nvSpPr>
            <p:spPr>
              <a:xfrm>
                <a:off x="2536328" y="4474825"/>
                <a:ext cx="4309449" cy="66191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F0"/>
                          </a:solidFill>
                          <a:latin typeface="Cambria Math"/>
                        </a:rPr>
                        <m:t>𝐹</m:t>
                      </m:r>
                      <m:d>
                        <m:dPr>
                          <m:ctrlPr>
                            <a:rPr kumimoji="1" lang="en-US" altLang="ja-JP" b="0" i="1" smtClean="0">
                              <a:solidFill>
                                <a:srgbClr val="00B0F0"/>
                              </a:solidFill>
                              <a:latin typeface="Cambria Math" panose="02040503050406030204" pitchFamily="18" charset="0"/>
                            </a:rPr>
                          </m:ctrlPr>
                        </m:dPr>
                        <m:e>
                          <m:r>
                            <a:rPr kumimoji="1" lang="en-US" altLang="ja-JP" b="0" i="1" smtClean="0">
                              <a:solidFill>
                                <a:srgbClr val="00B0F0"/>
                              </a:solidFill>
                              <a:latin typeface="Cambria Math"/>
                            </a:rPr>
                            <m:t>𝑥</m:t>
                          </m:r>
                          <m:r>
                            <a:rPr kumimoji="1" lang="en-US" altLang="ja-JP" b="0" i="1" smtClean="0">
                              <a:solidFill>
                                <a:srgbClr val="00B0F0"/>
                              </a:solidFill>
                              <a:latin typeface="Cambria Math"/>
                            </a:rPr>
                            <m:t>,</m:t>
                          </m:r>
                          <m:r>
                            <a:rPr kumimoji="1" lang="en-US" altLang="ja-JP" b="0" i="1" smtClean="0">
                              <a:solidFill>
                                <a:srgbClr val="00B0F0"/>
                              </a:solidFill>
                              <a:latin typeface="Cambria Math"/>
                            </a:rPr>
                            <m:t>𝑦</m:t>
                          </m:r>
                        </m:e>
                      </m:d>
                      <m:r>
                        <a:rPr kumimoji="1" lang="en-US" altLang="ja-JP" b="0" i="1" smtClean="0">
                          <a:latin typeface="Cambria Math"/>
                        </a:rPr>
                        <m:t>= </m:t>
                      </m:r>
                      <m:f>
                        <m:fPr>
                          <m:ctrlPr>
                            <a:rPr kumimoji="1" lang="en-US" altLang="ja-JP" b="0" i="1" smtClean="0">
                              <a:latin typeface="Cambria Math" panose="02040503050406030204" pitchFamily="18" charset="0"/>
                            </a:rPr>
                          </m:ctrlPr>
                        </m:fPr>
                        <m:num>
                          <m:r>
                            <a:rPr kumimoji="1" lang="en-US" altLang="ja-JP" b="0" i="1" smtClean="0">
                              <a:latin typeface="Cambria Math"/>
                            </a:rPr>
                            <m:t>1</m:t>
                          </m:r>
                        </m:num>
                        <m:den>
                          <m:sSup>
                            <m:sSupPr>
                              <m:ctrlPr>
                                <a:rPr kumimoji="1" lang="en-US" altLang="ja-JP" b="0" i="1" smtClean="0">
                                  <a:latin typeface="Cambria Math" panose="02040503050406030204" pitchFamily="18" charset="0"/>
                                </a:rPr>
                              </m:ctrlPr>
                            </m:sSupPr>
                            <m:e>
                              <m:r>
                                <a:rPr kumimoji="1" lang="en-US" altLang="ja-JP" b="0" i="1" smtClean="0">
                                  <a:latin typeface="Cambria Math"/>
                                </a:rPr>
                                <m:t>(2</m:t>
                              </m:r>
                              <m:r>
                                <a:rPr kumimoji="1" lang="en-US" altLang="ja-JP" b="0" i="1" smtClean="0">
                                  <a:latin typeface="Cambria Math" panose="02040503050406030204" pitchFamily="18" charset="0"/>
                                </a:rPr>
                                <m:t>𝑟</m:t>
                              </m:r>
                              <m:r>
                                <a:rPr kumimoji="1" lang="en-US" altLang="ja-JP" b="0" i="1" smtClean="0">
                                  <a:latin typeface="Cambria Math"/>
                                </a:rPr>
                                <m:t>+1)</m:t>
                              </m:r>
                            </m:e>
                            <m:sup>
                              <m:r>
                                <a:rPr kumimoji="1" lang="en-US" altLang="ja-JP" b="0" i="1" smtClean="0">
                                  <a:latin typeface="Cambria Math"/>
                                </a:rPr>
                                <m:t>2</m:t>
                              </m:r>
                            </m:sup>
                          </m:sSup>
                        </m:den>
                      </m:f>
                      <m:r>
                        <a:rPr kumimoji="1" lang="en-US" altLang="ja-JP" b="0" i="1" smtClean="0">
                          <a:latin typeface="Cambria Math"/>
                        </a:rPr>
                        <m:t>{</m:t>
                      </m:r>
                      <m:r>
                        <a:rPr kumimoji="1" lang="en-US" altLang="ja-JP" b="0" i="1" smtClean="0">
                          <a:solidFill>
                            <a:srgbClr val="92D050"/>
                          </a:solidFill>
                          <a:latin typeface="Cambria Math"/>
                        </a:rPr>
                        <m:t>𝐵𝑜𝑥</m:t>
                      </m:r>
                      <m:d>
                        <m:dPr>
                          <m:ctrlPr>
                            <a:rPr kumimoji="1" lang="en-US" altLang="ja-JP" b="0" i="1" smtClean="0">
                              <a:solidFill>
                                <a:srgbClr val="92D050"/>
                              </a:solidFill>
                              <a:latin typeface="Cambria Math" panose="02040503050406030204" pitchFamily="18" charset="0"/>
                            </a:rPr>
                          </m:ctrlPr>
                        </m:dPr>
                        <m:e>
                          <m:r>
                            <a:rPr kumimoji="1" lang="en-US" altLang="ja-JP" b="0" i="1" smtClean="0">
                              <a:solidFill>
                                <a:srgbClr val="92D050"/>
                              </a:solidFill>
                              <a:latin typeface="Cambria Math"/>
                            </a:rPr>
                            <m:t>𝑥</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r>
                            <a:rPr kumimoji="1" lang="en-US" altLang="ja-JP" b="0" i="1" smtClean="0">
                              <a:solidFill>
                                <a:srgbClr val="92D050"/>
                              </a:solidFill>
                              <a:latin typeface="Cambria Math"/>
                            </a:rPr>
                            <m:t>,</m:t>
                          </m:r>
                          <m:r>
                            <a:rPr kumimoji="1" lang="en-US" altLang="ja-JP" b="0" i="1" smtClean="0">
                              <a:solidFill>
                                <a:srgbClr val="92D050"/>
                              </a:solidFill>
                              <a:latin typeface="Cambria Math"/>
                            </a:rPr>
                            <m:t>𝑦</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e>
                      </m:d>
                      <m:r>
                        <a:rPr kumimoji="1" lang="en-US" altLang="ja-JP" b="0" i="1" smtClean="0">
                          <a:latin typeface="Cambria Math"/>
                        </a:rPr>
                        <m:t>−</m:t>
                      </m:r>
                    </m:oMath>
                  </m:oMathPara>
                </a14:m>
                <a:endParaRPr kumimoji="1" lang="en-US" altLang="ja-JP" b="0" dirty="0"/>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2536328" y="4474825"/>
                <a:ext cx="4309449" cy="66191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4700639" y="4949604"/>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a:rPr>
                        <m:t>𝐵𝑜𝑥</m:t>
                      </m:r>
                      <m:d>
                        <m:dPr>
                          <m:ctrlPr>
                            <a:rPr kumimoji="1" lang="en-US" altLang="ja-JP" b="0" i="1" smtClean="0">
                              <a:solidFill>
                                <a:srgbClr val="FFC000"/>
                              </a:solidFill>
                              <a:latin typeface="Cambria Math" panose="02040503050406030204" pitchFamily="18" charset="0"/>
                            </a:rPr>
                          </m:ctrlPr>
                        </m:dPr>
                        <m:e>
                          <m:r>
                            <a:rPr kumimoji="1" lang="en-US" altLang="ja-JP" b="0" i="1" smtClean="0">
                              <a:solidFill>
                                <a:srgbClr val="FFC000"/>
                              </a:solidFill>
                              <a:latin typeface="Cambria Math"/>
                            </a:rPr>
                            <m:t>𝑥</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m:t>
                          </m:r>
                          <m:r>
                            <a:rPr kumimoji="1" lang="en-US" altLang="ja-JP" b="0" i="1" smtClean="0">
                              <a:solidFill>
                                <a:srgbClr val="FFC000"/>
                              </a:solidFill>
                              <a:latin typeface="Cambria Math"/>
                            </a:rPr>
                            <m:t>𝑦</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−1</m:t>
                          </m:r>
                        </m:e>
                      </m:d>
                      <m:r>
                        <a:rPr kumimoji="1" lang="en-US" altLang="ja-JP" b="0" i="1" smtClean="0">
                          <a:solidFill>
                            <a:srgbClr val="FFC000"/>
                          </a:solidFill>
                          <a:latin typeface="Cambria Math"/>
                        </a:rPr>
                        <m:t>−</m:t>
                      </m:r>
                    </m:oMath>
                  </m:oMathPara>
                </a14:m>
                <a:endParaRPr kumimoji="1" lang="en-US" altLang="ja-JP" b="0" dirty="0">
                  <a:solidFill>
                    <a:srgbClr val="FFC000"/>
                  </a:solidFill>
                </a:endParaRPr>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4700639" y="4949604"/>
                <a:ext cx="2594043" cy="369332"/>
              </a:xfrm>
              <a:prstGeom prst="rect">
                <a:avLst/>
              </a:prstGeom>
              <a:blipFill rotWithShape="0">
                <a:blip r:embed="rId13"/>
                <a:stretch>
                  <a:fillRect b="-4918"/>
                </a:stretch>
              </a:blipFill>
            </p:spPr>
            <p:txBody>
              <a:bodyPr/>
              <a:lstStyle/>
              <a:p>
                <a:r>
                  <a:rPr lang="ja-JP" altLang="en-US">
                    <a:noFill/>
                  </a:rPr>
                  <a:t> </a:t>
                </a:r>
              </a:p>
            </p:txBody>
          </p:sp>
        </mc:Fallback>
      </mc:AlternateContent>
      <p:sp>
        <p:nvSpPr>
          <p:cNvPr id="151" name="テキスト ボックス 150"/>
          <p:cNvSpPr txBox="1"/>
          <p:nvPr/>
        </p:nvSpPr>
        <p:spPr>
          <a:xfrm>
            <a:off x="461607" y="975210"/>
            <a:ext cx="5755165" cy="461665"/>
          </a:xfrm>
          <a:prstGeom prst="rect">
            <a:avLst/>
          </a:prstGeom>
          <a:solidFill>
            <a:schemeClr val="bg1"/>
          </a:solidFill>
        </p:spPr>
        <p:txBody>
          <a:bodyPr wrap="none" rtlCol="0">
            <a:spAutoFit/>
          </a:bodyPr>
          <a:lstStyle/>
          <a:p>
            <a:r>
              <a:rPr kumimoji="1" lang="en-US" altLang="ja-JP" sz="2400" dirty="0"/>
              <a:t>Details of the computation in our zigzag scan</a:t>
            </a:r>
            <a:endParaRPr kumimoji="1" lang="ja-JP" altLang="en-US" sz="2400" dirty="0"/>
          </a:p>
        </p:txBody>
      </p:sp>
    </p:spTree>
    <p:extLst>
      <p:ext uri="{BB962C8B-B14F-4D97-AF65-F5344CB8AC3E}">
        <p14:creationId xmlns:p14="http://schemas.microsoft.com/office/powerpoint/2010/main" val="3924504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正方形/長方形 234"/>
          <p:cNvSpPr/>
          <p:nvPr/>
        </p:nvSpPr>
        <p:spPr>
          <a:xfrm>
            <a:off x="962635" y="2708920"/>
            <a:ext cx="2600693" cy="12984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62635" y="2708920"/>
            <a:ext cx="2600693"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71600" y="2708920"/>
            <a:ext cx="1564728" cy="1296144"/>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71600" y="2708920"/>
            <a:ext cx="1564728" cy="288032"/>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2555776" y="2996952"/>
            <a:ext cx="1008112" cy="1008112"/>
          </a:xfrm>
          <a:prstGeom prst="rect">
            <a:avLst/>
          </a:prstGeom>
          <a:solidFill>
            <a:srgbClr val="00B0F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3705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988145" y="341738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2876160" y="16160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876160" y="1616060"/>
                <a:ext cx="36798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477206" y="330473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477206" y="3304730"/>
                <a:ext cx="371384" cy="369332"/>
              </a:xfrm>
              <a:prstGeom prst="rect">
                <a:avLst/>
              </a:prstGeom>
              <a:blipFill rotWithShape="1">
                <a:blip r:embed="rId4"/>
                <a:stretch>
                  <a:fillRect b="-4918"/>
                </a:stretch>
              </a:blipFill>
            </p:spPr>
            <p:txBody>
              <a:bodyPr/>
              <a:lstStyle/>
              <a:p>
                <a:r>
                  <a:rPr lang="ja-JP" altLang="en-US">
                    <a:noFill/>
                  </a:rPr>
                  <a:t> </a:t>
                </a:r>
              </a:p>
            </p:txBody>
          </p:sp>
        </mc:Fallback>
      </mc:AlternateContent>
      <p:cxnSp>
        <p:nvCxnSpPr>
          <p:cNvPr id="5" name="直線矢印コネクタ 4"/>
          <p:cNvCxnSpPr/>
          <p:nvPr/>
        </p:nvCxnSpPr>
        <p:spPr>
          <a:xfrm>
            <a:off x="3718720" y="2994627"/>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p:cNvSpPr txBox="1"/>
              <p:nvPr/>
            </p:nvSpPr>
            <p:spPr>
              <a:xfrm>
                <a:off x="3747980" y="3493319"/>
                <a:ext cx="91242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3747980" y="3493319"/>
                <a:ext cx="912429" cy="369332"/>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5298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3" name="テキスト ボックス 162"/>
              <p:cNvSpPr txBox="1"/>
              <p:nvPr/>
            </p:nvSpPr>
            <p:spPr>
              <a:xfrm>
                <a:off x="4705857" y="5268829"/>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𝐵𝑜𝑥</m:t>
                      </m:r>
                      <m:d>
                        <m:dPr>
                          <m:ctrlPr>
                            <a:rPr kumimoji="1" lang="en-US" altLang="ja-JP" b="0" i="1" smtClean="0">
                              <a:solidFill>
                                <a:srgbClr val="C00000"/>
                              </a:solidFill>
                              <a:latin typeface="Cambria Math" panose="02040503050406030204" pitchFamily="18" charset="0"/>
                            </a:rPr>
                          </m:ctrlPr>
                        </m:dPr>
                        <m:e>
                          <m:r>
                            <a:rPr kumimoji="1" lang="en-US" altLang="ja-JP" b="0" i="1" smtClean="0">
                              <a:solidFill>
                                <a:srgbClr val="C00000"/>
                              </a:solidFill>
                              <a:latin typeface="Cambria Math"/>
                            </a:rPr>
                            <m:t>𝑥</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a:rPr>
                            <m:t>−1,</m:t>
                          </m:r>
                          <m:r>
                            <a:rPr kumimoji="1" lang="en-US" altLang="ja-JP" b="0" i="1" smtClean="0">
                              <a:solidFill>
                                <a:srgbClr val="C00000"/>
                              </a:solidFill>
                              <a:latin typeface="Cambria Math"/>
                            </a:rPr>
                            <m:t>𝑦</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3" name="テキスト ボックス 162"/>
              <p:cNvSpPr txBox="1">
                <a:spLocks noRot="1" noChangeAspect="1" noMove="1" noResize="1" noEditPoints="1" noAdjustHandles="1" noChangeArrowheads="1" noChangeShapeType="1" noTextEdit="1"/>
              </p:cNvSpPr>
              <p:nvPr/>
            </p:nvSpPr>
            <p:spPr>
              <a:xfrm>
                <a:off x="4705857" y="5268829"/>
                <a:ext cx="2594043" cy="369332"/>
              </a:xfrm>
              <a:prstGeom prst="rect">
                <a:avLst/>
              </a:prstGeom>
              <a:blipFill rotWithShape="0">
                <a:blip r:embed="rId7"/>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4" name="テキスト ボックス 163"/>
              <p:cNvSpPr txBox="1"/>
              <p:nvPr/>
            </p:nvSpPr>
            <p:spPr>
              <a:xfrm>
                <a:off x="4708701" y="5601586"/>
                <a:ext cx="286334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70C0"/>
                          </a:solidFill>
                          <a:latin typeface="Cambria Math"/>
                        </a:rPr>
                        <m:t>𝐵𝑜𝑥</m:t>
                      </m:r>
                      <m:d>
                        <m:dPr>
                          <m:ctrlPr>
                            <a:rPr kumimoji="1" lang="en-US" altLang="ja-JP" b="0" i="1" smtClean="0">
                              <a:solidFill>
                                <a:srgbClr val="0070C0"/>
                              </a:solidFill>
                              <a:latin typeface="Cambria Math" panose="02040503050406030204" pitchFamily="18" charset="0"/>
                            </a:rPr>
                          </m:ctrlPr>
                        </m:dPr>
                        <m:e>
                          <m:r>
                            <a:rPr kumimoji="1" lang="en-US" altLang="ja-JP" b="0" i="1" smtClean="0">
                              <a:solidFill>
                                <a:srgbClr val="0070C0"/>
                              </a:solidFill>
                              <a:latin typeface="Cambria Math"/>
                            </a:rPr>
                            <m:t>𝑥</m:t>
                          </m:r>
                          <m:r>
                            <a:rPr kumimoji="1" lang="en-US" altLang="ja-JP" b="0" i="1" smtClean="0">
                              <a:solidFill>
                                <a:srgbClr val="0070C0"/>
                              </a:solidFill>
                              <a:latin typeface="Cambria Math"/>
                            </a:rPr>
                            <m:t>−</m:t>
                          </m:r>
                          <m:r>
                            <a:rPr kumimoji="1" lang="en-US" altLang="ja-JP" b="0" i="1" smtClean="0">
                              <a:solidFill>
                                <a:srgbClr val="0070C0"/>
                              </a:solidFill>
                              <a:latin typeface="Cambria Math" panose="02040503050406030204" pitchFamily="18" charset="0"/>
                            </a:rPr>
                            <m:t>𝑟</m:t>
                          </m:r>
                          <m:r>
                            <a:rPr kumimoji="1" lang="en-US" altLang="ja-JP" b="0" i="1" smtClean="0">
                              <a:solidFill>
                                <a:srgbClr val="0070C0"/>
                              </a:solidFill>
                              <a:latin typeface="Cambria Math"/>
                            </a:rPr>
                            <m:t>−1,</m:t>
                          </m:r>
                          <m:r>
                            <a:rPr kumimoji="1" lang="en-US" altLang="ja-JP" b="0" i="1" smtClean="0">
                              <a:solidFill>
                                <a:srgbClr val="0070C0"/>
                              </a:solidFill>
                              <a:latin typeface="Cambria Math"/>
                            </a:rPr>
                            <m:t>𝑦</m:t>
                          </m:r>
                          <m:r>
                            <a:rPr kumimoji="1" lang="en-US" altLang="ja-JP" b="0" i="1" smtClean="0">
                              <a:solidFill>
                                <a:srgbClr val="0070C0"/>
                              </a:solidFill>
                              <a:latin typeface="Cambria Math"/>
                            </a:rPr>
                            <m:t>−</m:t>
                          </m:r>
                          <m:r>
                            <a:rPr kumimoji="1" lang="en-US" altLang="ja-JP" b="0" i="1" smtClean="0">
                              <a:solidFill>
                                <a:srgbClr val="0070C0"/>
                              </a:solidFill>
                              <a:latin typeface="Cambria Math" panose="02040503050406030204" pitchFamily="18" charset="0"/>
                            </a:rPr>
                            <m:t>𝑟</m:t>
                          </m:r>
                          <m:r>
                            <a:rPr kumimoji="1" lang="en-US" altLang="ja-JP" b="0" i="1" smtClean="0">
                              <a:solidFill>
                                <a:srgbClr val="0070C0"/>
                              </a:solidFill>
                              <a:latin typeface="Cambria Math"/>
                            </a:rPr>
                            <m:t>−1</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4708701" y="5601586"/>
                <a:ext cx="2863348" cy="369332"/>
              </a:xfrm>
              <a:prstGeom prst="rect">
                <a:avLst/>
              </a:prstGeom>
              <a:blipFill rotWithShape="0">
                <a:blip r:embed="rId8"/>
                <a:stretch>
                  <a:fillRect b="-16667"/>
                </a:stretch>
              </a:blipFill>
            </p:spPr>
            <p:txBody>
              <a:bodyPr/>
              <a:lstStyle/>
              <a:p>
                <a:r>
                  <a:rPr lang="ja-JP" altLang="en-US">
                    <a:noFill/>
                  </a:rPr>
                  <a:t> </a:t>
                </a:r>
              </a:p>
            </p:txBody>
          </p:sp>
        </mc:Fallback>
      </mc:AlternateContent>
      <p:cxnSp>
        <p:nvCxnSpPr>
          <p:cNvPr id="165" name="直線矢印コネクタ 164"/>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テキスト ボックス 16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1" name="テキスト ボックス 160"/>
              <p:cNvSpPr txBox="1"/>
              <p:nvPr/>
            </p:nvSpPr>
            <p:spPr>
              <a:xfrm>
                <a:off x="2536328" y="4474825"/>
                <a:ext cx="4309449" cy="66191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F0"/>
                          </a:solidFill>
                          <a:latin typeface="Cambria Math"/>
                        </a:rPr>
                        <m:t>𝐹</m:t>
                      </m:r>
                      <m:d>
                        <m:dPr>
                          <m:ctrlPr>
                            <a:rPr kumimoji="1" lang="en-US" altLang="ja-JP" b="0" i="1" smtClean="0">
                              <a:solidFill>
                                <a:srgbClr val="00B0F0"/>
                              </a:solidFill>
                              <a:latin typeface="Cambria Math" panose="02040503050406030204" pitchFamily="18" charset="0"/>
                            </a:rPr>
                          </m:ctrlPr>
                        </m:dPr>
                        <m:e>
                          <m:r>
                            <a:rPr kumimoji="1" lang="en-US" altLang="ja-JP" b="0" i="1" smtClean="0">
                              <a:solidFill>
                                <a:srgbClr val="00B0F0"/>
                              </a:solidFill>
                              <a:latin typeface="Cambria Math"/>
                            </a:rPr>
                            <m:t>𝑥</m:t>
                          </m:r>
                          <m:r>
                            <a:rPr kumimoji="1" lang="en-US" altLang="ja-JP" b="0" i="1" smtClean="0">
                              <a:solidFill>
                                <a:srgbClr val="00B0F0"/>
                              </a:solidFill>
                              <a:latin typeface="Cambria Math"/>
                            </a:rPr>
                            <m:t>,</m:t>
                          </m:r>
                          <m:r>
                            <a:rPr kumimoji="1" lang="en-US" altLang="ja-JP" b="0" i="1" smtClean="0">
                              <a:solidFill>
                                <a:srgbClr val="00B0F0"/>
                              </a:solidFill>
                              <a:latin typeface="Cambria Math"/>
                            </a:rPr>
                            <m:t>𝑦</m:t>
                          </m:r>
                        </m:e>
                      </m:d>
                      <m:r>
                        <a:rPr kumimoji="1" lang="en-US" altLang="ja-JP" b="0" i="1" smtClean="0">
                          <a:latin typeface="Cambria Math"/>
                        </a:rPr>
                        <m:t>= </m:t>
                      </m:r>
                      <m:f>
                        <m:fPr>
                          <m:ctrlPr>
                            <a:rPr kumimoji="1" lang="en-US" altLang="ja-JP" b="0" i="1" smtClean="0">
                              <a:latin typeface="Cambria Math" panose="02040503050406030204" pitchFamily="18" charset="0"/>
                            </a:rPr>
                          </m:ctrlPr>
                        </m:fPr>
                        <m:num>
                          <m:r>
                            <a:rPr kumimoji="1" lang="en-US" altLang="ja-JP" b="0" i="1" smtClean="0">
                              <a:latin typeface="Cambria Math"/>
                            </a:rPr>
                            <m:t>1</m:t>
                          </m:r>
                        </m:num>
                        <m:den>
                          <m:sSup>
                            <m:sSupPr>
                              <m:ctrlPr>
                                <a:rPr kumimoji="1" lang="en-US" altLang="ja-JP" b="0" i="1" smtClean="0">
                                  <a:latin typeface="Cambria Math" panose="02040503050406030204" pitchFamily="18" charset="0"/>
                                </a:rPr>
                              </m:ctrlPr>
                            </m:sSupPr>
                            <m:e>
                              <m:r>
                                <a:rPr kumimoji="1" lang="en-US" altLang="ja-JP" b="0" i="1" smtClean="0">
                                  <a:latin typeface="Cambria Math"/>
                                </a:rPr>
                                <m:t>(2</m:t>
                              </m:r>
                              <m:r>
                                <a:rPr kumimoji="1" lang="en-US" altLang="ja-JP" b="0" i="1" smtClean="0">
                                  <a:latin typeface="Cambria Math" panose="02040503050406030204" pitchFamily="18" charset="0"/>
                                </a:rPr>
                                <m:t>𝑟</m:t>
                              </m:r>
                              <m:r>
                                <a:rPr kumimoji="1" lang="en-US" altLang="ja-JP" b="0" i="1" smtClean="0">
                                  <a:latin typeface="Cambria Math"/>
                                </a:rPr>
                                <m:t>+1)</m:t>
                              </m:r>
                            </m:e>
                            <m:sup>
                              <m:r>
                                <a:rPr kumimoji="1" lang="en-US" altLang="ja-JP" b="0" i="1" smtClean="0">
                                  <a:latin typeface="Cambria Math"/>
                                </a:rPr>
                                <m:t>2</m:t>
                              </m:r>
                            </m:sup>
                          </m:sSup>
                        </m:den>
                      </m:f>
                      <m:r>
                        <a:rPr kumimoji="1" lang="en-US" altLang="ja-JP" b="0" i="1" smtClean="0">
                          <a:latin typeface="Cambria Math"/>
                        </a:rPr>
                        <m:t>{</m:t>
                      </m:r>
                      <m:r>
                        <a:rPr kumimoji="1" lang="en-US" altLang="ja-JP" b="0" i="1" smtClean="0">
                          <a:solidFill>
                            <a:srgbClr val="92D050"/>
                          </a:solidFill>
                          <a:latin typeface="Cambria Math"/>
                        </a:rPr>
                        <m:t>𝐵𝑜𝑥</m:t>
                      </m:r>
                      <m:d>
                        <m:dPr>
                          <m:ctrlPr>
                            <a:rPr kumimoji="1" lang="en-US" altLang="ja-JP" b="0" i="1" smtClean="0">
                              <a:solidFill>
                                <a:srgbClr val="92D050"/>
                              </a:solidFill>
                              <a:latin typeface="Cambria Math" panose="02040503050406030204" pitchFamily="18" charset="0"/>
                            </a:rPr>
                          </m:ctrlPr>
                        </m:dPr>
                        <m:e>
                          <m:r>
                            <a:rPr kumimoji="1" lang="en-US" altLang="ja-JP" b="0" i="1" smtClean="0">
                              <a:solidFill>
                                <a:srgbClr val="92D050"/>
                              </a:solidFill>
                              <a:latin typeface="Cambria Math"/>
                            </a:rPr>
                            <m:t>𝑥</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r>
                            <a:rPr kumimoji="1" lang="en-US" altLang="ja-JP" b="0" i="1" smtClean="0">
                              <a:solidFill>
                                <a:srgbClr val="92D050"/>
                              </a:solidFill>
                              <a:latin typeface="Cambria Math"/>
                            </a:rPr>
                            <m:t>,</m:t>
                          </m:r>
                          <m:r>
                            <a:rPr kumimoji="1" lang="en-US" altLang="ja-JP" b="0" i="1" smtClean="0">
                              <a:solidFill>
                                <a:srgbClr val="92D050"/>
                              </a:solidFill>
                              <a:latin typeface="Cambria Math"/>
                            </a:rPr>
                            <m:t>𝑦</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e>
                      </m:d>
                      <m:r>
                        <a:rPr kumimoji="1" lang="en-US" altLang="ja-JP" b="0" i="1" smtClean="0">
                          <a:latin typeface="Cambria Math"/>
                        </a:rPr>
                        <m:t>−</m:t>
                      </m:r>
                    </m:oMath>
                  </m:oMathPara>
                </a14:m>
                <a:endParaRPr kumimoji="1" lang="en-US" altLang="ja-JP" b="0" dirty="0"/>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2536328" y="4474825"/>
                <a:ext cx="4309449" cy="66191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4700639" y="4949604"/>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a:rPr>
                        <m:t>𝐵𝑜𝑥</m:t>
                      </m:r>
                      <m:d>
                        <m:dPr>
                          <m:ctrlPr>
                            <a:rPr kumimoji="1" lang="en-US" altLang="ja-JP" b="0" i="1" smtClean="0">
                              <a:solidFill>
                                <a:srgbClr val="FFC000"/>
                              </a:solidFill>
                              <a:latin typeface="Cambria Math" panose="02040503050406030204" pitchFamily="18" charset="0"/>
                            </a:rPr>
                          </m:ctrlPr>
                        </m:dPr>
                        <m:e>
                          <m:r>
                            <a:rPr kumimoji="1" lang="en-US" altLang="ja-JP" b="0" i="1" smtClean="0">
                              <a:solidFill>
                                <a:srgbClr val="FFC000"/>
                              </a:solidFill>
                              <a:latin typeface="Cambria Math"/>
                            </a:rPr>
                            <m:t>𝑥</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m:t>
                          </m:r>
                          <m:r>
                            <a:rPr kumimoji="1" lang="en-US" altLang="ja-JP" b="0" i="1" smtClean="0">
                              <a:solidFill>
                                <a:srgbClr val="FFC000"/>
                              </a:solidFill>
                              <a:latin typeface="Cambria Math"/>
                            </a:rPr>
                            <m:t>𝑦</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−1</m:t>
                          </m:r>
                        </m:e>
                      </m:d>
                      <m:r>
                        <a:rPr kumimoji="1" lang="en-US" altLang="ja-JP" b="0" i="1" smtClean="0">
                          <a:solidFill>
                            <a:srgbClr val="FFC000"/>
                          </a:solidFill>
                          <a:latin typeface="Cambria Math"/>
                        </a:rPr>
                        <m:t>−</m:t>
                      </m:r>
                    </m:oMath>
                  </m:oMathPara>
                </a14:m>
                <a:endParaRPr kumimoji="1" lang="en-US" altLang="ja-JP" b="0" dirty="0">
                  <a:solidFill>
                    <a:srgbClr val="FFC000"/>
                  </a:solidFill>
                </a:endParaRPr>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4700639" y="4949604"/>
                <a:ext cx="2594043" cy="369332"/>
              </a:xfrm>
              <a:prstGeom prst="rect">
                <a:avLst/>
              </a:prstGeom>
              <a:blipFill rotWithShape="0">
                <a:blip r:embed="rId13"/>
                <a:stretch>
                  <a:fillRect b="-4918"/>
                </a:stretch>
              </a:blipFill>
            </p:spPr>
            <p:txBody>
              <a:bodyPr/>
              <a:lstStyle/>
              <a:p>
                <a:r>
                  <a:rPr lang="ja-JP" altLang="en-US">
                    <a:noFill/>
                  </a:rPr>
                  <a:t> </a:t>
                </a:r>
              </a:p>
            </p:txBody>
          </p:sp>
        </mc:Fallback>
      </mc:AlternateContent>
      <p:sp>
        <p:nvSpPr>
          <p:cNvPr id="151" name="テキスト ボックス 150"/>
          <p:cNvSpPr txBox="1"/>
          <p:nvPr/>
        </p:nvSpPr>
        <p:spPr>
          <a:xfrm>
            <a:off x="461607" y="975210"/>
            <a:ext cx="5755165" cy="461665"/>
          </a:xfrm>
          <a:prstGeom prst="rect">
            <a:avLst/>
          </a:prstGeom>
          <a:solidFill>
            <a:schemeClr val="bg1"/>
          </a:solidFill>
        </p:spPr>
        <p:txBody>
          <a:bodyPr wrap="none" rtlCol="0">
            <a:spAutoFit/>
          </a:bodyPr>
          <a:lstStyle/>
          <a:p>
            <a:r>
              <a:rPr kumimoji="1" lang="en-US" altLang="ja-JP" sz="2400" dirty="0"/>
              <a:t>Details of the computation in our zigzag scan</a:t>
            </a:r>
            <a:endParaRPr kumimoji="1" lang="ja-JP" altLang="en-US" sz="2400" dirty="0"/>
          </a:p>
        </p:txBody>
      </p:sp>
    </p:spTree>
    <p:extLst>
      <p:ext uri="{BB962C8B-B14F-4D97-AF65-F5344CB8AC3E}">
        <p14:creationId xmlns:p14="http://schemas.microsoft.com/office/powerpoint/2010/main" val="2954146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 name="正方形/長方形 234"/>
          <p:cNvSpPr/>
          <p:nvPr/>
        </p:nvSpPr>
        <p:spPr>
          <a:xfrm>
            <a:off x="962635" y="2708920"/>
            <a:ext cx="2600693" cy="12984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962635" y="2708920"/>
            <a:ext cx="2600693"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71600" y="2708920"/>
            <a:ext cx="1564728" cy="1296144"/>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71600" y="2708920"/>
            <a:ext cx="1564728" cy="288032"/>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2555776" y="2996952"/>
            <a:ext cx="1008112" cy="1008112"/>
          </a:xfrm>
          <a:prstGeom prst="rect">
            <a:avLst/>
          </a:prstGeom>
          <a:solidFill>
            <a:srgbClr val="00B0F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3705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988145" y="341738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2876160" y="16160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876160" y="1616060"/>
                <a:ext cx="36798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477206" y="330473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477206" y="3304730"/>
                <a:ext cx="371384" cy="369332"/>
              </a:xfrm>
              <a:prstGeom prst="rect">
                <a:avLst/>
              </a:prstGeom>
              <a:blipFill rotWithShape="1">
                <a:blip r:embed="rId4"/>
                <a:stretch>
                  <a:fillRect b="-4918"/>
                </a:stretch>
              </a:blipFill>
            </p:spPr>
            <p:txBody>
              <a:bodyPr/>
              <a:lstStyle/>
              <a:p>
                <a:r>
                  <a:rPr lang="ja-JP" altLang="en-US">
                    <a:noFill/>
                  </a:rPr>
                  <a:t> </a:t>
                </a:r>
              </a:p>
            </p:txBody>
          </p:sp>
        </mc:Fallback>
      </mc:AlternateContent>
      <p:cxnSp>
        <p:nvCxnSpPr>
          <p:cNvPr id="5" name="直線矢印コネクタ 4"/>
          <p:cNvCxnSpPr/>
          <p:nvPr/>
        </p:nvCxnSpPr>
        <p:spPr>
          <a:xfrm>
            <a:off x="3718720" y="2994627"/>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p:cNvSpPr txBox="1"/>
              <p:nvPr/>
            </p:nvSpPr>
            <p:spPr>
              <a:xfrm>
                <a:off x="3747980" y="3493319"/>
                <a:ext cx="91242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3747980" y="3493319"/>
                <a:ext cx="912429" cy="369332"/>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5298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3" name="テキスト ボックス 162"/>
              <p:cNvSpPr txBox="1"/>
              <p:nvPr/>
            </p:nvSpPr>
            <p:spPr>
              <a:xfrm>
                <a:off x="4705857" y="5268829"/>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C00000"/>
                          </a:solidFill>
                          <a:latin typeface="Cambria Math"/>
                        </a:rPr>
                        <m:t>𝐵𝑜𝑥</m:t>
                      </m:r>
                      <m:d>
                        <m:dPr>
                          <m:ctrlPr>
                            <a:rPr kumimoji="1" lang="en-US" altLang="ja-JP" b="0" i="1" smtClean="0">
                              <a:solidFill>
                                <a:srgbClr val="C00000"/>
                              </a:solidFill>
                              <a:latin typeface="Cambria Math" panose="02040503050406030204" pitchFamily="18" charset="0"/>
                            </a:rPr>
                          </m:ctrlPr>
                        </m:dPr>
                        <m:e>
                          <m:r>
                            <a:rPr kumimoji="1" lang="en-US" altLang="ja-JP" b="0" i="1" smtClean="0">
                              <a:solidFill>
                                <a:srgbClr val="C00000"/>
                              </a:solidFill>
                              <a:latin typeface="Cambria Math"/>
                            </a:rPr>
                            <m:t>𝑥</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r>
                            <a:rPr kumimoji="1" lang="en-US" altLang="ja-JP" b="0" i="1" smtClean="0">
                              <a:solidFill>
                                <a:srgbClr val="C00000"/>
                              </a:solidFill>
                              <a:latin typeface="Cambria Math"/>
                            </a:rPr>
                            <m:t>−1,</m:t>
                          </m:r>
                          <m:r>
                            <a:rPr kumimoji="1" lang="en-US" altLang="ja-JP" b="0" i="1" smtClean="0">
                              <a:solidFill>
                                <a:srgbClr val="C00000"/>
                              </a:solidFill>
                              <a:latin typeface="Cambria Math"/>
                            </a:rPr>
                            <m:t>𝑦</m:t>
                          </m:r>
                          <m:r>
                            <a:rPr kumimoji="1" lang="en-US" altLang="ja-JP" b="0" i="1" smtClean="0">
                              <a:solidFill>
                                <a:srgbClr val="C00000"/>
                              </a:solidFill>
                              <a:latin typeface="Cambria Math"/>
                            </a:rPr>
                            <m:t>+</m:t>
                          </m:r>
                          <m:r>
                            <a:rPr kumimoji="1" lang="en-US" altLang="ja-JP" b="0" i="1" smtClean="0">
                              <a:solidFill>
                                <a:srgbClr val="C00000"/>
                              </a:solidFill>
                              <a:latin typeface="Cambria Math" panose="02040503050406030204" pitchFamily="18" charset="0"/>
                            </a:rPr>
                            <m:t>𝑟</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3" name="テキスト ボックス 162"/>
              <p:cNvSpPr txBox="1">
                <a:spLocks noRot="1" noChangeAspect="1" noMove="1" noResize="1" noEditPoints="1" noAdjustHandles="1" noChangeArrowheads="1" noChangeShapeType="1" noTextEdit="1"/>
              </p:cNvSpPr>
              <p:nvPr/>
            </p:nvSpPr>
            <p:spPr>
              <a:xfrm>
                <a:off x="4705857" y="5268829"/>
                <a:ext cx="2594043" cy="369332"/>
              </a:xfrm>
              <a:prstGeom prst="rect">
                <a:avLst/>
              </a:prstGeom>
              <a:blipFill rotWithShape="0">
                <a:blip r:embed="rId7"/>
                <a:stretch>
                  <a:fillRect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4" name="テキスト ボックス 163"/>
              <p:cNvSpPr txBox="1"/>
              <p:nvPr/>
            </p:nvSpPr>
            <p:spPr>
              <a:xfrm>
                <a:off x="4708701" y="5601586"/>
                <a:ext cx="2863348"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70C0"/>
                          </a:solidFill>
                          <a:latin typeface="Cambria Math"/>
                        </a:rPr>
                        <m:t>𝐵𝑜𝑥</m:t>
                      </m:r>
                      <m:d>
                        <m:dPr>
                          <m:ctrlPr>
                            <a:rPr kumimoji="1" lang="en-US" altLang="ja-JP" b="0" i="1" smtClean="0">
                              <a:solidFill>
                                <a:srgbClr val="0070C0"/>
                              </a:solidFill>
                              <a:latin typeface="Cambria Math" panose="02040503050406030204" pitchFamily="18" charset="0"/>
                            </a:rPr>
                          </m:ctrlPr>
                        </m:dPr>
                        <m:e>
                          <m:r>
                            <a:rPr kumimoji="1" lang="en-US" altLang="ja-JP" b="0" i="1" smtClean="0">
                              <a:solidFill>
                                <a:srgbClr val="0070C0"/>
                              </a:solidFill>
                              <a:latin typeface="Cambria Math"/>
                            </a:rPr>
                            <m:t>𝑥</m:t>
                          </m:r>
                          <m:r>
                            <a:rPr kumimoji="1" lang="en-US" altLang="ja-JP" b="0" i="1" smtClean="0">
                              <a:solidFill>
                                <a:srgbClr val="0070C0"/>
                              </a:solidFill>
                              <a:latin typeface="Cambria Math"/>
                            </a:rPr>
                            <m:t>−</m:t>
                          </m:r>
                          <m:r>
                            <a:rPr kumimoji="1" lang="en-US" altLang="ja-JP" b="0" i="1" smtClean="0">
                              <a:solidFill>
                                <a:srgbClr val="0070C0"/>
                              </a:solidFill>
                              <a:latin typeface="Cambria Math" panose="02040503050406030204" pitchFamily="18" charset="0"/>
                            </a:rPr>
                            <m:t>𝑟</m:t>
                          </m:r>
                          <m:r>
                            <a:rPr kumimoji="1" lang="en-US" altLang="ja-JP" b="0" i="1" smtClean="0">
                              <a:solidFill>
                                <a:srgbClr val="0070C0"/>
                              </a:solidFill>
                              <a:latin typeface="Cambria Math"/>
                            </a:rPr>
                            <m:t>−1,</m:t>
                          </m:r>
                          <m:r>
                            <a:rPr kumimoji="1" lang="en-US" altLang="ja-JP" b="0" i="1" smtClean="0">
                              <a:solidFill>
                                <a:srgbClr val="0070C0"/>
                              </a:solidFill>
                              <a:latin typeface="Cambria Math"/>
                            </a:rPr>
                            <m:t>𝑦</m:t>
                          </m:r>
                          <m:r>
                            <a:rPr kumimoji="1" lang="en-US" altLang="ja-JP" b="0" i="1" smtClean="0">
                              <a:solidFill>
                                <a:srgbClr val="0070C0"/>
                              </a:solidFill>
                              <a:latin typeface="Cambria Math"/>
                            </a:rPr>
                            <m:t>−</m:t>
                          </m:r>
                          <m:r>
                            <a:rPr kumimoji="1" lang="en-US" altLang="ja-JP" b="0" i="1" smtClean="0">
                              <a:solidFill>
                                <a:srgbClr val="0070C0"/>
                              </a:solidFill>
                              <a:latin typeface="Cambria Math" panose="02040503050406030204" pitchFamily="18" charset="0"/>
                            </a:rPr>
                            <m:t>𝑟</m:t>
                          </m:r>
                          <m:r>
                            <a:rPr kumimoji="1" lang="en-US" altLang="ja-JP" b="0" i="1" smtClean="0">
                              <a:solidFill>
                                <a:srgbClr val="0070C0"/>
                              </a:solidFill>
                              <a:latin typeface="Cambria Math"/>
                            </a:rPr>
                            <m:t>−1</m:t>
                          </m:r>
                        </m:e>
                      </m:d>
                      <m:r>
                        <a:rPr kumimoji="1" lang="en-US" altLang="ja-JP" b="0" i="1" smtClean="0">
                          <a:solidFill>
                            <a:schemeClr val="tx1"/>
                          </a:solidFill>
                          <a:latin typeface="Cambria Math"/>
                        </a:rPr>
                        <m:t>}</m:t>
                      </m:r>
                    </m:oMath>
                  </m:oMathPara>
                </a14:m>
                <a:endParaRPr kumimoji="1" lang="en-US" altLang="ja-JP" b="0" dirty="0">
                  <a:solidFill>
                    <a:schemeClr val="tx1"/>
                  </a:solidFill>
                </a:endParaRPr>
              </a:p>
            </p:txBody>
          </p:sp>
        </mc:Choice>
        <mc:Fallback xmlns="">
          <p:sp>
            <p:nvSpPr>
              <p:cNvPr id="164" name="テキスト ボックス 163"/>
              <p:cNvSpPr txBox="1">
                <a:spLocks noRot="1" noChangeAspect="1" noMove="1" noResize="1" noEditPoints="1" noAdjustHandles="1" noChangeArrowheads="1" noChangeShapeType="1" noTextEdit="1"/>
              </p:cNvSpPr>
              <p:nvPr/>
            </p:nvSpPr>
            <p:spPr>
              <a:xfrm>
                <a:off x="4708701" y="5601586"/>
                <a:ext cx="2863348" cy="369332"/>
              </a:xfrm>
              <a:prstGeom prst="rect">
                <a:avLst/>
              </a:prstGeom>
              <a:blipFill rotWithShape="0">
                <a:blip r:embed="rId8"/>
                <a:stretch>
                  <a:fillRect b="-1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2" name="テキスト ボックス 151"/>
              <p:cNvSpPr txBox="1"/>
              <p:nvPr/>
            </p:nvSpPr>
            <p:spPr>
              <a:xfrm>
                <a:off x="461608" y="1154394"/>
                <a:ext cx="6486655" cy="461665"/>
              </a:xfrm>
              <a:prstGeom prst="rect">
                <a:avLst/>
              </a:prstGeom>
              <a:noFill/>
            </p:spPr>
            <p:txBody>
              <a:bodyPr wrap="square" rtlCol="0">
                <a:spAutoFit/>
              </a:bodyPr>
              <a:lstStyle/>
              <a:p>
                <a:r>
                  <a:rPr kumimoji="1" lang="en-US" altLang="ja-JP" sz="2400" dirty="0"/>
                  <a:t>Calculate </a:t>
                </a:r>
                <a14:m>
                  <m:oMath xmlns:m="http://schemas.openxmlformats.org/officeDocument/2006/math">
                    <m:r>
                      <a:rPr kumimoji="1" lang="en-US" altLang="ja-JP" sz="2400" b="0" i="1" smtClean="0">
                        <a:latin typeface="Cambria Math"/>
                      </a:rPr>
                      <m:t>𝐹</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𝑥</m:t>
                        </m:r>
                        <m:r>
                          <a:rPr kumimoji="1" lang="en-US" altLang="ja-JP" sz="2400" b="0" i="1" smtClean="0">
                            <a:latin typeface="Cambria Math"/>
                          </a:rPr>
                          <m:t>,</m:t>
                        </m:r>
                        <m:r>
                          <a:rPr kumimoji="1" lang="en-US" altLang="ja-JP" sz="2400" b="0" i="1" smtClean="0">
                            <a:latin typeface="Cambria Math"/>
                          </a:rPr>
                          <m:t>𝑦</m:t>
                        </m:r>
                      </m:e>
                    </m:d>
                  </m:oMath>
                </a14:m>
                <a:r>
                  <a:rPr kumimoji="1" lang="ja-JP" altLang="en-US" sz="2400" dirty="0"/>
                  <a:t> </a:t>
                </a:r>
                <a:r>
                  <a:rPr kumimoji="1" lang="en-US" altLang="ja-JP" sz="2400" dirty="0"/>
                  <a:t>in this region using Box Filter</a:t>
                </a:r>
                <a:endParaRPr kumimoji="1" lang="ja-JP" altLang="en-US" sz="2400" dirty="0"/>
              </a:p>
            </p:txBody>
          </p:sp>
        </mc:Choice>
        <mc:Fallback xmlns="">
          <p:sp>
            <p:nvSpPr>
              <p:cNvPr id="152" name="テキスト ボックス 151"/>
              <p:cNvSpPr txBox="1">
                <a:spLocks noRot="1" noChangeAspect="1" noMove="1" noResize="1" noEditPoints="1" noAdjustHandles="1" noChangeArrowheads="1" noChangeShapeType="1" noTextEdit="1"/>
              </p:cNvSpPr>
              <p:nvPr/>
            </p:nvSpPr>
            <p:spPr>
              <a:xfrm>
                <a:off x="461608" y="1154394"/>
                <a:ext cx="6486655" cy="461665"/>
              </a:xfrm>
              <a:prstGeom prst="rect">
                <a:avLst/>
              </a:prstGeom>
              <a:blipFill rotWithShape="1">
                <a:blip r:embed="rId11"/>
                <a:stretch>
                  <a:fillRect l="-1504" t="-10526" b="-28947"/>
                </a:stretch>
              </a:blipFill>
            </p:spPr>
            <p:txBody>
              <a:bodyPr/>
              <a:lstStyle/>
              <a:p>
                <a:r>
                  <a:rPr lang="ja-JP" altLang="en-US">
                    <a:noFill/>
                  </a:rPr>
                  <a:t> </a:t>
                </a:r>
              </a:p>
            </p:txBody>
          </p:sp>
        </mc:Fallback>
      </mc:AlternateContent>
      <p:cxnSp>
        <p:nvCxnSpPr>
          <p:cNvPr id="156" name="直線矢印コネクタ 155"/>
          <p:cNvCxnSpPr/>
          <p:nvPr/>
        </p:nvCxnSpPr>
        <p:spPr>
          <a:xfrm>
            <a:off x="1331640" y="1556792"/>
            <a:ext cx="354896" cy="158417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テキスト ボックス 16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1" name="テキスト ボックス 160"/>
              <p:cNvSpPr txBox="1"/>
              <p:nvPr/>
            </p:nvSpPr>
            <p:spPr>
              <a:xfrm>
                <a:off x="2536328" y="4474825"/>
                <a:ext cx="4309449" cy="66191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F0"/>
                          </a:solidFill>
                          <a:latin typeface="Cambria Math"/>
                        </a:rPr>
                        <m:t>𝐹</m:t>
                      </m:r>
                      <m:d>
                        <m:dPr>
                          <m:ctrlPr>
                            <a:rPr kumimoji="1" lang="en-US" altLang="ja-JP" b="0" i="1" smtClean="0">
                              <a:solidFill>
                                <a:srgbClr val="00B0F0"/>
                              </a:solidFill>
                              <a:latin typeface="Cambria Math" panose="02040503050406030204" pitchFamily="18" charset="0"/>
                            </a:rPr>
                          </m:ctrlPr>
                        </m:dPr>
                        <m:e>
                          <m:r>
                            <a:rPr kumimoji="1" lang="en-US" altLang="ja-JP" b="0" i="1" smtClean="0">
                              <a:solidFill>
                                <a:srgbClr val="00B0F0"/>
                              </a:solidFill>
                              <a:latin typeface="Cambria Math"/>
                            </a:rPr>
                            <m:t>𝑥</m:t>
                          </m:r>
                          <m:r>
                            <a:rPr kumimoji="1" lang="en-US" altLang="ja-JP" b="0" i="1" smtClean="0">
                              <a:solidFill>
                                <a:srgbClr val="00B0F0"/>
                              </a:solidFill>
                              <a:latin typeface="Cambria Math"/>
                            </a:rPr>
                            <m:t>,</m:t>
                          </m:r>
                          <m:r>
                            <a:rPr kumimoji="1" lang="en-US" altLang="ja-JP" b="0" i="1" smtClean="0">
                              <a:solidFill>
                                <a:srgbClr val="00B0F0"/>
                              </a:solidFill>
                              <a:latin typeface="Cambria Math"/>
                            </a:rPr>
                            <m:t>𝑦</m:t>
                          </m:r>
                        </m:e>
                      </m:d>
                      <m:r>
                        <a:rPr kumimoji="1" lang="en-US" altLang="ja-JP" b="0" i="1" smtClean="0">
                          <a:latin typeface="Cambria Math"/>
                        </a:rPr>
                        <m:t>= </m:t>
                      </m:r>
                      <m:f>
                        <m:fPr>
                          <m:ctrlPr>
                            <a:rPr kumimoji="1" lang="en-US" altLang="ja-JP" b="0" i="1" smtClean="0">
                              <a:latin typeface="Cambria Math" panose="02040503050406030204" pitchFamily="18" charset="0"/>
                            </a:rPr>
                          </m:ctrlPr>
                        </m:fPr>
                        <m:num>
                          <m:r>
                            <a:rPr kumimoji="1" lang="en-US" altLang="ja-JP" b="0" i="1" smtClean="0">
                              <a:latin typeface="Cambria Math"/>
                            </a:rPr>
                            <m:t>1</m:t>
                          </m:r>
                        </m:num>
                        <m:den>
                          <m:sSup>
                            <m:sSupPr>
                              <m:ctrlPr>
                                <a:rPr kumimoji="1" lang="en-US" altLang="ja-JP" b="0" i="1" smtClean="0">
                                  <a:latin typeface="Cambria Math" panose="02040503050406030204" pitchFamily="18" charset="0"/>
                                </a:rPr>
                              </m:ctrlPr>
                            </m:sSupPr>
                            <m:e>
                              <m:r>
                                <a:rPr kumimoji="1" lang="en-US" altLang="ja-JP" b="0" i="1" smtClean="0">
                                  <a:latin typeface="Cambria Math"/>
                                </a:rPr>
                                <m:t>(2</m:t>
                              </m:r>
                              <m:r>
                                <a:rPr kumimoji="1" lang="en-US" altLang="ja-JP" b="0" i="1" smtClean="0">
                                  <a:latin typeface="Cambria Math" panose="02040503050406030204" pitchFamily="18" charset="0"/>
                                </a:rPr>
                                <m:t>𝑟</m:t>
                              </m:r>
                              <m:r>
                                <a:rPr kumimoji="1" lang="en-US" altLang="ja-JP" b="0" i="1" smtClean="0">
                                  <a:latin typeface="Cambria Math"/>
                                </a:rPr>
                                <m:t>+1)</m:t>
                              </m:r>
                            </m:e>
                            <m:sup>
                              <m:r>
                                <a:rPr kumimoji="1" lang="en-US" altLang="ja-JP" b="0" i="1" smtClean="0">
                                  <a:latin typeface="Cambria Math"/>
                                </a:rPr>
                                <m:t>2</m:t>
                              </m:r>
                            </m:sup>
                          </m:sSup>
                        </m:den>
                      </m:f>
                      <m:r>
                        <a:rPr kumimoji="1" lang="en-US" altLang="ja-JP" b="0" i="1" smtClean="0">
                          <a:latin typeface="Cambria Math"/>
                        </a:rPr>
                        <m:t>{</m:t>
                      </m:r>
                      <m:r>
                        <a:rPr kumimoji="1" lang="en-US" altLang="ja-JP" b="0" i="1" smtClean="0">
                          <a:solidFill>
                            <a:srgbClr val="92D050"/>
                          </a:solidFill>
                          <a:latin typeface="Cambria Math"/>
                        </a:rPr>
                        <m:t>𝐵𝑜𝑥</m:t>
                      </m:r>
                      <m:d>
                        <m:dPr>
                          <m:ctrlPr>
                            <a:rPr kumimoji="1" lang="en-US" altLang="ja-JP" b="0" i="1" smtClean="0">
                              <a:solidFill>
                                <a:srgbClr val="92D050"/>
                              </a:solidFill>
                              <a:latin typeface="Cambria Math" panose="02040503050406030204" pitchFamily="18" charset="0"/>
                            </a:rPr>
                          </m:ctrlPr>
                        </m:dPr>
                        <m:e>
                          <m:r>
                            <a:rPr kumimoji="1" lang="en-US" altLang="ja-JP" b="0" i="1" smtClean="0">
                              <a:solidFill>
                                <a:srgbClr val="92D050"/>
                              </a:solidFill>
                              <a:latin typeface="Cambria Math"/>
                            </a:rPr>
                            <m:t>𝑥</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r>
                            <a:rPr kumimoji="1" lang="en-US" altLang="ja-JP" b="0" i="1" smtClean="0">
                              <a:solidFill>
                                <a:srgbClr val="92D050"/>
                              </a:solidFill>
                              <a:latin typeface="Cambria Math"/>
                            </a:rPr>
                            <m:t>,</m:t>
                          </m:r>
                          <m:r>
                            <a:rPr kumimoji="1" lang="en-US" altLang="ja-JP" b="0" i="1" smtClean="0">
                              <a:solidFill>
                                <a:srgbClr val="92D050"/>
                              </a:solidFill>
                              <a:latin typeface="Cambria Math"/>
                            </a:rPr>
                            <m:t>𝑦</m:t>
                          </m:r>
                          <m:r>
                            <a:rPr kumimoji="1" lang="en-US" altLang="ja-JP" b="0" i="1" smtClean="0">
                              <a:solidFill>
                                <a:srgbClr val="92D050"/>
                              </a:solidFill>
                              <a:latin typeface="Cambria Math"/>
                            </a:rPr>
                            <m:t>+</m:t>
                          </m:r>
                          <m:r>
                            <a:rPr kumimoji="1" lang="en-US" altLang="ja-JP" b="0" i="1" smtClean="0">
                              <a:solidFill>
                                <a:srgbClr val="92D050"/>
                              </a:solidFill>
                              <a:latin typeface="Cambria Math" panose="02040503050406030204" pitchFamily="18" charset="0"/>
                            </a:rPr>
                            <m:t>𝑟</m:t>
                          </m:r>
                        </m:e>
                      </m:d>
                      <m:r>
                        <a:rPr kumimoji="1" lang="en-US" altLang="ja-JP" b="0" i="1" smtClean="0">
                          <a:latin typeface="Cambria Math"/>
                        </a:rPr>
                        <m:t>−</m:t>
                      </m:r>
                    </m:oMath>
                  </m:oMathPara>
                </a14:m>
                <a:endParaRPr kumimoji="1" lang="en-US" altLang="ja-JP" b="0" dirty="0"/>
              </a:p>
            </p:txBody>
          </p:sp>
        </mc:Choice>
        <mc:Fallback xmlns="">
          <p:sp>
            <p:nvSpPr>
              <p:cNvPr id="161" name="テキスト ボックス 160"/>
              <p:cNvSpPr txBox="1">
                <a:spLocks noRot="1" noChangeAspect="1" noMove="1" noResize="1" noEditPoints="1" noAdjustHandles="1" noChangeArrowheads="1" noChangeShapeType="1" noTextEdit="1"/>
              </p:cNvSpPr>
              <p:nvPr/>
            </p:nvSpPr>
            <p:spPr>
              <a:xfrm>
                <a:off x="2536328" y="4474825"/>
                <a:ext cx="4309449" cy="661912"/>
              </a:xfrm>
              <a:prstGeom prst="rect">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2" name="テキスト ボックス 161"/>
              <p:cNvSpPr txBox="1"/>
              <p:nvPr/>
            </p:nvSpPr>
            <p:spPr>
              <a:xfrm>
                <a:off x="4700639" y="4949604"/>
                <a:ext cx="2594043"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C000"/>
                          </a:solidFill>
                          <a:latin typeface="Cambria Math"/>
                        </a:rPr>
                        <m:t>𝐵𝑜𝑥</m:t>
                      </m:r>
                      <m:d>
                        <m:dPr>
                          <m:ctrlPr>
                            <a:rPr kumimoji="1" lang="en-US" altLang="ja-JP" b="0" i="1" smtClean="0">
                              <a:solidFill>
                                <a:srgbClr val="FFC000"/>
                              </a:solidFill>
                              <a:latin typeface="Cambria Math" panose="02040503050406030204" pitchFamily="18" charset="0"/>
                            </a:rPr>
                          </m:ctrlPr>
                        </m:dPr>
                        <m:e>
                          <m:r>
                            <a:rPr kumimoji="1" lang="en-US" altLang="ja-JP" b="0" i="1" smtClean="0">
                              <a:solidFill>
                                <a:srgbClr val="FFC000"/>
                              </a:solidFill>
                              <a:latin typeface="Cambria Math"/>
                            </a:rPr>
                            <m:t>𝑥</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m:t>
                          </m:r>
                          <m:r>
                            <a:rPr kumimoji="1" lang="en-US" altLang="ja-JP" b="0" i="1" smtClean="0">
                              <a:solidFill>
                                <a:srgbClr val="FFC000"/>
                              </a:solidFill>
                              <a:latin typeface="Cambria Math"/>
                            </a:rPr>
                            <m:t>𝑦</m:t>
                          </m:r>
                          <m:r>
                            <a:rPr kumimoji="1" lang="en-US" altLang="ja-JP" b="0" i="1" smtClean="0">
                              <a:solidFill>
                                <a:srgbClr val="FFC000"/>
                              </a:solidFill>
                              <a:latin typeface="Cambria Math"/>
                            </a:rPr>
                            <m:t>−</m:t>
                          </m:r>
                          <m:r>
                            <a:rPr kumimoji="1" lang="en-US" altLang="ja-JP" b="0" i="1" smtClean="0">
                              <a:solidFill>
                                <a:srgbClr val="FFC000"/>
                              </a:solidFill>
                              <a:latin typeface="Cambria Math" panose="02040503050406030204" pitchFamily="18" charset="0"/>
                            </a:rPr>
                            <m:t>𝑟</m:t>
                          </m:r>
                          <m:r>
                            <a:rPr kumimoji="1" lang="en-US" altLang="ja-JP" b="0" i="1" smtClean="0">
                              <a:solidFill>
                                <a:srgbClr val="FFC000"/>
                              </a:solidFill>
                              <a:latin typeface="Cambria Math"/>
                            </a:rPr>
                            <m:t>−1</m:t>
                          </m:r>
                        </m:e>
                      </m:d>
                      <m:r>
                        <a:rPr kumimoji="1" lang="en-US" altLang="ja-JP" b="0" i="1" smtClean="0">
                          <a:solidFill>
                            <a:srgbClr val="FFC000"/>
                          </a:solidFill>
                          <a:latin typeface="Cambria Math"/>
                        </a:rPr>
                        <m:t>−</m:t>
                      </m:r>
                    </m:oMath>
                  </m:oMathPara>
                </a14:m>
                <a:endParaRPr kumimoji="1" lang="en-US" altLang="ja-JP" b="0" dirty="0">
                  <a:solidFill>
                    <a:srgbClr val="FFC000"/>
                  </a:solidFill>
                </a:endParaRPr>
              </a:p>
            </p:txBody>
          </p:sp>
        </mc:Choice>
        <mc:Fallback xmlns="">
          <p:sp>
            <p:nvSpPr>
              <p:cNvPr id="162" name="テキスト ボックス 161"/>
              <p:cNvSpPr txBox="1">
                <a:spLocks noRot="1" noChangeAspect="1" noMove="1" noResize="1" noEditPoints="1" noAdjustHandles="1" noChangeArrowheads="1" noChangeShapeType="1" noTextEdit="1"/>
              </p:cNvSpPr>
              <p:nvPr/>
            </p:nvSpPr>
            <p:spPr>
              <a:xfrm>
                <a:off x="4700639" y="4949604"/>
                <a:ext cx="2594043" cy="369332"/>
              </a:xfrm>
              <a:prstGeom prst="rect">
                <a:avLst/>
              </a:prstGeom>
              <a:blipFill rotWithShape="0">
                <a:blip r:embed="rId13"/>
                <a:stretch>
                  <a:fillRect b="-4918"/>
                </a:stretch>
              </a:blipFill>
            </p:spPr>
            <p:txBody>
              <a:bodyPr/>
              <a:lstStyle/>
              <a:p>
                <a:r>
                  <a:rPr lang="ja-JP" altLang="en-US">
                    <a:noFill/>
                  </a:rPr>
                  <a:t> </a:t>
                </a:r>
              </a:p>
            </p:txBody>
          </p:sp>
        </mc:Fallback>
      </mc:AlternateContent>
      <p:sp>
        <p:nvSpPr>
          <p:cNvPr id="8" name="フリーフォーム 7"/>
          <p:cNvSpPr/>
          <p:nvPr/>
        </p:nvSpPr>
        <p:spPr>
          <a:xfrm>
            <a:off x="2414016" y="2699309"/>
            <a:ext cx="1163117" cy="2033625"/>
          </a:xfrm>
          <a:custGeom>
            <a:avLst/>
            <a:gdLst>
              <a:gd name="connsiteX0" fmla="*/ 1148486 w 1163117"/>
              <a:gd name="connsiteY0" fmla="*/ 1338681 h 2033625"/>
              <a:gd name="connsiteX1" fmla="*/ 1016813 w 1163117"/>
              <a:gd name="connsiteY1" fmla="*/ 1331366 h 2033625"/>
              <a:gd name="connsiteX2" fmla="*/ 1009498 w 1163117"/>
              <a:gd name="connsiteY2" fmla="*/ 2026310 h 2033625"/>
              <a:gd name="connsiteX3" fmla="*/ 14630 w 1163117"/>
              <a:gd name="connsiteY3" fmla="*/ 2033625 h 2033625"/>
              <a:gd name="connsiteX4" fmla="*/ 0 w 1163117"/>
              <a:gd name="connsiteY4" fmla="*/ 146304 h 2033625"/>
              <a:gd name="connsiteX5" fmla="*/ 131674 w 1163117"/>
              <a:gd name="connsiteY5" fmla="*/ 153619 h 2033625"/>
              <a:gd name="connsiteX6" fmla="*/ 131674 w 1163117"/>
              <a:gd name="connsiteY6" fmla="*/ 0 h 2033625"/>
              <a:gd name="connsiteX7" fmla="*/ 1163117 w 1163117"/>
              <a:gd name="connsiteY7" fmla="*/ 0 h 2033625"/>
              <a:gd name="connsiteX8" fmla="*/ 1148486 w 1163117"/>
              <a:gd name="connsiteY8" fmla="*/ 1338681 h 20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117" h="2033625">
                <a:moveTo>
                  <a:pt x="1148486" y="1338681"/>
                </a:moveTo>
                <a:lnTo>
                  <a:pt x="1016813" y="1331366"/>
                </a:lnTo>
                <a:cubicBezTo>
                  <a:pt x="1014375" y="1563014"/>
                  <a:pt x="1011936" y="1794662"/>
                  <a:pt x="1009498" y="2026310"/>
                </a:cubicBezTo>
                <a:lnTo>
                  <a:pt x="14630" y="2033625"/>
                </a:lnTo>
                <a:lnTo>
                  <a:pt x="0" y="146304"/>
                </a:lnTo>
                <a:lnTo>
                  <a:pt x="131674" y="153619"/>
                </a:lnTo>
                <a:lnTo>
                  <a:pt x="131674" y="0"/>
                </a:lnTo>
                <a:lnTo>
                  <a:pt x="1163117" y="0"/>
                </a:lnTo>
                <a:lnTo>
                  <a:pt x="1148486" y="1338681"/>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flipV="1">
            <a:off x="2414016" y="2708920"/>
            <a:ext cx="457200" cy="28803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flipV="1">
            <a:off x="2412320" y="2708920"/>
            <a:ext cx="647512" cy="41857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V="1">
            <a:off x="2412320" y="2694634"/>
            <a:ext cx="863536" cy="56258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flipV="1">
            <a:off x="2412040" y="2708920"/>
            <a:ext cx="1007832" cy="68755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V="1">
            <a:off x="2414016" y="2729541"/>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2414016" y="2856998"/>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V="1">
            <a:off x="2414016" y="2989865"/>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V="1">
            <a:off x="2425478" y="3123288"/>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V="1">
            <a:off x="2425478" y="3383612"/>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flipV="1">
            <a:off x="2414016" y="3257853"/>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2414016" y="3518177"/>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2419746" y="3656799"/>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V="1">
            <a:off x="2419746" y="3917123"/>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flipV="1">
            <a:off x="2425477" y="3780685"/>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flipV="1">
            <a:off x="2566070" y="4149080"/>
            <a:ext cx="853802" cy="58442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flipV="1">
            <a:off x="2771800" y="4280250"/>
            <a:ext cx="656406" cy="45325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flipV="1">
            <a:off x="2957745" y="4416018"/>
            <a:ext cx="461567" cy="31691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V="1">
            <a:off x="3141720" y="4530136"/>
            <a:ext cx="286486" cy="20336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29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正方形/長方形 345"/>
          <p:cNvSpPr/>
          <p:nvPr/>
        </p:nvSpPr>
        <p:spPr>
          <a:xfrm>
            <a:off x="2555776" y="2996952"/>
            <a:ext cx="1008112" cy="1008112"/>
          </a:xfrm>
          <a:prstGeom prst="rect">
            <a:avLst/>
          </a:prstGeom>
          <a:solidFill>
            <a:srgbClr val="00B0F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4201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988145" y="341738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2876160" y="16160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876160" y="1616060"/>
                <a:ext cx="36798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477206" y="330473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477206" y="3304730"/>
                <a:ext cx="371384" cy="369332"/>
              </a:xfrm>
              <a:prstGeom prst="rect">
                <a:avLst/>
              </a:prstGeom>
              <a:blipFill rotWithShape="1">
                <a:blip r:embed="rId4"/>
                <a:stretch>
                  <a:fillRect b="-4918"/>
                </a:stretch>
              </a:blipFill>
            </p:spPr>
            <p:txBody>
              <a:bodyPr/>
              <a:lstStyle/>
              <a:p>
                <a:r>
                  <a:rPr lang="ja-JP" altLang="en-US">
                    <a:noFill/>
                  </a:rPr>
                  <a:t> </a:t>
                </a:r>
              </a:p>
            </p:txBody>
          </p:sp>
        </mc:Fallback>
      </mc:AlternateContent>
      <p:cxnSp>
        <p:nvCxnSpPr>
          <p:cNvPr id="5" name="直線矢印コネクタ 4"/>
          <p:cNvCxnSpPr/>
          <p:nvPr/>
        </p:nvCxnSpPr>
        <p:spPr>
          <a:xfrm>
            <a:off x="3718720" y="2994627"/>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p:cNvSpPr txBox="1"/>
              <p:nvPr/>
            </p:nvSpPr>
            <p:spPr>
              <a:xfrm>
                <a:off x="3747980" y="3493319"/>
                <a:ext cx="91242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3747980" y="3493319"/>
                <a:ext cx="912429" cy="369332"/>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52982" cy="369332"/>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165" name="直線矢印コネクタ 164"/>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テキスト ボックス 16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3"/>
                <a:stretch>
                  <a:fillRect/>
                </a:stretch>
              </a:blipFill>
            </p:spPr>
            <p:txBody>
              <a:bodyPr/>
              <a:lstStyle/>
              <a:p>
                <a:r>
                  <a:rPr lang="ja-JP" altLang="en-US">
                    <a:noFill/>
                  </a:rPr>
                  <a:t> </a:t>
                </a:r>
              </a:p>
            </p:txBody>
          </p:sp>
        </mc:Fallback>
      </mc:AlternateContent>
      <p:sp>
        <p:nvSpPr>
          <p:cNvPr id="8" name="フリーフォーム 7"/>
          <p:cNvSpPr/>
          <p:nvPr/>
        </p:nvSpPr>
        <p:spPr>
          <a:xfrm>
            <a:off x="2414016" y="2699309"/>
            <a:ext cx="1163117" cy="2033625"/>
          </a:xfrm>
          <a:custGeom>
            <a:avLst/>
            <a:gdLst>
              <a:gd name="connsiteX0" fmla="*/ 1148486 w 1163117"/>
              <a:gd name="connsiteY0" fmla="*/ 1338681 h 2033625"/>
              <a:gd name="connsiteX1" fmla="*/ 1016813 w 1163117"/>
              <a:gd name="connsiteY1" fmla="*/ 1331366 h 2033625"/>
              <a:gd name="connsiteX2" fmla="*/ 1009498 w 1163117"/>
              <a:gd name="connsiteY2" fmla="*/ 2026310 h 2033625"/>
              <a:gd name="connsiteX3" fmla="*/ 14630 w 1163117"/>
              <a:gd name="connsiteY3" fmla="*/ 2033625 h 2033625"/>
              <a:gd name="connsiteX4" fmla="*/ 0 w 1163117"/>
              <a:gd name="connsiteY4" fmla="*/ 146304 h 2033625"/>
              <a:gd name="connsiteX5" fmla="*/ 131674 w 1163117"/>
              <a:gd name="connsiteY5" fmla="*/ 153619 h 2033625"/>
              <a:gd name="connsiteX6" fmla="*/ 131674 w 1163117"/>
              <a:gd name="connsiteY6" fmla="*/ 0 h 2033625"/>
              <a:gd name="connsiteX7" fmla="*/ 1163117 w 1163117"/>
              <a:gd name="connsiteY7" fmla="*/ 0 h 2033625"/>
              <a:gd name="connsiteX8" fmla="*/ 1148486 w 1163117"/>
              <a:gd name="connsiteY8" fmla="*/ 1338681 h 20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117" h="2033625">
                <a:moveTo>
                  <a:pt x="1148486" y="1338681"/>
                </a:moveTo>
                <a:lnTo>
                  <a:pt x="1016813" y="1331366"/>
                </a:lnTo>
                <a:cubicBezTo>
                  <a:pt x="1014375" y="1563014"/>
                  <a:pt x="1011936" y="1794662"/>
                  <a:pt x="1009498" y="2026310"/>
                </a:cubicBezTo>
                <a:lnTo>
                  <a:pt x="14630" y="2033625"/>
                </a:lnTo>
                <a:lnTo>
                  <a:pt x="0" y="146304"/>
                </a:lnTo>
                <a:lnTo>
                  <a:pt x="131674" y="153619"/>
                </a:lnTo>
                <a:lnTo>
                  <a:pt x="131674" y="0"/>
                </a:lnTo>
                <a:lnTo>
                  <a:pt x="1163117" y="0"/>
                </a:lnTo>
                <a:lnTo>
                  <a:pt x="1148486" y="1338681"/>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flipV="1">
            <a:off x="2414016" y="2708920"/>
            <a:ext cx="457200" cy="28803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flipV="1">
            <a:off x="2412320" y="2708920"/>
            <a:ext cx="647512" cy="41857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V="1">
            <a:off x="2412320" y="2694634"/>
            <a:ext cx="863536" cy="56258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flipV="1">
            <a:off x="2412040" y="2708920"/>
            <a:ext cx="1007832" cy="68755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V="1">
            <a:off x="2414016" y="2729541"/>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2414016" y="2856998"/>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V="1">
            <a:off x="2414016" y="2989865"/>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V="1">
            <a:off x="2425478" y="3123288"/>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V="1">
            <a:off x="2425478" y="3383612"/>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flipV="1">
            <a:off x="2414016" y="3257853"/>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2414016" y="3518177"/>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2419746" y="3656799"/>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V="1">
            <a:off x="2419746" y="3917123"/>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flipV="1">
            <a:off x="2425477" y="3780685"/>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flipV="1">
            <a:off x="2566070" y="4149080"/>
            <a:ext cx="853802" cy="58442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flipV="1">
            <a:off x="2771800" y="4280250"/>
            <a:ext cx="656406" cy="45325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flipV="1">
            <a:off x="2957745" y="4416018"/>
            <a:ext cx="461567" cy="31691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V="1">
            <a:off x="3141720" y="4530136"/>
            <a:ext cx="286486" cy="20336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正方形/長方形 167"/>
              <p:cNvSpPr/>
              <p:nvPr/>
            </p:nvSpPr>
            <p:spPr>
              <a:xfrm>
                <a:off x="3257188" y="5105984"/>
                <a:ext cx="3719953"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We need to keep </a:t>
                </a:r>
                <a14:m>
                  <m:oMath xmlns:m="http://schemas.openxmlformats.org/officeDocument/2006/math">
                    <m:r>
                      <a:rPr lang="en-US" altLang="ja-JP" sz="2400" b="0" i="1" smtClean="0">
                        <a:latin typeface="Cambria Math"/>
                      </a:rPr>
                      <m:t>𝐵𝑜𝑥</m:t>
                    </m:r>
                    <m:d>
                      <m:dPr>
                        <m:ctrlPr>
                          <a:rPr lang="en-US" altLang="ja-JP" sz="2400" b="0" i="1" smtClean="0">
                            <a:latin typeface="Cambria Math" panose="02040503050406030204" pitchFamily="18" charset="0"/>
                          </a:rPr>
                        </m:ctrlPr>
                      </m:dPr>
                      <m:e>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e>
                    </m:d>
                  </m:oMath>
                </a14:m>
                <a:r>
                  <a:rPr lang="en-US" altLang="ja-JP" sz="2400" dirty="0"/>
                  <a:t> in this region</a:t>
                </a:r>
              </a:p>
            </p:txBody>
          </p:sp>
        </mc:Choice>
        <mc:Fallback xmlns="">
          <p:sp>
            <p:nvSpPr>
              <p:cNvPr id="168" name="正方形/長方形 167"/>
              <p:cNvSpPr>
                <a:spLocks noRot="1" noChangeAspect="1" noMove="1" noResize="1" noEditPoints="1" noAdjustHandles="1" noChangeArrowheads="1" noChangeShapeType="1" noTextEdit="1"/>
              </p:cNvSpPr>
              <p:nvPr/>
            </p:nvSpPr>
            <p:spPr>
              <a:xfrm>
                <a:off x="3257188" y="5105984"/>
                <a:ext cx="3719953" cy="914400"/>
              </a:xfrm>
              <a:prstGeom prst="rect">
                <a:avLst/>
              </a:prstGeom>
              <a:blipFill rotWithShape="1">
                <a:blip r:embed="rId13"/>
                <a:stretch>
                  <a:fillRect l="-818" t="-667" b="-10000"/>
                </a:stretch>
              </a:blipFill>
              <a:ln>
                <a:noFill/>
              </a:ln>
            </p:spPr>
            <p:txBody>
              <a:bodyPr/>
              <a:lstStyle/>
              <a:p>
                <a:r>
                  <a:rPr lang="ja-JP" altLang="en-US">
                    <a:noFill/>
                  </a:rPr>
                  <a:t> </a:t>
                </a:r>
              </a:p>
            </p:txBody>
          </p:sp>
        </mc:Fallback>
      </mc:AlternateContent>
      <p:cxnSp>
        <p:nvCxnSpPr>
          <p:cNvPr id="183" name="直線矢印コネクタ 182"/>
          <p:cNvCxnSpPr/>
          <p:nvPr/>
        </p:nvCxnSpPr>
        <p:spPr>
          <a:xfrm flipH="1" flipV="1">
            <a:off x="2915956" y="4733500"/>
            <a:ext cx="355868" cy="3633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2" name="テキスト ボックス 161"/>
          <p:cNvSpPr txBox="1"/>
          <p:nvPr/>
        </p:nvSpPr>
        <p:spPr>
          <a:xfrm>
            <a:off x="461607" y="975210"/>
            <a:ext cx="5755165" cy="461665"/>
          </a:xfrm>
          <a:prstGeom prst="rect">
            <a:avLst/>
          </a:prstGeom>
          <a:solidFill>
            <a:schemeClr val="bg1"/>
          </a:solidFill>
        </p:spPr>
        <p:txBody>
          <a:bodyPr wrap="none" rtlCol="0">
            <a:spAutoFit/>
          </a:bodyPr>
          <a:lstStyle/>
          <a:p>
            <a:r>
              <a:rPr kumimoji="1" lang="en-US" altLang="ja-JP" sz="2400" dirty="0"/>
              <a:t>Details of the computation in our zigzag scan</a:t>
            </a:r>
            <a:endParaRPr kumimoji="1" lang="ja-JP" altLang="en-US" sz="2400" dirty="0"/>
          </a:p>
        </p:txBody>
      </p:sp>
    </p:spTree>
    <p:extLst>
      <p:ext uri="{BB962C8B-B14F-4D97-AF65-F5344CB8AC3E}">
        <p14:creationId xmlns:p14="http://schemas.microsoft.com/office/powerpoint/2010/main" val="898533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正方形/長方形 345"/>
          <p:cNvSpPr/>
          <p:nvPr/>
        </p:nvSpPr>
        <p:spPr>
          <a:xfrm>
            <a:off x="2555776" y="2996952"/>
            <a:ext cx="1008112" cy="1008112"/>
          </a:xfrm>
          <a:prstGeom prst="rect">
            <a:avLst/>
          </a:prstGeom>
          <a:solidFill>
            <a:srgbClr val="00B0F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4201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988145" y="341738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2876160" y="16160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876160" y="1616060"/>
                <a:ext cx="36798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477206" y="330473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477206" y="3304730"/>
                <a:ext cx="371384" cy="369332"/>
              </a:xfrm>
              <a:prstGeom prst="rect">
                <a:avLst/>
              </a:prstGeom>
              <a:blipFill rotWithShape="1">
                <a:blip r:embed="rId4"/>
                <a:stretch>
                  <a:fillRect b="-4918"/>
                </a:stretch>
              </a:blipFill>
            </p:spPr>
            <p:txBody>
              <a:bodyPr/>
              <a:lstStyle/>
              <a:p>
                <a:r>
                  <a:rPr lang="ja-JP" altLang="en-US">
                    <a:noFill/>
                  </a:rPr>
                  <a:t> </a:t>
                </a:r>
              </a:p>
            </p:txBody>
          </p:sp>
        </mc:Fallback>
      </mc:AlternateContent>
      <p:cxnSp>
        <p:nvCxnSpPr>
          <p:cNvPr id="5" name="直線矢印コネクタ 4"/>
          <p:cNvCxnSpPr/>
          <p:nvPr/>
        </p:nvCxnSpPr>
        <p:spPr>
          <a:xfrm>
            <a:off x="3718720" y="2994627"/>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p:cNvSpPr txBox="1"/>
              <p:nvPr/>
            </p:nvSpPr>
            <p:spPr>
              <a:xfrm>
                <a:off x="3747980" y="3493319"/>
                <a:ext cx="91242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3747980" y="3493319"/>
                <a:ext cx="912429" cy="369332"/>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46570"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solidFill>
                            <a:srgbClr val="FF0000"/>
                          </a:solidFill>
                          <a:latin typeface="Cambria Math" panose="02040503050406030204" pitchFamily="18" charset="0"/>
                        </a:rPr>
                        <m:t>𝐬</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46570" cy="369332"/>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165" name="直線矢印コネクタ 164"/>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テキスト ボックス 16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3"/>
                <a:stretch>
                  <a:fillRect/>
                </a:stretch>
              </a:blipFill>
            </p:spPr>
            <p:txBody>
              <a:bodyPr/>
              <a:lstStyle/>
              <a:p>
                <a:r>
                  <a:rPr lang="ja-JP" altLang="en-US">
                    <a:noFill/>
                  </a:rPr>
                  <a:t> </a:t>
                </a:r>
              </a:p>
            </p:txBody>
          </p:sp>
        </mc:Fallback>
      </mc:AlternateContent>
      <p:sp>
        <p:nvSpPr>
          <p:cNvPr id="8" name="フリーフォーム 7"/>
          <p:cNvSpPr/>
          <p:nvPr/>
        </p:nvSpPr>
        <p:spPr>
          <a:xfrm>
            <a:off x="2414016" y="2699309"/>
            <a:ext cx="1163117" cy="2033625"/>
          </a:xfrm>
          <a:custGeom>
            <a:avLst/>
            <a:gdLst>
              <a:gd name="connsiteX0" fmla="*/ 1148486 w 1163117"/>
              <a:gd name="connsiteY0" fmla="*/ 1338681 h 2033625"/>
              <a:gd name="connsiteX1" fmla="*/ 1016813 w 1163117"/>
              <a:gd name="connsiteY1" fmla="*/ 1331366 h 2033625"/>
              <a:gd name="connsiteX2" fmla="*/ 1009498 w 1163117"/>
              <a:gd name="connsiteY2" fmla="*/ 2026310 h 2033625"/>
              <a:gd name="connsiteX3" fmla="*/ 14630 w 1163117"/>
              <a:gd name="connsiteY3" fmla="*/ 2033625 h 2033625"/>
              <a:gd name="connsiteX4" fmla="*/ 0 w 1163117"/>
              <a:gd name="connsiteY4" fmla="*/ 146304 h 2033625"/>
              <a:gd name="connsiteX5" fmla="*/ 131674 w 1163117"/>
              <a:gd name="connsiteY5" fmla="*/ 153619 h 2033625"/>
              <a:gd name="connsiteX6" fmla="*/ 131674 w 1163117"/>
              <a:gd name="connsiteY6" fmla="*/ 0 h 2033625"/>
              <a:gd name="connsiteX7" fmla="*/ 1163117 w 1163117"/>
              <a:gd name="connsiteY7" fmla="*/ 0 h 2033625"/>
              <a:gd name="connsiteX8" fmla="*/ 1148486 w 1163117"/>
              <a:gd name="connsiteY8" fmla="*/ 1338681 h 20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117" h="2033625">
                <a:moveTo>
                  <a:pt x="1148486" y="1338681"/>
                </a:moveTo>
                <a:lnTo>
                  <a:pt x="1016813" y="1331366"/>
                </a:lnTo>
                <a:cubicBezTo>
                  <a:pt x="1014375" y="1563014"/>
                  <a:pt x="1011936" y="1794662"/>
                  <a:pt x="1009498" y="2026310"/>
                </a:cubicBezTo>
                <a:lnTo>
                  <a:pt x="14630" y="2033625"/>
                </a:lnTo>
                <a:lnTo>
                  <a:pt x="0" y="146304"/>
                </a:lnTo>
                <a:lnTo>
                  <a:pt x="131674" y="153619"/>
                </a:lnTo>
                <a:lnTo>
                  <a:pt x="131674" y="0"/>
                </a:lnTo>
                <a:lnTo>
                  <a:pt x="1163117" y="0"/>
                </a:lnTo>
                <a:lnTo>
                  <a:pt x="1148486" y="1338681"/>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flipV="1">
            <a:off x="2414016" y="2708920"/>
            <a:ext cx="457200" cy="28803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flipV="1">
            <a:off x="2412320" y="2708920"/>
            <a:ext cx="647512" cy="41857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V="1">
            <a:off x="2412320" y="2694634"/>
            <a:ext cx="863536" cy="56258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flipV="1">
            <a:off x="2412040" y="2708920"/>
            <a:ext cx="1007832" cy="68755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V="1">
            <a:off x="2414016" y="2729541"/>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2414016" y="2856998"/>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V="1">
            <a:off x="2414016" y="2989865"/>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V="1">
            <a:off x="2425478" y="3123288"/>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V="1">
            <a:off x="2425478" y="3383612"/>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flipV="1">
            <a:off x="2414016" y="3257853"/>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2414016" y="3518177"/>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2419746" y="3656799"/>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V="1">
            <a:off x="2419746" y="3917123"/>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flipV="1">
            <a:off x="2425477" y="3780685"/>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flipV="1">
            <a:off x="2566070" y="4149080"/>
            <a:ext cx="853802" cy="58442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flipV="1">
            <a:off x="2771800" y="4280250"/>
            <a:ext cx="656406" cy="45325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flipV="1">
            <a:off x="2957745" y="4416018"/>
            <a:ext cx="461567" cy="31691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V="1">
            <a:off x="3141720" y="4530136"/>
            <a:ext cx="286486" cy="20336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正方形/長方形 167"/>
              <p:cNvSpPr/>
              <p:nvPr/>
            </p:nvSpPr>
            <p:spPr>
              <a:xfrm>
                <a:off x="3257188" y="5105984"/>
                <a:ext cx="3719953"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We need to keep </a:t>
                </a:r>
                <a14:m>
                  <m:oMath xmlns:m="http://schemas.openxmlformats.org/officeDocument/2006/math">
                    <m:r>
                      <a:rPr lang="en-US" altLang="ja-JP" sz="2400" b="0" i="1" smtClean="0">
                        <a:latin typeface="Cambria Math"/>
                      </a:rPr>
                      <m:t>𝐵𝑜𝑥</m:t>
                    </m:r>
                    <m:d>
                      <m:dPr>
                        <m:ctrlPr>
                          <a:rPr lang="en-US" altLang="ja-JP" sz="2400" b="0" i="1" smtClean="0">
                            <a:latin typeface="Cambria Math" panose="02040503050406030204" pitchFamily="18" charset="0"/>
                          </a:rPr>
                        </m:ctrlPr>
                      </m:dPr>
                      <m:e>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e>
                    </m:d>
                  </m:oMath>
                </a14:m>
                <a:r>
                  <a:rPr lang="en-US" altLang="ja-JP" sz="2400" dirty="0"/>
                  <a:t> in this region</a:t>
                </a:r>
              </a:p>
            </p:txBody>
          </p:sp>
        </mc:Choice>
        <mc:Fallback xmlns="">
          <p:sp>
            <p:nvSpPr>
              <p:cNvPr id="168" name="正方形/長方形 167"/>
              <p:cNvSpPr>
                <a:spLocks noRot="1" noChangeAspect="1" noMove="1" noResize="1" noEditPoints="1" noAdjustHandles="1" noChangeArrowheads="1" noChangeShapeType="1" noTextEdit="1"/>
              </p:cNvSpPr>
              <p:nvPr/>
            </p:nvSpPr>
            <p:spPr>
              <a:xfrm>
                <a:off x="3257188" y="5105984"/>
                <a:ext cx="3719953" cy="914400"/>
              </a:xfrm>
              <a:prstGeom prst="rect">
                <a:avLst/>
              </a:prstGeom>
              <a:blipFill rotWithShape="1">
                <a:blip r:embed="rId13"/>
                <a:stretch>
                  <a:fillRect l="-818" t="-667" b="-10000"/>
                </a:stretch>
              </a:blipFill>
              <a:ln>
                <a:noFill/>
              </a:ln>
            </p:spPr>
            <p:txBody>
              <a:bodyPr/>
              <a:lstStyle/>
              <a:p>
                <a:r>
                  <a:rPr lang="ja-JP" altLang="en-US">
                    <a:noFill/>
                  </a:rPr>
                  <a:t> </a:t>
                </a:r>
              </a:p>
            </p:txBody>
          </p:sp>
        </mc:Fallback>
      </mc:AlternateContent>
      <p:cxnSp>
        <p:nvCxnSpPr>
          <p:cNvPr id="183" name="直線矢印コネクタ 182"/>
          <p:cNvCxnSpPr/>
          <p:nvPr/>
        </p:nvCxnSpPr>
        <p:spPr>
          <a:xfrm flipH="1" flipV="1">
            <a:off x="2915956" y="4733500"/>
            <a:ext cx="355868" cy="3633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4" name="正方形/長方形 183"/>
              <p:cNvSpPr/>
              <p:nvPr/>
            </p:nvSpPr>
            <p:spPr>
              <a:xfrm>
                <a:off x="4274916" y="4005064"/>
                <a:ext cx="4473548" cy="11834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The size of this region is</a:t>
                </a:r>
              </a:p>
              <a:p>
                <a:pPr algn="ctr"/>
                <a14:m>
                  <m:oMathPara xmlns:m="http://schemas.openxmlformats.org/officeDocument/2006/math">
                    <m:oMathParaPr>
                      <m:jc m:val="centerGroup"/>
                    </m:oMathParaPr>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i="1">
                          <a:latin typeface="Cambria Math"/>
                          <a:ea typeface="Cambria Math"/>
                        </a:rPr>
                        <m:t>×</m:t>
                      </m:r>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𝑠</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m:oMathPara>
                </a14:m>
                <a:endParaRPr lang="en-US" altLang="ja-JP" sz="2400" dirty="0"/>
              </a:p>
            </p:txBody>
          </p:sp>
        </mc:Choice>
        <mc:Fallback xmlns="">
          <p:sp>
            <p:nvSpPr>
              <p:cNvPr id="184" name="正方形/長方形 183"/>
              <p:cNvSpPr>
                <a:spLocks noRot="1" noChangeAspect="1" noMove="1" noResize="1" noEditPoints="1" noAdjustHandles="1" noChangeArrowheads="1" noChangeShapeType="1" noTextEdit="1"/>
              </p:cNvSpPr>
              <p:nvPr/>
            </p:nvSpPr>
            <p:spPr>
              <a:xfrm>
                <a:off x="4274916" y="4005064"/>
                <a:ext cx="4473548" cy="1183416"/>
              </a:xfrm>
              <a:prstGeom prst="rect">
                <a:avLst/>
              </a:prstGeom>
              <a:blipFill rotWithShape="0">
                <a:blip r:embed="rId14"/>
                <a:stretch>
                  <a:fillRect/>
                </a:stretch>
              </a:blipFill>
              <a:ln>
                <a:noFill/>
              </a:ln>
            </p:spPr>
            <p:txBody>
              <a:bodyPr/>
              <a:lstStyle/>
              <a:p>
                <a:r>
                  <a:rPr lang="ja-JP" altLang="en-US">
                    <a:noFill/>
                  </a:rPr>
                  <a:t> </a:t>
                </a:r>
              </a:p>
            </p:txBody>
          </p:sp>
        </mc:Fallback>
      </mc:AlternateContent>
      <p:sp>
        <p:nvSpPr>
          <p:cNvPr id="163" name="テキスト ボックス 162"/>
          <p:cNvSpPr txBox="1"/>
          <p:nvPr/>
        </p:nvSpPr>
        <p:spPr>
          <a:xfrm>
            <a:off x="461607" y="975210"/>
            <a:ext cx="5755165" cy="461665"/>
          </a:xfrm>
          <a:prstGeom prst="rect">
            <a:avLst/>
          </a:prstGeom>
          <a:solidFill>
            <a:schemeClr val="bg1"/>
          </a:solidFill>
        </p:spPr>
        <p:txBody>
          <a:bodyPr wrap="none" rtlCol="0">
            <a:spAutoFit/>
          </a:bodyPr>
          <a:lstStyle/>
          <a:p>
            <a:r>
              <a:rPr kumimoji="1" lang="en-US" altLang="ja-JP" sz="2400" dirty="0"/>
              <a:t>Details of the computation in our zigzag scan</a:t>
            </a:r>
            <a:endParaRPr kumimoji="1" lang="ja-JP" altLang="en-US" sz="2400" dirty="0"/>
          </a:p>
        </p:txBody>
      </p:sp>
    </p:spTree>
    <p:extLst>
      <p:ext uri="{BB962C8B-B14F-4D97-AF65-F5344CB8AC3E}">
        <p14:creationId xmlns:p14="http://schemas.microsoft.com/office/powerpoint/2010/main" val="898533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正方形/長方形 345"/>
          <p:cNvSpPr/>
          <p:nvPr/>
        </p:nvSpPr>
        <p:spPr>
          <a:xfrm>
            <a:off x="2555776" y="2996952"/>
            <a:ext cx="1008112" cy="1008112"/>
          </a:xfrm>
          <a:prstGeom prst="rect">
            <a:avLst/>
          </a:prstGeom>
          <a:solidFill>
            <a:srgbClr val="00B0F0"/>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4201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988145" y="3417388"/>
            <a:ext cx="144016" cy="14401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 name="テキスト ボックス 2"/>
              <p:cNvSpPr txBox="1"/>
              <p:nvPr/>
            </p:nvSpPr>
            <p:spPr>
              <a:xfrm>
                <a:off x="2876160" y="1616060"/>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876160" y="1616060"/>
                <a:ext cx="367986" cy="369332"/>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p:cNvSpPr txBox="1"/>
              <p:nvPr/>
            </p:nvSpPr>
            <p:spPr>
              <a:xfrm>
                <a:off x="477206" y="3304730"/>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150" name="テキスト ボックス 149"/>
              <p:cNvSpPr txBox="1">
                <a:spLocks noRot="1" noChangeAspect="1" noMove="1" noResize="1" noEditPoints="1" noAdjustHandles="1" noChangeArrowheads="1" noChangeShapeType="1" noTextEdit="1"/>
              </p:cNvSpPr>
              <p:nvPr/>
            </p:nvSpPr>
            <p:spPr>
              <a:xfrm>
                <a:off x="477206" y="3304730"/>
                <a:ext cx="371384" cy="369332"/>
              </a:xfrm>
              <a:prstGeom prst="rect">
                <a:avLst/>
              </a:prstGeom>
              <a:blipFill rotWithShape="1">
                <a:blip r:embed="rId4"/>
                <a:stretch>
                  <a:fillRect b="-4918"/>
                </a:stretch>
              </a:blipFill>
            </p:spPr>
            <p:txBody>
              <a:bodyPr/>
              <a:lstStyle/>
              <a:p>
                <a:r>
                  <a:rPr lang="ja-JP" altLang="en-US">
                    <a:noFill/>
                  </a:rPr>
                  <a:t> </a:t>
                </a:r>
              </a:p>
            </p:txBody>
          </p:sp>
        </mc:Fallback>
      </mc:AlternateContent>
      <p:cxnSp>
        <p:nvCxnSpPr>
          <p:cNvPr id="5" name="直線矢印コネクタ 4"/>
          <p:cNvCxnSpPr/>
          <p:nvPr/>
        </p:nvCxnSpPr>
        <p:spPr>
          <a:xfrm>
            <a:off x="3718720" y="2994627"/>
            <a:ext cx="0" cy="10104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テキスト ボックス 154"/>
              <p:cNvSpPr txBox="1"/>
              <p:nvPr/>
            </p:nvSpPr>
            <p:spPr>
              <a:xfrm>
                <a:off x="3747980" y="3493319"/>
                <a:ext cx="97013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a:rPr>
                        <m:t>𝒘</m:t>
                      </m:r>
                      <m:r>
                        <a:rPr kumimoji="1" lang="en-US" altLang="ja-JP" b="1" i="1" smtClean="0">
                          <a:solidFill>
                            <a:srgbClr val="FF0000"/>
                          </a:solidFill>
                          <a:latin typeface="Cambria Math"/>
                        </a:rPr>
                        <m:t>+</m:t>
                      </m:r>
                      <m:r>
                        <a:rPr kumimoji="1" lang="en-US" altLang="ja-JP" b="1" i="1" smtClean="0">
                          <a:solidFill>
                            <a:srgbClr val="FF0000"/>
                          </a:solidFill>
                          <a:latin typeface="Cambria Math"/>
                        </a:rPr>
                        <m:t>𝟏</m:t>
                      </m:r>
                    </m:oMath>
                  </m:oMathPara>
                </a14:m>
                <a:endParaRPr kumimoji="1" lang="ja-JP" altLang="en-US" b="1" dirty="0">
                  <a:solidFill>
                    <a:srgbClr val="FF0000"/>
                  </a:solidFill>
                </a:endParaRPr>
              </a:p>
            </p:txBody>
          </p:sp>
        </mc:Choice>
        <mc:Fallback xmlns="">
          <p:sp>
            <p:nvSpPr>
              <p:cNvPr id="155" name="テキスト ボックス 154"/>
              <p:cNvSpPr txBox="1">
                <a:spLocks noRot="1" noChangeAspect="1" noMove="1" noResize="1" noEditPoints="1" noAdjustHandles="1" noChangeArrowheads="1" noChangeShapeType="1" noTextEdit="1"/>
              </p:cNvSpPr>
              <p:nvPr/>
            </p:nvSpPr>
            <p:spPr>
              <a:xfrm>
                <a:off x="3747980" y="3493319"/>
                <a:ext cx="970137" cy="369332"/>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6099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𝒓</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60996" cy="369332"/>
              </a:xfrm>
              <a:prstGeom prst="rect">
                <a:avLst/>
              </a:prstGeom>
              <a:blipFill rotWithShape="1">
                <a:blip r:embed="rId8"/>
                <a:stretch>
                  <a:fillRect/>
                </a:stretch>
              </a:blipFill>
            </p:spPr>
            <p:txBody>
              <a:bodyPr/>
              <a:lstStyle/>
              <a:p>
                <a:r>
                  <a:rPr lang="ja-JP" altLang="en-US">
                    <a:noFill/>
                  </a:rPr>
                  <a:t> </a:t>
                </a:r>
              </a:p>
            </p:txBody>
          </p:sp>
        </mc:Fallback>
      </mc:AlternateContent>
      <p:cxnSp>
        <p:nvCxnSpPr>
          <p:cNvPr id="165" name="直線矢印コネクタ 164"/>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6" name="テキスト ボックス 165"/>
              <p:cNvSpPr txBox="1"/>
              <p:nvPr/>
            </p:nvSpPr>
            <p:spPr>
              <a:xfrm>
                <a:off x="6403991" y="3534689"/>
                <a:ext cx="95571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𝒓</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a:rPr>
                        <m:t>𝒘</m:t>
                      </m:r>
                    </m:oMath>
                  </m:oMathPara>
                </a14:m>
                <a:endParaRPr kumimoji="1" lang="ja-JP" altLang="en-US" b="1" dirty="0">
                  <a:solidFill>
                    <a:srgbClr val="FF0000"/>
                  </a:solidFill>
                </a:endParaRPr>
              </a:p>
            </p:txBody>
          </p:sp>
        </mc:Choice>
        <mc:Fallback xmlns="">
          <p:sp>
            <p:nvSpPr>
              <p:cNvPr id="166" name="テキスト ボックス 165"/>
              <p:cNvSpPr txBox="1">
                <a:spLocks noRot="1" noChangeAspect="1" noMove="1" noResize="1" noEditPoints="1" noAdjustHandles="1" noChangeArrowheads="1" noChangeShapeType="1" noTextEdit="1"/>
              </p:cNvSpPr>
              <p:nvPr/>
            </p:nvSpPr>
            <p:spPr>
              <a:xfrm>
                <a:off x="6403991" y="3534689"/>
                <a:ext cx="955711" cy="369332"/>
              </a:xfrm>
              <a:prstGeom prst="rect">
                <a:avLst/>
              </a:prstGeom>
              <a:blipFill rotWithShape="1">
                <a:blip r:embed="rId12"/>
                <a:stretch>
                  <a:fillRect/>
                </a:stretch>
              </a:blipFill>
            </p:spPr>
            <p:txBody>
              <a:bodyPr/>
              <a:lstStyle/>
              <a:p>
                <a:r>
                  <a:rPr lang="ja-JP" altLang="en-US">
                    <a:noFill/>
                  </a:rPr>
                  <a:t> </a:t>
                </a:r>
              </a:p>
            </p:txBody>
          </p:sp>
        </mc:Fallback>
      </mc:AlternateContent>
      <p:sp>
        <p:nvSpPr>
          <p:cNvPr id="8" name="フリーフォーム 7"/>
          <p:cNvSpPr/>
          <p:nvPr/>
        </p:nvSpPr>
        <p:spPr>
          <a:xfrm>
            <a:off x="2414016" y="2699309"/>
            <a:ext cx="1163117" cy="2033625"/>
          </a:xfrm>
          <a:custGeom>
            <a:avLst/>
            <a:gdLst>
              <a:gd name="connsiteX0" fmla="*/ 1148486 w 1163117"/>
              <a:gd name="connsiteY0" fmla="*/ 1338681 h 2033625"/>
              <a:gd name="connsiteX1" fmla="*/ 1016813 w 1163117"/>
              <a:gd name="connsiteY1" fmla="*/ 1331366 h 2033625"/>
              <a:gd name="connsiteX2" fmla="*/ 1009498 w 1163117"/>
              <a:gd name="connsiteY2" fmla="*/ 2026310 h 2033625"/>
              <a:gd name="connsiteX3" fmla="*/ 14630 w 1163117"/>
              <a:gd name="connsiteY3" fmla="*/ 2033625 h 2033625"/>
              <a:gd name="connsiteX4" fmla="*/ 0 w 1163117"/>
              <a:gd name="connsiteY4" fmla="*/ 146304 h 2033625"/>
              <a:gd name="connsiteX5" fmla="*/ 131674 w 1163117"/>
              <a:gd name="connsiteY5" fmla="*/ 153619 h 2033625"/>
              <a:gd name="connsiteX6" fmla="*/ 131674 w 1163117"/>
              <a:gd name="connsiteY6" fmla="*/ 0 h 2033625"/>
              <a:gd name="connsiteX7" fmla="*/ 1163117 w 1163117"/>
              <a:gd name="connsiteY7" fmla="*/ 0 h 2033625"/>
              <a:gd name="connsiteX8" fmla="*/ 1148486 w 1163117"/>
              <a:gd name="connsiteY8" fmla="*/ 1338681 h 20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117" h="2033625">
                <a:moveTo>
                  <a:pt x="1148486" y="1338681"/>
                </a:moveTo>
                <a:lnTo>
                  <a:pt x="1016813" y="1331366"/>
                </a:lnTo>
                <a:cubicBezTo>
                  <a:pt x="1014375" y="1563014"/>
                  <a:pt x="1011936" y="1794662"/>
                  <a:pt x="1009498" y="2026310"/>
                </a:cubicBezTo>
                <a:lnTo>
                  <a:pt x="14630" y="2033625"/>
                </a:lnTo>
                <a:lnTo>
                  <a:pt x="0" y="146304"/>
                </a:lnTo>
                <a:lnTo>
                  <a:pt x="131674" y="153619"/>
                </a:lnTo>
                <a:lnTo>
                  <a:pt x="131674" y="0"/>
                </a:lnTo>
                <a:lnTo>
                  <a:pt x="1163117" y="0"/>
                </a:lnTo>
                <a:lnTo>
                  <a:pt x="1148486" y="1338681"/>
                </a:lnTo>
                <a:close/>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flipV="1">
            <a:off x="2414016" y="2708920"/>
            <a:ext cx="457200" cy="288032"/>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flipV="1">
            <a:off x="2412320" y="2708920"/>
            <a:ext cx="647512" cy="41857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V="1">
            <a:off x="2412320" y="2694634"/>
            <a:ext cx="863536" cy="56258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flipV="1">
            <a:off x="2412040" y="2708920"/>
            <a:ext cx="1007832" cy="68755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V="1">
            <a:off x="2414016" y="2729541"/>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2414016" y="2856998"/>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V="1">
            <a:off x="2414016" y="2989865"/>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flipV="1">
            <a:off x="2425478" y="3123288"/>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V="1">
            <a:off x="2425478" y="3383612"/>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flipV="1">
            <a:off x="2414016" y="3257853"/>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2414016" y="3518177"/>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2419746" y="3656799"/>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V="1">
            <a:off x="2419746" y="3917123"/>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flipV="1">
            <a:off x="2425477" y="3780685"/>
            <a:ext cx="1151655" cy="800443"/>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flipV="1">
            <a:off x="2566070" y="4149080"/>
            <a:ext cx="853802" cy="58442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p:nvPr/>
        </p:nvCxnSpPr>
        <p:spPr>
          <a:xfrm flipV="1">
            <a:off x="2771800" y="4280250"/>
            <a:ext cx="656406" cy="45325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flipV="1">
            <a:off x="2957745" y="4416018"/>
            <a:ext cx="461567" cy="316916"/>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V="1">
            <a:off x="3141720" y="4530136"/>
            <a:ext cx="286486" cy="203364"/>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8" name="正方形/長方形 167"/>
              <p:cNvSpPr/>
              <p:nvPr/>
            </p:nvSpPr>
            <p:spPr>
              <a:xfrm>
                <a:off x="3257188" y="5105984"/>
                <a:ext cx="3719953"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We need to keep </a:t>
                </a:r>
                <a14:m>
                  <m:oMath xmlns:m="http://schemas.openxmlformats.org/officeDocument/2006/math">
                    <m:r>
                      <a:rPr lang="en-US" altLang="ja-JP" sz="2400" b="0" i="1" smtClean="0">
                        <a:latin typeface="Cambria Math"/>
                      </a:rPr>
                      <m:t>𝐵𝑜𝑥</m:t>
                    </m:r>
                    <m:d>
                      <m:dPr>
                        <m:ctrlPr>
                          <a:rPr lang="en-US" altLang="ja-JP" sz="2400" b="0" i="1" smtClean="0">
                            <a:latin typeface="Cambria Math" panose="02040503050406030204" pitchFamily="18" charset="0"/>
                          </a:rPr>
                        </m:ctrlPr>
                      </m:dPr>
                      <m:e>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e>
                    </m:d>
                  </m:oMath>
                </a14:m>
                <a:r>
                  <a:rPr lang="en-US" altLang="ja-JP" sz="2400" dirty="0"/>
                  <a:t> in this region</a:t>
                </a:r>
              </a:p>
            </p:txBody>
          </p:sp>
        </mc:Choice>
        <mc:Fallback xmlns="">
          <p:sp>
            <p:nvSpPr>
              <p:cNvPr id="168" name="正方形/長方形 167"/>
              <p:cNvSpPr>
                <a:spLocks noRot="1" noChangeAspect="1" noMove="1" noResize="1" noEditPoints="1" noAdjustHandles="1" noChangeArrowheads="1" noChangeShapeType="1" noTextEdit="1"/>
              </p:cNvSpPr>
              <p:nvPr/>
            </p:nvSpPr>
            <p:spPr>
              <a:xfrm>
                <a:off x="3257188" y="5105984"/>
                <a:ext cx="3719953" cy="914400"/>
              </a:xfrm>
              <a:prstGeom prst="rect">
                <a:avLst/>
              </a:prstGeom>
              <a:blipFill rotWithShape="1">
                <a:blip r:embed="rId13"/>
                <a:stretch>
                  <a:fillRect l="-818" t="-667" b="-10000"/>
                </a:stretch>
              </a:blipFill>
              <a:ln>
                <a:noFill/>
              </a:ln>
            </p:spPr>
            <p:txBody>
              <a:bodyPr/>
              <a:lstStyle/>
              <a:p>
                <a:r>
                  <a:rPr lang="ja-JP" altLang="en-US">
                    <a:noFill/>
                  </a:rPr>
                  <a:t> </a:t>
                </a:r>
              </a:p>
            </p:txBody>
          </p:sp>
        </mc:Fallback>
      </mc:AlternateContent>
      <p:cxnSp>
        <p:nvCxnSpPr>
          <p:cNvPr id="183" name="直線矢印コネクタ 182"/>
          <p:cNvCxnSpPr/>
          <p:nvPr/>
        </p:nvCxnSpPr>
        <p:spPr>
          <a:xfrm flipH="1" flipV="1">
            <a:off x="2915956" y="4733500"/>
            <a:ext cx="355868" cy="3633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4" name="正方形/長方形 183"/>
              <p:cNvSpPr/>
              <p:nvPr/>
            </p:nvSpPr>
            <p:spPr>
              <a:xfrm>
                <a:off x="4274916" y="4005064"/>
                <a:ext cx="4473548" cy="11834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The size of this region is</a:t>
                </a:r>
              </a:p>
              <a:p>
                <a:pPr algn="ctr"/>
                <a14:m>
                  <m:oMathPara xmlns:m="http://schemas.openxmlformats.org/officeDocument/2006/math">
                    <m:oMathParaPr>
                      <m:jc m:val="centerGroup"/>
                    </m:oMathParaPr>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i="1">
                          <a:latin typeface="Cambria Math"/>
                          <a:ea typeface="Cambria Math"/>
                        </a:rPr>
                        <m:t>×</m:t>
                      </m:r>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𝑠</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m:oMathPara>
                </a14:m>
                <a:endParaRPr lang="en-US" altLang="ja-JP" sz="2400" dirty="0"/>
              </a:p>
            </p:txBody>
          </p:sp>
        </mc:Choice>
        <mc:Fallback xmlns="">
          <p:sp>
            <p:nvSpPr>
              <p:cNvPr id="184" name="正方形/長方形 183"/>
              <p:cNvSpPr>
                <a:spLocks noRot="1" noChangeAspect="1" noMove="1" noResize="1" noEditPoints="1" noAdjustHandles="1" noChangeArrowheads="1" noChangeShapeType="1" noTextEdit="1"/>
              </p:cNvSpPr>
              <p:nvPr/>
            </p:nvSpPr>
            <p:spPr>
              <a:xfrm>
                <a:off x="4274916" y="4005064"/>
                <a:ext cx="4473548" cy="1183416"/>
              </a:xfrm>
              <a:prstGeom prst="rect">
                <a:avLst/>
              </a:prstGeom>
              <a:blipFill rotWithShape="0">
                <a:blip r:embed="rId14"/>
                <a:stretch>
                  <a:fillRect/>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5" name="正方形/長方形 184"/>
              <p:cNvSpPr/>
              <p:nvPr/>
            </p:nvSpPr>
            <p:spPr>
              <a:xfrm>
                <a:off x="3718720" y="2729541"/>
                <a:ext cx="5343549" cy="14213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However, for calculating  </a:t>
                </a:r>
                <a14:m>
                  <m:oMath xmlns:m="http://schemas.openxmlformats.org/officeDocument/2006/math">
                    <m:r>
                      <a:rPr lang="en-US" altLang="ja-JP" sz="2400" b="0" i="1" smtClean="0">
                        <a:latin typeface="Cambria Math" panose="02040503050406030204" pitchFamily="18" charset="0"/>
                      </a:rPr>
                      <m:t>𝑠</m:t>
                    </m:r>
                    <m:r>
                      <a:rPr lang="en-US" altLang="ja-JP" sz="2400" b="0" i="1" smtClean="0">
                        <a:latin typeface="Cambria Math"/>
                      </a:rPr>
                      <m:t> </m:t>
                    </m:r>
                    <m:r>
                      <a:rPr lang="en-US" altLang="ja-JP" sz="2400" b="0" i="1" smtClean="0">
                        <a:latin typeface="Cambria Math"/>
                      </a:rPr>
                      <m:t>𝐵𝑜𝑥</m:t>
                    </m:r>
                    <m:d>
                      <m:dPr>
                        <m:ctrlPr>
                          <a:rPr lang="en-US" altLang="ja-JP" sz="2400" b="0" i="1" smtClean="0">
                            <a:latin typeface="Cambria Math" panose="02040503050406030204" pitchFamily="18" charset="0"/>
                          </a:rPr>
                        </m:ctrlPr>
                      </m:dPr>
                      <m:e>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e>
                    </m:d>
                  </m:oMath>
                </a14:m>
                <a:r>
                  <a:rPr lang="en-US" altLang="ja-JP" sz="2400" dirty="0"/>
                  <a:t> from</a:t>
                </a:r>
                <a14:m>
                  <m:oMath xmlns:m="http://schemas.openxmlformats.org/officeDocument/2006/math">
                    <m:r>
                      <a:rPr lang="en-US" altLang="ja-JP" sz="2400" b="0" i="1" dirty="0" smtClean="0">
                        <a:latin typeface="Cambria Math"/>
                      </a:rPr>
                      <m:t> </m:t>
                    </m:r>
                    <m:r>
                      <a:rPr lang="en-US" altLang="ja-JP" sz="2400" b="0" i="1" dirty="0" smtClean="0">
                        <a:latin typeface="Cambria Math"/>
                      </a:rPr>
                      <m:t>𝑦</m:t>
                    </m:r>
                    <m:r>
                      <a:rPr lang="en-US" altLang="ja-JP" sz="2400" b="0" i="1" dirty="0" smtClean="0">
                        <a:latin typeface="Cambria Math"/>
                      </a:rPr>
                      <m:t>= </m:t>
                    </m:r>
                    <m:sSub>
                      <m:sSubPr>
                        <m:ctrlPr>
                          <a:rPr lang="en-US" altLang="ja-JP" sz="2400" b="0" i="1" dirty="0" smtClean="0">
                            <a:latin typeface="Cambria Math" panose="02040503050406030204" pitchFamily="18" charset="0"/>
                          </a:rPr>
                        </m:ctrlPr>
                      </m:sSubPr>
                      <m:e>
                        <m:r>
                          <a:rPr lang="en-US" altLang="ja-JP" sz="2400" b="0" i="1" dirty="0" smtClean="0">
                            <a:latin typeface="Cambria Math"/>
                          </a:rPr>
                          <m:t>𝑦</m:t>
                        </m:r>
                      </m:e>
                      <m:sub>
                        <m:r>
                          <a:rPr lang="en-US" altLang="ja-JP" sz="2400" b="0" i="1" dirty="0" smtClean="0">
                            <a:latin typeface="Cambria Math"/>
                          </a:rPr>
                          <m:t>𝑏</m:t>
                        </m:r>
                      </m:sub>
                    </m:sSub>
                  </m:oMath>
                </a14:m>
                <a:r>
                  <a:rPr lang="en-US" altLang="ja-JP" sz="2400" dirty="0"/>
                  <a:t> to </a:t>
                </a:r>
                <a14:m>
                  <m:oMath xmlns:m="http://schemas.openxmlformats.org/officeDocument/2006/math">
                    <m:sSub>
                      <m:sSubPr>
                        <m:ctrlPr>
                          <a:rPr lang="en-US" altLang="ja-JP" sz="2400" i="1" smtClean="0">
                            <a:latin typeface="Cambria Math" panose="02040503050406030204" pitchFamily="18" charset="0"/>
                          </a:rPr>
                        </m:ctrlPr>
                      </m:sSubPr>
                      <m:e>
                        <m:r>
                          <a:rPr lang="en-US" altLang="ja-JP" sz="2400" b="0" i="1" smtClean="0">
                            <a:latin typeface="Cambria Math"/>
                          </a:rPr>
                          <m:t>𝑦</m:t>
                        </m:r>
                      </m:e>
                      <m:sub>
                        <m:r>
                          <a:rPr lang="en-US" altLang="ja-JP" sz="2400" b="0" i="1" smtClean="0">
                            <a:latin typeface="Cambria Math"/>
                          </a:rPr>
                          <m:t>𝑏</m:t>
                        </m:r>
                      </m:sub>
                    </m:sSub>
                    <m:r>
                      <a:rPr lang="en-US" altLang="ja-JP" sz="2400" b="0" i="1" smtClean="0">
                        <a:latin typeface="Cambria Math"/>
                      </a:rPr>
                      <m:t>+</m:t>
                    </m:r>
                    <m:r>
                      <a:rPr lang="en-US" altLang="ja-JP" sz="2400" b="0" i="1" smtClean="0">
                        <a:latin typeface="Cambria Math" panose="02040503050406030204" pitchFamily="18" charset="0"/>
                      </a:rPr>
                      <m:t>𝑠</m:t>
                    </m:r>
                    <m:r>
                      <a:rPr lang="en-US" altLang="ja-JP" sz="2400" b="0" i="0" smtClean="0">
                        <a:latin typeface="Cambria Math"/>
                      </a:rPr>
                      <m:t>−1</m:t>
                    </m:r>
                  </m:oMath>
                </a14:m>
                <a:r>
                  <a:rPr lang="en-US" altLang="ja-JP" sz="2400" b="0" dirty="0"/>
                  <a:t>,                     we need to scan </a:t>
                </a:r>
                <a14:m>
                  <m:oMath xmlns:m="http://schemas.openxmlformats.org/officeDocument/2006/math">
                    <m:r>
                      <a:rPr lang="en-US" altLang="ja-JP" sz="2400" b="0" i="1" smtClean="0">
                        <a:latin typeface="Cambria Math" panose="02040503050406030204" pitchFamily="18" charset="0"/>
                      </a:rPr>
                      <m:t>𝑠</m:t>
                    </m:r>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 </m:t>
                    </m:r>
                  </m:oMath>
                </a14:m>
                <a:r>
                  <a:rPr lang="en-US" altLang="ja-JP" sz="2400" b="0" dirty="0"/>
                  <a:t>pixels.</a:t>
                </a:r>
              </a:p>
            </p:txBody>
          </p:sp>
        </mc:Choice>
        <mc:Fallback xmlns="">
          <p:sp>
            <p:nvSpPr>
              <p:cNvPr id="185" name="正方形/長方形 184"/>
              <p:cNvSpPr>
                <a:spLocks noRot="1" noChangeAspect="1" noMove="1" noResize="1" noEditPoints="1" noAdjustHandles="1" noChangeArrowheads="1" noChangeShapeType="1" noTextEdit="1"/>
              </p:cNvSpPr>
              <p:nvPr/>
            </p:nvSpPr>
            <p:spPr>
              <a:xfrm>
                <a:off x="3718720" y="2729541"/>
                <a:ext cx="5343549" cy="1421373"/>
              </a:xfrm>
              <a:prstGeom prst="rect">
                <a:avLst/>
              </a:prstGeom>
              <a:blipFill>
                <a:blip r:embed="rId15"/>
                <a:stretch>
                  <a:fillRect r="-12543" b="-1717"/>
                </a:stretch>
              </a:blipFill>
              <a:ln>
                <a:noFill/>
              </a:ln>
            </p:spPr>
            <p:txBody>
              <a:bodyPr/>
              <a:lstStyle/>
              <a:p>
                <a:r>
                  <a:rPr lang="ja-JP" altLang="en-US">
                    <a:noFill/>
                  </a:rPr>
                  <a:t> </a:t>
                </a:r>
              </a:p>
            </p:txBody>
          </p:sp>
        </mc:Fallback>
      </mc:AlternateContent>
      <p:cxnSp>
        <p:nvCxnSpPr>
          <p:cNvPr id="186" name="直線矢印コネクタ 185"/>
          <p:cNvCxnSpPr/>
          <p:nvPr/>
        </p:nvCxnSpPr>
        <p:spPr>
          <a:xfrm>
            <a:off x="1385408" y="2670373"/>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7" name="テキスト ボックス 186"/>
              <p:cNvSpPr txBox="1"/>
              <p:nvPr/>
            </p:nvSpPr>
            <p:spPr>
              <a:xfrm>
                <a:off x="355827" y="3260725"/>
                <a:ext cx="985526" cy="923330"/>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en-US" altLang="ja-JP" b="1" dirty="0">
                  <a:solidFill>
                    <a:srgbClr val="FF0000"/>
                  </a:solidFill>
                </a:endParaRPr>
              </a:p>
              <a:p>
                <a:pPr algn="ctr"/>
                <a:r>
                  <a:rPr kumimoji="1" lang="en-US" altLang="ja-JP" b="1" dirty="0">
                    <a:solidFill>
                      <a:srgbClr val="FF0000"/>
                    </a:solidFill>
                  </a:rPr>
                  <a:t>pixels</a:t>
                </a:r>
              </a:p>
              <a:p>
                <a:pPr algn="ctr"/>
                <a:r>
                  <a:rPr lang="en-US" altLang="ja-JP" b="1" dirty="0">
                    <a:solidFill>
                      <a:srgbClr val="FF0000"/>
                    </a:solidFill>
                  </a:rPr>
                  <a:t>scanned</a:t>
                </a:r>
                <a:endParaRPr kumimoji="1" lang="ja-JP" altLang="en-US" b="1" dirty="0">
                  <a:solidFill>
                    <a:srgbClr val="FF0000"/>
                  </a:solidFill>
                </a:endParaRPr>
              </a:p>
            </p:txBody>
          </p:sp>
        </mc:Choice>
        <mc:Fallback xmlns="">
          <p:sp>
            <p:nvSpPr>
              <p:cNvPr id="187" name="テキスト ボックス 186"/>
              <p:cNvSpPr txBox="1">
                <a:spLocks noRot="1" noChangeAspect="1" noMove="1" noResize="1" noEditPoints="1" noAdjustHandles="1" noChangeArrowheads="1" noChangeShapeType="1" noTextEdit="1"/>
              </p:cNvSpPr>
              <p:nvPr/>
            </p:nvSpPr>
            <p:spPr>
              <a:xfrm>
                <a:off x="355827" y="3260725"/>
                <a:ext cx="985526" cy="923330"/>
              </a:xfrm>
              <a:prstGeom prst="rect">
                <a:avLst/>
              </a:prstGeom>
              <a:blipFill rotWithShape="0">
                <a:blip r:embed="rId16"/>
                <a:stretch>
                  <a:fillRect l="-4321" r="-4321" b="-9934"/>
                </a:stretch>
              </a:blipFill>
            </p:spPr>
            <p:txBody>
              <a:bodyPr/>
              <a:lstStyle/>
              <a:p>
                <a:r>
                  <a:rPr lang="ja-JP" altLang="en-US">
                    <a:noFill/>
                  </a:rPr>
                  <a:t> </a:t>
                </a:r>
              </a:p>
            </p:txBody>
          </p:sp>
        </mc:Fallback>
      </mc:AlternateContent>
      <p:cxnSp>
        <p:nvCxnSpPr>
          <p:cNvPr id="188" name="直線矢印コネクタ 187"/>
          <p:cNvCxnSpPr/>
          <p:nvPr/>
        </p:nvCxnSpPr>
        <p:spPr>
          <a:xfrm>
            <a:off x="1691680" y="3140968"/>
            <a:ext cx="0" cy="1177652"/>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9" name="テキスト ボックス 188"/>
              <p:cNvSpPr txBox="1"/>
              <p:nvPr/>
            </p:nvSpPr>
            <p:spPr>
              <a:xfrm>
                <a:off x="1830556" y="3350575"/>
                <a:ext cx="1386918" cy="646331"/>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 </m:t>
                      </m:r>
                      <m:r>
                        <a:rPr kumimoji="1" lang="en-US" altLang="ja-JP" b="1" i="1" smtClean="0">
                          <a:solidFill>
                            <a:srgbClr val="FF0000"/>
                          </a:solidFill>
                          <a:latin typeface="Cambria Math"/>
                        </a:rPr>
                        <m:t>𝑩𝒐𝒙</m:t>
                      </m:r>
                      <m:r>
                        <a:rPr kumimoji="1" lang="en-US" altLang="ja-JP" b="1" i="1" smtClean="0">
                          <a:solidFill>
                            <a:srgbClr val="FF0000"/>
                          </a:solidFill>
                          <a:latin typeface="Cambria Math"/>
                        </a:rPr>
                        <m:t>(</m:t>
                      </m:r>
                      <m:r>
                        <a:rPr kumimoji="1" lang="en-US" altLang="ja-JP" b="1" i="1" smtClean="0">
                          <a:solidFill>
                            <a:srgbClr val="FF0000"/>
                          </a:solidFill>
                          <a:latin typeface="Cambria Math"/>
                        </a:rPr>
                        <m:t>𝒙</m:t>
                      </m:r>
                      <m:r>
                        <a:rPr kumimoji="1" lang="en-US" altLang="ja-JP" b="1" i="1" smtClean="0">
                          <a:solidFill>
                            <a:srgbClr val="FF0000"/>
                          </a:solidFill>
                          <a:latin typeface="Cambria Math"/>
                        </a:rPr>
                        <m:t>,</m:t>
                      </m:r>
                      <m:r>
                        <a:rPr kumimoji="1" lang="en-US" altLang="ja-JP" b="1" i="1" smtClean="0">
                          <a:solidFill>
                            <a:srgbClr val="FF0000"/>
                          </a:solidFill>
                          <a:latin typeface="Cambria Math"/>
                        </a:rPr>
                        <m:t>𝒚</m:t>
                      </m:r>
                      <m:r>
                        <a:rPr kumimoji="1" lang="en-US" altLang="ja-JP" b="1" i="1" smtClean="0">
                          <a:solidFill>
                            <a:srgbClr val="FF0000"/>
                          </a:solidFill>
                          <a:latin typeface="Cambria Math"/>
                        </a:rPr>
                        <m:t>)</m:t>
                      </m:r>
                    </m:oMath>
                  </m:oMathPara>
                </a14:m>
                <a:endParaRPr kumimoji="1" lang="en-US" altLang="ja-JP" b="1" dirty="0">
                  <a:solidFill>
                    <a:srgbClr val="FF0000"/>
                  </a:solidFill>
                </a:endParaRPr>
              </a:p>
              <a:p>
                <a:pPr algn="ctr"/>
                <a:r>
                  <a:rPr lang="en-US" altLang="ja-JP" b="1" dirty="0">
                    <a:solidFill>
                      <a:srgbClr val="FF0000"/>
                    </a:solidFill>
                  </a:rPr>
                  <a:t>obtained</a:t>
                </a:r>
                <a:endParaRPr kumimoji="1" lang="ja-JP" altLang="en-US" b="1" dirty="0">
                  <a:solidFill>
                    <a:srgbClr val="FF0000"/>
                  </a:solidFill>
                </a:endParaRPr>
              </a:p>
            </p:txBody>
          </p:sp>
        </mc:Choice>
        <mc:Fallback xmlns="">
          <p:sp>
            <p:nvSpPr>
              <p:cNvPr id="189" name="テキスト ボックス 188"/>
              <p:cNvSpPr txBox="1">
                <a:spLocks noRot="1" noChangeAspect="1" noMove="1" noResize="1" noEditPoints="1" noAdjustHandles="1" noChangeArrowheads="1" noChangeShapeType="1" noTextEdit="1"/>
              </p:cNvSpPr>
              <p:nvPr/>
            </p:nvSpPr>
            <p:spPr>
              <a:xfrm>
                <a:off x="1830556" y="3350575"/>
                <a:ext cx="1386918" cy="646331"/>
              </a:xfrm>
              <a:prstGeom prst="rect">
                <a:avLst/>
              </a:prstGeom>
              <a:blipFill rotWithShape="0">
                <a:blip r:embed="rId17"/>
                <a:stretch>
                  <a:fillRect b="-14151"/>
                </a:stretch>
              </a:blipFill>
            </p:spPr>
            <p:txBody>
              <a:bodyPr/>
              <a:lstStyle/>
              <a:p>
                <a:r>
                  <a:rPr lang="ja-JP" altLang="en-US">
                    <a:noFill/>
                  </a:rPr>
                  <a:t> </a:t>
                </a:r>
              </a:p>
            </p:txBody>
          </p:sp>
        </mc:Fallback>
      </mc:AlternateContent>
      <p:cxnSp>
        <p:nvCxnSpPr>
          <p:cNvPr id="192" name="直線矢印コネクタ 191"/>
          <p:cNvCxnSpPr/>
          <p:nvPr/>
        </p:nvCxnSpPr>
        <p:spPr>
          <a:xfrm>
            <a:off x="1691680" y="2672345"/>
            <a:ext cx="0" cy="504056"/>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3" name="直線矢印コネクタ 192"/>
          <p:cNvCxnSpPr/>
          <p:nvPr/>
        </p:nvCxnSpPr>
        <p:spPr>
          <a:xfrm>
            <a:off x="1691680" y="4276400"/>
            <a:ext cx="0" cy="504056"/>
          </a:xfrm>
          <a:prstGeom prst="straightConnector1">
            <a:avLst/>
          </a:prstGeom>
          <a:ln w="38100">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4" name="テキスト ボックス 193"/>
              <p:cNvSpPr txBox="1"/>
              <p:nvPr/>
            </p:nvSpPr>
            <p:spPr>
              <a:xfrm>
                <a:off x="1833457" y="2738180"/>
                <a:ext cx="360996" cy="369332"/>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𝒓</m:t>
                      </m:r>
                    </m:oMath>
                  </m:oMathPara>
                </a14:m>
                <a:endParaRPr kumimoji="1" lang="en-US" altLang="ja-JP" b="1" dirty="0">
                  <a:solidFill>
                    <a:srgbClr val="FF0000"/>
                  </a:solidFill>
                </a:endParaRPr>
              </a:p>
            </p:txBody>
          </p:sp>
        </mc:Choice>
        <mc:Fallback xmlns="">
          <p:sp>
            <p:nvSpPr>
              <p:cNvPr id="194" name="テキスト ボックス 193"/>
              <p:cNvSpPr txBox="1">
                <a:spLocks noRot="1" noChangeAspect="1" noMove="1" noResize="1" noEditPoints="1" noAdjustHandles="1" noChangeArrowheads="1" noChangeShapeType="1" noTextEdit="1"/>
              </p:cNvSpPr>
              <p:nvPr/>
            </p:nvSpPr>
            <p:spPr>
              <a:xfrm>
                <a:off x="1833457" y="2738180"/>
                <a:ext cx="360996" cy="369332"/>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5" name="テキスト ボックス 194"/>
              <p:cNvSpPr txBox="1"/>
              <p:nvPr/>
            </p:nvSpPr>
            <p:spPr>
              <a:xfrm>
                <a:off x="1855949" y="4320908"/>
                <a:ext cx="360996" cy="369332"/>
              </a:xfrm>
              <a:prstGeom prst="rect">
                <a:avLst/>
              </a:prstGeom>
              <a:solidFill>
                <a:schemeClr val="bg1"/>
              </a:solid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𝒓</m:t>
                      </m:r>
                    </m:oMath>
                  </m:oMathPara>
                </a14:m>
                <a:endParaRPr kumimoji="1" lang="en-US" altLang="ja-JP" b="1" dirty="0">
                  <a:solidFill>
                    <a:srgbClr val="FF0000"/>
                  </a:solidFill>
                </a:endParaRPr>
              </a:p>
            </p:txBody>
          </p:sp>
        </mc:Choice>
        <mc:Fallback xmlns="">
          <p:sp>
            <p:nvSpPr>
              <p:cNvPr id="195" name="テキスト ボックス 194"/>
              <p:cNvSpPr txBox="1">
                <a:spLocks noRot="1" noChangeAspect="1" noMove="1" noResize="1" noEditPoints="1" noAdjustHandles="1" noChangeArrowheads="1" noChangeShapeType="1" noTextEdit="1"/>
              </p:cNvSpPr>
              <p:nvPr/>
            </p:nvSpPr>
            <p:spPr>
              <a:xfrm>
                <a:off x="1855949" y="4320908"/>
                <a:ext cx="360996" cy="369332"/>
              </a:xfrm>
              <a:prstGeom prst="rect">
                <a:avLst/>
              </a:prstGeom>
              <a:blipFill rotWithShape="0">
                <a:blip r:embed="rId19"/>
                <a:stretch>
                  <a:fillRect/>
                </a:stretch>
              </a:blipFill>
            </p:spPr>
            <p:txBody>
              <a:bodyPr/>
              <a:lstStyle/>
              <a:p>
                <a:r>
                  <a:rPr lang="ja-JP" altLang="en-US">
                    <a:noFill/>
                  </a:rPr>
                  <a:t> </a:t>
                </a:r>
              </a:p>
            </p:txBody>
          </p:sp>
        </mc:Fallback>
      </mc:AlternateContent>
      <p:sp>
        <p:nvSpPr>
          <p:cNvPr id="190" name="テキスト ボックス 189"/>
          <p:cNvSpPr txBox="1"/>
          <p:nvPr/>
        </p:nvSpPr>
        <p:spPr>
          <a:xfrm>
            <a:off x="461607" y="975210"/>
            <a:ext cx="5755165" cy="461665"/>
          </a:xfrm>
          <a:prstGeom prst="rect">
            <a:avLst/>
          </a:prstGeom>
          <a:solidFill>
            <a:schemeClr val="bg1"/>
          </a:solidFill>
        </p:spPr>
        <p:txBody>
          <a:bodyPr wrap="none" rtlCol="0">
            <a:spAutoFit/>
          </a:bodyPr>
          <a:lstStyle/>
          <a:p>
            <a:r>
              <a:rPr kumimoji="1" lang="en-US" altLang="ja-JP" sz="2400" dirty="0"/>
              <a:t>Details of the computation in our zigzag scan</a:t>
            </a:r>
            <a:endParaRPr kumimoji="1" lang="ja-JP" altLang="en-US" sz="2400" dirty="0"/>
          </a:p>
        </p:txBody>
      </p:sp>
    </p:spTree>
    <p:extLst>
      <p:ext uri="{BB962C8B-B14F-4D97-AF65-F5344CB8AC3E}">
        <p14:creationId xmlns:p14="http://schemas.microsoft.com/office/powerpoint/2010/main" val="3146560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3888432"/>
              </a:xfrm>
            </p:spPr>
            <p:txBody>
              <a:bodyPr>
                <a:norm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reduced from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a14:m>
                <a:r>
                  <a:rPr lang="en-US" altLang="ja-JP" sz="2400" dirty="0"/>
                  <a:t> to</a:t>
                </a:r>
              </a:p>
              <a:p>
                <a:pPr marL="0" indent="0">
                  <a:buNone/>
                </a:pPr>
                <a:r>
                  <a:rPr lang="en-US" altLang="ja-JP" sz="2400" b="0" dirty="0"/>
                  <a:t>                                       </a:t>
                </a:r>
                <a14:m>
                  <m:oMath xmlns:m="http://schemas.openxmlformats.org/officeDocument/2006/math">
                    <m:r>
                      <a:rPr lang="en-US" altLang="ja-JP" sz="2400" b="0" i="1" dirty="0" smtClean="0">
                        <a:latin typeface="Cambria Math"/>
                      </a:rPr>
                      <m:t> </m:t>
                    </m:r>
                    <m:d>
                      <m:dPr>
                        <m:ctrlPr>
                          <a:rPr lang="en-US" altLang="ja-JP" sz="2400" b="0" i="1" dirty="0" smtClean="0">
                            <a:latin typeface="Cambria Math" panose="02040503050406030204" pitchFamily="18" charset="0"/>
                          </a:rPr>
                        </m:ctrlPr>
                      </m:dPr>
                      <m:e>
                        <m:r>
                          <a:rPr lang="en-US" altLang="ja-JP" sz="2400" b="0" i="1" dirty="0" smtClean="0">
                            <a:latin typeface="Cambria Math"/>
                          </a:rPr>
                          <m:t>2</m:t>
                        </m:r>
                        <m:r>
                          <a:rPr lang="en-US" altLang="ja-JP" sz="2400" b="0" i="1" dirty="0" smtClean="0">
                            <a:latin typeface="Cambria Math" panose="02040503050406030204" pitchFamily="18" charset="0"/>
                          </a:rPr>
                          <m:t>𝑟</m:t>
                        </m:r>
                        <m:r>
                          <a:rPr lang="en-US" altLang="ja-JP" sz="2400" b="0" i="1" dirty="0" smtClean="0">
                            <a:latin typeface="Cambria Math"/>
                          </a:rPr>
                          <m:t>+1</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panose="02040503050406030204" pitchFamily="18" charset="0"/>
                            <a:ea typeface="Cambria Math"/>
                          </a:rPr>
                          <m:t>𝑠</m:t>
                        </m:r>
                        <m:r>
                          <a:rPr lang="en-US" altLang="ja-JP" sz="2400" b="0" i="1" dirty="0" smtClean="0">
                            <a:latin typeface="Cambria Math"/>
                            <a:ea typeface="Cambria Math"/>
                          </a:rPr>
                          <m:t>+2</m:t>
                        </m:r>
                        <m:r>
                          <a:rPr lang="en-US" altLang="ja-JP" sz="2400" b="0" i="1" dirty="0" smtClean="0">
                            <a:latin typeface="Cambria Math"/>
                            <a:ea typeface="Cambria Math"/>
                          </a:rPr>
                          <m:t>𝑟</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a:ea typeface="Cambria Math"/>
                          </a:rPr>
                          <m:t>2</m:t>
                        </m:r>
                        <m:r>
                          <a:rPr lang="en-US" altLang="ja-JP" sz="2400" b="0" i="1" dirty="0" smtClean="0">
                            <a:latin typeface="Cambria Math" panose="02040503050406030204" pitchFamily="18" charset="0"/>
                            <a:ea typeface="Cambria Math"/>
                          </a:rPr>
                          <m:t>𝑟</m:t>
                        </m:r>
                        <m:r>
                          <a:rPr lang="en-US" altLang="ja-JP" sz="2400" b="0" i="1" dirty="0" smtClean="0">
                            <a:latin typeface="Cambria Math"/>
                            <a:ea typeface="Cambria Math"/>
                          </a:rPr>
                          <m:t>+1</m:t>
                        </m:r>
                      </m:e>
                    </m:d>
                  </m:oMath>
                </a14:m>
                <a:endParaRPr lang="en-US" altLang="ja-JP" sz="2400" dirty="0"/>
              </a:p>
              <a:p>
                <a:pPr marL="0" indent="0">
                  <a:buNone/>
                </a:pPr>
                <a:r>
                  <a:rPr lang="en-US" altLang="ja-JP" sz="2400" dirty="0"/>
                  <a:t>         </a:t>
                </a:r>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3888432"/>
              </a:xfrm>
              <a:blipFill rotWithShape="0">
                <a:blip r:embed="rId3"/>
                <a:stretch>
                  <a:fillRect l="-1037" t="-125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48037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3888432"/>
              </a:xfrm>
            </p:spPr>
            <p:txBody>
              <a:bodyPr>
                <a:norm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reduced from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a14:m>
                <a:r>
                  <a:rPr lang="en-US" altLang="ja-JP" sz="2400" dirty="0"/>
                  <a:t> to</a:t>
                </a:r>
              </a:p>
              <a:p>
                <a:pPr marL="0" indent="0">
                  <a:buNone/>
                </a:pPr>
                <a:r>
                  <a:rPr lang="en-US" altLang="ja-JP" sz="2400" b="0" dirty="0"/>
                  <a:t>                                       </a:t>
                </a:r>
                <a14:m>
                  <m:oMath xmlns:m="http://schemas.openxmlformats.org/officeDocument/2006/math">
                    <m:r>
                      <a:rPr lang="en-US" altLang="ja-JP" sz="2400" b="0" i="1" dirty="0" smtClean="0">
                        <a:latin typeface="Cambria Math"/>
                      </a:rPr>
                      <m:t> </m:t>
                    </m:r>
                    <m:d>
                      <m:dPr>
                        <m:ctrlPr>
                          <a:rPr lang="en-US" altLang="ja-JP" sz="2400" b="0" i="1" dirty="0" smtClean="0">
                            <a:latin typeface="Cambria Math" panose="02040503050406030204" pitchFamily="18" charset="0"/>
                          </a:rPr>
                        </m:ctrlPr>
                      </m:dPr>
                      <m:e>
                        <m:r>
                          <a:rPr lang="en-US" altLang="ja-JP" sz="2400" b="0" i="1" dirty="0" smtClean="0">
                            <a:latin typeface="Cambria Math"/>
                          </a:rPr>
                          <m:t>2</m:t>
                        </m:r>
                        <m:r>
                          <a:rPr lang="en-US" altLang="ja-JP" sz="2400" b="0" i="1" dirty="0" smtClean="0">
                            <a:latin typeface="Cambria Math" panose="02040503050406030204" pitchFamily="18" charset="0"/>
                          </a:rPr>
                          <m:t>𝑟</m:t>
                        </m:r>
                        <m:r>
                          <a:rPr lang="en-US" altLang="ja-JP" sz="2400" b="0" i="1" dirty="0" smtClean="0">
                            <a:latin typeface="Cambria Math"/>
                          </a:rPr>
                          <m:t>+1</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panose="02040503050406030204" pitchFamily="18" charset="0"/>
                            <a:ea typeface="Cambria Math"/>
                          </a:rPr>
                          <m:t>𝑠</m:t>
                        </m:r>
                        <m:r>
                          <a:rPr lang="en-US" altLang="ja-JP" sz="2400" b="0" i="1" dirty="0" smtClean="0">
                            <a:latin typeface="Cambria Math"/>
                            <a:ea typeface="Cambria Math"/>
                          </a:rPr>
                          <m:t>+2</m:t>
                        </m:r>
                        <m:r>
                          <a:rPr lang="en-US" altLang="ja-JP" sz="2400" b="0" i="1" dirty="0" smtClean="0">
                            <a:latin typeface="Cambria Math"/>
                            <a:ea typeface="Cambria Math"/>
                          </a:rPr>
                          <m:t>𝑟</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a:ea typeface="Cambria Math"/>
                          </a:rPr>
                          <m:t>2</m:t>
                        </m:r>
                        <m:r>
                          <a:rPr lang="en-US" altLang="ja-JP" sz="2400" b="0" i="1" dirty="0" smtClean="0">
                            <a:latin typeface="Cambria Math" panose="02040503050406030204" pitchFamily="18" charset="0"/>
                            <a:ea typeface="Cambria Math"/>
                          </a:rPr>
                          <m:t>𝑟</m:t>
                        </m:r>
                        <m:r>
                          <a:rPr lang="en-US" altLang="ja-JP" sz="2400" b="0" i="1" dirty="0" smtClean="0">
                            <a:latin typeface="Cambria Math"/>
                            <a:ea typeface="Cambria Math"/>
                          </a:rPr>
                          <m:t>+1</m:t>
                        </m:r>
                      </m:e>
                    </m:d>
                  </m:oMath>
                </a14:m>
                <a:endParaRPr lang="en-US" altLang="ja-JP" sz="2400" dirty="0"/>
              </a:p>
              <a:p>
                <a:pPr marL="0" indent="0">
                  <a:buNone/>
                </a:pPr>
                <a:r>
                  <a:rPr lang="en-US" altLang="ja-JP" sz="2400" dirty="0"/>
                  <a:t>         but </a:t>
                </a:r>
                <a14:m>
                  <m:oMath xmlns:m="http://schemas.openxmlformats.org/officeDocument/2006/math">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𝑠</m:t>
                    </m:r>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𝑟</m:t>
                    </m:r>
                  </m:oMath>
                </a14:m>
                <a:r>
                  <a:rPr lang="en-US" altLang="ja-JP" sz="2400" dirty="0"/>
                  <a:t> line buffers are required</a:t>
                </a:r>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3888432"/>
              </a:xfrm>
              <a:blipFill>
                <a:blip r:embed="rId3"/>
                <a:stretch>
                  <a:fillRect l="-1037" t="-125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4134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59832" y="3746484"/>
            <a:ext cx="792088" cy="7200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p:cNvSpPr txBox="1"/>
              <p:nvPr/>
            </p:nvSpPr>
            <p:spPr>
              <a:xfrm>
                <a:off x="3131840" y="4544229"/>
                <a:ext cx="5721823" cy="965008"/>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a:rPr>
                                <m:t>𝑟</m:t>
                              </m:r>
                              <m:r>
                                <a:rPr kumimoji="1" lang="en-US" altLang="ja-JP" sz="2000" b="0" i="1" smtClean="0">
                                  <a:latin typeface="Cambria Math"/>
                                </a:rPr>
                                <m:t>+1)</m:t>
                              </m:r>
                            </m:e>
                            <m:sup>
                              <m:r>
                                <a:rPr kumimoji="1" lang="en-US" altLang="ja-JP" sz="2000" b="0" i="1" smtClean="0">
                                  <a:latin typeface="Cambria Math"/>
                                </a:rPr>
                                <m:t>2</m:t>
                              </m:r>
                            </m:sup>
                          </m:sSup>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a:rPr>
                            <m:t>𝑑</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a:rPr>
                            <m:t>𝑟</m:t>
                          </m:r>
                        </m:sub>
                        <m:sup>
                          <m:r>
                            <a:rPr kumimoji="1" lang="en-US" altLang="ja-JP" sz="2000" b="0" i="1" smtClean="0">
                              <a:latin typeface="Cambria Math"/>
                            </a:rPr>
                            <m:t>𝑟</m:t>
                          </m:r>
                        </m:sup>
                        <m:e>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a:rPr>
                                <m:t>𝑑</m:t>
                              </m:r>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a:rPr>
                                <m:t>𝑟</m:t>
                              </m:r>
                            </m:sub>
                            <m:sup>
                              <m:r>
                                <a:rPr kumimoji="1" lang="en-US" altLang="ja-JP" sz="2000" b="0" i="1" smtClean="0">
                                  <a:latin typeface="Cambria Math"/>
                                </a:rPr>
                                <m:t>𝑟</m:t>
                              </m:r>
                            </m:sup>
                            <m:e>
                              <m:r>
                                <a:rPr kumimoji="1" lang="en-US" altLang="ja-JP" sz="2000" b="0" i="1" smtClean="0">
                                  <a:latin typeface="Cambria Math"/>
                                </a:rPr>
                                <m:t>𝐼</m:t>
                              </m:r>
                              <m:r>
                                <a:rPr kumimoji="1" lang="en-US" altLang="ja-JP" sz="2000" b="0" i="1" smtClean="0">
                                  <a:latin typeface="Cambria Math"/>
                                </a:rPr>
                                <m:t>(</m:t>
                              </m:r>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a:rPr>
                                <m:t>𝑑𝑥</m:t>
                              </m:r>
                              <m:r>
                                <a:rPr kumimoji="1" lang="en-US" altLang="ja-JP" sz="2000" b="0" i="1" smtClean="0">
                                  <a:latin typeface="Cambria Math"/>
                                </a:rPr>
                                <m:t>,</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a:rPr>
                                <m:t>𝑑𝑦</m:t>
                              </m:r>
                              <m:r>
                                <a:rPr kumimoji="1" lang="en-US" altLang="ja-JP" sz="2000" b="0" i="1" smtClean="0">
                                  <a:latin typeface="Cambria Math"/>
                                </a:rPr>
                                <m:t>)</m:t>
                              </m:r>
                            </m:e>
                          </m:nary>
                        </m:e>
                      </m:nary>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131840" y="4544229"/>
                <a:ext cx="5721823" cy="965008"/>
              </a:xfrm>
              <a:prstGeom prst="rect">
                <a:avLst/>
              </a:prstGeom>
              <a:blipFill rotWithShape="1">
                <a:blip r:embed="rId3"/>
                <a:stretch>
                  <a:fillRect/>
                </a:stretch>
              </a:blipFill>
            </p:spPr>
            <p:txBody>
              <a:bodyPr/>
              <a:lstStyle/>
              <a:p>
                <a:r>
                  <a:rPr lang="ja-JP" altLang="en-US">
                    <a:noFill/>
                  </a:rPr>
                  <a:t> </a:t>
                </a:r>
              </a:p>
            </p:txBody>
          </p:sp>
        </mc:Fallback>
      </mc:AlternateContent>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7"/>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p:sp>
        <p:nvSpPr>
          <p:cNvPr id="27" name="テキスト ボックス 26"/>
          <p:cNvSpPr txBox="1"/>
          <p:nvPr/>
        </p:nvSpPr>
        <p:spPr>
          <a:xfrm>
            <a:off x="3233469" y="5826839"/>
            <a:ext cx="1974387" cy="646331"/>
          </a:xfrm>
          <a:prstGeom prst="rect">
            <a:avLst/>
          </a:prstGeom>
          <a:noFill/>
        </p:spPr>
        <p:txBody>
          <a:bodyPr wrap="none" rtlCol="0">
            <a:spAutoFit/>
          </a:bodyPr>
          <a:lstStyle/>
          <a:p>
            <a:r>
              <a:rPr kumimoji="1" lang="en-US" altLang="ja-JP" dirty="0"/>
              <a:t>normalization </a:t>
            </a:r>
          </a:p>
          <a:p>
            <a:r>
              <a:rPr kumimoji="1" lang="en-US" altLang="ja-JP" dirty="0"/>
              <a:t>by the </a:t>
            </a:r>
            <a:r>
              <a:rPr lang="en-US" altLang="ja-JP" dirty="0"/>
              <a:t>window size</a:t>
            </a:r>
            <a:endParaRPr kumimoji="1" lang="ja-JP" altLang="en-US" dirty="0"/>
          </a:p>
        </p:txBody>
      </p:sp>
      <p:sp>
        <p:nvSpPr>
          <p:cNvPr id="31" name="テキスト ボックス 30"/>
          <p:cNvSpPr txBox="1"/>
          <p:nvPr/>
        </p:nvSpPr>
        <p:spPr>
          <a:xfrm>
            <a:off x="5405764" y="6021288"/>
            <a:ext cx="3558724" cy="369332"/>
          </a:xfrm>
          <a:prstGeom prst="rect">
            <a:avLst/>
          </a:prstGeom>
          <a:noFill/>
        </p:spPr>
        <p:txBody>
          <a:bodyPr wrap="square" rtlCol="0">
            <a:spAutoFit/>
          </a:bodyPr>
          <a:lstStyle/>
          <a:p>
            <a:r>
              <a:rPr lang="en-US" altLang="ja-JP" dirty="0"/>
              <a:t>the sum of the pixels </a:t>
            </a:r>
            <a:r>
              <a:rPr kumimoji="1" lang="en-US" altLang="ja-JP" dirty="0"/>
              <a:t>in the window</a:t>
            </a:r>
          </a:p>
        </p:txBody>
      </p:sp>
      <p:cxnSp>
        <p:nvCxnSpPr>
          <p:cNvPr id="34" name="直線矢印コネクタ 33"/>
          <p:cNvCxnSpPr>
            <a:stCxn id="27" idx="0"/>
          </p:cNvCxnSpPr>
          <p:nvPr/>
        </p:nvCxnSpPr>
        <p:spPr>
          <a:xfrm flipV="1">
            <a:off x="4220663" y="5394791"/>
            <a:ext cx="393093"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flipV="1">
            <a:off x="6281646" y="5517232"/>
            <a:ext cx="34400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347864" y="5402668"/>
            <a:ext cx="245686" cy="181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8814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grpSp>
        <p:nvGrpSpPr>
          <p:cNvPr id="16" name="グループ化 15"/>
          <p:cNvGrpSpPr/>
          <p:nvPr/>
        </p:nvGrpSpPr>
        <p:grpSpPr>
          <a:xfrm>
            <a:off x="5170791" y="3441941"/>
            <a:ext cx="3577673" cy="2304256"/>
            <a:chOff x="4452726" y="3429000"/>
            <a:chExt cx="3577673" cy="2304256"/>
          </a:xfrm>
        </p:grpSpPr>
        <p:sp>
          <p:nvSpPr>
            <p:cNvPr id="3" name="正方形/長方形 2"/>
            <p:cNvSpPr/>
            <p:nvPr/>
          </p:nvSpPr>
          <p:spPr>
            <a:xfrm>
              <a:off x="4452726" y="3429000"/>
              <a:ext cx="3575658"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452726" y="3861048"/>
              <a:ext cx="3575658" cy="792088"/>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061426" y="3861048"/>
              <a:ext cx="0" cy="78731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625462" y="4360746"/>
              <a:ext cx="0" cy="787319"/>
            </a:xfrm>
            <a:prstGeom prst="straightConnector1">
              <a:avLst/>
            </a:prstGeom>
            <a:ln w="254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454741" y="4526707"/>
              <a:ext cx="3575658" cy="5040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452726" y="4360746"/>
              <a:ext cx="3575658" cy="79208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52726" y="4005064"/>
              <a:ext cx="3575658" cy="50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99609" y="4072426"/>
              <a:ext cx="1344599" cy="369332"/>
            </a:xfrm>
            <a:prstGeom prst="rect">
              <a:avLst/>
            </a:prstGeom>
            <a:solidFill>
              <a:schemeClr val="bg1"/>
            </a:solidFill>
          </p:spPr>
          <p:txBody>
            <a:bodyPr wrap="none" rtlCol="0">
              <a:spAutoFit/>
            </a:bodyPr>
            <a:lstStyle/>
            <a:p>
              <a:r>
                <a:rPr kumimoji="1" lang="en-US" altLang="ja-JP" dirty="0"/>
                <a:t>current scan</a:t>
              </a:r>
              <a:endParaRPr kumimoji="1" lang="ja-JP" altLang="en-US" dirty="0"/>
            </a:p>
          </p:txBody>
        </p:sp>
        <p:sp>
          <p:nvSpPr>
            <p:cNvPr id="15" name="テキスト ボックス 14"/>
            <p:cNvSpPr txBox="1"/>
            <p:nvPr/>
          </p:nvSpPr>
          <p:spPr>
            <a:xfrm>
              <a:off x="6660232" y="4594069"/>
              <a:ext cx="1066446" cy="369332"/>
            </a:xfrm>
            <a:prstGeom prst="rect">
              <a:avLst/>
            </a:prstGeom>
            <a:solidFill>
              <a:schemeClr val="bg1"/>
            </a:solidFill>
          </p:spPr>
          <p:txBody>
            <a:bodyPr wrap="none" rtlCol="0">
              <a:spAutoFit/>
            </a:bodyPr>
            <a:lstStyle/>
            <a:p>
              <a:r>
                <a:rPr lang="en-US" altLang="ja-JP" dirty="0"/>
                <a:t>next</a:t>
              </a:r>
              <a:r>
                <a:rPr kumimoji="1" lang="en-US" altLang="ja-JP" dirty="0"/>
                <a:t> scan</a:t>
              </a:r>
              <a:endParaRPr kumimoji="1" lang="ja-JP" altLang="en-US" dirty="0"/>
            </a:p>
          </p:txBody>
        </p:sp>
      </p:grpSp>
      <p:sp>
        <p:nvSpPr>
          <p:cNvPr id="14" name="正方形/長方形 13"/>
          <p:cNvSpPr/>
          <p:nvPr/>
        </p:nvSpPr>
        <p:spPr>
          <a:xfrm>
            <a:off x="1089742" y="3873989"/>
            <a:ext cx="3575658" cy="1102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a:off x="2169862" y="3873989"/>
            <a:ext cx="0" cy="1102354"/>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右矢印 19"/>
          <p:cNvSpPr/>
          <p:nvPr/>
        </p:nvSpPr>
        <p:spPr>
          <a:xfrm>
            <a:off x="4762150" y="4344713"/>
            <a:ext cx="336633" cy="211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テキスト ボックス 20"/>
              <p:cNvSpPr txBox="1"/>
              <p:nvPr/>
            </p:nvSpPr>
            <p:spPr>
              <a:xfrm>
                <a:off x="1120387" y="5144064"/>
                <a:ext cx="3978395" cy="1323439"/>
              </a:xfrm>
              <a:prstGeom prst="rect">
                <a:avLst/>
              </a:prstGeom>
              <a:noFill/>
            </p:spPr>
            <p:txBody>
              <a:bodyPr wrap="square" rtlCol="0">
                <a:spAutoFit/>
              </a:bodyPr>
              <a:lstStyle/>
              <a:p>
                <a:pPr marL="342900" indent="-342900">
                  <a:buFont typeface="+mj-lt"/>
                  <a:buAutoNum type="arabicPeriod"/>
                </a:pP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𝑠</m:t>
                    </m:r>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 </m:t>
                    </m:r>
                  </m:oMath>
                </a14:m>
                <a:r>
                  <a:rPr kumimoji="1" lang="en-US" altLang="ja-JP" sz="2000" dirty="0"/>
                  <a:t>line buffers </a:t>
                </a:r>
                <a:r>
                  <a:rPr lang="en-US" altLang="ja-JP" sz="2000" dirty="0"/>
                  <a:t>are used for</a:t>
                </a:r>
                <a:r>
                  <a:rPr kumimoji="1" lang="en-US" altLang="ja-JP" sz="2000" dirty="0"/>
                  <a:t> the current zigzag scan, and</a:t>
                </a:r>
              </a:p>
              <a:p>
                <a:pPr marL="342900" indent="-342900">
                  <a:buFont typeface="+mj-lt"/>
                  <a:buAutoNum type="arabicPeriod"/>
                </a:pP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𝑠</m:t>
                    </m:r>
                  </m:oMath>
                </a14:m>
                <a:r>
                  <a:rPr kumimoji="1" lang="ja-JP" altLang="en-US" sz="2000" dirty="0"/>
                  <a:t> </a:t>
                </a:r>
                <a:r>
                  <a:rPr kumimoji="1" lang="en-US" altLang="ja-JP" sz="2000" dirty="0"/>
                  <a:t>line buffers are used to buffer the pixels for the next zigzag scan</a:t>
                </a:r>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1120387" y="5144064"/>
                <a:ext cx="3978395" cy="1323439"/>
              </a:xfrm>
              <a:prstGeom prst="rect">
                <a:avLst/>
              </a:prstGeom>
              <a:blipFill>
                <a:blip r:embed="rId3"/>
                <a:stretch>
                  <a:fillRect l="-1687" t="-3226" r="-1227" b="-7373"/>
                </a:stretch>
              </a:blipFill>
            </p:spPr>
            <p:txBody>
              <a:bodyPr/>
              <a:lstStyle/>
              <a:p>
                <a:r>
                  <a:rPr lang="ja-JP" altLang="en-US">
                    <a:noFill/>
                  </a:rPr>
                  <a:t> </a:t>
                </a:r>
              </a:p>
            </p:txBody>
          </p:sp>
        </mc:Fallback>
      </mc:AlternateContent>
      <p:sp>
        <p:nvSpPr>
          <p:cNvPr id="23" name="テキスト ボックス 22"/>
          <p:cNvSpPr txBox="1"/>
          <p:nvPr/>
        </p:nvSpPr>
        <p:spPr>
          <a:xfrm>
            <a:off x="3105966" y="3487418"/>
            <a:ext cx="1238672" cy="369332"/>
          </a:xfrm>
          <a:prstGeom prst="rect">
            <a:avLst/>
          </a:prstGeom>
          <a:noFill/>
        </p:spPr>
        <p:txBody>
          <a:bodyPr wrap="none" rtlCol="0">
            <a:spAutoFit/>
          </a:bodyPr>
          <a:lstStyle/>
          <a:p>
            <a:r>
              <a:rPr kumimoji="1" lang="en-US" altLang="ja-JP" dirty="0"/>
              <a:t>line buffers</a:t>
            </a:r>
            <a:endParaRPr kumimoji="1" lang="ja-JP" altLang="en-US" dirty="0"/>
          </a:p>
        </p:txBody>
      </p:sp>
      <p:cxnSp>
        <p:nvCxnSpPr>
          <p:cNvPr id="25" name="カギ線コネクタ 24"/>
          <p:cNvCxnSpPr>
            <a:endCxn id="14" idx="1"/>
          </p:cNvCxnSpPr>
          <p:nvPr/>
        </p:nvCxnSpPr>
        <p:spPr>
          <a:xfrm rot="16200000" flipH="1">
            <a:off x="303627" y="3639051"/>
            <a:ext cx="1068174" cy="504056"/>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34166" y="2987660"/>
            <a:ext cx="679994" cy="369332"/>
          </a:xfrm>
          <a:prstGeom prst="rect">
            <a:avLst/>
          </a:prstGeom>
          <a:noFill/>
        </p:spPr>
        <p:txBody>
          <a:bodyPr wrap="none" rtlCol="0">
            <a:spAutoFit/>
          </a:bodyPr>
          <a:lstStyle/>
          <a:p>
            <a:r>
              <a:rPr lang="en-US" altLang="ja-JP" dirty="0"/>
              <a:t>input</a:t>
            </a:r>
            <a:endParaRPr kumimoji="1" lang="ja-JP" altLang="en-US" dirty="0"/>
          </a:p>
        </p:txBody>
      </p:sp>
      <p:sp>
        <p:nvSpPr>
          <p:cNvPr id="27" name="正方形/長方形 26"/>
          <p:cNvSpPr/>
          <p:nvPr/>
        </p:nvSpPr>
        <p:spPr>
          <a:xfrm>
            <a:off x="1089742" y="3869307"/>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089742" y="3979393"/>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089742" y="4089479"/>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089742" y="4199565"/>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089742" y="4309651"/>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089742" y="4419737"/>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089742" y="4529349"/>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089742" y="4639435"/>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089742" y="4750829"/>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089742" y="4859317"/>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2268055" y="4288469"/>
                <a:ext cx="102784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268055" y="4288469"/>
                <a:ext cx="1027845" cy="369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コンテンツ プレースホルダー 2"/>
              <p:cNvSpPr>
                <a:spLocks noGrp="1"/>
              </p:cNvSpPr>
              <p:nvPr>
                <p:ph idx="1"/>
              </p:nvPr>
            </p:nvSpPr>
            <p:spPr>
              <a:xfrm>
                <a:off x="467544" y="1124744"/>
                <a:ext cx="8229600" cy="3888432"/>
              </a:xfrm>
            </p:spPr>
            <p:txBody>
              <a:bodyPr>
                <a:norm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reduced from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a14:m>
                <a:r>
                  <a:rPr lang="en-US" altLang="ja-JP" sz="2400" dirty="0"/>
                  <a:t> to</a:t>
                </a:r>
              </a:p>
              <a:p>
                <a:pPr marL="0" indent="0">
                  <a:buNone/>
                </a:pPr>
                <a:r>
                  <a:rPr lang="en-US" altLang="ja-JP" sz="2400" b="0" dirty="0"/>
                  <a:t>                                       </a:t>
                </a:r>
                <a14:m>
                  <m:oMath xmlns:m="http://schemas.openxmlformats.org/officeDocument/2006/math">
                    <m:r>
                      <a:rPr lang="en-US" altLang="ja-JP" sz="2400" b="0" i="1" dirty="0" smtClean="0">
                        <a:latin typeface="Cambria Math"/>
                      </a:rPr>
                      <m:t> </m:t>
                    </m:r>
                    <m:d>
                      <m:dPr>
                        <m:ctrlPr>
                          <a:rPr lang="en-US" altLang="ja-JP" sz="2400" b="0" i="1" dirty="0" smtClean="0">
                            <a:latin typeface="Cambria Math" panose="02040503050406030204" pitchFamily="18" charset="0"/>
                          </a:rPr>
                        </m:ctrlPr>
                      </m:dPr>
                      <m:e>
                        <m:r>
                          <a:rPr lang="en-US" altLang="ja-JP" sz="2400" b="0" i="1" dirty="0" smtClean="0">
                            <a:latin typeface="Cambria Math"/>
                          </a:rPr>
                          <m:t>2</m:t>
                        </m:r>
                        <m:r>
                          <a:rPr lang="en-US" altLang="ja-JP" sz="2400" b="0" i="1" dirty="0" smtClean="0">
                            <a:latin typeface="Cambria Math" panose="02040503050406030204" pitchFamily="18" charset="0"/>
                          </a:rPr>
                          <m:t>𝑟</m:t>
                        </m:r>
                        <m:r>
                          <a:rPr lang="en-US" altLang="ja-JP" sz="2400" b="0" i="1" dirty="0" smtClean="0">
                            <a:latin typeface="Cambria Math"/>
                          </a:rPr>
                          <m:t>+1</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panose="02040503050406030204" pitchFamily="18" charset="0"/>
                            <a:ea typeface="Cambria Math"/>
                          </a:rPr>
                          <m:t>𝑠</m:t>
                        </m:r>
                        <m:r>
                          <a:rPr lang="en-US" altLang="ja-JP" sz="2400" b="0" i="1" dirty="0" smtClean="0">
                            <a:latin typeface="Cambria Math"/>
                            <a:ea typeface="Cambria Math"/>
                          </a:rPr>
                          <m:t>+2</m:t>
                        </m:r>
                        <m:r>
                          <a:rPr lang="en-US" altLang="ja-JP" sz="2400" b="0" i="1" dirty="0" smtClean="0">
                            <a:latin typeface="Cambria Math"/>
                            <a:ea typeface="Cambria Math"/>
                          </a:rPr>
                          <m:t>𝑟</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a:ea typeface="Cambria Math"/>
                          </a:rPr>
                          <m:t>2</m:t>
                        </m:r>
                        <m:r>
                          <a:rPr lang="en-US" altLang="ja-JP" sz="2400" b="0" i="1" dirty="0" smtClean="0">
                            <a:latin typeface="Cambria Math" panose="02040503050406030204" pitchFamily="18" charset="0"/>
                            <a:ea typeface="Cambria Math"/>
                          </a:rPr>
                          <m:t>𝑟</m:t>
                        </m:r>
                        <m:r>
                          <a:rPr lang="en-US" altLang="ja-JP" sz="2400" b="0" i="1" dirty="0" smtClean="0">
                            <a:latin typeface="Cambria Math"/>
                            <a:ea typeface="Cambria Math"/>
                          </a:rPr>
                          <m:t>+1</m:t>
                        </m:r>
                      </m:e>
                    </m:d>
                  </m:oMath>
                </a14:m>
                <a:endParaRPr lang="en-US" altLang="ja-JP" sz="2400" dirty="0"/>
              </a:p>
              <a:p>
                <a:pPr marL="0" indent="0">
                  <a:buNone/>
                </a:pPr>
                <a:r>
                  <a:rPr lang="en-US" altLang="ja-JP" sz="2400" dirty="0"/>
                  <a:t>         but </a:t>
                </a:r>
                <a14:m>
                  <m:oMath xmlns:m="http://schemas.openxmlformats.org/officeDocument/2006/math">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𝑠</m:t>
                    </m:r>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𝑟</m:t>
                    </m:r>
                  </m:oMath>
                </a14:m>
                <a:r>
                  <a:rPr lang="en-US" altLang="ja-JP" sz="2400" dirty="0"/>
                  <a:t> line buffers are required</a:t>
                </a:r>
              </a:p>
            </p:txBody>
          </p:sp>
        </mc:Choice>
        <mc:Fallback xmlns="">
          <p:sp>
            <p:nvSpPr>
              <p:cNvPr id="39"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3888432"/>
              </a:xfrm>
              <a:blipFill>
                <a:blip r:embed="rId6"/>
                <a:stretch>
                  <a:fillRect l="-1037" t="-125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99527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grpSp>
        <p:nvGrpSpPr>
          <p:cNvPr id="16" name="グループ化 15"/>
          <p:cNvGrpSpPr/>
          <p:nvPr/>
        </p:nvGrpSpPr>
        <p:grpSpPr>
          <a:xfrm>
            <a:off x="5170791" y="3441941"/>
            <a:ext cx="3577673" cy="2304256"/>
            <a:chOff x="4452726" y="3429000"/>
            <a:chExt cx="3577673" cy="2304256"/>
          </a:xfrm>
        </p:grpSpPr>
        <p:sp>
          <p:nvSpPr>
            <p:cNvPr id="3" name="正方形/長方形 2"/>
            <p:cNvSpPr/>
            <p:nvPr/>
          </p:nvSpPr>
          <p:spPr>
            <a:xfrm>
              <a:off x="4452726" y="3429000"/>
              <a:ext cx="3575658"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452726" y="3861048"/>
              <a:ext cx="3575658" cy="792088"/>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061426" y="3861048"/>
              <a:ext cx="0" cy="78731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625462" y="4360746"/>
              <a:ext cx="0" cy="787319"/>
            </a:xfrm>
            <a:prstGeom prst="straightConnector1">
              <a:avLst/>
            </a:prstGeom>
            <a:ln w="254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454741" y="4526707"/>
              <a:ext cx="3575658" cy="5040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452726" y="4360746"/>
              <a:ext cx="3575658" cy="79208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52726" y="4005064"/>
              <a:ext cx="3575658" cy="50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99609" y="4072426"/>
              <a:ext cx="1344599" cy="369332"/>
            </a:xfrm>
            <a:prstGeom prst="rect">
              <a:avLst/>
            </a:prstGeom>
            <a:solidFill>
              <a:schemeClr val="bg1"/>
            </a:solidFill>
          </p:spPr>
          <p:txBody>
            <a:bodyPr wrap="none" rtlCol="0">
              <a:spAutoFit/>
            </a:bodyPr>
            <a:lstStyle/>
            <a:p>
              <a:r>
                <a:rPr kumimoji="1" lang="en-US" altLang="ja-JP" dirty="0"/>
                <a:t>current scan</a:t>
              </a:r>
              <a:endParaRPr kumimoji="1" lang="ja-JP" altLang="en-US" dirty="0"/>
            </a:p>
          </p:txBody>
        </p:sp>
        <p:sp>
          <p:nvSpPr>
            <p:cNvPr id="15" name="テキスト ボックス 14"/>
            <p:cNvSpPr txBox="1"/>
            <p:nvPr/>
          </p:nvSpPr>
          <p:spPr>
            <a:xfrm>
              <a:off x="6660232" y="4594069"/>
              <a:ext cx="1066446" cy="369332"/>
            </a:xfrm>
            <a:prstGeom prst="rect">
              <a:avLst/>
            </a:prstGeom>
            <a:solidFill>
              <a:schemeClr val="bg1"/>
            </a:solidFill>
          </p:spPr>
          <p:txBody>
            <a:bodyPr wrap="none" rtlCol="0">
              <a:spAutoFit/>
            </a:bodyPr>
            <a:lstStyle/>
            <a:p>
              <a:r>
                <a:rPr lang="en-US" altLang="ja-JP" dirty="0"/>
                <a:t>next</a:t>
              </a:r>
              <a:r>
                <a:rPr kumimoji="1" lang="en-US" altLang="ja-JP" dirty="0"/>
                <a:t> scan</a:t>
              </a:r>
              <a:endParaRPr kumimoji="1" lang="ja-JP" altLang="en-US" dirty="0"/>
            </a:p>
          </p:txBody>
        </p:sp>
      </p:grpSp>
      <p:sp>
        <p:nvSpPr>
          <p:cNvPr id="14" name="正方形/長方形 13"/>
          <p:cNvSpPr/>
          <p:nvPr/>
        </p:nvSpPr>
        <p:spPr>
          <a:xfrm>
            <a:off x="1089742" y="3873989"/>
            <a:ext cx="3575658" cy="1102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4762150" y="4344713"/>
            <a:ext cx="336633" cy="211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105966" y="3487418"/>
            <a:ext cx="1238672" cy="369332"/>
          </a:xfrm>
          <a:prstGeom prst="rect">
            <a:avLst/>
          </a:prstGeom>
          <a:noFill/>
        </p:spPr>
        <p:txBody>
          <a:bodyPr wrap="none" rtlCol="0">
            <a:spAutoFit/>
          </a:bodyPr>
          <a:lstStyle/>
          <a:p>
            <a:r>
              <a:rPr kumimoji="1" lang="en-US" altLang="ja-JP" dirty="0"/>
              <a:t>line buffers</a:t>
            </a:r>
            <a:endParaRPr kumimoji="1" lang="ja-JP" altLang="en-US" dirty="0"/>
          </a:p>
        </p:txBody>
      </p:sp>
      <p:cxnSp>
        <p:nvCxnSpPr>
          <p:cNvPr id="25" name="カギ線コネクタ 24"/>
          <p:cNvCxnSpPr>
            <a:endCxn id="14" idx="1"/>
          </p:cNvCxnSpPr>
          <p:nvPr/>
        </p:nvCxnSpPr>
        <p:spPr>
          <a:xfrm rot="16200000" flipH="1">
            <a:off x="303627" y="3639051"/>
            <a:ext cx="1068174" cy="504056"/>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34166" y="2987660"/>
            <a:ext cx="679994" cy="369332"/>
          </a:xfrm>
          <a:prstGeom prst="rect">
            <a:avLst/>
          </a:prstGeom>
          <a:noFill/>
        </p:spPr>
        <p:txBody>
          <a:bodyPr wrap="none" rtlCol="0">
            <a:spAutoFit/>
          </a:bodyPr>
          <a:lstStyle/>
          <a:p>
            <a:r>
              <a:rPr lang="en-US" altLang="ja-JP" dirty="0"/>
              <a:t>input</a:t>
            </a:r>
            <a:endParaRPr kumimoji="1" lang="ja-JP" altLang="en-US" dirty="0"/>
          </a:p>
        </p:txBody>
      </p:sp>
      <p:sp>
        <p:nvSpPr>
          <p:cNvPr id="27" name="正方形/長方形 26"/>
          <p:cNvSpPr/>
          <p:nvPr/>
        </p:nvSpPr>
        <p:spPr>
          <a:xfrm>
            <a:off x="1089742" y="3869307"/>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089742" y="3979393"/>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089742" y="4089479"/>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089742" y="4199565"/>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089742" y="4309651"/>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089742" y="4419737"/>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089742" y="4529349"/>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089742" y="4639435"/>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089742" y="4750829"/>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089742" y="4859317"/>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2268055" y="4031838"/>
                <a:ext cx="710451" cy="369332"/>
              </a:xfrm>
              <a:prstGeom prst="rect">
                <a:avLst/>
              </a:prstGeom>
              <a:solidFill>
                <a:schemeClr val="bg1"/>
              </a:solidFill>
            </p:spPr>
            <p:txBody>
              <a:bodyPr wrap="none" rtlCol="0">
                <a:spAutoFit/>
              </a:bodyPr>
              <a:lstStyle/>
              <a:p>
                <a:r>
                  <a:rPr kumimoji="1" lang="en-US" altLang="ja-JP" b="1" dirty="0">
                    <a:solidFill>
                      <a:srgbClr val="FF0000"/>
                    </a:solidFill>
                  </a:rPr>
                  <a:t>s</a:t>
                </a:r>
                <a14:m>
                  <m:oMath xmlns:m="http://schemas.openxmlformats.org/officeDocument/2006/math">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a14:m>
                <a:endParaRPr kumimoji="1" lang="ja-JP" altLang="en-US" b="1" dirty="0">
                  <a:solidFill>
                    <a:srgbClr val="FF0000"/>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268055" y="4031838"/>
                <a:ext cx="710451" cy="369332"/>
              </a:xfrm>
              <a:prstGeom prst="rect">
                <a:avLst/>
              </a:prstGeom>
              <a:blipFill rotWithShape="0">
                <a:blip r:embed="rId4"/>
                <a:stretch>
                  <a:fillRect l="-6838" t="-8197" b="-24590"/>
                </a:stretch>
              </a:blipFill>
            </p:spPr>
            <p:txBody>
              <a:bodyPr/>
              <a:lstStyle/>
              <a:p>
                <a:r>
                  <a:rPr lang="ja-JP" altLang="en-US">
                    <a:noFill/>
                  </a:rPr>
                  <a:t> </a:t>
                </a:r>
              </a:p>
            </p:txBody>
          </p:sp>
        </mc:Fallback>
      </mc:AlternateContent>
      <p:cxnSp>
        <p:nvCxnSpPr>
          <p:cNvPr id="19" name="直線矢印コネクタ 18"/>
          <p:cNvCxnSpPr/>
          <p:nvPr/>
        </p:nvCxnSpPr>
        <p:spPr>
          <a:xfrm>
            <a:off x="2169862" y="3873989"/>
            <a:ext cx="0" cy="64807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2169862" y="4517703"/>
            <a:ext cx="0" cy="45864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テキスト ボックス 39"/>
              <p:cNvSpPr txBox="1"/>
              <p:nvPr/>
            </p:nvSpPr>
            <p:spPr>
              <a:xfrm>
                <a:off x="2269076" y="4560693"/>
                <a:ext cx="35298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2269076" y="4560693"/>
                <a:ext cx="352981" cy="369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コンテンツ プレースホルダー 2"/>
              <p:cNvSpPr>
                <a:spLocks noGrp="1"/>
              </p:cNvSpPr>
              <p:nvPr>
                <p:ph idx="1"/>
              </p:nvPr>
            </p:nvSpPr>
            <p:spPr>
              <a:xfrm>
                <a:off x="467544" y="1124744"/>
                <a:ext cx="8229600" cy="3888432"/>
              </a:xfrm>
            </p:spPr>
            <p:txBody>
              <a:bodyPr>
                <a:norm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reduced from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a14:m>
                <a:r>
                  <a:rPr lang="en-US" altLang="ja-JP" sz="2400" dirty="0"/>
                  <a:t> to</a:t>
                </a:r>
              </a:p>
              <a:p>
                <a:pPr marL="0" indent="0">
                  <a:buNone/>
                </a:pPr>
                <a:r>
                  <a:rPr lang="en-US" altLang="ja-JP" sz="2400" b="0" dirty="0"/>
                  <a:t>                                       </a:t>
                </a:r>
                <a14:m>
                  <m:oMath xmlns:m="http://schemas.openxmlformats.org/officeDocument/2006/math">
                    <m:r>
                      <a:rPr lang="en-US" altLang="ja-JP" sz="2400" b="0" i="1" dirty="0" smtClean="0">
                        <a:latin typeface="Cambria Math"/>
                      </a:rPr>
                      <m:t> </m:t>
                    </m:r>
                    <m:d>
                      <m:dPr>
                        <m:ctrlPr>
                          <a:rPr lang="en-US" altLang="ja-JP" sz="2400" b="0" i="1" dirty="0" smtClean="0">
                            <a:latin typeface="Cambria Math" panose="02040503050406030204" pitchFamily="18" charset="0"/>
                          </a:rPr>
                        </m:ctrlPr>
                      </m:dPr>
                      <m:e>
                        <m:r>
                          <a:rPr lang="en-US" altLang="ja-JP" sz="2400" b="0" i="1" dirty="0" smtClean="0">
                            <a:latin typeface="Cambria Math"/>
                          </a:rPr>
                          <m:t>2</m:t>
                        </m:r>
                        <m:r>
                          <a:rPr lang="en-US" altLang="ja-JP" sz="2400" b="0" i="1" dirty="0" smtClean="0">
                            <a:latin typeface="Cambria Math" panose="02040503050406030204" pitchFamily="18" charset="0"/>
                          </a:rPr>
                          <m:t>𝑟</m:t>
                        </m:r>
                        <m:r>
                          <a:rPr lang="en-US" altLang="ja-JP" sz="2400" b="0" i="1" dirty="0" smtClean="0">
                            <a:latin typeface="Cambria Math"/>
                          </a:rPr>
                          <m:t>+1</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panose="02040503050406030204" pitchFamily="18" charset="0"/>
                            <a:ea typeface="Cambria Math"/>
                          </a:rPr>
                          <m:t>𝑠</m:t>
                        </m:r>
                        <m:r>
                          <a:rPr lang="en-US" altLang="ja-JP" sz="2400" b="0" i="1" dirty="0" smtClean="0">
                            <a:latin typeface="Cambria Math"/>
                            <a:ea typeface="Cambria Math"/>
                          </a:rPr>
                          <m:t>+2</m:t>
                        </m:r>
                        <m:r>
                          <a:rPr lang="en-US" altLang="ja-JP" sz="2400" b="0" i="1" dirty="0" smtClean="0">
                            <a:latin typeface="Cambria Math"/>
                            <a:ea typeface="Cambria Math"/>
                          </a:rPr>
                          <m:t>𝑟</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a:ea typeface="Cambria Math"/>
                          </a:rPr>
                          <m:t>2</m:t>
                        </m:r>
                        <m:r>
                          <a:rPr lang="en-US" altLang="ja-JP" sz="2400" b="0" i="1" dirty="0" smtClean="0">
                            <a:latin typeface="Cambria Math" panose="02040503050406030204" pitchFamily="18" charset="0"/>
                            <a:ea typeface="Cambria Math"/>
                          </a:rPr>
                          <m:t>𝑟</m:t>
                        </m:r>
                        <m:r>
                          <a:rPr lang="en-US" altLang="ja-JP" sz="2400" b="0" i="1" dirty="0" smtClean="0">
                            <a:latin typeface="Cambria Math"/>
                            <a:ea typeface="Cambria Math"/>
                          </a:rPr>
                          <m:t>+1</m:t>
                        </m:r>
                      </m:e>
                    </m:d>
                  </m:oMath>
                </a14:m>
                <a:endParaRPr lang="en-US" altLang="ja-JP" sz="2400" dirty="0"/>
              </a:p>
              <a:p>
                <a:pPr marL="0" indent="0">
                  <a:buNone/>
                </a:pPr>
                <a:r>
                  <a:rPr lang="en-US" altLang="ja-JP" sz="2400" dirty="0"/>
                  <a:t>         but </a:t>
                </a:r>
                <a14:m>
                  <m:oMath xmlns:m="http://schemas.openxmlformats.org/officeDocument/2006/math">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𝑠</m:t>
                    </m:r>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𝑟</m:t>
                    </m:r>
                  </m:oMath>
                </a14:m>
                <a:r>
                  <a:rPr lang="en-US" altLang="ja-JP" sz="2400" dirty="0"/>
                  <a:t> line buffers are required</a:t>
                </a:r>
              </a:p>
            </p:txBody>
          </p:sp>
        </mc:Choice>
        <mc:Fallback xmlns="">
          <p:sp>
            <p:nvSpPr>
              <p:cNvPr id="41"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3888432"/>
              </a:xfrm>
              <a:blipFill>
                <a:blip r:embed="rId6"/>
                <a:stretch>
                  <a:fillRect l="-1037" t="-12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1120387" y="5144064"/>
                <a:ext cx="3978395" cy="1323439"/>
              </a:xfrm>
              <a:prstGeom prst="rect">
                <a:avLst/>
              </a:prstGeom>
              <a:noFill/>
            </p:spPr>
            <p:txBody>
              <a:bodyPr wrap="square" rtlCol="0">
                <a:spAutoFit/>
              </a:bodyPr>
              <a:lstStyle/>
              <a:p>
                <a:pPr marL="342900" indent="-342900">
                  <a:buFont typeface="+mj-lt"/>
                  <a:buAutoNum type="arabicPeriod"/>
                </a:pP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𝑠</m:t>
                    </m:r>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 </m:t>
                    </m:r>
                  </m:oMath>
                </a14:m>
                <a:r>
                  <a:rPr kumimoji="1" lang="en-US" altLang="ja-JP" sz="2000" dirty="0"/>
                  <a:t>line buffers </a:t>
                </a:r>
                <a:r>
                  <a:rPr lang="en-US" altLang="ja-JP" sz="2000" dirty="0"/>
                  <a:t>are used for</a:t>
                </a:r>
                <a:r>
                  <a:rPr kumimoji="1" lang="en-US" altLang="ja-JP" sz="2000" dirty="0"/>
                  <a:t> the current zigzag scan, and</a:t>
                </a:r>
              </a:p>
              <a:p>
                <a:pPr marL="342900" indent="-342900">
                  <a:buFont typeface="+mj-lt"/>
                  <a:buAutoNum type="arabicPeriod"/>
                </a:pP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𝑠</m:t>
                    </m:r>
                  </m:oMath>
                </a14:m>
                <a:r>
                  <a:rPr kumimoji="1" lang="ja-JP" altLang="en-US" sz="2000" dirty="0"/>
                  <a:t> </a:t>
                </a:r>
                <a:r>
                  <a:rPr kumimoji="1" lang="en-US" altLang="ja-JP" sz="2000" dirty="0"/>
                  <a:t>line buffers are used to buffer the pixels for the next zigzag scan</a:t>
                </a:r>
                <a:endParaRPr kumimoji="1" lang="ja-JP" altLang="en-US" sz="2000"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120387" y="5144064"/>
                <a:ext cx="3978395" cy="1323439"/>
              </a:xfrm>
              <a:prstGeom prst="rect">
                <a:avLst/>
              </a:prstGeom>
              <a:blipFill>
                <a:blip r:embed="rId7"/>
                <a:stretch>
                  <a:fillRect l="-1687" t="-3226" r="-1227" b="-73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16646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89742" y="3873989"/>
            <a:ext cx="3575658" cy="1102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grpSp>
        <p:nvGrpSpPr>
          <p:cNvPr id="16" name="グループ化 15"/>
          <p:cNvGrpSpPr/>
          <p:nvPr/>
        </p:nvGrpSpPr>
        <p:grpSpPr>
          <a:xfrm>
            <a:off x="5170791" y="3441941"/>
            <a:ext cx="3577673" cy="2304256"/>
            <a:chOff x="4452726" y="3429000"/>
            <a:chExt cx="3577673" cy="2304256"/>
          </a:xfrm>
        </p:grpSpPr>
        <p:sp>
          <p:nvSpPr>
            <p:cNvPr id="3" name="正方形/長方形 2"/>
            <p:cNvSpPr/>
            <p:nvPr/>
          </p:nvSpPr>
          <p:spPr>
            <a:xfrm>
              <a:off x="4452726" y="3429000"/>
              <a:ext cx="3575658"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452726" y="3861048"/>
              <a:ext cx="3575658" cy="792088"/>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061426" y="3861048"/>
              <a:ext cx="0" cy="78731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625462" y="4360746"/>
              <a:ext cx="0" cy="787319"/>
            </a:xfrm>
            <a:prstGeom prst="straightConnector1">
              <a:avLst/>
            </a:prstGeom>
            <a:ln w="254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454741" y="4526707"/>
              <a:ext cx="3575658" cy="5040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452726" y="4360746"/>
              <a:ext cx="3575658" cy="79208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52726" y="4005064"/>
              <a:ext cx="3575658" cy="50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99609" y="4072426"/>
              <a:ext cx="1344599" cy="369332"/>
            </a:xfrm>
            <a:prstGeom prst="rect">
              <a:avLst/>
            </a:prstGeom>
            <a:solidFill>
              <a:schemeClr val="bg1"/>
            </a:solidFill>
          </p:spPr>
          <p:txBody>
            <a:bodyPr wrap="none" rtlCol="0">
              <a:spAutoFit/>
            </a:bodyPr>
            <a:lstStyle/>
            <a:p>
              <a:r>
                <a:rPr kumimoji="1" lang="en-US" altLang="ja-JP" dirty="0"/>
                <a:t>current scan</a:t>
              </a:r>
              <a:endParaRPr kumimoji="1" lang="ja-JP" altLang="en-US" dirty="0"/>
            </a:p>
          </p:txBody>
        </p:sp>
        <p:sp>
          <p:nvSpPr>
            <p:cNvPr id="15" name="テキスト ボックス 14"/>
            <p:cNvSpPr txBox="1"/>
            <p:nvPr/>
          </p:nvSpPr>
          <p:spPr>
            <a:xfrm>
              <a:off x="6660232" y="4594069"/>
              <a:ext cx="1066446" cy="369332"/>
            </a:xfrm>
            <a:prstGeom prst="rect">
              <a:avLst/>
            </a:prstGeom>
            <a:solidFill>
              <a:schemeClr val="bg1"/>
            </a:solidFill>
          </p:spPr>
          <p:txBody>
            <a:bodyPr wrap="none" rtlCol="0">
              <a:spAutoFit/>
            </a:bodyPr>
            <a:lstStyle/>
            <a:p>
              <a:r>
                <a:rPr lang="en-US" altLang="ja-JP" dirty="0"/>
                <a:t>next</a:t>
              </a:r>
              <a:r>
                <a:rPr kumimoji="1" lang="en-US" altLang="ja-JP" dirty="0"/>
                <a:t> scan</a:t>
              </a:r>
              <a:endParaRPr kumimoji="1" lang="ja-JP" altLang="en-US" dirty="0"/>
            </a:p>
          </p:txBody>
        </p:sp>
      </p:grpSp>
      <p:sp>
        <p:nvSpPr>
          <p:cNvPr id="20" name="右矢印 19"/>
          <p:cNvSpPr/>
          <p:nvPr/>
        </p:nvSpPr>
        <p:spPr>
          <a:xfrm>
            <a:off x="4762150" y="4344713"/>
            <a:ext cx="336633" cy="211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105966" y="3487418"/>
            <a:ext cx="1238672" cy="369332"/>
          </a:xfrm>
          <a:prstGeom prst="rect">
            <a:avLst/>
          </a:prstGeom>
          <a:noFill/>
        </p:spPr>
        <p:txBody>
          <a:bodyPr wrap="none" rtlCol="0">
            <a:spAutoFit/>
          </a:bodyPr>
          <a:lstStyle/>
          <a:p>
            <a:r>
              <a:rPr kumimoji="1" lang="en-US" altLang="ja-JP" dirty="0"/>
              <a:t>line buffers</a:t>
            </a:r>
            <a:endParaRPr kumimoji="1" lang="ja-JP" altLang="en-US" dirty="0"/>
          </a:p>
        </p:txBody>
      </p:sp>
      <p:cxnSp>
        <p:nvCxnSpPr>
          <p:cNvPr id="25" name="カギ線コネクタ 24"/>
          <p:cNvCxnSpPr>
            <a:endCxn id="14" idx="1"/>
          </p:cNvCxnSpPr>
          <p:nvPr/>
        </p:nvCxnSpPr>
        <p:spPr>
          <a:xfrm rot="16200000" flipH="1">
            <a:off x="303627" y="3639051"/>
            <a:ext cx="1068174" cy="504056"/>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34166" y="2987660"/>
            <a:ext cx="679994" cy="369332"/>
          </a:xfrm>
          <a:prstGeom prst="rect">
            <a:avLst/>
          </a:prstGeom>
          <a:noFill/>
        </p:spPr>
        <p:txBody>
          <a:bodyPr wrap="none" rtlCol="0">
            <a:spAutoFit/>
          </a:bodyPr>
          <a:lstStyle/>
          <a:p>
            <a:r>
              <a:rPr lang="en-US" altLang="ja-JP" dirty="0"/>
              <a:t>input</a:t>
            </a:r>
            <a:endParaRPr kumimoji="1" lang="ja-JP" altLang="en-US" dirty="0"/>
          </a:p>
        </p:txBody>
      </p:sp>
      <p:sp>
        <p:nvSpPr>
          <p:cNvPr id="27" name="正方形/長方形 26"/>
          <p:cNvSpPr/>
          <p:nvPr/>
        </p:nvSpPr>
        <p:spPr>
          <a:xfrm>
            <a:off x="1089742" y="3869307"/>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089742" y="3979393"/>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089742" y="4089479"/>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089742" y="4199565"/>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089742" y="4309651"/>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089742" y="4419737"/>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089742" y="4529349"/>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089742" y="4639435"/>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089742" y="4750829"/>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089742" y="4859317"/>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2260266" y="4425166"/>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260266" y="4425166"/>
                <a:ext cx="889987" cy="369332"/>
              </a:xfrm>
              <a:prstGeom prst="rect">
                <a:avLst/>
              </a:prstGeom>
              <a:blipFill rotWithShape="0">
                <a:blip r:embed="rId4"/>
                <a:stretch>
                  <a:fillRect/>
                </a:stretch>
              </a:blipFill>
            </p:spPr>
            <p:txBody>
              <a:bodyPr/>
              <a:lstStyle/>
              <a:p>
                <a:r>
                  <a:rPr lang="ja-JP" altLang="en-US">
                    <a:noFill/>
                  </a:rPr>
                  <a:t> </a:t>
                </a:r>
              </a:p>
            </p:txBody>
          </p:sp>
        </mc:Fallback>
      </mc:AlternateContent>
      <p:cxnSp>
        <p:nvCxnSpPr>
          <p:cNvPr id="19" name="直線矢印コネクタ 18"/>
          <p:cNvCxnSpPr/>
          <p:nvPr/>
        </p:nvCxnSpPr>
        <p:spPr>
          <a:xfrm>
            <a:off x="2169862" y="4316657"/>
            <a:ext cx="0" cy="648072"/>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2169862" y="3851011"/>
            <a:ext cx="0" cy="45864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テキスト ボックス 39"/>
              <p:cNvSpPr txBox="1"/>
              <p:nvPr/>
            </p:nvSpPr>
            <p:spPr>
              <a:xfrm>
                <a:off x="2268683" y="3900701"/>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2268683" y="3900701"/>
                <a:ext cx="352982" cy="369332"/>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コンテンツ プレースホルダー 2"/>
              <p:cNvSpPr>
                <a:spLocks noGrp="1"/>
              </p:cNvSpPr>
              <p:nvPr>
                <p:ph idx="1"/>
              </p:nvPr>
            </p:nvSpPr>
            <p:spPr>
              <a:xfrm>
                <a:off x="467544" y="1124744"/>
                <a:ext cx="8229600" cy="3888432"/>
              </a:xfrm>
            </p:spPr>
            <p:txBody>
              <a:bodyPr>
                <a:norm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reduced from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a14:m>
                <a:r>
                  <a:rPr lang="en-US" altLang="ja-JP" sz="2400" dirty="0"/>
                  <a:t> to</a:t>
                </a:r>
              </a:p>
              <a:p>
                <a:pPr marL="0" indent="0">
                  <a:buNone/>
                </a:pPr>
                <a:r>
                  <a:rPr lang="en-US" altLang="ja-JP" sz="2400" b="0" dirty="0"/>
                  <a:t>                                       </a:t>
                </a:r>
                <a14:m>
                  <m:oMath xmlns:m="http://schemas.openxmlformats.org/officeDocument/2006/math">
                    <m:r>
                      <a:rPr lang="en-US" altLang="ja-JP" sz="2400" b="0" i="1" dirty="0" smtClean="0">
                        <a:latin typeface="Cambria Math"/>
                      </a:rPr>
                      <m:t> </m:t>
                    </m:r>
                    <m:d>
                      <m:dPr>
                        <m:ctrlPr>
                          <a:rPr lang="en-US" altLang="ja-JP" sz="2400" b="0" i="1" dirty="0" smtClean="0">
                            <a:latin typeface="Cambria Math" panose="02040503050406030204" pitchFamily="18" charset="0"/>
                          </a:rPr>
                        </m:ctrlPr>
                      </m:dPr>
                      <m:e>
                        <m:r>
                          <a:rPr lang="en-US" altLang="ja-JP" sz="2400" b="0" i="1" dirty="0" smtClean="0">
                            <a:latin typeface="Cambria Math"/>
                          </a:rPr>
                          <m:t>2</m:t>
                        </m:r>
                        <m:r>
                          <a:rPr lang="en-US" altLang="ja-JP" sz="2400" b="0" i="1" dirty="0" smtClean="0">
                            <a:latin typeface="Cambria Math" panose="02040503050406030204" pitchFamily="18" charset="0"/>
                          </a:rPr>
                          <m:t>𝑟</m:t>
                        </m:r>
                        <m:r>
                          <a:rPr lang="en-US" altLang="ja-JP" sz="2400" b="0" i="1" dirty="0" smtClean="0">
                            <a:latin typeface="Cambria Math"/>
                          </a:rPr>
                          <m:t>+1</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panose="02040503050406030204" pitchFamily="18" charset="0"/>
                            <a:ea typeface="Cambria Math"/>
                          </a:rPr>
                          <m:t>𝑠</m:t>
                        </m:r>
                        <m:r>
                          <a:rPr lang="en-US" altLang="ja-JP" sz="2400" b="0" i="1" dirty="0" smtClean="0">
                            <a:latin typeface="Cambria Math"/>
                            <a:ea typeface="Cambria Math"/>
                          </a:rPr>
                          <m:t>+2</m:t>
                        </m:r>
                        <m:r>
                          <a:rPr lang="en-US" altLang="ja-JP" sz="2400" b="0" i="1" dirty="0" smtClean="0">
                            <a:latin typeface="Cambria Math"/>
                            <a:ea typeface="Cambria Math"/>
                          </a:rPr>
                          <m:t>𝑟</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a:ea typeface="Cambria Math"/>
                          </a:rPr>
                          <m:t>2</m:t>
                        </m:r>
                        <m:r>
                          <a:rPr lang="en-US" altLang="ja-JP" sz="2400" b="0" i="1" dirty="0" smtClean="0">
                            <a:latin typeface="Cambria Math" panose="02040503050406030204" pitchFamily="18" charset="0"/>
                            <a:ea typeface="Cambria Math"/>
                          </a:rPr>
                          <m:t>𝑟</m:t>
                        </m:r>
                        <m:r>
                          <a:rPr lang="en-US" altLang="ja-JP" sz="2400" b="0" i="1" dirty="0" smtClean="0">
                            <a:latin typeface="Cambria Math"/>
                            <a:ea typeface="Cambria Math"/>
                          </a:rPr>
                          <m:t>+1</m:t>
                        </m:r>
                      </m:e>
                    </m:d>
                  </m:oMath>
                </a14:m>
                <a:endParaRPr lang="en-US" altLang="ja-JP" sz="2400" dirty="0"/>
              </a:p>
              <a:p>
                <a:pPr marL="0" indent="0">
                  <a:buNone/>
                </a:pPr>
                <a:r>
                  <a:rPr lang="en-US" altLang="ja-JP" sz="2400" dirty="0"/>
                  <a:t>         but </a:t>
                </a:r>
                <a14:m>
                  <m:oMath xmlns:m="http://schemas.openxmlformats.org/officeDocument/2006/math">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𝑠</m:t>
                    </m:r>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𝑟</m:t>
                    </m:r>
                  </m:oMath>
                </a14:m>
                <a:r>
                  <a:rPr lang="en-US" altLang="ja-JP" sz="2400" dirty="0"/>
                  <a:t> line buffers are required</a:t>
                </a:r>
              </a:p>
            </p:txBody>
          </p:sp>
        </mc:Choice>
        <mc:Fallback xmlns="">
          <p:sp>
            <p:nvSpPr>
              <p:cNvPr id="41"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3888432"/>
              </a:xfrm>
              <a:blipFill>
                <a:blip r:embed="rId6"/>
                <a:stretch>
                  <a:fillRect l="-1037" t="-12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p:cNvSpPr txBox="1"/>
              <p:nvPr/>
            </p:nvSpPr>
            <p:spPr>
              <a:xfrm>
                <a:off x="1120387" y="5144064"/>
                <a:ext cx="3978395" cy="1323439"/>
              </a:xfrm>
              <a:prstGeom prst="rect">
                <a:avLst/>
              </a:prstGeom>
              <a:noFill/>
            </p:spPr>
            <p:txBody>
              <a:bodyPr wrap="square" rtlCol="0">
                <a:spAutoFit/>
              </a:bodyPr>
              <a:lstStyle/>
              <a:p>
                <a:pPr marL="342900" indent="-342900">
                  <a:buFont typeface="+mj-lt"/>
                  <a:buAutoNum type="arabicPeriod"/>
                </a:pP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𝑠</m:t>
                    </m:r>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 </m:t>
                    </m:r>
                  </m:oMath>
                </a14:m>
                <a:r>
                  <a:rPr kumimoji="1" lang="en-US" altLang="ja-JP" sz="2000" dirty="0"/>
                  <a:t>line buffers </a:t>
                </a:r>
                <a:r>
                  <a:rPr lang="en-US" altLang="ja-JP" sz="2000" dirty="0"/>
                  <a:t>are used for</a:t>
                </a:r>
                <a:r>
                  <a:rPr kumimoji="1" lang="en-US" altLang="ja-JP" sz="2000" dirty="0"/>
                  <a:t> the current zigzag scan, and</a:t>
                </a:r>
              </a:p>
              <a:p>
                <a:pPr marL="342900" indent="-342900">
                  <a:buFont typeface="+mj-lt"/>
                  <a:buAutoNum type="arabicPeriod"/>
                </a:pP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𝑠</m:t>
                    </m:r>
                  </m:oMath>
                </a14:m>
                <a:r>
                  <a:rPr kumimoji="1" lang="ja-JP" altLang="en-US" sz="2000" dirty="0"/>
                  <a:t> </a:t>
                </a:r>
                <a:r>
                  <a:rPr kumimoji="1" lang="en-US" altLang="ja-JP" sz="2000" dirty="0"/>
                  <a:t>line buffers are used to buffer the pixels for the next zigzag scan</a:t>
                </a:r>
                <a:endParaRPr kumimoji="1" lang="ja-JP" altLang="en-US" sz="2000"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1120387" y="5144064"/>
                <a:ext cx="3978395" cy="1323439"/>
              </a:xfrm>
              <a:prstGeom prst="rect">
                <a:avLst/>
              </a:prstGeom>
              <a:blipFill>
                <a:blip r:embed="rId7"/>
                <a:stretch>
                  <a:fillRect l="-1687" t="-3226" r="-1227" b="-73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33866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089742" y="3873989"/>
            <a:ext cx="3575658" cy="1102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p:grpSp>
        <p:nvGrpSpPr>
          <p:cNvPr id="16" name="グループ化 15"/>
          <p:cNvGrpSpPr/>
          <p:nvPr/>
        </p:nvGrpSpPr>
        <p:grpSpPr>
          <a:xfrm>
            <a:off x="5170791" y="3441941"/>
            <a:ext cx="3577673" cy="2304256"/>
            <a:chOff x="4452726" y="3429000"/>
            <a:chExt cx="3577673" cy="2304256"/>
          </a:xfrm>
        </p:grpSpPr>
        <p:sp>
          <p:nvSpPr>
            <p:cNvPr id="3" name="正方形/長方形 2"/>
            <p:cNvSpPr/>
            <p:nvPr/>
          </p:nvSpPr>
          <p:spPr>
            <a:xfrm>
              <a:off x="4452726" y="3429000"/>
              <a:ext cx="3575658"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452726" y="3861048"/>
              <a:ext cx="3575658" cy="792088"/>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061426" y="3861048"/>
              <a:ext cx="0" cy="78731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625462" y="4360746"/>
              <a:ext cx="0" cy="787319"/>
            </a:xfrm>
            <a:prstGeom prst="straightConnector1">
              <a:avLst/>
            </a:prstGeom>
            <a:ln w="254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454741" y="4526707"/>
              <a:ext cx="3575658" cy="5040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452726" y="4360746"/>
              <a:ext cx="3575658" cy="79208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52726" y="4005064"/>
              <a:ext cx="3575658" cy="50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99609" y="4072426"/>
              <a:ext cx="1344599" cy="369332"/>
            </a:xfrm>
            <a:prstGeom prst="rect">
              <a:avLst/>
            </a:prstGeom>
            <a:solidFill>
              <a:schemeClr val="bg1"/>
            </a:solidFill>
          </p:spPr>
          <p:txBody>
            <a:bodyPr wrap="none" rtlCol="0">
              <a:spAutoFit/>
            </a:bodyPr>
            <a:lstStyle/>
            <a:p>
              <a:r>
                <a:rPr kumimoji="1" lang="en-US" altLang="ja-JP" dirty="0"/>
                <a:t>current scan</a:t>
              </a:r>
              <a:endParaRPr kumimoji="1" lang="ja-JP" altLang="en-US" dirty="0"/>
            </a:p>
          </p:txBody>
        </p:sp>
        <p:sp>
          <p:nvSpPr>
            <p:cNvPr id="15" name="テキスト ボックス 14"/>
            <p:cNvSpPr txBox="1"/>
            <p:nvPr/>
          </p:nvSpPr>
          <p:spPr>
            <a:xfrm>
              <a:off x="6660232" y="4594069"/>
              <a:ext cx="1066446" cy="369332"/>
            </a:xfrm>
            <a:prstGeom prst="rect">
              <a:avLst/>
            </a:prstGeom>
            <a:solidFill>
              <a:schemeClr val="bg1"/>
            </a:solidFill>
          </p:spPr>
          <p:txBody>
            <a:bodyPr wrap="none" rtlCol="0">
              <a:spAutoFit/>
            </a:bodyPr>
            <a:lstStyle/>
            <a:p>
              <a:r>
                <a:rPr lang="en-US" altLang="ja-JP" dirty="0"/>
                <a:t>next</a:t>
              </a:r>
              <a:r>
                <a:rPr kumimoji="1" lang="en-US" altLang="ja-JP" dirty="0"/>
                <a:t> scan</a:t>
              </a:r>
              <a:endParaRPr kumimoji="1" lang="ja-JP" altLang="en-US" dirty="0"/>
            </a:p>
          </p:txBody>
        </p:sp>
      </p:grpSp>
      <p:sp>
        <p:nvSpPr>
          <p:cNvPr id="20" name="右矢印 19"/>
          <p:cNvSpPr/>
          <p:nvPr/>
        </p:nvSpPr>
        <p:spPr>
          <a:xfrm>
            <a:off x="4762150" y="4344713"/>
            <a:ext cx="336633" cy="211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105966" y="3487418"/>
            <a:ext cx="1238672" cy="369332"/>
          </a:xfrm>
          <a:prstGeom prst="rect">
            <a:avLst/>
          </a:prstGeom>
          <a:noFill/>
        </p:spPr>
        <p:txBody>
          <a:bodyPr wrap="none" rtlCol="0">
            <a:spAutoFit/>
          </a:bodyPr>
          <a:lstStyle/>
          <a:p>
            <a:r>
              <a:rPr kumimoji="1" lang="en-US" altLang="ja-JP" dirty="0"/>
              <a:t>line buffers</a:t>
            </a:r>
            <a:endParaRPr kumimoji="1" lang="ja-JP" altLang="en-US" dirty="0"/>
          </a:p>
        </p:txBody>
      </p:sp>
      <p:cxnSp>
        <p:nvCxnSpPr>
          <p:cNvPr id="25" name="カギ線コネクタ 24"/>
          <p:cNvCxnSpPr>
            <a:endCxn id="14" idx="1"/>
          </p:cNvCxnSpPr>
          <p:nvPr/>
        </p:nvCxnSpPr>
        <p:spPr>
          <a:xfrm rot="16200000" flipH="1">
            <a:off x="303627" y="3639051"/>
            <a:ext cx="1068174" cy="504056"/>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34166" y="2987660"/>
            <a:ext cx="679994" cy="369332"/>
          </a:xfrm>
          <a:prstGeom prst="rect">
            <a:avLst/>
          </a:prstGeom>
          <a:noFill/>
        </p:spPr>
        <p:txBody>
          <a:bodyPr wrap="none" rtlCol="0">
            <a:spAutoFit/>
          </a:bodyPr>
          <a:lstStyle/>
          <a:p>
            <a:r>
              <a:rPr lang="en-US" altLang="ja-JP" dirty="0"/>
              <a:t>input</a:t>
            </a:r>
            <a:endParaRPr kumimoji="1" lang="ja-JP" altLang="en-US" dirty="0"/>
          </a:p>
        </p:txBody>
      </p:sp>
      <p:sp>
        <p:nvSpPr>
          <p:cNvPr id="27" name="正方形/長方形 26"/>
          <p:cNvSpPr/>
          <p:nvPr/>
        </p:nvSpPr>
        <p:spPr>
          <a:xfrm>
            <a:off x="1089742" y="3869307"/>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089742" y="3979393"/>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089742" y="4089479"/>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089742" y="4199565"/>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089742" y="4309651"/>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089742" y="4419737"/>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089742" y="4529349"/>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089742" y="4639435"/>
            <a:ext cx="3575658" cy="11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089742" y="4750829"/>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089742" y="4859317"/>
            <a:ext cx="3575658" cy="11008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2399715" y="3902215"/>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399715" y="3902215"/>
                <a:ext cx="889987" cy="369332"/>
              </a:xfrm>
              <a:prstGeom prst="rect">
                <a:avLst/>
              </a:prstGeom>
              <a:blipFill rotWithShape="0">
                <a:blip r:embed="rId4"/>
                <a:stretch>
                  <a:fillRect/>
                </a:stretch>
              </a:blipFill>
            </p:spPr>
            <p:txBody>
              <a:bodyPr/>
              <a:lstStyle/>
              <a:p>
                <a:r>
                  <a:rPr lang="ja-JP" altLang="en-US">
                    <a:noFill/>
                  </a:rPr>
                  <a:t> </a:t>
                </a:r>
              </a:p>
            </p:txBody>
          </p:sp>
        </mc:Fallback>
      </mc:AlternateContent>
      <p:cxnSp>
        <p:nvCxnSpPr>
          <p:cNvPr id="39" name="直線矢印コネクタ 38"/>
          <p:cNvCxnSpPr/>
          <p:nvPr/>
        </p:nvCxnSpPr>
        <p:spPr>
          <a:xfrm>
            <a:off x="2483768" y="4293096"/>
            <a:ext cx="0" cy="45864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テキスト ボックス 39"/>
              <p:cNvSpPr txBox="1"/>
              <p:nvPr/>
            </p:nvSpPr>
            <p:spPr>
              <a:xfrm>
                <a:off x="2608408" y="4361384"/>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2608408" y="4361384"/>
                <a:ext cx="352982" cy="369332"/>
              </a:xfrm>
              <a:prstGeom prst="rect">
                <a:avLst/>
              </a:prstGeom>
              <a:blipFill rotWithShape="0">
                <a:blip r:embed="rId5"/>
                <a:stretch>
                  <a:fillRect/>
                </a:stretch>
              </a:blipFill>
            </p:spPr>
            <p:txBody>
              <a:bodyPr/>
              <a:lstStyle/>
              <a:p>
                <a:r>
                  <a:rPr lang="ja-JP" altLang="en-US">
                    <a:noFill/>
                  </a:rPr>
                  <a:t> </a:t>
                </a:r>
              </a:p>
            </p:txBody>
          </p:sp>
        </mc:Fallback>
      </mc:AlternateContent>
      <p:cxnSp>
        <p:nvCxnSpPr>
          <p:cNvPr id="41" name="直線矢印コネクタ 40"/>
          <p:cNvCxnSpPr/>
          <p:nvPr/>
        </p:nvCxnSpPr>
        <p:spPr>
          <a:xfrm>
            <a:off x="2157413" y="4750829"/>
            <a:ext cx="0" cy="21857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2300288" y="3851011"/>
            <a:ext cx="6123" cy="458640"/>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3" name="フリーフォーム 42"/>
          <p:cNvSpPr/>
          <p:nvPr/>
        </p:nvSpPr>
        <p:spPr>
          <a:xfrm>
            <a:off x="2157413" y="3694664"/>
            <a:ext cx="142875" cy="1432566"/>
          </a:xfrm>
          <a:custGeom>
            <a:avLst/>
            <a:gdLst>
              <a:gd name="connsiteX0" fmla="*/ 0 w 142875"/>
              <a:gd name="connsiteY0" fmla="*/ 1277386 h 1432566"/>
              <a:gd name="connsiteX1" fmla="*/ 66675 w 142875"/>
              <a:gd name="connsiteY1" fmla="*/ 1329774 h 1432566"/>
              <a:gd name="connsiteX2" fmla="*/ 80962 w 142875"/>
              <a:gd name="connsiteY2" fmla="*/ 96286 h 1432566"/>
              <a:gd name="connsiteX3" fmla="*/ 142875 w 142875"/>
              <a:gd name="connsiteY3" fmla="*/ 172486 h 1432566"/>
            </a:gdLst>
            <a:ahLst/>
            <a:cxnLst>
              <a:cxn ang="0">
                <a:pos x="connsiteX0" y="connsiteY0"/>
              </a:cxn>
              <a:cxn ang="0">
                <a:pos x="connsiteX1" y="connsiteY1"/>
              </a:cxn>
              <a:cxn ang="0">
                <a:pos x="connsiteX2" y="connsiteY2"/>
              </a:cxn>
              <a:cxn ang="0">
                <a:pos x="connsiteX3" y="connsiteY3"/>
              </a:cxn>
            </a:cxnLst>
            <a:rect l="l" t="t" r="r" b="b"/>
            <a:pathLst>
              <a:path w="142875" h="1432566">
                <a:moveTo>
                  <a:pt x="0" y="1277386"/>
                </a:moveTo>
                <a:cubicBezTo>
                  <a:pt x="26590" y="1402005"/>
                  <a:pt x="53181" y="1526624"/>
                  <a:pt x="66675" y="1329774"/>
                </a:cubicBezTo>
                <a:cubicBezTo>
                  <a:pt x="80169" y="1132924"/>
                  <a:pt x="68262" y="289167"/>
                  <a:pt x="80962" y="96286"/>
                </a:cubicBezTo>
                <a:cubicBezTo>
                  <a:pt x="93662" y="-96595"/>
                  <a:pt x="118268" y="37945"/>
                  <a:pt x="142875" y="172486"/>
                </a:cubicBezTo>
              </a:path>
            </a:pathLst>
          </a:custGeom>
          <a:no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4" name="コンテンツ プレースホルダー 2"/>
              <p:cNvSpPr>
                <a:spLocks noGrp="1"/>
              </p:cNvSpPr>
              <p:nvPr>
                <p:ph idx="1"/>
              </p:nvPr>
            </p:nvSpPr>
            <p:spPr>
              <a:xfrm>
                <a:off x="467544" y="1124744"/>
                <a:ext cx="8229600" cy="3888432"/>
              </a:xfrm>
            </p:spPr>
            <p:txBody>
              <a:bodyPr>
                <a:norm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reduced from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a14:m>
                <a:r>
                  <a:rPr lang="en-US" altLang="ja-JP" sz="2400" dirty="0"/>
                  <a:t> to</a:t>
                </a:r>
              </a:p>
              <a:p>
                <a:pPr marL="0" indent="0">
                  <a:buNone/>
                </a:pPr>
                <a:r>
                  <a:rPr lang="en-US" altLang="ja-JP" sz="2400" b="0" dirty="0"/>
                  <a:t>                                       </a:t>
                </a:r>
                <a14:m>
                  <m:oMath xmlns:m="http://schemas.openxmlformats.org/officeDocument/2006/math">
                    <m:r>
                      <a:rPr lang="en-US" altLang="ja-JP" sz="2400" b="0" i="1" dirty="0" smtClean="0">
                        <a:latin typeface="Cambria Math"/>
                      </a:rPr>
                      <m:t> </m:t>
                    </m:r>
                    <m:d>
                      <m:dPr>
                        <m:ctrlPr>
                          <a:rPr lang="en-US" altLang="ja-JP" sz="2400" b="0" i="1" dirty="0" smtClean="0">
                            <a:latin typeface="Cambria Math" panose="02040503050406030204" pitchFamily="18" charset="0"/>
                          </a:rPr>
                        </m:ctrlPr>
                      </m:dPr>
                      <m:e>
                        <m:r>
                          <a:rPr lang="en-US" altLang="ja-JP" sz="2400" b="0" i="1" dirty="0" smtClean="0">
                            <a:latin typeface="Cambria Math"/>
                          </a:rPr>
                          <m:t>2</m:t>
                        </m:r>
                        <m:r>
                          <a:rPr lang="en-US" altLang="ja-JP" sz="2400" b="0" i="1" dirty="0" smtClean="0">
                            <a:latin typeface="Cambria Math" panose="02040503050406030204" pitchFamily="18" charset="0"/>
                          </a:rPr>
                          <m:t>𝑟</m:t>
                        </m:r>
                        <m:r>
                          <a:rPr lang="en-US" altLang="ja-JP" sz="2400" b="0" i="1" dirty="0" smtClean="0">
                            <a:latin typeface="Cambria Math"/>
                          </a:rPr>
                          <m:t>+1</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panose="02040503050406030204" pitchFamily="18" charset="0"/>
                            <a:ea typeface="Cambria Math"/>
                          </a:rPr>
                          <m:t>𝑠</m:t>
                        </m:r>
                        <m:r>
                          <a:rPr lang="en-US" altLang="ja-JP" sz="2400" b="0" i="1" dirty="0" smtClean="0">
                            <a:latin typeface="Cambria Math"/>
                            <a:ea typeface="Cambria Math"/>
                          </a:rPr>
                          <m:t>+2</m:t>
                        </m:r>
                        <m:r>
                          <a:rPr lang="en-US" altLang="ja-JP" sz="2400" b="0" i="1" dirty="0" smtClean="0">
                            <a:latin typeface="Cambria Math"/>
                            <a:ea typeface="Cambria Math"/>
                          </a:rPr>
                          <m:t>𝑟</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a:ea typeface="Cambria Math"/>
                          </a:rPr>
                          <m:t>2</m:t>
                        </m:r>
                        <m:r>
                          <a:rPr lang="en-US" altLang="ja-JP" sz="2400" b="0" i="1" dirty="0" smtClean="0">
                            <a:latin typeface="Cambria Math" panose="02040503050406030204" pitchFamily="18" charset="0"/>
                            <a:ea typeface="Cambria Math"/>
                          </a:rPr>
                          <m:t>𝑟</m:t>
                        </m:r>
                        <m:r>
                          <a:rPr lang="en-US" altLang="ja-JP" sz="2400" b="0" i="1" dirty="0" smtClean="0">
                            <a:latin typeface="Cambria Math"/>
                            <a:ea typeface="Cambria Math"/>
                          </a:rPr>
                          <m:t>+1</m:t>
                        </m:r>
                      </m:e>
                    </m:d>
                  </m:oMath>
                </a14:m>
                <a:endParaRPr lang="en-US" altLang="ja-JP" sz="2400" dirty="0"/>
              </a:p>
              <a:p>
                <a:pPr marL="0" indent="0">
                  <a:buNone/>
                </a:pPr>
                <a:r>
                  <a:rPr lang="en-US" altLang="ja-JP" sz="2400" dirty="0"/>
                  <a:t>         but </a:t>
                </a:r>
                <a14:m>
                  <m:oMath xmlns:m="http://schemas.openxmlformats.org/officeDocument/2006/math">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𝑠</m:t>
                    </m:r>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𝑟</m:t>
                    </m:r>
                  </m:oMath>
                </a14:m>
                <a:r>
                  <a:rPr lang="en-US" altLang="ja-JP" sz="2400" dirty="0"/>
                  <a:t> line buffers are required</a:t>
                </a:r>
              </a:p>
            </p:txBody>
          </p:sp>
        </mc:Choice>
        <mc:Fallback xmlns="">
          <p:sp>
            <p:nvSpPr>
              <p:cNvPr id="44"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3888432"/>
              </a:xfrm>
              <a:blipFill>
                <a:blip r:embed="rId6"/>
                <a:stretch>
                  <a:fillRect l="-1037" t="-12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1120387" y="5144064"/>
                <a:ext cx="3978395" cy="1323439"/>
              </a:xfrm>
              <a:prstGeom prst="rect">
                <a:avLst/>
              </a:prstGeom>
              <a:noFill/>
            </p:spPr>
            <p:txBody>
              <a:bodyPr wrap="square" rtlCol="0">
                <a:spAutoFit/>
              </a:bodyPr>
              <a:lstStyle/>
              <a:p>
                <a:pPr marL="342900" indent="-342900">
                  <a:buFont typeface="+mj-lt"/>
                  <a:buAutoNum type="arabicPeriod"/>
                </a:pP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𝑠</m:t>
                    </m:r>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 </m:t>
                    </m:r>
                  </m:oMath>
                </a14:m>
                <a:r>
                  <a:rPr kumimoji="1" lang="en-US" altLang="ja-JP" sz="2000" dirty="0"/>
                  <a:t>line buffers </a:t>
                </a:r>
                <a:r>
                  <a:rPr lang="en-US" altLang="ja-JP" sz="2000" dirty="0"/>
                  <a:t>are used for</a:t>
                </a:r>
                <a:r>
                  <a:rPr kumimoji="1" lang="en-US" altLang="ja-JP" sz="2000" dirty="0"/>
                  <a:t> the current zigzag scan, and</a:t>
                </a:r>
              </a:p>
              <a:p>
                <a:pPr marL="342900" indent="-342900">
                  <a:buFont typeface="+mj-lt"/>
                  <a:buAutoNum type="arabicPeriod"/>
                </a:pPr>
                <a:r>
                  <a:rPr kumimoji="1" lang="en-US" altLang="ja-JP" sz="2000" b="0" dirty="0"/>
                  <a:t> </a:t>
                </a:r>
                <a14:m>
                  <m:oMath xmlns:m="http://schemas.openxmlformats.org/officeDocument/2006/math">
                    <m:r>
                      <a:rPr kumimoji="1" lang="en-US" altLang="ja-JP" sz="2000" b="0" i="1" smtClean="0">
                        <a:latin typeface="Cambria Math" panose="02040503050406030204" pitchFamily="18" charset="0"/>
                      </a:rPr>
                      <m:t>𝑠</m:t>
                    </m:r>
                  </m:oMath>
                </a14:m>
                <a:r>
                  <a:rPr kumimoji="1" lang="ja-JP" altLang="en-US" sz="2000" dirty="0"/>
                  <a:t> </a:t>
                </a:r>
                <a:r>
                  <a:rPr kumimoji="1" lang="en-US" altLang="ja-JP" sz="2000" dirty="0"/>
                  <a:t>line buffers are used to buffer the pixels for the next zigzag scan</a:t>
                </a:r>
                <a:endParaRPr kumimoji="1" lang="ja-JP" altLang="en-US" sz="2000" dirty="0"/>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1120387" y="5144064"/>
                <a:ext cx="3978395" cy="1323439"/>
              </a:xfrm>
              <a:prstGeom prst="rect">
                <a:avLst/>
              </a:prstGeom>
              <a:blipFill>
                <a:blip r:embed="rId7"/>
                <a:stretch>
                  <a:fillRect l="-1687" t="-3226" r="-1227" b="-73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32249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496944" cy="5328592"/>
              </a:xfrm>
            </p:spPr>
            <p:txBody>
              <a:bodyPr>
                <a:no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reduced from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a14:m>
                <a:r>
                  <a:rPr lang="en-US" altLang="ja-JP" sz="2400" dirty="0"/>
                  <a:t> to</a:t>
                </a:r>
              </a:p>
              <a:p>
                <a:pPr marL="0" indent="0">
                  <a:buNone/>
                </a:pPr>
                <a:r>
                  <a:rPr lang="en-US" altLang="ja-JP" sz="2400" b="0" dirty="0"/>
                  <a:t>                                       </a:t>
                </a:r>
                <a14:m>
                  <m:oMath xmlns:m="http://schemas.openxmlformats.org/officeDocument/2006/math">
                    <m:r>
                      <a:rPr lang="en-US" altLang="ja-JP" sz="2400" b="0" i="1" dirty="0" smtClean="0">
                        <a:latin typeface="Cambria Math"/>
                      </a:rPr>
                      <m:t> </m:t>
                    </m:r>
                    <m:d>
                      <m:dPr>
                        <m:ctrlPr>
                          <a:rPr lang="en-US" altLang="ja-JP" sz="2400" b="0" i="1" dirty="0" smtClean="0">
                            <a:latin typeface="Cambria Math" panose="02040503050406030204" pitchFamily="18" charset="0"/>
                          </a:rPr>
                        </m:ctrlPr>
                      </m:dPr>
                      <m:e>
                        <m:r>
                          <a:rPr lang="en-US" altLang="ja-JP" sz="2400" b="0" i="1" dirty="0" smtClean="0">
                            <a:latin typeface="Cambria Math"/>
                          </a:rPr>
                          <m:t>2</m:t>
                        </m:r>
                        <m:r>
                          <a:rPr lang="en-US" altLang="ja-JP" sz="2400" b="0" i="1" dirty="0" smtClean="0">
                            <a:latin typeface="Cambria Math" panose="02040503050406030204" pitchFamily="18" charset="0"/>
                          </a:rPr>
                          <m:t>𝑟</m:t>
                        </m:r>
                        <m:r>
                          <a:rPr lang="en-US" altLang="ja-JP" sz="2400" b="0" i="1" dirty="0" smtClean="0">
                            <a:latin typeface="Cambria Math"/>
                          </a:rPr>
                          <m:t>+1</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panose="02040503050406030204" pitchFamily="18" charset="0"/>
                            <a:ea typeface="Cambria Math"/>
                          </a:rPr>
                          <m:t>𝑠</m:t>
                        </m:r>
                        <m:r>
                          <a:rPr lang="en-US" altLang="ja-JP" sz="2400" b="0" i="1" dirty="0" smtClean="0">
                            <a:latin typeface="Cambria Math"/>
                            <a:ea typeface="Cambria Math"/>
                          </a:rPr>
                          <m:t>+2</m:t>
                        </m:r>
                        <m:r>
                          <a:rPr lang="en-US" altLang="ja-JP" sz="2400" b="0" i="1" dirty="0" smtClean="0">
                            <a:latin typeface="Cambria Math"/>
                            <a:ea typeface="Cambria Math"/>
                          </a:rPr>
                          <m:t>𝑟</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a:ea typeface="Cambria Math"/>
                          </a:rPr>
                          <m:t>2</m:t>
                        </m:r>
                        <m:r>
                          <a:rPr lang="en-US" altLang="ja-JP" sz="2400" b="0" i="1" dirty="0" smtClean="0">
                            <a:latin typeface="Cambria Math" panose="02040503050406030204" pitchFamily="18" charset="0"/>
                            <a:ea typeface="Cambria Math"/>
                          </a:rPr>
                          <m:t>𝑟</m:t>
                        </m:r>
                        <m:r>
                          <a:rPr lang="en-US" altLang="ja-JP" sz="2400" b="0" i="1" dirty="0" smtClean="0">
                            <a:latin typeface="Cambria Math"/>
                            <a:ea typeface="Cambria Math"/>
                          </a:rPr>
                          <m:t>+1</m:t>
                        </m:r>
                      </m:e>
                    </m:d>
                  </m:oMath>
                </a14:m>
                <a:endParaRPr lang="en-US" altLang="ja-JP" sz="2400" dirty="0"/>
              </a:p>
              <a:p>
                <a:pPr marL="0" indent="0">
                  <a:buNone/>
                </a:pPr>
                <a:r>
                  <a:rPr lang="en-US" altLang="ja-JP" sz="2400" dirty="0"/>
                  <a:t>         but </a:t>
                </a:r>
                <a14:m>
                  <m:oMath xmlns:m="http://schemas.openxmlformats.org/officeDocument/2006/math">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𝑠</m:t>
                    </m:r>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oMath>
                </a14:m>
                <a:r>
                  <a:rPr lang="en-US" altLang="ja-JP" sz="2400" dirty="0">
                    <a:solidFill>
                      <a:srgbClr val="00B0F0"/>
                    </a:solidFill>
                  </a:rPr>
                  <a:t> line buffers </a:t>
                </a:r>
                <a:r>
                  <a:rPr lang="en-US" altLang="ja-JP" sz="2400" dirty="0"/>
                  <a:t>are required</a:t>
                </a:r>
              </a:p>
              <a:p>
                <a:pPr marL="0" indent="0">
                  <a:buNone/>
                </a:pPr>
                <a:endParaRPr lang="en-US" altLang="ja-JP" sz="1000" dirty="0"/>
              </a:p>
              <a:p>
                <a:pPr marL="0" indent="0">
                  <a:buNone/>
                </a:pPr>
                <a:r>
                  <a:rPr lang="en-US" altLang="ja-JP" sz="2400" dirty="0"/>
                  <a:t>     Reduction of memory usage when we ignore the data width                </a:t>
                </a:r>
              </a:p>
              <a:p>
                <a:pPr marL="0" indent="0">
                  <a:buNone/>
                </a:pPr>
                <a:r>
                  <a:rPr lang="en-US" altLang="ja-JP" sz="2400" dirty="0"/>
                  <a:t>         </a:t>
                </a:r>
                <a14:m>
                  <m:oMath xmlns:m="http://schemas.openxmlformats.org/officeDocument/2006/math">
                    <m:f>
                      <m:fPr>
                        <m:ctrlPr>
                          <a:rPr lang="en-US" altLang="ja-JP" sz="2800" i="1" smtClean="0">
                            <a:latin typeface="Cambria Math" panose="02040503050406030204" pitchFamily="18" charset="0"/>
                          </a:rPr>
                        </m:ctrlPr>
                      </m:fPr>
                      <m:num>
                        <m:r>
                          <a:rPr lang="en-US" altLang="ja-JP" sz="2800" b="0" i="1" smtClean="0">
                            <a:latin typeface="Cambria Math"/>
                          </a:rPr>
                          <m:t>𝐷</m:t>
                        </m:r>
                        <m:r>
                          <a:rPr lang="en-US" altLang="ja-JP" sz="2800" b="0" i="1" smtClean="0">
                            <a:latin typeface="Cambria Math"/>
                            <a:ea typeface="Cambria Math"/>
                          </a:rPr>
                          <m:t>×</m:t>
                        </m:r>
                        <m:d>
                          <m:dPr>
                            <m:begChr m:val="{"/>
                            <m:endChr m:val="}"/>
                            <m:ctrlPr>
                              <a:rPr lang="en-US" altLang="ja-JP" sz="2800" i="1" smtClean="0">
                                <a:latin typeface="Cambria Math" panose="02040503050406030204" pitchFamily="18" charset="0"/>
                                <a:ea typeface="Cambria Math"/>
                              </a:rPr>
                            </m:ctrlPr>
                          </m:dPr>
                          <m:e>
                            <m:d>
                              <m:dPr>
                                <m:ctrlPr>
                                  <a:rPr lang="en-US" altLang="ja-JP" sz="2800" i="1" smtClean="0">
                                    <a:latin typeface="Cambria Math" panose="02040503050406030204" pitchFamily="18" charset="0"/>
                                    <a:ea typeface="Cambria Math"/>
                                  </a:rPr>
                                </m:ctrlPr>
                              </m:dPr>
                              <m:e>
                                <m:r>
                                  <a:rPr lang="en-US" altLang="ja-JP" sz="2800" b="0" i="1" smtClean="0">
                                    <a:latin typeface="Cambria Math"/>
                                    <a:ea typeface="Cambria Math"/>
                                  </a:rPr>
                                  <m:t>2</m:t>
                                </m:r>
                                <m:r>
                                  <a:rPr lang="en-US" altLang="ja-JP" sz="2800" b="0" i="1" smtClean="0">
                                    <a:latin typeface="Cambria Math" panose="02040503050406030204" pitchFamily="18" charset="0"/>
                                    <a:ea typeface="Cambria Math"/>
                                  </a:rPr>
                                  <m:t>𝑟</m:t>
                                </m:r>
                                <m:r>
                                  <a:rPr lang="en-US" altLang="ja-JP" sz="2800" b="0" i="1" smtClean="0">
                                    <a:latin typeface="Cambria Math"/>
                                    <a:ea typeface="Cambria Math"/>
                                  </a:rPr>
                                  <m:t>+1</m:t>
                                </m:r>
                              </m:e>
                            </m:d>
                            <m:r>
                              <a:rPr lang="en-US" altLang="ja-JP" sz="2800" b="0" i="1" smtClean="0">
                                <a:latin typeface="Cambria Math"/>
                                <a:ea typeface="Cambria Math"/>
                              </a:rPr>
                              <m:t>×</m:t>
                            </m:r>
                            <m:d>
                              <m:dPr>
                                <m:ctrlPr>
                                  <a:rPr lang="en-US" altLang="ja-JP" sz="2800" i="1" smtClean="0">
                                    <a:latin typeface="Cambria Math" panose="02040503050406030204" pitchFamily="18" charset="0"/>
                                    <a:ea typeface="Cambria Math"/>
                                  </a:rPr>
                                </m:ctrlPr>
                              </m:dPr>
                              <m:e>
                                <m:r>
                                  <a:rPr lang="en-US" altLang="ja-JP" sz="2800" b="0" i="1" smtClean="0">
                                    <a:latin typeface="Cambria Math" panose="02040503050406030204" pitchFamily="18" charset="0"/>
                                    <a:ea typeface="Cambria Math"/>
                                  </a:rPr>
                                  <m:t>𝑠</m:t>
                                </m:r>
                                <m:r>
                                  <a:rPr lang="en-US" altLang="ja-JP" sz="2800" b="0" i="1" smtClean="0">
                                    <a:latin typeface="Cambria Math"/>
                                    <a:ea typeface="Cambria Math"/>
                                  </a:rPr>
                                  <m:t>+2</m:t>
                                </m:r>
                                <m:r>
                                  <a:rPr lang="en-US" altLang="ja-JP" sz="2800" b="0" i="1" smtClean="0">
                                    <a:latin typeface="Cambria Math"/>
                                    <a:ea typeface="Cambria Math"/>
                                  </a:rPr>
                                  <m:t>𝑟</m:t>
                                </m:r>
                              </m:e>
                            </m:d>
                            <m:r>
                              <a:rPr lang="en-US" altLang="ja-JP" sz="2800" b="0" i="1" smtClean="0">
                                <a:latin typeface="Cambria Math"/>
                                <a:ea typeface="Cambria Math"/>
                              </a:rPr>
                              <m:t>+</m:t>
                            </m:r>
                            <m:d>
                              <m:dPr>
                                <m:ctrlPr>
                                  <a:rPr lang="en-US" altLang="ja-JP" sz="2800" i="1" smtClean="0">
                                    <a:latin typeface="Cambria Math" panose="02040503050406030204" pitchFamily="18" charset="0"/>
                                    <a:ea typeface="Cambria Math"/>
                                  </a:rPr>
                                </m:ctrlPr>
                              </m:dPr>
                              <m:e>
                                <m:r>
                                  <a:rPr lang="en-US" altLang="ja-JP" sz="2800" b="0" i="1" smtClean="0">
                                    <a:latin typeface="Cambria Math"/>
                                    <a:ea typeface="Cambria Math"/>
                                  </a:rPr>
                                  <m:t>2</m:t>
                                </m:r>
                                <m:r>
                                  <a:rPr lang="en-US" altLang="ja-JP" sz="2800" b="0" i="1" smtClean="0">
                                    <a:latin typeface="Cambria Math" panose="02040503050406030204" pitchFamily="18" charset="0"/>
                                    <a:ea typeface="Cambria Math"/>
                                  </a:rPr>
                                  <m:t>𝑟</m:t>
                                </m:r>
                                <m:r>
                                  <a:rPr lang="en-US" altLang="ja-JP" sz="2800" b="0" i="1" smtClean="0">
                                    <a:latin typeface="Cambria Math"/>
                                    <a:ea typeface="Cambria Math"/>
                                  </a:rPr>
                                  <m:t>+1</m:t>
                                </m:r>
                              </m:e>
                            </m:d>
                          </m:e>
                        </m:d>
                        <m:r>
                          <a:rPr lang="en-US" altLang="ja-JP" sz="2800" b="0" i="1" smtClean="0">
                            <a:latin typeface="Cambria Math"/>
                            <a:ea typeface="Cambria Math"/>
                          </a:rPr>
                          <m:t>+</m:t>
                        </m:r>
                        <m:r>
                          <a:rPr lang="en-US" altLang="ja-JP" sz="2800" b="0" i="1" smtClean="0">
                            <a:solidFill>
                              <a:srgbClr val="00B0F0"/>
                            </a:solidFill>
                            <a:latin typeface="Cambria Math"/>
                            <a:ea typeface="Cambria Math"/>
                          </a:rPr>
                          <m:t>(2</m:t>
                        </m:r>
                        <m:r>
                          <a:rPr lang="en-US" altLang="ja-JP" sz="2800" b="0" i="1" smtClean="0">
                            <a:solidFill>
                              <a:srgbClr val="00B0F0"/>
                            </a:solidFill>
                            <a:latin typeface="Cambria Math" panose="02040503050406030204" pitchFamily="18" charset="0"/>
                            <a:ea typeface="Cambria Math"/>
                          </a:rPr>
                          <m:t>𝑠</m:t>
                        </m:r>
                        <m:r>
                          <a:rPr lang="en-US" altLang="ja-JP" sz="2800" b="0" i="1" smtClean="0">
                            <a:solidFill>
                              <a:srgbClr val="00B0F0"/>
                            </a:solidFill>
                            <a:latin typeface="Cambria Math"/>
                            <a:ea typeface="Cambria Math"/>
                          </a:rPr>
                          <m:t>+2</m:t>
                        </m:r>
                        <m:r>
                          <a:rPr lang="en-US" altLang="ja-JP" sz="2800" b="0" i="1" smtClean="0">
                            <a:solidFill>
                              <a:srgbClr val="00B0F0"/>
                            </a:solidFill>
                            <a:latin typeface="Cambria Math" panose="02040503050406030204" pitchFamily="18" charset="0"/>
                            <a:ea typeface="Cambria Math"/>
                          </a:rPr>
                          <m:t>𝑟</m:t>
                        </m:r>
                        <m:r>
                          <a:rPr lang="en-US" altLang="ja-JP" sz="2800" b="0" i="1" smtClean="0">
                            <a:solidFill>
                              <a:srgbClr val="00B0F0"/>
                            </a:solidFill>
                            <a:latin typeface="Cambria Math"/>
                            <a:ea typeface="Cambria Math"/>
                          </a:rPr>
                          <m:t>)×</m:t>
                        </m:r>
                        <m:r>
                          <a:rPr lang="en-US" altLang="ja-JP" sz="2800" b="0" i="1" smtClean="0">
                            <a:solidFill>
                              <a:srgbClr val="00B0F0"/>
                            </a:solidFill>
                            <a:latin typeface="Cambria Math"/>
                            <a:ea typeface="Cambria Math"/>
                          </a:rPr>
                          <m:t>𝑌</m:t>
                        </m:r>
                      </m:num>
                      <m:den>
                        <m:r>
                          <a:rPr lang="en-US" altLang="ja-JP" sz="2800" b="0" i="1" smtClean="0">
                            <a:latin typeface="Cambria Math"/>
                          </a:rPr>
                          <m:t>𝐷</m:t>
                        </m:r>
                        <m:r>
                          <a:rPr lang="en-US" altLang="ja-JP" sz="2800" b="0" i="1" smtClean="0">
                            <a:latin typeface="Cambria Math"/>
                            <a:ea typeface="Cambria Math"/>
                          </a:rPr>
                          <m:t>×{</m:t>
                        </m:r>
                        <m:d>
                          <m:dPr>
                            <m:ctrlPr>
                              <a:rPr lang="en-US" altLang="ja-JP" sz="2800" i="1" smtClean="0">
                                <a:latin typeface="Cambria Math" panose="02040503050406030204" pitchFamily="18" charset="0"/>
                                <a:ea typeface="Cambria Math"/>
                              </a:rPr>
                            </m:ctrlPr>
                          </m:dPr>
                          <m:e>
                            <m:r>
                              <a:rPr lang="en-US" altLang="ja-JP" sz="2800" b="0" i="1" smtClean="0">
                                <a:latin typeface="Cambria Math"/>
                                <a:ea typeface="Cambria Math"/>
                              </a:rPr>
                              <m:t>2</m:t>
                            </m:r>
                            <m:r>
                              <a:rPr lang="en-US" altLang="ja-JP" sz="2800" b="0" i="1" smtClean="0">
                                <a:latin typeface="Cambria Math" panose="02040503050406030204" pitchFamily="18" charset="0"/>
                                <a:ea typeface="Cambria Math"/>
                              </a:rPr>
                              <m:t>𝑟</m:t>
                            </m:r>
                            <m:r>
                              <a:rPr lang="en-US" altLang="ja-JP" sz="2800" b="0" i="1" smtClean="0">
                                <a:latin typeface="Cambria Math"/>
                                <a:ea typeface="Cambria Math"/>
                              </a:rPr>
                              <m:t>+1</m:t>
                            </m:r>
                          </m:e>
                        </m:d>
                        <m:r>
                          <a:rPr lang="en-US" altLang="ja-JP" sz="2800" b="0" i="1" smtClean="0">
                            <a:latin typeface="Cambria Math"/>
                            <a:ea typeface="Cambria Math"/>
                          </a:rPr>
                          <m:t>×</m:t>
                        </m:r>
                        <m:r>
                          <a:rPr lang="en-US" altLang="ja-JP" sz="2800" b="0" i="1" smtClean="0">
                            <a:latin typeface="Cambria Math" panose="02040503050406030204" pitchFamily="18" charset="0"/>
                            <a:ea typeface="Cambria Math"/>
                          </a:rPr>
                          <m:t>𝑋</m:t>
                        </m:r>
                        <m:r>
                          <a:rPr lang="en-US" altLang="ja-JP" sz="2800" b="0" i="1" smtClean="0">
                            <a:latin typeface="Cambria Math"/>
                            <a:ea typeface="Cambria Math"/>
                          </a:rPr>
                          <m:t>+</m:t>
                        </m:r>
                        <m:d>
                          <m:dPr>
                            <m:ctrlPr>
                              <a:rPr lang="en-US" altLang="ja-JP" sz="2800" i="1" smtClean="0">
                                <a:latin typeface="Cambria Math" panose="02040503050406030204" pitchFamily="18" charset="0"/>
                                <a:ea typeface="Cambria Math"/>
                              </a:rPr>
                            </m:ctrlPr>
                          </m:dPr>
                          <m:e>
                            <m:r>
                              <a:rPr lang="en-US" altLang="ja-JP" sz="2800" b="0" i="1" smtClean="0">
                                <a:latin typeface="Cambria Math"/>
                                <a:ea typeface="Cambria Math"/>
                              </a:rPr>
                              <m:t>2</m:t>
                            </m:r>
                            <m:r>
                              <a:rPr lang="en-US" altLang="ja-JP" sz="2800" b="0" i="1" smtClean="0">
                                <a:latin typeface="Cambria Math" panose="02040503050406030204" pitchFamily="18" charset="0"/>
                                <a:ea typeface="Cambria Math"/>
                              </a:rPr>
                              <m:t>𝑟</m:t>
                            </m:r>
                            <m:r>
                              <a:rPr lang="en-US" altLang="ja-JP" sz="2800" b="0" i="1" smtClean="0">
                                <a:latin typeface="Cambria Math"/>
                                <a:ea typeface="Cambria Math"/>
                              </a:rPr>
                              <m:t>+1</m:t>
                            </m:r>
                          </m:e>
                        </m:d>
                        <m:r>
                          <a:rPr lang="en-US" altLang="ja-JP" sz="2800" b="0" i="1" smtClean="0">
                            <a:latin typeface="Cambria Math"/>
                            <a:ea typeface="Cambria Math"/>
                          </a:rPr>
                          <m:t>}</m:t>
                        </m:r>
                      </m:den>
                    </m:f>
                    <m:r>
                      <a:rPr lang="en-US" altLang="ja-JP" sz="2800" b="0" i="1" smtClean="0">
                        <a:latin typeface="Cambria Math"/>
                        <a:ea typeface="Cambria Math"/>
                      </a:rPr>
                      <m:t>≅</m:t>
                    </m:r>
                    <m:f>
                      <m:fPr>
                        <m:ctrlPr>
                          <a:rPr lang="en-US" altLang="ja-JP" sz="2800" i="1" smtClean="0">
                            <a:latin typeface="Cambria Math" panose="02040503050406030204" pitchFamily="18" charset="0"/>
                          </a:rPr>
                        </m:ctrlPr>
                      </m:fPr>
                      <m:num>
                        <m:r>
                          <a:rPr lang="en-US" altLang="ja-JP" sz="2800" b="0" i="1" smtClean="0">
                            <a:latin typeface="Cambria Math" panose="02040503050406030204" pitchFamily="18" charset="0"/>
                          </a:rPr>
                          <m:t>𝑠</m:t>
                        </m:r>
                        <m:r>
                          <a:rPr lang="en-US" altLang="ja-JP" sz="2800" b="0" i="1" smtClean="0">
                            <a:latin typeface="Cambria Math" panose="02040503050406030204" pitchFamily="18" charset="0"/>
                          </a:rPr>
                          <m:t>+2</m:t>
                        </m:r>
                        <m:r>
                          <a:rPr lang="en-US" altLang="ja-JP" sz="2800" b="0" i="1" smtClean="0">
                            <a:latin typeface="Cambria Math"/>
                          </a:rPr>
                          <m:t>𝑟</m:t>
                        </m:r>
                      </m:num>
                      <m:den>
                        <m:r>
                          <a:rPr lang="en-US" altLang="ja-JP" sz="2800" b="0" i="1" smtClean="0">
                            <a:latin typeface="Cambria Math" panose="02040503050406030204" pitchFamily="18" charset="0"/>
                          </a:rPr>
                          <m:t>𝑋</m:t>
                        </m:r>
                      </m:den>
                    </m:f>
                    <m:r>
                      <a:rPr lang="en-US" altLang="ja-JP" sz="2800" b="0" i="1" smtClean="0">
                        <a:latin typeface="Cambria Math"/>
                      </a:rPr>
                      <m:t>+</m:t>
                    </m:r>
                    <m:f>
                      <m:fPr>
                        <m:ctrlPr>
                          <a:rPr lang="en-US" altLang="ja-JP" sz="2800" b="0" i="1" smtClean="0">
                            <a:solidFill>
                              <a:srgbClr val="00B0F0"/>
                            </a:solidFill>
                            <a:latin typeface="Cambria Math" panose="02040503050406030204" pitchFamily="18" charset="0"/>
                          </a:rPr>
                        </m:ctrlPr>
                      </m:fPr>
                      <m:num>
                        <m:r>
                          <a:rPr lang="en-US" altLang="ja-JP" sz="2800" b="0" i="1" smtClean="0">
                            <a:solidFill>
                              <a:srgbClr val="00B0F0"/>
                            </a:solidFill>
                            <a:latin typeface="Cambria Math"/>
                          </a:rPr>
                          <m:t>1</m:t>
                        </m:r>
                      </m:num>
                      <m:den>
                        <m:r>
                          <a:rPr lang="en-US" altLang="ja-JP" sz="2800" b="0" i="1" smtClean="0">
                            <a:solidFill>
                              <a:srgbClr val="00B0F0"/>
                            </a:solidFill>
                            <a:latin typeface="Cambria Math"/>
                          </a:rPr>
                          <m:t>𝐷</m:t>
                        </m:r>
                      </m:den>
                    </m:f>
                    <m:r>
                      <a:rPr lang="en-US" altLang="ja-JP" sz="2800" b="0" i="1" smtClean="0">
                        <a:solidFill>
                          <a:srgbClr val="00B0F0"/>
                        </a:solidFill>
                        <a:latin typeface="Cambria Math"/>
                        <a:ea typeface="Cambria Math"/>
                      </a:rPr>
                      <m:t>×</m:t>
                    </m:r>
                    <m:f>
                      <m:fPr>
                        <m:ctrlPr>
                          <a:rPr lang="en-US" altLang="ja-JP" sz="2800" b="0" i="1" smtClean="0">
                            <a:solidFill>
                              <a:srgbClr val="00B0F0"/>
                            </a:solidFill>
                            <a:latin typeface="Cambria Math" panose="02040503050406030204" pitchFamily="18" charset="0"/>
                            <a:ea typeface="Cambria Math"/>
                          </a:rPr>
                        </m:ctrlPr>
                      </m:fPr>
                      <m:num>
                        <m:r>
                          <a:rPr lang="en-US" altLang="ja-JP" sz="2800" b="0" i="1" smtClean="0">
                            <a:solidFill>
                              <a:srgbClr val="00B0F0"/>
                            </a:solidFill>
                            <a:latin typeface="Cambria Math" panose="02040503050406030204" pitchFamily="18" charset="0"/>
                            <a:ea typeface="Cambria Math"/>
                          </a:rPr>
                          <m:t>𝑠</m:t>
                        </m:r>
                      </m:num>
                      <m:den>
                        <m:r>
                          <a:rPr lang="en-US" altLang="ja-JP" sz="2800" b="0" i="1" smtClean="0">
                            <a:solidFill>
                              <a:srgbClr val="00B0F0"/>
                            </a:solidFill>
                            <a:latin typeface="Cambria Math" panose="02040503050406030204" pitchFamily="18" charset="0"/>
                            <a:ea typeface="Cambria Math"/>
                          </a:rPr>
                          <m:t>𝑟</m:t>
                        </m:r>
                      </m:den>
                    </m:f>
                  </m:oMath>
                </a14:m>
                <a:endParaRPr lang="en-US" altLang="ja-JP" sz="2800" dirty="0">
                  <a:solidFill>
                    <a:srgbClr val="00B0F0"/>
                  </a:solidFill>
                </a:endParaRPr>
              </a:p>
              <a:p>
                <a:pPr marL="0" indent="0">
                  <a:buNone/>
                </a:pPr>
                <a:endParaRPr lang="en-US" altLang="ja-JP" sz="1000" dirty="0">
                  <a:solidFill>
                    <a:srgbClr val="00B0F0"/>
                  </a:solidFill>
                </a:endParaRPr>
              </a:p>
              <a:p>
                <a:pPr marL="0" indent="0">
                  <a:buNone/>
                </a:pPr>
                <a:r>
                  <a:rPr lang="en-US" altLang="ja-JP" sz="2400" dirty="0">
                    <a:solidFill>
                      <a:srgbClr val="00B0F0"/>
                    </a:solidFill>
                  </a:rPr>
                  <a:t>    </a:t>
                </a:r>
                <a:r>
                  <a:rPr lang="en-US" altLang="ja-JP" sz="2400" dirty="0"/>
                  <a:t>The overhead caused by the line buffers is small,  because </a:t>
                </a:r>
                <a14:m>
                  <m:oMath xmlns:m="http://schemas.openxmlformats.org/officeDocument/2006/math">
                    <m:r>
                      <a:rPr lang="en-US" altLang="ja-JP" sz="2400" b="0" i="1" smtClean="0">
                        <a:latin typeface="Cambria Math"/>
                      </a:rPr>
                      <m:t>𝐷</m:t>
                    </m:r>
                  </m:oMath>
                </a14:m>
                <a:r>
                  <a:rPr lang="en-US" altLang="ja-JP" sz="2400" dirty="0"/>
                  <a:t> is </a:t>
                </a:r>
              </a:p>
              <a:p>
                <a:pPr marL="0" indent="0">
                  <a:lnSpc>
                    <a:spcPct val="80000"/>
                  </a:lnSpc>
                  <a:buNone/>
                </a:pPr>
                <a:r>
                  <a:rPr lang="en-US" altLang="ja-JP" sz="2400" dirty="0"/>
                  <a:t>    large enough in general.</a:t>
                </a:r>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496944" cy="5328592"/>
              </a:xfrm>
              <a:blipFill>
                <a:blip r:embed="rId3"/>
                <a:stretch>
                  <a:fillRect l="-1004" t="-915" r="-717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216560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496944" cy="5328592"/>
              </a:xfrm>
            </p:spPr>
            <p:txBody>
              <a:bodyPr>
                <a:no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reduced from </a:t>
                </a:r>
                <a14:m>
                  <m:oMath xmlns:m="http://schemas.openxmlformats.org/officeDocument/2006/math">
                    <m:d>
                      <m:dPr>
                        <m:ctrlPr>
                          <a:rPr lang="en-US" altLang="ja-JP" sz="2400" b="0" i="1" smtClean="0">
                            <a:latin typeface="Cambria Math" panose="02040503050406030204" pitchFamily="18" charset="0"/>
                          </a:rPr>
                        </m:ctrlPr>
                      </m:dPr>
                      <m:e>
                        <m:r>
                          <a:rPr lang="en-US" altLang="ja-JP" sz="2400" b="0" i="1" smtClean="0">
                            <a:latin typeface="Cambria Math"/>
                          </a:rPr>
                          <m:t>2</m:t>
                        </m:r>
                        <m:r>
                          <a:rPr lang="en-US" altLang="ja-JP" sz="2400" b="0" i="1" smtClean="0">
                            <a:latin typeface="Cambria Math" panose="02040503050406030204" pitchFamily="18" charset="0"/>
                          </a:rPr>
                          <m:t>𝑟</m:t>
                        </m:r>
                        <m:r>
                          <a:rPr lang="en-US" altLang="ja-JP" sz="2400" b="0" i="1" smtClean="0">
                            <a:latin typeface="Cambria Math"/>
                          </a:rPr>
                          <m:t>+1</m:t>
                        </m:r>
                      </m:e>
                    </m:d>
                    <m:r>
                      <a:rPr lang="en-US" altLang="ja-JP" sz="2400" b="0" i="1" smtClean="0">
                        <a:latin typeface="Cambria Math"/>
                        <a:ea typeface="Cambria Math"/>
                      </a:rPr>
                      <m:t>×</m:t>
                    </m:r>
                    <m:r>
                      <a:rPr lang="en-US" altLang="ja-JP" sz="2400" b="0" i="1" smtClean="0">
                        <a:latin typeface="Cambria Math" panose="02040503050406030204" pitchFamily="18" charset="0"/>
                        <a:ea typeface="Cambria Math"/>
                      </a:rPr>
                      <m:t>𝑋</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r>
                      <a:rPr lang="en-US" altLang="ja-JP" sz="2400" b="0" i="1" smtClean="0">
                        <a:latin typeface="Cambria Math"/>
                        <a:ea typeface="Cambria Math"/>
                      </a:rPr>
                      <m:t>+1)</m:t>
                    </m:r>
                  </m:oMath>
                </a14:m>
                <a:r>
                  <a:rPr lang="en-US" altLang="ja-JP" sz="2400" dirty="0"/>
                  <a:t> to</a:t>
                </a:r>
              </a:p>
              <a:p>
                <a:pPr marL="0" indent="0">
                  <a:buNone/>
                </a:pPr>
                <a:r>
                  <a:rPr lang="en-US" altLang="ja-JP" sz="2400" b="0" dirty="0"/>
                  <a:t>                                       </a:t>
                </a:r>
                <a14:m>
                  <m:oMath xmlns:m="http://schemas.openxmlformats.org/officeDocument/2006/math">
                    <m:r>
                      <a:rPr lang="en-US" altLang="ja-JP" sz="2400" b="0" i="1" dirty="0" smtClean="0">
                        <a:latin typeface="Cambria Math"/>
                      </a:rPr>
                      <m:t> </m:t>
                    </m:r>
                    <m:d>
                      <m:dPr>
                        <m:ctrlPr>
                          <a:rPr lang="en-US" altLang="ja-JP" sz="2400" b="0" i="1" dirty="0" smtClean="0">
                            <a:latin typeface="Cambria Math" panose="02040503050406030204" pitchFamily="18" charset="0"/>
                          </a:rPr>
                        </m:ctrlPr>
                      </m:dPr>
                      <m:e>
                        <m:r>
                          <a:rPr lang="en-US" altLang="ja-JP" sz="2400" b="0" i="1" dirty="0" smtClean="0">
                            <a:latin typeface="Cambria Math"/>
                          </a:rPr>
                          <m:t>2</m:t>
                        </m:r>
                        <m:r>
                          <a:rPr lang="en-US" altLang="ja-JP" sz="2400" b="0" i="1" dirty="0" smtClean="0">
                            <a:latin typeface="Cambria Math" panose="02040503050406030204" pitchFamily="18" charset="0"/>
                          </a:rPr>
                          <m:t>𝑟</m:t>
                        </m:r>
                        <m:r>
                          <a:rPr lang="en-US" altLang="ja-JP" sz="2400" b="0" i="1" dirty="0" smtClean="0">
                            <a:latin typeface="Cambria Math"/>
                          </a:rPr>
                          <m:t>+1</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panose="02040503050406030204" pitchFamily="18" charset="0"/>
                            <a:ea typeface="Cambria Math"/>
                          </a:rPr>
                          <m:t>𝑠</m:t>
                        </m:r>
                        <m:r>
                          <a:rPr lang="en-US" altLang="ja-JP" sz="2400" b="0" i="1" dirty="0" smtClean="0">
                            <a:latin typeface="Cambria Math"/>
                            <a:ea typeface="Cambria Math"/>
                          </a:rPr>
                          <m:t>+2</m:t>
                        </m:r>
                        <m:r>
                          <a:rPr lang="en-US" altLang="ja-JP" sz="2400" b="0" i="1" dirty="0" smtClean="0">
                            <a:latin typeface="Cambria Math"/>
                            <a:ea typeface="Cambria Math"/>
                          </a:rPr>
                          <m:t>𝑟</m:t>
                        </m:r>
                      </m:e>
                    </m:d>
                    <m:r>
                      <a:rPr lang="en-US" altLang="ja-JP" sz="2400" b="0" i="1" dirty="0" smtClean="0">
                        <a:latin typeface="Cambria Math"/>
                        <a:ea typeface="Cambria Math"/>
                      </a:rPr>
                      <m:t>+</m:t>
                    </m:r>
                    <m:d>
                      <m:dPr>
                        <m:ctrlPr>
                          <a:rPr lang="en-US" altLang="ja-JP" sz="2400" b="0" i="1" dirty="0" smtClean="0">
                            <a:latin typeface="Cambria Math" panose="02040503050406030204" pitchFamily="18" charset="0"/>
                            <a:ea typeface="Cambria Math"/>
                          </a:rPr>
                        </m:ctrlPr>
                      </m:dPr>
                      <m:e>
                        <m:r>
                          <a:rPr lang="en-US" altLang="ja-JP" sz="2400" b="0" i="1" dirty="0" smtClean="0">
                            <a:latin typeface="Cambria Math"/>
                            <a:ea typeface="Cambria Math"/>
                          </a:rPr>
                          <m:t>2</m:t>
                        </m:r>
                        <m:r>
                          <a:rPr lang="en-US" altLang="ja-JP" sz="2400" b="0" i="1" dirty="0" smtClean="0">
                            <a:latin typeface="Cambria Math" panose="02040503050406030204" pitchFamily="18" charset="0"/>
                            <a:ea typeface="Cambria Math"/>
                          </a:rPr>
                          <m:t>𝑟</m:t>
                        </m:r>
                        <m:r>
                          <a:rPr lang="en-US" altLang="ja-JP" sz="2400" b="0" i="1" dirty="0" smtClean="0">
                            <a:latin typeface="Cambria Math"/>
                            <a:ea typeface="Cambria Math"/>
                          </a:rPr>
                          <m:t>+1</m:t>
                        </m:r>
                      </m:e>
                    </m:d>
                  </m:oMath>
                </a14:m>
                <a:endParaRPr lang="en-US" altLang="ja-JP" sz="2400" dirty="0"/>
              </a:p>
              <a:p>
                <a:pPr marL="0" indent="0">
                  <a:buNone/>
                </a:pPr>
                <a:r>
                  <a:rPr lang="en-US" altLang="ja-JP" sz="2400" dirty="0"/>
                  <a:t>         but </a:t>
                </a:r>
                <a14:m>
                  <m:oMath xmlns:m="http://schemas.openxmlformats.org/officeDocument/2006/math">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𝑠</m:t>
                    </m:r>
                    <m:r>
                      <a:rPr lang="en-US" altLang="ja-JP" sz="2400" b="0" i="1" smtClean="0">
                        <a:solidFill>
                          <a:srgbClr val="00B0F0"/>
                        </a:solidFill>
                        <a:latin typeface="Cambria Math" panose="02040503050406030204" pitchFamily="18" charset="0"/>
                      </a:rPr>
                      <m:t>+2</m:t>
                    </m:r>
                    <m:r>
                      <a:rPr lang="en-US" altLang="ja-JP" sz="2400" b="0" i="1" smtClean="0">
                        <a:solidFill>
                          <a:srgbClr val="00B0F0"/>
                        </a:solidFill>
                        <a:latin typeface="Cambria Math" panose="02040503050406030204" pitchFamily="18" charset="0"/>
                      </a:rPr>
                      <m:t>𝑟</m:t>
                    </m:r>
                  </m:oMath>
                </a14:m>
                <a:r>
                  <a:rPr lang="en-US" altLang="ja-JP" sz="2400" dirty="0">
                    <a:solidFill>
                      <a:srgbClr val="00B0F0"/>
                    </a:solidFill>
                  </a:rPr>
                  <a:t> line buffers </a:t>
                </a:r>
                <a:r>
                  <a:rPr lang="en-US" altLang="ja-JP" sz="2400" dirty="0"/>
                  <a:t>are required</a:t>
                </a:r>
              </a:p>
              <a:p>
                <a:pPr marL="0" indent="0">
                  <a:buNone/>
                </a:pPr>
                <a:endParaRPr lang="en-US" altLang="ja-JP" sz="1000" dirty="0"/>
              </a:p>
              <a:p>
                <a:pPr marL="0" indent="0">
                  <a:buNone/>
                </a:pPr>
                <a:r>
                  <a:rPr lang="en-US" altLang="ja-JP" sz="2400" dirty="0"/>
                  <a:t>     Reduction of memory usage when we ignore the data width                </a:t>
                </a:r>
              </a:p>
              <a:p>
                <a:pPr marL="0" indent="0">
                  <a:buNone/>
                </a:pPr>
                <a:r>
                  <a:rPr lang="en-US" altLang="ja-JP" sz="2400" dirty="0"/>
                  <a:t>         </a:t>
                </a:r>
                <a14:m>
                  <m:oMath xmlns:m="http://schemas.openxmlformats.org/officeDocument/2006/math">
                    <m:f>
                      <m:fPr>
                        <m:ctrlPr>
                          <a:rPr lang="en-US" altLang="ja-JP" sz="2800" i="1" smtClean="0">
                            <a:latin typeface="Cambria Math" panose="02040503050406030204" pitchFamily="18" charset="0"/>
                          </a:rPr>
                        </m:ctrlPr>
                      </m:fPr>
                      <m:num>
                        <m:r>
                          <a:rPr lang="en-US" altLang="ja-JP" sz="2800" b="0" i="1" smtClean="0">
                            <a:latin typeface="Cambria Math"/>
                          </a:rPr>
                          <m:t>𝐷</m:t>
                        </m:r>
                        <m:r>
                          <a:rPr lang="en-US" altLang="ja-JP" sz="2800" b="0" i="1" smtClean="0">
                            <a:latin typeface="Cambria Math"/>
                            <a:ea typeface="Cambria Math"/>
                          </a:rPr>
                          <m:t>×</m:t>
                        </m:r>
                        <m:d>
                          <m:dPr>
                            <m:begChr m:val="{"/>
                            <m:endChr m:val="}"/>
                            <m:ctrlPr>
                              <a:rPr lang="en-US" altLang="ja-JP" sz="2800" i="1" smtClean="0">
                                <a:latin typeface="Cambria Math" panose="02040503050406030204" pitchFamily="18" charset="0"/>
                                <a:ea typeface="Cambria Math"/>
                              </a:rPr>
                            </m:ctrlPr>
                          </m:dPr>
                          <m:e>
                            <m:d>
                              <m:dPr>
                                <m:ctrlPr>
                                  <a:rPr lang="en-US" altLang="ja-JP" sz="2800" i="1" smtClean="0">
                                    <a:latin typeface="Cambria Math" panose="02040503050406030204" pitchFamily="18" charset="0"/>
                                    <a:ea typeface="Cambria Math"/>
                                  </a:rPr>
                                </m:ctrlPr>
                              </m:dPr>
                              <m:e>
                                <m:r>
                                  <a:rPr lang="en-US" altLang="ja-JP" sz="2800" b="0" i="1" smtClean="0">
                                    <a:latin typeface="Cambria Math"/>
                                    <a:ea typeface="Cambria Math"/>
                                  </a:rPr>
                                  <m:t>2</m:t>
                                </m:r>
                                <m:r>
                                  <a:rPr lang="en-US" altLang="ja-JP" sz="2800" b="0" i="1" smtClean="0">
                                    <a:latin typeface="Cambria Math" panose="02040503050406030204" pitchFamily="18" charset="0"/>
                                    <a:ea typeface="Cambria Math"/>
                                  </a:rPr>
                                  <m:t>𝑟</m:t>
                                </m:r>
                                <m:r>
                                  <a:rPr lang="en-US" altLang="ja-JP" sz="2800" b="0" i="1" smtClean="0">
                                    <a:latin typeface="Cambria Math"/>
                                    <a:ea typeface="Cambria Math"/>
                                  </a:rPr>
                                  <m:t>+1</m:t>
                                </m:r>
                              </m:e>
                            </m:d>
                            <m:r>
                              <a:rPr lang="en-US" altLang="ja-JP" sz="2800" b="0" i="1" smtClean="0">
                                <a:latin typeface="Cambria Math"/>
                                <a:ea typeface="Cambria Math"/>
                              </a:rPr>
                              <m:t>×</m:t>
                            </m:r>
                            <m:d>
                              <m:dPr>
                                <m:ctrlPr>
                                  <a:rPr lang="en-US" altLang="ja-JP" sz="2800" i="1" smtClean="0">
                                    <a:latin typeface="Cambria Math" panose="02040503050406030204" pitchFamily="18" charset="0"/>
                                    <a:ea typeface="Cambria Math"/>
                                  </a:rPr>
                                </m:ctrlPr>
                              </m:dPr>
                              <m:e>
                                <m:r>
                                  <a:rPr lang="en-US" altLang="ja-JP" sz="2800" b="0" i="1" smtClean="0">
                                    <a:latin typeface="Cambria Math" panose="02040503050406030204" pitchFamily="18" charset="0"/>
                                    <a:ea typeface="Cambria Math"/>
                                  </a:rPr>
                                  <m:t>𝑠</m:t>
                                </m:r>
                                <m:r>
                                  <a:rPr lang="en-US" altLang="ja-JP" sz="2800" b="0" i="1" smtClean="0">
                                    <a:latin typeface="Cambria Math"/>
                                    <a:ea typeface="Cambria Math"/>
                                  </a:rPr>
                                  <m:t>+2</m:t>
                                </m:r>
                                <m:r>
                                  <a:rPr lang="en-US" altLang="ja-JP" sz="2800" b="0" i="1" smtClean="0">
                                    <a:latin typeface="Cambria Math"/>
                                    <a:ea typeface="Cambria Math"/>
                                  </a:rPr>
                                  <m:t>𝑟</m:t>
                                </m:r>
                              </m:e>
                            </m:d>
                            <m:r>
                              <a:rPr lang="en-US" altLang="ja-JP" sz="2800" b="0" i="1" smtClean="0">
                                <a:latin typeface="Cambria Math"/>
                                <a:ea typeface="Cambria Math"/>
                              </a:rPr>
                              <m:t>+</m:t>
                            </m:r>
                            <m:d>
                              <m:dPr>
                                <m:ctrlPr>
                                  <a:rPr lang="en-US" altLang="ja-JP" sz="2800" i="1" smtClean="0">
                                    <a:latin typeface="Cambria Math" panose="02040503050406030204" pitchFamily="18" charset="0"/>
                                    <a:ea typeface="Cambria Math"/>
                                  </a:rPr>
                                </m:ctrlPr>
                              </m:dPr>
                              <m:e>
                                <m:r>
                                  <a:rPr lang="en-US" altLang="ja-JP" sz="2800" b="0" i="1" smtClean="0">
                                    <a:latin typeface="Cambria Math"/>
                                    <a:ea typeface="Cambria Math"/>
                                  </a:rPr>
                                  <m:t>2</m:t>
                                </m:r>
                                <m:r>
                                  <a:rPr lang="en-US" altLang="ja-JP" sz="2800" b="0" i="1" smtClean="0">
                                    <a:latin typeface="Cambria Math" panose="02040503050406030204" pitchFamily="18" charset="0"/>
                                    <a:ea typeface="Cambria Math"/>
                                  </a:rPr>
                                  <m:t>𝑟</m:t>
                                </m:r>
                                <m:r>
                                  <a:rPr lang="en-US" altLang="ja-JP" sz="2800" b="0" i="1" smtClean="0">
                                    <a:latin typeface="Cambria Math"/>
                                    <a:ea typeface="Cambria Math"/>
                                  </a:rPr>
                                  <m:t>+1</m:t>
                                </m:r>
                              </m:e>
                            </m:d>
                          </m:e>
                        </m:d>
                        <m:r>
                          <a:rPr lang="en-US" altLang="ja-JP" sz="2800" b="0" i="1" smtClean="0">
                            <a:latin typeface="Cambria Math"/>
                            <a:ea typeface="Cambria Math"/>
                          </a:rPr>
                          <m:t>+</m:t>
                        </m:r>
                        <m:r>
                          <a:rPr lang="en-US" altLang="ja-JP" sz="2800" b="0" i="1" smtClean="0">
                            <a:solidFill>
                              <a:srgbClr val="00B0F0"/>
                            </a:solidFill>
                            <a:latin typeface="Cambria Math"/>
                            <a:ea typeface="Cambria Math"/>
                          </a:rPr>
                          <m:t>(2</m:t>
                        </m:r>
                        <m:r>
                          <a:rPr lang="en-US" altLang="ja-JP" sz="2800" b="0" i="1" smtClean="0">
                            <a:solidFill>
                              <a:srgbClr val="00B0F0"/>
                            </a:solidFill>
                            <a:latin typeface="Cambria Math" panose="02040503050406030204" pitchFamily="18" charset="0"/>
                            <a:ea typeface="Cambria Math"/>
                          </a:rPr>
                          <m:t>𝑠</m:t>
                        </m:r>
                        <m:r>
                          <a:rPr lang="en-US" altLang="ja-JP" sz="2800" b="0" i="1" smtClean="0">
                            <a:solidFill>
                              <a:srgbClr val="00B0F0"/>
                            </a:solidFill>
                            <a:latin typeface="Cambria Math"/>
                            <a:ea typeface="Cambria Math"/>
                          </a:rPr>
                          <m:t>+2</m:t>
                        </m:r>
                        <m:r>
                          <a:rPr lang="en-US" altLang="ja-JP" sz="2800" b="0" i="1" smtClean="0">
                            <a:solidFill>
                              <a:srgbClr val="00B0F0"/>
                            </a:solidFill>
                            <a:latin typeface="Cambria Math" panose="02040503050406030204" pitchFamily="18" charset="0"/>
                            <a:ea typeface="Cambria Math"/>
                          </a:rPr>
                          <m:t>𝑟</m:t>
                        </m:r>
                        <m:r>
                          <a:rPr lang="en-US" altLang="ja-JP" sz="2800" b="0" i="1" smtClean="0">
                            <a:solidFill>
                              <a:srgbClr val="00B0F0"/>
                            </a:solidFill>
                            <a:latin typeface="Cambria Math"/>
                            <a:ea typeface="Cambria Math"/>
                          </a:rPr>
                          <m:t>)×</m:t>
                        </m:r>
                        <m:r>
                          <a:rPr lang="en-US" altLang="ja-JP" sz="2800" b="0" i="1" smtClean="0">
                            <a:solidFill>
                              <a:srgbClr val="00B0F0"/>
                            </a:solidFill>
                            <a:latin typeface="Cambria Math"/>
                            <a:ea typeface="Cambria Math"/>
                          </a:rPr>
                          <m:t>𝑌</m:t>
                        </m:r>
                      </m:num>
                      <m:den>
                        <m:r>
                          <a:rPr lang="en-US" altLang="ja-JP" sz="2800" b="0" i="1" smtClean="0">
                            <a:latin typeface="Cambria Math"/>
                          </a:rPr>
                          <m:t>𝐷</m:t>
                        </m:r>
                        <m:r>
                          <a:rPr lang="en-US" altLang="ja-JP" sz="2800" b="0" i="1" smtClean="0">
                            <a:latin typeface="Cambria Math"/>
                            <a:ea typeface="Cambria Math"/>
                          </a:rPr>
                          <m:t>×{</m:t>
                        </m:r>
                        <m:d>
                          <m:dPr>
                            <m:ctrlPr>
                              <a:rPr lang="en-US" altLang="ja-JP" sz="2800" i="1" smtClean="0">
                                <a:latin typeface="Cambria Math" panose="02040503050406030204" pitchFamily="18" charset="0"/>
                                <a:ea typeface="Cambria Math"/>
                              </a:rPr>
                            </m:ctrlPr>
                          </m:dPr>
                          <m:e>
                            <m:r>
                              <a:rPr lang="en-US" altLang="ja-JP" sz="2800" b="0" i="1" smtClean="0">
                                <a:latin typeface="Cambria Math"/>
                                <a:ea typeface="Cambria Math"/>
                              </a:rPr>
                              <m:t>2</m:t>
                            </m:r>
                            <m:r>
                              <a:rPr lang="en-US" altLang="ja-JP" sz="2800" b="0" i="1" smtClean="0">
                                <a:latin typeface="Cambria Math" panose="02040503050406030204" pitchFamily="18" charset="0"/>
                                <a:ea typeface="Cambria Math"/>
                              </a:rPr>
                              <m:t>𝑟</m:t>
                            </m:r>
                            <m:r>
                              <a:rPr lang="en-US" altLang="ja-JP" sz="2800" b="0" i="1" smtClean="0">
                                <a:latin typeface="Cambria Math"/>
                                <a:ea typeface="Cambria Math"/>
                              </a:rPr>
                              <m:t>+1</m:t>
                            </m:r>
                          </m:e>
                        </m:d>
                        <m:r>
                          <a:rPr lang="en-US" altLang="ja-JP" sz="2800" b="0" i="1" smtClean="0">
                            <a:latin typeface="Cambria Math"/>
                            <a:ea typeface="Cambria Math"/>
                          </a:rPr>
                          <m:t>×</m:t>
                        </m:r>
                        <m:r>
                          <a:rPr lang="en-US" altLang="ja-JP" sz="2800" b="0" i="1" smtClean="0">
                            <a:latin typeface="Cambria Math" panose="02040503050406030204" pitchFamily="18" charset="0"/>
                            <a:ea typeface="Cambria Math"/>
                          </a:rPr>
                          <m:t>𝑋</m:t>
                        </m:r>
                        <m:r>
                          <a:rPr lang="en-US" altLang="ja-JP" sz="2800" b="0" i="1" smtClean="0">
                            <a:latin typeface="Cambria Math"/>
                            <a:ea typeface="Cambria Math"/>
                          </a:rPr>
                          <m:t>+</m:t>
                        </m:r>
                        <m:d>
                          <m:dPr>
                            <m:ctrlPr>
                              <a:rPr lang="en-US" altLang="ja-JP" sz="2800" i="1" smtClean="0">
                                <a:latin typeface="Cambria Math" panose="02040503050406030204" pitchFamily="18" charset="0"/>
                                <a:ea typeface="Cambria Math"/>
                              </a:rPr>
                            </m:ctrlPr>
                          </m:dPr>
                          <m:e>
                            <m:r>
                              <a:rPr lang="en-US" altLang="ja-JP" sz="2800" b="0" i="1" smtClean="0">
                                <a:latin typeface="Cambria Math"/>
                                <a:ea typeface="Cambria Math"/>
                              </a:rPr>
                              <m:t>2</m:t>
                            </m:r>
                            <m:r>
                              <a:rPr lang="en-US" altLang="ja-JP" sz="2800" b="0" i="1" smtClean="0">
                                <a:latin typeface="Cambria Math" panose="02040503050406030204" pitchFamily="18" charset="0"/>
                                <a:ea typeface="Cambria Math"/>
                              </a:rPr>
                              <m:t>𝑟</m:t>
                            </m:r>
                            <m:r>
                              <a:rPr lang="en-US" altLang="ja-JP" sz="2800" b="0" i="1" smtClean="0">
                                <a:latin typeface="Cambria Math"/>
                                <a:ea typeface="Cambria Math"/>
                              </a:rPr>
                              <m:t>+1</m:t>
                            </m:r>
                          </m:e>
                        </m:d>
                        <m:r>
                          <a:rPr lang="en-US" altLang="ja-JP" sz="2800" b="0" i="1" smtClean="0">
                            <a:latin typeface="Cambria Math"/>
                            <a:ea typeface="Cambria Math"/>
                          </a:rPr>
                          <m:t>}</m:t>
                        </m:r>
                      </m:den>
                    </m:f>
                    <m:r>
                      <a:rPr lang="en-US" altLang="ja-JP" sz="2800" b="0" i="1" smtClean="0">
                        <a:latin typeface="Cambria Math"/>
                        <a:ea typeface="Cambria Math"/>
                      </a:rPr>
                      <m:t>≅</m:t>
                    </m:r>
                    <m:f>
                      <m:fPr>
                        <m:ctrlPr>
                          <a:rPr lang="en-US" altLang="ja-JP" sz="2800" i="1" smtClean="0">
                            <a:latin typeface="Cambria Math" panose="02040503050406030204" pitchFamily="18" charset="0"/>
                          </a:rPr>
                        </m:ctrlPr>
                      </m:fPr>
                      <m:num>
                        <m:r>
                          <a:rPr lang="en-US" altLang="ja-JP" sz="2800" b="0" i="1" smtClean="0">
                            <a:latin typeface="Cambria Math" panose="02040503050406030204" pitchFamily="18" charset="0"/>
                          </a:rPr>
                          <m:t>𝑠</m:t>
                        </m:r>
                        <m:r>
                          <a:rPr lang="en-US" altLang="ja-JP" sz="2800" b="0" i="1" smtClean="0">
                            <a:latin typeface="Cambria Math" panose="02040503050406030204" pitchFamily="18" charset="0"/>
                          </a:rPr>
                          <m:t>+2</m:t>
                        </m:r>
                        <m:r>
                          <a:rPr lang="en-US" altLang="ja-JP" sz="2800" b="0" i="1" smtClean="0">
                            <a:latin typeface="Cambria Math"/>
                          </a:rPr>
                          <m:t>𝑟</m:t>
                        </m:r>
                      </m:num>
                      <m:den>
                        <m:r>
                          <a:rPr lang="en-US" altLang="ja-JP" sz="2800" b="0" i="1" smtClean="0">
                            <a:latin typeface="Cambria Math" panose="02040503050406030204" pitchFamily="18" charset="0"/>
                          </a:rPr>
                          <m:t>𝑋</m:t>
                        </m:r>
                      </m:den>
                    </m:f>
                    <m:r>
                      <a:rPr lang="en-US" altLang="ja-JP" sz="2800" b="0" i="1" smtClean="0">
                        <a:latin typeface="Cambria Math"/>
                      </a:rPr>
                      <m:t>+</m:t>
                    </m:r>
                    <m:f>
                      <m:fPr>
                        <m:ctrlPr>
                          <a:rPr lang="en-US" altLang="ja-JP" sz="2800" b="0" i="1" smtClean="0">
                            <a:solidFill>
                              <a:srgbClr val="00B0F0"/>
                            </a:solidFill>
                            <a:latin typeface="Cambria Math" panose="02040503050406030204" pitchFamily="18" charset="0"/>
                          </a:rPr>
                        </m:ctrlPr>
                      </m:fPr>
                      <m:num>
                        <m:r>
                          <a:rPr lang="en-US" altLang="ja-JP" sz="2800" b="0" i="1" smtClean="0">
                            <a:solidFill>
                              <a:srgbClr val="00B0F0"/>
                            </a:solidFill>
                            <a:latin typeface="Cambria Math"/>
                          </a:rPr>
                          <m:t>1</m:t>
                        </m:r>
                      </m:num>
                      <m:den>
                        <m:r>
                          <a:rPr lang="en-US" altLang="ja-JP" sz="2800" b="0" i="1" smtClean="0">
                            <a:solidFill>
                              <a:srgbClr val="00B0F0"/>
                            </a:solidFill>
                            <a:latin typeface="Cambria Math"/>
                          </a:rPr>
                          <m:t>𝐷</m:t>
                        </m:r>
                      </m:den>
                    </m:f>
                    <m:r>
                      <a:rPr lang="en-US" altLang="ja-JP" sz="2800" b="0" i="1" smtClean="0">
                        <a:solidFill>
                          <a:srgbClr val="00B0F0"/>
                        </a:solidFill>
                        <a:latin typeface="Cambria Math"/>
                        <a:ea typeface="Cambria Math"/>
                      </a:rPr>
                      <m:t>×</m:t>
                    </m:r>
                    <m:f>
                      <m:fPr>
                        <m:ctrlPr>
                          <a:rPr lang="en-US" altLang="ja-JP" sz="2800" b="0" i="1" smtClean="0">
                            <a:solidFill>
                              <a:srgbClr val="00B0F0"/>
                            </a:solidFill>
                            <a:latin typeface="Cambria Math" panose="02040503050406030204" pitchFamily="18" charset="0"/>
                            <a:ea typeface="Cambria Math"/>
                          </a:rPr>
                        </m:ctrlPr>
                      </m:fPr>
                      <m:num>
                        <m:r>
                          <a:rPr lang="en-US" altLang="ja-JP" sz="2800" b="0" i="1" smtClean="0">
                            <a:solidFill>
                              <a:srgbClr val="00B0F0"/>
                            </a:solidFill>
                            <a:latin typeface="Cambria Math" panose="02040503050406030204" pitchFamily="18" charset="0"/>
                            <a:ea typeface="Cambria Math"/>
                          </a:rPr>
                          <m:t>𝑠</m:t>
                        </m:r>
                      </m:num>
                      <m:den>
                        <m:r>
                          <a:rPr lang="en-US" altLang="ja-JP" sz="2800" b="0" i="1" smtClean="0">
                            <a:solidFill>
                              <a:srgbClr val="00B0F0"/>
                            </a:solidFill>
                            <a:latin typeface="Cambria Math" panose="02040503050406030204" pitchFamily="18" charset="0"/>
                            <a:ea typeface="Cambria Math"/>
                          </a:rPr>
                          <m:t>𝑟</m:t>
                        </m:r>
                      </m:den>
                    </m:f>
                  </m:oMath>
                </a14:m>
                <a:endParaRPr lang="en-US" altLang="ja-JP" sz="2800" dirty="0">
                  <a:solidFill>
                    <a:srgbClr val="00B0F0"/>
                  </a:solidFill>
                </a:endParaRPr>
              </a:p>
              <a:p>
                <a:pPr marL="0" indent="0">
                  <a:buNone/>
                </a:pPr>
                <a:endParaRPr lang="en-US" altLang="ja-JP" sz="1000" dirty="0">
                  <a:solidFill>
                    <a:srgbClr val="00B0F0"/>
                  </a:solidFill>
                </a:endParaRPr>
              </a:p>
              <a:p>
                <a:pPr marL="0" indent="0">
                  <a:buNone/>
                </a:pPr>
                <a:r>
                  <a:rPr lang="en-US" altLang="ja-JP" sz="2400" dirty="0">
                    <a:solidFill>
                      <a:srgbClr val="00B0F0"/>
                    </a:solidFill>
                  </a:rPr>
                  <a:t>    </a:t>
                </a:r>
                <a:r>
                  <a:rPr lang="en-US" altLang="ja-JP" sz="2400" dirty="0"/>
                  <a:t>The overhead caused by the extra line buffers can be ignored,</a:t>
                </a:r>
              </a:p>
              <a:p>
                <a:pPr marL="0" indent="0">
                  <a:lnSpc>
                    <a:spcPct val="80000"/>
                  </a:lnSpc>
                  <a:buNone/>
                </a:pPr>
                <a:r>
                  <a:rPr lang="en-US" altLang="ja-JP" sz="2400" dirty="0"/>
                  <a:t>    because </a:t>
                </a:r>
                <a14:m>
                  <m:oMath xmlns:m="http://schemas.openxmlformats.org/officeDocument/2006/math">
                    <m:r>
                      <a:rPr lang="en-US" altLang="ja-JP" sz="2400" b="0" i="1" smtClean="0">
                        <a:latin typeface="Cambria Math"/>
                      </a:rPr>
                      <m:t>𝐷</m:t>
                    </m:r>
                  </m:oMath>
                </a14:m>
                <a:r>
                  <a:rPr lang="en-US" altLang="ja-JP" sz="2400" dirty="0"/>
                  <a:t> is large enough in general.</a:t>
                </a:r>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496944" cy="5328592"/>
              </a:xfrm>
              <a:blipFill>
                <a:blip r:embed="rId3"/>
                <a:stretch>
                  <a:fillRect l="-1004" t="-915" r="-71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2267744" y="4725144"/>
                <a:ext cx="6336704" cy="16561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With typical </a:t>
                </a:r>
                <a14:m>
                  <m:oMath xmlns:m="http://schemas.openxmlformats.org/officeDocument/2006/math">
                    <m:r>
                      <a:rPr kumimoji="1" lang="en-US" altLang="ja-JP" sz="2400" b="0" i="1" smtClean="0">
                        <a:latin typeface="Cambria Math" panose="02040503050406030204" pitchFamily="18" charset="0"/>
                      </a:rPr>
                      <m:t>𝑋</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𝑠</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𝑟</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𝐷</m:t>
                    </m:r>
                    <m:r>
                      <a:rPr kumimoji="1" lang="en-US" altLang="ja-JP" sz="2400" b="0" i="1" smtClean="0">
                        <a:latin typeface="Cambria Math" panose="02040503050406030204" pitchFamily="18" charset="0"/>
                      </a:rPr>
                      <m:t>,</m:t>
                    </m:r>
                  </m:oMath>
                </a14:m>
                <a:endParaRPr kumimoji="1" lang="en-US" altLang="ja-JP" sz="2400" b="0" dirty="0"/>
              </a:p>
              <a:p>
                <a:pPr algn="ct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𝑠</m:t>
                          </m:r>
                          <m:r>
                            <a:rPr kumimoji="1" lang="en-US" altLang="ja-JP" sz="2400" b="0" i="1" smtClean="0">
                              <a:latin typeface="Cambria Math" panose="02040503050406030204" pitchFamily="18" charset="0"/>
                            </a:rPr>
                            <m:t>+2</m:t>
                          </m:r>
                          <m:r>
                            <a:rPr kumimoji="1" lang="en-US" altLang="ja-JP" sz="2400" b="0" i="1" smtClean="0">
                              <a:latin typeface="Cambria Math" panose="02040503050406030204" pitchFamily="18" charset="0"/>
                            </a:rPr>
                            <m:t>𝑟</m:t>
                          </m:r>
                        </m:num>
                        <m:den>
                          <m:r>
                            <a:rPr kumimoji="1" lang="en-US" altLang="ja-JP" sz="2400" b="0" i="1" smtClean="0">
                              <a:latin typeface="Cambria Math" panose="02040503050406030204" pitchFamily="18" charset="0"/>
                            </a:rPr>
                            <m:t>𝑋</m:t>
                          </m:r>
                        </m:den>
                      </m:f>
                      <m:r>
                        <a:rPr kumimoji="1" lang="en-US" altLang="ja-JP" sz="2400" i="1" dirty="0" smtClean="0">
                          <a:latin typeface="Cambria Math" panose="02040503050406030204" pitchFamily="18" charset="0"/>
                          <a:ea typeface="Cambria Math" panose="02040503050406030204" pitchFamily="18" charset="0"/>
                        </a:rPr>
                        <m:t>&lt;</m:t>
                      </m:r>
                      <m:r>
                        <a:rPr kumimoji="1" lang="en-US" altLang="ja-JP" sz="2400" b="0" i="1" dirty="0" smtClean="0">
                          <a:latin typeface="Cambria Math" panose="02040503050406030204" pitchFamily="18" charset="0"/>
                          <a:ea typeface="Cambria Math" panose="02040503050406030204" pitchFamily="18" charset="0"/>
                        </a:rPr>
                        <m:t>0.1 </m:t>
                      </m:r>
                      <m:r>
                        <a:rPr kumimoji="1" lang="en-US" altLang="ja-JP" sz="2400" b="0" i="1" dirty="0" smtClean="0">
                          <a:latin typeface="Cambria Math" panose="02040503050406030204" pitchFamily="18" charset="0"/>
                          <a:ea typeface="Cambria Math" panose="02040503050406030204" pitchFamily="18" charset="0"/>
                        </a:rPr>
                        <m:t>𝑎𝑛𝑑</m:t>
                      </m:r>
                      <m:r>
                        <a:rPr kumimoji="1" lang="en-US" altLang="ja-JP" sz="2400" b="0" i="1" dirty="0" smtClean="0">
                          <a:latin typeface="Cambria Math" panose="02040503050406030204" pitchFamily="18" charset="0"/>
                          <a:ea typeface="Cambria Math" panose="02040503050406030204" pitchFamily="18" charset="0"/>
                        </a:rPr>
                        <m:t> </m:t>
                      </m:r>
                      <m:f>
                        <m:fPr>
                          <m:ctrlPr>
                            <a:rPr kumimoji="1" lang="en-US" altLang="ja-JP" sz="2400" b="0" i="1" dirty="0" smtClean="0">
                              <a:latin typeface="Cambria Math" panose="02040503050406030204" pitchFamily="18" charset="0"/>
                              <a:ea typeface="Cambria Math" panose="02040503050406030204" pitchFamily="18" charset="0"/>
                            </a:rPr>
                          </m:ctrlPr>
                        </m:fPr>
                        <m:num>
                          <m:r>
                            <a:rPr kumimoji="1" lang="en-US" altLang="ja-JP" sz="2400" b="0" i="1" dirty="0" smtClean="0">
                              <a:latin typeface="Cambria Math" panose="02040503050406030204" pitchFamily="18" charset="0"/>
                              <a:ea typeface="Cambria Math" panose="02040503050406030204" pitchFamily="18" charset="0"/>
                            </a:rPr>
                            <m:t>1</m:t>
                          </m:r>
                        </m:num>
                        <m:den>
                          <m:r>
                            <a:rPr kumimoji="1" lang="en-US" altLang="ja-JP" sz="2400" b="0" i="1" dirty="0" smtClean="0">
                              <a:latin typeface="Cambria Math" panose="02040503050406030204" pitchFamily="18" charset="0"/>
                              <a:ea typeface="Cambria Math" panose="02040503050406030204" pitchFamily="18" charset="0"/>
                            </a:rPr>
                            <m:t>𝐷</m:t>
                          </m:r>
                        </m:den>
                      </m:f>
                      <m:r>
                        <a:rPr kumimoji="1" lang="en-US" altLang="ja-JP" sz="2400" b="0" i="1" dirty="0" smtClean="0">
                          <a:latin typeface="Cambria Math" panose="02040503050406030204" pitchFamily="18" charset="0"/>
                          <a:ea typeface="Cambria Math" panose="02040503050406030204" pitchFamily="18" charset="0"/>
                        </a:rPr>
                        <m:t>×</m:t>
                      </m:r>
                      <m:f>
                        <m:fPr>
                          <m:ctrlPr>
                            <a:rPr kumimoji="1" lang="en-US" altLang="ja-JP" sz="2400" b="0" i="1" dirty="0" smtClean="0">
                              <a:latin typeface="Cambria Math" panose="02040503050406030204" pitchFamily="18" charset="0"/>
                              <a:ea typeface="Cambria Math" panose="02040503050406030204" pitchFamily="18" charset="0"/>
                            </a:rPr>
                          </m:ctrlPr>
                        </m:fPr>
                        <m:num>
                          <m:r>
                            <a:rPr kumimoji="1" lang="en-US" altLang="ja-JP" sz="2400" b="0" i="1" dirty="0" smtClean="0">
                              <a:latin typeface="Cambria Math" panose="02040503050406030204" pitchFamily="18" charset="0"/>
                              <a:ea typeface="Cambria Math" panose="02040503050406030204" pitchFamily="18" charset="0"/>
                            </a:rPr>
                            <m:t>𝑠</m:t>
                          </m:r>
                        </m:num>
                        <m:den>
                          <m:r>
                            <a:rPr kumimoji="1" lang="en-US" altLang="ja-JP" sz="2400" b="0" i="1" dirty="0" smtClean="0">
                              <a:latin typeface="Cambria Math" panose="02040503050406030204" pitchFamily="18" charset="0"/>
                              <a:ea typeface="Cambria Math" panose="02040503050406030204" pitchFamily="18" charset="0"/>
                            </a:rPr>
                            <m:t>𝑟</m:t>
                          </m:r>
                        </m:den>
                      </m:f>
                      <m:r>
                        <a:rPr lang="en-US" altLang="ja-JP" sz="2400" i="1" dirty="0">
                          <a:latin typeface="Cambria Math" panose="02040503050406030204" pitchFamily="18" charset="0"/>
                          <a:ea typeface="Cambria Math" panose="02040503050406030204" pitchFamily="18" charset="0"/>
                        </a:rPr>
                        <m:t>&lt;</m:t>
                      </m:r>
                      <m:r>
                        <a:rPr lang="en-US" altLang="ja-JP" sz="2400" b="0" i="1" dirty="0" smtClean="0">
                          <a:latin typeface="Cambria Math" panose="02040503050406030204" pitchFamily="18" charset="0"/>
                          <a:ea typeface="Cambria Math" panose="02040503050406030204" pitchFamily="18" charset="0"/>
                        </a:rPr>
                        <m:t>0.1</m:t>
                      </m:r>
                    </m:oMath>
                  </m:oMathPara>
                </a14:m>
                <a:endParaRPr kumimoji="1" lang="ja-JP" altLang="en-US" sz="24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2267744" y="4725144"/>
                <a:ext cx="6336704" cy="1656184"/>
              </a:xfrm>
              <a:prstGeom prst="rect">
                <a:avLst/>
              </a:prstGeom>
              <a:blipFill rotWithShape="0">
                <a:blip r:embed="rId4"/>
                <a:stretch>
                  <a:fillRect/>
                </a:stretch>
              </a:blipFill>
              <a:ln>
                <a:noFill/>
              </a:ln>
            </p:spPr>
            <p:txBody>
              <a:bodyPr/>
              <a:lstStyle/>
              <a:p>
                <a:r>
                  <a:rPr lang="ja-JP" altLang="en-US">
                    <a:noFill/>
                  </a:rPr>
                  <a:t> </a:t>
                </a:r>
              </a:p>
            </p:txBody>
          </p:sp>
        </mc:Fallback>
      </mc:AlternateContent>
    </p:spTree>
    <p:extLst>
      <p:ext uri="{BB962C8B-B14F-4D97-AF65-F5344CB8AC3E}">
        <p14:creationId xmlns:p14="http://schemas.microsoft.com/office/powerpoint/2010/main" val="1122338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4536504"/>
              </a:xfrm>
            </p:spPr>
            <p:txBody>
              <a:bodyPr>
                <a:norm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a:t>
                </a:r>
                <a:r>
                  <a:rPr lang="en-US" altLang="ja-JP" sz="2400" dirty="0">
                    <a:solidFill>
                      <a:schemeClr val="bg1">
                        <a:lumMod val="75000"/>
                      </a:schemeClr>
                    </a:solidFill>
                  </a:rPr>
                  <a:t>reduced from </a:t>
                </a:r>
                <a14:m>
                  <m:oMath xmlns:m="http://schemas.openxmlformats.org/officeDocument/2006/math">
                    <m:d>
                      <m:dPr>
                        <m:ctrlPr>
                          <a:rPr lang="en-US" altLang="ja-JP" sz="2400" b="0" i="1" smtClean="0">
                            <a:solidFill>
                              <a:schemeClr val="bg1">
                                <a:lumMod val="75000"/>
                              </a:schemeClr>
                            </a:solidFill>
                            <a:latin typeface="Cambria Math" panose="02040503050406030204" pitchFamily="18" charset="0"/>
                          </a:rPr>
                        </m:ctrlPr>
                      </m:dPr>
                      <m:e>
                        <m:r>
                          <a:rPr lang="en-US" altLang="ja-JP" sz="2400" b="0" i="1" smtClean="0">
                            <a:solidFill>
                              <a:schemeClr val="bg1">
                                <a:lumMod val="75000"/>
                              </a:schemeClr>
                            </a:solidFill>
                            <a:latin typeface="Cambria Math"/>
                          </a:rPr>
                          <m:t>2</m:t>
                        </m:r>
                        <m:r>
                          <a:rPr lang="en-US" altLang="ja-JP" sz="2400" b="0" i="1" smtClean="0">
                            <a:solidFill>
                              <a:schemeClr val="bg1">
                                <a:lumMod val="75000"/>
                              </a:schemeClr>
                            </a:solidFill>
                            <a:latin typeface="Cambria Math" panose="02040503050406030204" pitchFamily="18" charset="0"/>
                          </a:rPr>
                          <m:t>𝑟</m:t>
                        </m:r>
                        <m:r>
                          <a:rPr lang="en-US" altLang="ja-JP" sz="2400" b="0" i="1" smtClean="0">
                            <a:solidFill>
                              <a:schemeClr val="bg1">
                                <a:lumMod val="75000"/>
                              </a:schemeClr>
                            </a:solidFill>
                            <a:latin typeface="Cambria Math"/>
                          </a:rPr>
                          <m:t>+1</m:t>
                        </m:r>
                      </m:e>
                    </m:d>
                    <m:r>
                      <a:rPr lang="en-US" altLang="ja-JP" sz="2400" b="0" i="1" smtClean="0">
                        <a:solidFill>
                          <a:schemeClr val="bg1">
                            <a:lumMod val="75000"/>
                          </a:schemeClr>
                        </a:solidFill>
                        <a:latin typeface="Cambria Math"/>
                        <a:ea typeface="Cambria Math"/>
                      </a:rPr>
                      <m:t>×</m:t>
                    </m:r>
                    <m:r>
                      <a:rPr lang="en-US" altLang="ja-JP" sz="2400" b="0" i="1" smtClean="0">
                        <a:solidFill>
                          <a:schemeClr val="bg1">
                            <a:lumMod val="75000"/>
                          </a:schemeClr>
                        </a:solidFill>
                        <a:latin typeface="Cambria Math" panose="02040503050406030204" pitchFamily="18" charset="0"/>
                        <a:ea typeface="Cambria Math"/>
                      </a:rPr>
                      <m:t>𝑋</m:t>
                    </m:r>
                    <m:r>
                      <a:rPr lang="en-US" altLang="ja-JP" sz="2400" b="0" i="1" smtClean="0">
                        <a:solidFill>
                          <a:schemeClr val="bg1">
                            <a:lumMod val="75000"/>
                          </a:schemeClr>
                        </a:solidFill>
                        <a:latin typeface="Cambria Math"/>
                        <a:ea typeface="Cambria Math"/>
                      </a:rPr>
                      <m:t>+(2</m:t>
                    </m:r>
                    <m:r>
                      <a:rPr lang="en-US" altLang="ja-JP" sz="2400" b="0" i="1" smtClean="0">
                        <a:solidFill>
                          <a:schemeClr val="bg1">
                            <a:lumMod val="75000"/>
                          </a:schemeClr>
                        </a:solidFill>
                        <a:latin typeface="Cambria Math" panose="02040503050406030204" pitchFamily="18" charset="0"/>
                        <a:ea typeface="Cambria Math"/>
                      </a:rPr>
                      <m:t>𝑟</m:t>
                    </m:r>
                    <m:r>
                      <a:rPr lang="en-US" altLang="ja-JP" sz="2400" b="0" i="1" smtClean="0">
                        <a:solidFill>
                          <a:schemeClr val="bg1">
                            <a:lumMod val="75000"/>
                          </a:schemeClr>
                        </a:solidFill>
                        <a:latin typeface="Cambria Math"/>
                        <a:ea typeface="Cambria Math"/>
                      </a:rPr>
                      <m:t>+1)</m:t>
                    </m:r>
                  </m:oMath>
                </a14:m>
                <a:r>
                  <a:rPr lang="en-US" altLang="ja-JP" sz="2400" dirty="0">
                    <a:solidFill>
                      <a:schemeClr val="bg1">
                        <a:lumMod val="75000"/>
                      </a:schemeClr>
                    </a:solidFill>
                  </a:rPr>
                  <a:t> to</a:t>
                </a:r>
              </a:p>
              <a:p>
                <a:pPr marL="0" indent="0">
                  <a:buNone/>
                </a:pPr>
                <a:r>
                  <a:rPr lang="en-US" altLang="ja-JP" sz="2400" b="0" dirty="0">
                    <a:solidFill>
                      <a:schemeClr val="bg1">
                        <a:lumMod val="75000"/>
                      </a:schemeClr>
                    </a:solidFill>
                  </a:rPr>
                  <a:t>                                       </a:t>
                </a:r>
                <a14:m>
                  <m:oMath xmlns:m="http://schemas.openxmlformats.org/officeDocument/2006/math">
                    <m:r>
                      <a:rPr lang="en-US" altLang="ja-JP" sz="2400" b="0" i="1" dirty="0" smtClean="0">
                        <a:solidFill>
                          <a:schemeClr val="bg1">
                            <a:lumMod val="75000"/>
                          </a:schemeClr>
                        </a:solidFill>
                        <a:latin typeface="Cambria Math"/>
                      </a:rPr>
                      <m:t> </m:t>
                    </m:r>
                    <m:d>
                      <m:dPr>
                        <m:ctrlPr>
                          <a:rPr lang="en-US" altLang="ja-JP" sz="2400" b="0" i="1" dirty="0" smtClean="0">
                            <a:solidFill>
                              <a:schemeClr val="bg1">
                                <a:lumMod val="75000"/>
                              </a:schemeClr>
                            </a:solidFill>
                            <a:latin typeface="Cambria Math" panose="02040503050406030204" pitchFamily="18" charset="0"/>
                          </a:rPr>
                        </m:ctrlPr>
                      </m:dPr>
                      <m:e>
                        <m:r>
                          <a:rPr lang="en-US" altLang="ja-JP" sz="2400" b="0" i="1" dirty="0" smtClean="0">
                            <a:solidFill>
                              <a:schemeClr val="bg1">
                                <a:lumMod val="75000"/>
                              </a:schemeClr>
                            </a:solidFill>
                            <a:latin typeface="Cambria Math"/>
                          </a:rPr>
                          <m:t>2</m:t>
                        </m:r>
                        <m:r>
                          <a:rPr lang="en-US" altLang="ja-JP" sz="2400" b="0" i="1" dirty="0" smtClean="0">
                            <a:solidFill>
                              <a:schemeClr val="bg1">
                                <a:lumMod val="75000"/>
                              </a:schemeClr>
                            </a:solidFill>
                            <a:latin typeface="Cambria Math" panose="02040503050406030204" pitchFamily="18" charset="0"/>
                          </a:rPr>
                          <m:t>𝑟</m:t>
                        </m:r>
                        <m:r>
                          <a:rPr lang="en-US" altLang="ja-JP" sz="2400" b="0" i="1" dirty="0" smtClean="0">
                            <a:solidFill>
                              <a:schemeClr val="bg1">
                                <a:lumMod val="75000"/>
                              </a:schemeClr>
                            </a:solidFill>
                            <a:latin typeface="Cambria Math"/>
                          </a:rPr>
                          <m:t>+1</m:t>
                        </m:r>
                      </m:e>
                    </m:d>
                    <m:r>
                      <a:rPr lang="en-US" altLang="ja-JP" sz="2400" b="0" i="1" dirty="0" smtClean="0">
                        <a:solidFill>
                          <a:schemeClr val="bg1">
                            <a:lumMod val="75000"/>
                          </a:schemeClr>
                        </a:solidFill>
                        <a:latin typeface="Cambria Math"/>
                        <a:ea typeface="Cambria Math"/>
                      </a:rPr>
                      <m:t>×</m:t>
                    </m:r>
                    <m:d>
                      <m:dPr>
                        <m:ctrlPr>
                          <a:rPr lang="en-US" altLang="ja-JP" sz="2400" b="0" i="1" dirty="0" smtClean="0">
                            <a:solidFill>
                              <a:schemeClr val="bg1">
                                <a:lumMod val="75000"/>
                              </a:schemeClr>
                            </a:solidFill>
                            <a:latin typeface="Cambria Math" panose="02040503050406030204" pitchFamily="18" charset="0"/>
                            <a:ea typeface="Cambria Math"/>
                          </a:rPr>
                        </m:ctrlPr>
                      </m:dPr>
                      <m:e>
                        <m:r>
                          <a:rPr lang="en-US" altLang="ja-JP" sz="2400" b="0" i="1" dirty="0" smtClean="0">
                            <a:solidFill>
                              <a:schemeClr val="bg1">
                                <a:lumMod val="75000"/>
                              </a:schemeClr>
                            </a:solidFill>
                            <a:latin typeface="Cambria Math" panose="02040503050406030204" pitchFamily="18" charset="0"/>
                            <a:ea typeface="Cambria Math"/>
                          </a:rPr>
                          <m:t>𝑠</m:t>
                        </m:r>
                        <m:r>
                          <a:rPr lang="en-US" altLang="ja-JP" sz="2400" b="0" i="1" dirty="0" smtClean="0">
                            <a:solidFill>
                              <a:schemeClr val="bg1">
                                <a:lumMod val="75000"/>
                              </a:schemeClr>
                            </a:solidFill>
                            <a:latin typeface="Cambria Math"/>
                            <a:ea typeface="Cambria Math"/>
                          </a:rPr>
                          <m:t>+2</m:t>
                        </m:r>
                        <m:r>
                          <a:rPr lang="en-US" altLang="ja-JP" sz="2400" b="0" i="1" dirty="0" smtClean="0">
                            <a:solidFill>
                              <a:schemeClr val="bg1">
                                <a:lumMod val="75000"/>
                              </a:schemeClr>
                            </a:solidFill>
                            <a:latin typeface="Cambria Math"/>
                            <a:ea typeface="Cambria Math"/>
                          </a:rPr>
                          <m:t>𝑟</m:t>
                        </m:r>
                      </m:e>
                    </m:d>
                    <m:r>
                      <a:rPr lang="en-US" altLang="ja-JP" sz="2400" b="0" i="1" dirty="0" smtClean="0">
                        <a:solidFill>
                          <a:schemeClr val="bg1">
                            <a:lumMod val="75000"/>
                          </a:schemeClr>
                        </a:solidFill>
                        <a:latin typeface="Cambria Math"/>
                        <a:ea typeface="Cambria Math"/>
                      </a:rPr>
                      <m:t>+</m:t>
                    </m:r>
                    <m:d>
                      <m:dPr>
                        <m:ctrlPr>
                          <a:rPr lang="en-US" altLang="ja-JP" sz="2400" b="0" i="1" dirty="0" smtClean="0">
                            <a:solidFill>
                              <a:schemeClr val="bg1">
                                <a:lumMod val="75000"/>
                              </a:schemeClr>
                            </a:solidFill>
                            <a:latin typeface="Cambria Math" panose="02040503050406030204" pitchFamily="18" charset="0"/>
                            <a:ea typeface="Cambria Math"/>
                          </a:rPr>
                        </m:ctrlPr>
                      </m:dPr>
                      <m:e>
                        <m:r>
                          <a:rPr lang="en-US" altLang="ja-JP" sz="2400" b="0" i="1" dirty="0" smtClean="0">
                            <a:solidFill>
                              <a:schemeClr val="bg1">
                                <a:lumMod val="75000"/>
                              </a:schemeClr>
                            </a:solidFill>
                            <a:latin typeface="Cambria Math"/>
                            <a:ea typeface="Cambria Math"/>
                          </a:rPr>
                          <m:t>2</m:t>
                        </m:r>
                        <m:r>
                          <a:rPr lang="en-US" altLang="ja-JP" sz="2400" b="0" i="1" dirty="0" smtClean="0">
                            <a:solidFill>
                              <a:schemeClr val="bg1">
                                <a:lumMod val="75000"/>
                              </a:schemeClr>
                            </a:solidFill>
                            <a:latin typeface="Cambria Math" panose="02040503050406030204" pitchFamily="18" charset="0"/>
                            <a:ea typeface="Cambria Math"/>
                          </a:rPr>
                          <m:t>𝑟</m:t>
                        </m:r>
                        <m:r>
                          <a:rPr lang="en-US" altLang="ja-JP" sz="2400" b="0" i="1" dirty="0" smtClean="0">
                            <a:solidFill>
                              <a:schemeClr val="bg1">
                                <a:lumMod val="75000"/>
                              </a:schemeClr>
                            </a:solidFill>
                            <a:latin typeface="Cambria Math"/>
                            <a:ea typeface="Cambria Math"/>
                          </a:rPr>
                          <m:t>+1</m:t>
                        </m:r>
                      </m:e>
                    </m:d>
                  </m:oMath>
                </a14:m>
                <a:endParaRPr lang="en-US" altLang="ja-JP" sz="2400" dirty="0">
                  <a:solidFill>
                    <a:schemeClr val="bg1">
                      <a:lumMod val="75000"/>
                    </a:schemeClr>
                  </a:solidFill>
                </a:endParaRPr>
              </a:p>
              <a:p>
                <a:pPr marL="0" indent="0">
                  <a:buNone/>
                </a:pPr>
                <a:r>
                  <a:rPr lang="en-US" altLang="ja-JP" sz="2400" dirty="0">
                    <a:solidFill>
                      <a:schemeClr val="bg1">
                        <a:lumMod val="75000"/>
                      </a:schemeClr>
                    </a:solidFill>
                  </a:rPr>
                  <a:t>         but </a:t>
                </a:r>
                <a14:m>
                  <m:oMath xmlns:m="http://schemas.openxmlformats.org/officeDocument/2006/math">
                    <m:r>
                      <a:rPr lang="en-US" altLang="ja-JP" sz="2400" b="0" i="1" smtClean="0">
                        <a:solidFill>
                          <a:schemeClr val="bg1">
                            <a:lumMod val="75000"/>
                          </a:schemeClr>
                        </a:solidFill>
                        <a:latin typeface="Cambria Math" panose="02040503050406030204" pitchFamily="18" charset="0"/>
                      </a:rPr>
                      <m:t>2</m:t>
                    </m:r>
                    <m:r>
                      <a:rPr lang="en-US" altLang="ja-JP" sz="2400" b="0" i="1" smtClean="0">
                        <a:solidFill>
                          <a:schemeClr val="bg1">
                            <a:lumMod val="75000"/>
                          </a:schemeClr>
                        </a:solidFill>
                        <a:latin typeface="Cambria Math" panose="02040503050406030204" pitchFamily="18" charset="0"/>
                      </a:rPr>
                      <m:t>𝑠</m:t>
                    </m:r>
                    <m:r>
                      <a:rPr lang="en-US" altLang="ja-JP" sz="2400" b="0" i="1" smtClean="0">
                        <a:solidFill>
                          <a:schemeClr val="bg1">
                            <a:lumMod val="75000"/>
                          </a:schemeClr>
                        </a:solidFill>
                        <a:latin typeface="Cambria Math" panose="02040503050406030204" pitchFamily="18" charset="0"/>
                      </a:rPr>
                      <m:t>+2</m:t>
                    </m:r>
                    <m:r>
                      <a:rPr lang="en-US" altLang="ja-JP" sz="2400" b="0" i="1" smtClean="0">
                        <a:solidFill>
                          <a:schemeClr val="bg1">
                            <a:lumMod val="75000"/>
                          </a:schemeClr>
                        </a:solidFill>
                        <a:latin typeface="Cambria Math" panose="02040503050406030204" pitchFamily="18" charset="0"/>
                      </a:rPr>
                      <m:t>𝑟</m:t>
                    </m:r>
                  </m:oMath>
                </a14:m>
                <a:r>
                  <a:rPr lang="en-US" altLang="ja-JP" sz="2400" dirty="0">
                    <a:solidFill>
                      <a:schemeClr val="bg1">
                        <a:lumMod val="75000"/>
                      </a:schemeClr>
                    </a:solidFill>
                  </a:rPr>
                  <a:t> line buffers are required</a:t>
                </a:r>
              </a:p>
              <a:p>
                <a:pPr marL="0" indent="0">
                  <a:buNone/>
                </a:pPr>
                <a:endParaRPr lang="en-US" altLang="ja-JP" sz="2400" dirty="0">
                  <a:solidFill>
                    <a:schemeClr val="bg1">
                      <a:lumMod val="75000"/>
                    </a:schemeClr>
                  </a:solidFill>
                </a:endParaRPr>
              </a:p>
              <a:p>
                <a:pPr>
                  <a:buFont typeface="Wingdings" panose="05000000000000000000" pitchFamily="2" charset="2"/>
                  <a:buChar char="ü"/>
                </a:pPr>
                <a:r>
                  <a:rPr lang="en-US" altLang="ja-JP" sz="2400" dirty="0"/>
                  <a:t>Less computational efficiency</a:t>
                </a:r>
              </a:p>
              <a:p>
                <a:pPr marL="0" indent="0">
                  <a:buNone/>
                </a:pPr>
                <a:r>
                  <a:rPr lang="en-US" altLang="ja-JP" sz="2400" dirty="0"/>
                  <a:t>         efficiency = </a:t>
                </a:r>
                <a14:m>
                  <m:oMath xmlns:m="http://schemas.openxmlformats.org/officeDocument/2006/math">
                    <m:f>
                      <m:fPr>
                        <m:ctrlPr>
                          <a:rPr lang="en-US" altLang="ja-JP" sz="2400" i="1" smtClean="0">
                            <a:latin typeface="Cambria Math" panose="02040503050406030204" pitchFamily="18" charset="0"/>
                          </a:rPr>
                        </m:ctrlPr>
                      </m:fPr>
                      <m:num>
                        <m:r>
                          <a:rPr lang="en-US" altLang="ja-JP" sz="2400" b="0" i="1" smtClean="0">
                            <a:latin typeface="Cambria Math" panose="02040503050406030204" pitchFamily="18" charset="0"/>
                          </a:rPr>
                          <m:t>𝑠</m:t>
                        </m:r>
                      </m:num>
                      <m:den>
                        <m:r>
                          <a:rPr lang="en-US" altLang="ja-JP" sz="2400" b="0" i="1" smtClean="0">
                            <a:latin typeface="Cambria Math" panose="02040503050406030204" pitchFamily="18" charset="0"/>
                          </a:rPr>
                          <m:t>𝑠</m:t>
                        </m:r>
                        <m:r>
                          <a:rPr lang="en-US" altLang="ja-JP" sz="2400" b="0" i="1" smtClean="0">
                            <a:latin typeface="Cambria Math"/>
                          </a:rPr>
                          <m:t>+2</m:t>
                        </m:r>
                        <m:r>
                          <a:rPr lang="en-US" altLang="ja-JP" sz="2400" b="0" i="1" smtClean="0">
                            <a:latin typeface="Cambria Math" panose="02040503050406030204" pitchFamily="18" charset="0"/>
                          </a:rPr>
                          <m:t>𝑟</m:t>
                        </m:r>
                      </m:den>
                    </m:f>
                  </m:oMath>
                </a14:m>
                <a:endParaRPr lang="en-US" altLang="ja-JP" sz="2400" dirty="0"/>
              </a:p>
              <a:p>
                <a:pPr marL="0" indent="0">
                  <a:buNone/>
                </a:pPr>
                <a:endParaRPr lang="en-US" altLang="ja-JP" sz="800" dirty="0"/>
              </a:p>
              <a:p>
                <a:pPr marL="0" indent="0">
                  <a:buNone/>
                </a:pPr>
                <a:r>
                  <a:rPr lang="en-US" altLang="ja-JP" sz="2400" dirty="0"/>
                  <a:t>     </a:t>
                </a:r>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4536504"/>
              </a:xfrm>
              <a:blipFill>
                <a:blip r:embed="rId3"/>
                <a:stretch>
                  <a:fillRect l="-1037" t="-10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67516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4536504"/>
              </a:xfrm>
            </p:spPr>
            <p:txBody>
              <a:bodyPr>
                <a:norm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a:t>
                </a:r>
                <a:r>
                  <a:rPr lang="en-US" altLang="ja-JP" sz="2400" dirty="0">
                    <a:solidFill>
                      <a:schemeClr val="bg1">
                        <a:lumMod val="75000"/>
                      </a:schemeClr>
                    </a:solidFill>
                  </a:rPr>
                  <a:t>reduced from </a:t>
                </a:r>
                <a14:m>
                  <m:oMath xmlns:m="http://schemas.openxmlformats.org/officeDocument/2006/math">
                    <m:d>
                      <m:dPr>
                        <m:ctrlPr>
                          <a:rPr lang="en-US" altLang="ja-JP" sz="2400" b="0" i="1" smtClean="0">
                            <a:solidFill>
                              <a:schemeClr val="bg1">
                                <a:lumMod val="75000"/>
                              </a:schemeClr>
                            </a:solidFill>
                            <a:latin typeface="Cambria Math" panose="02040503050406030204" pitchFamily="18" charset="0"/>
                          </a:rPr>
                        </m:ctrlPr>
                      </m:dPr>
                      <m:e>
                        <m:r>
                          <a:rPr lang="en-US" altLang="ja-JP" sz="2400" b="0" i="1" smtClean="0">
                            <a:solidFill>
                              <a:schemeClr val="bg1">
                                <a:lumMod val="75000"/>
                              </a:schemeClr>
                            </a:solidFill>
                            <a:latin typeface="Cambria Math"/>
                          </a:rPr>
                          <m:t>2</m:t>
                        </m:r>
                        <m:r>
                          <a:rPr lang="en-US" altLang="ja-JP" sz="2400" b="0" i="1" smtClean="0">
                            <a:solidFill>
                              <a:schemeClr val="bg1">
                                <a:lumMod val="75000"/>
                              </a:schemeClr>
                            </a:solidFill>
                            <a:latin typeface="Cambria Math" panose="02040503050406030204" pitchFamily="18" charset="0"/>
                          </a:rPr>
                          <m:t>𝑟</m:t>
                        </m:r>
                        <m:r>
                          <a:rPr lang="en-US" altLang="ja-JP" sz="2400" b="0" i="1" smtClean="0">
                            <a:solidFill>
                              <a:schemeClr val="bg1">
                                <a:lumMod val="75000"/>
                              </a:schemeClr>
                            </a:solidFill>
                            <a:latin typeface="Cambria Math"/>
                          </a:rPr>
                          <m:t>+1</m:t>
                        </m:r>
                      </m:e>
                    </m:d>
                    <m:r>
                      <a:rPr lang="en-US" altLang="ja-JP" sz="2400" b="0" i="1" smtClean="0">
                        <a:solidFill>
                          <a:schemeClr val="bg1">
                            <a:lumMod val="75000"/>
                          </a:schemeClr>
                        </a:solidFill>
                        <a:latin typeface="Cambria Math"/>
                        <a:ea typeface="Cambria Math"/>
                      </a:rPr>
                      <m:t>×</m:t>
                    </m:r>
                    <m:r>
                      <a:rPr lang="en-US" altLang="ja-JP" sz="2400" b="0" i="1" smtClean="0">
                        <a:solidFill>
                          <a:schemeClr val="bg1">
                            <a:lumMod val="75000"/>
                          </a:schemeClr>
                        </a:solidFill>
                        <a:latin typeface="Cambria Math" panose="02040503050406030204" pitchFamily="18" charset="0"/>
                        <a:ea typeface="Cambria Math"/>
                      </a:rPr>
                      <m:t>𝑋</m:t>
                    </m:r>
                    <m:r>
                      <a:rPr lang="en-US" altLang="ja-JP" sz="2400" b="0" i="1" smtClean="0">
                        <a:solidFill>
                          <a:schemeClr val="bg1">
                            <a:lumMod val="75000"/>
                          </a:schemeClr>
                        </a:solidFill>
                        <a:latin typeface="Cambria Math"/>
                        <a:ea typeface="Cambria Math"/>
                      </a:rPr>
                      <m:t>+(2</m:t>
                    </m:r>
                    <m:r>
                      <a:rPr lang="en-US" altLang="ja-JP" sz="2400" b="0" i="1" smtClean="0">
                        <a:solidFill>
                          <a:schemeClr val="bg1">
                            <a:lumMod val="75000"/>
                          </a:schemeClr>
                        </a:solidFill>
                        <a:latin typeface="Cambria Math" panose="02040503050406030204" pitchFamily="18" charset="0"/>
                        <a:ea typeface="Cambria Math"/>
                      </a:rPr>
                      <m:t>𝑟</m:t>
                    </m:r>
                    <m:r>
                      <a:rPr lang="en-US" altLang="ja-JP" sz="2400" b="0" i="1" smtClean="0">
                        <a:solidFill>
                          <a:schemeClr val="bg1">
                            <a:lumMod val="75000"/>
                          </a:schemeClr>
                        </a:solidFill>
                        <a:latin typeface="Cambria Math"/>
                        <a:ea typeface="Cambria Math"/>
                      </a:rPr>
                      <m:t>+1)</m:t>
                    </m:r>
                  </m:oMath>
                </a14:m>
                <a:r>
                  <a:rPr lang="en-US" altLang="ja-JP" sz="2400" dirty="0">
                    <a:solidFill>
                      <a:schemeClr val="bg1">
                        <a:lumMod val="75000"/>
                      </a:schemeClr>
                    </a:solidFill>
                  </a:rPr>
                  <a:t> to</a:t>
                </a:r>
              </a:p>
              <a:p>
                <a:pPr marL="0" indent="0">
                  <a:buNone/>
                </a:pPr>
                <a:r>
                  <a:rPr lang="en-US" altLang="ja-JP" sz="2400" b="0" dirty="0">
                    <a:solidFill>
                      <a:schemeClr val="bg1">
                        <a:lumMod val="75000"/>
                      </a:schemeClr>
                    </a:solidFill>
                  </a:rPr>
                  <a:t>                                       </a:t>
                </a:r>
                <a14:m>
                  <m:oMath xmlns:m="http://schemas.openxmlformats.org/officeDocument/2006/math">
                    <m:r>
                      <a:rPr lang="en-US" altLang="ja-JP" sz="2400" b="0" i="1" dirty="0" smtClean="0">
                        <a:solidFill>
                          <a:schemeClr val="bg1">
                            <a:lumMod val="75000"/>
                          </a:schemeClr>
                        </a:solidFill>
                        <a:latin typeface="Cambria Math"/>
                      </a:rPr>
                      <m:t> </m:t>
                    </m:r>
                    <m:d>
                      <m:dPr>
                        <m:ctrlPr>
                          <a:rPr lang="en-US" altLang="ja-JP" sz="2400" b="0" i="1" dirty="0" smtClean="0">
                            <a:solidFill>
                              <a:schemeClr val="bg1">
                                <a:lumMod val="75000"/>
                              </a:schemeClr>
                            </a:solidFill>
                            <a:latin typeface="Cambria Math" panose="02040503050406030204" pitchFamily="18" charset="0"/>
                          </a:rPr>
                        </m:ctrlPr>
                      </m:dPr>
                      <m:e>
                        <m:r>
                          <a:rPr lang="en-US" altLang="ja-JP" sz="2400" b="0" i="1" dirty="0" smtClean="0">
                            <a:solidFill>
                              <a:schemeClr val="bg1">
                                <a:lumMod val="75000"/>
                              </a:schemeClr>
                            </a:solidFill>
                            <a:latin typeface="Cambria Math"/>
                          </a:rPr>
                          <m:t>2</m:t>
                        </m:r>
                        <m:r>
                          <a:rPr lang="en-US" altLang="ja-JP" sz="2400" b="0" i="1" dirty="0" smtClean="0">
                            <a:solidFill>
                              <a:schemeClr val="bg1">
                                <a:lumMod val="75000"/>
                              </a:schemeClr>
                            </a:solidFill>
                            <a:latin typeface="Cambria Math" panose="02040503050406030204" pitchFamily="18" charset="0"/>
                          </a:rPr>
                          <m:t>𝑟</m:t>
                        </m:r>
                        <m:r>
                          <a:rPr lang="en-US" altLang="ja-JP" sz="2400" b="0" i="1" dirty="0" smtClean="0">
                            <a:solidFill>
                              <a:schemeClr val="bg1">
                                <a:lumMod val="75000"/>
                              </a:schemeClr>
                            </a:solidFill>
                            <a:latin typeface="Cambria Math"/>
                          </a:rPr>
                          <m:t>+1</m:t>
                        </m:r>
                      </m:e>
                    </m:d>
                    <m:r>
                      <a:rPr lang="en-US" altLang="ja-JP" sz="2400" b="0" i="1" dirty="0" smtClean="0">
                        <a:solidFill>
                          <a:schemeClr val="bg1">
                            <a:lumMod val="75000"/>
                          </a:schemeClr>
                        </a:solidFill>
                        <a:latin typeface="Cambria Math"/>
                        <a:ea typeface="Cambria Math"/>
                      </a:rPr>
                      <m:t>×</m:t>
                    </m:r>
                    <m:d>
                      <m:dPr>
                        <m:ctrlPr>
                          <a:rPr lang="en-US" altLang="ja-JP" sz="2400" b="0" i="1" dirty="0" smtClean="0">
                            <a:solidFill>
                              <a:schemeClr val="bg1">
                                <a:lumMod val="75000"/>
                              </a:schemeClr>
                            </a:solidFill>
                            <a:latin typeface="Cambria Math" panose="02040503050406030204" pitchFamily="18" charset="0"/>
                            <a:ea typeface="Cambria Math"/>
                          </a:rPr>
                        </m:ctrlPr>
                      </m:dPr>
                      <m:e>
                        <m:r>
                          <a:rPr lang="en-US" altLang="ja-JP" sz="2400" b="0" i="1" dirty="0" smtClean="0">
                            <a:solidFill>
                              <a:schemeClr val="bg1">
                                <a:lumMod val="75000"/>
                              </a:schemeClr>
                            </a:solidFill>
                            <a:latin typeface="Cambria Math" panose="02040503050406030204" pitchFamily="18" charset="0"/>
                            <a:ea typeface="Cambria Math"/>
                          </a:rPr>
                          <m:t>𝑠</m:t>
                        </m:r>
                        <m:r>
                          <a:rPr lang="en-US" altLang="ja-JP" sz="2400" b="0" i="1" dirty="0" smtClean="0">
                            <a:solidFill>
                              <a:schemeClr val="bg1">
                                <a:lumMod val="75000"/>
                              </a:schemeClr>
                            </a:solidFill>
                            <a:latin typeface="Cambria Math"/>
                            <a:ea typeface="Cambria Math"/>
                          </a:rPr>
                          <m:t>+2</m:t>
                        </m:r>
                        <m:r>
                          <a:rPr lang="en-US" altLang="ja-JP" sz="2400" b="0" i="1" dirty="0" smtClean="0">
                            <a:solidFill>
                              <a:schemeClr val="bg1">
                                <a:lumMod val="75000"/>
                              </a:schemeClr>
                            </a:solidFill>
                            <a:latin typeface="Cambria Math"/>
                            <a:ea typeface="Cambria Math"/>
                          </a:rPr>
                          <m:t>𝑟</m:t>
                        </m:r>
                      </m:e>
                    </m:d>
                    <m:r>
                      <a:rPr lang="en-US" altLang="ja-JP" sz="2400" b="0" i="1" dirty="0" smtClean="0">
                        <a:solidFill>
                          <a:schemeClr val="bg1">
                            <a:lumMod val="75000"/>
                          </a:schemeClr>
                        </a:solidFill>
                        <a:latin typeface="Cambria Math"/>
                        <a:ea typeface="Cambria Math"/>
                      </a:rPr>
                      <m:t>+</m:t>
                    </m:r>
                    <m:d>
                      <m:dPr>
                        <m:ctrlPr>
                          <a:rPr lang="en-US" altLang="ja-JP" sz="2400" b="0" i="1" dirty="0" smtClean="0">
                            <a:solidFill>
                              <a:schemeClr val="bg1">
                                <a:lumMod val="75000"/>
                              </a:schemeClr>
                            </a:solidFill>
                            <a:latin typeface="Cambria Math" panose="02040503050406030204" pitchFamily="18" charset="0"/>
                            <a:ea typeface="Cambria Math"/>
                          </a:rPr>
                        </m:ctrlPr>
                      </m:dPr>
                      <m:e>
                        <m:r>
                          <a:rPr lang="en-US" altLang="ja-JP" sz="2400" b="0" i="1" dirty="0" smtClean="0">
                            <a:solidFill>
                              <a:schemeClr val="bg1">
                                <a:lumMod val="75000"/>
                              </a:schemeClr>
                            </a:solidFill>
                            <a:latin typeface="Cambria Math"/>
                            <a:ea typeface="Cambria Math"/>
                          </a:rPr>
                          <m:t>2</m:t>
                        </m:r>
                        <m:r>
                          <a:rPr lang="en-US" altLang="ja-JP" sz="2400" b="0" i="1" dirty="0" smtClean="0">
                            <a:solidFill>
                              <a:schemeClr val="bg1">
                                <a:lumMod val="75000"/>
                              </a:schemeClr>
                            </a:solidFill>
                            <a:latin typeface="Cambria Math" panose="02040503050406030204" pitchFamily="18" charset="0"/>
                            <a:ea typeface="Cambria Math"/>
                          </a:rPr>
                          <m:t>𝑟</m:t>
                        </m:r>
                        <m:r>
                          <a:rPr lang="en-US" altLang="ja-JP" sz="2400" b="0" i="1" dirty="0" smtClean="0">
                            <a:solidFill>
                              <a:schemeClr val="bg1">
                                <a:lumMod val="75000"/>
                              </a:schemeClr>
                            </a:solidFill>
                            <a:latin typeface="Cambria Math"/>
                            <a:ea typeface="Cambria Math"/>
                          </a:rPr>
                          <m:t>+1</m:t>
                        </m:r>
                      </m:e>
                    </m:d>
                  </m:oMath>
                </a14:m>
                <a:endParaRPr lang="en-US" altLang="ja-JP" sz="2400" dirty="0">
                  <a:solidFill>
                    <a:schemeClr val="bg1">
                      <a:lumMod val="75000"/>
                    </a:schemeClr>
                  </a:solidFill>
                </a:endParaRPr>
              </a:p>
              <a:p>
                <a:pPr marL="0" indent="0">
                  <a:buNone/>
                </a:pPr>
                <a:r>
                  <a:rPr lang="en-US" altLang="ja-JP" sz="2400" dirty="0">
                    <a:solidFill>
                      <a:schemeClr val="bg1">
                        <a:lumMod val="75000"/>
                      </a:schemeClr>
                    </a:solidFill>
                  </a:rPr>
                  <a:t>         but </a:t>
                </a:r>
                <a14:m>
                  <m:oMath xmlns:m="http://schemas.openxmlformats.org/officeDocument/2006/math">
                    <m:r>
                      <a:rPr lang="en-US" altLang="ja-JP" sz="2400" b="0" i="1" smtClean="0">
                        <a:solidFill>
                          <a:schemeClr val="bg1">
                            <a:lumMod val="75000"/>
                          </a:schemeClr>
                        </a:solidFill>
                        <a:latin typeface="Cambria Math" panose="02040503050406030204" pitchFamily="18" charset="0"/>
                      </a:rPr>
                      <m:t>2</m:t>
                    </m:r>
                    <m:r>
                      <a:rPr lang="en-US" altLang="ja-JP" sz="2400" b="0" i="1" smtClean="0">
                        <a:solidFill>
                          <a:schemeClr val="bg1">
                            <a:lumMod val="75000"/>
                          </a:schemeClr>
                        </a:solidFill>
                        <a:latin typeface="Cambria Math" panose="02040503050406030204" pitchFamily="18" charset="0"/>
                      </a:rPr>
                      <m:t>𝑠</m:t>
                    </m:r>
                    <m:r>
                      <a:rPr lang="en-US" altLang="ja-JP" sz="2400" b="0" i="1" smtClean="0">
                        <a:solidFill>
                          <a:schemeClr val="bg1">
                            <a:lumMod val="75000"/>
                          </a:schemeClr>
                        </a:solidFill>
                        <a:latin typeface="Cambria Math" panose="02040503050406030204" pitchFamily="18" charset="0"/>
                      </a:rPr>
                      <m:t>+2</m:t>
                    </m:r>
                    <m:r>
                      <a:rPr lang="en-US" altLang="ja-JP" sz="2400" b="0" i="1" smtClean="0">
                        <a:solidFill>
                          <a:schemeClr val="bg1">
                            <a:lumMod val="75000"/>
                          </a:schemeClr>
                        </a:solidFill>
                        <a:latin typeface="Cambria Math" panose="02040503050406030204" pitchFamily="18" charset="0"/>
                      </a:rPr>
                      <m:t>𝑟</m:t>
                    </m:r>
                  </m:oMath>
                </a14:m>
                <a:r>
                  <a:rPr lang="en-US" altLang="ja-JP" sz="2400" dirty="0">
                    <a:solidFill>
                      <a:schemeClr val="bg1">
                        <a:lumMod val="75000"/>
                      </a:schemeClr>
                    </a:solidFill>
                  </a:rPr>
                  <a:t> line buffers are required</a:t>
                </a:r>
              </a:p>
              <a:p>
                <a:pPr marL="0" indent="0">
                  <a:buNone/>
                </a:pPr>
                <a:endParaRPr lang="en-US" altLang="ja-JP" sz="2400" dirty="0">
                  <a:solidFill>
                    <a:schemeClr val="bg1">
                      <a:lumMod val="75000"/>
                    </a:schemeClr>
                  </a:solidFill>
                </a:endParaRPr>
              </a:p>
              <a:p>
                <a:pPr>
                  <a:buFont typeface="Wingdings" panose="05000000000000000000" pitchFamily="2" charset="2"/>
                  <a:buChar char="ü"/>
                </a:pPr>
                <a:r>
                  <a:rPr lang="en-US" altLang="ja-JP" sz="2400" dirty="0"/>
                  <a:t>Less computational efficiency</a:t>
                </a:r>
              </a:p>
              <a:p>
                <a:pPr marL="0" indent="0">
                  <a:buNone/>
                </a:pPr>
                <a:r>
                  <a:rPr lang="en-US" altLang="ja-JP" sz="2400" dirty="0"/>
                  <a:t>         efficiency = </a:t>
                </a:r>
                <a14:m>
                  <m:oMath xmlns:m="http://schemas.openxmlformats.org/officeDocument/2006/math">
                    <m:f>
                      <m:fPr>
                        <m:ctrlPr>
                          <a:rPr lang="en-US" altLang="ja-JP" sz="2400" i="1" smtClean="0">
                            <a:latin typeface="Cambria Math" panose="02040503050406030204" pitchFamily="18" charset="0"/>
                          </a:rPr>
                        </m:ctrlPr>
                      </m:fPr>
                      <m:num>
                        <m:r>
                          <a:rPr lang="en-US" altLang="ja-JP" sz="2400" b="0" i="1" smtClean="0">
                            <a:latin typeface="Cambria Math" panose="02040503050406030204" pitchFamily="18" charset="0"/>
                          </a:rPr>
                          <m:t>𝑠</m:t>
                        </m:r>
                      </m:num>
                      <m:den>
                        <m:r>
                          <a:rPr lang="en-US" altLang="ja-JP" sz="2400" b="0" i="1" smtClean="0">
                            <a:latin typeface="Cambria Math" panose="02040503050406030204" pitchFamily="18" charset="0"/>
                          </a:rPr>
                          <m:t>𝑠</m:t>
                        </m:r>
                        <m:r>
                          <a:rPr lang="en-US" altLang="ja-JP" sz="2400" b="0" i="1" smtClean="0">
                            <a:latin typeface="Cambria Math"/>
                          </a:rPr>
                          <m:t>+2</m:t>
                        </m:r>
                        <m:r>
                          <a:rPr lang="en-US" altLang="ja-JP" sz="2400" b="0" i="1" smtClean="0">
                            <a:latin typeface="Cambria Math" panose="02040503050406030204" pitchFamily="18" charset="0"/>
                          </a:rPr>
                          <m:t>𝑟</m:t>
                        </m:r>
                      </m:den>
                    </m:f>
                  </m:oMath>
                </a14:m>
                <a:endParaRPr lang="en-US" altLang="ja-JP" sz="2400" dirty="0"/>
              </a:p>
              <a:p>
                <a:pPr marL="0" indent="0">
                  <a:buNone/>
                </a:pPr>
                <a:endParaRPr lang="en-US" altLang="ja-JP" sz="800" dirty="0"/>
              </a:p>
              <a:p>
                <a:pPr marL="0" indent="0">
                  <a:buNone/>
                </a:pPr>
                <a:r>
                  <a:rPr lang="en-US" altLang="ja-JP" sz="2400" dirty="0"/>
                  <a:t>     </a:t>
                </a:r>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4536504"/>
              </a:xfrm>
              <a:blipFill>
                <a:blip r:embed="rId3"/>
                <a:stretch>
                  <a:fillRect l="-1037" t="-1075"/>
                </a:stretch>
              </a:blipFill>
            </p:spPr>
            <p:txBody>
              <a:bodyPr/>
              <a:lstStyle/>
              <a:p>
                <a:r>
                  <a:rPr lang="ja-JP" altLang="en-US">
                    <a:noFill/>
                  </a:rPr>
                  <a:t> </a:t>
                </a:r>
              </a:p>
            </p:txBody>
          </p:sp>
        </mc:Fallback>
      </mc:AlternateContent>
      <p:sp>
        <p:nvSpPr>
          <p:cNvPr id="5" name="正方形/長方形 4"/>
          <p:cNvSpPr/>
          <p:nvPr/>
        </p:nvSpPr>
        <p:spPr>
          <a:xfrm>
            <a:off x="4476585" y="4077072"/>
            <a:ext cx="3575658"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76585" y="4509120"/>
            <a:ext cx="3575658" cy="792088"/>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5085285" y="4509120"/>
            <a:ext cx="0" cy="78731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476585" y="4653136"/>
            <a:ext cx="3575658" cy="50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テキスト ボックス 11"/>
              <p:cNvSpPr txBox="1"/>
              <p:nvPr/>
            </p:nvSpPr>
            <p:spPr>
              <a:xfrm>
                <a:off x="2958423" y="4718113"/>
                <a:ext cx="2045625" cy="369332"/>
              </a:xfrm>
              <a:prstGeom prst="rect">
                <a:avLst/>
              </a:prstGeom>
              <a:solidFill>
                <a:schemeClr val="bg1"/>
              </a:solidFill>
            </p:spPr>
            <p:txBody>
              <a:bodyPr wrap="none" rtlCol="0">
                <a:spAutoFit/>
              </a:bodyPr>
              <a:lstStyle/>
              <a:p>
                <a:r>
                  <a:rPr lang="en-US" altLang="ja-JP" dirty="0"/>
                  <a:t>scan</a:t>
                </a:r>
                <a:r>
                  <a:rPr kumimoji="1" lang="en-US" altLang="ja-JP" dirty="0"/>
                  <a:t> </a:t>
                </a:r>
                <a:r>
                  <a:rPr lang="en-US" altLang="ja-JP" dirty="0"/>
                  <a:t>width = </a:t>
                </a:r>
                <a14:m>
                  <m:oMath xmlns:m="http://schemas.openxmlformats.org/officeDocument/2006/math">
                    <m:r>
                      <a:rPr lang="en-US" altLang="ja-JP" b="0" i="1" smtClean="0">
                        <a:latin typeface="Cambria Math" panose="02040503050406030204" pitchFamily="18" charset="0"/>
                      </a:rPr>
                      <m:t>𝑟</m:t>
                    </m:r>
                    <m:r>
                      <a:rPr lang="en-US" altLang="ja-JP" b="0" i="1" smtClean="0">
                        <a:latin typeface="Cambria Math" panose="02040503050406030204" pitchFamily="18" charset="0"/>
                      </a:rPr>
                      <m:t>+2</m:t>
                    </m:r>
                    <m:r>
                      <a:rPr lang="en-US" altLang="ja-JP" b="0" i="1" smtClean="0">
                        <a:latin typeface="Cambria Math" panose="02040503050406030204" pitchFamily="18" charset="0"/>
                      </a:rPr>
                      <m:t>𝑠</m:t>
                    </m:r>
                  </m:oMath>
                </a14:m>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2958423" y="4718113"/>
                <a:ext cx="2045625" cy="369332"/>
              </a:xfrm>
              <a:prstGeom prst="rect">
                <a:avLst/>
              </a:prstGeom>
              <a:blipFill>
                <a:blip r:embed="rId4"/>
                <a:stretch>
                  <a:fillRect l="-2381" t="-9836" b="-24590"/>
                </a:stretch>
              </a:blipFill>
            </p:spPr>
            <p:txBody>
              <a:bodyPr/>
              <a:lstStyle/>
              <a:p>
                <a:r>
                  <a:rPr lang="ja-JP" altLang="en-US">
                    <a:noFill/>
                  </a:rPr>
                  <a:t> </a:t>
                </a:r>
              </a:p>
            </p:txBody>
          </p:sp>
        </mc:Fallback>
      </mc:AlternateContent>
      <p:cxnSp>
        <p:nvCxnSpPr>
          <p:cNvPr id="16" name="直線矢印コネクタ 15"/>
          <p:cNvCxnSpPr/>
          <p:nvPr/>
        </p:nvCxnSpPr>
        <p:spPr>
          <a:xfrm>
            <a:off x="5796136" y="4653136"/>
            <a:ext cx="0" cy="504056"/>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テキスト ボックス 18"/>
              <p:cNvSpPr txBox="1"/>
              <p:nvPr/>
            </p:nvSpPr>
            <p:spPr>
              <a:xfrm>
                <a:off x="5940152" y="4718113"/>
                <a:ext cx="1752659" cy="369332"/>
              </a:xfrm>
              <a:prstGeom prst="rect">
                <a:avLst/>
              </a:prstGeom>
              <a:solidFill>
                <a:schemeClr val="bg1"/>
              </a:solidFill>
            </p:spPr>
            <p:txBody>
              <a:bodyPr wrap="none" rtlCol="0">
                <a:spAutoFit/>
              </a:bodyPr>
              <a:lstStyle/>
              <a:p>
                <a:r>
                  <a:rPr lang="en-US" altLang="ja-JP" dirty="0"/>
                  <a:t>output</a:t>
                </a:r>
                <a:r>
                  <a:rPr kumimoji="1" lang="en-US" altLang="ja-JP" dirty="0"/>
                  <a:t> </a:t>
                </a:r>
                <a:r>
                  <a:rPr lang="en-US" altLang="ja-JP" dirty="0"/>
                  <a:t>width = </a:t>
                </a:r>
                <a14:m>
                  <m:oMath xmlns:m="http://schemas.openxmlformats.org/officeDocument/2006/math">
                    <m:r>
                      <a:rPr lang="en-US" altLang="ja-JP" b="0" i="1" smtClean="0">
                        <a:latin typeface="Cambria Math" panose="02040503050406030204" pitchFamily="18" charset="0"/>
                      </a:rPr>
                      <m:t>𝑟</m:t>
                    </m:r>
                  </m:oMath>
                </a14:m>
                <a:endParaRPr kumimoji="1" lang="ja-JP" altLang="en-US"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5940152" y="4718113"/>
                <a:ext cx="1752659" cy="369332"/>
              </a:xfrm>
              <a:prstGeom prst="rect">
                <a:avLst/>
              </a:prstGeom>
              <a:blipFill>
                <a:blip r:embed="rId5"/>
                <a:stretch>
                  <a:fillRect l="-2778" t="-9836" b="-2459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92633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4536504"/>
              </a:xfrm>
            </p:spPr>
            <p:txBody>
              <a:bodyPr>
                <a:norm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a:t>
                </a:r>
                <a:r>
                  <a:rPr lang="en-US" altLang="ja-JP" sz="2400" dirty="0">
                    <a:solidFill>
                      <a:schemeClr val="bg1">
                        <a:lumMod val="75000"/>
                      </a:schemeClr>
                    </a:solidFill>
                  </a:rPr>
                  <a:t>reduced from </a:t>
                </a:r>
                <a14:m>
                  <m:oMath xmlns:m="http://schemas.openxmlformats.org/officeDocument/2006/math">
                    <m:d>
                      <m:dPr>
                        <m:ctrlPr>
                          <a:rPr lang="en-US" altLang="ja-JP" sz="2400" b="0" i="1" smtClean="0">
                            <a:solidFill>
                              <a:schemeClr val="bg1">
                                <a:lumMod val="75000"/>
                              </a:schemeClr>
                            </a:solidFill>
                            <a:latin typeface="Cambria Math" panose="02040503050406030204" pitchFamily="18" charset="0"/>
                          </a:rPr>
                        </m:ctrlPr>
                      </m:dPr>
                      <m:e>
                        <m:r>
                          <a:rPr lang="en-US" altLang="ja-JP" sz="2400" b="0" i="1" smtClean="0">
                            <a:solidFill>
                              <a:schemeClr val="bg1">
                                <a:lumMod val="75000"/>
                              </a:schemeClr>
                            </a:solidFill>
                            <a:latin typeface="Cambria Math"/>
                          </a:rPr>
                          <m:t>2</m:t>
                        </m:r>
                        <m:r>
                          <a:rPr lang="en-US" altLang="ja-JP" sz="2400" b="0" i="1" smtClean="0">
                            <a:solidFill>
                              <a:schemeClr val="bg1">
                                <a:lumMod val="75000"/>
                              </a:schemeClr>
                            </a:solidFill>
                            <a:latin typeface="Cambria Math" panose="02040503050406030204" pitchFamily="18" charset="0"/>
                          </a:rPr>
                          <m:t>𝑟</m:t>
                        </m:r>
                        <m:r>
                          <a:rPr lang="en-US" altLang="ja-JP" sz="2400" b="0" i="1" smtClean="0">
                            <a:solidFill>
                              <a:schemeClr val="bg1">
                                <a:lumMod val="75000"/>
                              </a:schemeClr>
                            </a:solidFill>
                            <a:latin typeface="Cambria Math"/>
                          </a:rPr>
                          <m:t>+1</m:t>
                        </m:r>
                      </m:e>
                    </m:d>
                    <m:r>
                      <a:rPr lang="en-US" altLang="ja-JP" sz="2400" b="0" i="1" smtClean="0">
                        <a:solidFill>
                          <a:schemeClr val="bg1">
                            <a:lumMod val="75000"/>
                          </a:schemeClr>
                        </a:solidFill>
                        <a:latin typeface="Cambria Math"/>
                        <a:ea typeface="Cambria Math"/>
                      </a:rPr>
                      <m:t>×</m:t>
                    </m:r>
                    <m:r>
                      <a:rPr lang="en-US" altLang="ja-JP" sz="2400" b="0" i="1" smtClean="0">
                        <a:solidFill>
                          <a:schemeClr val="bg1">
                            <a:lumMod val="75000"/>
                          </a:schemeClr>
                        </a:solidFill>
                        <a:latin typeface="Cambria Math" panose="02040503050406030204" pitchFamily="18" charset="0"/>
                        <a:ea typeface="Cambria Math"/>
                      </a:rPr>
                      <m:t>𝑋</m:t>
                    </m:r>
                    <m:r>
                      <a:rPr lang="en-US" altLang="ja-JP" sz="2400" b="0" i="1" smtClean="0">
                        <a:solidFill>
                          <a:schemeClr val="bg1">
                            <a:lumMod val="75000"/>
                          </a:schemeClr>
                        </a:solidFill>
                        <a:latin typeface="Cambria Math"/>
                        <a:ea typeface="Cambria Math"/>
                      </a:rPr>
                      <m:t>+(2</m:t>
                    </m:r>
                    <m:r>
                      <a:rPr lang="en-US" altLang="ja-JP" sz="2400" b="0" i="1" smtClean="0">
                        <a:solidFill>
                          <a:schemeClr val="bg1">
                            <a:lumMod val="75000"/>
                          </a:schemeClr>
                        </a:solidFill>
                        <a:latin typeface="Cambria Math" panose="02040503050406030204" pitchFamily="18" charset="0"/>
                        <a:ea typeface="Cambria Math"/>
                      </a:rPr>
                      <m:t>𝑟</m:t>
                    </m:r>
                    <m:r>
                      <a:rPr lang="en-US" altLang="ja-JP" sz="2400" b="0" i="1" smtClean="0">
                        <a:solidFill>
                          <a:schemeClr val="bg1">
                            <a:lumMod val="75000"/>
                          </a:schemeClr>
                        </a:solidFill>
                        <a:latin typeface="Cambria Math"/>
                        <a:ea typeface="Cambria Math"/>
                      </a:rPr>
                      <m:t>+1)</m:t>
                    </m:r>
                  </m:oMath>
                </a14:m>
                <a:r>
                  <a:rPr lang="en-US" altLang="ja-JP" sz="2400" dirty="0">
                    <a:solidFill>
                      <a:schemeClr val="bg1">
                        <a:lumMod val="75000"/>
                      </a:schemeClr>
                    </a:solidFill>
                  </a:rPr>
                  <a:t> to</a:t>
                </a:r>
              </a:p>
              <a:p>
                <a:pPr marL="0" indent="0">
                  <a:buNone/>
                </a:pPr>
                <a:r>
                  <a:rPr lang="en-US" altLang="ja-JP" sz="2400" b="0" dirty="0">
                    <a:solidFill>
                      <a:schemeClr val="bg1">
                        <a:lumMod val="75000"/>
                      </a:schemeClr>
                    </a:solidFill>
                  </a:rPr>
                  <a:t>                                       </a:t>
                </a:r>
                <a14:m>
                  <m:oMath xmlns:m="http://schemas.openxmlformats.org/officeDocument/2006/math">
                    <m:r>
                      <a:rPr lang="en-US" altLang="ja-JP" sz="2400" b="0" i="1" dirty="0" smtClean="0">
                        <a:solidFill>
                          <a:schemeClr val="bg1">
                            <a:lumMod val="75000"/>
                          </a:schemeClr>
                        </a:solidFill>
                        <a:latin typeface="Cambria Math"/>
                      </a:rPr>
                      <m:t> </m:t>
                    </m:r>
                    <m:d>
                      <m:dPr>
                        <m:ctrlPr>
                          <a:rPr lang="en-US" altLang="ja-JP" sz="2400" b="0" i="1" dirty="0" smtClean="0">
                            <a:solidFill>
                              <a:schemeClr val="bg1">
                                <a:lumMod val="75000"/>
                              </a:schemeClr>
                            </a:solidFill>
                            <a:latin typeface="Cambria Math" panose="02040503050406030204" pitchFamily="18" charset="0"/>
                          </a:rPr>
                        </m:ctrlPr>
                      </m:dPr>
                      <m:e>
                        <m:r>
                          <a:rPr lang="en-US" altLang="ja-JP" sz="2400" b="0" i="1" dirty="0" smtClean="0">
                            <a:solidFill>
                              <a:schemeClr val="bg1">
                                <a:lumMod val="75000"/>
                              </a:schemeClr>
                            </a:solidFill>
                            <a:latin typeface="Cambria Math"/>
                          </a:rPr>
                          <m:t>2</m:t>
                        </m:r>
                        <m:r>
                          <a:rPr lang="en-US" altLang="ja-JP" sz="2400" b="0" i="1" dirty="0" smtClean="0">
                            <a:solidFill>
                              <a:schemeClr val="bg1">
                                <a:lumMod val="75000"/>
                              </a:schemeClr>
                            </a:solidFill>
                            <a:latin typeface="Cambria Math" panose="02040503050406030204" pitchFamily="18" charset="0"/>
                          </a:rPr>
                          <m:t>𝑟</m:t>
                        </m:r>
                        <m:r>
                          <a:rPr lang="en-US" altLang="ja-JP" sz="2400" b="0" i="1" dirty="0" smtClean="0">
                            <a:solidFill>
                              <a:schemeClr val="bg1">
                                <a:lumMod val="75000"/>
                              </a:schemeClr>
                            </a:solidFill>
                            <a:latin typeface="Cambria Math"/>
                          </a:rPr>
                          <m:t>+1</m:t>
                        </m:r>
                      </m:e>
                    </m:d>
                    <m:r>
                      <a:rPr lang="en-US" altLang="ja-JP" sz="2400" b="0" i="1" dirty="0" smtClean="0">
                        <a:solidFill>
                          <a:schemeClr val="bg1">
                            <a:lumMod val="75000"/>
                          </a:schemeClr>
                        </a:solidFill>
                        <a:latin typeface="Cambria Math"/>
                        <a:ea typeface="Cambria Math"/>
                      </a:rPr>
                      <m:t>×</m:t>
                    </m:r>
                    <m:d>
                      <m:dPr>
                        <m:ctrlPr>
                          <a:rPr lang="en-US" altLang="ja-JP" sz="2400" b="0" i="1" dirty="0" smtClean="0">
                            <a:solidFill>
                              <a:schemeClr val="bg1">
                                <a:lumMod val="75000"/>
                              </a:schemeClr>
                            </a:solidFill>
                            <a:latin typeface="Cambria Math" panose="02040503050406030204" pitchFamily="18" charset="0"/>
                            <a:ea typeface="Cambria Math"/>
                          </a:rPr>
                        </m:ctrlPr>
                      </m:dPr>
                      <m:e>
                        <m:r>
                          <a:rPr lang="en-US" altLang="ja-JP" sz="2400" b="0" i="1" dirty="0" smtClean="0">
                            <a:solidFill>
                              <a:schemeClr val="bg1">
                                <a:lumMod val="75000"/>
                              </a:schemeClr>
                            </a:solidFill>
                            <a:latin typeface="Cambria Math" panose="02040503050406030204" pitchFamily="18" charset="0"/>
                            <a:ea typeface="Cambria Math"/>
                          </a:rPr>
                          <m:t>𝑠</m:t>
                        </m:r>
                        <m:r>
                          <a:rPr lang="en-US" altLang="ja-JP" sz="2400" b="0" i="1" dirty="0" smtClean="0">
                            <a:solidFill>
                              <a:schemeClr val="bg1">
                                <a:lumMod val="75000"/>
                              </a:schemeClr>
                            </a:solidFill>
                            <a:latin typeface="Cambria Math"/>
                            <a:ea typeface="Cambria Math"/>
                          </a:rPr>
                          <m:t>+2</m:t>
                        </m:r>
                        <m:r>
                          <a:rPr lang="en-US" altLang="ja-JP" sz="2400" b="0" i="1" dirty="0" smtClean="0">
                            <a:solidFill>
                              <a:schemeClr val="bg1">
                                <a:lumMod val="75000"/>
                              </a:schemeClr>
                            </a:solidFill>
                            <a:latin typeface="Cambria Math"/>
                            <a:ea typeface="Cambria Math"/>
                          </a:rPr>
                          <m:t>𝑟</m:t>
                        </m:r>
                      </m:e>
                    </m:d>
                    <m:r>
                      <a:rPr lang="en-US" altLang="ja-JP" sz="2400" b="0" i="1" dirty="0" smtClean="0">
                        <a:solidFill>
                          <a:schemeClr val="bg1">
                            <a:lumMod val="75000"/>
                          </a:schemeClr>
                        </a:solidFill>
                        <a:latin typeface="Cambria Math"/>
                        <a:ea typeface="Cambria Math"/>
                      </a:rPr>
                      <m:t>+</m:t>
                    </m:r>
                    <m:d>
                      <m:dPr>
                        <m:ctrlPr>
                          <a:rPr lang="en-US" altLang="ja-JP" sz="2400" b="0" i="1" dirty="0" smtClean="0">
                            <a:solidFill>
                              <a:schemeClr val="bg1">
                                <a:lumMod val="75000"/>
                              </a:schemeClr>
                            </a:solidFill>
                            <a:latin typeface="Cambria Math" panose="02040503050406030204" pitchFamily="18" charset="0"/>
                            <a:ea typeface="Cambria Math"/>
                          </a:rPr>
                        </m:ctrlPr>
                      </m:dPr>
                      <m:e>
                        <m:r>
                          <a:rPr lang="en-US" altLang="ja-JP" sz="2400" b="0" i="1" dirty="0" smtClean="0">
                            <a:solidFill>
                              <a:schemeClr val="bg1">
                                <a:lumMod val="75000"/>
                              </a:schemeClr>
                            </a:solidFill>
                            <a:latin typeface="Cambria Math"/>
                            <a:ea typeface="Cambria Math"/>
                          </a:rPr>
                          <m:t>2</m:t>
                        </m:r>
                        <m:r>
                          <a:rPr lang="en-US" altLang="ja-JP" sz="2400" b="0" i="1" dirty="0" smtClean="0">
                            <a:solidFill>
                              <a:schemeClr val="bg1">
                                <a:lumMod val="75000"/>
                              </a:schemeClr>
                            </a:solidFill>
                            <a:latin typeface="Cambria Math" panose="02040503050406030204" pitchFamily="18" charset="0"/>
                            <a:ea typeface="Cambria Math"/>
                          </a:rPr>
                          <m:t>𝑟</m:t>
                        </m:r>
                        <m:r>
                          <a:rPr lang="en-US" altLang="ja-JP" sz="2400" b="0" i="1" dirty="0" smtClean="0">
                            <a:solidFill>
                              <a:schemeClr val="bg1">
                                <a:lumMod val="75000"/>
                              </a:schemeClr>
                            </a:solidFill>
                            <a:latin typeface="Cambria Math"/>
                            <a:ea typeface="Cambria Math"/>
                          </a:rPr>
                          <m:t>+1</m:t>
                        </m:r>
                      </m:e>
                    </m:d>
                  </m:oMath>
                </a14:m>
                <a:endParaRPr lang="en-US" altLang="ja-JP" sz="2400" dirty="0">
                  <a:solidFill>
                    <a:schemeClr val="bg1">
                      <a:lumMod val="75000"/>
                    </a:schemeClr>
                  </a:solidFill>
                </a:endParaRPr>
              </a:p>
              <a:p>
                <a:pPr marL="0" indent="0">
                  <a:buNone/>
                </a:pPr>
                <a:r>
                  <a:rPr lang="en-US" altLang="ja-JP" sz="2400" dirty="0">
                    <a:solidFill>
                      <a:schemeClr val="bg1">
                        <a:lumMod val="75000"/>
                      </a:schemeClr>
                    </a:solidFill>
                  </a:rPr>
                  <a:t>         but </a:t>
                </a:r>
                <a14:m>
                  <m:oMath xmlns:m="http://schemas.openxmlformats.org/officeDocument/2006/math">
                    <m:r>
                      <a:rPr lang="en-US" altLang="ja-JP" sz="2400" b="0" i="1" smtClean="0">
                        <a:solidFill>
                          <a:schemeClr val="bg1">
                            <a:lumMod val="75000"/>
                          </a:schemeClr>
                        </a:solidFill>
                        <a:latin typeface="Cambria Math" panose="02040503050406030204" pitchFamily="18" charset="0"/>
                      </a:rPr>
                      <m:t>2</m:t>
                    </m:r>
                    <m:r>
                      <a:rPr lang="en-US" altLang="ja-JP" sz="2400" b="0" i="1" smtClean="0">
                        <a:solidFill>
                          <a:schemeClr val="bg1">
                            <a:lumMod val="75000"/>
                          </a:schemeClr>
                        </a:solidFill>
                        <a:latin typeface="Cambria Math" panose="02040503050406030204" pitchFamily="18" charset="0"/>
                      </a:rPr>
                      <m:t>𝑠</m:t>
                    </m:r>
                    <m:r>
                      <a:rPr lang="en-US" altLang="ja-JP" sz="2400" b="0" i="1" smtClean="0">
                        <a:solidFill>
                          <a:schemeClr val="bg1">
                            <a:lumMod val="75000"/>
                          </a:schemeClr>
                        </a:solidFill>
                        <a:latin typeface="Cambria Math" panose="02040503050406030204" pitchFamily="18" charset="0"/>
                      </a:rPr>
                      <m:t>+2</m:t>
                    </m:r>
                    <m:r>
                      <a:rPr lang="en-US" altLang="ja-JP" sz="2400" b="0" i="1" smtClean="0">
                        <a:solidFill>
                          <a:schemeClr val="bg1">
                            <a:lumMod val="75000"/>
                          </a:schemeClr>
                        </a:solidFill>
                        <a:latin typeface="Cambria Math" panose="02040503050406030204" pitchFamily="18" charset="0"/>
                      </a:rPr>
                      <m:t>𝑟</m:t>
                    </m:r>
                  </m:oMath>
                </a14:m>
                <a:r>
                  <a:rPr lang="en-US" altLang="ja-JP" sz="2400" dirty="0">
                    <a:solidFill>
                      <a:schemeClr val="bg1">
                        <a:lumMod val="75000"/>
                      </a:schemeClr>
                    </a:solidFill>
                  </a:rPr>
                  <a:t> line buffers are required</a:t>
                </a:r>
              </a:p>
              <a:p>
                <a:pPr marL="0" indent="0">
                  <a:buNone/>
                </a:pPr>
                <a:endParaRPr lang="en-US" altLang="ja-JP" sz="2400" dirty="0">
                  <a:solidFill>
                    <a:schemeClr val="bg1">
                      <a:lumMod val="75000"/>
                    </a:schemeClr>
                  </a:solidFill>
                </a:endParaRPr>
              </a:p>
              <a:p>
                <a:pPr>
                  <a:buFont typeface="Wingdings" panose="05000000000000000000" pitchFamily="2" charset="2"/>
                  <a:buChar char="ü"/>
                </a:pPr>
                <a:r>
                  <a:rPr lang="en-US" altLang="ja-JP" sz="2400" dirty="0"/>
                  <a:t>Less computational efficiency</a:t>
                </a:r>
              </a:p>
              <a:p>
                <a:pPr marL="0" indent="0">
                  <a:buNone/>
                </a:pPr>
                <a:r>
                  <a:rPr lang="en-US" altLang="ja-JP" sz="2400" dirty="0"/>
                  <a:t>         efficiency = </a:t>
                </a:r>
                <a14:m>
                  <m:oMath xmlns:m="http://schemas.openxmlformats.org/officeDocument/2006/math">
                    <m:f>
                      <m:fPr>
                        <m:ctrlPr>
                          <a:rPr lang="en-US" altLang="ja-JP" sz="2400" i="1" smtClean="0">
                            <a:latin typeface="Cambria Math" panose="02040503050406030204" pitchFamily="18" charset="0"/>
                          </a:rPr>
                        </m:ctrlPr>
                      </m:fPr>
                      <m:num>
                        <m:r>
                          <a:rPr lang="en-US" altLang="ja-JP" sz="2400" b="0" i="1" smtClean="0">
                            <a:latin typeface="Cambria Math" panose="02040503050406030204" pitchFamily="18" charset="0"/>
                          </a:rPr>
                          <m:t>𝑠</m:t>
                        </m:r>
                      </m:num>
                      <m:den>
                        <m:r>
                          <a:rPr lang="en-US" altLang="ja-JP" sz="2400" b="0" i="1" smtClean="0">
                            <a:latin typeface="Cambria Math" panose="02040503050406030204" pitchFamily="18" charset="0"/>
                          </a:rPr>
                          <m:t>𝑠</m:t>
                        </m:r>
                        <m:r>
                          <a:rPr lang="en-US" altLang="ja-JP" sz="2400" b="0" i="1" smtClean="0">
                            <a:latin typeface="Cambria Math"/>
                          </a:rPr>
                          <m:t>+2</m:t>
                        </m:r>
                        <m:r>
                          <a:rPr lang="en-US" altLang="ja-JP" sz="2400" b="0" i="1" smtClean="0">
                            <a:latin typeface="Cambria Math" panose="02040503050406030204" pitchFamily="18" charset="0"/>
                          </a:rPr>
                          <m:t>𝑟</m:t>
                        </m:r>
                      </m:den>
                    </m:f>
                  </m:oMath>
                </a14:m>
                <a:endParaRPr lang="en-US" altLang="ja-JP" sz="2400" dirty="0"/>
              </a:p>
              <a:p>
                <a:pPr marL="0" indent="0">
                  <a:buNone/>
                </a:pPr>
                <a:endParaRPr lang="en-US" altLang="ja-JP" sz="800" dirty="0"/>
              </a:p>
              <a:p>
                <a:pPr marL="0" indent="0">
                  <a:buNone/>
                </a:pPr>
                <a:r>
                  <a:rPr lang="en-US" altLang="ja-JP" sz="2400" dirty="0"/>
                  <a:t>     </a:t>
                </a:r>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4536504"/>
              </a:xfrm>
              <a:blipFill>
                <a:blip r:embed="rId3"/>
                <a:stretch>
                  <a:fillRect l="-1037" t="-1075"/>
                </a:stretch>
              </a:blipFill>
            </p:spPr>
            <p:txBody>
              <a:bodyPr/>
              <a:lstStyle/>
              <a:p>
                <a:r>
                  <a:rPr lang="ja-JP" altLang="en-US">
                    <a:noFill/>
                  </a:rPr>
                  <a:t> </a:t>
                </a:r>
              </a:p>
            </p:txBody>
          </p:sp>
        </mc:Fallback>
      </mc:AlternateContent>
      <p:sp>
        <p:nvSpPr>
          <p:cNvPr id="5" name="正方形/長方形 4"/>
          <p:cNvSpPr/>
          <p:nvPr/>
        </p:nvSpPr>
        <p:spPr>
          <a:xfrm>
            <a:off x="4476585" y="4077072"/>
            <a:ext cx="3575658" cy="2304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476585" y="4509120"/>
            <a:ext cx="3575658" cy="792088"/>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4716016" y="4509120"/>
            <a:ext cx="0" cy="78731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4932040" y="5008818"/>
            <a:ext cx="0" cy="787319"/>
          </a:xfrm>
          <a:prstGeom prst="straightConnector1">
            <a:avLst/>
          </a:prstGeom>
          <a:ln w="254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4478600" y="5174779"/>
            <a:ext cx="3575658" cy="50405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76585" y="5008818"/>
            <a:ext cx="3575658" cy="792088"/>
          </a:xfrm>
          <a:prstGeom prst="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476585" y="4653136"/>
            <a:ext cx="3575658" cy="50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022268" y="4653136"/>
            <a:ext cx="1344599" cy="369332"/>
          </a:xfrm>
          <a:prstGeom prst="rect">
            <a:avLst/>
          </a:prstGeom>
          <a:solidFill>
            <a:schemeClr val="bg1"/>
          </a:solidFill>
        </p:spPr>
        <p:txBody>
          <a:bodyPr wrap="none" rtlCol="0">
            <a:spAutoFit/>
          </a:bodyPr>
          <a:lstStyle/>
          <a:p>
            <a:r>
              <a:rPr kumimoji="1" lang="en-US" altLang="ja-JP" dirty="0"/>
              <a:t>current scan</a:t>
            </a:r>
            <a:endParaRPr kumimoji="1" lang="ja-JP" altLang="en-US" dirty="0"/>
          </a:p>
        </p:txBody>
      </p:sp>
      <p:sp>
        <p:nvSpPr>
          <p:cNvPr id="13" name="テキスト ボックス 12"/>
          <p:cNvSpPr txBox="1"/>
          <p:nvPr/>
        </p:nvSpPr>
        <p:spPr>
          <a:xfrm>
            <a:off x="4966810" y="5242141"/>
            <a:ext cx="1066446" cy="369332"/>
          </a:xfrm>
          <a:prstGeom prst="rect">
            <a:avLst/>
          </a:prstGeom>
          <a:solidFill>
            <a:schemeClr val="bg1"/>
          </a:solidFill>
        </p:spPr>
        <p:txBody>
          <a:bodyPr wrap="none" rtlCol="0">
            <a:spAutoFit/>
          </a:bodyPr>
          <a:lstStyle/>
          <a:p>
            <a:r>
              <a:rPr lang="en-US" altLang="ja-JP" dirty="0"/>
              <a:t>next</a:t>
            </a:r>
            <a:r>
              <a:rPr kumimoji="1" lang="en-US" altLang="ja-JP" dirty="0"/>
              <a:t> scan</a:t>
            </a:r>
            <a:endParaRPr kumimoji="1" lang="ja-JP" altLang="en-US" dirty="0"/>
          </a:p>
        </p:txBody>
      </p:sp>
      <p:cxnSp>
        <p:nvCxnSpPr>
          <p:cNvPr id="14" name="直線矢印コネクタ 13"/>
          <p:cNvCxnSpPr/>
          <p:nvPr/>
        </p:nvCxnSpPr>
        <p:spPr>
          <a:xfrm>
            <a:off x="7047449" y="5022468"/>
            <a:ext cx="0" cy="27874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297619" y="4963234"/>
            <a:ext cx="1522853" cy="369332"/>
          </a:xfrm>
          <a:prstGeom prst="rect">
            <a:avLst/>
          </a:prstGeom>
          <a:solidFill>
            <a:schemeClr val="bg1"/>
          </a:solidFill>
        </p:spPr>
        <p:txBody>
          <a:bodyPr wrap="none" rtlCol="0">
            <a:spAutoFit/>
          </a:bodyPr>
          <a:lstStyle/>
          <a:p>
            <a:r>
              <a:rPr lang="en-US" altLang="ja-JP" dirty="0"/>
              <a:t>scanned twice</a:t>
            </a:r>
            <a:endParaRPr kumimoji="1" lang="ja-JP" altLang="en-US" dirty="0"/>
          </a:p>
        </p:txBody>
      </p:sp>
    </p:spTree>
    <p:extLst>
      <p:ext uri="{BB962C8B-B14F-4D97-AF65-F5344CB8AC3E}">
        <p14:creationId xmlns:p14="http://schemas.microsoft.com/office/powerpoint/2010/main" val="3370056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4536504"/>
              </a:xfrm>
            </p:spPr>
            <p:txBody>
              <a:bodyPr>
                <a:norm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a:t>
                </a:r>
                <a:r>
                  <a:rPr lang="en-US" altLang="ja-JP" sz="2400" dirty="0">
                    <a:solidFill>
                      <a:schemeClr val="bg1">
                        <a:lumMod val="75000"/>
                      </a:schemeClr>
                    </a:solidFill>
                  </a:rPr>
                  <a:t>reduced from </a:t>
                </a:r>
                <a14:m>
                  <m:oMath xmlns:m="http://schemas.openxmlformats.org/officeDocument/2006/math">
                    <m:d>
                      <m:dPr>
                        <m:ctrlPr>
                          <a:rPr lang="en-US" altLang="ja-JP" sz="2400" b="0" i="1" smtClean="0">
                            <a:solidFill>
                              <a:schemeClr val="bg1">
                                <a:lumMod val="75000"/>
                              </a:schemeClr>
                            </a:solidFill>
                            <a:latin typeface="Cambria Math" panose="02040503050406030204" pitchFamily="18" charset="0"/>
                          </a:rPr>
                        </m:ctrlPr>
                      </m:dPr>
                      <m:e>
                        <m:r>
                          <a:rPr lang="en-US" altLang="ja-JP" sz="2400" b="0" i="1" smtClean="0">
                            <a:solidFill>
                              <a:schemeClr val="bg1">
                                <a:lumMod val="75000"/>
                              </a:schemeClr>
                            </a:solidFill>
                            <a:latin typeface="Cambria Math"/>
                          </a:rPr>
                          <m:t>2</m:t>
                        </m:r>
                        <m:r>
                          <a:rPr lang="en-US" altLang="ja-JP" sz="2400" b="0" i="1" smtClean="0">
                            <a:solidFill>
                              <a:schemeClr val="bg1">
                                <a:lumMod val="75000"/>
                              </a:schemeClr>
                            </a:solidFill>
                            <a:latin typeface="Cambria Math" panose="02040503050406030204" pitchFamily="18" charset="0"/>
                          </a:rPr>
                          <m:t>𝑟</m:t>
                        </m:r>
                        <m:r>
                          <a:rPr lang="en-US" altLang="ja-JP" sz="2400" b="0" i="1" smtClean="0">
                            <a:solidFill>
                              <a:schemeClr val="bg1">
                                <a:lumMod val="75000"/>
                              </a:schemeClr>
                            </a:solidFill>
                            <a:latin typeface="Cambria Math"/>
                          </a:rPr>
                          <m:t>+1</m:t>
                        </m:r>
                      </m:e>
                    </m:d>
                    <m:r>
                      <a:rPr lang="en-US" altLang="ja-JP" sz="2400" b="0" i="1" smtClean="0">
                        <a:solidFill>
                          <a:schemeClr val="bg1">
                            <a:lumMod val="75000"/>
                          </a:schemeClr>
                        </a:solidFill>
                        <a:latin typeface="Cambria Math"/>
                        <a:ea typeface="Cambria Math"/>
                      </a:rPr>
                      <m:t>×</m:t>
                    </m:r>
                    <m:r>
                      <a:rPr lang="en-US" altLang="ja-JP" sz="2400" b="0" i="1" smtClean="0">
                        <a:solidFill>
                          <a:schemeClr val="bg1">
                            <a:lumMod val="75000"/>
                          </a:schemeClr>
                        </a:solidFill>
                        <a:latin typeface="Cambria Math" panose="02040503050406030204" pitchFamily="18" charset="0"/>
                        <a:ea typeface="Cambria Math"/>
                      </a:rPr>
                      <m:t>𝑋</m:t>
                    </m:r>
                    <m:r>
                      <a:rPr lang="en-US" altLang="ja-JP" sz="2400" b="0" i="1" smtClean="0">
                        <a:solidFill>
                          <a:schemeClr val="bg1">
                            <a:lumMod val="75000"/>
                          </a:schemeClr>
                        </a:solidFill>
                        <a:latin typeface="Cambria Math"/>
                        <a:ea typeface="Cambria Math"/>
                      </a:rPr>
                      <m:t>+(2</m:t>
                    </m:r>
                    <m:r>
                      <a:rPr lang="en-US" altLang="ja-JP" sz="2400" b="0" i="1" smtClean="0">
                        <a:solidFill>
                          <a:schemeClr val="bg1">
                            <a:lumMod val="75000"/>
                          </a:schemeClr>
                        </a:solidFill>
                        <a:latin typeface="Cambria Math" panose="02040503050406030204" pitchFamily="18" charset="0"/>
                        <a:ea typeface="Cambria Math"/>
                      </a:rPr>
                      <m:t>𝑟</m:t>
                    </m:r>
                    <m:r>
                      <a:rPr lang="en-US" altLang="ja-JP" sz="2400" b="0" i="1" smtClean="0">
                        <a:solidFill>
                          <a:schemeClr val="bg1">
                            <a:lumMod val="75000"/>
                          </a:schemeClr>
                        </a:solidFill>
                        <a:latin typeface="Cambria Math"/>
                        <a:ea typeface="Cambria Math"/>
                      </a:rPr>
                      <m:t>+1)</m:t>
                    </m:r>
                  </m:oMath>
                </a14:m>
                <a:r>
                  <a:rPr lang="en-US" altLang="ja-JP" sz="2400" dirty="0">
                    <a:solidFill>
                      <a:schemeClr val="bg1">
                        <a:lumMod val="75000"/>
                      </a:schemeClr>
                    </a:solidFill>
                  </a:rPr>
                  <a:t> to</a:t>
                </a:r>
              </a:p>
              <a:p>
                <a:pPr marL="0" indent="0">
                  <a:buNone/>
                </a:pPr>
                <a:r>
                  <a:rPr lang="en-US" altLang="ja-JP" sz="2400" b="0" dirty="0">
                    <a:solidFill>
                      <a:schemeClr val="bg1">
                        <a:lumMod val="75000"/>
                      </a:schemeClr>
                    </a:solidFill>
                  </a:rPr>
                  <a:t>                                       </a:t>
                </a:r>
                <a14:m>
                  <m:oMath xmlns:m="http://schemas.openxmlformats.org/officeDocument/2006/math">
                    <m:r>
                      <a:rPr lang="en-US" altLang="ja-JP" sz="2400" b="0" i="1" dirty="0" smtClean="0">
                        <a:solidFill>
                          <a:schemeClr val="bg1">
                            <a:lumMod val="75000"/>
                          </a:schemeClr>
                        </a:solidFill>
                        <a:latin typeface="Cambria Math"/>
                      </a:rPr>
                      <m:t> </m:t>
                    </m:r>
                    <m:d>
                      <m:dPr>
                        <m:ctrlPr>
                          <a:rPr lang="en-US" altLang="ja-JP" sz="2400" b="0" i="1" dirty="0" smtClean="0">
                            <a:solidFill>
                              <a:schemeClr val="bg1">
                                <a:lumMod val="75000"/>
                              </a:schemeClr>
                            </a:solidFill>
                            <a:latin typeface="Cambria Math" panose="02040503050406030204" pitchFamily="18" charset="0"/>
                          </a:rPr>
                        </m:ctrlPr>
                      </m:dPr>
                      <m:e>
                        <m:r>
                          <a:rPr lang="en-US" altLang="ja-JP" sz="2400" b="0" i="1" dirty="0" smtClean="0">
                            <a:solidFill>
                              <a:schemeClr val="bg1">
                                <a:lumMod val="75000"/>
                              </a:schemeClr>
                            </a:solidFill>
                            <a:latin typeface="Cambria Math"/>
                          </a:rPr>
                          <m:t>2</m:t>
                        </m:r>
                        <m:r>
                          <a:rPr lang="en-US" altLang="ja-JP" sz="2400" b="0" i="1" dirty="0" smtClean="0">
                            <a:solidFill>
                              <a:schemeClr val="bg1">
                                <a:lumMod val="75000"/>
                              </a:schemeClr>
                            </a:solidFill>
                            <a:latin typeface="Cambria Math" panose="02040503050406030204" pitchFamily="18" charset="0"/>
                          </a:rPr>
                          <m:t>𝑟</m:t>
                        </m:r>
                        <m:r>
                          <a:rPr lang="en-US" altLang="ja-JP" sz="2400" b="0" i="1" dirty="0" smtClean="0">
                            <a:solidFill>
                              <a:schemeClr val="bg1">
                                <a:lumMod val="75000"/>
                              </a:schemeClr>
                            </a:solidFill>
                            <a:latin typeface="Cambria Math"/>
                          </a:rPr>
                          <m:t>+1</m:t>
                        </m:r>
                      </m:e>
                    </m:d>
                    <m:r>
                      <a:rPr lang="en-US" altLang="ja-JP" sz="2400" b="0" i="1" dirty="0" smtClean="0">
                        <a:solidFill>
                          <a:schemeClr val="bg1">
                            <a:lumMod val="75000"/>
                          </a:schemeClr>
                        </a:solidFill>
                        <a:latin typeface="Cambria Math"/>
                        <a:ea typeface="Cambria Math"/>
                      </a:rPr>
                      <m:t>×</m:t>
                    </m:r>
                    <m:d>
                      <m:dPr>
                        <m:ctrlPr>
                          <a:rPr lang="en-US" altLang="ja-JP" sz="2400" b="0" i="1" dirty="0" smtClean="0">
                            <a:solidFill>
                              <a:schemeClr val="bg1">
                                <a:lumMod val="75000"/>
                              </a:schemeClr>
                            </a:solidFill>
                            <a:latin typeface="Cambria Math" panose="02040503050406030204" pitchFamily="18" charset="0"/>
                            <a:ea typeface="Cambria Math"/>
                          </a:rPr>
                        </m:ctrlPr>
                      </m:dPr>
                      <m:e>
                        <m:r>
                          <a:rPr lang="en-US" altLang="ja-JP" sz="2400" b="0" i="1" dirty="0" smtClean="0">
                            <a:solidFill>
                              <a:schemeClr val="bg1">
                                <a:lumMod val="75000"/>
                              </a:schemeClr>
                            </a:solidFill>
                            <a:latin typeface="Cambria Math" panose="02040503050406030204" pitchFamily="18" charset="0"/>
                            <a:ea typeface="Cambria Math"/>
                          </a:rPr>
                          <m:t>𝑠</m:t>
                        </m:r>
                        <m:r>
                          <a:rPr lang="en-US" altLang="ja-JP" sz="2400" b="0" i="1" dirty="0" smtClean="0">
                            <a:solidFill>
                              <a:schemeClr val="bg1">
                                <a:lumMod val="75000"/>
                              </a:schemeClr>
                            </a:solidFill>
                            <a:latin typeface="Cambria Math"/>
                            <a:ea typeface="Cambria Math"/>
                          </a:rPr>
                          <m:t>+2</m:t>
                        </m:r>
                        <m:r>
                          <a:rPr lang="en-US" altLang="ja-JP" sz="2400" b="0" i="1" dirty="0" smtClean="0">
                            <a:solidFill>
                              <a:schemeClr val="bg1">
                                <a:lumMod val="75000"/>
                              </a:schemeClr>
                            </a:solidFill>
                            <a:latin typeface="Cambria Math"/>
                            <a:ea typeface="Cambria Math"/>
                          </a:rPr>
                          <m:t>𝑟</m:t>
                        </m:r>
                      </m:e>
                    </m:d>
                    <m:r>
                      <a:rPr lang="en-US" altLang="ja-JP" sz="2400" b="0" i="1" dirty="0" smtClean="0">
                        <a:solidFill>
                          <a:schemeClr val="bg1">
                            <a:lumMod val="75000"/>
                          </a:schemeClr>
                        </a:solidFill>
                        <a:latin typeface="Cambria Math"/>
                        <a:ea typeface="Cambria Math"/>
                      </a:rPr>
                      <m:t>+</m:t>
                    </m:r>
                    <m:d>
                      <m:dPr>
                        <m:ctrlPr>
                          <a:rPr lang="en-US" altLang="ja-JP" sz="2400" b="0" i="1" dirty="0" smtClean="0">
                            <a:solidFill>
                              <a:schemeClr val="bg1">
                                <a:lumMod val="75000"/>
                              </a:schemeClr>
                            </a:solidFill>
                            <a:latin typeface="Cambria Math" panose="02040503050406030204" pitchFamily="18" charset="0"/>
                            <a:ea typeface="Cambria Math"/>
                          </a:rPr>
                        </m:ctrlPr>
                      </m:dPr>
                      <m:e>
                        <m:r>
                          <a:rPr lang="en-US" altLang="ja-JP" sz="2400" b="0" i="1" dirty="0" smtClean="0">
                            <a:solidFill>
                              <a:schemeClr val="bg1">
                                <a:lumMod val="75000"/>
                              </a:schemeClr>
                            </a:solidFill>
                            <a:latin typeface="Cambria Math"/>
                            <a:ea typeface="Cambria Math"/>
                          </a:rPr>
                          <m:t>2</m:t>
                        </m:r>
                        <m:r>
                          <a:rPr lang="en-US" altLang="ja-JP" sz="2400" b="0" i="1" dirty="0" smtClean="0">
                            <a:solidFill>
                              <a:schemeClr val="bg1">
                                <a:lumMod val="75000"/>
                              </a:schemeClr>
                            </a:solidFill>
                            <a:latin typeface="Cambria Math" panose="02040503050406030204" pitchFamily="18" charset="0"/>
                            <a:ea typeface="Cambria Math"/>
                          </a:rPr>
                          <m:t>𝑟</m:t>
                        </m:r>
                        <m:r>
                          <a:rPr lang="en-US" altLang="ja-JP" sz="2400" b="0" i="1" dirty="0" smtClean="0">
                            <a:solidFill>
                              <a:schemeClr val="bg1">
                                <a:lumMod val="75000"/>
                              </a:schemeClr>
                            </a:solidFill>
                            <a:latin typeface="Cambria Math"/>
                            <a:ea typeface="Cambria Math"/>
                          </a:rPr>
                          <m:t>+1</m:t>
                        </m:r>
                      </m:e>
                    </m:d>
                  </m:oMath>
                </a14:m>
                <a:endParaRPr lang="en-US" altLang="ja-JP" sz="2400" dirty="0">
                  <a:solidFill>
                    <a:schemeClr val="bg1">
                      <a:lumMod val="75000"/>
                    </a:schemeClr>
                  </a:solidFill>
                </a:endParaRPr>
              </a:p>
              <a:p>
                <a:pPr marL="0" indent="0">
                  <a:buNone/>
                </a:pPr>
                <a:r>
                  <a:rPr lang="en-US" altLang="ja-JP" sz="2400" dirty="0">
                    <a:solidFill>
                      <a:schemeClr val="bg1">
                        <a:lumMod val="75000"/>
                      </a:schemeClr>
                    </a:solidFill>
                  </a:rPr>
                  <a:t>         but </a:t>
                </a:r>
                <a14:m>
                  <m:oMath xmlns:m="http://schemas.openxmlformats.org/officeDocument/2006/math">
                    <m:r>
                      <a:rPr lang="en-US" altLang="ja-JP" sz="2400" b="0" i="1" smtClean="0">
                        <a:solidFill>
                          <a:schemeClr val="bg1">
                            <a:lumMod val="75000"/>
                          </a:schemeClr>
                        </a:solidFill>
                        <a:latin typeface="Cambria Math" panose="02040503050406030204" pitchFamily="18" charset="0"/>
                      </a:rPr>
                      <m:t>2</m:t>
                    </m:r>
                    <m:r>
                      <a:rPr lang="en-US" altLang="ja-JP" sz="2400" b="0" i="1" smtClean="0">
                        <a:solidFill>
                          <a:schemeClr val="bg1">
                            <a:lumMod val="75000"/>
                          </a:schemeClr>
                        </a:solidFill>
                        <a:latin typeface="Cambria Math" panose="02040503050406030204" pitchFamily="18" charset="0"/>
                      </a:rPr>
                      <m:t>𝑠</m:t>
                    </m:r>
                    <m:r>
                      <a:rPr lang="en-US" altLang="ja-JP" sz="2400" b="0" i="1" smtClean="0">
                        <a:solidFill>
                          <a:schemeClr val="bg1">
                            <a:lumMod val="75000"/>
                          </a:schemeClr>
                        </a:solidFill>
                        <a:latin typeface="Cambria Math" panose="02040503050406030204" pitchFamily="18" charset="0"/>
                      </a:rPr>
                      <m:t>+2</m:t>
                    </m:r>
                    <m:r>
                      <a:rPr lang="en-US" altLang="ja-JP" sz="2400" b="0" i="1" smtClean="0">
                        <a:solidFill>
                          <a:schemeClr val="bg1">
                            <a:lumMod val="75000"/>
                          </a:schemeClr>
                        </a:solidFill>
                        <a:latin typeface="Cambria Math" panose="02040503050406030204" pitchFamily="18" charset="0"/>
                      </a:rPr>
                      <m:t>𝑟</m:t>
                    </m:r>
                  </m:oMath>
                </a14:m>
                <a:r>
                  <a:rPr lang="en-US" altLang="ja-JP" sz="2400" dirty="0">
                    <a:solidFill>
                      <a:schemeClr val="bg1">
                        <a:lumMod val="75000"/>
                      </a:schemeClr>
                    </a:solidFill>
                  </a:rPr>
                  <a:t> line buffers are required</a:t>
                </a:r>
              </a:p>
              <a:p>
                <a:pPr marL="0" indent="0">
                  <a:buNone/>
                </a:pPr>
                <a:endParaRPr lang="en-US" altLang="ja-JP" sz="2400" dirty="0">
                  <a:solidFill>
                    <a:schemeClr val="bg1">
                      <a:lumMod val="75000"/>
                    </a:schemeClr>
                  </a:solidFill>
                </a:endParaRPr>
              </a:p>
              <a:p>
                <a:pPr>
                  <a:buFont typeface="Wingdings" panose="05000000000000000000" pitchFamily="2" charset="2"/>
                  <a:buChar char="ü"/>
                </a:pPr>
                <a:r>
                  <a:rPr lang="en-US" altLang="ja-JP" sz="2400" dirty="0"/>
                  <a:t>Less computational efficiency</a:t>
                </a:r>
              </a:p>
              <a:p>
                <a:pPr marL="0" indent="0">
                  <a:buNone/>
                </a:pPr>
                <a:r>
                  <a:rPr lang="en-US" altLang="ja-JP" sz="2400" dirty="0"/>
                  <a:t>         efficiency = </a:t>
                </a:r>
                <a14:m>
                  <m:oMath xmlns:m="http://schemas.openxmlformats.org/officeDocument/2006/math">
                    <m:f>
                      <m:fPr>
                        <m:ctrlPr>
                          <a:rPr lang="en-US" altLang="ja-JP" sz="2400" i="1" smtClean="0">
                            <a:latin typeface="Cambria Math" panose="02040503050406030204" pitchFamily="18" charset="0"/>
                          </a:rPr>
                        </m:ctrlPr>
                      </m:fPr>
                      <m:num>
                        <m:r>
                          <a:rPr lang="en-US" altLang="ja-JP" sz="2400" b="0" i="1" smtClean="0">
                            <a:latin typeface="Cambria Math" panose="02040503050406030204" pitchFamily="18" charset="0"/>
                          </a:rPr>
                          <m:t>𝑠</m:t>
                        </m:r>
                      </m:num>
                      <m:den>
                        <m:r>
                          <a:rPr lang="en-US" altLang="ja-JP" sz="2400" b="0" i="1" smtClean="0">
                            <a:latin typeface="Cambria Math" panose="02040503050406030204" pitchFamily="18" charset="0"/>
                          </a:rPr>
                          <m:t>𝑠</m:t>
                        </m:r>
                        <m:r>
                          <a:rPr lang="en-US" altLang="ja-JP" sz="2400" b="0" i="1" smtClean="0">
                            <a:latin typeface="Cambria Math"/>
                          </a:rPr>
                          <m:t>+2</m:t>
                        </m:r>
                        <m:r>
                          <a:rPr lang="en-US" altLang="ja-JP" sz="2400" b="0" i="1" smtClean="0">
                            <a:latin typeface="Cambria Math" panose="02040503050406030204" pitchFamily="18" charset="0"/>
                          </a:rPr>
                          <m:t>𝑟</m:t>
                        </m:r>
                      </m:den>
                    </m:f>
                  </m:oMath>
                </a14:m>
                <a:endParaRPr lang="en-US" altLang="ja-JP" sz="2400" dirty="0"/>
              </a:p>
              <a:p>
                <a:pPr marL="0" indent="0">
                  <a:buNone/>
                </a:pPr>
                <a:endParaRPr lang="en-US" altLang="ja-JP" sz="800" dirty="0"/>
              </a:p>
              <a:p>
                <a:pPr marL="0" indent="0">
                  <a:buNone/>
                </a:pPr>
                <a:r>
                  <a:rPr lang="en-US" altLang="ja-JP" sz="2400" dirty="0"/>
                  <a:t>     with practical </a:t>
                </a:r>
                <a14:m>
                  <m:oMath xmlns:m="http://schemas.openxmlformats.org/officeDocument/2006/math">
                    <m:r>
                      <m:rPr>
                        <m:sty m:val="p"/>
                      </m:rPr>
                      <a:rPr lang="en-US" altLang="ja-JP" sz="2400" b="0" i="0" smtClean="0">
                        <a:latin typeface="Cambria Math" panose="02040503050406030204" pitchFamily="18" charset="0"/>
                      </a:rPr>
                      <m:t>s</m:t>
                    </m:r>
                  </m:oMath>
                </a14:m>
                <a:r>
                  <a:rPr lang="en-US" altLang="ja-JP" sz="2400" dirty="0"/>
                  <a:t> and</a:t>
                </a:r>
                <a14:m>
                  <m:oMath xmlns:m="http://schemas.openxmlformats.org/officeDocument/2006/math">
                    <m:r>
                      <a:rPr lang="en-US" altLang="ja-JP" sz="2400" b="0" i="0" dirty="0" smtClean="0">
                        <a:latin typeface="Cambria Math"/>
                      </a:rPr>
                      <m:t> </m:t>
                    </m:r>
                    <m:r>
                      <a:rPr lang="en-US" altLang="ja-JP" sz="2400" b="0" i="1" dirty="0" smtClean="0">
                        <a:latin typeface="Cambria Math" panose="02040503050406030204" pitchFamily="18" charset="0"/>
                      </a:rPr>
                      <m:t>𝑟</m:t>
                    </m:r>
                  </m:oMath>
                </a14:m>
                <a:r>
                  <a:rPr lang="en-US" altLang="ja-JP" sz="2400" dirty="0"/>
                  <a:t>, </a:t>
                </a:r>
                <a14:m>
                  <m:oMath xmlns:m="http://schemas.openxmlformats.org/officeDocument/2006/math">
                    <m:r>
                      <a:rPr lang="en-US" altLang="ja-JP" sz="2400" b="0" i="1" smtClean="0">
                        <a:latin typeface="Cambria Math"/>
                      </a:rPr>
                      <m:t>0.5 &lt;</m:t>
                    </m:r>
                    <m:f>
                      <m:fPr>
                        <m:ctrlPr>
                          <a:rPr lang="en-US" altLang="ja-JP" sz="2400" b="0" i="1" smtClean="0">
                            <a:latin typeface="Cambria Math" panose="02040503050406030204" pitchFamily="18" charset="0"/>
                            <a:ea typeface="Cambria Math"/>
                          </a:rPr>
                        </m:ctrlPr>
                      </m:fPr>
                      <m:num>
                        <m:r>
                          <a:rPr lang="en-US" altLang="ja-JP" sz="2400" b="0" i="1" smtClean="0">
                            <a:latin typeface="Cambria Math" panose="02040503050406030204" pitchFamily="18" charset="0"/>
                            <a:ea typeface="Cambria Math"/>
                          </a:rPr>
                          <m:t>𝑠</m:t>
                        </m:r>
                      </m:num>
                      <m:den>
                        <m:r>
                          <a:rPr lang="en-US" altLang="ja-JP" sz="2400" b="0" i="1" smtClean="0">
                            <a:latin typeface="Cambria Math" panose="02040503050406030204" pitchFamily="18" charset="0"/>
                            <a:ea typeface="Cambria Math"/>
                          </a:rPr>
                          <m:t>𝑠</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den>
                    </m:f>
                    <m:r>
                      <a:rPr lang="en-US" altLang="ja-JP" sz="2400" b="0" i="1" smtClean="0">
                        <a:latin typeface="Cambria Math"/>
                        <a:ea typeface="Cambria Math"/>
                      </a:rPr>
                      <m:t>&lt;1.0</m:t>
                    </m:r>
                  </m:oMath>
                </a14:m>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4536504"/>
              </a:xfrm>
              <a:blipFill>
                <a:blip r:embed="rId3"/>
                <a:stretch>
                  <a:fillRect l="-1037" t="-10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6094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59832" y="3746484"/>
            <a:ext cx="792088" cy="7200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p:cNvSpPr txBox="1"/>
              <p:nvPr/>
            </p:nvSpPr>
            <p:spPr>
              <a:xfrm>
                <a:off x="3131840" y="4544229"/>
                <a:ext cx="5721823" cy="96693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a:rPr>
                                <m:t>𝑟</m:t>
                              </m:r>
                              <m:r>
                                <a:rPr kumimoji="1" lang="en-US" altLang="ja-JP" sz="2000" b="0" i="1" smtClean="0">
                                  <a:latin typeface="Cambria Math"/>
                                </a:rPr>
                                <m:t>+1)</m:t>
                              </m:r>
                            </m:e>
                            <m:sup>
                              <m:r>
                                <a:rPr kumimoji="1" lang="en-US" altLang="ja-JP" sz="2000" b="0" i="1" smtClean="0">
                                  <a:latin typeface="Cambria Math"/>
                                </a:rPr>
                                <m:t>2</m:t>
                              </m:r>
                            </m:sup>
                          </m:sSup>
                        </m:den>
                      </m:f>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a:rPr>
                            <m:t>𝑑</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a:rPr>
                            <m:t>𝑟</m:t>
                          </m:r>
                        </m:sub>
                        <m:sup>
                          <m:r>
                            <a:rPr kumimoji="1" lang="en-US" altLang="ja-JP" sz="2000" b="0" i="1" smtClean="0">
                              <a:latin typeface="Cambria Math"/>
                            </a:rPr>
                            <m:t>𝑟</m:t>
                          </m:r>
                        </m:sup>
                        <m:e>
                          <m:nary>
                            <m:naryPr>
                              <m:chr m:val="∑"/>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a:rPr>
                                <m:t>𝑑</m:t>
                              </m:r>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a:rPr>
                                <m:t>𝑟</m:t>
                              </m:r>
                            </m:sub>
                            <m:sup>
                              <m:r>
                                <a:rPr kumimoji="1" lang="en-US" altLang="ja-JP" sz="2000" b="0" i="1" smtClean="0">
                                  <a:latin typeface="Cambria Math"/>
                                </a:rPr>
                                <m:t>𝑟</m:t>
                              </m:r>
                            </m:sup>
                            <m:e>
                              <m:r>
                                <a:rPr kumimoji="1" lang="en-US" altLang="ja-JP" sz="2000" b="0" i="1" smtClean="0">
                                  <a:latin typeface="Cambria Math"/>
                                </a:rPr>
                                <m:t>𝐼</m:t>
                              </m:r>
                              <m:r>
                                <a:rPr kumimoji="1" lang="en-US" altLang="ja-JP" sz="2000" b="0" i="1" smtClean="0">
                                  <a:latin typeface="Cambria Math"/>
                                </a:rPr>
                                <m:t>(</m:t>
                              </m:r>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a:rPr>
                                <m:t>𝑑𝑥</m:t>
                              </m:r>
                              <m:r>
                                <a:rPr kumimoji="1" lang="en-US" altLang="ja-JP" sz="2000" b="0" i="1" smtClean="0">
                                  <a:latin typeface="Cambria Math"/>
                                </a:rPr>
                                <m:t>,</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a:rPr>
                                <m:t>𝑑𝑦</m:t>
                              </m:r>
                              <m:r>
                                <a:rPr kumimoji="1" lang="en-US" altLang="ja-JP" sz="2000" b="0" i="1" smtClean="0">
                                  <a:latin typeface="Cambria Math"/>
                                </a:rPr>
                                <m:t>)</m:t>
                              </m:r>
                            </m:e>
                          </m:nary>
                        </m:e>
                      </m:nary>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131840" y="4544229"/>
                <a:ext cx="5721823" cy="966931"/>
              </a:xfrm>
              <a:prstGeom prst="rect">
                <a:avLst/>
              </a:prstGeom>
              <a:blipFill rotWithShape="1">
                <a:blip r:embed="rId3"/>
                <a:stretch>
                  <a:fillRect/>
                </a:stretch>
              </a:blipFill>
            </p:spPr>
            <p:txBody>
              <a:bodyPr/>
              <a:lstStyle/>
              <a:p>
                <a:r>
                  <a:rPr lang="ja-JP" altLang="en-US">
                    <a:noFill/>
                  </a:rPr>
                  <a:t> </a:t>
                </a:r>
              </a:p>
            </p:txBody>
          </p:sp>
        </mc:Fallback>
      </mc:AlternateContent>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7"/>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233469" y="5826839"/>
            <a:ext cx="1974387" cy="646331"/>
          </a:xfrm>
          <a:prstGeom prst="rect">
            <a:avLst/>
          </a:prstGeom>
          <a:noFill/>
        </p:spPr>
        <p:txBody>
          <a:bodyPr wrap="none" rtlCol="0">
            <a:spAutoFit/>
          </a:bodyPr>
          <a:lstStyle/>
          <a:p>
            <a:r>
              <a:rPr kumimoji="1" lang="en-US" altLang="ja-JP" dirty="0"/>
              <a:t>normalization </a:t>
            </a:r>
          </a:p>
          <a:p>
            <a:r>
              <a:rPr kumimoji="1" lang="en-US" altLang="ja-JP" dirty="0"/>
              <a:t>by the </a:t>
            </a:r>
            <a:r>
              <a:rPr lang="en-US" altLang="ja-JP" dirty="0"/>
              <a:t>window size</a:t>
            </a:r>
            <a:endParaRPr kumimoji="1" lang="ja-JP" altLang="en-US" dirty="0"/>
          </a:p>
        </p:txBody>
      </p:sp>
      <p:cxnSp>
        <p:nvCxnSpPr>
          <p:cNvPr id="32" name="直線矢印コネクタ 31"/>
          <p:cNvCxnSpPr>
            <a:stCxn id="29" idx="0"/>
          </p:cNvCxnSpPr>
          <p:nvPr/>
        </p:nvCxnSpPr>
        <p:spPr>
          <a:xfrm flipV="1">
            <a:off x="4220663" y="5394791"/>
            <a:ext cx="393093"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flipV="1">
            <a:off x="6281646" y="5517232"/>
            <a:ext cx="34400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mc:AlternateContent xmlns:mc="http://schemas.openxmlformats.org/markup-compatibility/2006" xmlns:a14="http://schemas.microsoft.com/office/drawing/2010/main">
        <mc:Choice Requires="a14">
          <p:sp>
            <p:nvSpPr>
              <p:cNvPr id="5" name="正方形/長方形 4"/>
              <p:cNvSpPr/>
              <p:nvPr/>
            </p:nvSpPr>
            <p:spPr>
              <a:xfrm>
                <a:off x="4447461" y="3465292"/>
                <a:ext cx="468052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t>the computational complexity is </a:t>
                </a:r>
                <a14:m>
                  <m:oMath xmlns:m="http://schemas.openxmlformats.org/officeDocument/2006/math">
                    <m:sSup>
                      <m:sSupPr>
                        <m:ctrlPr>
                          <a:rPr lang="en-US" altLang="ja-JP" sz="2400" i="1" smtClean="0">
                            <a:latin typeface="Cambria Math" panose="02040503050406030204" pitchFamily="18" charset="0"/>
                          </a:rPr>
                        </m:ctrlPr>
                      </m:sSupPr>
                      <m:e>
                        <m:r>
                          <a:rPr lang="en-US" altLang="ja-JP" sz="2400" b="0" i="1" smtClean="0">
                            <a:latin typeface="Cambria Math"/>
                          </a:rPr>
                          <m:t>(2</m:t>
                        </m:r>
                        <m:r>
                          <a:rPr lang="en-US" altLang="ja-JP" sz="2400" b="0" i="1" smtClean="0">
                            <a:latin typeface="Cambria Math"/>
                          </a:rPr>
                          <m:t>𝑟</m:t>
                        </m:r>
                        <m:r>
                          <a:rPr lang="en-US" altLang="ja-JP" sz="2400" b="0" i="1" smtClean="0">
                            <a:latin typeface="Cambria Math"/>
                          </a:rPr>
                          <m:t>+1)</m:t>
                        </m:r>
                      </m:e>
                      <m:sup>
                        <m:r>
                          <a:rPr lang="en-US" altLang="ja-JP" sz="2400" b="0" i="1" smtClean="0">
                            <a:latin typeface="Cambria Math"/>
                          </a:rPr>
                          <m:t>2</m:t>
                        </m:r>
                      </m:sup>
                    </m:sSup>
                  </m:oMath>
                </a14:m>
                <a:endParaRPr kumimoji="1" lang="ja-JP" altLang="en-US" sz="24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4447461" y="3465292"/>
                <a:ext cx="4680520" cy="914400"/>
              </a:xfrm>
              <a:prstGeom prst="rect">
                <a:avLst/>
              </a:prstGeom>
              <a:blipFill rotWithShape="1">
                <a:blip r:embed="rId8"/>
                <a:stretch>
                  <a:fillRect b="-4667"/>
                </a:stretch>
              </a:blipFill>
              <a:ln>
                <a:noFill/>
              </a:ln>
            </p:spPr>
            <p:txBody>
              <a:bodyPr/>
              <a:lstStyle/>
              <a:p>
                <a:r>
                  <a:rPr lang="ja-JP" altLang="en-US">
                    <a:noFill/>
                  </a:rPr>
                  <a:t> </a:t>
                </a:r>
              </a:p>
            </p:txBody>
          </p:sp>
        </mc:Fallback>
      </mc:AlternateContent>
      <p:sp>
        <p:nvSpPr>
          <p:cNvPr id="27" name="正方形/長方形 26"/>
          <p:cNvSpPr/>
          <p:nvPr/>
        </p:nvSpPr>
        <p:spPr>
          <a:xfrm>
            <a:off x="3347864" y="5402668"/>
            <a:ext cx="245686" cy="181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5405764" y="6021288"/>
            <a:ext cx="3558724" cy="369332"/>
          </a:xfrm>
          <a:prstGeom prst="rect">
            <a:avLst/>
          </a:prstGeom>
          <a:noFill/>
        </p:spPr>
        <p:txBody>
          <a:bodyPr wrap="square" rtlCol="0">
            <a:spAutoFit/>
          </a:bodyPr>
          <a:lstStyle/>
          <a:p>
            <a:r>
              <a:rPr lang="en-US" altLang="ja-JP" dirty="0"/>
              <a:t>the sum of the pixels </a:t>
            </a:r>
            <a:r>
              <a:rPr kumimoji="1" lang="en-US" altLang="ja-JP" dirty="0"/>
              <a:t>in the window</a:t>
            </a:r>
          </a:p>
        </p:txBody>
      </p:sp>
    </p:spTree>
    <p:extLst>
      <p:ext uri="{BB962C8B-B14F-4D97-AF65-F5344CB8AC3E}">
        <p14:creationId xmlns:p14="http://schemas.microsoft.com/office/powerpoint/2010/main" val="3793054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Our Approach</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784976" cy="5544616"/>
              </a:xfrm>
            </p:spPr>
            <p:txBody>
              <a:bodyPr>
                <a:normAutofit/>
              </a:bodyPr>
              <a:lstStyle/>
              <a:p>
                <a:pPr>
                  <a:buFont typeface="Wingdings" panose="05000000000000000000" pitchFamily="2" charset="2"/>
                  <a:buChar char="ü"/>
                </a:pPr>
                <a:r>
                  <a:rPr lang="en-US" altLang="ja-JP" sz="2400" dirty="0"/>
                  <a:t>Less memory usage</a:t>
                </a:r>
              </a:p>
              <a:p>
                <a:pPr marL="0" indent="0">
                  <a:buNone/>
                </a:pPr>
                <a:r>
                  <a:rPr lang="en-US" altLang="ja-JP" sz="2400" dirty="0"/>
                  <a:t>         </a:t>
                </a:r>
                <a:r>
                  <a:rPr lang="en-US" altLang="ja-JP" sz="2400" dirty="0">
                    <a:solidFill>
                      <a:schemeClr val="bg1">
                        <a:lumMod val="75000"/>
                      </a:schemeClr>
                    </a:solidFill>
                  </a:rPr>
                  <a:t>reduced from </a:t>
                </a:r>
                <a14:m>
                  <m:oMath xmlns:m="http://schemas.openxmlformats.org/officeDocument/2006/math">
                    <m:d>
                      <m:dPr>
                        <m:ctrlPr>
                          <a:rPr lang="en-US" altLang="ja-JP" sz="2400" b="0" i="1" smtClean="0">
                            <a:solidFill>
                              <a:schemeClr val="bg1">
                                <a:lumMod val="75000"/>
                              </a:schemeClr>
                            </a:solidFill>
                            <a:latin typeface="Cambria Math" panose="02040503050406030204" pitchFamily="18" charset="0"/>
                          </a:rPr>
                        </m:ctrlPr>
                      </m:dPr>
                      <m:e>
                        <m:r>
                          <a:rPr lang="en-US" altLang="ja-JP" sz="2400" b="0" i="1" smtClean="0">
                            <a:solidFill>
                              <a:schemeClr val="bg1">
                                <a:lumMod val="75000"/>
                              </a:schemeClr>
                            </a:solidFill>
                            <a:latin typeface="Cambria Math"/>
                          </a:rPr>
                          <m:t>2</m:t>
                        </m:r>
                        <m:r>
                          <a:rPr lang="en-US" altLang="ja-JP" sz="2400" b="0" i="1" smtClean="0">
                            <a:solidFill>
                              <a:schemeClr val="bg1">
                                <a:lumMod val="75000"/>
                              </a:schemeClr>
                            </a:solidFill>
                            <a:latin typeface="Cambria Math" panose="02040503050406030204" pitchFamily="18" charset="0"/>
                          </a:rPr>
                          <m:t>𝑟</m:t>
                        </m:r>
                        <m:r>
                          <a:rPr lang="en-US" altLang="ja-JP" sz="2400" b="0" i="1" smtClean="0">
                            <a:solidFill>
                              <a:schemeClr val="bg1">
                                <a:lumMod val="75000"/>
                              </a:schemeClr>
                            </a:solidFill>
                            <a:latin typeface="Cambria Math"/>
                          </a:rPr>
                          <m:t>+1</m:t>
                        </m:r>
                      </m:e>
                    </m:d>
                    <m:r>
                      <a:rPr lang="en-US" altLang="ja-JP" sz="2400" b="0" i="1" smtClean="0">
                        <a:solidFill>
                          <a:schemeClr val="bg1">
                            <a:lumMod val="75000"/>
                          </a:schemeClr>
                        </a:solidFill>
                        <a:latin typeface="Cambria Math"/>
                        <a:ea typeface="Cambria Math"/>
                      </a:rPr>
                      <m:t>×</m:t>
                    </m:r>
                    <m:r>
                      <a:rPr lang="en-US" altLang="ja-JP" sz="2400" b="0" i="1" smtClean="0">
                        <a:solidFill>
                          <a:schemeClr val="bg1">
                            <a:lumMod val="75000"/>
                          </a:schemeClr>
                        </a:solidFill>
                        <a:latin typeface="Cambria Math" panose="02040503050406030204" pitchFamily="18" charset="0"/>
                        <a:ea typeface="Cambria Math"/>
                      </a:rPr>
                      <m:t>𝑋</m:t>
                    </m:r>
                    <m:r>
                      <a:rPr lang="en-US" altLang="ja-JP" sz="2400" b="0" i="1" smtClean="0">
                        <a:solidFill>
                          <a:schemeClr val="bg1">
                            <a:lumMod val="75000"/>
                          </a:schemeClr>
                        </a:solidFill>
                        <a:latin typeface="Cambria Math"/>
                        <a:ea typeface="Cambria Math"/>
                      </a:rPr>
                      <m:t>+(2</m:t>
                    </m:r>
                    <m:r>
                      <a:rPr lang="en-US" altLang="ja-JP" sz="2400" b="0" i="1" smtClean="0">
                        <a:solidFill>
                          <a:schemeClr val="bg1">
                            <a:lumMod val="75000"/>
                          </a:schemeClr>
                        </a:solidFill>
                        <a:latin typeface="Cambria Math" panose="02040503050406030204" pitchFamily="18" charset="0"/>
                        <a:ea typeface="Cambria Math"/>
                      </a:rPr>
                      <m:t>𝑟</m:t>
                    </m:r>
                    <m:r>
                      <a:rPr lang="en-US" altLang="ja-JP" sz="2400" b="0" i="1" smtClean="0">
                        <a:solidFill>
                          <a:schemeClr val="bg1">
                            <a:lumMod val="75000"/>
                          </a:schemeClr>
                        </a:solidFill>
                        <a:latin typeface="Cambria Math"/>
                        <a:ea typeface="Cambria Math"/>
                      </a:rPr>
                      <m:t>+1)</m:t>
                    </m:r>
                  </m:oMath>
                </a14:m>
                <a:r>
                  <a:rPr lang="en-US" altLang="ja-JP" sz="2400" dirty="0">
                    <a:solidFill>
                      <a:schemeClr val="bg1">
                        <a:lumMod val="75000"/>
                      </a:schemeClr>
                    </a:solidFill>
                  </a:rPr>
                  <a:t> to</a:t>
                </a:r>
              </a:p>
              <a:p>
                <a:pPr marL="0" indent="0">
                  <a:buNone/>
                </a:pPr>
                <a:r>
                  <a:rPr lang="en-US" altLang="ja-JP" sz="2400" b="0" dirty="0">
                    <a:solidFill>
                      <a:schemeClr val="bg1">
                        <a:lumMod val="75000"/>
                      </a:schemeClr>
                    </a:solidFill>
                  </a:rPr>
                  <a:t>                                       </a:t>
                </a:r>
                <a14:m>
                  <m:oMath xmlns:m="http://schemas.openxmlformats.org/officeDocument/2006/math">
                    <m:r>
                      <a:rPr lang="en-US" altLang="ja-JP" sz="2400" b="0" i="1" dirty="0" smtClean="0">
                        <a:solidFill>
                          <a:schemeClr val="bg1">
                            <a:lumMod val="75000"/>
                          </a:schemeClr>
                        </a:solidFill>
                        <a:latin typeface="Cambria Math"/>
                      </a:rPr>
                      <m:t> </m:t>
                    </m:r>
                    <m:d>
                      <m:dPr>
                        <m:ctrlPr>
                          <a:rPr lang="en-US" altLang="ja-JP" sz="2400" b="0" i="1" dirty="0" smtClean="0">
                            <a:solidFill>
                              <a:schemeClr val="bg1">
                                <a:lumMod val="75000"/>
                              </a:schemeClr>
                            </a:solidFill>
                            <a:latin typeface="Cambria Math" panose="02040503050406030204" pitchFamily="18" charset="0"/>
                          </a:rPr>
                        </m:ctrlPr>
                      </m:dPr>
                      <m:e>
                        <m:r>
                          <a:rPr lang="en-US" altLang="ja-JP" sz="2400" b="0" i="1" dirty="0" smtClean="0">
                            <a:solidFill>
                              <a:schemeClr val="bg1">
                                <a:lumMod val="75000"/>
                              </a:schemeClr>
                            </a:solidFill>
                            <a:latin typeface="Cambria Math"/>
                          </a:rPr>
                          <m:t>2</m:t>
                        </m:r>
                        <m:r>
                          <a:rPr lang="en-US" altLang="ja-JP" sz="2400" b="0" i="1" dirty="0" smtClean="0">
                            <a:solidFill>
                              <a:schemeClr val="bg1">
                                <a:lumMod val="75000"/>
                              </a:schemeClr>
                            </a:solidFill>
                            <a:latin typeface="Cambria Math" panose="02040503050406030204" pitchFamily="18" charset="0"/>
                          </a:rPr>
                          <m:t>𝑟</m:t>
                        </m:r>
                        <m:r>
                          <a:rPr lang="en-US" altLang="ja-JP" sz="2400" b="0" i="1" dirty="0" smtClean="0">
                            <a:solidFill>
                              <a:schemeClr val="bg1">
                                <a:lumMod val="75000"/>
                              </a:schemeClr>
                            </a:solidFill>
                            <a:latin typeface="Cambria Math"/>
                          </a:rPr>
                          <m:t>+1</m:t>
                        </m:r>
                      </m:e>
                    </m:d>
                    <m:r>
                      <a:rPr lang="en-US" altLang="ja-JP" sz="2400" b="0" i="1" dirty="0" smtClean="0">
                        <a:solidFill>
                          <a:schemeClr val="bg1">
                            <a:lumMod val="75000"/>
                          </a:schemeClr>
                        </a:solidFill>
                        <a:latin typeface="Cambria Math"/>
                        <a:ea typeface="Cambria Math"/>
                      </a:rPr>
                      <m:t>×</m:t>
                    </m:r>
                    <m:d>
                      <m:dPr>
                        <m:ctrlPr>
                          <a:rPr lang="en-US" altLang="ja-JP" sz="2400" b="0" i="1" dirty="0" smtClean="0">
                            <a:solidFill>
                              <a:schemeClr val="bg1">
                                <a:lumMod val="75000"/>
                              </a:schemeClr>
                            </a:solidFill>
                            <a:latin typeface="Cambria Math" panose="02040503050406030204" pitchFamily="18" charset="0"/>
                            <a:ea typeface="Cambria Math"/>
                          </a:rPr>
                        </m:ctrlPr>
                      </m:dPr>
                      <m:e>
                        <m:r>
                          <a:rPr lang="en-US" altLang="ja-JP" sz="2400" b="0" i="1" dirty="0" smtClean="0">
                            <a:solidFill>
                              <a:schemeClr val="bg1">
                                <a:lumMod val="75000"/>
                              </a:schemeClr>
                            </a:solidFill>
                            <a:latin typeface="Cambria Math" panose="02040503050406030204" pitchFamily="18" charset="0"/>
                            <a:ea typeface="Cambria Math"/>
                          </a:rPr>
                          <m:t>𝑠</m:t>
                        </m:r>
                        <m:r>
                          <a:rPr lang="en-US" altLang="ja-JP" sz="2400" b="0" i="1" dirty="0" smtClean="0">
                            <a:solidFill>
                              <a:schemeClr val="bg1">
                                <a:lumMod val="75000"/>
                              </a:schemeClr>
                            </a:solidFill>
                            <a:latin typeface="Cambria Math"/>
                            <a:ea typeface="Cambria Math"/>
                          </a:rPr>
                          <m:t>+2</m:t>
                        </m:r>
                        <m:r>
                          <a:rPr lang="en-US" altLang="ja-JP" sz="2400" b="0" i="1" dirty="0" smtClean="0">
                            <a:solidFill>
                              <a:schemeClr val="bg1">
                                <a:lumMod val="75000"/>
                              </a:schemeClr>
                            </a:solidFill>
                            <a:latin typeface="Cambria Math"/>
                            <a:ea typeface="Cambria Math"/>
                          </a:rPr>
                          <m:t>𝑟</m:t>
                        </m:r>
                      </m:e>
                    </m:d>
                    <m:r>
                      <a:rPr lang="en-US" altLang="ja-JP" sz="2400" b="0" i="1" dirty="0" smtClean="0">
                        <a:solidFill>
                          <a:schemeClr val="bg1">
                            <a:lumMod val="75000"/>
                          </a:schemeClr>
                        </a:solidFill>
                        <a:latin typeface="Cambria Math"/>
                        <a:ea typeface="Cambria Math"/>
                      </a:rPr>
                      <m:t>+</m:t>
                    </m:r>
                    <m:d>
                      <m:dPr>
                        <m:ctrlPr>
                          <a:rPr lang="en-US" altLang="ja-JP" sz="2400" b="0" i="1" dirty="0" smtClean="0">
                            <a:solidFill>
                              <a:schemeClr val="bg1">
                                <a:lumMod val="75000"/>
                              </a:schemeClr>
                            </a:solidFill>
                            <a:latin typeface="Cambria Math" panose="02040503050406030204" pitchFamily="18" charset="0"/>
                            <a:ea typeface="Cambria Math"/>
                          </a:rPr>
                        </m:ctrlPr>
                      </m:dPr>
                      <m:e>
                        <m:r>
                          <a:rPr lang="en-US" altLang="ja-JP" sz="2400" b="0" i="1" dirty="0" smtClean="0">
                            <a:solidFill>
                              <a:schemeClr val="bg1">
                                <a:lumMod val="75000"/>
                              </a:schemeClr>
                            </a:solidFill>
                            <a:latin typeface="Cambria Math"/>
                            <a:ea typeface="Cambria Math"/>
                          </a:rPr>
                          <m:t>2</m:t>
                        </m:r>
                        <m:r>
                          <a:rPr lang="en-US" altLang="ja-JP" sz="2400" b="0" i="1" dirty="0" smtClean="0">
                            <a:solidFill>
                              <a:schemeClr val="bg1">
                                <a:lumMod val="75000"/>
                              </a:schemeClr>
                            </a:solidFill>
                            <a:latin typeface="Cambria Math" panose="02040503050406030204" pitchFamily="18" charset="0"/>
                            <a:ea typeface="Cambria Math"/>
                          </a:rPr>
                          <m:t>𝑟</m:t>
                        </m:r>
                        <m:r>
                          <a:rPr lang="en-US" altLang="ja-JP" sz="2400" b="0" i="1" dirty="0" smtClean="0">
                            <a:solidFill>
                              <a:schemeClr val="bg1">
                                <a:lumMod val="75000"/>
                              </a:schemeClr>
                            </a:solidFill>
                            <a:latin typeface="Cambria Math"/>
                            <a:ea typeface="Cambria Math"/>
                          </a:rPr>
                          <m:t>+1</m:t>
                        </m:r>
                      </m:e>
                    </m:d>
                  </m:oMath>
                </a14:m>
                <a:endParaRPr lang="en-US" altLang="ja-JP" sz="2400" dirty="0">
                  <a:solidFill>
                    <a:schemeClr val="bg1">
                      <a:lumMod val="75000"/>
                    </a:schemeClr>
                  </a:solidFill>
                </a:endParaRPr>
              </a:p>
              <a:p>
                <a:pPr marL="0" indent="0">
                  <a:buNone/>
                </a:pPr>
                <a:r>
                  <a:rPr lang="en-US" altLang="ja-JP" sz="2400" dirty="0">
                    <a:solidFill>
                      <a:schemeClr val="bg1">
                        <a:lumMod val="75000"/>
                      </a:schemeClr>
                    </a:solidFill>
                  </a:rPr>
                  <a:t>         but </a:t>
                </a:r>
                <a14:m>
                  <m:oMath xmlns:m="http://schemas.openxmlformats.org/officeDocument/2006/math">
                    <m:r>
                      <a:rPr lang="en-US" altLang="ja-JP" sz="2400" b="0" i="1" smtClean="0">
                        <a:solidFill>
                          <a:schemeClr val="bg1">
                            <a:lumMod val="75000"/>
                          </a:schemeClr>
                        </a:solidFill>
                        <a:latin typeface="Cambria Math" panose="02040503050406030204" pitchFamily="18" charset="0"/>
                      </a:rPr>
                      <m:t>2</m:t>
                    </m:r>
                    <m:r>
                      <a:rPr lang="en-US" altLang="ja-JP" sz="2400" b="0" i="1" smtClean="0">
                        <a:solidFill>
                          <a:schemeClr val="bg1">
                            <a:lumMod val="75000"/>
                          </a:schemeClr>
                        </a:solidFill>
                        <a:latin typeface="Cambria Math" panose="02040503050406030204" pitchFamily="18" charset="0"/>
                      </a:rPr>
                      <m:t>𝑠</m:t>
                    </m:r>
                    <m:r>
                      <a:rPr lang="en-US" altLang="ja-JP" sz="2400" b="0" i="1" smtClean="0">
                        <a:solidFill>
                          <a:schemeClr val="bg1">
                            <a:lumMod val="75000"/>
                          </a:schemeClr>
                        </a:solidFill>
                        <a:latin typeface="Cambria Math" panose="02040503050406030204" pitchFamily="18" charset="0"/>
                      </a:rPr>
                      <m:t>+2</m:t>
                    </m:r>
                    <m:r>
                      <a:rPr lang="en-US" altLang="ja-JP" sz="2400" b="0" i="1" smtClean="0">
                        <a:solidFill>
                          <a:schemeClr val="bg1">
                            <a:lumMod val="75000"/>
                          </a:schemeClr>
                        </a:solidFill>
                        <a:latin typeface="Cambria Math" panose="02040503050406030204" pitchFamily="18" charset="0"/>
                      </a:rPr>
                      <m:t>𝑟</m:t>
                    </m:r>
                  </m:oMath>
                </a14:m>
                <a:r>
                  <a:rPr lang="en-US" altLang="ja-JP" sz="2400" dirty="0">
                    <a:solidFill>
                      <a:schemeClr val="bg1">
                        <a:lumMod val="75000"/>
                      </a:schemeClr>
                    </a:solidFill>
                  </a:rPr>
                  <a:t> line buffers are required</a:t>
                </a:r>
              </a:p>
              <a:p>
                <a:pPr marL="0" indent="0">
                  <a:buNone/>
                </a:pPr>
                <a:endParaRPr lang="en-US" altLang="ja-JP" sz="2400" dirty="0">
                  <a:solidFill>
                    <a:schemeClr val="bg1">
                      <a:lumMod val="75000"/>
                    </a:schemeClr>
                  </a:solidFill>
                </a:endParaRPr>
              </a:p>
              <a:p>
                <a:pPr>
                  <a:buFont typeface="Wingdings" panose="05000000000000000000" pitchFamily="2" charset="2"/>
                  <a:buChar char="ü"/>
                </a:pPr>
                <a:r>
                  <a:rPr lang="en-US" altLang="ja-JP" sz="2400" dirty="0"/>
                  <a:t>Less computational efficiency</a:t>
                </a:r>
              </a:p>
              <a:p>
                <a:pPr marL="0" indent="0">
                  <a:buNone/>
                </a:pPr>
                <a:r>
                  <a:rPr lang="en-US" altLang="ja-JP" sz="2400" dirty="0"/>
                  <a:t>         efficiency = </a:t>
                </a:r>
                <a14:m>
                  <m:oMath xmlns:m="http://schemas.openxmlformats.org/officeDocument/2006/math">
                    <m:f>
                      <m:fPr>
                        <m:ctrlPr>
                          <a:rPr lang="en-US" altLang="ja-JP" sz="2400" i="1" smtClean="0">
                            <a:latin typeface="Cambria Math" panose="02040503050406030204" pitchFamily="18" charset="0"/>
                          </a:rPr>
                        </m:ctrlPr>
                      </m:fPr>
                      <m:num>
                        <m:r>
                          <a:rPr lang="en-US" altLang="ja-JP" sz="2400" b="0" i="1" smtClean="0">
                            <a:latin typeface="Cambria Math" panose="02040503050406030204" pitchFamily="18" charset="0"/>
                          </a:rPr>
                          <m:t>𝑠</m:t>
                        </m:r>
                      </m:num>
                      <m:den>
                        <m:r>
                          <a:rPr lang="en-US" altLang="ja-JP" sz="2400" b="0" i="1" smtClean="0">
                            <a:latin typeface="Cambria Math" panose="02040503050406030204" pitchFamily="18" charset="0"/>
                          </a:rPr>
                          <m:t>𝑠</m:t>
                        </m:r>
                        <m:r>
                          <a:rPr lang="en-US" altLang="ja-JP" sz="2400" b="0" i="1" smtClean="0">
                            <a:latin typeface="Cambria Math"/>
                          </a:rPr>
                          <m:t>+2</m:t>
                        </m:r>
                        <m:r>
                          <a:rPr lang="en-US" altLang="ja-JP" sz="2400" b="0" i="1" smtClean="0">
                            <a:latin typeface="Cambria Math" panose="02040503050406030204" pitchFamily="18" charset="0"/>
                          </a:rPr>
                          <m:t>𝑟</m:t>
                        </m:r>
                      </m:den>
                    </m:f>
                  </m:oMath>
                </a14:m>
                <a:endParaRPr lang="en-US" altLang="ja-JP" sz="2400" dirty="0"/>
              </a:p>
              <a:p>
                <a:pPr marL="0" indent="0">
                  <a:buNone/>
                </a:pPr>
                <a:endParaRPr lang="en-US" altLang="ja-JP" sz="800" dirty="0"/>
              </a:p>
              <a:p>
                <a:pPr marL="0" indent="0">
                  <a:buNone/>
                </a:pPr>
                <a:r>
                  <a:rPr lang="en-US" altLang="ja-JP" sz="2400" dirty="0"/>
                  <a:t>     with practical </a:t>
                </a:r>
                <a14:m>
                  <m:oMath xmlns:m="http://schemas.openxmlformats.org/officeDocument/2006/math">
                    <m:r>
                      <m:rPr>
                        <m:sty m:val="p"/>
                      </m:rPr>
                      <a:rPr lang="en-US" altLang="ja-JP" sz="2400" b="0" i="0" smtClean="0">
                        <a:latin typeface="Cambria Math" panose="02040503050406030204" pitchFamily="18" charset="0"/>
                      </a:rPr>
                      <m:t>s</m:t>
                    </m:r>
                  </m:oMath>
                </a14:m>
                <a:r>
                  <a:rPr lang="en-US" altLang="ja-JP" sz="2400" dirty="0"/>
                  <a:t> and</a:t>
                </a:r>
                <a14:m>
                  <m:oMath xmlns:m="http://schemas.openxmlformats.org/officeDocument/2006/math">
                    <m:r>
                      <a:rPr lang="en-US" altLang="ja-JP" sz="2400" b="0" i="0" dirty="0" smtClean="0">
                        <a:latin typeface="Cambria Math"/>
                      </a:rPr>
                      <m:t> </m:t>
                    </m:r>
                    <m:r>
                      <a:rPr lang="en-US" altLang="ja-JP" sz="2400" b="0" i="1" dirty="0" smtClean="0">
                        <a:latin typeface="Cambria Math" panose="02040503050406030204" pitchFamily="18" charset="0"/>
                      </a:rPr>
                      <m:t>𝑟</m:t>
                    </m:r>
                  </m:oMath>
                </a14:m>
                <a:r>
                  <a:rPr lang="en-US" altLang="ja-JP" sz="2400" dirty="0"/>
                  <a:t>, </a:t>
                </a:r>
                <a14:m>
                  <m:oMath xmlns:m="http://schemas.openxmlformats.org/officeDocument/2006/math">
                    <m:r>
                      <a:rPr lang="en-US" altLang="ja-JP" sz="2400" b="0" i="1" smtClean="0">
                        <a:latin typeface="Cambria Math"/>
                      </a:rPr>
                      <m:t>0.5 </m:t>
                    </m:r>
                    <m:r>
                      <a:rPr lang="en-US" altLang="ja-JP" sz="2400" b="0" i="1" smtClean="0">
                        <a:latin typeface="Cambria Math"/>
                        <a:ea typeface="Cambria Math"/>
                      </a:rPr>
                      <m:t>&lt;</m:t>
                    </m:r>
                    <m:f>
                      <m:fPr>
                        <m:ctrlPr>
                          <a:rPr lang="en-US" altLang="ja-JP" sz="2400" b="0" i="1" smtClean="0">
                            <a:latin typeface="Cambria Math" panose="02040503050406030204" pitchFamily="18" charset="0"/>
                            <a:ea typeface="Cambria Math"/>
                          </a:rPr>
                        </m:ctrlPr>
                      </m:fPr>
                      <m:num>
                        <m:r>
                          <a:rPr lang="en-US" altLang="ja-JP" sz="2400" b="0" i="1" smtClean="0">
                            <a:latin typeface="Cambria Math" panose="02040503050406030204" pitchFamily="18" charset="0"/>
                            <a:ea typeface="Cambria Math"/>
                          </a:rPr>
                          <m:t>𝑠</m:t>
                        </m:r>
                      </m:num>
                      <m:den>
                        <m:r>
                          <a:rPr lang="en-US" altLang="ja-JP" sz="2400" b="0" i="1" smtClean="0">
                            <a:latin typeface="Cambria Math" panose="02040503050406030204" pitchFamily="18" charset="0"/>
                            <a:ea typeface="Cambria Math"/>
                          </a:rPr>
                          <m:t>𝑠</m:t>
                        </m:r>
                        <m:r>
                          <a:rPr lang="en-US" altLang="ja-JP" sz="2400" b="0" i="1" smtClean="0">
                            <a:latin typeface="Cambria Math"/>
                            <a:ea typeface="Cambria Math"/>
                          </a:rPr>
                          <m:t>+2</m:t>
                        </m:r>
                        <m:r>
                          <a:rPr lang="en-US" altLang="ja-JP" sz="2400" b="0" i="1" smtClean="0">
                            <a:latin typeface="Cambria Math" panose="02040503050406030204" pitchFamily="18" charset="0"/>
                            <a:ea typeface="Cambria Math"/>
                          </a:rPr>
                          <m:t>𝑟</m:t>
                        </m:r>
                      </m:den>
                    </m:f>
                    <m:r>
                      <a:rPr lang="en-US" altLang="ja-JP" sz="2400" b="0" i="1" smtClean="0">
                        <a:latin typeface="Cambria Math"/>
                        <a:ea typeface="Cambria Math"/>
                      </a:rPr>
                      <m:t>&lt;1.0</m:t>
                    </m:r>
                  </m:oMath>
                </a14:m>
                <a:endParaRPr lang="en-US" altLang="ja-JP" sz="2400" dirty="0"/>
              </a:p>
              <a:p>
                <a:pPr marL="0" indent="0">
                  <a:buNone/>
                </a:pPr>
                <a:endParaRPr lang="en-US" altLang="ja-JP" sz="1000" dirty="0"/>
              </a:p>
              <a:p>
                <a:pPr marL="0" indent="0">
                  <a:buNone/>
                </a:pPr>
                <a:r>
                  <a:rPr lang="ja-JP" altLang="en-US" sz="2400" dirty="0"/>
                  <a:t>　 </a:t>
                </a:r>
                <a:r>
                  <a:rPr lang="en-US" altLang="ja-JP" sz="2400" dirty="0"/>
                  <a:t>48 fps for HD images when the efficiency = 0.5 and </a:t>
                </a:r>
                <a14:m>
                  <m:oMath xmlns:m="http://schemas.openxmlformats.org/officeDocument/2006/math">
                    <m:r>
                      <a:rPr lang="en-US" altLang="ja-JP" sz="2400" b="0" i="1" smtClean="0">
                        <a:latin typeface="Cambria Math"/>
                      </a:rPr>
                      <m:t>𝑓𝑟𝑒𝑞</m:t>
                    </m:r>
                    <m:r>
                      <a:rPr lang="en-US" altLang="ja-JP" sz="2400" b="0" i="0" smtClean="0">
                        <a:latin typeface="Cambria Math"/>
                      </a:rPr>
                      <m:t> </m:t>
                    </m:r>
                  </m:oMath>
                </a14:m>
                <a:r>
                  <a:rPr lang="en-US" altLang="ja-JP" sz="2400" b="0" dirty="0"/>
                  <a:t>= 200MHz</a:t>
                </a:r>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784976" cy="5544616"/>
              </a:xfrm>
              <a:blipFill>
                <a:blip r:embed="rId3"/>
                <a:stretch>
                  <a:fillRect l="-972" t="-880" r="-41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737049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4536504"/>
              </a:xfrm>
            </p:spPr>
            <p:txBody>
              <a:bodyPr>
                <a:normAutofit/>
              </a:bodyPr>
              <a:lstStyle/>
              <a:p>
                <a:pPr marL="0" indent="0">
                  <a:buNone/>
                </a:pPr>
                <a:r>
                  <a:rPr lang="en-US" altLang="ja-JP" sz="2400" dirty="0"/>
                  <a:t>With the implementation method used in software programs,</a:t>
                </a:r>
              </a:p>
              <a:p>
                <a:pPr marL="457200" indent="-457200">
                  <a:buFont typeface="+mj-lt"/>
                  <a:buAutoNum type="arabicPeriod"/>
                </a:pPr>
                <a:r>
                  <a:rPr lang="en-US" altLang="ja-JP" sz="2400" dirty="0"/>
                  <a:t>four read operations have to be executed at the same time to calculate one </a:t>
                </a:r>
                <a14:m>
                  <m:oMath xmlns:m="http://schemas.openxmlformats.org/officeDocument/2006/math">
                    <m:r>
                      <a:rPr lang="en-US" altLang="ja-JP" sz="2400" b="0" i="1" smtClean="0">
                        <a:latin typeface="Cambria Math"/>
                      </a:rPr>
                      <m:t>𝐹</m:t>
                    </m:r>
                    <m:r>
                      <a:rPr lang="en-US" altLang="ja-JP" sz="2400" b="0" i="1" smtClean="0">
                        <a:latin typeface="Cambria Math"/>
                      </a:rPr>
                      <m:t>(</m:t>
                    </m:r>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r>
                      <a:rPr lang="en-US" altLang="ja-JP" sz="2400" b="0" i="1" smtClean="0">
                        <a:latin typeface="Cambria Math"/>
                      </a:rPr>
                      <m:t>)</m:t>
                    </m:r>
                  </m:oMath>
                </a14:m>
                <a:r>
                  <a:rPr lang="en-US" altLang="ja-JP" sz="2400" dirty="0"/>
                  <a:t> in one clock cycle as its throughput, and</a:t>
                </a:r>
              </a:p>
              <a:p>
                <a:pPr marL="457200" indent="-457200">
                  <a:buFont typeface="+mj-lt"/>
                  <a:buAutoNum type="arabicPeriod"/>
                </a:pPr>
                <a:r>
                  <a:rPr lang="en-US" altLang="ja-JP" sz="2400" dirty="0"/>
                  <a:t>large data width is required for </a:t>
                </a:r>
                <a14:m>
                  <m:oMath xmlns:m="http://schemas.openxmlformats.org/officeDocument/2006/math">
                    <m:r>
                      <a:rPr lang="en-US" altLang="ja-JP" sz="2400" b="0" i="1" smtClean="0">
                        <a:latin typeface="Cambria Math"/>
                      </a:rPr>
                      <m:t>𝐵𝑜𝑥</m:t>
                    </m:r>
                    <m:d>
                      <m:dPr>
                        <m:ctrlPr>
                          <a:rPr lang="en-US" altLang="ja-JP" sz="2400" b="0" i="1" smtClean="0">
                            <a:latin typeface="Cambria Math" panose="02040503050406030204" pitchFamily="18" charset="0"/>
                          </a:rPr>
                        </m:ctrlPr>
                      </m:dPr>
                      <m:e>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e>
                    </m:d>
                  </m:oMath>
                </a14:m>
                <a:r>
                  <a:rPr lang="en-US" altLang="ja-JP" sz="2400" b="0" dirty="0"/>
                  <a:t> to accumulate pixel values from the beginning.</a:t>
                </a: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4536504"/>
              </a:xfrm>
              <a:blipFill rotWithShape="0">
                <a:blip r:embed="rId3"/>
                <a:stretch>
                  <a:fillRect l="-1185" t="-1075" r="-185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956523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4536504"/>
              </a:xfrm>
            </p:spPr>
            <p:txBody>
              <a:bodyPr>
                <a:normAutofit/>
              </a:bodyPr>
              <a:lstStyle/>
              <a:p>
                <a:pPr marL="0" indent="0">
                  <a:buNone/>
                </a:pPr>
                <a:r>
                  <a:rPr lang="en-US" altLang="ja-JP" sz="2400" dirty="0"/>
                  <a:t>With the implementation method used in software programs,</a:t>
                </a:r>
              </a:p>
              <a:p>
                <a:pPr marL="457200" indent="-457200">
                  <a:buFont typeface="+mj-lt"/>
                  <a:buAutoNum type="arabicPeriod"/>
                </a:pPr>
                <a:r>
                  <a:rPr lang="en-US" altLang="ja-JP" sz="2400" dirty="0"/>
                  <a:t>four read operations have to be executed at the same time to calculate one </a:t>
                </a:r>
                <a14:m>
                  <m:oMath xmlns:m="http://schemas.openxmlformats.org/officeDocument/2006/math">
                    <m:r>
                      <a:rPr lang="en-US" altLang="ja-JP" sz="2400" b="0" i="1" smtClean="0">
                        <a:latin typeface="Cambria Math"/>
                      </a:rPr>
                      <m:t>𝐹</m:t>
                    </m:r>
                    <m:r>
                      <a:rPr lang="en-US" altLang="ja-JP" sz="2400" b="0" i="1" smtClean="0">
                        <a:latin typeface="Cambria Math"/>
                      </a:rPr>
                      <m:t>(</m:t>
                    </m:r>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r>
                      <a:rPr lang="en-US" altLang="ja-JP" sz="2400" b="0" i="1" smtClean="0">
                        <a:latin typeface="Cambria Math"/>
                      </a:rPr>
                      <m:t>)</m:t>
                    </m:r>
                  </m:oMath>
                </a14:m>
                <a:r>
                  <a:rPr lang="en-US" altLang="ja-JP" sz="2400" dirty="0"/>
                  <a:t> in one clock cycle as its throughput, and</a:t>
                </a:r>
              </a:p>
              <a:p>
                <a:pPr marL="457200" indent="-457200">
                  <a:buFont typeface="+mj-lt"/>
                  <a:buAutoNum type="arabicPeriod"/>
                </a:pPr>
                <a:r>
                  <a:rPr lang="en-US" altLang="ja-JP" sz="2400" dirty="0"/>
                  <a:t>large data width is required for </a:t>
                </a:r>
                <a14:m>
                  <m:oMath xmlns:m="http://schemas.openxmlformats.org/officeDocument/2006/math">
                    <m:r>
                      <a:rPr lang="en-US" altLang="ja-JP" sz="2400" b="0" i="1" smtClean="0">
                        <a:latin typeface="Cambria Math"/>
                      </a:rPr>
                      <m:t>𝐵𝑜𝑥</m:t>
                    </m:r>
                    <m:d>
                      <m:dPr>
                        <m:ctrlPr>
                          <a:rPr lang="en-US" altLang="ja-JP" sz="2400" b="0" i="1" smtClean="0">
                            <a:latin typeface="Cambria Math" panose="02040503050406030204" pitchFamily="18" charset="0"/>
                          </a:rPr>
                        </m:ctrlPr>
                      </m:dPr>
                      <m:e>
                        <m:r>
                          <a:rPr lang="en-US" altLang="ja-JP" sz="2400" b="0" i="1" smtClean="0">
                            <a:latin typeface="Cambria Math"/>
                          </a:rPr>
                          <m:t>𝑥</m:t>
                        </m:r>
                        <m:r>
                          <a:rPr lang="en-US" altLang="ja-JP" sz="2400" b="0" i="1" smtClean="0">
                            <a:latin typeface="Cambria Math"/>
                          </a:rPr>
                          <m:t>,</m:t>
                        </m:r>
                        <m:r>
                          <a:rPr lang="en-US" altLang="ja-JP" sz="2400" b="0" i="1" smtClean="0">
                            <a:latin typeface="Cambria Math"/>
                          </a:rPr>
                          <m:t>𝑦</m:t>
                        </m:r>
                      </m:e>
                    </m:d>
                  </m:oMath>
                </a14:m>
                <a:r>
                  <a:rPr lang="en-US" altLang="ja-JP" sz="2400" b="0" dirty="0"/>
                  <a:t> to accumulate pixel values from the beginning.</a:t>
                </a:r>
              </a:p>
              <a:p>
                <a:pPr marL="457200" indent="-457200">
                  <a:buFont typeface="+mj-lt"/>
                  <a:buAutoNum type="arabicPeriod"/>
                </a:pPr>
                <a:endParaRPr lang="en-US" altLang="ja-JP" sz="2400" dirty="0"/>
              </a:p>
              <a:p>
                <a:pPr marL="0" indent="0">
                  <a:buNone/>
                </a:pPr>
                <a:r>
                  <a:rPr lang="en-US" altLang="ja-JP" sz="2400" b="0" dirty="0"/>
                  <a:t>Requirement for FPGA implementation:</a:t>
                </a:r>
              </a:p>
              <a:p>
                <a:pPr marL="457200" indent="-457200">
                  <a:buFont typeface="+mj-lt"/>
                  <a:buAutoNum type="arabicPeriod"/>
                </a:pPr>
                <a:r>
                  <a:rPr lang="en-US" altLang="ja-JP" sz="2400" dirty="0"/>
                  <a:t>up to one read / one write at the same time, and</a:t>
                </a:r>
              </a:p>
              <a:p>
                <a:pPr marL="457200" indent="-457200">
                  <a:buFont typeface="+mj-lt"/>
                  <a:buAutoNum type="arabicPeriod"/>
                </a:pPr>
                <a:r>
                  <a:rPr lang="en-US" altLang="ja-JP" sz="2400" b="0" dirty="0"/>
                  <a:t>the data width independent of the image width</a:t>
                </a: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4536504"/>
              </a:xfrm>
              <a:blipFill rotWithShape="0">
                <a:blip r:embed="rId3"/>
                <a:stretch>
                  <a:fillRect l="-1185" t="-1075" r="-185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09881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𝐹</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e>
                      </m:d>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𝐹</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𝐹</m:t>
                          </m:r>
                        </m:e>
                        <m:sub>
                          <m:r>
                            <a:rPr lang="en-US" altLang="ja-JP" sz="2400" b="0" i="1" smtClean="0">
                              <a:latin typeface="Cambria Math" panose="02040503050406030204" pitchFamily="18" charset="0"/>
                            </a:rPr>
                            <m:t>𝑦</m:t>
                          </m:r>
                        </m:sub>
                      </m:sSub>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𝐹</m:t>
                          </m:r>
                        </m:e>
                        <m:sub>
                          <m:r>
                            <a:rPr lang="en-US" altLang="ja-JP" sz="2400" b="0" i="1" smtClean="0">
                              <a:latin typeface="Cambria Math" panose="02040503050406030204" pitchFamily="18" charset="0"/>
                            </a:rPr>
                            <m:t>𝑦</m:t>
                          </m:r>
                        </m:sub>
                      </m:sSub>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oMath>
                  </m:oMathPara>
                </a14:m>
                <a:endParaRPr lang="en-US" altLang="ja-JP" sz="2400" b="0" dirty="0"/>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0">
                <a:blip r:embed="rId3"/>
                <a:stretch>
                  <a:fillRect l="-1185" t="-4848" b="-54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12300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正方形/長方形 86"/>
          <p:cNvSpPr/>
          <p:nvPr/>
        </p:nvSpPr>
        <p:spPr>
          <a:xfrm>
            <a:off x="3856881"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3136800" y="3068960"/>
            <a:ext cx="720081" cy="720080"/>
          </a:xfrm>
          <a:prstGeom prst="rect">
            <a:avLst/>
          </a:prstGeom>
          <a:solidFill>
            <a:schemeClr val="accent5">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𝐹</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e>
                      </m:d>
                      <m:r>
                        <a:rPr lang="en-US" altLang="ja-JP" sz="2400" b="0" i="1" smtClean="0">
                          <a:latin typeface="Cambria Math" panose="02040503050406030204" pitchFamily="18" charset="0"/>
                        </a:rPr>
                        <m:t>=</m:t>
                      </m:r>
                      <m:r>
                        <a:rPr lang="en-US" altLang="ja-JP" sz="2400" b="0" i="1" smtClean="0">
                          <a:solidFill>
                            <a:srgbClr val="FF0000"/>
                          </a:solidFill>
                          <a:latin typeface="Cambria Math" panose="02040503050406030204" pitchFamily="18" charset="0"/>
                        </a:rPr>
                        <m:t>𝐹</m:t>
                      </m:r>
                      <m:d>
                        <m:dPr>
                          <m:ctrlPr>
                            <a:rPr lang="en-US" altLang="ja-JP" sz="2400" b="0" i="1" smtClean="0">
                              <a:solidFill>
                                <a:srgbClr val="FF0000"/>
                              </a:solidFill>
                              <a:latin typeface="Cambria Math" panose="02040503050406030204" pitchFamily="18" charset="0"/>
                            </a:rPr>
                          </m:ctrlPr>
                        </m:dPr>
                        <m:e>
                          <m:r>
                            <a:rPr lang="en-US" altLang="ja-JP" sz="2400" b="0" i="1" smtClean="0">
                              <a:solidFill>
                                <a:srgbClr val="FF0000"/>
                              </a:solidFill>
                              <a:latin typeface="Cambria Math" panose="02040503050406030204" pitchFamily="18" charset="0"/>
                            </a:rPr>
                            <m:t>𝑥</m:t>
                          </m:r>
                          <m:r>
                            <a:rPr lang="en-US" altLang="ja-JP" sz="2400" b="0" i="1" smtClean="0">
                              <a:solidFill>
                                <a:srgbClr val="FF0000"/>
                              </a:solidFill>
                              <a:latin typeface="Cambria Math" panose="02040503050406030204" pitchFamily="18" charset="0"/>
                            </a:rPr>
                            <m:t>−1,</m:t>
                          </m:r>
                          <m:r>
                            <a:rPr lang="en-US" altLang="ja-JP" sz="2400" b="0" i="1" smtClean="0">
                              <a:solidFill>
                                <a:srgbClr val="FF0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𝐹</m:t>
                          </m:r>
                        </m:e>
                        <m:sub>
                          <m:r>
                            <a:rPr lang="en-US" altLang="ja-JP" sz="2400" b="0" i="1" smtClean="0">
                              <a:latin typeface="Cambria Math" panose="02040503050406030204" pitchFamily="18" charset="0"/>
                            </a:rPr>
                            <m:t>𝑦</m:t>
                          </m:r>
                        </m:sub>
                      </m:sSub>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𝐹</m:t>
                          </m:r>
                        </m:e>
                        <m:sub>
                          <m:r>
                            <a:rPr lang="en-US" altLang="ja-JP" sz="2400" b="0" i="1" smtClean="0">
                              <a:latin typeface="Cambria Math" panose="02040503050406030204" pitchFamily="18" charset="0"/>
                            </a:rPr>
                            <m:t>𝑦</m:t>
                          </m:r>
                        </m:sub>
                      </m:sSub>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oMath>
                  </m:oMathPara>
                </a14:m>
                <a:endParaRPr lang="en-US" altLang="ja-JP" sz="2400" b="0" dirty="0"/>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0">
                <a:blip r:embed="rId3"/>
                <a:stretch>
                  <a:fillRect l="-1185" t="-4848" b="-5455"/>
                </a:stretch>
              </a:blipFill>
            </p:spPr>
            <p:txBody>
              <a:bodyPr/>
              <a:lstStyle/>
              <a:p>
                <a:r>
                  <a:rPr lang="ja-JP" altLang="en-US">
                    <a:noFill/>
                  </a:rPr>
                  <a:t> </a:t>
                </a:r>
              </a:p>
            </p:txBody>
          </p:sp>
        </mc:Fallback>
      </mc:AlternateContent>
      <p:sp>
        <p:nvSpPr>
          <p:cNvPr id="163" name="正方形/長方形 162"/>
          <p:cNvSpPr/>
          <p:nvPr/>
        </p:nvSpPr>
        <p:spPr>
          <a:xfrm>
            <a:off x="2992785"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3136801"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3280817"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3424833"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3568849"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712865"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992785" y="2924944"/>
            <a:ext cx="1147166" cy="1008112"/>
            <a:chOff x="2992785" y="2564904"/>
            <a:chExt cx="1008112" cy="1008112"/>
          </a:xfrm>
        </p:grpSpPr>
        <p:sp>
          <p:nvSpPr>
            <p:cNvPr id="164" name="正方形/長方形 163"/>
            <p:cNvSpPr/>
            <p:nvPr/>
          </p:nvSpPr>
          <p:spPr>
            <a:xfrm>
              <a:off x="2992785" y="2564904"/>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2992785" y="2708920"/>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2992785" y="2852936"/>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2992785" y="2996952"/>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2992785" y="3140968"/>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2992785" y="3284984"/>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2992785" y="3429000"/>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4" name="正方形/長方形 113"/>
          <p:cNvSpPr/>
          <p:nvPr/>
        </p:nvSpPr>
        <p:spPr>
          <a:xfrm>
            <a:off x="3132237" y="3068960"/>
            <a:ext cx="720081" cy="7200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3420270" y="3354958"/>
            <a:ext cx="144016"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flipV="1">
            <a:off x="3492277" y="2780928"/>
            <a:ext cx="4564"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451843" y="3426966"/>
            <a:ext cx="2768229" cy="2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3649268" y="2783036"/>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2936586" y="2492896"/>
                <a:ext cx="7719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−1</m:t>
                      </m:r>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2936586" y="2492896"/>
                <a:ext cx="771943"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p:cNvSpPr txBox="1"/>
              <p:nvPr/>
            </p:nvSpPr>
            <p:spPr>
              <a:xfrm>
                <a:off x="3614925" y="2492896"/>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3614925" y="2492896"/>
                <a:ext cx="367985"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2451843" y="3460358"/>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2451843" y="3460358"/>
                <a:ext cx="371384" cy="369332"/>
              </a:xfrm>
              <a:prstGeom prst="rect">
                <a:avLst/>
              </a:prstGeom>
              <a:blipFill rotWithShape="1">
                <a:blip r:embed="rId6"/>
                <a:stretch>
                  <a:fillRect b="-6667"/>
                </a:stretch>
              </a:blipFill>
            </p:spPr>
            <p:txBody>
              <a:bodyPr/>
              <a:lstStyle/>
              <a:p>
                <a:r>
                  <a:rPr lang="ja-JP" altLang="en-US">
                    <a:noFill/>
                  </a:rPr>
                  <a:t> </a:t>
                </a:r>
              </a:p>
            </p:txBody>
          </p:sp>
        </mc:Fallback>
      </mc:AlternateContent>
      <p:cxnSp>
        <p:nvCxnSpPr>
          <p:cNvPr id="5" name="直線矢印コネクタ 4"/>
          <p:cNvCxnSpPr/>
          <p:nvPr/>
        </p:nvCxnSpPr>
        <p:spPr>
          <a:xfrm>
            <a:off x="3039641" y="2057994"/>
            <a:ext cx="457200" cy="100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804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856881" y="3068960"/>
            <a:ext cx="144016" cy="720080"/>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3856881"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3136800" y="3068960"/>
            <a:ext cx="720081" cy="720080"/>
          </a:xfrm>
          <a:prstGeom prst="rect">
            <a:avLst/>
          </a:prstGeom>
          <a:solidFill>
            <a:schemeClr val="accent5">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𝐹</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e>
                      </m:d>
                      <m:r>
                        <a:rPr lang="en-US" altLang="ja-JP" sz="2400" b="0" i="1" smtClean="0">
                          <a:latin typeface="Cambria Math" panose="02040503050406030204" pitchFamily="18" charset="0"/>
                        </a:rPr>
                        <m:t>=</m:t>
                      </m:r>
                      <m:r>
                        <a:rPr lang="en-US" altLang="ja-JP" sz="2400" b="0" i="1" smtClean="0">
                          <a:solidFill>
                            <a:srgbClr val="FF0000"/>
                          </a:solidFill>
                          <a:latin typeface="Cambria Math" panose="02040503050406030204" pitchFamily="18" charset="0"/>
                        </a:rPr>
                        <m:t>𝐹</m:t>
                      </m:r>
                      <m:d>
                        <m:dPr>
                          <m:ctrlPr>
                            <a:rPr lang="en-US" altLang="ja-JP" sz="2400" b="0" i="1" smtClean="0">
                              <a:solidFill>
                                <a:srgbClr val="FF0000"/>
                              </a:solidFill>
                              <a:latin typeface="Cambria Math" panose="02040503050406030204" pitchFamily="18" charset="0"/>
                            </a:rPr>
                          </m:ctrlPr>
                        </m:dPr>
                        <m:e>
                          <m:r>
                            <a:rPr lang="en-US" altLang="ja-JP" sz="2400" b="0" i="1" smtClean="0">
                              <a:solidFill>
                                <a:srgbClr val="FF0000"/>
                              </a:solidFill>
                              <a:latin typeface="Cambria Math" panose="02040503050406030204" pitchFamily="18" charset="0"/>
                            </a:rPr>
                            <m:t>𝑥</m:t>
                          </m:r>
                          <m:r>
                            <a:rPr lang="en-US" altLang="ja-JP" sz="2400" b="0" i="1" smtClean="0">
                              <a:solidFill>
                                <a:srgbClr val="FF0000"/>
                              </a:solidFill>
                              <a:latin typeface="Cambria Math" panose="02040503050406030204" pitchFamily="18" charset="0"/>
                            </a:rPr>
                            <m:t>−1,</m:t>
                          </m:r>
                          <m:r>
                            <a:rPr lang="en-US" altLang="ja-JP" sz="2400" b="0" i="1" smtClean="0">
                              <a:solidFill>
                                <a:srgbClr val="FF0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rgbClr val="FFC000"/>
                              </a:solidFill>
                              <a:latin typeface="Cambria Math" panose="02040503050406030204" pitchFamily="18" charset="0"/>
                            </a:rPr>
                          </m:ctrlPr>
                        </m:sSubPr>
                        <m:e>
                          <m:r>
                            <a:rPr lang="en-US" altLang="ja-JP" sz="2400" b="0" i="1" smtClean="0">
                              <a:solidFill>
                                <a:srgbClr val="FFC000"/>
                              </a:solidFill>
                              <a:latin typeface="Cambria Math" panose="02040503050406030204" pitchFamily="18" charset="0"/>
                            </a:rPr>
                            <m:t>𝐹</m:t>
                          </m:r>
                        </m:e>
                        <m:sub>
                          <m:r>
                            <a:rPr lang="en-US" altLang="ja-JP" sz="2400" b="0" i="1" smtClean="0">
                              <a:solidFill>
                                <a:srgbClr val="FFC000"/>
                              </a:solidFill>
                              <a:latin typeface="Cambria Math" panose="02040503050406030204" pitchFamily="18" charset="0"/>
                            </a:rPr>
                            <m:t>𝑦</m:t>
                          </m:r>
                        </m:sub>
                      </m:sSub>
                      <m:d>
                        <m:dPr>
                          <m:ctrlPr>
                            <a:rPr lang="en-US" altLang="ja-JP" sz="2400" b="0" i="1" smtClean="0">
                              <a:solidFill>
                                <a:srgbClr val="FFC000"/>
                              </a:solidFill>
                              <a:latin typeface="Cambria Math" panose="02040503050406030204" pitchFamily="18" charset="0"/>
                            </a:rPr>
                          </m:ctrlPr>
                        </m:dPr>
                        <m:e>
                          <m:r>
                            <a:rPr lang="en-US" altLang="ja-JP" sz="2400" b="0" i="1" smtClean="0">
                              <a:solidFill>
                                <a:srgbClr val="FFC000"/>
                              </a:solidFill>
                              <a:latin typeface="Cambria Math" panose="02040503050406030204" pitchFamily="18" charset="0"/>
                            </a:rPr>
                            <m:t>𝑥</m:t>
                          </m:r>
                          <m:r>
                            <a:rPr lang="en-US" altLang="ja-JP" sz="2400" b="0" i="1" smtClean="0">
                              <a:solidFill>
                                <a:srgbClr val="FFC000"/>
                              </a:solidFill>
                              <a:latin typeface="Cambria Math" panose="02040503050406030204" pitchFamily="18" charset="0"/>
                            </a:rPr>
                            <m:t>+</m:t>
                          </m:r>
                          <m:r>
                            <a:rPr lang="en-US" altLang="ja-JP" sz="2400" b="0" i="1" smtClean="0">
                              <a:solidFill>
                                <a:srgbClr val="FFC000"/>
                              </a:solidFill>
                              <a:latin typeface="Cambria Math" panose="02040503050406030204" pitchFamily="18" charset="0"/>
                            </a:rPr>
                            <m:t>𝑟</m:t>
                          </m:r>
                          <m:r>
                            <a:rPr lang="en-US" altLang="ja-JP" sz="2400" b="0" i="1" smtClean="0">
                              <a:solidFill>
                                <a:srgbClr val="FFC000"/>
                              </a:solidFill>
                              <a:latin typeface="Cambria Math" panose="02040503050406030204" pitchFamily="18" charset="0"/>
                            </a:rPr>
                            <m:t>,</m:t>
                          </m:r>
                          <m:r>
                            <a:rPr lang="en-US" altLang="ja-JP" sz="2400" b="0" i="1" smtClean="0">
                              <a:solidFill>
                                <a:srgbClr val="FFC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𝐹</m:t>
                          </m:r>
                        </m:e>
                        <m:sub>
                          <m:r>
                            <a:rPr lang="en-US" altLang="ja-JP" sz="2400" b="0" i="1" smtClean="0">
                              <a:latin typeface="Cambria Math" panose="02040503050406030204" pitchFamily="18" charset="0"/>
                            </a:rPr>
                            <m:t>𝑦</m:t>
                          </m:r>
                        </m:sub>
                      </m:sSub>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𝑟</m:t>
                      </m:r>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oMath>
                  </m:oMathPara>
                </a14:m>
                <a:endParaRPr lang="en-US" altLang="ja-JP" sz="2400" b="0" dirty="0"/>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0">
                <a:blip r:embed="rId3"/>
                <a:stretch>
                  <a:fillRect l="-1185" t="-4848" b="-5455"/>
                </a:stretch>
              </a:blipFill>
            </p:spPr>
            <p:txBody>
              <a:bodyPr/>
              <a:lstStyle/>
              <a:p>
                <a:r>
                  <a:rPr lang="ja-JP" altLang="en-US">
                    <a:noFill/>
                  </a:rPr>
                  <a:t> </a:t>
                </a:r>
              </a:p>
            </p:txBody>
          </p:sp>
        </mc:Fallback>
      </mc:AlternateContent>
      <p:sp>
        <p:nvSpPr>
          <p:cNvPr id="163" name="正方形/長方形 162"/>
          <p:cNvSpPr/>
          <p:nvPr/>
        </p:nvSpPr>
        <p:spPr>
          <a:xfrm>
            <a:off x="2992785"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3136801"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3280817"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3424833"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3568849"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712865"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992785" y="2924944"/>
            <a:ext cx="1147166" cy="1008112"/>
            <a:chOff x="2992785" y="2564904"/>
            <a:chExt cx="1008112" cy="1008112"/>
          </a:xfrm>
        </p:grpSpPr>
        <p:sp>
          <p:nvSpPr>
            <p:cNvPr id="164" name="正方形/長方形 163"/>
            <p:cNvSpPr/>
            <p:nvPr/>
          </p:nvSpPr>
          <p:spPr>
            <a:xfrm>
              <a:off x="2992785" y="2564904"/>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2992785" y="2708920"/>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2992785" y="2852936"/>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2992785" y="2996952"/>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2992785" y="3140968"/>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2992785" y="3284984"/>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2992785" y="3429000"/>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4" name="正方形/長方形 113"/>
          <p:cNvSpPr/>
          <p:nvPr/>
        </p:nvSpPr>
        <p:spPr>
          <a:xfrm>
            <a:off x="3132237" y="3068960"/>
            <a:ext cx="720081" cy="7200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3420270" y="3354958"/>
            <a:ext cx="144016"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flipV="1">
            <a:off x="3492277" y="2780928"/>
            <a:ext cx="4564"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451843" y="3426966"/>
            <a:ext cx="2768229" cy="2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3649268" y="2783036"/>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2936586" y="2492896"/>
                <a:ext cx="7719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−1</m:t>
                      </m:r>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2936586" y="2492896"/>
                <a:ext cx="771943"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p:cNvSpPr txBox="1"/>
              <p:nvPr/>
            </p:nvSpPr>
            <p:spPr>
              <a:xfrm>
                <a:off x="3614925" y="2492896"/>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3614925" y="2492896"/>
                <a:ext cx="367985"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2451843" y="3460358"/>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2451843" y="3460358"/>
                <a:ext cx="371384" cy="369332"/>
              </a:xfrm>
              <a:prstGeom prst="rect">
                <a:avLst/>
              </a:prstGeom>
              <a:blipFill rotWithShape="1">
                <a:blip r:embed="rId6"/>
                <a:stretch>
                  <a:fillRect b="-6667"/>
                </a:stretch>
              </a:blipFill>
            </p:spPr>
            <p:txBody>
              <a:bodyPr/>
              <a:lstStyle/>
              <a:p>
                <a:r>
                  <a:rPr lang="ja-JP" altLang="en-US">
                    <a:noFill/>
                  </a:rPr>
                  <a:t> </a:t>
                </a:r>
              </a:p>
            </p:txBody>
          </p:sp>
        </mc:Fallback>
      </mc:AlternateContent>
      <p:cxnSp>
        <p:nvCxnSpPr>
          <p:cNvPr id="33" name="直線矢印コネクタ 32"/>
          <p:cNvCxnSpPr/>
          <p:nvPr/>
        </p:nvCxnSpPr>
        <p:spPr>
          <a:xfrm flipH="1">
            <a:off x="3938415" y="2060848"/>
            <a:ext cx="648072" cy="1008112"/>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3039641" y="2057994"/>
            <a:ext cx="457200" cy="100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36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正方形/長方形 165"/>
          <p:cNvSpPr/>
          <p:nvPr/>
        </p:nvSpPr>
        <p:spPr>
          <a:xfrm>
            <a:off x="3136800" y="3068960"/>
            <a:ext cx="720081" cy="720080"/>
          </a:xfrm>
          <a:prstGeom prst="rect">
            <a:avLst/>
          </a:prstGeom>
          <a:solidFill>
            <a:schemeClr val="accent5">
              <a:lumMod val="20000"/>
              <a:lumOff val="8000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127302" y="3066926"/>
            <a:ext cx="144016" cy="720080"/>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856881" y="3068960"/>
            <a:ext cx="144016" cy="720080"/>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3856881"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𝐹</m:t>
                      </m:r>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𝑥</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e>
                      </m:d>
                      <m:r>
                        <a:rPr lang="en-US" altLang="ja-JP" sz="2400" b="0" i="1" smtClean="0">
                          <a:latin typeface="Cambria Math" panose="02040503050406030204" pitchFamily="18" charset="0"/>
                        </a:rPr>
                        <m:t>=</m:t>
                      </m:r>
                      <m:r>
                        <a:rPr lang="en-US" altLang="ja-JP" sz="2400" b="0" i="1" smtClean="0">
                          <a:solidFill>
                            <a:srgbClr val="FF0000"/>
                          </a:solidFill>
                          <a:latin typeface="Cambria Math" panose="02040503050406030204" pitchFamily="18" charset="0"/>
                        </a:rPr>
                        <m:t>𝐹</m:t>
                      </m:r>
                      <m:d>
                        <m:dPr>
                          <m:ctrlPr>
                            <a:rPr lang="en-US" altLang="ja-JP" sz="2400" b="0" i="1" smtClean="0">
                              <a:solidFill>
                                <a:srgbClr val="FF0000"/>
                              </a:solidFill>
                              <a:latin typeface="Cambria Math" panose="02040503050406030204" pitchFamily="18" charset="0"/>
                            </a:rPr>
                          </m:ctrlPr>
                        </m:dPr>
                        <m:e>
                          <m:r>
                            <a:rPr lang="en-US" altLang="ja-JP" sz="2400" b="0" i="1" smtClean="0">
                              <a:solidFill>
                                <a:srgbClr val="FF0000"/>
                              </a:solidFill>
                              <a:latin typeface="Cambria Math" panose="02040503050406030204" pitchFamily="18" charset="0"/>
                            </a:rPr>
                            <m:t>𝑥</m:t>
                          </m:r>
                          <m:r>
                            <a:rPr lang="en-US" altLang="ja-JP" sz="2400" b="0" i="1" smtClean="0">
                              <a:solidFill>
                                <a:srgbClr val="FF0000"/>
                              </a:solidFill>
                              <a:latin typeface="Cambria Math" panose="02040503050406030204" pitchFamily="18" charset="0"/>
                            </a:rPr>
                            <m:t>−1,</m:t>
                          </m:r>
                          <m:r>
                            <a:rPr lang="en-US" altLang="ja-JP" sz="2400" b="0" i="1" smtClean="0">
                              <a:solidFill>
                                <a:srgbClr val="FF0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rgbClr val="FFC000"/>
                              </a:solidFill>
                              <a:latin typeface="Cambria Math" panose="02040503050406030204" pitchFamily="18" charset="0"/>
                            </a:rPr>
                          </m:ctrlPr>
                        </m:sSubPr>
                        <m:e>
                          <m:r>
                            <a:rPr lang="en-US" altLang="ja-JP" sz="2400" b="0" i="1" smtClean="0">
                              <a:solidFill>
                                <a:srgbClr val="FFC000"/>
                              </a:solidFill>
                              <a:latin typeface="Cambria Math" panose="02040503050406030204" pitchFamily="18" charset="0"/>
                            </a:rPr>
                            <m:t>𝐹</m:t>
                          </m:r>
                        </m:e>
                        <m:sub>
                          <m:r>
                            <a:rPr lang="en-US" altLang="ja-JP" sz="2400" b="0" i="1" smtClean="0">
                              <a:solidFill>
                                <a:srgbClr val="FFC000"/>
                              </a:solidFill>
                              <a:latin typeface="Cambria Math" panose="02040503050406030204" pitchFamily="18" charset="0"/>
                            </a:rPr>
                            <m:t>𝑦</m:t>
                          </m:r>
                        </m:sub>
                      </m:sSub>
                      <m:d>
                        <m:dPr>
                          <m:ctrlPr>
                            <a:rPr lang="en-US" altLang="ja-JP" sz="2400" b="0" i="1" smtClean="0">
                              <a:solidFill>
                                <a:srgbClr val="FFC000"/>
                              </a:solidFill>
                              <a:latin typeface="Cambria Math" panose="02040503050406030204" pitchFamily="18" charset="0"/>
                            </a:rPr>
                          </m:ctrlPr>
                        </m:dPr>
                        <m:e>
                          <m:r>
                            <a:rPr lang="en-US" altLang="ja-JP" sz="2400" b="0" i="1" smtClean="0">
                              <a:solidFill>
                                <a:srgbClr val="FFC000"/>
                              </a:solidFill>
                              <a:latin typeface="Cambria Math" panose="02040503050406030204" pitchFamily="18" charset="0"/>
                            </a:rPr>
                            <m:t>𝑥</m:t>
                          </m:r>
                          <m:r>
                            <a:rPr lang="en-US" altLang="ja-JP" sz="2400" b="0" i="1" smtClean="0">
                              <a:solidFill>
                                <a:srgbClr val="FFC000"/>
                              </a:solidFill>
                              <a:latin typeface="Cambria Math" panose="02040503050406030204" pitchFamily="18" charset="0"/>
                            </a:rPr>
                            <m:t>+</m:t>
                          </m:r>
                          <m:r>
                            <a:rPr lang="en-US" altLang="ja-JP" sz="2400" b="0" i="1" smtClean="0">
                              <a:solidFill>
                                <a:srgbClr val="FFC000"/>
                              </a:solidFill>
                              <a:latin typeface="Cambria Math" panose="02040503050406030204" pitchFamily="18" charset="0"/>
                            </a:rPr>
                            <m:t>𝑟</m:t>
                          </m:r>
                          <m:r>
                            <a:rPr lang="en-US" altLang="ja-JP" sz="2400" b="0" i="1" smtClean="0">
                              <a:solidFill>
                                <a:srgbClr val="FFC000"/>
                              </a:solidFill>
                              <a:latin typeface="Cambria Math" panose="02040503050406030204" pitchFamily="18" charset="0"/>
                            </a:rPr>
                            <m:t>,</m:t>
                          </m:r>
                          <m:r>
                            <a:rPr lang="en-US" altLang="ja-JP" sz="2400" b="0" i="1" smtClean="0">
                              <a:solidFill>
                                <a:srgbClr val="FFC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rgbClr val="92D050"/>
                              </a:solidFill>
                              <a:latin typeface="Cambria Math" panose="02040503050406030204" pitchFamily="18" charset="0"/>
                            </a:rPr>
                          </m:ctrlPr>
                        </m:sSubPr>
                        <m:e>
                          <m:r>
                            <a:rPr lang="en-US" altLang="ja-JP" sz="2400" b="0" i="1" smtClean="0">
                              <a:solidFill>
                                <a:srgbClr val="92D050"/>
                              </a:solidFill>
                              <a:latin typeface="Cambria Math" panose="02040503050406030204" pitchFamily="18" charset="0"/>
                            </a:rPr>
                            <m:t>𝐹</m:t>
                          </m:r>
                        </m:e>
                        <m:sub>
                          <m:r>
                            <a:rPr lang="en-US" altLang="ja-JP" sz="2400" b="0" i="1" smtClean="0">
                              <a:solidFill>
                                <a:srgbClr val="92D050"/>
                              </a:solidFill>
                              <a:latin typeface="Cambria Math" panose="02040503050406030204" pitchFamily="18" charset="0"/>
                            </a:rPr>
                            <m:t>𝑦</m:t>
                          </m:r>
                        </m:sub>
                      </m:sSub>
                      <m:r>
                        <a:rPr lang="en-US" altLang="ja-JP" sz="2400" b="0" i="1" smtClean="0">
                          <a:solidFill>
                            <a:srgbClr val="92D050"/>
                          </a:solidFill>
                          <a:latin typeface="Cambria Math" panose="02040503050406030204" pitchFamily="18" charset="0"/>
                        </a:rPr>
                        <m:t>(</m:t>
                      </m:r>
                      <m:r>
                        <a:rPr lang="en-US" altLang="ja-JP" sz="2400" b="0" i="1" smtClean="0">
                          <a:solidFill>
                            <a:srgbClr val="92D050"/>
                          </a:solidFill>
                          <a:latin typeface="Cambria Math" panose="02040503050406030204" pitchFamily="18" charset="0"/>
                        </a:rPr>
                        <m:t>𝑥</m:t>
                      </m:r>
                      <m:r>
                        <a:rPr lang="en-US" altLang="ja-JP" sz="2400" b="0" i="1" smtClean="0">
                          <a:solidFill>
                            <a:srgbClr val="92D050"/>
                          </a:solidFill>
                          <a:latin typeface="Cambria Math" panose="02040503050406030204" pitchFamily="18" charset="0"/>
                        </a:rPr>
                        <m:t>−</m:t>
                      </m:r>
                      <m:r>
                        <a:rPr lang="en-US" altLang="ja-JP" sz="2400" b="0" i="1" smtClean="0">
                          <a:solidFill>
                            <a:srgbClr val="92D050"/>
                          </a:solidFill>
                          <a:latin typeface="Cambria Math" panose="02040503050406030204" pitchFamily="18" charset="0"/>
                        </a:rPr>
                        <m:t>𝑟</m:t>
                      </m:r>
                      <m:r>
                        <a:rPr lang="en-US" altLang="ja-JP" sz="2400" b="0" i="1" smtClean="0">
                          <a:solidFill>
                            <a:srgbClr val="92D050"/>
                          </a:solidFill>
                          <a:latin typeface="Cambria Math" panose="02040503050406030204" pitchFamily="18" charset="0"/>
                        </a:rPr>
                        <m:t>−1,</m:t>
                      </m:r>
                      <m:r>
                        <a:rPr lang="en-US" altLang="ja-JP" sz="2400" b="0" i="1" smtClean="0">
                          <a:solidFill>
                            <a:srgbClr val="92D050"/>
                          </a:solidFill>
                          <a:latin typeface="Cambria Math" panose="02040503050406030204" pitchFamily="18" charset="0"/>
                        </a:rPr>
                        <m:t>𝑦</m:t>
                      </m:r>
                      <m:r>
                        <a:rPr lang="en-US" altLang="ja-JP" sz="2400" b="0" i="1" smtClean="0">
                          <a:solidFill>
                            <a:srgbClr val="92D050"/>
                          </a:solidFill>
                          <a:latin typeface="Cambria Math" panose="02040503050406030204" pitchFamily="18" charset="0"/>
                        </a:rPr>
                        <m:t>)</m:t>
                      </m:r>
                    </m:oMath>
                  </m:oMathPara>
                </a14:m>
                <a:endParaRPr lang="en-US" altLang="ja-JP" sz="2400" b="0" dirty="0">
                  <a:solidFill>
                    <a:srgbClr val="92D050"/>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0">
                <a:blip r:embed="rId3"/>
                <a:stretch>
                  <a:fillRect l="-1185" t="-4848" b="-5455"/>
                </a:stretch>
              </a:blipFill>
            </p:spPr>
            <p:txBody>
              <a:bodyPr/>
              <a:lstStyle/>
              <a:p>
                <a:r>
                  <a:rPr lang="ja-JP" altLang="en-US">
                    <a:noFill/>
                  </a:rPr>
                  <a:t> </a:t>
                </a:r>
              </a:p>
            </p:txBody>
          </p:sp>
        </mc:Fallback>
      </mc:AlternateContent>
      <p:sp>
        <p:nvSpPr>
          <p:cNvPr id="163" name="正方形/長方形 162"/>
          <p:cNvSpPr/>
          <p:nvPr/>
        </p:nvSpPr>
        <p:spPr>
          <a:xfrm>
            <a:off x="2992785"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3136801"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3280817"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3424833"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3568849"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712865"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992785" y="2924944"/>
            <a:ext cx="1147166" cy="1008112"/>
            <a:chOff x="2992785" y="2564904"/>
            <a:chExt cx="1008112" cy="1008112"/>
          </a:xfrm>
        </p:grpSpPr>
        <p:sp>
          <p:nvSpPr>
            <p:cNvPr id="164" name="正方形/長方形 163"/>
            <p:cNvSpPr/>
            <p:nvPr/>
          </p:nvSpPr>
          <p:spPr>
            <a:xfrm>
              <a:off x="2992785" y="2564904"/>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2992785" y="2708920"/>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2992785" y="2852936"/>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2992785" y="2996952"/>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2992785" y="3140968"/>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2992785" y="3284984"/>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2992785" y="3429000"/>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4" name="正方形/長方形 113"/>
          <p:cNvSpPr/>
          <p:nvPr/>
        </p:nvSpPr>
        <p:spPr>
          <a:xfrm>
            <a:off x="3132237" y="3068960"/>
            <a:ext cx="720081" cy="7200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3420270" y="3354958"/>
            <a:ext cx="144016"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flipV="1">
            <a:off x="3492277" y="2780928"/>
            <a:ext cx="4564"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451843" y="3426966"/>
            <a:ext cx="2768229" cy="2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3649268" y="2783036"/>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2936586" y="2492896"/>
                <a:ext cx="7719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−1</m:t>
                      </m:r>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2936586" y="2492896"/>
                <a:ext cx="771943"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p:cNvSpPr txBox="1"/>
              <p:nvPr/>
            </p:nvSpPr>
            <p:spPr>
              <a:xfrm>
                <a:off x="3614925" y="2492896"/>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3614925" y="2492896"/>
                <a:ext cx="367985"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2451843" y="3460358"/>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2451843" y="3460358"/>
                <a:ext cx="371384" cy="369332"/>
              </a:xfrm>
              <a:prstGeom prst="rect">
                <a:avLst/>
              </a:prstGeom>
              <a:blipFill rotWithShape="1">
                <a:blip r:embed="rId6"/>
                <a:stretch>
                  <a:fillRect b="-6667"/>
                </a:stretch>
              </a:blipFill>
            </p:spPr>
            <p:txBody>
              <a:bodyPr/>
              <a:lstStyle/>
              <a:p>
                <a:r>
                  <a:rPr lang="ja-JP" altLang="en-US">
                    <a:noFill/>
                  </a:rPr>
                  <a:t> </a:t>
                </a:r>
              </a:p>
            </p:txBody>
          </p:sp>
        </mc:Fallback>
      </mc:AlternateContent>
      <p:cxnSp>
        <p:nvCxnSpPr>
          <p:cNvPr id="33" name="直線矢印コネクタ 32"/>
          <p:cNvCxnSpPr/>
          <p:nvPr/>
        </p:nvCxnSpPr>
        <p:spPr>
          <a:xfrm flipH="1">
            <a:off x="3938415" y="2060848"/>
            <a:ext cx="648072" cy="1008112"/>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3039641" y="2057994"/>
            <a:ext cx="457200" cy="100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フリーフォーム 4"/>
          <p:cNvSpPr/>
          <p:nvPr/>
        </p:nvSpPr>
        <p:spPr>
          <a:xfrm>
            <a:off x="2954064" y="2121694"/>
            <a:ext cx="3711055" cy="950119"/>
          </a:xfrm>
          <a:custGeom>
            <a:avLst/>
            <a:gdLst>
              <a:gd name="connsiteX0" fmla="*/ 3711055 w 3711055"/>
              <a:gd name="connsiteY0" fmla="*/ 0 h 950119"/>
              <a:gd name="connsiteX1" fmla="*/ 3375299 w 3711055"/>
              <a:gd name="connsiteY1" fmla="*/ 278606 h 950119"/>
              <a:gd name="connsiteX2" fmla="*/ 1760811 w 3711055"/>
              <a:gd name="connsiteY2" fmla="*/ 264319 h 950119"/>
              <a:gd name="connsiteX3" fmla="*/ 117749 w 3711055"/>
              <a:gd name="connsiteY3" fmla="*/ 292894 h 950119"/>
              <a:gd name="connsiteX4" fmla="*/ 260624 w 3711055"/>
              <a:gd name="connsiteY4" fmla="*/ 950119 h 95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055" h="950119">
                <a:moveTo>
                  <a:pt x="3711055" y="0"/>
                </a:moveTo>
                <a:cubicBezTo>
                  <a:pt x="3705697" y="117276"/>
                  <a:pt x="3700340" y="234553"/>
                  <a:pt x="3375299" y="278606"/>
                </a:cubicBezTo>
                <a:cubicBezTo>
                  <a:pt x="3050258" y="322659"/>
                  <a:pt x="2303736" y="261938"/>
                  <a:pt x="1760811" y="264319"/>
                </a:cubicBezTo>
                <a:cubicBezTo>
                  <a:pt x="1217886" y="266700"/>
                  <a:pt x="367780" y="178594"/>
                  <a:pt x="117749" y="292894"/>
                </a:cubicBezTo>
                <a:cubicBezTo>
                  <a:pt x="-132282" y="407194"/>
                  <a:pt x="64171" y="678656"/>
                  <a:pt x="260624" y="950119"/>
                </a:cubicBezTo>
              </a:path>
            </a:pathLst>
          </a:cu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67695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正方形/長方形 165"/>
          <p:cNvSpPr/>
          <p:nvPr/>
        </p:nvSpPr>
        <p:spPr>
          <a:xfrm>
            <a:off x="3288147" y="3071068"/>
            <a:ext cx="720081" cy="720080"/>
          </a:xfrm>
          <a:prstGeom prst="rect">
            <a:avLst/>
          </a:prstGeom>
          <a:solidFill>
            <a:schemeClr val="accent5">
              <a:lumMod val="20000"/>
              <a:lumOff val="8000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120158" y="3066926"/>
            <a:ext cx="144016" cy="720080"/>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856881" y="3068960"/>
            <a:ext cx="144016" cy="720080"/>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3856881"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rgbClr val="CC00CC"/>
                          </a:solidFill>
                          <a:latin typeface="Cambria Math" panose="02040503050406030204" pitchFamily="18" charset="0"/>
                        </a:rPr>
                        <m:t>𝐹</m:t>
                      </m:r>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panose="02040503050406030204" pitchFamily="18" charset="0"/>
                            </a:rPr>
                            <m:t>𝑥</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𝑦</m:t>
                          </m:r>
                        </m:e>
                      </m:d>
                      <m:r>
                        <a:rPr lang="en-US" altLang="ja-JP" sz="2400" b="0" i="1" smtClean="0">
                          <a:latin typeface="Cambria Math" panose="02040503050406030204" pitchFamily="18" charset="0"/>
                        </a:rPr>
                        <m:t>=</m:t>
                      </m:r>
                      <m:r>
                        <a:rPr lang="en-US" altLang="ja-JP" sz="2400" b="0" i="1" smtClean="0">
                          <a:solidFill>
                            <a:srgbClr val="FF0000"/>
                          </a:solidFill>
                          <a:latin typeface="Cambria Math" panose="02040503050406030204" pitchFamily="18" charset="0"/>
                        </a:rPr>
                        <m:t>𝐹</m:t>
                      </m:r>
                      <m:d>
                        <m:dPr>
                          <m:ctrlPr>
                            <a:rPr lang="en-US" altLang="ja-JP" sz="2400" b="0" i="1" smtClean="0">
                              <a:solidFill>
                                <a:srgbClr val="FF0000"/>
                              </a:solidFill>
                              <a:latin typeface="Cambria Math" panose="02040503050406030204" pitchFamily="18" charset="0"/>
                            </a:rPr>
                          </m:ctrlPr>
                        </m:dPr>
                        <m:e>
                          <m:r>
                            <a:rPr lang="en-US" altLang="ja-JP" sz="2400" b="0" i="1" smtClean="0">
                              <a:solidFill>
                                <a:srgbClr val="FF0000"/>
                              </a:solidFill>
                              <a:latin typeface="Cambria Math" panose="02040503050406030204" pitchFamily="18" charset="0"/>
                            </a:rPr>
                            <m:t>𝑥</m:t>
                          </m:r>
                          <m:r>
                            <a:rPr lang="en-US" altLang="ja-JP" sz="2400" b="0" i="1" smtClean="0">
                              <a:solidFill>
                                <a:srgbClr val="FF0000"/>
                              </a:solidFill>
                              <a:latin typeface="Cambria Math" panose="02040503050406030204" pitchFamily="18" charset="0"/>
                            </a:rPr>
                            <m:t>−1,</m:t>
                          </m:r>
                          <m:r>
                            <a:rPr lang="en-US" altLang="ja-JP" sz="2400" b="0" i="1" smtClean="0">
                              <a:solidFill>
                                <a:srgbClr val="FF0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rgbClr val="FFC000"/>
                              </a:solidFill>
                              <a:latin typeface="Cambria Math" panose="02040503050406030204" pitchFamily="18" charset="0"/>
                            </a:rPr>
                          </m:ctrlPr>
                        </m:sSubPr>
                        <m:e>
                          <m:r>
                            <a:rPr lang="en-US" altLang="ja-JP" sz="2400" b="0" i="1" smtClean="0">
                              <a:solidFill>
                                <a:srgbClr val="FFC000"/>
                              </a:solidFill>
                              <a:latin typeface="Cambria Math" panose="02040503050406030204" pitchFamily="18" charset="0"/>
                            </a:rPr>
                            <m:t>𝐹</m:t>
                          </m:r>
                        </m:e>
                        <m:sub>
                          <m:r>
                            <a:rPr lang="en-US" altLang="ja-JP" sz="2400" b="0" i="1" smtClean="0">
                              <a:solidFill>
                                <a:srgbClr val="FFC000"/>
                              </a:solidFill>
                              <a:latin typeface="Cambria Math" panose="02040503050406030204" pitchFamily="18" charset="0"/>
                            </a:rPr>
                            <m:t>𝑦</m:t>
                          </m:r>
                        </m:sub>
                      </m:sSub>
                      <m:d>
                        <m:dPr>
                          <m:ctrlPr>
                            <a:rPr lang="en-US" altLang="ja-JP" sz="2400" b="0" i="1" smtClean="0">
                              <a:solidFill>
                                <a:srgbClr val="FFC000"/>
                              </a:solidFill>
                              <a:latin typeface="Cambria Math" panose="02040503050406030204" pitchFamily="18" charset="0"/>
                            </a:rPr>
                          </m:ctrlPr>
                        </m:dPr>
                        <m:e>
                          <m:r>
                            <a:rPr lang="en-US" altLang="ja-JP" sz="2400" b="0" i="1" smtClean="0">
                              <a:solidFill>
                                <a:srgbClr val="FFC000"/>
                              </a:solidFill>
                              <a:latin typeface="Cambria Math" panose="02040503050406030204" pitchFamily="18" charset="0"/>
                            </a:rPr>
                            <m:t>𝑥</m:t>
                          </m:r>
                          <m:r>
                            <a:rPr lang="en-US" altLang="ja-JP" sz="2400" b="0" i="1" smtClean="0">
                              <a:solidFill>
                                <a:srgbClr val="FFC000"/>
                              </a:solidFill>
                              <a:latin typeface="Cambria Math" panose="02040503050406030204" pitchFamily="18" charset="0"/>
                            </a:rPr>
                            <m:t>+</m:t>
                          </m:r>
                          <m:r>
                            <a:rPr lang="en-US" altLang="ja-JP" sz="2400" b="0" i="1" smtClean="0">
                              <a:solidFill>
                                <a:srgbClr val="FFC000"/>
                              </a:solidFill>
                              <a:latin typeface="Cambria Math" panose="02040503050406030204" pitchFamily="18" charset="0"/>
                            </a:rPr>
                            <m:t>𝑟</m:t>
                          </m:r>
                          <m:r>
                            <a:rPr lang="en-US" altLang="ja-JP" sz="2400" b="0" i="1" smtClean="0">
                              <a:solidFill>
                                <a:srgbClr val="FFC000"/>
                              </a:solidFill>
                              <a:latin typeface="Cambria Math" panose="02040503050406030204" pitchFamily="18" charset="0"/>
                            </a:rPr>
                            <m:t>,</m:t>
                          </m:r>
                          <m:r>
                            <a:rPr lang="en-US" altLang="ja-JP" sz="2400" b="0" i="1" smtClean="0">
                              <a:solidFill>
                                <a:srgbClr val="FFC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rgbClr val="92D050"/>
                              </a:solidFill>
                              <a:latin typeface="Cambria Math" panose="02040503050406030204" pitchFamily="18" charset="0"/>
                            </a:rPr>
                          </m:ctrlPr>
                        </m:sSubPr>
                        <m:e>
                          <m:r>
                            <a:rPr lang="en-US" altLang="ja-JP" sz="2400" b="0" i="1" smtClean="0">
                              <a:solidFill>
                                <a:srgbClr val="92D050"/>
                              </a:solidFill>
                              <a:latin typeface="Cambria Math" panose="02040503050406030204" pitchFamily="18" charset="0"/>
                            </a:rPr>
                            <m:t>𝐹</m:t>
                          </m:r>
                        </m:e>
                        <m:sub>
                          <m:r>
                            <a:rPr lang="en-US" altLang="ja-JP" sz="2400" b="0" i="1" smtClean="0">
                              <a:solidFill>
                                <a:srgbClr val="92D050"/>
                              </a:solidFill>
                              <a:latin typeface="Cambria Math" panose="02040503050406030204" pitchFamily="18" charset="0"/>
                            </a:rPr>
                            <m:t>𝑦</m:t>
                          </m:r>
                        </m:sub>
                      </m:sSub>
                      <m:r>
                        <a:rPr lang="en-US" altLang="ja-JP" sz="2400" b="0" i="1" smtClean="0">
                          <a:solidFill>
                            <a:srgbClr val="92D050"/>
                          </a:solidFill>
                          <a:latin typeface="Cambria Math" panose="02040503050406030204" pitchFamily="18" charset="0"/>
                        </a:rPr>
                        <m:t>(</m:t>
                      </m:r>
                      <m:r>
                        <a:rPr lang="en-US" altLang="ja-JP" sz="2400" b="0" i="1" smtClean="0">
                          <a:solidFill>
                            <a:srgbClr val="92D050"/>
                          </a:solidFill>
                          <a:latin typeface="Cambria Math" panose="02040503050406030204" pitchFamily="18" charset="0"/>
                        </a:rPr>
                        <m:t>𝑥</m:t>
                      </m:r>
                      <m:r>
                        <a:rPr lang="en-US" altLang="ja-JP" sz="2400" b="0" i="1" smtClean="0">
                          <a:solidFill>
                            <a:srgbClr val="92D050"/>
                          </a:solidFill>
                          <a:latin typeface="Cambria Math" panose="02040503050406030204" pitchFamily="18" charset="0"/>
                        </a:rPr>
                        <m:t>−</m:t>
                      </m:r>
                      <m:r>
                        <a:rPr lang="en-US" altLang="ja-JP" sz="2400" b="0" i="1" smtClean="0">
                          <a:solidFill>
                            <a:srgbClr val="92D050"/>
                          </a:solidFill>
                          <a:latin typeface="Cambria Math" panose="02040503050406030204" pitchFamily="18" charset="0"/>
                        </a:rPr>
                        <m:t>𝑟</m:t>
                      </m:r>
                      <m:r>
                        <a:rPr lang="en-US" altLang="ja-JP" sz="2400" b="0" i="1" smtClean="0">
                          <a:solidFill>
                            <a:srgbClr val="92D050"/>
                          </a:solidFill>
                          <a:latin typeface="Cambria Math" panose="02040503050406030204" pitchFamily="18" charset="0"/>
                        </a:rPr>
                        <m:t>−1,</m:t>
                      </m:r>
                      <m:r>
                        <a:rPr lang="en-US" altLang="ja-JP" sz="2400" b="0" i="1" smtClean="0">
                          <a:solidFill>
                            <a:srgbClr val="92D050"/>
                          </a:solidFill>
                          <a:latin typeface="Cambria Math" panose="02040503050406030204" pitchFamily="18" charset="0"/>
                        </a:rPr>
                        <m:t>𝑦</m:t>
                      </m:r>
                      <m:r>
                        <a:rPr lang="en-US" altLang="ja-JP" sz="2400" b="0" i="1" smtClean="0">
                          <a:solidFill>
                            <a:srgbClr val="92D050"/>
                          </a:solidFill>
                          <a:latin typeface="Cambria Math" panose="02040503050406030204" pitchFamily="18" charset="0"/>
                        </a:rPr>
                        <m:t>)</m:t>
                      </m:r>
                    </m:oMath>
                  </m:oMathPara>
                </a14:m>
                <a:endParaRPr lang="en-US" altLang="ja-JP" sz="2400" b="0" dirty="0">
                  <a:solidFill>
                    <a:srgbClr val="92D050"/>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0">
                <a:blip r:embed="rId3"/>
                <a:stretch>
                  <a:fillRect l="-1185" t="-4848" b="-5455"/>
                </a:stretch>
              </a:blipFill>
            </p:spPr>
            <p:txBody>
              <a:bodyPr/>
              <a:lstStyle/>
              <a:p>
                <a:r>
                  <a:rPr lang="ja-JP" altLang="en-US">
                    <a:noFill/>
                  </a:rPr>
                  <a:t> </a:t>
                </a:r>
              </a:p>
            </p:txBody>
          </p:sp>
        </mc:Fallback>
      </mc:AlternateContent>
      <p:sp>
        <p:nvSpPr>
          <p:cNvPr id="163" name="正方形/長方形 162"/>
          <p:cNvSpPr/>
          <p:nvPr/>
        </p:nvSpPr>
        <p:spPr>
          <a:xfrm>
            <a:off x="2992785"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3136801"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3280817"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3424833"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3568849"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3712865" y="2924944"/>
            <a:ext cx="144016"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992785" y="2924944"/>
            <a:ext cx="1147166" cy="1008112"/>
            <a:chOff x="2992785" y="2564904"/>
            <a:chExt cx="1008112" cy="1008112"/>
          </a:xfrm>
        </p:grpSpPr>
        <p:sp>
          <p:nvSpPr>
            <p:cNvPr id="164" name="正方形/長方形 163"/>
            <p:cNvSpPr/>
            <p:nvPr/>
          </p:nvSpPr>
          <p:spPr>
            <a:xfrm>
              <a:off x="2992785" y="2564904"/>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2992785" y="2708920"/>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2992785" y="2852936"/>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2992785" y="2996952"/>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2992785" y="3140968"/>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2992785" y="3284984"/>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2992785" y="3429000"/>
              <a:ext cx="1008112"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4" name="正方形/長方形 113"/>
          <p:cNvSpPr/>
          <p:nvPr/>
        </p:nvSpPr>
        <p:spPr>
          <a:xfrm>
            <a:off x="3132237" y="3068960"/>
            <a:ext cx="720081" cy="7200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p:cNvSpPr/>
          <p:nvPr/>
        </p:nvSpPr>
        <p:spPr>
          <a:xfrm>
            <a:off x="3563888" y="3354958"/>
            <a:ext cx="144016"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flipV="1">
            <a:off x="3492277" y="2780928"/>
            <a:ext cx="4564" cy="1296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451843" y="3426966"/>
            <a:ext cx="2768229" cy="2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3649268" y="2783036"/>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2936586" y="2492896"/>
                <a:ext cx="7719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−1</m:t>
                      </m:r>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2936586" y="2492896"/>
                <a:ext cx="771943" cy="369332"/>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p:cNvSpPr txBox="1"/>
              <p:nvPr/>
            </p:nvSpPr>
            <p:spPr>
              <a:xfrm>
                <a:off x="3614925" y="2492896"/>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3614925" y="2492896"/>
                <a:ext cx="367985"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2451843" y="3460358"/>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2451843" y="3460358"/>
                <a:ext cx="371384" cy="369332"/>
              </a:xfrm>
              <a:prstGeom prst="rect">
                <a:avLst/>
              </a:prstGeom>
              <a:blipFill rotWithShape="1">
                <a:blip r:embed="rId6"/>
                <a:stretch>
                  <a:fillRect b="-6667"/>
                </a:stretch>
              </a:blipFill>
            </p:spPr>
            <p:txBody>
              <a:bodyPr/>
              <a:lstStyle/>
              <a:p>
                <a:r>
                  <a:rPr lang="ja-JP" altLang="en-US">
                    <a:noFill/>
                  </a:rPr>
                  <a:t> </a:t>
                </a:r>
              </a:p>
            </p:txBody>
          </p:sp>
        </mc:Fallback>
      </mc:AlternateContent>
      <p:cxnSp>
        <p:nvCxnSpPr>
          <p:cNvPr id="33" name="直線矢印コネクタ 32"/>
          <p:cNvCxnSpPr/>
          <p:nvPr/>
        </p:nvCxnSpPr>
        <p:spPr>
          <a:xfrm flipH="1">
            <a:off x="3938415" y="2060848"/>
            <a:ext cx="648072" cy="1008112"/>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3039641" y="2057994"/>
            <a:ext cx="457200" cy="100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3293791" y="3062288"/>
            <a:ext cx="720081" cy="720080"/>
          </a:xfrm>
          <a:prstGeom prst="rect">
            <a:avLst/>
          </a:prstGeom>
          <a:noFill/>
          <a:ln w="317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1507331" y="2107406"/>
            <a:ext cx="2409193" cy="942975"/>
          </a:xfrm>
          <a:custGeom>
            <a:avLst/>
            <a:gdLst>
              <a:gd name="connsiteX0" fmla="*/ 0 w 2409193"/>
              <a:gd name="connsiteY0" fmla="*/ 0 h 942975"/>
              <a:gd name="connsiteX1" fmla="*/ 414338 w 2409193"/>
              <a:gd name="connsiteY1" fmla="*/ 221457 h 942975"/>
              <a:gd name="connsiteX2" fmla="*/ 1178719 w 2409193"/>
              <a:gd name="connsiteY2" fmla="*/ 114300 h 942975"/>
              <a:gd name="connsiteX3" fmla="*/ 2150269 w 2409193"/>
              <a:gd name="connsiteY3" fmla="*/ 64294 h 942975"/>
              <a:gd name="connsiteX4" fmla="*/ 2407444 w 2409193"/>
              <a:gd name="connsiteY4" fmla="*/ 242888 h 942975"/>
              <a:gd name="connsiteX5" fmla="*/ 2243138 w 2409193"/>
              <a:gd name="connsiteY5" fmla="*/ 942975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9193" h="942975">
                <a:moveTo>
                  <a:pt x="0" y="0"/>
                </a:moveTo>
                <a:cubicBezTo>
                  <a:pt x="108942" y="101203"/>
                  <a:pt x="217885" y="202407"/>
                  <a:pt x="414338" y="221457"/>
                </a:cubicBezTo>
                <a:cubicBezTo>
                  <a:pt x="610791" y="240507"/>
                  <a:pt x="889397" y="140494"/>
                  <a:pt x="1178719" y="114300"/>
                </a:cubicBezTo>
                <a:cubicBezTo>
                  <a:pt x="1468041" y="88106"/>
                  <a:pt x="1945481" y="42863"/>
                  <a:pt x="2150269" y="64294"/>
                </a:cubicBezTo>
                <a:cubicBezTo>
                  <a:pt x="2355057" y="85725"/>
                  <a:pt x="2391966" y="96441"/>
                  <a:pt x="2407444" y="242888"/>
                </a:cubicBezTo>
                <a:cubicBezTo>
                  <a:pt x="2422922" y="389335"/>
                  <a:pt x="2333030" y="666155"/>
                  <a:pt x="2243138" y="942975"/>
                </a:cubicBezTo>
              </a:path>
            </a:pathLst>
          </a:custGeom>
          <a:noFill/>
          <a:ln>
            <a:solidFill>
              <a:srgbClr val="CC00CC"/>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2954064" y="2121694"/>
            <a:ext cx="3711055" cy="950119"/>
          </a:xfrm>
          <a:custGeom>
            <a:avLst/>
            <a:gdLst>
              <a:gd name="connsiteX0" fmla="*/ 3711055 w 3711055"/>
              <a:gd name="connsiteY0" fmla="*/ 0 h 950119"/>
              <a:gd name="connsiteX1" fmla="*/ 3375299 w 3711055"/>
              <a:gd name="connsiteY1" fmla="*/ 278606 h 950119"/>
              <a:gd name="connsiteX2" fmla="*/ 1760811 w 3711055"/>
              <a:gd name="connsiteY2" fmla="*/ 264319 h 950119"/>
              <a:gd name="connsiteX3" fmla="*/ 117749 w 3711055"/>
              <a:gd name="connsiteY3" fmla="*/ 292894 h 950119"/>
              <a:gd name="connsiteX4" fmla="*/ 260624 w 3711055"/>
              <a:gd name="connsiteY4" fmla="*/ 950119 h 950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055" h="950119">
                <a:moveTo>
                  <a:pt x="3711055" y="0"/>
                </a:moveTo>
                <a:cubicBezTo>
                  <a:pt x="3705697" y="117276"/>
                  <a:pt x="3700340" y="234553"/>
                  <a:pt x="3375299" y="278606"/>
                </a:cubicBezTo>
                <a:cubicBezTo>
                  <a:pt x="3050258" y="322659"/>
                  <a:pt x="2303736" y="261938"/>
                  <a:pt x="1760811" y="264319"/>
                </a:cubicBezTo>
                <a:cubicBezTo>
                  <a:pt x="1217886" y="266700"/>
                  <a:pt x="367780" y="178594"/>
                  <a:pt x="117749" y="292894"/>
                </a:cubicBezTo>
                <a:cubicBezTo>
                  <a:pt x="-132282" y="407194"/>
                  <a:pt x="64171" y="678656"/>
                  <a:pt x="260624" y="950119"/>
                </a:cubicBezTo>
              </a:path>
            </a:pathLst>
          </a:cu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7363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CC00CC"/>
                              </a:solidFill>
                              <a:latin typeface="Cambria Math" panose="02040503050406030204" pitchFamily="18" charset="0"/>
                            </a:rPr>
                          </m:ctrlPr>
                        </m:sSubPr>
                        <m:e>
                          <m:r>
                            <a:rPr lang="en-US" altLang="ja-JP" sz="2400" b="0" i="1" smtClean="0">
                              <a:solidFill>
                                <a:srgbClr val="CC00CC"/>
                              </a:solidFill>
                              <a:latin typeface="Cambria Math" panose="02040503050406030204" pitchFamily="18" charset="0"/>
                            </a:rPr>
                            <m:t>𝐹</m:t>
                          </m:r>
                        </m:e>
                        <m:sub>
                          <m:r>
                            <a:rPr lang="en-US" altLang="ja-JP" sz="2400" b="0" i="1" smtClean="0">
                              <a:solidFill>
                                <a:srgbClr val="CC00CC"/>
                              </a:solidFill>
                              <a:latin typeface="Cambria Math" panose="02040503050406030204" pitchFamily="18" charset="0"/>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panose="02040503050406030204" pitchFamily="18" charset="0"/>
                            </a:rPr>
                            <m:t>𝑥</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𝑟</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1">
                <a:blip r:embed="rId3"/>
                <a:stretch>
                  <a:fillRect l="-1185" t="-4848" b="-54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03014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CC00CC"/>
                              </a:solidFill>
                              <a:latin typeface="Cambria Math" panose="02040503050406030204" pitchFamily="18" charset="0"/>
                            </a:rPr>
                          </m:ctrlPr>
                        </m:sSubPr>
                        <m:e>
                          <m:r>
                            <a:rPr lang="en-US" altLang="ja-JP" sz="2400" b="0" i="1" smtClean="0">
                              <a:solidFill>
                                <a:srgbClr val="CC00CC"/>
                              </a:solidFill>
                              <a:latin typeface="Cambria Math" panose="02040503050406030204" pitchFamily="18" charset="0"/>
                            </a:rPr>
                            <m:t>𝐹</m:t>
                          </m:r>
                        </m:e>
                        <m:sub>
                          <m:r>
                            <a:rPr lang="en-US" altLang="ja-JP" sz="2400" b="0" i="1" smtClean="0">
                              <a:solidFill>
                                <a:srgbClr val="CC00CC"/>
                              </a:solidFill>
                              <a:latin typeface="Cambria Math" panose="02040503050406030204" pitchFamily="18" charset="0"/>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panose="02040503050406030204" pitchFamily="18" charset="0"/>
                            </a:rPr>
                            <m:t>𝑥</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𝑟</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1">
                <a:blip r:embed="rId3"/>
                <a:stretch>
                  <a:fillRect l="-1185" t="-4848"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1331640" y="2462410"/>
                <a:ext cx="7056784" cy="18603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400" dirty="0">
                    <a:solidFill>
                      <a:schemeClr val="tx1"/>
                    </a:solidFill>
                  </a:rPr>
                  <a:t>                                        </a:t>
                </a:r>
                <a14:m>
                  <m:oMath xmlns:m="http://schemas.openxmlformats.org/officeDocument/2006/math">
                    <m:sSub>
                      <m:sSubPr>
                        <m:ctrlPr>
                          <a:rPr lang="en-US" altLang="ja-JP" sz="2400" i="1" smtClean="0">
                            <a:solidFill>
                              <a:srgbClr val="CC00CC"/>
                            </a:solidFill>
                            <a:latin typeface="Cambria Math" panose="02040503050406030204" pitchFamily="18" charset="0"/>
                          </a:rPr>
                        </m:ctrlPr>
                      </m:sSubPr>
                      <m:e>
                        <m:r>
                          <a:rPr lang="en-US" altLang="ja-JP" sz="2400" b="0" i="1" smtClean="0">
                            <a:solidFill>
                              <a:srgbClr val="CC00CC"/>
                            </a:solidFill>
                            <a:latin typeface="Cambria Math"/>
                          </a:rPr>
                          <m:t>𝐹</m:t>
                        </m:r>
                      </m:e>
                      <m:sub>
                        <m:r>
                          <a:rPr lang="en-US" altLang="ja-JP" sz="2400" b="0" i="1" smtClean="0">
                            <a:solidFill>
                              <a:srgbClr val="CC00CC"/>
                            </a:solidFill>
                            <a:latin typeface="Cambria Math"/>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a:rPr>
                          <m:t>𝑥</m:t>
                        </m:r>
                        <m:r>
                          <a:rPr lang="en-US" altLang="ja-JP" sz="2400" b="0" i="1" smtClean="0">
                            <a:solidFill>
                              <a:srgbClr val="CC00CC"/>
                            </a:solidFill>
                            <a:latin typeface="Cambria Math"/>
                          </a:rPr>
                          <m:t>+</m:t>
                        </m:r>
                        <m:r>
                          <a:rPr lang="en-US" altLang="ja-JP" sz="2400" b="0" i="1" smtClean="0">
                            <a:solidFill>
                              <a:srgbClr val="CC00CC"/>
                            </a:solidFill>
                            <a:latin typeface="Cambria Math"/>
                          </a:rPr>
                          <m:t>𝑟</m:t>
                        </m:r>
                        <m:r>
                          <a:rPr lang="en-US" altLang="ja-JP" sz="2400" b="0" i="1" smtClean="0">
                            <a:solidFill>
                              <a:srgbClr val="CC00CC"/>
                            </a:solidFill>
                            <a:latin typeface="Cambria Math"/>
                          </a:rPr>
                          <m:t>,</m:t>
                        </m:r>
                        <m:r>
                          <a:rPr lang="en-US" altLang="ja-JP" sz="2400" b="0" i="1" smtClean="0">
                            <a:solidFill>
                              <a:srgbClr val="CC00CC"/>
                            </a:solidFill>
                            <a:latin typeface="Cambria Math"/>
                          </a:rPr>
                          <m:t>𝑦</m:t>
                        </m:r>
                      </m:e>
                    </m:d>
                    <m:r>
                      <a:rPr lang="en-US" altLang="ja-JP" sz="2400" b="0" i="1" smtClean="0">
                        <a:solidFill>
                          <a:schemeClr val="tx1"/>
                        </a:solidFill>
                        <a:latin typeface="Cambria Math"/>
                      </a:rPr>
                      <m:t>=</m:t>
                    </m:r>
                  </m:oMath>
                </a14:m>
                <a:r>
                  <a:rPr lang="en-US" altLang="ja-JP" sz="2400" dirty="0">
                    <a:solidFill>
                      <a:schemeClr val="tx1"/>
                    </a:solidFill>
                  </a:rPr>
                  <a:t> </a:t>
                </a:r>
                <a:r>
                  <a:rPr lang="en-US" altLang="ja-JP" sz="2400" dirty="0">
                    <a:solidFill>
                      <a:srgbClr val="00B0F0"/>
                    </a:solidFill>
                  </a:rPr>
                  <a:t> </a:t>
                </a:r>
                <a14:m>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b="0" i="1" smtClean="0">
                            <a:solidFill>
                              <a:schemeClr val="tx1"/>
                            </a:solidFill>
                            <a:latin typeface="Cambria Math"/>
                          </a:rPr>
                          <m:t>                                                </m:t>
                        </m:r>
                        <m:r>
                          <a:rPr lang="en-US" altLang="ja-JP" sz="2400" b="0" i="1" smtClean="0">
                            <a:solidFill>
                              <a:schemeClr val="tx1"/>
                            </a:solidFill>
                            <a:latin typeface="Cambria Math"/>
                          </a:rPr>
                          <m:t>𝐹</m:t>
                        </m:r>
                      </m:e>
                      <m:sub>
                        <m:r>
                          <a:rPr lang="en-US" altLang="ja-JP" sz="2400" b="0" i="1" smtClean="0">
                            <a:solidFill>
                              <a:schemeClr val="tx1"/>
                            </a:solidFill>
                            <a:latin typeface="Cambria Math"/>
                          </a:rPr>
                          <m:t>𝑦</m:t>
                        </m:r>
                      </m:sub>
                    </m:sSub>
                    <m:d>
                      <m:dPr>
                        <m:ctrlPr>
                          <a:rPr lang="en-US" altLang="ja-JP" sz="2400" i="1" smtClean="0">
                            <a:solidFill>
                              <a:schemeClr val="tx1"/>
                            </a:solidFill>
                            <a:latin typeface="Cambria Math" panose="02040503050406030204" pitchFamily="18" charset="0"/>
                          </a:rPr>
                        </m:ctrlPr>
                      </m:dPr>
                      <m:e>
                        <m:r>
                          <a:rPr lang="en-US" altLang="ja-JP" sz="2400" i="1" smtClean="0">
                            <a:solidFill>
                              <a:schemeClr val="tx1"/>
                            </a:solidFill>
                            <a:latin typeface="Cambria Math" panose="02040503050406030204" pitchFamily="18" charset="0"/>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i="1" smtClean="0">
                            <a:solidFill>
                              <a:schemeClr val="tx1"/>
                            </a:solidFill>
                            <a:latin typeface="Cambria Math" panose="02040503050406030204" pitchFamily="18" charset="0"/>
                          </a:rPr>
                          <m:t>,</m:t>
                        </m:r>
                        <m:r>
                          <a:rPr lang="en-US" altLang="ja-JP" sz="2400" i="1" smtClean="0">
                            <a:solidFill>
                              <a:schemeClr val="tx1"/>
                            </a:solidFill>
                            <a:latin typeface="Cambria Math" panose="02040503050406030204" pitchFamily="18" charset="0"/>
                          </a:rPr>
                          <m:t>𝑦</m:t>
                        </m:r>
                        <m:r>
                          <a:rPr lang="en-US" altLang="ja-JP" sz="2400" b="0" i="1" smtClean="0">
                            <a:solidFill>
                              <a:schemeClr val="tx1"/>
                            </a:solidFill>
                            <a:latin typeface="Cambria Math"/>
                          </a:rPr>
                          <m:t>−1</m:t>
                        </m:r>
                      </m:e>
                    </m:d>
                    <m:r>
                      <a:rPr lang="en-US" altLang="ja-JP" sz="2400" i="1" smtClean="0">
                        <a:solidFill>
                          <a:schemeClr val="tx1"/>
                        </a:solidFill>
                        <a:latin typeface="Cambria Math" panose="02040503050406030204" pitchFamily="18" charset="0"/>
                      </a:rPr>
                      <m:t>+</m:t>
                    </m:r>
                  </m:oMath>
                </a14:m>
                <a:endParaRPr lang="en-US" altLang="ja-JP"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a:solidFill>
                                <a:schemeClr val="tx1"/>
                              </a:solidFill>
                              <a:latin typeface="Cambria Math" panose="02040503050406030204" pitchFamily="18" charset="0"/>
                            </a:rPr>
                          </m:ctrlPr>
                        </m:sSubPr>
                        <m:e>
                          <m:r>
                            <a:rPr lang="en-US" altLang="ja-JP" sz="2400" b="0" i="1" smtClean="0">
                              <a:solidFill>
                                <a:schemeClr val="tx1"/>
                              </a:solidFill>
                              <a:latin typeface="Cambria Math"/>
                            </a:rPr>
                            <m:t>                                  </m:t>
                          </m:r>
                          <m:r>
                            <a:rPr lang="en-US" altLang="ja-JP" sz="2400" i="1">
                              <a:solidFill>
                                <a:schemeClr val="tx1"/>
                              </a:solidFill>
                              <a:latin typeface="Cambria Math"/>
                            </a:rPr>
                            <m:t>𝐶</m:t>
                          </m:r>
                        </m:e>
                        <m:sub>
                          <m:r>
                            <a:rPr lang="en-US" altLang="ja-JP" sz="2400" i="1">
                              <a:solidFill>
                                <a:schemeClr val="tx1"/>
                              </a:solidFill>
                              <a:latin typeface="Cambria Math"/>
                            </a:rPr>
                            <m:t>𝑥</m:t>
                          </m:r>
                        </m:sub>
                      </m:sSub>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r>
                  <a:rPr lang="en-US" altLang="ja-JP" sz="2400" dirty="0">
                    <a:solidFill>
                      <a:schemeClr val="tx1"/>
                    </a:solidFill>
                  </a:rPr>
                  <a:t>                                                  </a:t>
                </a:r>
                <a14:m>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a:rPr>
                          <m:t>𝐶</m:t>
                        </m:r>
                      </m:e>
                      <m:sub>
                        <m:r>
                          <a:rPr lang="en-US" altLang="ja-JP" sz="2400" i="1">
                            <a:solidFill>
                              <a:schemeClr val="tx1"/>
                            </a:solidFill>
                            <a:latin typeface="Cambria Math"/>
                          </a:rPr>
                          <m:t>𝑥</m:t>
                        </m:r>
                      </m:sub>
                    </m:sSub>
                    <m:r>
                      <a:rPr lang="en-US" altLang="ja-JP" sz="2400" b="0" i="1" smtClean="0">
                        <a:solidFill>
                          <a:schemeClr val="tx1"/>
                        </a:solidFill>
                        <a:latin typeface="Cambria Math"/>
                      </a:rPr>
                      <m:t>(</m:t>
                    </m:r>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−1)</m:t>
                    </m:r>
                  </m:oMath>
                </a14:m>
                <a:endParaRPr lang="en-US" altLang="ja-JP" sz="2400" dirty="0">
                  <a:solidFill>
                    <a:schemeClr val="tx1"/>
                  </a:solidFill>
                </a:endParaRPr>
              </a:p>
              <a:p>
                <a:pPr marL="0" indent="0">
                  <a:buFont typeface="Arial" pitchFamily="34" charset="0"/>
                  <a:buNone/>
                </a:pPr>
                <a:endParaRPr lang="en-US" altLang="ja-JP" sz="2400" dirty="0">
                  <a:solidFill>
                    <a:schemeClr val="tx1"/>
                  </a:solidFill>
                </a:endParaRPr>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1331640" y="2462410"/>
                <a:ext cx="7056784" cy="1860303"/>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5016932" y="4291911"/>
                <a:ext cx="2920158" cy="461665"/>
              </a:xfrm>
              <a:prstGeom prst="rect">
                <a:avLst/>
              </a:prstGeom>
              <a:noFill/>
            </p:spPr>
            <p:txBody>
              <a:bodyPr wrap="none" rtlCol="0">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𝑥</m:t>
                        </m:r>
                      </m:sub>
                    </m:sSub>
                  </m:oMath>
                </a14:m>
                <a:r>
                  <a:rPr kumimoji="1" lang="en-US" altLang="ja-JP" sz="2400" dirty="0"/>
                  <a:t> : Cross-correlation</a:t>
                </a:r>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5016932" y="4291911"/>
                <a:ext cx="2920158" cy="461665"/>
              </a:xfrm>
              <a:prstGeom prst="rect">
                <a:avLst/>
              </a:prstGeom>
              <a:blipFill rotWithShape="1">
                <a:blip r:embed="rId5"/>
                <a:stretch>
                  <a:fillRect l="-626" t="-10526" b="-28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28227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03648" y="2954396"/>
            <a:ext cx="2052227" cy="1134195"/>
          </a:xfrm>
          <a:prstGeom prst="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455876" y="2810380"/>
            <a:ext cx="0"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6"/>
                <a:stretch>
                  <a:fillRect b="-6667"/>
                </a:stretch>
              </a:blipFill>
            </p:spPr>
            <p:txBody>
              <a:bodyPr/>
              <a:lstStyle/>
              <a:p>
                <a:r>
                  <a:rPr lang="ja-JP" altLang="en-US">
                    <a:noFill/>
                  </a:rPr>
                  <a:t> </a:t>
                </a:r>
              </a:p>
            </p:txBody>
          </p:sp>
        </mc:Fallback>
      </mc:AlternateContent>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p:sp>
        <p:nvSpPr>
          <p:cNvPr id="31" name="テキスト ボックス 30"/>
          <p:cNvSpPr txBox="1"/>
          <p:nvPr/>
        </p:nvSpPr>
        <p:spPr>
          <a:xfrm>
            <a:off x="4366754" y="5798199"/>
            <a:ext cx="4747821" cy="369332"/>
          </a:xfrm>
          <a:prstGeom prst="rect">
            <a:avLst/>
          </a:prstGeom>
          <a:noFill/>
        </p:spPr>
        <p:txBody>
          <a:bodyPr wrap="square" rtlCol="0">
            <a:spAutoFit/>
          </a:bodyPr>
          <a:lstStyle/>
          <a:p>
            <a:r>
              <a:rPr lang="en-US" altLang="ja-JP" dirty="0"/>
              <a:t>the sum of all intensity values from the origin</a:t>
            </a:r>
            <a:endParaRPr kumimoji="1" lang="en-US" altLang="ja-JP" dirty="0"/>
          </a:p>
        </p:txBody>
      </p:sp>
      <mc:AlternateContent xmlns:mc="http://schemas.openxmlformats.org/markup-compatibility/2006" xmlns:a14="http://schemas.microsoft.com/office/drawing/2010/main">
        <mc:Choice Requires="a14">
          <p:sp>
            <p:nvSpPr>
              <p:cNvPr id="6" name="テキスト ボックス 5"/>
              <p:cNvSpPr txBox="1"/>
              <p:nvPr/>
            </p:nvSpPr>
            <p:spPr>
              <a:xfrm>
                <a:off x="4565396" y="4707969"/>
                <a:ext cx="3527504" cy="99257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70C0"/>
                          </a:solidFill>
                          <a:latin typeface="Cambria Math"/>
                        </a:rPr>
                        <m:t>𝐵𝑜𝑥</m:t>
                      </m:r>
                      <m:d>
                        <m:dPr>
                          <m:ctrlPr>
                            <a:rPr kumimoji="1" lang="en-US" altLang="ja-JP" sz="2000" b="0" i="1" smtClean="0">
                              <a:solidFill>
                                <a:srgbClr val="0070C0"/>
                              </a:solidFill>
                              <a:latin typeface="Cambria Math" panose="02040503050406030204" pitchFamily="18" charset="0"/>
                            </a:rPr>
                          </m:ctrlPr>
                        </m:dPr>
                        <m:e>
                          <m:r>
                            <a:rPr kumimoji="1" lang="en-US" altLang="ja-JP" sz="2000" b="0" i="1" smtClean="0">
                              <a:solidFill>
                                <a:srgbClr val="0070C0"/>
                              </a:solidFill>
                              <a:latin typeface="Cambria Math"/>
                            </a:rPr>
                            <m:t>𝑥</m:t>
                          </m:r>
                          <m:r>
                            <a:rPr kumimoji="1" lang="en-US" altLang="ja-JP" sz="2000" b="0" i="1" smtClean="0">
                              <a:solidFill>
                                <a:srgbClr val="0070C0"/>
                              </a:solidFill>
                              <a:latin typeface="Cambria Math"/>
                            </a:rPr>
                            <m:t>,</m:t>
                          </m:r>
                          <m:r>
                            <a:rPr kumimoji="1" lang="en-US" altLang="ja-JP" sz="2000" b="0" i="1" smtClean="0">
                              <a:solidFill>
                                <a:srgbClr val="0070C0"/>
                              </a:solidFill>
                              <a:latin typeface="Cambria Math"/>
                            </a:rPr>
                            <m:t>𝑦</m:t>
                          </m:r>
                        </m:e>
                      </m:d>
                      <m:r>
                        <a:rPr kumimoji="1" lang="en-US" altLang="ja-JP" sz="2000" b="0" i="1" smtClean="0">
                          <a:latin typeface="Cambria Math"/>
                        </a:rPr>
                        <m:t>= </m:t>
                      </m:r>
                      <m:nary>
                        <m:naryPr>
                          <m:chr m:val="∑"/>
                          <m:ctrlPr>
                            <a:rPr kumimoji="1" lang="en-US" altLang="ja-JP" sz="2000" b="0" i="1" smtClean="0">
                              <a:latin typeface="Cambria Math" panose="02040503050406030204" pitchFamily="18" charset="0"/>
                            </a:rPr>
                          </m:ctrlPr>
                        </m:naryPr>
                        <m:sub>
                          <m:sSup>
                            <m:sSupPr>
                              <m:ctrlPr>
                                <a:rPr kumimoji="1" lang="en-US" altLang="ja-JP" sz="2000" b="0" i="1" smtClean="0">
                                  <a:latin typeface="Cambria Math" panose="02040503050406030204" pitchFamily="18" charset="0"/>
                                </a:rPr>
                              </m:ctrlPr>
                            </m:sSupPr>
                            <m:e>
                              <m:r>
                                <m:rPr>
                                  <m:brk m:alnAt="23"/>
                                </m:rPr>
                                <a:rPr kumimoji="1" lang="en-US" altLang="ja-JP" sz="2000" b="0" i="1" smtClean="0">
                                  <a:latin typeface="Cambria Math"/>
                                </a:rPr>
                                <m:t>𝑥</m:t>
                              </m:r>
                            </m:e>
                            <m:sup>
                              <m:r>
                                <a:rPr kumimoji="1" lang="en-US" altLang="ja-JP" sz="2000" b="0" i="1" smtClean="0">
                                  <a:latin typeface="Cambria Math"/>
                                </a:rPr>
                                <m:t>′</m:t>
                              </m:r>
                            </m:sup>
                          </m:sSup>
                          <m:r>
                            <m:rPr>
                              <m:brk m:alnAt="23"/>
                            </m:rPr>
                            <a:rPr kumimoji="1" lang="en-US" altLang="ja-JP" sz="2000" b="0" i="1" smtClean="0">
                              <a:latin typeface="Cambria Math"/>
                            </a:rPr>
                            <m:t>=</m:t>
                          </m:r>
                          <m:r>
                            <a:rPr kumimoji="1" lang="en-US" altLang="ja-JP" sz="2000" b="0" i="1" smtClean="0">
                              <a:latin typeface="Cambria Math"/>
                            </a:rPr>
                            <m:t>0</m:t>
                          </m:r>
                        </m:sub>
                        <m:sup>
                          <m:r>
                            <a:rPr kumimoji="1" lang="en-US" altLang="ja-JP" sz="2000" b="0" i="1" smtClean="0">
                              <a:latin typeface="Cambria Math"/>
                            </a:rPr>
                            <m:t>𝑥</m:t>
                          </m:r>
                        </m:sup>
                        <m:e>
                          <m:nary>
                            <m:naryPr>
                              <m:chr m:val="∑"/>
                              <m:ctrlPr>
                                <a:rPr kumimoji="1" lang="en-US" altLang="ja-JP" sz="2000" b="0" i="1" smtClean="0">
                                  <a:latin typeface="Cambria Math" panose="02040503050406030204" pitchFamily="18" charset="0"/>
                                </a:rPr>
                              </m:ctrlPr>
                            </m:naryPr>
                            <m:sub>
                              <m:sSup>
                                <m:sSupPr>
                                  <m:ctrlPr>
                                    <a:rPr kumimoji="1" lang="en-US" altLang="ja-JP" sz="2000" b="0" i="1" smtClean="0">
                                      <a:latin typeface="Cambria Math" panose="02040503050406030204" pitchFamily="18" charset="0"/>
                                    </a:rPr>
                                  </m:ctrlPr>
                                </m:sSupPr>
                                <m:e>
                                  <m:r>
                                    <m:rPr>
                                      <m:brk m:alnAt="23"/>
                                    </m:rPr>
                                    <a:rPr kumimoji="1" lang="en-US" altLang="ja-JP" sz="2000" b="0" i="1" smtClean="0">
                                      <a:latin typeface="Cambria Math"/>
                                    </a:rPr>
                                    <m:t>𝑦</m:t>
                                  </m:r>
                                </m:e>
                                <m:sup>
                                  <m:r>
                                    <a:rPr kumimoji="1" lang="en-US" altLang="ja-JP" sz="2000" b="0" i="1" smtClean="0">
                                      <a:latin typeface="Cambria Math"/>
                                    </a:rPr>
                                    <m:t>′</m:t>
                                  </m:r>
                                </m:sup>
                              </m:sSup>
                              <m:r>
                                <m:rPr>
                                  <m:brk m:alnAt="23"/>
                                </m:rPr>
                                <a:rPr kumimoji="1" lang="en-US" altLang="ja-JP" sz="2000" b="0" i="1" smtClean="0">
                                  <a:latin typeface="Cambria Math"/>
                                </a:rPr>
                                <m:t>=</m:t>
                              </m:r>
                              <m:r>
                                <a:rPr kumimoji="1" lang="en-US" altLang="ja-JP" sz="2000" b="0" i="1" smtClean="0">
                                  <a:latin typeface="Cambria Math"/>
                                </a:rPr>
                                <m:t>0</m:t>
                              </m:r>
                            </m:sub>
                            <m:sup>
                              <m:r>
                                <a:rPr kumimoji="1" lang="en-US" altLang="ja-JP" sz="2000" b="0" i="1" smtClean="0">
                                  <a:latin typeface="Cambria Math"/>
                                </a:rPr>
                                <m:t>𝑦</m:t>
                              </m:r>
                            </m:sup>
                            <m:e>
                              <m:r>
                                <a:rPr kumimoji="1" lang="en-US" altLang="ja-JP" sz="2000" b="0" i="1" smtClean="0">
                                  <a:latin typeface="Cambria Math"/>
                                </a:rPr>
                                <m:t>𝐼</m:t>
                              </m:r>
                              <m:r>
                                <a:rPr kumimoji="1" lang="en-US" altLang="ja-JP" sz="2000" b="0" i="1" smtClean="0">
                                  <a:latin typeface="Cambria Math"/>
                                </a:rPr>
                                <m:t>(</m:t>
                              </m:r>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𝑥</m:t>
                                  </m:r>
                                </m:e>
                                <m:sup>
                                  <m:r>
                                    <a:rPr kumimoji="1" lang="en-US" altLang="ja-JP" sz="2000" b="0" i="1" smtClean="0">
                                      <a:latin typeface="Cambria Math"/>
                                    </a:rPr>
                                    <m:t>′</m:t>
                                  </m:r>
                                </m:sup>
                              </m:sSup>
                              <m:r>
                                <a:rPr kumimoji="1" lang="en-US" altLang="ja-JP" sz="2000" b="0" i="1" smtClean="0">
                                  <a:latin typeface="Cambria Math"/>
                                </a:rPr>
                                <m:t>,</m:t>
                              </m:r>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𝑦</m:t>
                                  </m:r>
                                </m:e>
                                <m:sup>
                                  <m:r>
                                    <a:rPr kumimoji="1" lang="en-US" altLang="ja-JP" sz="2000" b="0" i="1" smtClean="0">
                                      <a:latin typeface="Cambria Math"/>
                                    </a:rPr>
                                    <m:t>′</m:t>
                                  </m:r>
                                </m:sup>
                              </m:sSup>
                              <m:r>
                                <a:rPr kumimoji="1" lang="en-US" altLang="ja-JP" sz="2000" b="0" i="1" smtClean="0">
                                  <a:latin typeface="Cambria Math"/>
                                </a:rPr>
                                <m:t>)</m:t>
                              </m:r>
                            </m:e>
                          </m:nary>
                        </m:e>
                      </m:nary>
                    </m:oMath>
                  </m:oMathPara>
                </a14:m>
                <a:endParaRPr kumimoji="1" lang="ja-JP" altLang="en-US" sz="20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565396" y="4707969"/>
                <a:ext cx="3527504" cy="992579"/>
              </a:xfrm>
              <a:prstGeom prst="rect">
                <a:avLst/>
              </a:prstGeom>
              <a:blipFill>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72094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CC00CC"/>
                              </a:solidFill>
                              <a:latin typeface="Cambria Math" panose="02040503050406030204" pitchFamily="18" charset="0"/>
                            </a:rPr>
                          </m:ctrlPr>
                        </m:sSubPr>
                        <m:e>
                          <m:r>
                            <a:rPr lang="en-US" altLang="ja-JP" sz="2400" b="0" i="1" smtClean="0">
                              <a:solidFill>
                                <a:srgbClr val="CC00CC"/>
                              </a:solidFill>
                              <a:latin typeface="Cambria Math" panose="02040503050406030204" pitchFamily="18" charset="0"/>
                            </a:rPr>
                            <m:t>𝐹</m:t>
                          </m:r>
                        </m:e>
                        <m:sub>
                          <m:r>
                            <a:rPr lang="en-US" altLang="ja-JP" sz="2400" b="0" i="1" smtClean="0">
                              <a:solidFill>
                                <a:srgbClr val="CC00CC"/>
                              </a:solidFill>
                              <a:latin typeface="Cambria Math" panose="02040503050406030204" pitchFamily="18" charset="0"/>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panose="02040503050406030204" pitchFamily="18" charset="0"/>
                            </a:rPr>
                            <m:t>𝑥</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𝑟</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1">
                <a:blip r:embed="rId3"/>
                <a:stretch>
                  <a:fillRect l="-1185" t="-4848"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1331640" y="2462410"/>
                <a:ext cx="7056784" cy="18603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400" dirty="0">
                    <a:solidFill>
                      <a:schemeClr val="tx1"/>
                    </a:solidFill>
                  </a:rPr>
                  <a:t>                                        </a:t>
                </a:r>
                <a14:m>
                  <m:oMath xmlns:m="http://schemas.openxmlformats.org/officeDocument/2006/math">
                    <m:sSub>
                      <m:sSubPr>
                        <m:ctrlPr>
                          <a:rPr lang="en-US" altLang="ja-JP" sz="2400" i="1" smtClean="0">
                            <a:solidFill>
                              <a:srgbClr val="CC00CC"/>
                            </a:solidFill>
                            <a:latin typeface="Cambria Math" panose="02040503050406030204" pitchFamily="18" charset="0"/>
                          </a:rPr>
                        </m:ctrlPr>
                      </m:sSubPr>
                      <m:e>
                        <m:r>
                          <a:rPr lang="en-US" altLang="ja-JP" sz="2400" b="0" i="1" smtClean="0">
                            <a:solidFill>
                              <a:srgbClr val="CC00CC"/>
                            </a:solidFill>
                            <a:latin typeface="Cambria Math"/>
                          </a:rPr>
                          <m:t>𝐹</m:t>
                        </m:r>
                      </m:e>
                      <m:sub>
                        <m:r>
                          <a:rPr lang="en-US" altLang="ja-JP" sz="2400" b="0" i="1" smtClean="0">
                            <a:solidFill>
                              <a:srgbClr val="CC00CC"/>
                            </a:solidFill>
                            <a:latin typeface="Cambria Math"/>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a:rPr>
                          <m:t>𝑥</m:t>
                        </m:r>
                        <m:r>
                          <a:rPr lang="en-US" altLang="ja-JP" sz="2400" b="0" i="1" smtClean="0">
                            <a:solidFill>
                              <a:srgbClr val="CC00CC"/>
                            </a:solidFill>
                            <a:latin typeface="Cambria Math"/>
                          </a:rPr>
                          <m:t>+</m:t>
                        </m:r>
                        <m:r>
                          <a:rPr lang="en-US" altLang="ja-JP" sz="2400" b="0" i="1" smtClean="0">
                            <a:solidFill>
                              <a:srgbClr val="CC00CC"/>
                            </a:solidFill>
                            <a:latin typeface="Cambria Math"/>
                          </a:rPr>
                          <m:t>𝑟</m:t>
                        </m:r>
                        <m:r>
                          <a:rPr lang="en-US" altLang="ja-JP" sz="2400" b="0" i="1" smtClean="0">
                            <a:solidFill>
                              <a:srgbClr val="CC00CC"/>
                            </a:solidFill>
                            <a:latin typeface="Cambria Math"/>
                          </a:rPr>
                          <m:t>,</m:t>
                        </m:r>
                        <m:r>
                          <a:rPr lang="en-US" altLang="ja-JP" sz="2400" b="0" i="1" smtClean="0">
                            <a:solidFill>
                              <a:srgbClr val="CC00CC"/>
                            </a:solidFill>
                            <a:latin typeface="Cambria Math"/>
                          </a:rPr>
                          <m:t>𝑦</m:t>
                        </m:r>
                      </m:e>
                    </m:d>
                    <m:r>
                      <a:rPr lang="en-US" altLang="ja-JP" sz="2400" b="0" i="1" smtClean="0">
                        <a:solidFill>
                          <a:schemeClr val="tx1"/>
                        </a:solidFill>
                        <a:latin typeface="Cambria Math"/>
                      </a:rPr>
                      <m:t>=</m:t>
                    </m:r>
                  </m:oMath>
                </a14:m>
                <a:r>
                  <a:rPr lang="en-US" altLang="ja-JP" sz="2400" dirty="0">
                    <a:solidFill>
                      <a:srgbClr val="00B0F0"/>
                    </a:solidFill>
                  </a:rPr>
                  <a:t>  </a:t>
                </a:r>
                <a14:m>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a:rPr>
                          <m:t>                                                </m:t>
                        </m:r>
                        <m:r>
                          <a:rPr lang="en-US" altLang="ja-JP" sz="2400" b="0" i="1" smtClean="0">
                            <a:solidFill>
                              <a:srgbClr val="FF0000"/>
                            </a:solidFill>
                            <a:latin typeface="Cambria Math"/>
                          </a:rPr>
                          <m:t>𝐹</m:t>
                        </m:r>
                      </m:e>
                      <m:sub>
                        <m:r>
                          <a:rPr lang="en-US" altLang="ja-JP" sz="2400" b="0" i="1" smtClean="0">
                            <a:solidFill>
                              <a:srgbClr val="FF0000"/>
                            </a:solidFill>
                            <a:latin typeface="Cambria Math"/>
                          </a:rPr>
                          <m:t>𝑦</m:t>
                        </m:r>
                      </m:sub>
                    </m:sSub>
                    <m:d>
                      <m:dPr>
                        <m:ctrlPr>
                          <a:rPr lang="en-US" altLang="ja-JP" sz="2400" i="1" smtClean="0">
                            <a:solidFill>
                              <a:srgbClr val="FF0000"/>
                            </a:solidFill>
                            <a:latin typeface="Cambria Math" panose="02040503050406030204" pitchFamily="18" charset="0"/>
                          </a:rPr>
                        </m:ctrlPr>
                      </m:dPr>
                      <m:e>
                        <m:r>
                          <a:rPr lang="en-US" altLang="ja-JP" sz="2400" i="1" smtClean="0">
                            <a:solidFill>
                              <a:srgbClr val="FF0000"/>
                            </a:solidFill>
                            <a:latin typeface="Cambria Math" panose="02040503050406030204" pitchFamily="18" charset="0"/>
                          </a:rPr>
                          <m:t>𝑥</m:t>
                        </m:r>
                        <m:r>
                          <a:rPr lang="en-US" altLang="ja-JP" sz="2400" b="0" i="1" smtClean="0">
                            <a:solidFill>
                              <a:srgbClr val="FF0000"/>
                            </a:solidFill>
                            <a:latin typeface="Cambria Math"/>
                          </a:rPr>
                          <m:t>+</m:t>
                        </m:r>
                        <m:r>
                          <a:rPr lang="en-US" altLang="ja-JP" sz="2400" b="0" i="1" smtClean="0">
                            <a:solidFill>
                              <a:srgbClr val="FF0000"/>
                            </a:solidFill>
                            <a:latin typeface="Cambria Math" panose="02040503050406030204" pitchFamily="18" charset="0"/>
                          </a:rPr>
                          <m:t>𝑟</m:t>
                        </m:r>
                        <m:r>
                          <a:rPr lang="en-US" altLang="ja-JP" sz="2400" i="1" smtClean="0">
                            <a:solidFill>
                              <a:srgbClr val="FF0000"/>
                            </a:solidFill>
                            <a:latin typeface="Cambria Math" panose="02040503050406030204" pitchFamily="18" charset="0"/>
                          </a:rPr>
                          <m:t>,</m:t>
                        </m:r>
                        <m:r>
                          <a:rPr lang="en-US" altLang="ja-JP" sz="2400" i="1" smtClean="0">
                            <a:solidFill>
                              <a:srgbClr val="FF0000"/>
                            </a:solidFill>
                            <a:latin typeface="Cambria Math" panose="02040503050406030204" pitchFamily="18" charset="0"/>
                          </a:rPr>
                          <m:t>𝑦</m:t>
                        </m:r>
                        <m:r>
                          <a:rPr lang="en-US" altLang="ja-JP" sz="2400" b="0" i="1" smtClean="0">
                            <a:solidFill>
                              <a:srgbClr val="FF0000"/>
                            </a:solidFill>
                            <a:latin typeface="Cambria Math"/>
                          </a:rPr>
                          <m:t>−1</m:t>
                        </m:r>
                      </m:e>
                    </m:d>
                    <m:r>
                      <a:rPr lang="en-US" altLang="ja-JP" sz="2400" i="1" smtClean="0">
                        <a:solidFill>
                          <a:schemeClr val="tx1"/>
                        </a:solidFill>
                        <a:latin typeface="Cambria Math" panose="02040503050406030204" pitchFamily="18" charset="0"/>
                      </a:rPr>
                      <m:t>+</m:t>
                    </m:r>
                  </m:oMath>
                </a14:m>
                <a:endParaRPr lang="en-US" altLang="ja-JP"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b="0" i="1" smtClean="0">
                              <a:solidFill>
                                <a:schemeClr val="tx1"/>
                              </a:solidFill>
                              <a:latin typeface="Cambria Math"/>
                            </a:rPr>
                            <m:t>                                  </m:t>
                          </m:r>
                          <m:r>
                            <a:rPr lang="en-US" altLang="ja-JP" sz="2400" i="1">
                              <a:solidFill>
                                <a:schemeClr val="tx1"/>
                              </a:solidFill>
                              <a:latin typeface="Cambria Math"/>
                            </a:rPr>
                            <m:t>𝐶</m:t>
                          </m:r>
                        </m:e>
                        <m:sub>
                          <m:r>
                            <a:rPr lang="en-US" altLang="ja-JP" sz="2400" i="1">
                              <a:solidFill>
                                <a:schemeClr val="tx1"/>
                              </a:solidFill>
                              <a:latin typeface="Cambria Math"/>
                            </a:rPr>
                            <m:t>𝑥</m:t>
                          </m:r>
                        </m:sub>
                      </m:sSub>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r>
                  <a:rPr lang="en-US" altLang="ja-JP" sz="2400" dirty="0">
                    <a:solidFill>
                      <a:schemeClr val="tx1"/>
                    </a:solidFill>
                  </a:rPr>
                  <a:t>                                                  </a:t>
                </a:r>
                <a14:m>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a:rPr>
                          <m:t>𝐶</m:t>
                        </m:r>
                      </m:e>
                      <m:sub>
                        <m:r>
                          <a:rPr lang="en-US" altLang="ja-JP" sz="2400" i="1">
                            <a:solidFill>
                              <a:schemeClr val="tx1"/>
                            </a:solidFill>
                            <a:latin typeface="Cambria Math"/>
                          </a:rPr>
                          <m:t>𝑥</m:t>
                        </m:r>
                      </m:sub>
                    </m:sSub>
                    <m:r>
                      <a:rPr lang="en-US" altLang="ja-JP" sz="2400" b="0" i="1" smtClean="0">
                        <a:solidFill>
                          <a:schemeClr val="tx1"/>
                        </a:solidFill>
                        <a:latin typeface="Cambria Math"/>
                      </a:rPr>
                      <m:t>(</m:t>
                    </m:r>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−1)</m:t>
                    </m:r>
                  </m:oMath>
                </a14:m>
                <a:endParaRPr lang="en-US" altLang="ja-JP" sz="2400" dirty="0">
                  <a:solidFill>
                    <a:schemeClr val="tx1"/>
                  </a:solidFill>
                </a:endParaRPr>
              </a:p>
              <a:p>
                <a:pPr marL="0" indent="0">
                  <a:buFont typeface="Arial" pitchFamily="34" charset="0"/>
                  <a:buNone/>
                </a:pPr>
                <a:endParaRPr lang="en-US" altLang="ja-JP" sz="2400" dirty="0">
                  <a:solidFill>
                    <a:schemeClr val="tx1"/>
                  </a:solidFill>
                </a:endParaRPr>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1331640" y="2462410"/>
                <a:ext cx="7056784" cy="1860303"/>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5016932" y="4291911"/>
                <a:ext cx="2920158" cy="461665"/>
              </a:xfrm>
              <a:prstGeom prst="rect">
                <a:avLst/>
              </a:prstGeom>
              <a:noFill/>
            </p:spPr>
            <p:txBody>
              <a:bodyPr wrap="none" rtlCol="0">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𝑥</m:t>
                        </m:r>
                      </m:sub>
                    </m:sSub>
                  </m:oMath>
                </a14:m>
                <a:r>
                  <a:rPr kumimoji="1" lang="en-US" altLang="ja-JP" sz="2400" dirty="0"/>
                  <a:t> : Cross-correlation</a:t>
                </a:r>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5016932" y="4291911"/>
                <a:ext cx="2920158" cy="461665"/>
              </a:xfrm>
              <a:prstGeom prst="rect">
                <a:avLst/>
              </a:prstGeom>
              <a:blipFill rotWithShape="1">
                <a:blip r:embed="rId5"/>
                <a:stretch>
                  <a:fillRect l="-626" t="-10526" b="-28947"/>
                </a:stretch>
              </a:blipFill>
            </p:spPr>
            <p:txBody>
              <a:bodyPr/>
              <a:lstStyle/>
              <a:p>
                <a:r>
                  <a:rPr lang="ja-JP" altLang="en-US">
                    <a:noFill/>
                  </a:rPr>
                  <a:t> </a:t>
                </a:r>
              </a:p>
            </p:txBody>
          </p:sp>
        </mc:Fallback>
      </mc:AlternateContent>
      <p:sp>
        <p:nvSpPr>
          <p:cNvPr id="6" name="正方形/長方形 5"/>
          <p:cNvSpPr/>
          <p:nvPr/>
        </p:nvSpPr>
        <p:spPr>
          <a:xfrm>
            <a:off x="4016908" y="4745141"/>
            <a:ext cx="141635"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4088175" y="4603233"/>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2894112" y="5066639"/>
                <a:ext cx="7753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r>
                        <a:rPr kumimoji="1" lang="en-US" altLang="ja-JP" b="0" i="0" smtClean="0">
                          <a:latin typeface="Cambria Math"/>
                        </a:rPr>
                        <m:t>−1</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894112" y="5066639"/>
                <a:ext cx="775340" cy="369332"/>
              </a:xfrm>
              <a:prstGeom prst="rect">
                <a:avLst/>
              </a:prstGeom>
              <a:blipFill rotWithShape="1">
                <a:blip r:embed="rId6"/>
                <a:stretch>
                  <a:fillRect b="-4918"/>
                </a:stretch>
              </a:blipFill>
            </p:spPr>
            <p:txBody>
              <a:bodyPr/>
              <a:lstStyle/>
              <a:p>
                <a:r>
                  <a:rPr lang="ja-JP" altLang="en-US">
                    <a:noFill/>
                  </a:rPr>
                  <a:t> </a:t>
                </a:r>
              </a:p>
            </p:txBody>
          </p:sp>
        </mc:Fallback>
      </mc:AlternateContent>
      <p:sp>
        <p:nvSpPr>
          <p:cNvPr id="9" name="正方形/長方形 8"/>
          <p:cNvSpPr/>
          <p:nvPr/>
        </p:nvSpPr>
        <p:spPr>
          <a:xfrm>
            <a:off x="4017554" y="4891265"/>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017554" y="5033247"/>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017554" y="5179297"/>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017554" y="5323313"/>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018422" y="5611345"/>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016908" y="4747249"/>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017554" y="5465221"/>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3654487" y="5249197"/>
            <a:ext cx="864096" cy="21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p:cNvSpPr txBox="1"/>
              <p:nvPr/>
            </p:nvSpPr>
            <p:spPr>
              <a:xfrm>
                <a:off x="3307334" y="424374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307334" y="4243748"/>
                <a:ext cx="757772" cy="369332"/>
              </a:xfrm>
              <a:prstGeom prst="rect">
                <a:avLst/>
              </a:prstGeom>
              <a:blipFill rotWithShape="1">
                <a:blip r:embed="rId7"/>
                <a:stretch>
                  <a:fillRect/>
                </a:stretch>
              </a:blipFill>
            </p:spPr>
            <p:txBody>
              <a:bodyPr/>
              <a:lstStyle/>
              <a:p>
                <a:r>
                  <a:rPr lang="ja-JP" altLang="en-US">
                    <a:noFill/>
                  </a:rPr>
                  <a:t> </a:t>
                </a:r>
              </a:p>
            </p:txBody>
          </p:sp>
        </mc:Fallback>
      </mc:AlternateContent>
      <p:sp>
        <p:nvSpPr>
          <p:cNvPr id="18" name="正方形/長方形 17"/>
          <p:cNvSpPr/>
          <p:nvPr/>
        </p:nvSpPr>
        <p:spPr>
          <a:xfrm>
            <a:off x="4017554" y="4891265"/>
            <a:ext cx="138408" cy="717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2982589" y="3212976"/>
            <a:ext cx="1589411" cy="1988127"/>
          </a:xfrm>
          <a:custGeom>
            <a:avLst/>
            <a:gdLst>
              <a:gd name="connsiteX0" fmla="*/ 1589411 w 1589411"/>
              <a:gd name="connsiteY0" fmla="*/ 0 h 1988127"/>
              <a:gd name="connsiteX1" fmla="*/ 210884 w 1589411"/>
              <a:gd name="connsiteY1" fmla="*/ 498764 h 1988127"/>
              <a:gd name="connsiteX2" fmla="*/ 86193 w 1589411"/>
              <a:gd name="connsiteY2" fmla="*/ 1489364 h 1988127"/>
              <a:gd name="connsiteX3" fmla="*/ 1014447 w 1589411"/>
              <a:gd name="connsiteY3" fmla="*/ 1988127 h 1988127"/>
            </a:gdLst>
            <a:ahLst/>
            <a:cxnLst>
              <a:cxn ang="0">
                <a:pos x="connsiteX0" y="connsiteY0"/>
              </a:cxn>
              <a:cxn ang="0">
                <a:pos x="connsiteX1" y="connsiteY1"/>
              </a:cxn>
              <a:cxn ang="0">
                <a:pos x="connsiteX2" y="connsiteY2"/>
              </a:cxn>
              <a:cxn ang="0">
                <a:pos x="connsiteX3" y="connsiteY3"/>
              </a:cxn>
            </a:cxnLst>
            <a:rect l="l" t="t" r="r" b="b"/>
            <a:pathLst>
              <a:path w="1589411" h="1988127">
                <a:moveTo>
                  <a:pt x="1589411" y="0"/>
                </a:moveTo>
                <a:cubicBezTo>
                  <a:pt x="1025415" y="125268"/>
                  <a:pt x="461420" y="250537"/>
                  <a:pt x="210884" y="498764"/>
                </a:cubicBezTo>
                <a:cubicBezTo>
                  <a:pt x="-39652" y="746991"/>
                  <a:pt x="-47734" y="1241137"/>
                  <a:pt x="86193" y="1489364"/>
                </a:cubicBezTo>
                <a:cubicBezTo>
                  <a:pt x="220120" y="1737591"/>
                  <a:pt x="617283" y="1862859"/>
                  <a:pt x="1014447" y="1988127"/>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50127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CC00CC"/>
                              </a:solidFill>
                              <a:latin typeface="Cambria Math" panose="02040503050406030204" pitchFamily="18" charset="0"/>
                            </a:rPr>
                          </m:ctrlPr>
                        </m:sSubPr>
                        <m:e>
                          <m:r>
                            <a:rPr lang="en-US" altLang="ja-JP" sz="2400" b="0" i="1" smtClean="0">
                              <a:solidFill>
                                <a:srgbClr val="CC00CC"/>
                              </a:solidFill>
                              <a:latin typeface="Cambria Math" panose="02040503050406030204" pitchFamily="18" charset="0"/>
                            </a:rPr>
                            <m:t>𝐹</m:t>
                          </m:r>
                        </m:e>
                        <m:sub>
                          <m:r>
                            <a:rPr lang="en-US" altLang="ja-JP" sz="2400" b="0" i="1" smtClean="0">
                              <a:solidFill>
                                <a:srgbClr val="CC00CC"/>
                              </a:solidFill>
                              <a:latin typeface="Cambria Math" panose="02040503050406030204" pitchFamily="18" charset="0"/>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panose="02040503050406030204" pitchFamily="18" charset="0"/>
                            </a:rPr>
                            <m:t>𝑥</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𝑟</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1">
                <a:blip r:embed="rId3"/>
                <a:stretch>
                  <a:fillRect l="-1185" t="-4848"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1331640" y="2462410"/>
                <a:ext cx="7056784" cy="18603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400" dirty="0">
                    <a:solidFill>
                      <a:schemeClr val="tx1"/>
                    </a:solidFill>
                  </a:rPr>
                  <a:t>                                        </a:t>
                </a:r>
                <a14:m>
                  <m:oMath xmlns:m="http://schemas.openxmlformats.org/officeDocument/2006/math">
                    <m:sSub>
                      <m:sSubPr>
                        <m:ctrlPr>
                          <a:rPr lang="en-US" altLang="ja-JP" sz="2400" i="1" smtClean="0">
                            <a:solidFill>
                              <a:srgbClr val="CC00CC"/>
                            </a:solidFill>
                            <a:latin typeface="Cambria Math" panose="02040503050406030204" pitchFamily="18" charset="0"/>
                          </a:rPr>
                        </m:ctrlPr>
                      </m:sSubPr>
                      <m:e>
                        <m:r>
                          <a:rPr lang="en-US" altLang="ja-JP" sz="2400" b="0" i="1" smtClean="0">
                            <a:solidFill>
                              <a:srgbClr val="CC00CC"/>
                            </a:solidFill>
                            <a:latin typeface="Cambria Math"/>
                          </a:rPr>
                          <m:t>𝐹</m:t>
                        </m:r>
                      </m:e>
                      <m:sub>
                        <m:r>
                          <a:rPr lang="en-US" altLang="ja-JP" sz="2400" b="0" i="1" smtClean="0">
                            <a:solidFill>
                              <a:srgbClr val="CC00CC"/>
                            </a:solidFill>
                            <a:latin typeface="Cambria Math"/>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a:rPr>
                          <m:t>𝑥</m:t>
                        </m:r>
                        <m:r>
                          <a:rPr lang="en-US" altLang="ja-JP" sz="2400" b="0" i="1" smtClean="0">
                            <a:solidFill>
                              <a:srgbClr val="CC00CC"/>
                            </a:solidFill>
                            <a:latin typeface="Cambria Math"/>
                          </a:rPr>
                          <m:t>+</m:t>
                        </m:r>
                        <m:r>
                          <a:rPr lang="en-US" altLang="ja-JP" sz="2400" b="0" i="1" smtClean="0">
                            <a:solidFill>
                              <a:srgbClr val="CC00CC"/>
                            </a:solidFill>
                            <a:latin typeface="Cambria Math"/>
                          </a:rPr>
                          <m:t>𝑟</m:t>
                        </m:r>
                        <m:r>
                          <a:rPr lang="en-US" altLang="ja-JP" sz="2400" b="0" i="1" smtClean="0">
                            <a:solidFill>
                              <a:srgbClr val="CC00CC"/>
                            </a:solidFill>
                            <a:latin typeface="Cambria Math"/>
                          </a:rPr>
                          <m:t>,</m:t>
                        </m:r>
                        <m:r>
                          <a:rPr lang="en-US" altLang="ja-JP" sz="2400" b="0" i="1" smtClean="0">
                            <a:solidFill>
                              <a:srgbClr val="CC00CC"/>
                            </a:solidFill>
                            <a:latin typeface="Cambria Math"/>
                          </a:rPr>
                          <m:t>𝑦</m:t>
                        </m:r>
                      </m:e>
                    </m:d>
                    <m:r>
                      <a:rPr lang="en-US" altLang="ja-JP" sz="2400" b="0" i="1" smtClean="0">
                        <a:solidFill>
                          <a:schemeClr val="tx1"/>
                        </a:solidFill>
                        <a:latin typeface="Cambria Math"/>
                      </a:rPr>
                      <m:t>=</m:t>
                    </m:r>
                  </m:oMath>
                </a14:m>
                <a:r>
                  <a:rPr lang="en-US" altLang="ja-JP" sz="2400" dirty="0">
                    <a:solidFill>
                      <a:srgbClr val="00B0F0"/>
                    </a:solidFill>
                  </a:rPr>
                  <a:t>  </a:t>
                </a:r>
                <a14:m>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a:rPr>
                          <m:t>                                                </m:t>
                        </m:r>
                        <m:r>
                          <a:rPr lang="en-US" altLang="ja-JP" sz="2400" b="0" i="1" smtClean="0">
                            <a:solidFill>
                              <a:srgbClr val="FF0000"/>
                            </a:solidFill>
                            <a:latin typeface="Cambria Math"/>
                          </a:rPr>
                          <m:t>𝐹</m:t>
                        </m:r>
                      </m:e>
                      <m:sub>
                        <m:r>
                          <a:rPr lang="en-US" altLang="ja-JP" sz="2400" b="0" i="1" smtClean="0">
                            <a:solidFill>
                              <a:srgbClr val="FF0000"/>
                            </a:solidFill>
                            <a:latin typeface="Cambria Math"/>
                          </a:rPr>
                          <m:t>𝑦</m:t>
                        </m:r>
                      </m:sub>
                    </m:sSub>
                    <m:d>
                      <m:dPr>
                        <m:ctrlPr>
                          <a:rPr lang="en-US" altLang="ja-JP" sz="2400" i="1" smtClean="0">
                            <a:solidFill>
                              <a:srgbClr val="FF0000"/>
                            </a:solidFill>
                            <a:latin typeface="Cambria Math" panose="02040503050406030204" pitchFamily="18" charset="0"/>
                          </a:rPr>
                        </m:ctrlPr>
                      </m:dPr>
                      <m:e>
                        <m:r>
                          <a:rPr lang="en-US" altLang="ja-JP" sz="2400" i="1" smtClean="0">
                            <a:solidFill>
                              <a:srgbClr val="FF0000"/>
                            </a:solidFill>
                            <a:latin typeface="Cambria Math" panose="02040503050406030204" pitchFamily="18" charset="0"/>
                          </a:rPr>
                          <m:t>𝑥</m:t>
                        </m:r>
                        <m:r>
                          <a:rPr lang="en-US" altLang="ja-JP" sz="2400" b="0" i="1" smtClean="0">
                            <a:solidFill>
                              <a:srgbClr val="FF0000"/>
                            </a:solidFill>
                            <a:latin typeface="Cambria Math"/>
                          </a:rPr>
                          <m:t>+</m:t>
                        </m:r>
                        <m:r>
                          <a:rPr lang="en-US" altLang="ja-JP" sz="2400" b="0" i="1" smtClean="0">
                            <a:solidFill>
                              <a:srgbClr val="FF0000"/>
                            </a:solidFill>
                            <a:latin typeface="Cambria Math" panose="02040503050406030204" pitchFamily="18" charset="0"/>
                          </a:rPr>
                          <m:t>𝑟</m:t>
                        </m:r>
                        <m:r>
                          <a:rPr lang="en-US" altLang="ja-JP" sz="2400" i="1" smtClean="0">
                            <a:solidFill>
                              <a:srgbClr val="FF0000"/>
                            </a:solidFill>
                            <a:latin typeface="Cambria Math" panose="02040503050406030204" pitchFamily="18" charset="0"/>
                          </a:rPr>
                          <m:t>,</m:t>
                        </m:r>
                        <m:r>
                          <a:rPr lang="en-US" altLang="ja-JP" sz="2400" i="1" smtClean="0">
                            <a:solidFill>
                              <a:srgbClr val="FF0000"/>
                            </a:solidFill>
                            <a:latin typeface="Cambria Math" panose="02040503050406030204" pitchFamily="18" charset="0"/>
                          </a:rPr>
                          <m:t>𝑦</m:t>
                        </m:r>
                        <m:r>
                          <a:rPr lang="en-US" altLang="ja-JP" sz="2400" b="0" i="1" smtClean="0">
                            <a:solidFill>
                              <a:srgbClr val="FF0000"/>
                            </a:solidFill>
                            <a:latin typeface="Cambria Math"/>
                          </a:rPr>
                          <m:t>−1</m:t>
                        </m:r>
                      </m:e>
                    </m:d>
                    <m:r>
                      <a:rPr lang="en-US" altLang="ja-JP" sz="2400" i="1" smtClean="0">
                        <a:solidFill>
                          <a:schemeClr val="tx1"/>
                        </a:solidFill>
                        <a:latin typeface="Cambria Math" panose="02040503050406030204" pitchFamily="18" charset="0"/>
                      </a:rPr>
                      <m:t>+</m:t>
                    </m:r>
                  </m:oMath>
                </a14:m>
                <a:endParaRPr lang="en-US" altLang="ja-JP"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b="0" i="1" smtClean="0">
                              <a:solidFill>
                                <a:schemeClr val="tx1"/>
                              </a:solidFill>
                              <a:latin typeface="Cambria Math"/>
                            </a:rPr>
                            <m:t>                                  </m:t>
                          </m:r>
                          <m:r>
                            <a:rPr lang="en-US" altLang="ja-JP" sz="2400" i="1">
                              <a:solidFill>
                                <a:schemeClr val="tx1"/>
                              </a:solidFill>
                              <a:latin typeface="Cambria Math"/>
                            </a:rPr>
                            <m:t>𝐶</m:t>
                          </m:r>
                        </m:e>
                        <m:sub>
                          <m:r>
                            <a:rPr lang="en-US" altLang="ja-JP" sz="2400" i="1">
                              <a:solidFill>
                                <a:schemeClr val="tx1"/>
                              </a:solidFill>
                              <a:latin typeface="Cambria Math"/>
                            </a:rPr>
                            <m:t>𝑥</m:t>
                          </m:r>
                        </m:sub>
                      </m:sSub>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r>
                  <a:rPr lang="en-US" altLang="ja-JP" sz="2400" dirty="0">
                    <a:solidFill>
                      <a:schemeClr val="tx1"/>
                    </a:solidFill>
                  </a:rPr>
                  <a:t>                                                  </a:t>
                </a:r>
                <a14:m>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a:rPr>
                          <m:t>𝐶</m:t>
                        </m:r>
                      </m:e>
                      <m:sub>
                        <m:r>
                          <a:rPr lang="en-US" altLang="ja-JP" sz="2400" i="1">
                            <a:solidFill>
                              <a:schemeClr val="tx1"/>
                            </a:solidFill>
                            <a:latin typeface="Cambria Math"/>
                          </a:rPr>
                          <m:t>𝑥</m:t>
                        </m:r>
                      </m:sub>
                    </m:sSub>
                    <m:r>
                      <a:rPr lang="en-US" altLang="ja-JP" sz="2400" b="0" i="1" smtClean="0">
                        <a:solidFill>
                          <a:schemeClr val="tx1"/>
                        </a:solidFill>
                        <a:latin typeface="Cambria Math"/>
                      </a:rPr>
                      <m:t>(</m:t>
                    </m:r>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−1)</m:t>
                    </m:r>
                  </m:oMath>
                </a14:m>
                <a:endParaRPr lang="en-US" altLang="ja-JP" sz="2400" dirty="0">
                  <a:solidFill>
                    <a:schemeClr val="tx1"/>
                  </a:solidFill>
                </a:endParaRPr>
              </a:p>
              <a:p>
                <a:pPr marL="0" indent="0">
                  <a:buFont typeface="Arial" pitchFamily="34" charset="0"/>
                  <a:buNone/>
                </a:pPr>
                <a:endParaRPr lang="en-US" altLang="ja-JP" sz="2400" dirty="0">
                  <a:solidFill>
                    <a:schemeClr val="tx1"/>
                  </a:solidFill>
                </a:endParaRPr>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1331640" y="2462410"/>
                <a:ext cx="7056784" cy="1860303"/>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5016932" y="4291911"/>
                <a:ext cx="2920158" cy="461665"/>
              </a:xfrm>
              <a:prstGeom prst="rect">
                <a:avLst/>
              </a:prstGeom>
              <a:noFill/>
            </p:spPr>
            <p:txBody>
              <a:bodyPr wrap="none" rtlCol="0">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𝑥</m:t>
                        </m:r>
                      </m:sub>
                    </m:sSub>
                  </m:oMath>
                </a14:m>
                <a:r>
                  <a:rPr kumimoji="1" lang="en-US" altLang="ja-JP" sz="2400" dirty="0"/>
                  <a:t> : Cross-correlation</a:t>
                </a:r>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5016932" y="4291911"/>
                <a:ext cx="2920158" cy="461665"/>
              </a:xfrm>
              <a:prstGeom prst="rect">
                <a:avLst/>
              </a:prstGeom>
              <a:blipFill rotWithShape="1">
                <a:blip r:embed="rId5"/>
                <a:stretch>
                  <a:fillRect l="-626" t="-10526" b="-28947"/>
                </a:stretch>
              </a:blipFill>
            </p:spPr>
            <p:txBody>
              <a:bodyPr/>
              <a:lstStyle/>
              <a:p>
                <a:r>
                  <a:rPr lang="ja-JP" altLang="en-US">
                    <a:noFill/>
                  </a:rPr>
                  <a:t> </a:t>
                </a:r>
              </a:p>
            </p:txBody>
          </p:sp>
        </mc:Fallback>
      </mc:AlternateContent>
      <p:sp>
        <p:nvSpPr>
          <p:cNvPr id="6" name="正方形/長方形 5"/>
          <p:cNvSpPr/>
          <p:nvPr/>
        </p:nvSpPr>
        <p:spPr>
          <a:xfrm>
            <a:off x="4016908" y="4745141"/>
            <a:ext cx="141635"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4088175" y="4603233"/>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2894112" y="5066639"/>
                <a:ext cx="7753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r>
                        <a:rPr kumimoji="1" lang="en-US" altLang="ja-JP" b="0" i="0" smtClean="0">
                          <a:latin typeface="Cambria Math"/>
                        </a:rPr>
                        <m:t>−1</m:t>
                      </m:r>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894112" y="5066639"/>
                <a:ext cx="775340" cy="369332"/>
              </a:xfrm>
              <a:prstGeom prst="rect">
                <a:avLst/>
              </a:prstGeom>
              <a:blipFill rotWithShape="1">
                <a:blip r:embed="rId6"/>
                <a:stretch>
                  <a:fillRect b="-4918"/>
                </a:stretch>
              </a:blipFill>
            </p:spPr>
            <p:txBody>
              <a:bodyPr/>
              <a:lstStyle/>
              <a:p>
                <a:r>
                  <a:rPr lang="ja-JP" altLang="en-US">
                    <a:noFill/>
                  </a:rPr>
                  <a:t> </a:t>
                </a:r>
              </a:p>
            </p:txBody>
          </p:sp>
        </mc:Fallback>
      </mc:AlternateContent>
      <p:sp>
        <p:nvSpPr>
          <p:cNvPr id="9" name="正方形/長方形 8"/>
          <p:cNvSpPr/>
          <p:nvPr/>
        </p:nvSpPr>
        <p:spPr>
          <a:xfrm>
            <a:off x="4017554" y="4891265"/>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017554" y="5033247"/>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017554" y="5179297"/>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017554" y="5323313"/>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018422" y="5611345"/>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016908" y="4747249"/>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017554" y="5465221"/>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3654487" y="5249197"/>
            <a:ext cx="864096" cy="21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テキスト ボックス 16"/>
              <p:cNvSpPr txBox="1"/>
              <p:nvPr/>
            </p:nvSpPr>
            <p:spPr>
              <a:xfrm>
                <a:off x="3307334" y="424374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307334" y="4243748"/>
                <a:ext cx="757772" cy="369332"/>
              </a:xfrm>
              <a:prstGeom prst="rect">
                <a:avLst/>
              </a:prstGeom>
              <a:blipFill rotWithShape="1">
                <a:blip r:embed="rId7"/>
                <a:stretch>
                  <a:fillRect/>
                </a:stretch>
              </a:blipFill>
            </p:spPr>
            <p:txBody>
              <a:bodyPr/>
              <a:lstStyle/>
              <a:p>
                <a:r>
                  <a:rPr lang="ja-JP" altLang="en-US">
                    <a:noFill/>
                  </a:rPr>
                  <a:t> </a:t>
                </a:r>
              </a:p>
            </p:txBody>
          </p:sp>
        </mc:Fallback>
      </mc:AlternateContent>
      <p:sp>
        <p:nvSpPr>
          <p:cNvPr id="18" name="正方形/長方形 17"/>
          <p:cNvSpPr/>
          <p:nvPr/>
        </p:nvSpPr>
        <p:spPr>
          <a:xfrm>
            <a:off x="4017554" y="4891265"/>
            <a:ext cx="138408" cy="717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2982589" y="3212976"/>
            <a:ext cx="1589411" cy="1988127"/>
          </a:xfrm>
          <a:custGeom>
            <a:avLst/>
            <a:gdLst>
              <a:gd name="connsiteX0" fmla="*/ 1589411 w 1589411"/>
              <a:gd name="connsiteY0" fmla="*/ 0 h 1988127"/>
              <a:gd name="connsiteX1" fmla="*/ 210884 w 1589411"/>
              <a:gd name="connsiteY1" fmla="*/ 498764 h 1988127"/>
              <a:gd name="connsiteX2" fmla="*/ 86193 w 1589411"/>
              <a:gd name="connsiteY2" fmla="*/ 1489364 h 1988127"/>
              <a:gd name="connsiteX3" fmla="*/ 1014447 w 1589411"/>
              <a:gd name="connsiteY3" fmla="*/ 1988127 h 1988127"/>
            </a:gdLst>
            <a:ahLst/>
            <a:cxnLst>
              <a:cxn ang="0">
                <a:pos x="connsiteX0" y="connsiteY0"/>
              </a:cxn>
              <a:cxn ang="0">
                <a:pos x="connsiteX1" y="connsiteY1"/>
              </a:cxn>
              <a:cxn ang="0">
                <a:pos x="connsiteX2" y="connsiteY2"/>
              </a:cxn>
              <a:cxn ang="0">
                <a:pos x="connsiteX3" y="connsiteY3"/>
              </a:cxn>
            </a:cxnLst>
            <a:rect l="l" t="t" r="r" b="b"/>
            <a:pathLst>
              <a:path w="1589411" h="1988127">
                <a:moveTo>
                  <a:pt x="1589411" y="0"/>
                </a:moveTo>
                <a:cubicBezTo>
                  <a:pt x="1025415" y="125268"/>
                  <a:pt x="461420" y="250537"/>
                  <a:pt x="210884" y="498764"/>
                </a:cubicBezTo>
                <a:cubicBezTo>
                  <a:pt x="-39652" y="746991"/>
                  <a:pt x="-47734" y="1241137"/>
                  <a:pt x="86193" y="1489364"/>
                </a:cubicBezTo>
                <a:cubicBezTo>
                  <a:pt x="220120" y="1737591"/>
                  <a:pt x="617283" y="1862859"/>
                  <a:pt x="1014447" y="1988127"/>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018422" y="5176916"/>
            <a:ext cx="137540" cy="144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016826" y="5325694"/>
            <a:ext cx="137540" cy="14401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644008" y="4953981"/>
            <a:ext cx="1234953" cy="369332"/>
          </a:xfrm>
          <a:prstGeom prst="rect">
            <a:avLst/>
          </a:prstGeom>
          <a:noFill/>
        </p:spPr>
        <p:txBody>
          <a:bodyPr wrap="none" rtlCol="0">
            <a:spAutoFit/>
          </a:bodyPr>
          <a:lstStyle/>
          <a:p>
            <a:r>
              <a:rPr kumimoji="1" lang="en-US" altLang="ja-JP" dirty="0"/>
              <a:t>upper pixel</a:t>
            </a:r>
            <a:endParaRPr kumimoji="1" lang="ja-JP" altLang="en-US" dirty="0"/>
          </a:p>
        </p:txBody>
      </p:sp>
      <p:sp>
        <p:nvSpPr>
          <p:cNvPr id="23" name="テキスト ボックス 22"/>
          <p:cNvSpPr txBox="1"/>
          <p:nvPr/>
        </p:nvSpPr>
        <p:spPr>
          <a:xfrm>
            <a:off x="4644008" y="5537229"/>
            <a:ext cx="1233864" cy="369332"/>
          </a:xfrm>
          <a:prstGeom prst="rect">
            <a:avLst/>
          </a:prstGeom>
          <a:noFill/>
        </p:spPr>
        <p:txBody>
          <a:bodyPr wrap="none" rtlCol="0">
            <a:spAutoFit/>
          </a:bodyPr>
          <a:lstStyle/>
          <a:p>
            <a:r>
              <a:rPr lang="en-US" altLang="ja-JP" dirty="0"/>
              <a:t>target</a:t>
            </a:r>
            <a:r>
              <a:rPr kumimoji="1" lang="en-US" altLang="ja-JP" dirty="0"/>
              <a:t> pixel</a:t>
            </a:r>
            <a:endParaRPr kumimoji="1" lang="ja-JP" altLang="en-US" dirty="0"/>
          </a:p>
        </p:txBody>
      </p:sp>
      <p:cxnSp>
        <p:nvCxnSpPr>
          <p:cNvPr id="24" name="直線矢印コネクタ 23"/>
          <p:cNvCxnSpPr>
            <a:stCxn id="20" idx="1"/>
          </p:cNvCxnSpPr>
          <p:nvPr/>
        </p:nvCxnSpPr>
        <p:spPr>
          <a:xfrm flipH="1">
            <a:off x="4211960" y="5138647"/>
            <a:ext cx="432048" cy="136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23" idx="1"/>
          </p:cNvCxnSpPr>
          <p:nvPr/>
        </p:nvCxnSpPr>
        <p:spPr>
          <a:xfrm flipH="1" flipV="1">
            <a:off x="4211960" y="5393881"/>
            <a:ext cx="432048" cy="328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1873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CC00CC"/>
                              </a:solidFill>
                              <a:latin typeface="Cambria Math" panose="02040503050406030204" pitchFamily="18" charset="0"/>
                            </a:rPr>
                          </m:ctrlPr>
                        </m:sSubPr>
                        <m:e>
                          <m:r>
                            <a:rPr lang="en-US" altLang="ja-JP" sz="2400" b="0" i="1" smtClean="0">
                              <a:solidFill>
                                <a:srgbClr val="CC00CC"/>
                              </a:solidFill>
                              <a:latin typeface="Cambria Math" panose="02040503050406030204" pitchFamily="18" charset="0"/>
                            </a:rPr>
                            <m:t>𝐹</m:t>
                          </m:r>
                        </m:e>
                        <m:sub>
                          <m:r>
                            <a:rPr lang="en-US" altLang="ja-JP" sz="2400" b="0" i="1" smtClean="0">
                              <a:solidFill>
                                <a:srgbClr val="CC00CC"/>
                              </a:solidFill>
                              <a:latin typeface="Cambria Math" panose="02040503050406030204" pitchFamily="18" charset="0"/>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panose="02040503050406030204" pitchFamily="18" charset="0"/>
                            </a:rPr>
                            <m:t>𝑥</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𝑟</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1">
                <a:blip r:embed="rId3"/>
                <a:stretch>
                  <a:fillRect l="-1185" t="-4848"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1331640" y="2462410"/>
                <a:ext cx="7056784" cy="18603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400" dirty="0">
                    <a:solidFill>
                      <a:schemeClr val="tx1"/>
                    </a:solidFill>
                  </a:rPr>
                  <a:t>                                        </a:t>
                </a:r>
                <a14:m>
                  <m:oMath xmlns:m="http://schemas.openxmlformats.org/officeDocument/2006/math">
                    <m:sSub>
                      <m:sSubPr>
                        <m:ctrlPr>
                          <a:rPr lang="en-US" altLang="ja-JP" sz="2400" i="1" smtClean="0">
                            <a:solidFill>
                              <a:srgbClr val="CC00CC"/>
                            </a:solidFill>
                            <a:latin typeface="Cambria Math" panose="02040503050406030204" pitchFamily="18" charset="0"/>
                          </a:rPr>
                        </m:ctrlPr>
                      </m:sSubPr>
                      <m:e>
                        <m:r>
                          <a:rPr lang="en-US" altLang="ja-JP" sz="2400" b="0" i="1" smtClean="0">
                            <a:solidFill>
                              <a:srgbClr val="CC00CC"/>
                            </a:solidFill>
                            <a:latin typeface="Cambria Math"/>
                          </a:rPr>
                          <m:t>𝐹</m:t>
                        </m:r>
                      </m:e>
                      <m:sub>
                        <m:r>
                          <a:rPr lang="en-US" altLang="ja-JP" sz="2400" b="0" i="1" smtClean="0">
                            <a:solidFill>
                              <a:srgbClr val="CC00CC"/>
                            </a:solidFill>
                            <a:latin typeface="Cambria Math"/>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a:rPr>
                          <m:t>𝑥</m:t>
                        </m:r>
                        <m:r>
                          <a:rPr lang="en-US" altLang="ja-JP" sz="2400" b="0" i="1" smtClean="0">
                            <a:solidFill>
                              <a:srgbClr val="CC00CC"/>
                            </a:solidFill>
                            <a:latin typeface="Cambria Math"/>
                          </a:rPr>
                          <m:t>+</m:t>
                        </m:r>
                        <m:r>
                          <a:rPr lang="en-US" altLang="ja-JP" sz="2400" b="0" i="1" smtClean="0">
                            <a:solidFill>
                              <a:srgbClr val="CC00CC"/>
                            </a:solidFill>
                            <a:latin typeface="Cambria Math"/>
                          </a:rPr>
                          <m:t>𝑟</m:t>
                        </m:r>
                        <m:r>
                          <a:rPr lang="en-US" altLang="ja-JP" sz="2400" b="0" i="1" smtClean="0">
                            <a:solidFill>
                              <a:srgbClr val="CC00CC"/>
                            </a:solidFill>
                            <a:latin typeface="Cambria Math"/>
                          </a:rPr>
                          <m:t>,</m:t>
                        </m:r>
                        <m:r>
                          <a:rPr lang="en-US" altLang="ja-JP" sz="2400" b="0" i="1" smtClean="0">
                            <a:solidFill>
                              <a:srgbClr val="CC00CC"/>
                            </a:solidFill>
                            <a:latin typeface="Cambria Math"/>
                          </a:rPr>
                          <m:t>𝑦</m:t>
                        </m:r>
                      </m:e>
                    </m:d>
                    <m:r>
                      <a:rPr lang="en-US" altLang="ja-JP" sz="2400" b="0" i="1" smtClean="0">
                        <a:solidFill>
                          <a:schemeClr val="tx1"/>
                        </a:solidFill>
                        <a:latin typeface="Cambria Math"/>
                      </a:rPr>
                      <m:t>=</m:t>
                    </m:r>
                  </m:oMath>
                </a14:m>
                <a:r>
                  <a:rPr lang="en-US" altLang="ja-JP" sz="2400" dirty="0">
                    <a:solidFill>
                      <a:srgbClr val="00B0F0"/>
                    </a:solidFill>
                  </a:rPr>
                  <a:t>  </a:t>
                </a:r>
                <a14:m>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a:rPr>
                          <m:t>                                                </m:t>
                        </m:r>
                        <m:r>
                          <a:rPr lang="en-US" altLang="ja-JP" sz="2400" b="0" i="1" smtClean="0">
                            <a:solidFill>
                              <a:srgbClr val="FF0000"/>
                            </a:solidFill>
                            <a:latin typeface="Cambria Math"/>
                          </a:rPr>
                          <m:t>𝐹</m:t>
                        </m:r>
                      </m:e>
                      <m:sub>
                        <m:r>
                          <a:rPr lang="en-US" altLang="ja-JP" sz="2400" b="0" i="1" smtClean="0">
                            <a:solidFill>
                              <a:srgbClr val="FF0000"/>
                            </a:solidFill>
                            <a:latin typeface="Cambria Math"/>
                          </a:rPr>
                          <m:t>𝑦</m:t>
                        </m:r>
                      </m:sub>
                    </m:sSub>
                    <m:d>
                      <m:dPr>
                        <m:ctrlPr>
                          <a:rPr lang="en-US" altLang="ja-JP" sz="2400" i="1" smtClean="0">
                            <a:solidFill>
                              <a:srgbClr val="FF0000"/>
                            </a:solidFill>
                            <a:latin typeface="Cambria Math" panose="02040503050406030204" pitchFamily="18" charset="0"/>
                          </a:rPr>
                        </m:ctrlPr>
                      </m:dPr>
                      <m:e>
                        <m:r>
                          <a:rPr lang="en-US" altLang="ja-JP" sz="2400" i="1" smtClean="0">
                            <a:solidFill>
                              <a:srgbClr val="FF0000"/>
                            </a:solidFill>
                            <a:latin typeface="Cambria Math" panose="02040503050406030204" pitchFamily="18" charset="0"/>
                          </a:rPr>
                          <m:t>𝑥</m:t>
                        </m:r>
                        <m:r>
                          <a:rPr lang="en-US" altLang="ja-JP" sz="2400" b="0" i="1" smtClean="0">
                            <a:solidFill>
                              <a:srgbClr val="FF0000"/>
                            </a:solidFill>
                            <a:latin typeface="Cambria Math"/>
                          </a:rPr>
                          <m:t>+</m:t>
                        </m:r>
                        <m:r>
                          <a:rPr lang="en-US" altLang="ja-JP" sz="2400" b="0" i="1" smtClean="0">
                            <a:solidFill>
                              <a:srgbClr val="FF0000"/>
                            </a:solidFill>
                            <a:latin typeface="Cambria Math" panose="02040503050406030204" pitchFamily="18" charset="0"/>
                          </a:rPr>
                          <m:t>𝑟</m:t>
                        </m:r>
                        <m:r>
                          <a:rPr lang="en-US" altLang="ja-JP" sz="2400" i="1" smtClean="0">
                            <a:solidFill>
                              <a:srgbClr val="FF0000"/>
                            </a:solidFill>
                            <a:latin typeface="Cambria Math" panose="02040503050406030204" pitchFamily="18" charset="0"/>
                          </a:rPr>
                          <m:t>,</m:t>
                        </m:r>
                        <m:r>
                          <a:rPr lang="en-US" altLang="ja-JP" sz="2400" i="1" smtClean="0">
                            <a:solidFill>
                              <a:srgbClr val="FF0000"/>
                            </a:solidFill>
                            <a:latin typeface="Cambria Math" panose="02040503050406030204" pitchFamily="18" charset="0"/>
                          </a:rPr>
                          <m:t>𝑦</m:t>
                        </m:r>
                        <m:r>
                          <a:rPr lang="en-US" altLang="ja-JP" sz="2400" b="0" i="1" smtClean="0">
                            <a:solidFill>
                              <a:srgbClr val="FF0000"/>
                            </a:solidFill>
                            <a:latin typeface="Cambria Math"/>
                          </a:rPr>
                          <m:t>−1</m:t>
                        </m:r>
                      </m:e>
                    </m:d>
                    <m:r>
                      <a:rPr lang="en-US" altLang="ja-JP" sz="2400" i="1" smtClean="0">
                        <a:solidFill>
                          <a:schemeClr val="tx1"/>
                        </a:solidFill>
                        <a:latin typeface="Cambria Math" panose="02040503050406030204" pitchFamily="18" charset="0"/>
                      </a:rPr>
                      <m:t>+</m:t>
                    </m:r>
                  </m:oMath>
                </a14:m>
                <a:endParaRPr lang="en-US" altLang="ja-JP"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FFC000"/>
                              </a:solidFill>
                              <a:latin typeface="Cambria Math" panose="02040503050406030204" pitchFamily="18" charset="0"/>
                            </a:rPr>
                          </m:ctrlPr>
                        </m:sSubPr>
                        <m:e>
                          <m:r>
                            <a:rPr lang="en-US" altLang="ja-JP" sz="2400" b="0" i="1" smtClean="0">
                              <a:solidFill>
                                <a:srgbClr val="FFC000"/>
                              </a:solidFill>
                              <a:latin typeface="Cambria Math"/>
                            </a:rPr>
                            <m:t>                                  </m:t>
                          </m:r>
                          <m:r>
                            <a:rPr lang="en-US" altLang="ja-JP" sz="2400" i="1">
                              <a:solidFill>
                                <a:srgbClr val="FFC000"/>
                              </a:solidFill>
                              <a:latin typeface="Cambria Math"/>
                            </a:rPr>
                            <m:t>𝐶</m:t>
                          </m:r>
                        </m:e>
                        <m:sub>
                          <m:r>
                            <a:rPr lang="en-US" altLang="ja-JP" sz="2400" i="1">
                              <a:solidFill>
                                <a:srgbClr val="FFC000"/>
                              </a:solidFill>
                              <a:latin typeface="Cambria Math"/>
                            </a:rPr>
                            <m:t>𝑥</m:t>
                          </m:r>
                        </m:sub>
                      </m:sSub>
                      <m:d>
                        <m:dPr>
                          <m:ctrlPr>
                            <a:rPr lang="en-US" altLang="ja-JP" sz="2400" b="0" i="1" smtClean="0">
                              <a:solidFill>
                                <a:srgbClr val="FFC000"/>
                              </a:solidFill>
                              <a:latin typeface="Cambria Math" panose="02040503050406030204" pitchFamily="18" charset="0"/>
                            </a:rPr>
                          </m:ctrlPr>
                        </m:dPr>
                        <m:e>
                          <m:r>
                            <a:rPr lang="en-US" altLang="ja-JP" sz="2400" b="0" i="1" smtClean="0">
                              <a:solidFill>
                                <a:srgbClr val="FFC000"/>
                              </a:solidFill>
                              <a:latin typeface="Cambria Math"/>
                            </a:rPr>
                            <m:t>𝑥</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r>
                            <a:rPr lang="en-US" altLang="ja-JP" sz="2400" b="0" i="1" smtClean="0">
                              <a:solidFill>
                                <a:srgbClr val="FFC000"/>
                              </a:solidFill>
                              <a:latin typeface="Cambria Math"/>
                            </a:rPr>
                            <m:t>,</m:t>
                          </m:r>
                          <m:r>
                            <a:rPr lang="en-US" altLang="ja-JP" sz="2400" b="0" i="1" smtClean="0">
                              <a:solidFill>
                                <a:srgbClr val="FFC000"/>
                              </a:solidFill>
                              <a:latin typeface="Cambria Math"/>
                            </a:rPr>
                            <m:t>𝑦</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r>
                  <a:rPr lang="en-US" altLang="ja-JP" sz="2400" dirty="0">
                    <a:solidFill>
                      <a:schemeClr val="tx1"/>
                    </a:solidFill>
                  </a:rPr>
                  <a:t>                                                  </a:t>
                </a:r>
                <a14:m>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i="1">
                            <a:solidFill>
                              <a:schemeClr val="tx1"/>
                            </a:solidFill>
                            <a:latin typeface="Cambria Math"/>
                          </a:rPr>
                          <m:t>𝐶</m:t>
                        </m:r>
                      </m:e>
                      <m:sub>
                        <m:r>
                          <a:rPr lang="en-US" altLang="ja-JP" sz="2400" i="1">
                            <a:solidFill>
                              <a:schemeClr val="tx1"/>
                            </a:solidFill>
                            <a:latin typeface="Cambria Math"/>
                          </a:rPr>
                          <m:t>𝑥</m:t>
                        </m:r>
                      </m:sub>
                    </m:sSub>
                    <m:r>
                      <a:rPr lang="en-US" altLang="ja-JP" sz="2400" b="0" i="1" smtClean="0">
                        <a:solidFill>
                          <a:schemeClr val="tx1"/>
                        </a:solidFill>
                        <a:latin typeface="Cambria Math"/>
                      </a:rPr>
                      <m:t>(</m:t>
                    </m:r>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−1)</m:t>
                    </m:r>
                  </m:oMath>
                </a14:m>
                <a:endParaRPr lang="en-US" altLang="ja-JP" sz="2400" dirty="0">
                  <a:solidFill>
                    <a:schemeClr val="tx1"/>
                  </a:solidFill>
                </a:endParaRPr>
              </a:p>
              <a:p>
                <a:pPr marL="0" indent="0">
                  <a:buFont typeface="Arial" pitchFamily="34" charset="0"/>
                  <a:buNone/>
                </a:pPr>
                <a:endParaRPr lang="en-US" altLang="ja-JP" sz="2400" dirty="0">
                  <a:solidFill>
                    <a:schemeClr val="tx1"/>
                  </a:solidFill>
                </a:endParaRPr>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1331640" y="2462410"/>
                <a:ext cx="7056784" cy="1860303"/>
              </a:xfrm>
              <a:prstGeom prst="rect">
                <a:avLst/>
              </a:prstGeom>
              <a:blipFill rotWithShape="1">
                <a:blip r:embed="rId4"/>
                <a:stretch>
                  <a:fillRect/>
                </a:stretch>
              </a:blipFill>
            </p:spPr>
            <p:txBody>
              <a:bodyPr/>
              <a:lstStyle/>
              <a:p>
                <a:r>
                  <a:rPr lang="ja-JP" altLang="en-US">
                    <a:noFill/>
                  </a:rPr>
                  <a:t> </a:t>
                </a:r>
              </a:p>
            </p:txBody>
          </p:sp>
        </mc:Fallback>
      </mc:AlternateContent>
      <p:sp>
        <p:nvSpPr>
          <p:cNvPr id="20" name="正方形/長方形 19"/>
          <p:cNvSpPr/>
          <p:nvPr/>
        </p:nvSpPr>
        <p:spPr>
          <a:xfrm>
            <a:off x="4019397" y="5611345"/>
            <a:ext cx="13840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018751" y="4745141"/>
            <a:ext cx="141635"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flipV="1">
            <a:off x="4090018" y="4603233"/>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2895955" y="5066639"/>
                <a:ext cx="7753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r>
                        <a:rPr kumimoji="1" lang="en-US" altLang="ja-JP" b="0" i="0" smtClean="0">
                          <a:latin typeface="Cambria Math"/>
                        </a:rPr>
                        <m:t>−1</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2895955" y="5066639"/>
                <a:ext cx="775340" cy="369332"/>
              </a:xfrm>
              <a:prstGeom prst="rect">
                <a:avLst/>
              </a:prstGeom>
              <a:blipFill rotWithShape="1">
                <a:blip r:embed="rId5"/>
                <a:stretch>
                  <a:fillRect b="-4918"/>
                </a:stretch>
              </a:blipFill>
            </p:spPr>
            <p:txBody>
              <a:bodyPr/>
              <a:lstStyle/>
              <a:p>
                <a:r>
                  <a:rPr lang="ja-JP" altLang="en-US">
                    <a:noFill/>
                  </a:rPr>
                  <a:t> </a:t>
                </a:r>
              </a:p>
            </p:txBody>
          </p:sp>
        </mc:Fallback>
      </mc:AlternateContent>
      <p:sp>
        <p:nvSpPr>
          <p:cNvPr id="24" name="正方形/長方形 23"/>
          <p:cNvSpPr/>
          <p:nvPr/>
        </p:nvSpPr>
        <p:spPr>
          <a:xfrm>
            <a:off x="4019397" y="4891265"/>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019397" y="5033247"/>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019397" y="5179297"/>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019397" y="5323313"/>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020265" y="5611345"/>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018751" y="4747249"/>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019397" y="5465221"/>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p:nvPr/>
        </p:nvCxnSpPr>
        <p:spPr>
          <a:xfrm>
            <a:off x="3656330" y="5249197"/>
            <a:ext cx="864096" cy="21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p:cNvSpPr txBox="1"/>
              <p:nvPr/>
            </p:nvSpPr>
            <p:spPr>
              <a:xfrm>
                <a:off x="3309177" y="424374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3309177" y="4243748"/>
                <a:ext cx="757772" cy="369332"/>
              </a:xfrm>
              <a:prstGeom prst="rect">
                <a:avLst/>
              </a:prstGeom>
              <a:blipFill rotWithShape="1">
                <a:blip r:embed="rId6"/>
                <a:stretch>
                  <a:fillRect/>
                </a:stretch>
              </a:blipFill>
            </p:spPr>
            <p:txBody>
              <a:bodyPr/>
              <a:lstStyle/>
              <a:p>
                <a:r>
                  <a:rPr lang="ja-JP" altLang="en-US">
                    <a:noFill/>
                  </a:rPr>
                  <a:t> </a:t>
                </a:r>
              </a:p>
            </p:txBody>
          </p:sp>
        </mc:Fallback>
      </mc:AlternateContent>
      <p:sp>
        <p:nvSpPr>
          <p:cNvPr id="33" name="正方形/長方形 32"/>
          <p:cNvSpPr/>
          <p:nvPr/>
        </p:nvSpPr>
        <p:spPr>
          <a:xfrm>
            <a:off x="4019397" y="4891265"/>
            <a:ext cx="138408" cy="717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2984432" y="3212976"/>
            <a:ext cx="1589411" cy="1988127"/>
          </a:xfrm>
          <a:custGeom>
            <a:avLst/>
            <a:gdLst>
              <a:gd name="connsiteX0" fmla="*/ 1589411 w 1589411"/>
              <a:gd name="connsiteY0" fmla="*/ 0 h 1988127"/>
              <a:gd name="connsiteX1" fmla="*/ 210884 w 1589411"/>
              <a:gd name="connsiteY1" fmla="*/ 498764 h 1988127"/>
              <a:gd name="connsiteX2" fmla="*/ 86193 w 1589411"/>
              <a:gd name="connsiteY2" fmla="*/ 1489364 h 1988127"/>
              <a:gd name="connsiteX3" fmla="*/ 1014447 w 1589411"/>
              <a:gd name="connsiteY3" fmla="*/ 1988127 h 1988127"/>
            </a:gdLst>
            <a:ahLst/>
            <a:cxnLst>
              <a:cxn ang="0">
                <a:pos x="connsiteX0" y="connsiteY0"/>
              </a:cxn>
              <a:cxn ang="0">
                <a:pos x="connsiteX1" y="connsiteY1"/>
              </a:cxn>
              <a:cxn ang="0">
                <a:pos x="connsiteX2" y="connsiteY2"/>
              </a:cxn>
              <a:cxn ang="0">
                <a:pos x="connsiteX3" y="connsiteY3"/>
              </a:cxn>
            </a:cxnLst>
            <a:rect l="l" t="t" r="r" b="b"/>
            <a:pathLst>
              <a:path w="1589411" h="1988127">
                <a:moveTo>
                  <a:pt x="1589411" y="0"/>
                </a:moveTo>
                <a:cubicBezTo>
                  <a:pt x="1025415" y="125268"/>
                  <a:pt x="461420" y="250537"/>
                  <a:pt x="210884" y="498764"/>
                </a:cubicBezTo>
                <a:cubicBezTo>
                  <a:pt x="-39652" y="746991"/>
                  <a:pt x="-47734" y="1241137"/>
                  <a:pt x="86193" y="1489364"/>
                </a:cubicBezTo>
                <a:cubicBezTo>
                  <a:pt x="220120" y="1737591"/>
                  <a:pt x="617283" y="1862859"/>
                  <a:pt x="1014447" y="1988127"/>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4151279" y="3496994"/>
            <a:ext cx="4644917" cy="2195946"/>
          </a:xfrm>
          <a:custGeom>
            <a:avLst/>
            <a:gdLst>
              <a:gd name="connsiteX0" fmla="*/ 3138055 w 4644917"/>
              <a:gd name="connsiteY0" fmla="*/ 0 h 2195946"/>
              <a:gd name="connsiteX1" fmla="*/ 4329546 w 4644917"/>
              <a:gd name="connsiteY1" fmla="*/ 90055 h 2195946"/>
              <a:gd name="connsiteX2" fmla="*/ 4641273 w 4644917"/>
              <a:gd name="connsiteY2" fmla="*/ 471055 h 2195946"/>
              <a:gd name="connsiteX3" fmla="*/ 4433455 w 4644917"/>
              <a:gd name="connsiteY3" fmla="*/ 1281546 h 2195946"/>
              <a:gd name="connsiteX4" fmla="*/ 3532909 w 4644917"/>
              <a:gd name="connsiteY4" fmla="*/ 1641764 h 2195946"/>
              <a:gd name="connsiteX5" fmla="*/ 0 w 4644917"/>
              <a:gd name="connsiteY5" fmla="*/ 2195946 h 219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917" h="2195946">
                <a:moveTo>
                  <a:pt x="3138055" y="0"/>
                </a:moveTo>
                <a:cubicBezTo>
                  <a:pt x="3608532" y="5773"/>
                  <a:pt x="4079010" y="11546"/>
                  <a:pt x="4329546" y="90055"/>
                </a:cubicBezTo>
                <a:cubicBezTo>
                  <a:pt x="4580082" y="168564"/>
                  <a:pt x="4623955" y="272473"/>
                  <a:pt x="4641273" y="471055"/>
                </a:cubicBezTo>
                <a:cubicBezTo>
                  <a:pt x="4658591" y="669637"/>
                  <a:pt x="4618182" y="1086428"/>
                  <a:pt x="4433455" y="1281546"/>
                </a:cubicBezTo>
                <a:cubicBezTo>
                  <a:pt x="4248728" y="1476664"/>
                  <a:pt x="4271818" y="1489364"/>
                  <a:pt x="3532909" y="1641764"/>
                </a:cubicBezTo>
                <a:cubicBezTo>
                  <a:pt x="2794000" y="1794164"/>
                  <a:pt x="1397000" y="1995055"/>
                  <a:pt x="0" y="2195946"/>
                </a:cubicBezTo>
              </a:path>
            </a:pathLst>
          </a:custGeom>
          <a:noFill/>
          <a:ln>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6" name="テキスト ボックス 35"/>
              <p:cNvSpPr txBox="1"/>
              <p:nvPr/>
            </p:nvSpPr>
            <p:spPr>
              <a:xfrm>
                <a:off x="5016932" y="4291911"/>
                <a:ext cx="2920158" cy="461665"/>
              </a:xfrm>
              <a:prstGeom prst="rect">
                <a:avLst/>
              </a:prstGeom>
              <a:noFill/>
            </p:spPr>
            <p:txBody>
              <a:bodyPr wrap="none" rtlCol="0">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𝑥</m:t>
                        </m:r>
                      </m:sub>
                    </m:sSub>
                  </m:oMath>
                </a14:m>
                <a:r>
                  <a:rPr kumimoji="1" lang="en-US" altLang="ja-JP" sz="2400" dirty="0"/>
                  <a:t> : Cross-correlation</a:t>
                </a:r>
                <a:endParaRPr kumimoji="1" lang="ja-JP" altLang="en-US" sz="2400" dirty="0"/>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5016932" y="4291911"/>
                <a:ext cx="2920158" cy="461665"/>
              </a:xfrm>
              <a:prstGeom prst="rect">
                <a:avLst/>
              </a:prstGeom>
              <a:blipFill rotWithShape="1">
                <a:blip r:embed="rId7"/>
                <a:stretch>
                  <a:fillRect l="-626" t="-10526" b="-28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30244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 name="テキスト ボックス 53"/>
              <p:cNvSpPr txBox="1"/>
              <p:nvPr/>
            </p:nvSpPr>
            <p:spPr>
              <a:xfrm>
                <a:off x="5016932" y="4291911"/>
                <a:ext cx="2920158" cy="461665"/>
              </a:xfrm>
              <a:prstGeom prst="rect">
                <a:avLst/>
              </a:prstGeom>
              <a:noFill/>
            </p:spPr>
            <p:txBody>
              <a:bodyPr wrap="none" rtlCol="0">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𝑥</m:t>
                        </m:r>
                      </m:sub>
                    </m:sSub>
                  </m:oMath>
                </a14:m>
                <a:r>
                  <a:rPr kumimoji="1" lang="en-US" altLang="ja-JP" sz="2400" dirty="0"/>
                  <a:t> : Cross-correlation</a:t>
                </a:r>
                <a:endParaRPr kumimoji="1" lang="ja-JP" altLang="en-US" sz="2400"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5016932" y="4291911"/>
                <a:ext cx="2920158" cy="461665"/>
              </a:xfrm>
              <a:prstGeom prst="rect">
                <a:avLst/>
              </a:prstGeom>
              <a:blipFill rotWithShape="1">
                <a:blip r:embed="rId3"/>
                <a:stretch>
                  <a:fillRect l="-626" t="-10526" b="-28947"/>
                </a:stretch>
              </a:blipFill>
            </p:spPr>
            <p:txBody>
              <a:bodyPr/>
              <a:lstStyle/>
              <a:p>
                <a:r>
                  <a:rPr lang="ja-JP" altLang="en-US">
                    <a:noFill/>
                  </a:rPr>
                  <a:t> </a:t>
                </a:r>
              </a:p>
            </p:txBody>
          </p:sp>
        </mc:Fallback>
      </mc:AlternateContent>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CC00CC"/>
                              </a:solidFill>
                              <a:latin typeface="Cambria Math" panose="02040503050406030204" pitchFamily="18" charset="0"/>
                            </a:rPr>
                          </m:ctrlPr>
                        </m:sSubPr>
                        <m:e>
                          <m:r>
                            <a:rPr lang="en-US" altLang="ja-JP" sz="2400" b="0" i="1" smtClean="0">
                              <a:solidFill>
                                <a:srgbClr val="CC00CC"/>
                              </a:solidFill>
                              <a:latin typeface="Cambria Math" panose="02040503050406030204" pitchFamily="18" charset="0"/>
                            </a:rPr>
                            <m:t>𝐹</m:t>
                          </m:r>
                        </m:e>
                        <m:sub>
                          <m:r>
                            <a:rPr lang="en-US" altLang="ja-JP" sz="2400" b="0" i="1" smtClean="0">
                              <a:solidFill>
                                <a:srgbClr val="CC00CC"/>
                              </a:solidFill>
                              <a:latin typeface="Cambria Math" panose="02040503050406030204" pitchFamily="18" charset="0"/>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panose="02040503050406030204" pitchFamily="18" charset="0"/>
                            </a:rPr>
                            <m:t>𝑥</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𝑟</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1">
                <a:blip r:embed="rId4"/>
                <a:stretch>
                  <a:fillRect l="-1185" t="-4848"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1331640" y="2462410"/>
                <a:ext cx="7056784" cy="18603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400" dirty="0">
                    <a:solidFill>
                      <a:schemeClr val="tx1"/>
                    </a:solidFill>
                  </a:rPr>
                  <a:t>                                        </a:t>
                </a:r>
                <a14:m>
                  <m:oMath xmlns:m="http://schemas.openxmlformats.org/officeDocument/2006/math">
                    <m:sSub>
                      <m:sSubPr>
                        <m:ctrlPr>
                          <a:rPr lang="en-US" altLang="ja-JP" sz="2400" i="1" smtClean="0">
                            <a:solidFill>
                              <a:srgbClr val="CC00CC"/>
                            </a:solidFill>
                            <a:latin typeface="Cambria Math" panose="02040503050406030204" pitchFamily="18" charset="0"/>
                          </a:rPr>
                        </m:ctrlPr>
                      </m:sSubPr>
                      <m:e>
                        <m:r>
                          <a:rPr lang="en-US" altLang="ja-JP" sz="2400" b="0" i="1" smtClean="0">
                            <a:solidFill>
                              <a:srgbClr val="CC00CC"/>
                            </a:solidFill>
                            <a:latin typeface="Cambria Math"/>
                          </a:rPr>
                          <m:t>𝐹</m:t>
                        </m:r>
                      </m:e>
                      <m:sub>
                        <m:r>
                          <a:rPr lang="en-US" altLang="ja-JP" sz="2400" b="0" i="1" smtClean="0">
                            <a:solidFill>
                              <a:srgbClr val="CC00CC"/>
                            </a:solidFill>
                            <a:latin typeface="Cambria Math"/>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a:rPr>
                          <m:t>𝑥</m:t>
                        </m:r>
                        <m:r>
                          <a:rPr lang="en-US" altLang="ja-JP" sz="2400" b="0" i="1" smtClean="0">
                            <a:solidFill>
                              <a:srgbClr val="CC00CC"/>
                            </a:solidFill>
                            <a:latin typeface="Cambria Math"/>
                          </a:rPr>
                          <m:t>+</m:t>
                        </m:r>
                        <m:r>
                          <a:rPr lang="en-US" altLang="ja-JP" sz="2400" b="0" i="1" smtClean="0">
                            <a:solidFill>
                              <a:srgbClr val="CC00CC"/>
                            </a:solidFill>
                            <a:latin typeface="Cambria Math"/>
                          </a:rPr>
                          <m:t>𝑟</m:t>
                        </m:r>
                        <m:r>
                          <a:rPr lang="en-US" altLang="ja-JP" sz="2400" b="0" i="1" smtClean="0">
                            <a:solidFill>
                              <a:srgbClr val="CC00CC"/>
                            </a:solidFill>
                            <a:latin typeface="Cambria Math"/>
                          </a:rPr>
                          <m:t>,</m:t>
                        </m:r>
                        <m:r>
                          <a:rPr lang="en-US" altLang="ja-JP" sz="2400" b="0" i="1" smtClean="0">
                            <a:solidFill>
                              <a:srgbClr val="CC00CC"/>
                            </a:solidFill>
                            <a:latin typeface="Cambria Math"/>
                          </a:rPr>
                          <m:t>𝑦</m:t>
                        </m:r>
                      </m:e>
                    </m:d>
                    <m:r>
                      <a:rPr lang="en-US" altLang="ja-JP" sz="2400" b="0" i="1" smtClean="0">
                        <a:solidFill>
                          <a:schemeClr val="tx1"/>
                        </a:solidFill>
                        <a:latin typeface="Cambria Math"/>
                      </a:rPr>
                      <m:t>=</m:t>
                    </m:r>
                  </m:oMath>
                </a14:m>
                <a:r>
                  <a:rPr lang="en-US" altLang="ja-JP" sz="2400" dirty="0">
                    <a:solidFill>
                      <a:srgbClr val="00B0F0"/>
                    </a:solidFill>
                  </a:rPr>
                  <a:t>  </a:t>
                </a:r>
                <a14:m>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a:rPr>
                          <m:t>                                                </m:t>
                        </m:r>
                        <m:r>
                          <a:rPr lang="en-US" altLang="ja-JP" sz="2400" b="0" i="1" smtClean="0">
                            <a:solidFill>
                              <a:srgbClr val="FF0000"/>
                            </a:solidFill>
                            <a:latin typeface="Cambria Math"/>
                          </a:rPr>
                          <m:t>𝐹</m:t>
                        </m:r>
                      </m:e>
                      <m:sub>
                        <m:r>
                          <a:rPr lang="en-US" altLang="ja-JP" sz="2400" b="0" i="1" smtClean="0">
                            <a:solidFill>
                              <a:srgbClr val="FF0000"/>
                            </a:solidFill>
                            <a:latin typeface="Cambria Math"/>
                          </a:rPr>
                          <m:t>𝑦</m:t>
                        </m:r>
                      </m:sub>
                    </m:sSub>
                    <m:d>
                      <m:dPr>
                        <m:ctrlPr>
                          <a:rPr lang="en-US" altLang="ja-JP" sz="2400" i="1" smtClean="0">
                            <a:solidFill>
                              <a:srgbClr val="FF0000"/>
                            </a:solidFill>
                            <a:latin typeface="Cambria Math" panose="02040503050406030204" pitchFamily="18" charset="0"/>
                          </a:rPr>
                        </m:ctrlPr>
                      </m:dPr>
                      <m:e>
                        <m:r>
                          <a:rPr lang="en-US" altLang="ja-JP" sz="2400" i="1" smtClean="0">
                            <a:solidFill>
                              <a:srgbClr val="FF0000"/>
                            </a:solidFill>
                            <a:latin typeface="Cambria Math" panose="02040503050406030204" pitchFamily="18" charset="0"/>
                          </a:rPr>
                          <m:t>𝑥</m:t>
                        </m:r>
                        <m:r>
                          <a:rPr lang="en-US" altLang="ja-JP" sz="2400" b="0" i="1" smtClean="0">
                            <a:solidFill>
                              <a:srgbClr val="FF0000"/>
                            </a:solidFill>
                            <a:latin typeface="Cambria Math"/>
                          </a:rPr>
                          <m:t>+</m:t>
                        </m:r>
                        <m:r>
                          <a:rPr lang="en-US" altLang="ja-JP" sz="2400" b="0" i="1" smtClean="0">
                            <a:solidFill>
                              <a:srgbClr val="FF0000"/>
                            </a:solidFill>
                            <a:latin typeface="Cambria Math" panose="02040503050406030204" pitchFamily="18" charset="0"/>
                          </a:rPr>
                          <m:t>𝑟</m:t>
                        </m:r>
                        <m:r>
                          <a:rPr lang="en-US" altLang="ja-JP" sz="2400" i="1" smtClean="0">
                            <a:solidFill>
                              <a:srgbClr val="FF0000"/>
                            </a:solidFill>
                            <a:latin typeface="Cambria Math" panose="02040503050406030204" pitchFamily="18" charset="0"/>
                          </a:rPr>
                          <m:t>,</m:t>
                        </m:r>
                        <m:r>
                          <a:rPr lang="en-US" altLang="ja-JP" sz="2400" i="1" smtClean="0">
                            <a:solidFill>
                              <a:srgbClr val="FF0000"/>
                            </a:solidFill>
                            <a:latin typeface="Cambria Math" panose="02040503050406030204" pitchFamily="18" charset="0"/>
                          </a:rPr>
                          <m:t>𝑦</m:t>
                        </m:r>
                        <m:r>
                          <a:rPr lang="en-US" altLang="ja-JP" sz="2400" b="0" i="1" smtClean="0">
                            <a:solidFill>
                              <a:srgbClr val="FF0000"/>
                            </a:solidFill>
                            <a:latin typeface="Cambria Math"/>
                          </a:rPr>
                          <m:t>−1</m:t>
                        </m:r>
                      </m:e>
                    </m:d>
                    <m:r>
                      <a:rPr lang="en-US" altLang="ja-JP" sz="2400" i="1" smtClean="0">
                        <a:solidFill>
                          <a:schemeClr val="tx1"/>
                        </a:solidFill>
                        <a:latin typeface="Cambria Math" panose="02040503050406030204" pitchFamily="18" charset="0"/>
                      </a:rPr>
                      <m:t>+</m:t>
                    </m:r>
                  </m:oMath>
                </a14:m>
                <a:endParaRPr lang="en-US" altLang="ja-JP"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FFC000"/>
                              </a:solidFill>
                              <a:latin typeface="Cambria Math" panose="02040503050406030204" pitchFamily="18" charset="0"/>
                            </a:rPr>
                          </m:ctrlPr>
                        </m:sSubPr>
                        <m:e>
                          <m:r>
                            <a:rPr lang="en-US" altLang="ja-JP" sz="2400" b="0" i="1" smtClean="0">
                              <a:solidFill>
                                <a:srgbClr val="FFC000"/>
                              </a:solidFill>
                              <a:latin typeface="Cambria Math"/>
                            </a:rPr>
                            <m:t>                                  </m:t>
                          </m:r>
                          <m:r>
                            <a:rPr lang="en-US" altLang="ja-JP" sz="2400" i="1">
                              <a:solidFill>
                                <a:srgbClr val="FFC000"/>
                              </a:solidFill>
                              <a:latin typeface="Cambria Math"/>
                            </a:rPr>
                            <m:t>𝐶</m:t>
                          </m:r>
                        </m:e>
                        <m:sub>
                          <m:r>
                            <a:rPr lang="en-US" altLang="ja-JP" sz="2400" i="1">
                              <a:solidFill>
                                <a:srgbClr val="FFC000"/>
                              </a:solidFill>
                              <a:latin typeface="Cambria Math"/>
                            </a:rPr>
                            <m:t>𝑥</m:t>
                          </m:r>
                        </m:sub>
                      </m:sSub>
                      <m:d>
                        <m:dPr>
                          <m:ctrlPr>
                            <a:rPr lang="en-US" altLang="ja-JP" sz="2400" b="0" i="1" smtClean="0">
                              <a:solidFill>
                                <a:srgbClr val="FFC000"/>
                              </a:solidFill>
                              <a:latin typeface="Cambria Math" panose="02040503050406030204" pitchFamily="18" charset="0"/>
                            </a:rPr>
                          </m:ctrlPr>
                        </m:dPr>
                        <m:e>
                          <m:r>
                            <a:rPr lang="en-US" altLang="ja-JP" sz="2400" b="0" i="1" smtClean="0">
                              <a:solidFill>
                                <a:srgbClr val="FFC000"/>
                              </a:solidFill>
                              <a:latin typeface="Cambria Math"/>
                            </a:rPr>
                            <m:t>𝑥</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r>
                            <a:rPr lang="en-US" altLang="ja-JP" sz="2400" b="0" i="1" smtClean="0">
                              <a:solidFill>
                                <a:srgbClr val="FFC000"/>
                              </a:solidFill>
                              <a:latin typeface="Cambria Math"/>
                            </a:rPr>
                            <m:t>,</m:t>
                          </m:r>
                          <m:r>
                            <a:rPr lang="en-US" altLang="ja-JP" sz="2400" b="0" i="1" smtClean="0">
                              <a:solidFill>
                                <a:srgbClr val="FFC000"/>
                              </a:solidFill>
                              <a:latin typeface="Cambria Math"/>
                            </a:rPr>
                            <m:t>𝑦</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r>
                  <a:rPr lang="en-US" altLang="ja-JP" sz="2400" dirty="0">
                    <a:solidFill>
                      <a:srgbClr val="00B0F0"/>
                    </a:solidFill>
                  </a:rPr>
                  <a:t>                                                  </a:t>
                </a:r>
                <a14:m>
                  <m:oMath xmlns:m="http://schemas.openxmlformats.org/officeDocument/2006/math">
                    <m:sSub>
                      <m:sSubPr>
                        <m:ctrlPr>
                          <a:rPr lang="en-US" altLang="ja-JP" sz="2400" i="1" smtClean="0">
                            <a:solidFill>
                              <a:srgbClr val="92D050"/>
                            </a:solidFill>
                            <a:latin typeface="Cambria Math" panose="02040503050406030204" pitchFamily="18" charset="0"/>
                          </a:rPr>
                        </m:ctrlPr>
                      </m:sSubPr>
                      <m:e>
                        <m:r>
                          <a:rPr lang="en-US" altLang="ja-JP" sz="2400" i="1">
                            <a:solidFill>
                              <a:srgbClr val="92D050"/>
                            </a:solidFill>
                            <a:latin typeface="Cambria Math"/>
                          </a:rPr>
                          <m:t>𝐶</m:t>
                        </m:r>
                      </m:e>
                      <m:sub>
                        <m:r>
                          <a:rPr lang="en-US" altLang="ja-JP" sz="2400" i="1">
                            <a:solidFill>
                              <a:srgbClr val="92D050"/>
                            </a:solidFill>
                            <a:latin typeface="Cambria Math"/>
                          </a:rPr>
                          <m:t>𝑥</m:t>
                        </m:r>
                      </m:sub>
                    </m:sSub>
                    <m:r>
                      <a:rPr lang="en-US" altLang="ja-JP" sz="2400" b="0" i="1" smtClean="0">
                        <a:solidFill>
                          <a:srgbClr val="92D050"/>
                        </a:solidFill>
                        <a:latin typeface="Cambria Math"/>
                      </a:rPr>
                      <m:t>(</m:t>
                    </m:r>
                    <m:r>
                      <a:rPr lang="en-US" altLang="ja-JP" sz="2400" b="0" i="1" smtClean="0">
                        <a:solidFill>
                          <a:srgbClr val="92D050"/>
                        </a:solidFill>
                        <a:latin typeface="Cambria Math"/>
                      </a:rPr>
                      <m:t>𝑥</m:t>
                    </m:r>
                    <m:r>
                      <a:rPr lang="en-US" altLang="ja-JP" sz="2400" b="0" i="1" smtClean="0">
                        <a:solidFill>
                          <a:srgbClr val="92D050"/>
                        </a:solidFill>
                        <a:latin typeface="Cambria Math"/>
                      </a:rPr>
                      <m:t>+</m:t>
                    </m:r>
                    <m:r>
                      <a:rPr lang="en-US" altLang="ja-JP" sz="2400" b="0" i="1" smtClean="0">
                        <a:solidFill>
                          <a:srgbClr val="92D050"/>
                        </a:solidFill>
                        <a:latin typeface="Cambria Math" panose="02040503050406030204" pitchFamily="18" charset="0"/>
                      </a:rPr>
                      <m:t>𝑟</m:t>
                    </m:r>
                    <m:r>
                      <a:rPr lang="en-US" altLang="ja-JP" sz="2400" b="0" i="1" smtClean="0">
                        <a:solidFill>
                          <a:srgbClr val="92D050"/>
                        </a:solidFill>
                        <a:latin typeface="Cambria Math"/>
                      </a:rPr>
                      <m:t>,</m:t>
                    </m:r>
                    <m:r>
                      <a:rPr lang="en-US" altLang="ja-JP" sz="2400" b="0" i="1" smtClean="0">
                        <a:solidFill>
                          <a:srgbClr val="92D050"/>
                        </a:solidFill>
                        <a:latin typeface="Cambria Math"/>
                      </a:rPr>
                      <m:t>𝑦</m:t>
                    </m:r>
                    <m:r>
                      <a:rPr lang="en-US" altLang="ja-JP" sz="2400" b="0" i="1" smtClean="0">
                        <a:solidFill>
                          <a:srgbClr val="92D050"/>
                        </a:solidFill>
                        <a:latin typeface="Cambria Math"/>
                      </a:rPr>
                      <m:t>−</m:t>
                    </m:r>
                    <m:r>
                      <a:rPr lang="en-US" altLang="ja-JP" sz="2400" b="0" i="1" smtClean="0">
                        <a:solidFill>
                          <a:srgbClr val="92D050"/>
                        </a:solidFill>
                        <a:latin typeface="Cambria Math" panose="02040503050406030204" pitchFamily="18" charset="0"/>
                      </a:rPr>
                      <m:t>𝑟</m:t>
                    </m:r>
                    <m:r>
                      <a:rPr lang="en-US" altLang="ja-JP" sz="2400" b="0" i="1" smtClean="0">
                        <a:solidFill>
                          <a:srgbClr val="92D050"/>
                        </a:solidFill>
                        <a:latin typeface="Cambria Math"/>
                      </a:rPr>
                      <m:t>−1)</m:t>
                    </m:r>
                  </m:oMath>
                </a14:m>
                <a:endParaRPr lang="en-US" altLang="ja-JP" sz="2400" dirty="0">
                  <a:solidFill>
                    <a:srgbClr val="92D050"/>
                  </a:solidFill>
                </a:endParaRPr>
              </a:p>
              <a:p>
                <a:pPr marL="0" indent="0">
                  <a:buFont typeface="Arial" pitchFamily="34" charset="0"/>
                  <a:buNone/>
                </a:pPr>
                <a:endParaRPr lang="en-US" altLang="ja-JP" sz="2400" dirty="0">
                  <a:solidFill>
                    <a:srgbClr val="92D050"/>
                  </a:solidFill>
                </a:endParaRPr>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1331640" y="2462410"/>
                <a:ext cx="7056784" cy="1860303"/>
              </a:xfrm>
              <a:prstGeom prst="rect">
                <a:avLst/>
              </a:prstGeom>
              <a:blipFill rotWithShape="1">
                <a:blip r:embed="rId5"/>
                <a:stretch>
                  <a:fillRect/>
                </a:stretch>
              </a:blipFill>
            </p:spPr>
            <p:txBody>
              <a:bodyPr/>
              <a:lstStyle/>
              <a:p>
                <a:r>
                  <a:rPr lang="ja-JP" altLang="en-US">
                    <a:noFill/>
                  </a:rPr>
                  <a:t> </a:t>
                </a:r>
              </a:p>
            </p:txBody>
          </p:sp>
        </mc:Fallback>
      </mc:AlternateContent>
      <p:sp>
        <p:nvSpPr>
          <p:cNvPr id="37" name="正方形/長方形 36"/>
          <p:cNvSpPr/>
          <p:nvPr/>
        </p:nvSpPr>
        <p:spPr>
          <a:xfrm>
            <a:off x="4020217" y="5611345"/>
            <a:ext cx="13840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4019571" y="4745141"/>
            <a:ext cx="141635"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p:nvPr/>
        </p:nvCxnSpPr>
        <p:spPr>
          <a:xfrm flipV="1">
            <a:off x="4090838" y="4603233"/>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テキスト ボックス 39"/>
              <p:cNvSpPr txBox="1"/>
              <p:nvPr/>
            </p:nvSpPr>
            <p:spPr>
              <a:xfrm>
                <a:off x="2896775" y="5066639"/>
                <a:ext cx="7753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r>
                        <a:rPr kumimoji="1" lang="en-US" altLang="ja-JP" b="0" i="0" smtClean="0">
                          <a:latin typeface="Cambria Math"/>
                        </a:rPr>
                        <m:t>−1</m:t>
                      </m:r>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2896775" y="5066639"/>
                <a:ext cx="775340" cy="369332"/>
              </a:xfrm>
              <a:prstGeom prst="rect">
                <a:avLst/>
              </a:prstGeom>
              <a:blipFill rotWithShape="1">
                <a:blip r:embed="rId6"/>
                <a:stretch>
                  <a:fillRect b="-4918"/>
                </a:stretch>
              </a:blipFill>
            </p:spPr>
            <p:txBody>
              <a:bodyPr/>
              <a:lstStyle/>
              <a:p>
                <a:r>
                  <a:rPr lang="ja-JP" altLang="en-US">
                    <a:noFill/>
                  </a:rPr>
                  <a:t> </a:t>
                </a:r>
              </a:p>
            </p:txBody>
          </p:sp>
        </mc:Fallback>
      </mc:AlternateContent>
      <p:sp>
        <p:nvSpPr>
          <p:cNvPr id="41" name="正方形/長方形 40"/>
          <p:cNvSpPr/>
          <p:nvPr/>
        </p:nvSpPr>
        <p:spPr>
          <a:xfrm>
            <a:off x="4020217" y="4891265"/>
            <a:ext cx="139054" cy="144016"/>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4020217" y="5033247"/>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020217" y="5179297"/>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4020217" y="5323313"/>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021085" y="5611345"/>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4019571" y="4747249"/>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4020217" y="5465221"/>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3657150" y="5249197"/>
            <a:ext cx="864096" cy="21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3309997" y="424374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3309997" y="4243748"/>
                <a:ext cx="757772" cy="369332"/>
              </a:xfrm>
              <a:prstGeom prst="rect">
                <a:avLst/>
              </a:prstGeom>
              <a:blipFill rotWithShape="1">
                <a:blip r:embed="rId7"/>
                <a:stretch>
                  <a:fillRect/>
                </a:stretch>
              </a:blipFill>
            </p:spPr>
            <p:txBody>
              <a:bodyPr/>
              <a:lstStyle/>
              <a:p>
                <a:r>
                  <a:rPr lang="ja-JP" altLang="en-US">
                    <a:noFill/>
                  </a:rPr>
                  <a:t> </a:t>
                </a:r>
              </a:p>
            </p:txBody>
          </p:sp>
        </mc:Fallback>
      </mc:AlternateContent>
      <p:sp>
        <p:nvSpPr>
          <p:cNvPr id="50" name="正方形/長方形 49"/>
          <p:cNvSpPr/>
          <p:nvPr/>
        </p:nvSpPr>
        <p:spPr>
          <a:xfrm>
            <a:off x="4020217" y="4891265"/>
            <a:ext cx="138408" cy="717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2985252" y="3212976"/>
            <a:ext cx="1589411" cy="1988127"/>
          </a:xfrm>
          <a:custGeom>
            <a:avLst/>
            <a:gdLst>
              <a:gd name="connsiteX0" fmla="*/ 1589411 w 1589411"/>
              <a:gd name="connsiteY0" fmla="*/ 0 h 1988127"/>
              <a:gd name="connsiteX1" fmla="*/ 210884 w 1589411"/>
              <a:gd name="connsiteY1" fmla="*/ 498764 h 1988127"/>
              <a:gd name="connsiteX2" fmla="*/ 86193 w 1589411"/>
              <a:gd name="connsiteY2" fmla="*/ 1489364 h 1988127"/>
              <a:gd name="connsiteX3" fmla="*/ 1014447 w 1589411"/>
              <a:gd name="connsiteY3" fmla="*/ 1988127 h 1988127"/>
            </a:gdLst>
            <a:ahLst/>
            <a:cxnLst>
              <a:cxn ang="0">
                <a:pos x="connsiteX0" y="connsiteY0"/>
              </a:cxn>
              <a:cxn ang="0">
                <a:pos x="connsiteX1" y="connsiteY1"/>
              </a:cxn>
              <a:cxn ang="0">
                <a:pos x="connsiteX2" y="connsiteY2"/>
              </a:cxn>
              <a:cxn ang="0">
                <a:pos x="connsiteX3" y="connsiteY3"/>
              </a:cxn>
            </a:cxnLst>
            <a:rect l="l" t="t" r="r" b="b"/>
            <a:pathLst>
              <a:path w="1589411" h="1988127">
                <a:moveTo>
                  <a:pt x="1589411" y="0"/>
                </a:moveTo>
                <a:cubicBezTo>
                  <a:pt x="1025415" y="125268"/>
                  <a:pt x="461420" y="250537"/>
                  <a:pt x="210884" y="498764"/>
                </a:cubicBezTo>
                <a:cubicBezTo>
                  <a:pt x="-39652" y="746991"/>
                  <a:pt x="-47734" y="1241137"/>
                  <a:pt x="86193" y="1489364"/>
                </a:cubicBezTo>
                <a:cubicBezTo>
                  <a:pt x="220120" y="1737591"/>
                  <a:pt x="617283" y="1862859"/>
                  <a:pt x="1014447" y="1988127"/>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152099" y="3496994"/>
            <a:ext cx="4644917" cy="2195946"/>
          </a:xfrm>
          <a:custGeom>
            <a:avLst/>
            <a:gdLst>
              <a:gd name="connsiteX0" fmla="*/ 3138055 w 4644917"/>
              <a:gd name="connsiteY0" fmla="*/ 0 h 2195946"/>
              <a:gd name="connsiteX1" fmla="*/ 4329546 w 4644917"/>
              <a:gd name="connsiteY1" fmla="*/ 90055 h 2195946"/>
              <a:gd name="connsiteX2" fmla="*/ 4641273 w 4644917"/>
              <a:gd name="connsiteY2" fmla="*/ 471055 h 2195946"/>
              <a:gd name="connsiteX3" fmla="*/ 4433455 w 4644917"/>
              <a:gd name="connsiteY3" fmla="*/ 1281546 h 2195946"/>
              <a:gd name="connsiteX4" fmla="*/ 3532909 w 4644917"/>
              <a:gd name="connsiteY4" fmla="*/ 1641764 h 2195946"/>
              <a:gd name="connsiteX5" fmla="*/ 0 w 4644917"/>
              <a:gd name="connsiteY5" fmla="*/ 2195946 h 219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917" h="2195946">
                <a:moveTo>
                  <a:pt x="3138055" y="0"/>
                </a:moveTo>
                <a:cubicBezTo>
                  <a:pt x="3608532" y="5773"/>
                  <a:pt x="4079010" y="11546"/>
                  <a:pt x="4329546" y="90055"/>
                </a:cubicBezTo>
                <a:cubicBezTo>
                  <a:pt x="4580082" y="168564"/>
                  <a:pt x="4623955" y="272473"/>
                  <a:pt x="4641273" y="471055"/>
                </a:cubicBezTo>
                <a:cubicBezTo>
                  <a:pt x="4658591" y="669637"/>
                  <a:pt x="4618182" y="1086428"/>
                  <a:pt x="4433455" y="1281546"/>
                </a:cubicBezTo>
                <a:cubicBezTo>
                  <a:pt x="4248728" y="1476664"/>
                  <a:pt x="4271818" y="1489364"/>
                  <a:pt x="3532909" y="1641764"/>
                </a:cubicBezTo>
                <a:cubicBezTo>
                  <a:pt x="2794000" y="1794164"/>
                  <a:pt x="1397000" y="1995055"/>
                  <a:pt x="0" y="2195946"/>
                </a:cubicBezTo>
              </a:path>
            </a:pathLst>
          </a:custGeom>
          <a:noFill/>
          <a:ln>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172881" y="4077072"/>
            <a:ext cx="1343891" cy="895431"/>
          </a:xfrm>
          <a:custGeom>
            <a:avLst/>
            <a:gdLst>
              <a:gd name="connsiteX0" fmla="*/ 1343891 w 1343891"/>
              <a:gd name="connsiteY0" fmla="*/ 0 h 997527"/>
              <a:gd name="connsiteX1" fmla="*/ 1233055 w 1343891"/>
              <a:gd name="connsiteY1" fmla="*/ 381000 h 997527"/>
              <a:gd name="connsiteX2" fmla="*/ 796637 w 1343891"/>
              <a:gd name="connsiteY2" fmla="*/ 658091 h 997527"/>
              <a:gd name="connsiteX3" fmla="*/ 0 w 1343891"/>
              <a:gd name="connsiteY3" fmla="*/ 997527 h 997527"/>
            </a:gdLst>
            <a:ahLst/>
            <a:cxnLst>
              <a:cxn ang="0">
                <a:pos x="connsiteX0" y="connsiteY0"/>
              </a:cxn>
              <a:cxn ang="0">
                <a:pos x="connsiteX1" y="connsiteY1"/>
              </a:cxn>
              <a:cxn ang="0">
                <a:pos x="connsiteX2" y="connsiteY2"/>
              </a:cxn>
              <a:cxn ang="0">
                <a:pos x="connsiteX3" y="connsiteY3"/>
              </a:cxn>
            </a:cxnLst>
            <a:rect l="l" t="t" r="r" b="b"/>
            <a:pathLst>
              <a:path w="1343891" h="997527">
                <a:moveTo>
                  <a:pt x="1343891" y="0"/>
                </a:moveTo>
                <a:cubicBezTo>
                  <a:pt x="1334077" y="135659"/>
                  <a:pt x="1324264" y="271318"/>
                  <a:pt x="1233055" y="381000"/>
                </a:cubicBezTo>
                <a:cubicBezTo>
                  <a:pt x="1141846" y="490682"/>
                  <a:pt x="1002146" y="555337"/>
                  <a:pt x="796637" y="658091"/>
                </a:cubicBezTo>
                <a:cubicBezTo>
                  <a:pt x="591128" y="760845"/>
                  <a:pt x="295564" y="879186"/>
                  <a:pt x="0" y="997527"/>
                </a:cubicBezTo>
              </a:path>
            </a:pathLst>
          </a:cu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83355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 name="テキスト ボックス 53"/>
              <p:cNvSpPr txBox="1"/>
              <p:nvPr/>
            </p:nvSpPr>
            <p:spPr>
              <a:xfrm>
                <a:off x="5016932" y="4291911"/>
                <a:ext cx="2920158" cy="461665"/>
              </a:xfrm>
              <a:prstGeom prst="rect">
                <a:avLst/>
              </a:prstGeom>
              <a:noFill/>
            </p:spPr>
            <p:txBody>
              <a:bodyPr wrap="none" rtlCol="0">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𝑥</m:t>
                        </m:r>
                      </m:sub>
                    </m:sSub>
                  </m:oMath>
                </a14:m>
                <a:r>
                  <a:rPr kumimoji="1" lang="en-US" altLang="ja-JP" sz="2400" dirty="0"/>
                  <a:t> : Cross-correlation</a:t>
                </a:r>
                <a:endParaRPr kumimoji="1" lang="ja-JP" altLang="en-US" sz="2400" dirty="0"/>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5016932" y="4291911"/>
                <a:ext cx="2920158" cy="461665"/>
              </a:xfrm>
              <a:prstGeom prst="rect">
                <a:avLst/>
              </a:prstGeom>
              <a:blipFill rotWithShape="1">
                <a:blip r:embed="rId3"/>
                <a:stretch>
                  <a:fillRect l="-626" t="-10526" b="-28947"/>
                </a:stretch>
              </a:blipFill>
            </p:spPr>
            <p:txBody>
              <a:bodyPr/>
              <a:lstStyle/>
              <a:p>
                <a:r>
                  <a:rPr lang="ja-JP" altLang="en-US">
                    <a:noFill/>
                  </a:rPr>
                  <a:t> </a:t>
                </a:r>
              </a:p>
            </p:txBody>
          </p:sp>
        </mc:Fallback>
      </mc:AlternateContent>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CC00CC"/>
                              </a:solidFill>
                              <a:latin typeface="Cambria Math" panose="02040503050406030204" pitchFamily="18" charset="0"/>
                            </a:rPr>
                          </m:ctrlPr>
                        </m:sSubPr>
                        <m:e>
                          <m:r>
                            <a:rPr lang="en-US" altLang="ja-JP" sz="2400" b="0" i="1" smtClean="0">
                              <a:solidFill>
                                <a:srgbClr val="CC00CC"/>
                              </a:solidFill>
                              <a:latin typeface="Cambria Math" panose="02040503050406030204" pitchFamily="18" charset="0"/>
                            </a:rPr>
                            <m:t>𝐹</m:t>
                          </m:r>
                        </m:e>
                        <m:sub>
                          <m:r>
                            <a:rPr lang="en-US" altLang="ja-JP" sz="2400" b="0" i="1" smtClean="0">
                              <a:solidFill>
                                <a:srgbClr val="CC00CC"/>
                              </a:solidFill>
                              <a:latin typeface="Cambria Math" panose="02040503050406030204" pitchFamily="18" charset="0"/>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panose="02040503050406030204" pitchFamily="18" charset="0"/>
                            </a:rPr>
                            <m:t>𝑥</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𝑟</m:t>
                          </m:r>
                          <m:r>
                            <a:rPr lang="en-US" altLang="ja-JP" sz="2400" b="0" i="1" smtClean="0">
                              <a:solidFill>
                                <a:srgbClr val="CC00CC"/>
                              </a:solidFill>
                              <a:latin typeface="Cambria Math" panose="02040503050406030204" pitchFamily="18" charset="0"/>
                            </a:rPr>
                            <m:t>,</m:t>
                          </m:r>
                          <m:r>
                            <a:rPr lang="en-US" altLang="ja-JP" sz="2400" b="0" i="1" smtClean="0">
                              <a:solidFill>
                                <a:srgbClr val="CC00CC"/>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1">
                <a:blip r:embed="rId4"/>
                <a:stretch>
                  <a:fillRect l="-1185" t="-4848"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1331640" y="2462410"/>
                <a:ext cx="7056784" cy="1860303"/>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400" dirty="0">
                    <a:solidFill>
                      <a:schemeClr val="tx1"/>
                    </a:solidFill>
                  </a:rPr>
                  <a:t>                                        </a:t>
                </a:r>
                <a14:m>
                  <m:oMath xmlns:m="http://schemas.openxmlformats.org/officeDocument/2006/math">
                    <m:sSub>
                      <m:sSubPr>
                        <m:ctrlPr>
                          <a:rPr lang="en-US" altLang="ja-JP" sz="2400" i="1" smtClean="0">
                            <a:solidFill>
                              <a:srgbClr val="CC00CC"/>
                            </a:solidFill>
                            <a:latin typeface="Cambria Math" panose="02040503050406030204" pitchFamily="18" charset="0"/>
                          </a:rPr>
                        </m:ctrlPr>
                      </m:sSubPr>
                      <m:e>
                        <m:r>
                          <a:rPr lang="en-US" altLang="ja-JP" sz="2400" b="0" i="1" smtClean="0">
                            <a:solidFill>
                              <a:srgbClr val="CC00CC"/>
                            </a:solidFill>
                            <a:latin typeface="Cambria Math"/>
                          </a:rPr>
                          <m:t>𝐹</m:t>
                        </m:r>
                      </m:e>
                      <m:sub>
                        <m:r>
                          <a:rPr lang="en-US" altLang="ja-JP" sz="2400" b="0" i="1" smtClean="0">
                            <a:solidFill>
                              <a:srgbClr val="CC00CC"/>
                            </a:solidFill>
                            <a:latin typeface="Cambria Math"/>
                          </a:rPr>
                          <m:t>𝑦</m:t>
                        </m:r>
                      </m:sub>
                    </m:sSub>
                    <m:d>
                      <m:dPr>
                        <m:ctrlPr>
                          <a:rPr lang="en-US" altLang="ja-JP" sz="2400" b="0" i="1" smtClean="0">
                            <a:solidFill>
                              <a:srgbClr val="CC00CC"/>
                            </a:solidFill>
                            <a:latin typeface="Cambria Math" panose="02040503050406030204" pitchFamily="18" charset="0"/>
                          </a:rPr>
                        </m:ctrlPr>
                      </m:dPr>
                      <m:e>
                        <m:r>
                          <a:rPr lang="en-US" altLang="ja-JP" sz="2400" b="0" i="1" smtClean="0">
                            <a:solidFill>
                              <a:srgbClr val="CC00CC"/>
                            </a:solidFill>
                            <a:latin typeface="Cambria Math"/>
                          </a:rPr>
                          <m:t>𝑥</m:t>
                        </m:r>
                        <m:r>
                          <a:rPr lang="en-US" altLang="ja-JP" sz="2400" b="0" i="1" smtClean="0">
                            <a:solidFill>
                              <a:srgbClr val="CC00CC"/>
                            </a:solidFill>
                            <a:latin typeface="Cambria Math"/>
                          </a:rPr>
                          <m:t>+</m:t>
                        </m:r>
                        <m:r>
                          <a:rPr lang="en-US" altLang="ja-JP" sz="2400" b="0" i="1" smtClean="0">
                            <a:solidFill>
                              <a:srgbClr val="CC00CC"/>
                            </a:solidFill>
                            <a:latin typeface="Cambria Math"/>
                          </a:rPr>
                          <m:t>𝑟</m:t>
                        </m:r>
                        <m:r>
                          <a:rPr lang="en-US" altLang="ja-JP" sz="2400" b="0" i="1" smtClean="0">
                            <a:solidFill>
                              <a:srgbClr val="CC00CC"/>
                            </a:solidFill>
                            <a:latin typeface="Cambria Math"/>
                          </a:rPr>
                          <m:t>,</m:t>
                        </m:r>
                        <m:r>
                          <a:rPr lang="en-US" altLang="ja-JP" sz="2400" b="0" i="1" smtClean="0">
                            <a:solidFill>
                              <a:srgbClr val="CC00CC"/>
                            </a:solidFill>
                            <a:latin typeface="Cambria Math"/>
                          </a:rPr>
                          <m:t>𝑦</m:t>
                        </m:r>
                      </m:e>
                    </m:d>
                    <m:r>
                      <a:rPr lang="en-US" altLang="ja-JP" sz="2400" b="0" i="1" smtClean="0">
                        <a:solidFill>
                          <a:schemeClr val="tx1"/>
                        </a:solidFill>
                        <a:latin typeface="Cambria Math"/>
                      </a:rPr>
                      <m:t>=</m:t>
                    </m:r>
                  </m:oMath>
                </a14:m>
                <a:r>
                  <a:rPr lang="en-US" altLang="ja-JP" sz="2400" dirty="0">
                    <a:solidFill>
                      <a:srgbClr val="00B0F0"/>
                    </a:solidFill>
                  </a:rPr>
                  <a:t>  </a:t>
                </a:r>
                <a14:m>
                  <m:oMath xmlns:m="http://schemas.openxmlformats.org/officeDocument/2006/math">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a:rPr>
                          <m:t>                                                </m:t>
                        </m:r>
                        <m:r>
                          <a:rPr lang="en-US" altLang="ja-JP" sz="2400" b="0" i="1" smtClean="0">
                            <a:solidFill>
                              <a:srgbClr val="FF0000"/>
                            </a:solidFill>
                            <a:latin typeface="Cambria Math"/>
                          </a:rPr>
                          <m:t>𝐹</m:t>
                        </m:r>
                      </m:e>
                      <m:sub>
                        <m:r>
                          <a:rPr lang="en-US" altLang="ja-JP" sz="2400" b="0" i="1" smtClean="0">
                            <a:solidFill>
                              <a:srgbClr val="FF0000"/>
                            </a:solidFill>
                            <a:latin typeface="Cambria Math"/>
                          </a:rPr>
                          <m:t>𝑦</m:t>
                        </m:r>
                      </m:sub>
                    </m:sSub>
                    <m:d>
                      <m:dPr>
                        <m:ctrlPr>
                          <a:rPr lang="en-US" altLang="ja-JP" sz="2400" i="1" smtClean="0">
                            <a:solidFill>
                              <a:srgbClr val="FF0000"/>
                            </a:solidFill>
                            <a:latin typeface="Cambria Math" panose="02040503050406030204" pitchFamily="18" charset="0"/>
                          </a:rPr>
                        </m:ctrlPr>
                      </m:dPr>
                      <m:e>
                        <m:r>
                          <a:rPr lang="en-US" altLang="ja-JP" sz="2400" i="1" smtClean="0">
                            <a:solidFill>
                              <a:srgbClr val="FF0000"/>
                            </a:solidFill>
                            <a:latin typeface="Cambria Math" panose="02040503050406030204" pitchFamily="18" charset="0"/>
                          </a:rPr>
                          <m:t>𝑥</m:t>
                        </m:r>
                        <m:r>
                          <a:rPr lang="en-US" altLang="ja-JP" sz="2400" b="0" i="1" smtClean="0">
                            <a:solidFill>
                              <a:srgbClr val="FF0000"/>
                            </a:solidFill>
                            <a:latin typeface="Cambria Math"/>
                          </a:rPr>
                          <m:t>+</m:t>
                        </m:r>
                        <m:r>
                          <a:rPr lang="en-US" altLang="ja-JP" sz="2400" b="0" i="1" smtClean="0">
                            <a:solidFill>
                              <a:srgbClr val="FF0000"/>
                            </a:solidFill>
                            <a:latin typeface="Cambria Math" panose="02040503050406030204" pitchFamily="18" charset="0"/>
                          </a:rPr>
                          <m:t>𝑟</m:t>
                        </m:r>
                        <m:r>
                          <a:rPr lang="en-US" altLang="ja-JP" sz="2400" i="1" smtClean="0">
                            <a:solidFill>
                              <a:srgbClr val="FF0000"/>
                            </a:solidFill>
                            <a:latin typeface="Cambria Math" panose="02040503050406030204" pitchFamily="18" charset="0"/>
                          </a:rPr>
                          <m:t>,</m:t>
                        </m:r>
                        <m:r>
                          <a:rPr lang="en-US" altLang="ja-JP" sz="2400" i="1" smtClean="0">
                            <a:solidFill>
                              <a:srgbClr val="FF0000"/>
                            </a:solidFill>
                            <a:latin typeface="Cambria Math" panose="02040503050406030204" pitchFamily="18" charset="0"/>
                          </a:rPr>
                          <m:t>𝑦</m:t>
                        </m:r>
                        <m:r>
                          <a:rPr lang="en-US" altLang="ja-JP" sz="2400" b="0" i="1" smtClean="0">
                            <a:solidFill>
                              <a:srgbClr val="FF0000"/>
                            </a:solidFill>
                            <a:latin typeface="Cambria Math"/>
                          </a:rPr>
                          <m:t>−1</m:t>
                        </m:r>
                      </m:e>
                    </m:d>
                    <m:r>
                      <a:rPr lang="en-US" altLang="ja-JP" sz="2400" i="1" smtClean="0">
                        <a:solidFill>
                          <a:schemeClr val="tx1"/>
                        </a:solidFill>
                        <a:latin typeface="Cambria Math" panose="02040503050406030204" pitchFamily="18" charset="0"/>
                      </a:rPr>
                      <m:t>+</m:t>
                    </m:r>
                  </m:oMath>
                </a14:m>
                <a:endParaRPr lang="en-US" altLang="ja-JP"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FFC000"/>
                              </a:solidFill>
                              <a:latin typeface="Cambria Math" panose="02040503050406030204" pitchFamily="18" charset="0"/>
                            </a:rPr>
                          </m:ctrlPr>
                        </m:sSubPr>
                        <m:e>
                          <m:r>
                            <a:rPr lang="en-US" altLang="ja-JP" sz="2400" b="0" i="1" smtClean="0">
                              <a:solidFill>
                                <a:srgbClr val="FFC000"/>
                              </a:solidFill>
                              <a:latin typeface="Cambria Math"/>
                            </a:rPr>
                            <m:t>                                  </m:t>
                          </m:r>
                          <m:r>
                            <a:rPr lang="en-US" altLang="ja-JP" sz="2400" i="1">
                              <a:solidFill>
                                <a:srgbClr val="FFC000"/>
                              </a:solidFill>
                              <a:latin typeface="Cambria Math"/>
                            </a:rPr>
                            <m:t>𝐶</m:t>
                          </m:r>
                        </m:e>
                        <m:sub>
                          <m:r>
                            <a:rPr lang="en-US" altLang="ja-JP" sz="2400" i="1">
                              <a:solidFill>
                                <a:srgbClr val="FFC000"/>
                              </a:solidFill>
                              <a:latin typeface="Cambria Math"/>
                            </a:rPr>
                            <m:t>𝑥</m:t>
                          </m:r>
                        </m:sub>
                      </m:sSub>
                      <m:d>
                        <m:dPr>
                          <m:ctrlPr>
                            <a:rPr lang="en-US" altLang="ja-JP" sz="2400" b="0" i="1" smtClean="0">
                              <a:solidFill>
                                <a:srgbClr val="FFC000"/>
                              </a:solidFill>
                              <a:latin typeface="Cambria Math" panose="02040503050406030204" pitchFamily="18" charset="0"/>
                            </a:rPr>
                          </m:ctrlPr>
                        </m:dPr>
                        <m:e>
                          <m:r>
                            <a:rPr lang="en-US" altLang="ja-JP" sz="2400" b="0" i="1" smtClean="0">
                              <a:solidFill>
                                <a:srgbClr val="FFC000"/>
                              </a:solidFill>
                              <a:latin typeface="Cambria Math"/>
                            </a:rPr>
                            <m:t>𝑥</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r>
                            <a:rPr lang="en-US" altLang="ja-JP" sz="2400" b="0" i="1" smtClean="0">
                              <a:solidFill>
                                <a:srgbClr val="FFC000"/>
                              </a:solidFill>
                              <a:latin typeface="Cambria Math"/>
                            </a:rPr>
                            <m:t>,</m:t>
                          </m:r>
                          <m:r>
                            <a:rPr lang="en-US" altLang="ja-JP" sz="2400" b="0" i="1" smtClean="0">
                              <a:solidFill>
                                <a:srgbClr val="FFC000"/>
                              </a:solidFill>
                              <a:latin typeface="Cambria Math"/>
                            </a:rPr>
                            <m:t>𝑦</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r>
                  <a:rPr lang="en-US" altLang="ja-JP" sz="2400" dirty="0">
                    <a:solidFill>
                      <a:srgbClr val="00B0F0"/>
                    </a:solidFill>
                  </a:rPr>
                  <a:t>                                                  </a:t>
                </a:r>
                <a14:m>
                  <m:oMath xmlns:m="http://schemas.openxmlformats.org/officeDocument/2006/math">
                    <m:sSub>
                      <m:sSubPr>
                        <m:ctrlPr>
                          <a:rPr lang="en-US" altLang="ja-JP" sz="2400" i="1" smtClean="0">
                            <a:solidFill>
                              <a:srgbClr val="92D050"/>
                            </a:solidFill>
                            <a:latin typeface="Cambria Math" panose="02040503050406030204" pitchFamily="18" charset="0"/>
                          </a:rPr>
                        </m:ctrlPr>
                      </m:sSubPr>
                      <m:e>
                        <m:r>
                          <a:rPr lang="en-US" altLang="ja-JP" sz="2400" i="1">
                            <a:solidFill>
                              <a:srgbClr val="92D050"/>
                            </a:solidFill>
                            <a:latin typeface="Cambria Math"/>
                          </a:rPr>
                          <m:t>𝐶</m:t>
                        </m:r>
                      </m:e>
                      <m:sub>
                        <m:r>
                          <a:rPr lang="en-US" altLang="ja-JP" sz="2400" i="1">
                            <a:solidFill>
                              <a:srgbClr val="92D050"/>
                            </a:solidFill>
                            <a:latin typeface="Cambria Math"/>
                          </a:rPr>
                          <m:t>𝑥</m:t>
                        </m:r>
                      </m:sub>
                    </m:sSub>
                    <m:r>
                      <a:rPr lang="en-US" altLang="ja-JP" sz="2400" b="0" i="1" smtClean="0">
                        <a:solidFill>
                          <a:srgbClr val="92D050"/>
                        </a:solidFill>
                        <a:latin typeface="Cambria Math"/>
                      </a:rPr>
                      <m:t>(</m:t>
                    </m:r>
                    <m:r>
                      <a:rPr lang="en-US" altLang="ja-JP" sz="2400" b="0" i="1" smtClean="0">
                        <a:solidFill>
                          <a:srgbClr val="92D050"/>
                        </a:solidFill>
                        <a:latin typeface="Cambria Math"/>
                      </a:rPr>
                      <m:t>𝑥</m:t>
                    </m:r>
                    <m:r>
                      <a:rPr lang="en-US" altLang="ja-JP" sz="2400" b="0" i="1" smtClean="0">
                        <a:solidFill>
                          <a:srgbClr val="92D050"/>
                        </a:solidFill>
                        <a:latin typeface="Cambria Math"/>
                      </a:rPr>
                      <m:t>+</m:t>
                    </m:r>
                    <m:r>
                      <a:rPr lang="en-US" altLang="ja-JP" sz="2400" b="0" i="1" smtClean="0">
                        <a:solidFill>
                          <a:srgbClr val="92D050"/>
                        </a:solidFill>
                        <a:latin typeface="Cambria Math" panose="02040503050406030204" pitchFamily="18" charset="0"/>
                      </a:rPr>
                      <m:t>𝑟</m:t>
                    </m:r>
                    <m:r>
                      <a:rPr lang="en-US" altLang="ja-JP" sz="2400" b="0" i="1" smtClean="0">
                        <a:solidFill>
                          <a:srgbClr val="92D050"/>
                        </a:solidFill>
                        <a:latin typeface="Cambria Math"/>
                      </a:rPr>
                      <m:t>,</m:t>
                    </m:r>
                    <m:r>
                      <a:rPr lang="en-US" altLang="ja-JP" sz="2400" b="0" i="1" smtClean="0">
                        <a:solidFill>
                          <a:srgbClr val="92D050"/>
                        </a:solidFill>
                        <a:latin typeface="Cambria Math"/>
                      </a:rPr>
                      <m:t>𝑦</m:t>
                    </m:r>
                    <m:r>
                      <a:rPr lang="en-US" altLang="ja-JP" sz="2400" b="0" i="1" smtClean="0">
                        <a:solidFill>
                          <a:srgbClr val="92D050"/>
                        </a:solidFill>
                        <a:latin typeface="Cambria Math"/>
                      </a:rPr>
                      <m:t>−</m:t>
                    </m:r>
                    <m:r>
                      <a:rPr lang="en-US" altLang="ja-JP" sz="2400" b="0" i="1" smtClean="0">
                        <a:solidFill>
                          <a:srgbClr val="92D050"/>
                        </a:solidFill>
                        <a:latin typeface="Cambria Math" panose="02040503050406030204" pitchFamily="18" charset="0"/>
                      </a:rPr>
                      <m:t>𝑟</m:t>
                    </m:r>
                    <m:r>
                      <a:rPr lang="en-US" altLang="ja-JP" sz="2400" b="0" i="1" smtClean="0">
                        <a:solidFill>
                          <a:srgbClr val="92D050"/>
                        </a:solidFill>
                        <a:latin typeface="Cambria Math"/>
                      </a:rPr>
                      <m:t>−1)</m:t>
                    </m:r>
                  </m:oMath>
                </a14:m>
                <a:endParaRPr lang="en-US" altLang="ja-JP" sz="2400" dirty="0">
                  <a:solidFill>
                    <a:srgbClr val="92D050"/>
                  </a:solidFill>
                </a:endParaRPr>
              </a:p>
              <a:p>
                <a:pPr marL="0" indent="0">
                  <a:buFont typeface="Arial" pitchFamily="34" charset="0"/>
                  <a:buNone/>
                </a:pPr>
                <a:endParaRPr lang="en-US" altLang="ja-JP" sz="2400" dirty="0">
                  <a:solidFill>
                    <a:srgbClr val="92D050"/>
                  </a:solidFill>
                </a:endParaRPr>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1331640" y="2462410"/>
                <a:ext cx="7056784" cy="1860303"/>
              </a:xfrm>
              <a:prstGeom prst="rect">
                <a:avLst/>
              </a:prstGeom>
              <a:blipFill rotWithShape="1">
                <a:blip r:embed="rId5"/>
                <a:stretch>
                  <a:fillRect/>
                </a:stretch>
              </a:blipFill>
              <a:ln>
                <a:noFill/>
              </a:ln>
            </p:spPr>
            <p:txBody>
              <a:bodyPr/>
              <a:lstStyle/>
              <a:p>
                <a:r>
                  <a:rPr lang="ja-JP" altLang="en-US">
                    <a:noFill/>
                  </a:rPr>
                  <a:t> </a:t>
                </a:r>
              </a:p>
            </p:txBody>
          </p:sp>
        </mc:Fallback>
      </mc:AlternateContent>
      <p:sp>
        <p:nvSpPr>
          <p:cNvPr id="37" name="正方形/長方形 36"/>
          <p:cNvSpPr/>
          <p:nvPr/>
        </p:nvSpPr>
        <p:spPr>
          <a:xfrm>
            <a:off x="4020217" y="5611345"/>
            <a:ext cx="13840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4019571" y="4745141"/>
            <a:ext cx="141635"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p:nvPr/>
        </p:nvCxnSpPr>
        <p:spPr>
          <a:xfrm flipV="1">
            <a:off x="4090838" y="4603233"/>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テキスト ボックス 39"/>
              <p:cNvSpPr txBox="1"/>
              <p:nvPr/>
            </p:nvSpPr>
            <p:spPr>
              <a:xfrm>
                <a:off x="2896775" y="5066639"/>
                <a:ext cx="7753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r>
                        <a:rPr kumimoji="1" lang="en-US" altLang="ja-JP" b="0" i="0" smtClean="0">
                          <a:latin typeface="Cambria Math"/>
                        </a:rPr>
                        <m:t>−1</m:t>
                      </m:r>
                    </m:oMath>
                  </m:oMathPara>
                </a14:m>
                <a:endParaRPr kumimoji="1" lang="ja-JP" altLang="en-US" dirty="0"/>
              </a:p>
            </p:txBody>
          </p:sp>
        </mc:Choice>
        <mc:Fallback xmlns="">
          <p:sp>
            <p:nvSpPr>
              <p:cNvPr id="40" name="テキスト ボックス 39"/>
              <p:cNvSpPr txBox="1">
                <a:spLocks noRot="1" noChangeAspect="1" noMove="1" noResize="1" noEditPoints="1" noAdjustHandles="1" noChangeArrowheads="1" noChangeShapeType="1" noTextEdit="1"/>
              </p:cNvSpPr>
              <p:nvPr/>
            </p:nvSpPr>
            <p:spPr>
              <a:xfrm>
                <a:off x="2896775" y="5066639"/>
                <a:ext cx="775340" cy="369332"/>
              </a:xfrm>
              <a:prstGeom prst="rect">
                <a:avLst/>
              </a:prstGeom>
              <a:blipFill rotWithShape="1">
                <a:blip r:embed="rId6"/>
                <a:stretch>
                  <a:fillRect b="-4918"/>
                </a:stretch>
              </a:blipFill>
            </p:spPr>
            <p:txBody>
              <a:bodyPr/>
              <a:lstStyle/>
              <a:p>
                <a:r>
                  <a:rPr lang="ja-JP" altLang="en-US">
                    <a:noFill/>
                  </a:rPr>
                  <a:t> </a:t>
                </a:r>
              </a:p>
            </p:txBody>
          </p:sp>
        </mc:Fallback>
      </mc:AlternateContent>
      <p:sp>
        <p:nvSpPr>
          <p:cNvPr id="41" name="正方形/長方形 40"/>
          <p:cNvSpPr/>
          <p:nvPr/>
        </p:nvSpPr>
        <p:spPr>
          <a:xfrm>
            <a:off x="4020217" y="4891265"/>
            <a:ext cx="139054" cy="144016"/>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4020217" y="5033247"/>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4020217" y="5179297"/>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4020217" y="5323313"/>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021085" y="5611345"/>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4019571" y="4747249"/>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4020217" y="5465221"/>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p:cNvCxnSpPr/>
          <p:nvPr/>
        </p:nvCxnSpPr>
        <p:spPr>
          <a:xfrm>
            <a:off x="3657150" y="5249197"/>
            <a:ext cx="864096" cy="21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3309997" y="424374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3309997" y="4243748"/>
                <a:ext cx="757772" cy="369332"/>
              </a:xfrm>
              <a:prstGeom prst="rect">
                <a:avLst/>
              </a:prstGeom>
              <a:blipFill rotWithShape="1">
                <a:blip r:embed="rId7"/>
                <a:stretch>
                  <a:fillRect/>
                </a:stretch>
              </a:blipFill>
            </p:spPr>
            <p:txBody>
              <a:bodyPr/>
              <a:lstStyle/>
              <a:p>
                <a:r>
                  <a:rPr lang="ja-JP" altLang="en-US">
                    <a:noFill/>
                  </a:rPr>
                  <a:t> </a:t>
                </a:r>
              </a:p>
            </p:txBody>
          </p:sp>
        </mc:Fallback>
      </mc:AlternateContent>
      <p:sp>
        <p:nvSpPr>
          <p:cNvPr id="50" name="正方形/長方形 49"/>
          <p:cNvSpPr/>
          <p:nvPr/>
        </p:nvSpPr>
        <p:spPr>
          <a:xfrm>
            <a:off x="4020217" y="4891265"/>
            <a:ext cx="138408" cy="717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2985252" y="3212976"/>
            <a:ext cx="1589411" cy="1988127"/>
          </a:xfrm>
          <a:custGeom>
            <a:avLst/>
            <a:gdLst>
              <a:gd name="connsiteX0" fmla="*/ 1589411 w 1589411"/>
              <a:gd name="connsiteY0" fmla="*/ 0 h 1988127"/>
              <a:gd name="connsiteX1" fmla="*/ 210884 w 1589411"/>
              <a:gd name="connsiteY1" fmla="*/ 498764 h 1988127"/>
              <a:gd name="connsiteX2" fmla="*/ 86193 w 1589411"/>
              <a:gd name="connsiteY2" fmla="*/ 1489364 h 1988127"/>
              <a:gd name="connsiteX3" fmla="*/ 1014447 w 1589411"/>
              <a:gd name="connsiteY3" fmla="*/ 1988127 h 1988127"/>
            </a:gdLst>
            <a:ahLst/>
            <a:cxnLst>
              <a:cxn ang="0">
                <a:pos x="connsiteX0" y="connsiteY0"/>
              </a:cxn>
              <a:cxn ang="0">
                <a:pos x="connsiteX1" y="connsiteY1"/>
              </a:cxn>
              <a:cxn ang="0">
                <a:pos x="connsiteX2" y="connsiteY2"/>
              </a:cxn>
              <a:cxn ang="0">
                <a:pos x="connsiteX3" y="connsiteY3"/>
              </a:cxn>
            </a:cxnLst>
            <a:rect l="l" t="t" r="r" b="b"/>
            <a:pathLst>
              <a:path w="1589411" h="1988127">
                <a:moveTo>
                  <a:pt x="1589411" y="0"/>
                </a:moveTo>
                <a:cubicBezTo>
                  <a:pt x="1025415" y="125268"/>
                  <a:pt x="461420" y="250537"/>
                  <a:pt x="210884" y="498764"/>
                </a:cubicBezTo>
                <a:cubicBezTo>
                  <a:pt x="-39652" y="746991"/>
                  <a:pt x="-47734" y="1241137"/>
                  <a:pt x="86193" y="1489364"/>
                </a:cubicBezTo>
                <a:cubicBezTo>
                  <a:pt x="220120" y="1737591"/>
                  <a:pt x="617283" y="1862859"/>
                  <a:pt x="1014447" y="1988127"/>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152099" y="3496994"/>
            <a:ext cx="4644917" cy="2195946"/>
          </a:xfrm>
          <a:custGeom>
            <a:avLst/>
            <a:gdLst>
              <a:gd name="connsiteX0" fmla="*/ 3138055 w 4644917"/>
              <a:gd name="connsiteY0" fmla="*/ 0 h 2195946"/>
              <a:gd name="connsiteX1" fmla="*/ 4329546 w 4644917"/>
              <a:gd name="connsiteY1" fmla="*/ 90055 h 2195946"/>
              <a:gd name="connsiteX2" fmla="*/ 4641273 w 4644917"/>
              <a:gd name="connsiteY2" fmla="*/ 471055 h 2195946"/>
              <a:gd name="connsiteX3" fmla="*/ 4433455 w 4644917"/>
              <a:gd name="connsiteY3" fmla="*/ 1281546 h 2195946"/>
              <a:gd name="connsiteX4" fmla="*/ 3532909 w 4644917"/>
              <a:gd name="connsiteY4" fmla="*/ 1641764 h 2195946"/>
              <a:gd name="connsiteX5" fmla="*/ 0 w 4644917"/>
              <a:gd name="connsiteY5" fmla="*/ 2195946 h 219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917" h="2195946">
                <a:moveTo>
                  <a:pt x="3138055" y="0"/>
                </a:moveTo>
                <a:cubicBezTo>
                  <a:pt x="3608532" y="5773"/>
                  <a:pt x="4079010" y="11546"/>
                  <a:pt x="4329546" y="90055"/>
                </a:cubicBezTo>
                <a:cubicBezTo>
                  <a:pt x="4580082" y="168564"/>
                  <a:pt x="4623955" y="272473"/>
                  <a:pt x="4641273" y="471055"/>
                </a:cubicBezTo>
                <a:cubicBezTo>
                  <a:pt x="4658591" y="669637"/>
                  <a:pt x="4618182" y="1086428"/>
                  <a:pt x="4433455" y="1281546"/>
                </a:cubicBezTo>
                <a:cubicBezTo>
                  <a:pt x="4248728" y="1476664"/>
                  <a:pt x="4271818" y="1489364"/>
                  <a:pt x="3532909" y="1641764"/>
                </a:cubicBezTo>
                <a:cubicBezTo>
                  <a:pt x="2794000" y="1794164"/>
                  <a:pt x="1397000" y="1995055"/>
                  <a:pt x="0" y="2195946"/>
                </a:cubicBezTo>
              </a:path>
            </a:pathLst>
          </a:custGeom>
          <a:noFill/>
          <a:ln>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172881" y="4077072"/>
            <a:ext cx="1343891" cy="895431"/>
          </a:xfrm>
          <a:custGeom>
            <a:avLst/>
            <a:gdLst>
              <a:gd name="connsiteX0" fmla="*/ 1343891 w 1343891"/>
              <a:gd name="connsiteY0" fmla="*/ 0 h 997527"/>
              <a:gd name="connsiteX1" fmla="*/ 1233055 w 1343891"/>
              <a:gd name="connsiteY1" fmla="*/ 381000 h 997527"/>
              <a:gd name="connsiteX2" fmla="*/ 796637 w 1343891"/>
              <a:gd name="connsiteY2" fmla="*/ 658091 h 997527"/>
              <a:gd name="connsiteX3" fmla="*/ 0 w 1343891"/>
              <a:gd name="connsiteY3" fmla="*/ 997527 h 997527"/>
            </a:gdLst>
            <a:ahLst/>
            <a:cxnLst>
              <a:cxn ang="0">
                <a:pos x="connsiteX0" y="connsiteY0"/>
              </a:cxn>
              <a:cxn ang="0">
                <a:pos x="connsiteX1" y="connsiteY1"/>
              </a:cxn>
              <a:cxn ang="0">
                <a:pos x="connsiteX2" y="connsiteY2"/>
              </a:cxn>
              <a:cxn ang="0">
                <a:pos x="connsiteX3" y="connsiteY3"/>
              </a:cxn>
            </a:cxnLst>
            <a:rect l="l" t="t" r="r" b="b"/>
            <a:pathLst>
              <a:path w="1343891" h="997527">
                <a:moveTo>
                  <a:pt x="1343891" y="0"/>
                </a:moveTo>
                <a:cubicBezTo>
                  <a:pt x="1334077" y="135659"/>
                  <a:pt x="1324264" y="271318"/>
                  <a:pt x="1233055" y="381000"/>
                </a:cubicBezTo>
                <a:cubicBezTo>
                  <a:pt x="1141846" y="490682"/>
                  <a:pt x="1002146" y="555337"/>
                  <a:pt x="796637" y="658091"/>
                </a:cubicBezTo>
                <a:cubicBezTo>
                  <a:pt x="591128" y="760845"/>
                  <a:pt x="295564" y="879186"/>
                  <a:pt x="0" y="997527"/>
                </a:cubicBezTo>
              </a:path>
            </a:pathLst>
          </a:cu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4019958" y="5035540"/>
            <a:ext cx="138408" cy="717972"/>
          </a:xfrm>
          <a:prstGeom prst="rect">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p:cNvCxnSpPr/>
          <p:nvPr/>
        </p:nvCxnSpPr>
        <p:spPr>
          <a:xfrm>
            <a:off x="3671239" y="5379220"/>
            <a:ext cx="864096" cy="21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テキスト ボックス 57"/>
              <p:cNvSpPr txBox="1"/>
              <p:nvPr/>
            </p:nvSpPr>
            <p:spPr>
              <a:xfrm>
                <a:off x="4456280" y="5196662"/>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58" name="テキスト ボックス 57"/>
              <p:cNvSpPr txBox="1">
                <a:spLocks noRot="1" noChangeAspect="1" noMove="1" noResize="1" noEditPoints="1" noAdjustHandles="1" noChangeArrowheads="1" noChangeShapeType="1" noTextEdit="1"/>
              </p:cNvSpPr>
              <p:nvPr/>
            </p:nvSpPr>
            <p:spPr>
              <a:xfrm>
                <a:off x="4456280" y="5196662"/>
                <a:ext cx="371384" cy="369332"/>
              </a:xfrm>
              <a:prstGeom prst="rect">
                <a:avLst/>
              </a:prstGeom>
              <a:blipFill rotWithShape="1">
                <a:blip r:embed="rId8"/>
                <a:stretch>
                  <a:fillRect b="-4918"/>
                </a:stretch>
              </a:blipFill>
            </p:spPr>
            <p:txBody>
              <a:bodyPr/>
              <a:lstStyle/>
              <a:p>
                <a:r>
                  <a:rPr lang="ja-JP" altLang="en-US">
                    <a:noFill/>
                  </a:rPr>
                  <a:t> </a:t>
                </a:r>
              </a:p>
            </p:txBody>
          </p:sp>
        </mc:Fallback>
      </mc:AlternateContent>
      <p:sp>
        <p:nvSpPr>
          <p:cNvPr id="6" name="フリーフォーム 5"/>
          <p:cNvSpPr/>
          <p:nvPr/>
        </p:nvSpPr>
        <p:spPr>
          <a:xfrm>
            <a:off x="2490943" y="2832212"/>
            <a:ext cx="1652179" cy="2547008"/>
          </a:xfrm>
          <a:custGeom>
            <a:avLst/>
            <a:gdLst>
              <a:gd name="connsiteX0" fmla="*/ 1652179 w 1652179"/>
              <a:gd name="connsiteY0" fmla="*/ 0 h 2629912"/>
              <a:gd name="connsiteX1" fmla="*/ 462650 w 1652179"/>
              <a:gd name="connsiteY1" fmla="*/ 493615 h 2629912"/>
              <a:gd name="connsiteX2" fmla="*/ 25680 w 1652179"/>
              <a:gd name="connsiteY2" fmla="*/ 1229990 h 2629912"/>
              <a:gd name="connsiteX3" fmla="*/ 122784 w 1652179"/>
              <a:gd name="connsiteY3" fmla="*/ 2112022 h 2629912"/>
              <a:gd name="connsiteX4" fmla="*/ 713503 w 1652179"/>
              <a:gd name="connsiteY4" fmla="*/ 2540900 h 2629912"/>
              <a:gd name="connsiteX5" fmla="*/ 1514615 w 1652179"/>
              <a:gd name="connsiteY5" fmla="*/ 2629912 h 262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2179" h="2629912">
                <a:moveTo>
                  <a:pt x="1652179" y="0"/>
                </a:moveTo>
                <a:cubicBezTo>
                  <a:pt x="1192956" y="144308"/>
                  <a:pt x="733733" y="288617"/>
                  <a:pt x="462650" y="493615"/>
                </a:cubicBezTo>
                <a:cubicBezTo>
                  <a:pt x="191567" y="698613"/>
                  <a:pt x="82324" y="960256"/>
                  <a:pt x="25680" y="1229990"/>
                </a:cubicBezTo>
                <a:cubicBezTo>
                  <a:pt x="-30964" y="1499725"/>
                  <a:pt x="8147" y="1893537"/>
                  <a:pt x="122784" y="2112022"/>
                </a:cubicBezTo>
                <a:cubicBezTo>
                  <a:pt x="237421" y="2330507"/>
                  <a:pt x="481531" y="2454585"/>
                  <a:pt x="713503" y="2540900"/>
                </a:cubicBezTo>
                <a:cubicBezTo>
                  <a:pt x="945475" y="2627215"/>
                  <a:pt x="1230045" y="2628563"/>
                  <a:pt x="1514615" y="2629912"/>
                </a:cubicBezTo>
              </a:path>
            </a:pathLst>
          </a:custGeom>
          <a:noFill/>
          <a:ln>
            <a:solidFill>
              <a:srgbClr val="CC00CC"/>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26287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𝐹</m:t>
                          </m:r>
                        </m:e>
                        <m:sub>
                          <m:r>
                            <a:rPr lang="en-US" altLang="ja-JP" sz="2400" b="0" i="1" smtClean="0">
                              <a:solidFill>
                                <a:srgbClr val="FF0000"/>
                              </a:solidFill>
                              <a:latin typeface="Cambria Math" panose="02040503050406030204" pitchFamily="18" charset="0"/>
                            </a:rPr>
                            <m:t>𝑦</m:t>
                          </m:r>
                        </m:sub>
                      </m:sSub>
                      <m:d>
                        <m:dPr>
                          <m:ctrlPr>
                            <a:rPr lang="en-US" altLang="ja-JP" sz="2400" b="0" i="1" smtClean="0">
                              <a:solidFill>
                                <a:srgbClr val="FF0000"/>
                              </a:solidFill>
                              <a:latin typeface="Cambria Math" panose="02040503050406030204" pitchFamily="18" charset="0"/>
                            </a:rPr>
                          </m:ctrlPr>
                        </m:dPr>
                        <m:e>
                          <m:r>
                            <a:rPr lang="en-US" altLang="ja-JP" sz="2400" b="0" i="1" smtClean="0">
                              <a:solidFill>
                                <a:srgbClr val="FF0000"/>
                              </a:solidFill>
                              <a:latin typeface="Cambria Math" panose="02040503050406030204" pitchFamily="18" charset="0"/>
                            </a:rPr>
                            <m:t>𝑥</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𝑟</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0">
                <a:blip r:embed="rId3"/>
                <a:stretch>
                  <a:fillRect l="-1185" t="-4848"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コンテンツ プレースホルダー 2"/>
              <p:cNvSpPr txBox="1">
                <a:spLocks/>
              </p:cNvSpPr>
              <p:nvPr/>
            </p:nvSpPr>
            <p:spPr>
              <a:xfrm>
                <a:off x="251520" y="2462410"/>
                <a:ext cx="7056784" cy="14992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b="0" i="1" smtClean="0">
                              <a:solidFill>
                                <a:schemeClr val="tx1"/>
                              </a:solidFill>
                              <a:latin typeface="Cambria Math"/>
                            </a:rPr>
                            <m:t>𝐹</m:t>
                          </m:r>
                        </m:e>
                        <m:sub>
                          <m:r>
                            <a:rPr lang="en-US" altLang="ja-JP" sz="2400" b="0" i="1" smtClean="0">
                              <a:solidFill>
                                <a:schemeClr val="tx1"/>
                              </a:solidFill>
                              <a:latin typeface="Cambria Math"/>
                            </a:rPr>
                            <m:t>𝑦</m:t>
                          </m:r>
                        </m:sub>
                      </m:sSub>
                      <m:d>
                        <m:dPr>
                          <m:ctrlPr>
                            <a:rPr lang="en-US" altLang="ja-JP" sz="2400" i="1" smtClean="0">
                              <a:solidFill>
                                <a:schemeClr val="tx1"/>
                              </a:solidFill>
                              <a:latin typeface="Cambria Math" panose="02040503050406030204" pitchFamily="18" charset="0"/>
                            </a:rPr>
                          </m:ctrlPr>
                        </m:dPr>
                        <m:e>
                          <m:r>
                            <a:rPr lang="en-US" altLang="ja-JP" sz="2400" i="1" smtClean="0">
                              <a:solidFill>
                                <a:schemeClr val="tx1"/>
                              </a:solidFill>
                              <a:latin typeface="Cambria Math" panose="02040503050406030204" pitchFamily="18" charset="0"/>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i="1" smtClean="0">
                              <a:solidFill>
                                <a:schemeClr val="tx1"/>
                              </a:solidFill>
                              <a:latin typeface="Cambria Math" panose="02040503050406030204" pitchFamily="18" charset="0"/>
                            </a:rPr>
                            <m:t>,</m:t>
                          </m:r>
                          <m:r>
                            <a:rPr lang="en-US" altLang="ja-JP" sz="2400" i="1" smtClean="0">
                              <a:solidFill>
                                <a:schemeClr val="tx1"/>
                              </a:solidFill>
                              <a:latin typeface="Cambria Math" panose="02040503050406030204" pitchFamily="18" charset="0"/>
                            </a:rPr>
                            <m:t>𝑦</m:t>
                          </m:r>
                        </m:e>
                      </m:d>
                      <m:r>
                        <a:rPr lang="en-US" altLang="ja-JP" sz="2400" i="1" smtClean="0">
                          <a:solidFill>
                            <a:schemeClr val="tx1"/>
                          </a:solidFill>
                          <a:latin typeface="Cambria Math" panose="02040503050406030204" pitchFamily="18" charset="0"/>
                        </a:rPr>
                        <m:t>=</m:t>
                      </m:r>
                      <m:sSub>
                        <m:sSubPr>
                          <m:ctrlPr>
                            <a:rPr lang="en-US" altLang="ja-JP" sz="2400" i="1" smtClean="0">
                              <a:solidFill>
                                <a:schemeClr val="tx1"/>
                              </a:solidFill>
                              <a:latin typeface="Cambria Math" panose="02040503050406030204" pitchFamily="18" charset="0"/>
                            </a:rPr>
                          </m:ctrlPr>
                        </m:sSubPr>
                        <m:e>
                          <m:r>
                            <a:rPr lang="en-US" altLang="ja-JP" sz="2400" b="0" i="1" smtClean="0">
                              <a:solidFill>
                                <a:schemeClr val="tx1"/>
                              </a:solidFill>
                              <a:latin typeface="Cambria Math"/>
                            </a:rPr>
                            <m:t>𝐹</m:t>
                          </m:r>
                        </m:e>
                        <m:sub>
                          <m:r>
                            <a:rPr lang="en-US" altLang="ja-JP" sz="2400" b="0" i="1" smtClean="0">
                              <a:solidFill>
                                <a:schemeClr val="tx1"/>
                              </a:solidFill>
                              <a:latin typeface="Cambria Math"/>
                            </a:rPr>
                            <m:t>𝑦</m:t>
                          </m:r>
                        </m:sub>
                      </m:sSub>
                      <m:d>
                        <m:dPr>
                          <m:ctrlPr>
                            <a:rPr lang="en-US" altLang="ja-JP" sz="2400" i="1" smtClean="0">
                              <a:solidFill>
                                <a:schemeClr val="tx1"/>
                              </a:solidFill>
                              <a:latin typeface="Cambria Math" panose="02040503050406030204" pitchFamily="18" charset="0"/>
                            </a:rPr>
                          </m:ctrlPr>
                        </m:dPr>
                        <m:e>
                          <m:r>
                            <a:rPr lang="en-US" altLang="ja-JP" sz="2400" i="1" smtClean="0">
                              <a:solidFill>
                                <a:schemeClr val="tx1"/>
                              </a:solidFill>
                              <a:latin typeface="Cambria Math" panose="02040503050406030204" pitchFamily="18" charset="0"/>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i="1" smtClean="0">
                              <a:solidFill>
                                <a:schemeClr val="tx1"/>
                              </a:solidFill>
                              <a:latin typeface="Cambria Math" panose="02040503050406030204" pitchFamily="18" charset="0"/>
                            </a:rPr>
                            <m:t>,</m:t>
                          </m:r>
                          <m:r>
                            <a:rPr lang="en-US" altLang="ja-JP" sz="2400" i="1" smtClean="0">
                              <a:solidFill>
                                <a:schemeClr val="tx1"/>
                              </a:solidFill>
                              <a:latin typeface="Cambria Math" panose="02040503050406030204" pitchFamily="18" charset="0"/>
                            </a:rPr>
                            <m:t>𝑦</m:t>
                          </m:r>
                          <m:r>
                            <a:rPr lang="en-US" altLang="ja-JP" sz="2400" b="0" i="1" smtClean="0">
                              <a:solidFill>
                                <a:schemeClr val="tx1"/>
                              </a:solidFill>
                              <a:latin typeface="Cambria Math"/>
                            </a:rPr>
                            <m:t>−1</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b="0" i="1" smtClean="0">
                              <a:latin typeface="Cambria Math"/>
                            </a:rPr>
                            <m:t>                                             </m:t>
                          </m:r>
                          <m:r>
                            <a:rPr lang="en-US" altLang="ja-JP" sz="2400" i="1">
                              <a:latin typeface="Cambria Math"/>
                            </a:rPr>
                            <m:t>𝐶</m:t>
                          </m:r>
                        </m:e>
                        <m:sub>
                          <m:r>
                            <a:rPr lang="en-US" altLang="ja-JP" sz="2400" i="1">
                              <a:latin typeface="Cambria Math"/>
                            </a:rPr>
                            <m:t>𝑥</m:t>
                          </m:r>
                        </m:sub>
                      </m:sSub>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a:rPr>
                          <m:t>𝐶</m:t>
                        </m:r>
                      </m:e>
                      <m:sub>
                        <m:r>
                          <a:rPr lang="en-US" altLang="ja-JP" sz="2400" i="1">
                            <a:latin typeface="Cambria Math"/>
                          </a:rPr>
                          <m:t>𝑥</m:t>
                        </m:r>
                      </m:sub>
                    </m:sSub>
                    <m:r>
                      <a:rPr lang="en-US" altLang="ja-JP" sz="2400" b="0" i="1" smtClean="0">
                        <a:solidFill>
                          <a:schemeClr val="tx1"/>
                        </a:solidFill>
                        <a:latin typeface="Cambria Math"/>
                      </a:rPr>
                      <m:t>(</m:t>
                    </m:r>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−1)</m:t>
                    </m:r>
                  </m:oMath>
                </a14:m>
                <a:endParaRPr lang="en-US" altLang="ja-JP" sz="2400" dirty="0">
                  <a:solidFill>
                    <a:schemeClr val="tx1"/>
                  </a:solidFill>
                </a:endParaRPr>
              </a:p>
              <a:p>
                <a:pPr marL="0" indent="0">
                  <a:buFont typeface="Arial" pitchFamily="34" charset="0"/>
                  <a:buNone/>
                </a:pPr>
                <a:endParaRPr lang="en-US" altLang="ja-JP" sz="2400" dirty="0">
                  <a:solidFill>
                    <a:schemeClr val="tx1"/>
                  </a:solidFill>
                </a:endParaRPr>
              </a:p>
            </p:txBody>
          </p:sp>
        </mc:Choice>
        <mc:Fallback xmlns="">
          <p:sp>
            <p:nvSpPr>
              <p:cNvPr id="5" name="コンテンツ プレースホルダー 2"/>
              <p:cNvSpPr txBox="1">
                <a:spLocks noRot="1" noChangeAspect="1" noMove="1" noResize="1" noEditPoints="1" noAdjustHandles="1" noChangeArrowheads="1" noChangeShapeType="1" noTextEdit="1"/>
              </p:cNvSpPr>
              <p:nvPr/>
            </p:nvSpPr>
            <p:spPr>
              <a:xfrm>
                <a:off x="251520" y="2462410"/>
                <a:ext cx="7056784" cy="1499294"/>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3937782" y="3861048"/>
                <a:ext cx="2920158" cy="461665"/>
              </a:xfrm>
              <a:prstGeom prst="rect">
                <a:avLst/>
              </a:prstGeom>
              <a:noFill/>
            </p:spPr>
            <p:txBody>
              <a:bodyPr wrap="none" rtlCol="0">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𝑥</m:t>
                        </m:r>
                      </m:sub>
                    </m:sSub>
                  </m:oMath>
                </a14:m>
                <a:r>
                  <a:rPr kumimoji="1" lang="en-US" altLang="ja-JP" sz="2400" dirty="0"/>
                  <a:t> : Cross-correlation</a:t>
                </a:r>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937782" y="3861048"/>
                <a:ext cx="2920158" cy="461665"/>
              </a:xfrm>
              <a:prstGeom prst="rect">
                <a:avLst/>
              </a:prstGeom>
              <a:blipFill rotWithShape="1">
                <a:blip r:embed="rId5"/>
                <a:stretch>
                  <a:fillRect l="-626" t="-10526" b="-2894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202368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正方形/長方形 32"/>
          <p:cNvSpPr/>
          <p:nvPr/>
        </p:nvSpPr>
        <p:spPr>
          <a:xfrm>
            <a:off x="3102508" y="4476256"/>
            <a:ext cx="141635"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𝐹</m:t>
                          </m:r>
                        </m:e>
                        <m:sub>
                          <m:r>
                            <a:rPr lang="en-US" altLang="ja-JP" sz="2400" b="0" i="1" smtClean="0">
                              <a:solidFill>
                                <a:srgbClr val="FF0000"/>
                              </a:solidFill>
                              <a:latin typeface="Cambria Math" panose="02040503050406030204" pitchFamily="18" charset="0"/>
                            </a:rPr>
                            <m:t>𝑦</m:t>
                          </m:r>
                        </m:sub>
                      </m:sSub>
                      <m:d>
                        <m:dPr>
                          <m:ctrlPr>
                            <a:rPr lang="en-US" altLang="ja-JP" sz="2400" b="0" i="1" smtClean="0">
                              <a:solidFill>
                                <a:srgbClr val="FF0000"/>
                              </a:solidFill>
                              <a:latin typeface="Cambria Math" panose="02040503050406030204" pitchFamily="18" charset="0"/>
                            </a:rPr>
                          </m:ctrlPr>
                        </m:dPr>
                        <m:e>
                          <m:r>
                            <a:rPr lang="en-US" altLang="ja-JP" sz="2400" b="0" i="1" smtClean="0">
                              <a:solidFill>
                                <a:srgbClr val="FF0000"/>
                              </a:solidFill>
                              <a:latin typeface="Cambria Math" panose="02040503050406030204" pitchFamily="18" charset="0"/>
                            </a:rPr>
                            <m:t>𝑥</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𝑟</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0">
                <a:blip r:embed="rId3"/>
                <a:stretch>
                  <a:fillRect l="-1185" t="-4848" b="-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コンテンツ プレースホルダー 2"/>
              <p:cNvSpPr txBox="1">
                <a:spLocks/>
              </p:cNvSpPr>
              <p:nvPr/>
            </p:nvSpPr>
            <p:spPr>
              <a:xfrm>
                <a:off x="251520" y="2462410"/>
                <a:ext cx="7056784" cy="14992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b="0" i="1" smtClean="0">
                              <a:solidFill>
                                <a:schemeClr val="tx1"/>
                              </a:solidFill>
                              <a:latin typeface="Cambria Math"/>
                            </a:rPr>
                            <m:t>𝐹</m:t>
                          </m:r>
                        </m:e>
                        <m:sub>
                          <m:r>
                            <a:rPr lang="en-US" altLang="ja-JP" sz="2400" b="0" i="1" smtClean="0">
                              <a:solidFill>
                                <a:schemeClr val="tx1"/>
                              </a:solidFill>
                              <a:latin typeface="Cambria Math"/>
                            </a:rPr>
                            <m:t>𝑦</m:t>
                          </m:r>
                        </m:sub>
                      </m:sSub>
                      <m:d>
                        <m:dPr>
                          <m:ctrlPr>
                            <a:rPr lang="en-US" altLang="ja-JP" sz="2400" i="1" smtClean="0">
                              <a:solidFill>
                                <a:schemeClr val="tx1"/>
                              </a:solidFill>
                              <a:latin typeface="Cambria Math" panose="02040503050406030204" pitchFamily="18" charset="0"/>
                            </a:rPr>
                          </m:ctrlPr>
                        </m:dPr>
                        <m:e>
                          <m:r>
                            <a:rPr lang="en-US" altLang="ja-JP" sz="2400" i="1" smtClean="0">
                              <a:solidFill>
                                <a:schemeClr val="tx1"/>
                              </a:solidFill>
                              <a:latin typeface="Cambria Math" panose="02040503050406030204" pitchFamily="18" charset="0"/>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i="1" smtClean="0">
                              <a:solidFill>
                                <a:schemeClr val="tx1"/>
                              </a:solidFill>
                              <a:latin typeface="Cambria Math" panose="02040503050406030204" pitchFamily="18" charset="0"/>
                            </a:rPr>
                            <m:t>,</m:t>
                          </m:r>
                          <m:r>
                            <a:rPr lang="en-US" altLang="ja-JP" sz="2400" i="1" smtClean="0">
                              <a:solidFill>
                                <a:schemeClr val="tx1"/>
                              </a:solidFill>
                              <a:latin typeface="Cambria Math" panose="02040503050406030204" pitchFamily="18" charset="0"/>
                            </a:rPr>
                            <m:t>𝑦</m:t>
                          </m:r>
                        </m:e>
                      </m:d>
                      <m:r>
                        <a:rPr lang="en-US" altLang="ja-JP" sz="2400" i="1" smtClean="0">
                          <a:solidFill>
                            <a:schemeClr val="tx1"/>
                          </a:solidFill>
                          <a:latin typeface="Cambria Math" panose="02040503050406030204" pitchFamily="18" charset="0"/>
                        </a:rPr>
                        <m:t>=</m:t>
                      </m:r>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a:rPr>
                            <m:t>𝐹</m:t>
                          </m:r>
                        </m:e>
                        <m:sub>
                          <m:r>
                            <a:rPr lang="en-US" altLang="ja-JP" sz="2400" b="0" i="1" smtClean="0">
                              <a:solidFill>
                                <a:srgbClr val="FF0000"/>
                              </a:solidFill>
                              <a:latin typeface="Cambria Math"/>
                            </a:rPr>
                            <m:t>𝑦</m:t>
                          </m:r>
                        </m:sub>
                      </m:sSub>
                      <m:d>
                        <m:dPr>
                          <m:ctrlPr>
                            <a:rPr lang="en-US" altLang="ja-JP" sz="2400" i="1" smtClean="0">
                              <a:solidFill>
                                <a:srgbClr val="FF0000"/>
                              </a:solidFill>
                              <a:latin typeface="Cambria Math" panose="02040503050406030204" pitchFamily="18" charset="0"/>
                            </a:rPr>
                          </m:ctrlPr>
                        </m:dPr>
                        <m:e>
                          <m:r>
                            <a:rPr lang="en-US" altLang="ja-JP" sz="2400" i="1" smtClean="0">
                              <a:solidFill>
                                <a:srgbClr val="FF0000"/>
                              </a:solidFill>
                              <a:latin typeface="Cambria Math" panose="02040503050406030204" pitchFamily="18" charset="0"/>
                            </a:rPr>
                            <m:t>𝑥</m:t>
                          </m:r>
                          <m:r>
                            <a:rPr lang="en-US" altLang="ja-JP" sz="2400" b="0" i="1" smtClean="0">
                              <a:solidFill>
                                <a:srgbClr val="FF0000"/>
                              </a:solidFill>
                              <a:latin typeface="Cambria Math"/>
                            </a:rPr>
                            <m:t>+</m:t>
                          </m:r>
                          <m:r>
                            <a:rPr lang="en-US" altLang="ja-JP" sz="2400" b="0" i="1" smtClean="0">
                              <a:solidFill>
                                <a:srgbClr val="FF0000"/>
                              </a:solidFill>
                              <a:latin typeface="Cambria Math" panose="02040503050406030204" pitchFamily="18" charset="0"/>
                            </a:rPr>
                            <m:t>𝑟</m:t>
                          </m:r>
                          <m:r>
                            <a:rPr lang="en-US" altLang="ja-JP" sz="2400" i="1" smtClean="0">
                              <a:solidFill>
                                <a:srgbClr val="FF0000"/>
                              </a:solidFill>
                              <a:latin typeface="Cambria Math" panose="02040503050406030204" pitchFamily="18" charset="0"/>
                            </a:rPr>
                            <m:t>,</m:t>
                          </m:r>
                          <m:r>
                            <a:rPr lang="en-US" altLang="ja-JP" sz="2400" i="1" smtClean="0">
                              <a:solidFill>
                                <a:srgbClr val="FF0000"/>
                              </a:solidFill>
                              <a:latin typeface="Cambria Math" panose="02040503050406030204" pitchFamily="18" charset="0"/>
                            </a:rPr>
                            <m:t>𝑦</m:t>
                          </m:r>
                          <m:r>
                            <a:rPr lang="en-US" altLang="ja-JP" sz="2400" b="0" i="1" smtClean="0">
                              <a:solidFill>
                                <a:srgbClr val="FF0000"/>
                              </a:solidFill>
                              <a:latin typeface="Cambria Math"/>
                            </a:rPr>
                            <m:t>−1</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a:latin typeface="Cambria Math" panose="02040503050406030204" pitchFamily="18" charset="0"/>
                            </a:rPr>
                          </m:ctrlPr>
                        </m:sSubPr>
                        <m:e>
                          <m:r>
                            <a:rPr lang="en-US" altLang="ja-JP" sz="2400" b="0" i="1" smtClean="0">
                              <a:latin typeface="Cambria Math"/>
                            </a:rPr>
                            <m:t>                                             </m:t>
                          </m:r>
                          <m:r>
                            <a:rPr lang="en-US" altLang="ja-JP" sz="2400" i="1">
                              <a:latin typeface="Cambria Math"/>
                            </a:rPr>
                            <m:t>𝐶</m:t>
                          </m:r>
                        </m:e>
                        <m:sub>
                          <m:r>
                            <a:rPr lang="en-US" altLang="ja-JP" sz="2400" i="1">
                              <a:latin typeface="Cambria Math"/>
                            </a:rPr>
                            <m:t>𝑥</m:t>
                          </m:r>
                        </m:sub>
                      </m:sSub>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a:rPr>
                          <m:t>𝐶</m:t>
                        </m:r>
                      </m:e>
                      <m:sub>
                        <m:r>
                          <a:rPr lang="en-US" altLang="ja-JP" sz="2400" i="1">
                            <a:latin typeface="Cambria Math"/>
                          </a:rPr>
                          <m:t>𝑥</m:t>
                        </m:r>
                      </m:sub>
                    </m:sSub>
                    <m:r>
                      <a:rPr lang="en-US" altLang="ja-JP" sz="2400" b="0" i="1" smtClean="0">
                        <a:solidFill>
                          <a:schemeClr val="tx1"/>
                        </a:solidFill>
                        <a:latin typeface="Cambria Math"/>
                      </a:rPr>
                      <m:t>(</m:t>
                    </m:r>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−1)</m:t>
                    </m:r>
                  </m:oMath>
                </a14:m>
                <a:endParaRPr lang="en-US" altLang="ja-JP" sz="2400" dirty="0">
                  <a:solidFill>
                    <a:schemeClr val="tx1"/>
                  </a:solidFill>
                </a:endParaRPr>
              </a:p>
              <a:p>
                <a:pPr marL="0" indent="0">
                  <a:buFont typeface="Arial" pitchFamily="34" charset="0"/>
                  <a:buNone/>
                </a:pPr>
                <a:endParaRPr lang="en-US" altLang="ja-JP" sz="2400" dirty="0">
                  <a:solidFill>
                    <a:schemeClr val="tx1"/>
                  </a:solidFill>
                </a:endParaRPr>
              </a:p>
            </p:txBody>
          </p:sp>
        </mc:Choice>
        <mc:Fallback xmlns="">
          <p:sp>
            <p:nvSpPr>
              <p:cNvPr id="35" name="コンテンツ プレースホルダー 2"/>
              <p:cNvSpPr txBox="1">
                <a:spLocks noRot="1" noChangeAspect="1" noMove="1" noResize="1" noEditPoints="1" noAdjustHandles="1" noChangeArrowheads="1" noChangeShapeType="1" noTextEdit="1"/>
              </p:cNvSpPr>
              <p:nvPr/>
            </p:nvSpPr>
            <p:spPr>
              <a:xfrm>
                <a:off x="251520" y="2462410"/>
                <a:ext cx="7056784" cy="1499294"/>
              </a:xfrm>
              <a:prstGeom prst="rect">
                <a:avLst/>
              </a:prstGeom>
              <a:blipFill rotWithShape="0">
                <a:blip r:embed="rId4"/>
                <a:stretch>
                  <a:fillRect/>
                </a:stretch>
              </a:blipFill>
            </p:spPr>
            <p:txBody>
              <a:bodyPr/>
              <a:lstStyle/>
              <a:p>
                <a:r>
                  <a:rPr lang="ja-JP" altLang="en-US">
                    <a:noFill/>
                  </a:rPr>
                  <a:t> </a:t>
                </a:r>
              </a:p>
            </p:txBody>
          </p:sp>
        </mc:Fallback>
      </mc:AlternateContent>
      <p:cxnSp>
        <p:nvCxnSpPr>
          <p:cNvPr id="31" name="直線コネクタ 30"/>
          <p:cNvCxnSpPr/>
          <p:nvPr/>
        </p:nvCxnSpPr>
        <p:spPr>
          <a:xfrm flipV="1">
            <a:off x="3173775" y="4334348"/>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p:cNvSpPr txBox="1"/>
              <p:nvPr/>
            </p:nvSpPr>
            <p:spPr>
              <a:xfrm>
                <a:off x="1979712" y="4797754"/>
                <a:ext cx="7753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r>
                        <a:rPr kumimoji="1" lang="en-US" altLang="ja-JP" b="0" i="0" smtClean="0">
                          <a:latin typeface="Cambria Math"/>
                        </a:rPr>
                        <m:t>−1</m:t>
                      </m:r>
                    </m:oMath>
                  </m:oMathPara>
                </a14:m>
                <a:endParaRPr kumimoji="1" lang="ja-JP" altLang="en-US"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1979712" y="4797754"/>
                <a:ext cx="775340" cy="369332"/>
              </a:xfrm>
              <a:prstGeom prst="rect">
                <a:avLst/>
              </a:prstGeom>
              <a:blipFill rotWithShape="1">
                <a:blip r:embed="rId5"/>
                <a:stretch>
                  <a:fillRect b="-4918"/>
                </a:stretch>
              </a:blipFill>
            </p:spPr>
            <p:txBody>
              <a:bodyPr/>
              <a:lstStyle/>
              <a:p>
                <a:r>
                  <a:rPr lang="ja-JP" altLang="en-US">
                    <a:noFill/>
                  </a:rPr>
                  <a:t> </a:t>
                </a:r>
              </a:p>
            </p:txBody>
          </p:sp>
        </mc:Fallback>
      </mc:AlternateContent>
      <p:sp>
        <p:nvSpPr>
          <p:cNvPr id="5" name="正方形/長方形 4"/>
          <p:cNvSpPr/>
          <p:nvPr/>
        </p:nvSpPr>
        <p:spPr>
          <a:xfrm>
            <a:off x="3103154" y="4622380"/>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103154" y="4764362"/>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103154" y="4910412"/>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103154" y="5054428"/>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104022" y="5342460"/>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102508" y="4478364"/>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103154" y="5196336"/>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2740087" y="4980312"/>
            <a:ext cx="864096" cy="21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p:cNvSpPr txBox="1"/>
              <p:nvPr/>
            </p:nvSpPr>
            <p:spPr>
              <a:xfrm>
                <a:off x="2392934" y="3974863"/>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2392934" y="3974863"/>
                <a:ext cx="757772" cy="369332"/>
              </a:xfrm>
              <a:prstGeom prst="rect">
                <a:avLst/>
              </a:prstGeom>
              <a:blipFill rotWithShape="0">
                <a:blip r:embed="rId6"/>
                <a:stretch>
                  <a:fillRect/>
                </a:stretch>
              </a:blipFill>
            </p:spPr>
            <p:txBody>
              <a:bodyPr/>
              <a:lstStyle/>
              <a:p>
                <a:r>
                  <a:rPr lang="ja-JP" altLang="en-US">
                    <a:noFill/>
                  </a:rPr>
                  <a:t> </a:t>
                </a:r>
              </a:p>
            </p:txBody>
          </p:sp>
        </mc:Fallback>
      </mc:AlternateContent>
      <p:sp>
        <p:nvSpPr>
          <p:cNvPr id="45" name="正方形/長方形 44"/>
          <p:cNvSpPr/>
          <p:nvPr/>
        </p:nvSpPr>
        <p:spPr>
          <a:xfrm>
            <a:off x="3103154" y="4622380"/>
            <a:ext cx="138408" cy="717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2068189" y="2944091"/>
            <a:ext cx="1589411" cy="1988127"/>
          </a:xfrm>
          <a:custGeom>
            <a:avLst/>
            <a:gdLst>
              <a:gd name="connsiteX0" fmla="*/ 1589411 w 1589411"/>
              <a:gd name="connsiteY0" fmla="*/ 0 h 1988127"/>
              <a:gd name="connsiteX1" fmla="*/ 210884 w 1589411"/>
              <a:gd name="connsiteY1" fmla="*/ 498764 h 1988127"/>
              <a:gd name="connsiteX2" fmla="*/ 86193 w 1589411"/>
              <a:gd name="connsiteY2" fmla="*/ 1489364 h 1988127"/>
              <a:gd name="connsiteX3" fmla="*/ 1014447 w 1589411"/>
              <a:gd name="connsiteY3" fmla="*/ 1988127 h 1988127"/>
            </a:gdLst>
            <a:ahLst/>
            <a:cxnLst>
              <a:cxn ang="0">
                <a:pos x="connsiteX0" y="connsiteY0"/>
              </a:cxn>
              <a:cxn ang="0">
                <a:pos x="connsiteX1" y="connsiteY1"/>
              </a:cxn>
              <a:cxn ang="0">
                <a:pos x="connsiteX2" y="connsiteY2"/>
              </a:cxn>
              <a:cxn ang="0">
                <a:pos x="connsiteX3" y="connsiteY3"/>
              </a:cxn>
            </a:cxnLst>
            <a:rect l="l" t="t" r="r" b="b"/>
            <a:pathLst>
              <a:path w="1589411" h="1988127">
                <a:moveTo>
                  <a:pt x="1589411" y="0"/>
                </a:moveTo>
                <a:cubicBezTo>
                  <a:pt x="1025415" y="125268"/>
                  <a:pt x="461420" y="250537"/>
                  <a:pt x="210884" y="498764"/>
                </a:cubicBezTo>
                <a:cubicBezTo>
                  <a:pt x="-39652" y="746991"/>
                  <a:pt x="-47734" y="1241137"/>
                  <a:pt x="86193" y="1489364"/>
                </a:cubicBezTo>
                <a:cubicBezTo>
                  <a:pt x="220120" y="1737591"/>
                  <a:pt x="617283" y="1862859"/>
                  <a:pt x="1014447" y="1988127"/>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84582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正方形/長方形 47"/>
          <p:cNvSpPr/>
          <p:nvPr/>
        </p:nvSpPr>
        <p:spPr>
          <a:xfrm>
            <a:off x="3103154" y="5342460"/>
            <a:ext cx="13840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102508" y="4476256"/>
            <a:ext cx="141635"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𝐹</m:t>
                          </m:r>
                        </m:e>
                        <m:sub>
                          <m:r>
                            <a:rPr lang="en-US" altLang="ja-JP" sz="2400" b="0" i="1" smtClean="0">
                              <a:solidFill>
                                <a:srgbClr val="FF0000"/>
                              </a:solidFill>
                              <a:latin typeface="Cambria Math" panose="02040503050406030204" pitchFamily="18" charset="0"/>
                            </a:rPr>
                            <m:t>𝑦</m:t>
                          </m:r>
                        </m:sub>
                      </m:sSub>
                      <m:d>
                        <m:dPr>
                          <m:ctrlPr>
                            <a:rPr lang="en-US" altLang="ja-JP" sz="2400" b="0" i="1" smtClean="0">
                              <a:solidFill>
                                <a:srgbClr val="FF0000"/>
                              </a:solidFill>
                              <a:latin typeface="Cambria Math" panose="02040503050406030204" pitchFamily="18" charset="0"/>
                            </a:rPr>
                          </m:ctrlPr>
                        </m:dPr>
                        <m:e>
                          <m:r>
                            <a:rPr lang="en-US" altLang="ja-JP" sz="2400" b="0" i="1" smtClean="0">
                              <a:solidFill>
                                <a:srgbClr val="FF0000"/>
                              </a:solidFill>
                              <a:latin typeface="Cambria Math" panose="02040503050406030204" pitchFamily="18" charset="0"/>
                            </a:rPr>
                            <m:t>𝑥</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𝑟</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0">
                <a:blip r:embed="rId3"/>
                <a:stretch>
                  <a:fillRect l="-1185" t="-4848" b="-5455"/>
                </a:stretch>
              </a:blipFill>
            </p:spPr>
            <p:txBody>
              <a:bodyPr/>
              <a:lstStyle/>
              <a:p>
                <a:r>
                  <a:rPr lang="ja-JP" altLang="en-US">
                    <a:noFill/>
                  </a:rPr>
                  <a:t> </a:t>
                </a:r>
              </a:p>
            </p:txBody>
          </p:sp>
        </mc:Fallback>
      </mc:AlternateContent>
      <p:cxnSp>
        <p:nvCxnSpPr>
          <p:cNvPr id="31" name="直線コネクタ 30"/>
          <p:cNvCxnSpPr/>
          <p:nvPr/>
        </p:nvCxnSpPr>
        <p:spPr>
          <a:xfrm flipV="1">
            <a:off x="3173775" y="4334348"/>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p:cNvSpPr txBox="1"/>
              <p:nvPr/>
            </p:nvSpPr>
            <p:spPr>
              <a:xfrm>
                <a:off x="1979712" y="4797754"/>
                <a:ext cx="7753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r>
                        <a:rPr kumimoji="1" lang="en-US" altLang="ja-JP" b="0" i="0" smtClean="0">
                          <a:latin typeface="Cambria Math"/>
                        </a:rPr>
                        <m:t>−1</m:t>
                      </m:r>
                    </m:oMath>
                  </m:oMathPara>
                </a14:m>
                <a:endParaRPr kumimoji="1" lang="ja-JP" altLang="en-US"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1979712" y="4797754"/>
                <a:ext cx="775340" cy="369332"/>
              </a:xfrm>
              <a:prstGeom prst="rect">
                <a:avLst/>
              </a:prstGeom>
              <a:blipFill rotWithShape="1">
                <a:blip r:embed="rId5"/>
                <a:stretch>
                  <a:fillRect b="-4918"/>
                </a:stretch>
              </a:blipFill>
            </p:spPr>
            <p:txBody>
              <a:bodyPr/>
              <a:lstStyle/>
              <a:p>
                <a:r>
                  <a:rPr lang="ja-JP" altLang="en-US">
                    <a:noFill/>
                  </a:rPr>
                  <a:t> </a:t>
                </a:r>
              </a:p>
            </p:txBody>
          </p:sp>
        </mc:Fallback>
      </mc:AlternateContent>
      <p:sp>
        <p:nvSpPr>
          <p:cNvPr id="5" name="正方形/長方形 4"/>
          <p:cNvSpPr/>
          <p:nvPr/>
        </p:nvSpPr>
        <p:spPr>
          <a:xfrm>
            <a:off x="3103154" y="4622380"/>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103154" y="4764362"/>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103154" y="4910412"/>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103154" y="5054428"/>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104022" y="5342460"/>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102508" y="4478364"/>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103154" y="5196336"/>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2740087" y="4980312"/>
            <a:ext cx="864096" cy="21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p:cNvSpPr txBox="1"/>
              <p:nvPr/>
            </p:nvSpPr>
            <p:spPr>
              <a:xfrm>
                <a:off x="2392934" y="3974863"/>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2392934" y="3974863"/>
                <a:ext cx="757772" cy="369332"/>
              </a:xfrm>
              <a:prstGeom prst="rect">
                <a:avLst/>
              </a:prstGeom>
              <a:blipFill rotWithShape="0">
                <a:blip r:embed="rId6"/>
                <a:stretch>
                  <a:fillRect/>
                </a:stretch>
              </a:blipFill>
            </p:spPr>
            <p:txBody>
              <a:bodyPr/>
              <a:lstStyle/>
              <a:p>
                <a:r>
                  <a:rPr lang="ja-JP" altLang="en-US">
                    <a:noFill/>
                  </a:rPr>
                  <a:t> </a:t>
                </a:r>
              </a:p>
            </p:txBody>
          </p:sp>
        </mc:Fallback>
      </mc:AlternateContent>
      <p:sp>
        <p:nvSpPr>
          <p:cNvPr id="45" name="正方形/長方形 44"/>
          <p:cNvSpPr/>
          <p:nvPr/>
        </p:nvSpPr>
        <p:spPr>
          <a:xfrm>
            <a:off x="3103154" y="4622380"/>
            <a:ext cx="138408" cy="717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2068189" y="2944091"/>
            <a:ext cx="1589411" cy="1988127"/>
          </a:xfrm>
          <a:custGeom>
            <a:avLst/>
            <a:gdLst>
              <a:gd name="connsiteX0" fmla="*/ 1589411 w 1589411"/>
              <a:gd name="connsiteY0" fmla="*/ 0 h 1988127"/>
              <a:gd name="connsiteX1" fmla="*/ 210884 w 1589411"/>
              <a:gd name="connsiteY1" fmla="*/ 498764 h 1988127"/>
              <a:gd name="connsiteX2" fmla="*/ 86193 w 1589411"/>
              <a:gd name="connsiteY2" fmla="*/ 1489364 h 1988127"/>
              <a:gd name="connsiteX3" fmla="*/ 1014447 w 1589411"/>
              <a:gd name="connsiteY3" fmla="*/ 1988127 h 1988127"/>
            </a:gdLst>
            <a:ahLst/>
            <a:cxnLst>
              <a:cxn ang="0">
                <a:pos x="connsiteX0" y="connsiteY0"/>
              </a:cxn>
              <a:cxn ang="0">
                <a:pos x="connsiteX1" y="connsiteY1"/>
              </a:cxn>
              <a:cxn ang="0">
                <a:pos x="connsiteX2" y="connsiteY2"/>
              </a:cxn>
              <a:cxn ang="0">
                <a:pos x="connsiteX3" y="connsiteY3"/>
              </a:cxn>
            </a:cxnLst>
            <a:rect l="l" t="t" r="r" b="b"/>
            <a:pathLst>
              <a:path w="1589411" h="1988127">
                <a:moveTo>
                  <a:pt x="1589411" y="0"/>
                </a:moveTo>
                <a:cubicBezTo>
                  <a:pt x="1025415" y="125268"/>
                  <a:pt x="461420" y="250537"/>
                  <a:pt x="210884" y="498764"/>
                </a:cubicBezTo>
                <a:cubicBezTo>
                  <a:pt x="-39652" y="746991"/>
                  <a:pt x="-47734" y="1241137"/>
                  <a:pt x="86193" y="1489364"/>
                </a:cubicBezTo>
                <a:cubicBezTo>
                  <a:pt x="220120" y="1737591"/>
                  <a:pt x="617283" y="1862859"/>
                  <a:pt x="1014447" y="1988127"/>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3235036" y="3228109"/>
            <a:ext cx="4644917" cy="2195946"/>
          </a:xfrm>
          <a:custGeom>
            <a:avLst/>
            <a:gdLst>
              <a:gd name="connsiteX0" fmla="*/ 3138055 w 4644917"/>
              <a:gd name="connsiteY0" fmla="*/ 0 h 2195946"/>
              <a:gd name="connsiteX1" fmla="*/ 4329546 w 4644917"/>
              <a:gd name="connsiteY1" fmla="*/ 90055 h 2195946"/>
              <a:gd name="connsiteX2" fmla="*/ 4641273 w 4644917"/>
              <a:gd name="connsiteY2" fmla="*/ 471055 h 2195946"/>
              <a:gd name="connsiteX3" fmla="*/ 4433455 w 4644917"/>
              <a:gd name="connsiteY3" fmla="*/ 1281546 h 2195946"/>
              <a:gd name="connsiteX4" fmla="*/ 3532909 w 4644917"/>
              <a:gd name="connsiteY4" fmla="*/ 1641764 h 2195946"/>
              <a:gd name="connsiteX5" fmla="*/ 0 w 4644917"/>
              <a:gd name="connsiteY5" fmla="*/ 2195946 h 219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917" h="2195946">
                <a:moveTo>
                  <a:pt x="3138055" y="0"/>
                </a:moveTo>
                <a:cubicBezTo>
                  <a:pt x="3608532" y="5773"/>
                  <a:pt x="4079010" y="11546"/>
                  <a:pt x="4329546" y="90055"/>
                </a:cubicBezTo>
                <a:cubicBezTo>
                  <a:pt x="4580082" y="168564"/>
                  <a:pt x="4623955" y="272473"/>
                  <a:pt x="4641273" y="471055"/>
                </a:cubicBezTo>
                <a:cubicBezTo>
                  <a:pt x="4658591" y="669637"/>
                  <a:pt x="4618182" y="1086428"/>
                  <a:pt x="4433455" y="1281546"/>
                </a:cubicBezTo>
                <a:cubicBezTo>
                  <a:pt x="4248728" y="1476664"/>
                  <a:pt x="4271818" y="1489364"/>
                  <a:pt x="3532909" y="1641764"/>
                </a:cubicBezTo>
                <a:cubicBezTo>
                  <a:pt x="2794000" y="1794164"/>
                  <a:pt x="1397000" y="1995055"/>
                  <a:pt x="0" y="2195946"/>
                </a:cubicBezTo>
              </a:path>
            </a:pathLst>
          </a:custGeom>
          <a:noFill/>
          <a:ln>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コンテンツ プレースホルダー 2"/>
              <p:cNvSpPr txBox="1">
                <a:spLocks/>
              </p:cNvSpPr>
              <p:nvPr/>
            </p:nvSpPr>
            <p:spPr>
              <a:xfrm>
                <a:off x="251520" y="2462410"/>
                <a:ext cx="7056784" cy="14992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b="0" i="1" smtClean="0">
                              <a:solidFill>
                                <a:schemeClr val="tx1"/>
                              </a:solidFill>
                              <a:latin typeface="Cambria Math"/>
                            </a:rPr>
                            <m:t>𝐹</m:t>
                          </m:r>
                        </m:e>
                        <m:sub>
                          <m:r>
                            <a:rPr lang="en-US" altLang="ja-JP" sz="2400" b="0" i="1" smtClean="0">
                              <a:solidFill>
                                <a:schemeClr val="tx1"/>
                              </a:solidFill>
                              <a:latin typeface="Cambria Math"/>
                            </a:rPr>
                            <m:t>𝑦</m:t>
                          </m:r>
                        </m:sub>
                      </m:sSub>
                      <m:d>
                        <m:dPr>
                          <m:ctrlPr>
                            <a:rPr lang="en-US" altLang="ja-JP" sz="2400" i="1" smtClean="0">
                              <a:solidFill>
                                <a:schemeClr val="tx1"/>
                              </a:solidFill>
                              <a:latin typeface="Cambria Math" panose="02040503050406030204" pitchFamily="18" charset="0"/>
                            </a:rPr>
                          </m:ctrlPr>
                        </m:dPr>
                        <m:e>
                          <m:r>
                            <a:rPr lang="en-US" altLang="ja-JP" sz="2400" i="1" smtClean="0">
                              <a:solidFill>
                                <a:schemeClr val="tx1"/>
                              </a:solidFill>
                              <a:latin typeface="Cambria Math" panose="02040503050406030204" pitchFamily="18" charset="0"/>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i="1" smtClean="0">
                              <a:solidFill>
                                <a:schemeClr val="tx1"/>
                              </a:solidFill>
                              <a:latin typeface="Cambria Math" panose="02040503050406030204" pitchFamily="18" charset="0"/>
                            </a:rPr>
                            <m:t>,</m:t>
                          </m:r>
                          <m:r>
                            <a:rPr lang="en-US" altLang="ja-JP" sz="2400" i="1" smtClean="0">
                              <a:solidFill>
                                <a:schemeClr val="tx1"/>
                              </a:solidFill>
                              <a:latin typeface="Cambria Math" panose="02040503050406030204" pitchFamily="18" charset="0"/>
                            </a:rPr>
                            <m:t>𝑦</m:t>
                          </m:r>
                        </m:e>
                      </m:d>
                      <m:r>
                        <a:rPr lang="en-US" altLang="ja-JP" sz="2400" i="1" smtClean="0">
                          <a:solidFill>
                            <a:schemeClr val="tx1"/>
                          </a:solidFill>
                          <a:latin typeface="Cambria Math" panose="02040503050406030204" pitchFamily="18" charset="0"/>
                        </a:rPr>
                        <m:t>=</m:t>
                      </m:r>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a:rPr>
                            <m:t>𝐹</m:t>
                          </m:r>
                        </m:e>
                        <m:sub>
                          <m:r>
                            <a:rPr lang="en-US" altLang="ja-JP" sz="2400" b="0" i="1" smtClean="0">
                              <a:solidFill>
                                <a:srgbClr val="FF0000"/>
                              </a:solidFill>
                              <a:latin typeface="Cambria Math"/>
                            </a:rPr>
                            <m:t>𝑦</m:t>
                          </m:r>
                        </m:sub>
                      </m:sSub>
                      <m:d>
                        <m:dPr>
                          <m:ctrlPr>
                            <a:rPr lang="en-US" altLang="ja-JP" sz="2400" i="1" smtClean="0">
                              <a:solidFill>
                                <a:srgbClr val="FF0000"/>
                              </a:solidFill>
                              <a:latin typeface="Cambria Math" panose="02040503050406030204" pitchFamily="18" charset="0"/>
                            </a:rPr>
                          </m:ctrlPr>
                        </m:dPr>
                        <m:e>
                          <m:r>
                            <a:rPr lang="en-US" altLang="ja-JP" sz="2400" i="1" smtClean="0">
                              <a:solidFill>
                                <a:srgbClr val="FF0000"/>
                              </a:solidFill>
                              <a:latin typeface="Cambria Math" panose="02040503050406030204" pitchFamily="18" charset="0"/>
                            </a:rPr>
                            <m:t>𝑥</m:t>
                          </m:r>
                          <m:r>
                            <a:rPr lang="en-US" altLang="ja-JP" sz="2400" b="0" i="1" smtClean="0">
                              <a:solidFill>
                                <a:srgbClr val="FF0000"/>
                              </a:solidFill>
                              <a:latin typeface="Cambria Math"/>
                            </a:rPr>
                            <m:t>+</m:t>
                          </m:r>
                          <m:r>
                            <a:rPr lang="en-US" altLang="ja-JP" sz="2400" b="0" i="1" smtClean="0">
                              <a:solidFill>
                                <a:srgbClr val="FF0000"/>
                              </a:solidFill>
                              <a:latin typeface="Cambria Math" panose="02040503050406030204" pitchFamily="18" charset="0"/>
                            </a:rPr>
                            <m:t>𝑟</m:t>
                          </m:r>
                          <m:r>
                            <a:rPr lang="en-US" altLang="ja-JP" sz="2400" i="1" smtClean="0">
                              <a:solidFill>
                                <a:srgbClr val="FF0000"/>
                              </a:solidFill>
                              <a:latin typeface="Cambria Math" panose="02040503050406030204" pitchFamily="18" charset="0"/>
                            </a:rPr>
                            <m:t>,</m:t>
                          </m:r>
                          <m:r>
                            <a:rPr lang="en-US" altLang="ja-JP" sz="2400" i="1" smtClean="0">
                              <a:solidFill>
                                <a:srgbClr val="FF0000"/>
                              </a:solidFill>
                              <a:latin typeface="Cambria Math" panose="02040503050406030204" pitchFamily="18" charset="0"/>
                            </a:rPr>
                            <m:t>𝑦</m:t>
                          </m:r>
                          <m:r>
                            <a:rPr lang="en-US" altLang="ja-JP" sz="2400" b="0" i="1" smtClean="0">
                              <a:solidFill>
                                <a:srgbClr val="FF0000"/>
                              </a:solidFill>
                              <a:latin typeface="Cambria Math"/>
                            </a:rPr>
                            <m:t>−1</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FFC000"/>
                              </a:solidFill>
                              <a:latin typeface="Cambria Math" panose="02040503050406030204" pitchFamily="18" charset="0"/>
                            </a:rPr>
                          </m:ctrlPr>
                        </m:sSubPr>
                        <m:e>
                          <m:r>
                            <a:rPr lang="en-US" altLang="ja-JP" sz="2400" b="0" i="1" smtClean="0">
                              <a:solidFill>
                                <a:srgbClr val="FFC000"/>
                              </a:solidFill>
                              <a:latin typeface="Cambria Math"/>
                            </a:rPr>
                            <m:t>                                             </m:t>
                          </m:r>
                          <m:r>
                            <a:rPr lang="en-US" altLang="ja-JP" sz="2400" i="1">
                              <a:solidFill>
                                <a:srgbClr val="FFC000"/>
                              </a:solidFill>
                              <a:latin typeface="Cambria Math"/>
                            </a:rPr>
                            <m:t>𝐶</m:t>
                          </m:r>
                        </m:e>
                        <m:sub>
                          <m:r>
                            <a:rPr lang="en-US" altLang="ja-JP" sz="2400" i="1">
                              <a:solidFill>
                                <a:srgbClr val="FFC000"/>
                              </a:solidFill>
                              <a:latin typeface="Cambria Math"/>
                            </a:rPr>
                            <m:t>𝑥</m:t>
                          </m:r>
                        </m:sub>
                      </m:sSub>
                      <m:d>
                        <m:dPr>
                          <m:ctrlPr>
                            <a:rPr lang="en-US" altLang="ja-JP" sz="2400" b="0" i="1" smtClean="0">
                              <a:solidFill>
                                <a:srgbClr val="FFC000"/>
                              </a:solidFill>
                              <a:latin typeface="Cambria Math" panose="02040503050406030204" pitchFamily="18" charset="0"/>
                            </a:rPr>
                          </m:ctrlPr>
                        </m:dPr>
                        <m:e>
                          <m:r>
                            <a:rPr lang="en-US" altLang="ja-JP" sz="2400" b="0" i="1" smtClean="0">
                              <a:solidFill>
                                <a:srgbClr val="FFC000"/>
                              </a:solidFill>
                              <a:latin typeface="Cambria Math"/>
                            </a:rPr>
                            <m:t>𝑥</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r>
                            <a:rPr lang="en-US" altLang="ja-JP" sz="2400" b="0" i="1" smtClean="0">
                              <a:solidFill>
                                <a:srgbClr val="FFC000"/>
                              </a:solidFill>
                              <a:latin typeface="Cambria Math"/>
                            </a:rPr>
                            <m:t>,</m:t>
                          </m:r>
                          <m:r>
                            <a:rPr lang="en-US" altLang="ja-JP" sz="2400" b="0" i="1" smtClean="0">
                              <a:solidFill>
                                <a:srgbClr val="FFC000"/>
                              </a:solidFill>
                              <a:latin typeface="Cambria Math"/>
                            </a:rPr>
                            <m:t>𝑦</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r>
                  <a:rPr lang="en-US" altLang="ja-JP" sz="2400" dirty="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a:rPr>
                          <m:t>𝐶</m:t>
                        </m:r>
                      </m:e>
                      <m:sub>
                        <m:r>
                          <a:rPr lang="en-US" altLang="ja-JP" sz="2400" i="1">
                            <a:latin typeface="Cambria Math"/>
                          </a:rPr>
                          <m:t>𝑥</m:t>
                        </m:r>
                      </m:sub>
                    </m:sSub>
                    <m:r>
                      <a:rPr lang="en-US" altLang="ja-JP" sz="2400" b="0" i="1" smtClean="0">
                        <a:solidFill>
                          <a:schemeClr val="tx1"/>
                        </a:solidFill>
                        <a:latin typeface="Cambria Math"/>
                      </a:rPr>
                      <m:t>(</m:t>
                    </m:r>
                    <m:r>
                      <a:rPr lang="en-US" altLang="ja-JP" sz="2400" b="0" i="1" smtClean="0">
                        <a:solidFill>
                          <a:schemeClr val="tx1"/>
                        </a:solidFill>
                        <a:latin typeface="Cambria Math"/>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m:t>
                    </m:r>
                    <m:r>
                      <a:rPr lang="en-US" altLang="ja-JP" sz="2400" b="0" i="1" smtClean="0">
                        <a:solidFill>
                          <a:schemeClr val="tx1"/>
                        </a:solidFill>
                        <a:latin typeface="Cambria Math"/>
                      </a:rPr>
                      <m:t>𝑦</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a:rPr>
                      <m:t>−1)</m:t>
                    </m:r>
                  </m:oMath>
                </a14:m>
                <a:endParaRPr lang="en-US" altLang="ja-JP" sz="2400" dirty="0">
                  <a:solidFill>
                    <a:schemeClr val="tx1"/>
                  </a:solidFill>
                </a:endParaRPr>
              </a:p>
              <a:p>
                <a:pPr marL="0" indent="0">
                  <a:buFont typeface="Arial" pitchFamily="34" charset="0"/>
                  <a:buNone/>
                </a:pPr>
                <a:endParaRPr lang="en-US" altLang="ja-JP" sz="2400" dirty="0">
                  <a:solidFill>
                    <a:schemeClr val="tx1"/>
                  </a:solidFill>
                </a:endParaRPr>
              </a:p>
            </p:txBody>
          </p:sp>
        </mc:Choice>
        <mc:Fallback xmlns="">
          <p:sp>
            <p:nvSpPr>
              <p:cNvPr id="21" name="コンテンツ プレースホルダー 2"/>
              <p:cNvSpPr txBox="1">
                <a:spLocks noRot="1" noChangeAspect="1" noMove="1" noResize="1" noEditPoints="1" noAdjustHandles="1" noChangeArrowheads="1" noChangeShapeType="1" noTextEdit="1"/>
              </p:cNvSpPr>
              <p:nvPr/>
            </p:nvSpPr>
            <p:spPr>
              <a:xfrm>
                <a:off x="251520" y="2462410"/>
                <a:ext cx="7056784" cy="1499294"/>
              </a:xfrm>
              <a:prstGeom prst="rect">
                <a:avLst/>
              </a:prstGeom>
              <a:blipFill rotWithShape="0">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882741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正方形/長方形 47"/>
          <p:cNvSpPr/>
          <p:nvPr/>
        </p:nvSpPr>
        <p:spPr>
          <a:xfrm>
            <a:off x="3103154" y="5342460"/>
            <a:ext cx="13840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102508" y="4476256"/>
            <a:ext cx="141635"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𝐹</m:t>
                          </m:r>
                        </m:e>
                        <m:sub>
                          <m:r>
                            <a:rPr lang="en-US" altLang="ja-JP" sz="2400" b="0" i="1" smtClean="0">
                              <a:solidFill>
                                <a:srgbClr val="FF0000"/>
                              </a:solidFill>
                              <a:latin typeface="Cambria Math" panose="02040503050406030204" pitchFamily="18" charset="0"/>
                            </a:rPr>
                            <m:t>𝑦</m:t>
                          </m:r>
                        </m:sub>
                      </m:sSub>
                      <m:d>
                        <m:dPr>
                          <m:ctrlPr>
                            <a:rPr lang="en-US" altLang="ja-JP" sz="2400" b="0" i="1" smtClean="0">
                              <a:solidFill>
                                <a:srgbClr val="FF0000"/>
                              </a:solidFill>
                              <a:latin typeface="Cambria Math" panose="02040503050406030204" pitchFamily="18" charset="0"/>
                            </a:rPr>
                          </m:ctrlPr>
                        </m:dPr>
                        <m:e>
                          <m:r>
                            <a:rPr lang="en-US" altLang="ja-JP" sz="2400" b="0" i="1" smtClean="0">
                              <a:solidFill>
                                <a:srgbClr val="FF0000"/>
                              </a:solidFill>
                              <a:latin typeface="Cambria Math" panose="02040503050406030204" pitchFamily="18" charset="0"/>
                            </a:rPr>
                            <m:t>𝑥</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𝑟</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0">
                <a:blip r:embed="rId3"/>
                <a:stretch>
                  <a:fillRect l="-1185" t="-4848" b="-5455"/>
                </a:stretch>
              </a:blipFill>
            </p:spPr>
            <p:txBody>
              <a:bodyPr/>
              <a:lstStyle/>
              <a:p>
                <a:r>
                  <a:rPr lang="ja-JP" altLang="en-US">
                    <a:noFill/>
                  </a:rPr>
                  <a:t> </a:t>
                </a:r>
              </a:p>
            </p:txBody>
          </p:sp>
        </mc:Fallback>
      </mc:AlternateContent>
      <p:cxnSp>
        <p:nvCxnSpPr>
          <p:cNvPr id="31" name="直線コネクタ 30"/>
          <p:cNvCxnSpPr/>
          <p:nvPr/>
        </p:nvCxnSpPr>
        <p:spPr>
          <a:xfrm flipV="1">
            <a:off x="3173775" y="4334348"/>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p:cNvSpPr txBox="1"/>
              <p:nvPr/>
            </p:nvSpPr>
            <p:spPr>
              <a:xfrm>
                <a:off x="1979712" y="4797754"/>
                <a:ext cx="7753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r>
                        <a:rPr kumimoji="1" lang="en-US" altLang="ja-JP" b="0" i="0" smtClean="0">
                          <a:latin typeface="Cambria Math"/>
                        </a:rPr>
                        <m:t>−1</m:t>
                      </m:r>
                    </m:oMath>
                  </m:oMathPara>
                </a14:m>
                <a:endParaRPr kumimoji="1" lang="ja-JP" altLang="en-US"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1979712" y="4797754"/>
                <a:ext cx="775340" cy="369332"/>
              </a:xfrm>
              <a:prstGeom prst="rect">
                <a:avLst/>
              </a:prstGeom>
              <a:blipFill rotWithShape="1">
                <a:blip r:embed="rId5"/>
                <a:stretch>
                  <a:fillRect b="-4918"/>
                </a:stretch>
              </a:blipFill>
            </p:spPr>
            <p:txBody>
              <a:bodyPr/>
              <a:lstStyle/>
              <a:p>
                <a:r>
                  <a:rPr lang="ja-JP" altLang="en-US">
                    <a:noFill/>
                  </a:rPr>
                  <a:t> </a:t>
                </a:r>
              </a:p>
            </p:txBody>
          </p:sp>
        </mc:Fallback>
      </mc:AlternateContent>
      <p:sp>
        <p:nvSpPr>
          <p:cNvPr id="5" name="正方形/長方形 4"/>
          <p:cNvSpPr/>
          <p:nvPr/>
        </p:nvSpPr>
        <p:spPr>
          <a:xfrm>
            <a:off x="3103154" y="4622380"/>
            <a:ext cx="139054" cy="144016"/>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103154" y="4764362"/>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103154" y="4910412"/>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103154" y="5054428"/>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104022" y="5342460"/>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102508" y="4478364"/>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103154" y="5196336"/>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2740087" y="4980312"/>
            <a:ext cx="864096" cy="21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p:cNvSpPr txBox="1"/>
              <p:nvPr/>
            </p:nvSpPr>
            <p:spPr>
              <a:xfrm>
                <a:off x="2392934" y="3974863"/>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2392934" y="3974863"/>
                <a:ext cx="757772" cy="369332"/>
              </a:xfrm>
              <a:prstGeom prst="rect">
                <a:avLst/>
              </a:prstGeom>
              <a:blipFill rotWithShape="0">
                <a:blip r:embed="rId6"/>
                <a:stretch>
                  <a:fillRect/>
                </a:stretch>
              </a:blipFill>
            </p:spPr>
            <p:txBody>
              <a:bodyPr/>
              <a:lstStyle/>
              <a:p>
                <a:r>
                  <a:rPr lang="ja-JP" altLang="en-US">
                    <a:noFill/>
                  </a:rPr>
                  <a:t> </a:t>
                </a:r>
              </a:p>
            </p:txBody>
          </p:sp>
        </mc:Fallback>
      </mc:AlternateContent>
      <p:sp>
        <p:nvSpPr>
          <p:cNvPr id="45" name="正方形/長方形 44"/>
          <p:cNvSpPr/>
          <p:nvPr/>
        </p:nvSpPr>
        <p:spPr>
          <a:xfrm>
            <a:off x="3103154" y="4622380"/>
            <a:ext cx="138408" cy="717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2068189" y="2944091"/>
            <a:ext cx="1589411" cy="1988127"/>
          </a:xfrm>
          <a:custGeom>
            <a:avLst/>
            <a:gdLst>
              <a:gd name="connsiteX0" fmla="*/ 1589411 w 1589411"/>
              <a:gd name="connsiteY0" fmla="*/ 0 h 1988127"/>
              <a:gd name="connsiteX1" fmla="*/ 210884 w 1589411"/>
              <a:gd name="connsiteY1" fmla="*/ 498764 h 1988127"/>
              <a:gd name="connsiteX2" fmla="*/ 86193 w 1589411"/>
              <a:gd name="connsiteY2" fmla="*/ 1489364 h 1988127"/>
              <a:gd name="connsiteX3" fmla="*/ 1014447 w 1589411"/>
              <a:gd name="connsiteY3" fmla="*/ 1988127 h 1988127"/>
            </a:gdLst>
            <a:ahLst/>
            <a:cxnLst>
              <a:cxn ang="0">
                <a:pos x="connsiteX0" y="connsiteY0"/>
              </a:cxn>
              <a:cxn ang="0">
                <a:pos x="connsiteX1" y="connsiteY1"/>
              </a:cxn>
              <a:cxn ang="0">
                <a:pos x="connsiteX2" y="connsiteY2"/>
              </a:cxn>
              <a:cxn ang="0">
                <a:pos x="connsiteX3" y="connsiteY3"/>
              </a:cxn>
            </a:cxnLst>
            <a:rect l="l" t="t" r="r" b="b"/>
            <a:pathLst>
              <a:path w="1589411" h="1988127">
                <a:moveTo>
                  <a:pt x="1589411" y="0"/>
                </a:moveTo>
                <a:cubicBezTo>
                  <a:pt x="1025415" y="125268"/>
                  <a:pt x="461420" y="250537"/>
                  <a:pt x="210884" y="498764"/>
                </a:cubicBezTo>
                <a:cubicBezTo>
                  <a:pt x="-39652" y="746991"/>
                  <a:pt x="-47734" y="1241137"/>
                  <a:pt x="86193" y="1489364"/>
                </a:cubicBezTo>
                <a:cubicBezTo>
                  <a:pt x="220120" y="1737591"/>
                  <a:pt x="617283" y="1862859"/>
                  <a:pt x="1014447" y="1988127"/>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3235036" y="3228109"/>
            <a:ext cx="4644917" cy="2195946"/>
          </a:xfrm>
          <a:custGeom>
            <a:avLst/>
            <a:gdLst>
              <a:gd name="connsiteX0" fmla="*/ 3138055 w 4644917"/>
              <a:gd name="connsiteY0" fmla="*/ 0 h 2195946"/>
              <a:gd name="connsiteX1" fmla="*/ 4329546 w 4644917"/>
              <a:gd name="connsiteY1" fmla="*/ 90055 h 2195946"/>
              <a:gd name="connsiteX2" fmla="*/ 4641273 w 4644917"/>
              <a:gd name="connsiteY2" fmla="*/ 471055 h 2195946"/>
              <a:gd name="connsiteX3" fmla="*/ 4433455 w 4644917"/>
              <a:gd name="connsiteY3" fmla="*/ 1281546 h 2195946"/>
              <a:gd name="connsiteX4" fmla="*/ 3532909 w 4644917"/>
              <a:gd name="connsiteY4" fmla="*/ 1641764 h 2195946"/>
              <a:gd name="connsiteX5" fmla="*/ 0 w 4644917"/>
              <a:gd name="connsiteY5" fmla="*/ 2195946 h 219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917" h="2195946">
                <a:moveTo>
                  <a:pt x="3138055" y="0"/>
                </a:moveTo>
                <a:cubicBezTo>
                  <a:pt x="3608532" y="5773"/>
                  <a:pt x="4079010" y="11546"/>
                  <a:pt x="4329546" y="90055"/>
                </a:cubicBezTo>
                <a:cubicBezTo>
                  <a:pt x="4580082" y="168564"/>
                  <a:pt x="4623955" y="272473"/>
                  <a:pt x="4641273" y="471055"/>
                </a:cubicBezTo>
                <a:cubicBezTo>
                  <a:pt x="4658591" y="669637"/>
                  <a:pt x="4618182" y="1086428"/>
                  <a:pt x="4433455" y="1281546"/>
                </a:cubicBezTo>
                <a:cubicBezTo>
                  <a:pt x="4248728" y="1476664"/>
                  <a:pt x="4271818" y="1489364"/>
                  <a:pt x="3532909" y="1641764"/>
                </a:cubicBezTo>
                <a:cubicBezTo>
                  <a:pt x="2794000" y="1794164"/>
                  <a:pt x="1397000" y="1995055"/>
                  <a:pt x="0" y="2195946"/>
                </a:cubicBezTo>
              </a:path>
            </a:pathLst>
          </a:custGeom>
          <a:noFill/>
          <a:ln>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3255818" y="3706091"/>
            <a:ext cx="1343891" cy="997527"/>
          </a:xfrm>
          <a:custGeom>
            <a:avLst/>
            <a:gdLst>
              <a:gd name="connsiteX0" fmla="*/ 1343891 w 1343891"/>
              <a:gd name="connsiteY0" fmla="*/ 0 h 997527"/>
              <a:gd name="connsiteX1" fmla="*/ 1233055 w 1343891"/>
              <a:gd name="connsiteY1" fmla="*/ 381000 h 997527"/>
              <a:gd name="connsiteX2" fmla="*/ 796637 w 1343891"/>
              <a:gd name="connsiteY2" fmla="*/ 658091 h 997527"/>
              <a:gd name="connsiteX3" fmla="*/ 0 w 1343891"/>
              <a:gd name="connsiteY3" fmla="*/ 997527 h 997527"/>
            </a:gdLst>
            <a:ahLst/>
            <a:cxnLst>
              <a:cxn ang="0">
                <a:pos x="connsiteX0" y="connsiteY0"/>
              </a:cxn>
              <a:cxn ang="0">
                <a:pos x="connsiteX1" y="connsiteY1"/>
              </a:cxn>
              <a:cxn ang="0">
                <a:pos x="connsiteX2" y="connsiteY2"/>
              </a:cxn>
              <a:cxn ang="0">
                <a:pos x="connsiteX3" y="connsiteY3"/>
              </a:cxn>
            </a:cxnLst>
            <a:rect l="l" t="t" r="r" b="b"/>
            <a:pathLst>
              <a:path w="1343891" h="997527">
                <a:moveTo>
                  <a:pt x="1343891" y="0"/>
                </a:moveTo>
                <a:cubicBezTo>
                  <a:pt x="1334077" y="135659"/>
                  <a:pt x="1324264" y="271318"/>
                  <a:pt x="1233055" y="381000"/>
                </a:cubicBezTo>
                <a:cubicBezTo>
                  <a:pt x="1141846" y="490682"/>
                  <a:pt x="1002146" y="555337"/>
                  <a:pt x="796637" y="658091"/>
                </a:cubicBezTo>
                <a:cubicBezTo>
                  <a:pt x="591128" y="760845"/>
                  <a:pt x="295564" y="879186"/>
                  <a:pt x="0" y="997527"/>
                </a:cubicBezTo>
              </a:path>
            </a:pathLst>
          </a:cu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3" name="コンテンツ プレースホルダー 2"/>
              <p:cNvSpPr txBox="1">
                <a:spLocks/>
              </p:cNvSpPr>
              <p:nvPr/>
            </p:nvSpPr>
            <p:spPr>
              <a:xfrm>
                <a:off x="251520" y="2462410"/>
                <a:ext cx="7056784" cy="14992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b="0" i="1" smtClean="0">
                              <a:solidFill>
                                <a:schemeClr val="tx1"/>
                              </a:solidFill>
                              <a:latin typeface="Cambria Math"/>
                            </a:rPr>
                            <m:t>𝐹</m:t>
                          </m:r>
                        </m:e>
                        <m:sub>
                          <m:r>
                            <a:rPr lang="en-US" altLang="ja-JP" sz="2400" b="0" i="1" smtClean="0">
                              <a:solidFill>
                                <a:schemeClr val="tx1"/>
                              </a:solidFill>
                              <a:latin typeface="Cambria Math"/>
                            </a:rPr>
                            <m:t>𝑦</m:t>
                          </m:r>
                        </m:sub>
                      </m:sSub>
                      <m:d>
                        <m:dPr>
                          <m:ctrlPr>
                            <a:rPr lang="en-US" altLang="ja-JP" sz="2400" i="1" smtClean="0">
                              <a:solidFill>
                                <a:schemeClr val="tx1"/>
                              </a:solidFill>
                              <a:latin typeface="Cambria Math" panose="02040503050406030204" pitchFamily="18" charset="0"/>
                            </a:rPr>
                          </m:ctrlPr>
                        </m:dPr>
                        <m:e>
                          <m:r>
                            <a:rPr lang="en-US" altLang="ja-JP" sz="2400" i="1" smtClean="0">
                              <a:solidFill>
                                <a:schemeClr val="tx1"/>
                              </a:solidFill>
                              <a:latin typeface="Cambria Math" panose="02040503050406030204" pitchFamily="18" charset="0"/>
                            </a:rPr>
                            <m:t>𝑥</m:t>
                          </m:r>
                          <m:r>
                            <a:rPr lang="en-US" altLang="ja-JP" sz="2400" b="0" i="1" smtClean="0">
                              <a:solidFill>
                                <a:schemeClr val="tx1"/>
                              </a:solidFill>
                              <a:latin typeface="Cambria Math"/>
                            </a:rPr>
                            <m:t>+</m:t>
                          </m:r>
                          <m:r>
                            <a:rPr lang="en-US" altLang="ja-JP" sz="2400" b="0" i="1" smtClean="0">
                              <a:solidFill>
                                <a:schemeClr val="tx1"/>
                              </a:solidFill>
                              <a:latin typeface="Cambria Math" panose="02040503050406030204" pitchFamily="18" charset="0"/>
                            </a:rPr>
                            <m:t>𝑟</m:t>
                          </m:r>
                          <m:r>
                            <a:rPr lang="en-US" altLang="ja-JP" sz="2400" i="1" smtClean="0">
                              <a:solidFill>
                                <a:schemeClr val="tx1"/>
                              </a:solidFill>
                              <a:latin typeface="Cambria Math" panose="02040503050406030204" pitchFamily="18" charset="0"/>
                            </a:rPr>
                            <m:t>,</m:t>
                          </m:r>
                          <m:r>
                            <a:rPr lang="en-US" altLang="ja-JP" sz="2400" i="1" smtClean="0">
                              <a:solidFill>
                                <a:schemeClr val="tx1"/>
                              </a:solidFill>
                              <a:latin typeface="Cambria Math" panose="02040503050406030204" pitchFamily="18" charset="0"/>
                            </a:rPr>
                            <m:t>𝑦</m:t>
                          </m:r>
                        </m:e>
                      </m:d>
                      <m:r>
                        <a:rPr lang="en-US" altLang="ja-JP" sz="2400" i="1" smtClean="0">
                          <a:solidFill>
                            <a:schemeClr val="tx1"/>
                          </a:solidFill>
                          <a:latin typeface="Cambria Math" panose="02040503050406030204" pitchFamily="18" charset="0"/>
                        </a:rPr>
                        <m:t>=</m:t>
                      </m:r>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a:rPr>
                            <m:t>𝐹</m:t>
                          </m:r>
                        </m:e>
                        <m:sub>
                          <m:r>
                            <a:rPr lang="en-US" altLang="ja-JP" sz="2400" b="0" i="1" smtClean="0">
                              <a:solidFill>
                                <a:srgbClr val="FF0000"/>
                              </a:solidFill>
                              <a:latin typeface="Cambria Math"/>
                            </a:rPr>
                            <m:t>𝑦</m:t>
                          </m:r>
                        </m:sub>
                      </m:sSub>
                      <m:d>
                        <m:dPr>
                          <m:ctrlPr>
                            <a:rPr lang="en-US" altLang="ja-JP" sz="2400" i="1" smtClean="0">
                              <a:solidFill>
                                <a:srgbClr val="FF0000"/>
                              </a:solidFill>
                              <a:latin typeface="Cambria Math" panose="02040503050406030204" pitchFamily="18" charset="0"/>
                            </a:rPr>
                          </m:ctrlPr>
                        </m:dPr>
                        <m:e>
                          <m:r>
                            <a:rPr lang="en-US" altLang="ja-JP" sz="2400" i="1" smtClean="0">
                              <a:solidFill>
                                <a:srgbClr val="FF0000"/>
                              </a:solidFill>
                              <a:latin typeface="Cambria Math" panose="02040503050406030204" pitchFamily="18" charset="0"/>
                            </a:rPr>
                            <m:t>𝑥</m:t>
                          </m:r>
                          <m:r>
                            <a:rPr lang="en-US" altLang="ja-JP" sz="2400" b="0" i="1" smtClean="0">
                              <a:solidFill>
                                <a:srgbClr val="FF0000"/>
                              </a:solidFill>
                              <a:latin typeface="Cambria Math"/>
                            </a:rPr>
                            <m:t>+</m:t>
                          </m:r>
                          <m:r>
                            <a:rPr lang="en-US" altLang="ja-JP" sz="2400" b="0" i="1" smtClean="0">
                              <a:solidFill>
                                <a:srgbClr val="FF0000"/>
                              </a:solidFill>
                              <a:latin typeface="Cambria Math" panose="02040503050406030204" pitchFamily="18" charset="0"/>
                            </a:rPr>
                            <m:t>𝑟</m:t>
                          </m:r>
                          <m:r>
                            <a:rPr lang="en-US" altLang="ja-JP" sz="2400" i="1" smtClean="0">
                              <a:solidFill>
                                <a:srgbClr val="FF0000"/>
                              </a:solidFill>
                              <a:latin typeface="Cambria Math" panose="02040503050406030204" pitchFamily="18" charset="0"/>
                            </a:rPr>
                            <m:t>,</m:t>
                          </m:r>
                          <m:r>
                            <a:rPr lang="en-US" altLang="ja-JP" sz="2400" i="1" smtClean="0">
                              <a:solidFill>
                                <a:srgbClr val="FF0000"/>
                              </a:solidFill>
                              <a:latin typeface="Cambria Math" panose="02040503050406030204" pitchFamily="18" charset="0"/>
                            </a:rPr>
                            <m:t>𝑦</m:t>
                          </m:r>
                          <m:r>
                            <a:rPr lang="en-US" altLang="ja-JP" sz="2400" b="0" i="1" smtClean="0">
                              <a:solidFill>
                                <a:srgbClr val="FF0000"/>
                              </a:solidFill>
                              <a:latin typeface="Cambria Math"/>
                            </a:rPr>
                            <m:t>−1</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FFC000"/>
                              </a:solidFill>
                              <a:latin typeface="Cambria Math" panose="02040503050406030204" pitchFamily="18" charset="0"/>
                            </a:rPr>
                          </m:ctrlPr>
                        </m:sSubPr>
                        <m:e>
                          <m:r>
                            <a:rPr lang="en-US" altLang="ja-JP" sz="2400" b="0" i="1" smtClean="0">
                              <a:solidFill>
                                <a:srgbClr val="FFC000"/>
                              </a:solidFill>
                              <a:latin typeface="Cambria Math"/>
                            </a:rPr>
                            <m:t>                                             </m:t>
                          </m:r>
                          <m:r>
                            <a:rPr lang="en-US" altLang="ja-JP" sz="2400" i="1">
                              <a:solidFill>
                                <a:srgbClr val="FFC000"/>
                              </a:solidFill>
                              <a:latin typeface="Cambria Math"/>
                            </a:rPr>
                            <m:t>𝐶</m:t>
                          </m:r>
                        </m:e>
                        <m:sub>
                          <m:r>
                            <a:rPr lang="en-US" altLang="ja-JP" sz="2400" i="1">
                              <a:solidFill>
                                <a:srgbClr val="FFC000"/>
                              </a:solidFill>
                              <a:latin typeface="Cambria Math"/>
                            </a:rPr>
                            <m:t>𝑥</m:t>
                          </m:r>
                        </m:sub>
                      </m:sSub>
                      <m:d>
                        <m:dPr>
                          <m:ctrlPr>
                            <a:rPr lang="en-US" altLang="ja-JP" sz="2400" b="0" i="1" smtClean="0">
                              <a:solidFill>
                                <a:srgbClr val="FFC000"/>
                              </a:solidFill>
                              <a:latin typeface="Cambria Math" panose="02040503050406030204" pitchFamily="18" charset="0"/>
                            </a:rPr>
                          </m:ctrlPr>
                        </m:dPr>
                        <m:e>
                          <m:r>
                            <a:rPr lang="en-US" altLang="ja-JP" sz="2400" b="0" i="1" smtClean="0">
                              <a:solidFill>
                                <a:srgbClr val="FFC000"/>
                              </a:solidFill>
                              <a:latin typeface="Cambria Math"/>
                            </a:rPr>
                            <m:t>𝑥</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r>
                            <a:rPr lang="en-US" altLang="ja-JP" sz="2400" b="0" i="1" smtClean="0">
                              <a:solidFill>
                                <a:srgbClr val="FFC000"/>
                              </a:solidFill>
                              <a:latin typeface="Cambria Math"/>
                            </a:rPr>
                            <m:t>,</m:t>
                          </m:r>
                          <m:r>
                            <a:rPr lang="en-US" altLang="ja-JP" sz="2400" b="0" i="1" smtClean="0">
                              <a:solidFill>
                                <a:srgbClr val="FFC000"/>
                              </a:solidFill>
                              <a:latin typeface="Cambria Math"/>
                            </a:rPr>
                            <m:t>𝑦</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r>
                  <a:rPr lang="en-US" altLang="ja-JP" sz="2400" dirty="0"/>
                  <a:t>                                                      </a:t>
                </a:r>
                <a14:m>
                  <m:oMath xmlns:m="http://schemas.openxmlformats.org/officeDocument/2006/math">
                    <m:sSub>
                      <m:sSubPr>
                        <m:ctrlPr>
                          <a:rPr lang="en-US" altLang="ja-JP" sz="2400" i="1" smtClean="0">
                            <a:solidFill>
                              <a:srgbClr val="92D050"/>
                            </a:solidFill>
                            <a:latin typeface="Cambria Math" panose="02040503050406030204" pitchFamily="18" charset="0"/>
                          </a:rPr>
                        </m:ctrlPr>
                      </m:sSubPr>
                      <m:e>
                        <m:r>
                          <a:rPr lang="en-US" altLang="ja-JP" sz="2400" i="1">
                            <a:solidFill>
                              <a:srgbClr val="92D050"/>
                            </a:solidFill>
                            <a:latin typeface="Cambria Math"/>
                          </a:rPr>
                          <m:t>𝐶</m:t>
                        </m:r>
                      </m:e>
                      <m:sub>
                        <m:r>
                          <a:rPr lang="en-US" altLang="ja-JP" sz="2400" i="1">
                            <a:solidFill>
                              <a:srgbClr val="92D050"/>
                            </a:solidFill>
                            <a:latin typeface="Cambria Math"/>
                          </a:rPr>
                          <m:t>𝑥</m:t>
                        </m:r>
                      </m:sub>
                    </m:sSub>
                    <m:r>
                      <a:rPr lang="en-US" altLang="ja-JP" sz="2400" b="0" i="1" smtClean="0">
                        <a:solidFill>
                          <a:srgbClr val="92D050"/>
                        </a:solidFill>
                        <a:latin typeface="Cambria Math"/>
                      </a:rPr>
                      <m:t>(</m:t>
                    </m:r>
                    <m:r>
                      <a:rPr lang="en-US" altLang="ja-JP" sz="2400" b="0" i="1" smtClean="0">
                        <a:solidFill>
                          <a:srgbClr val="92D050"/>
                        </a:solidFill>
                        <a:latin typeface="Cambria Math"/>
                      </a:rPr>
                      <m:t>𝑥</m:t>
                    </m:r>
                    <m:r>
                      <a:rPr lang="en-US" altLang="ja-JP" sz="2400" b="0" i="1" smtClean="0">
                        <a:solidFill>
                          <a:srgbClr val="92D050"/>
                        </a:solidFill>
                        <a:latin typeface="Cambria Math"/>
                      </a:rPr>
                      <m:t>+</m:t>
                    </m:r>
                    <m:r>
                      <a:rPr lang="en-US" altLang="ja-JP" sz="2400" b="0" i="1" smtClean="0">
                        <a:solidFill>
                          <a:srgbClr val="92D050"/>
                        </a:solidFill>
                        <a:latin typeface="Cambria Math" panose="02040503050406030204" pitchFamily="18" charset="0"/>
                      </a:rPr>
                      <m:t>𝑟</m:t>
                    </m:r>
                    <m:r>
                      <a:rPr lang="en-US" altLang="ja-JP" sz="2400" b="0" i="1" smtClean="0">
                        <a:solidFill>
                          <a:srgbClr val="92D050"/>
                        </a:solidFill>
                        <a:latin typeface="Cambria Math"/>
                      </a:rPr>
                      <m:t>,</m:t>
                    </m:r>
                    <m:r>
                      <a:rPr lang="en-US" altLang="ja-JP" sz="2400" b="0" i="1" smtClean="0">
                        <a:solidFill>
                          <a:srgbClr val="92D050"/>
                        </a:solidFill>
                        <a:latin typeface="Cambria Math"/>
                      </a:rPr>
                      <m:t>𝑦</m:t>
                    </m:r>
                    <m:r>
                      <a:rPr lang="en-US" altLang="ja-JP" sz="2400" b="0" i="1" smtClean="0">
                        <a:solidFill>
                          <a:srgbClr val="92D050"/>
                        </a:solidFill>
                        <a:latin typeface="Cambria Math"/>
                      </a:rPr>
                      <m:t>−</m:t>
                    </m:r>
                    <m:r>
                      <a:rPr lang="en-US" altLang="ja-JP" sz="2400" b="0" i="1" smtClean="0">
                        <a:solidFill>
                          <a:srgbClr val="92D050"/>
                        </a:solidFill>
                        <a:latin typeface="Cambria Math" panose="02040503050406030204" pitchFamily="18" charset="0"/>
                      </a:rPr>
                      <m:t>𝑟</m:t>
                    </m:r>
                    <m:r>
                      <a:rPr lang="en-US" altLang="ja-JP" sz="2400" b="0" i="1" smtClean="0">
                        <a:solidFill>
                          <a:srgbClr val="92D050"/>
                        </a:solidFill>
                        <a:latin typeface="Cambria Math"/>
                      </a:rPr>
                      <m:t>−1)</m:t>
                    </m:r>
                  </m:oMath>
                </a14:m>
                <a:endParaRPr lang="en-US" altLang="ja-JP" sz="2400" dirty="0">
                  <a:solidFill>
                    <a:srgbClr val="92D050"/>
                  </a:solidFill>
                </a:endParaRPr>
              </a:p>
              <a:p>
                <a:pPr marL="0" indent="0">
                  <a:buFont typeface="Arial" pitchFamily="34" charset="0"/>
                  <a:buNone/>
                </a:pPr>
                <a:endParaRPr lang="en-US" altLang="ja-JP" sz="2400" dirty="0">
                  <a:solidFill>
                    <a:schemeClr val="tx1"/>
                  </a:solidFill>
                </a:endParaRPr>
              </a:p>
            </p:txBody>
          </p:sp>
        </mc:Choice>
        <mc:Fallback xmlns="">
          <p:sp>
            <p:nvSpPr>
              <p:cNvPr id="23" name="コンテンツ プレースホルダー 2"/>
              <p:cNvSpPr txBox="1">
                <a:spLocks noRot="1" noChangeAspect="1" noMove="1" noResize="1" noEditPoints="1" noAdjustHandles="1" noChangeArrowheads="1" noChangeShapeType="1" noTextEdit="1"/>
              </p:cNvSpPr>
              <p:nvPr/>
            </p:nvSpPr>
            <p:spPr>
              <a:xfrm>
                <a:off x="251520" y="2462410"/>
                <a:ext cx="7056784" cy="1499294"/>
              </a:xfrm>
              <a:prstGeom prst="rect">
                <a:avLst/>
              </a:prstGeom>
              <a:blipFill rotWithShape="0">
                <a:blip r:embed="rId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3749828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 name="正方形/長方形 47"/>
          <p:cNvSpPr/>
          <p:nvPr/>
        </p:nvSpPr>
        <p:spPr>
          <a:xfrm>
            <a:off x="3103154" y="5342460"/>
            <a:ext cx="138408" cy="1440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102508" y="4476256"/>
            <a:ext cx="141635" cy="100811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 – </a:t>
            </a:r>
            <a:r>
              <a:rPr lang="en-US" altLang="ja-JP" dirty="0"/>
              <a:t>FPGA implementation</a:t>
            </a:r>
            <a:endParaRPr kumimoji="1" lang="ja-JP" altLang="en-US" dirty="0"/>
          </a:p>
        </p:txBody>
      </p:sp>
      <mc:AlternateContent xmlns:mc="http://schemas.openxmlformats.org/markup-compatibility/2006" xmlns:a14="http://schemas.microsoft.com/office/drawing/2010/main">
        <mc:Choice Requires="a14">
          <p:sp>
            <p:nvSpPr>
              <p:cNvPr id="190" name="コンテンツ プレースホルダー 2"/>
              <p:cNvSpPr>
                <a:spLocks noGrp="1"/>
              </p:cNvSpPr>
              <p:nvPr>
                <p:ph idx="1"/>
              </p:nvPr>
            </p:nvSpPr>
            <p:spPr>
              <a:xfrm>
                <a:off x="467544" y="1124744"/>
                <a:ext cx="8229600" cy="1008112"/>
              </a:xfrm>
            </p:spPr>
            <p:txBody>
              <a:bodyPr>
                <a:normAutofit/>
              </a:bodyPr>
              <a:lstStyle/>
              <a:p>
                <a:pPr marL="0" indent="0">
                  <a:buNone/>
                </a:pPr>
                <a:r>
                  <a:rPr lang="en-US" altLang="ja-JP" sz="2400" dirty="0"/>
                  <a:t>Calculation by Difference</a:t>
                </a:r>
              </a:p>
              <a:p>
                <a:pPr marL="0" indent="0">
                  <a:buNone/>
                </a:pPr>
                <a:endParaRPr lang="en-US" altLang="ja-JP" sz="8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𝐹</m:t>
                      </m:r>
                      <m:d>
                        <m:dPr>
                          <m:ctrlPr>
                            <a:rPr lang="en-US" altLang="ja-JP" sz="2400" b="0" i="1" smtClean="0">
                              <a:solidFill>
                                <a:schemeClr val="tx1"/>
                              </a:solidFill>
                              <a:latin typeface="Cambria Math" panose="02040503050406030204" pitchFamily="18" charset="0"/>
                            </a:rPr>
                          </m:ctrlPr>
                        </m:dPr>
                        <m:e>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e>
                      </m:d>
                      <m:r>
                        <a:rPr lang="en-US" altLang="ja-JP" sz="2400" b="0" i="1" smtClean="0">
                          <a:solidFill>
                            <a:schemeClr val="tx1"/>
                          </a:solidFill>
                          <a:latin typeface="Cambria Math" panose="02040503050406030204" pitchFamily="18" charset="0"/>
                        </a:rPr>
                        <m:t>+</m:t>
                      </m:r>
                      <m:sSub>
                        <m:sSubPr>
                          <m:ctrlPr>
                            <a:rPr lang="en-US" altLang="ja-JP" sz="2400" b="0" i="1" smtClean="0">
                              <a:solidFill>
                                <a:srgbClr val="FF0000"/>
                              </a:solidFill>
                              <a:latin typeface="Cambria Math" panose="02040503050406030204" pitchFamily="18" charset="0"/>
                            </a:rPr>
                          </m:ctrlPr>
                        </m:sSubPr>
                        <m:e>
                          <m:r>
                            <a:rPr lang="en-US" altLang="ja-JP" sz="2400" b="0" i="1" smtClean="0">
                              <a:solidFill>
                                <a:srgbClr val="FF0000"/>
                              </a:solidFill>
                              <a:latin typeface="Cambria Math" panose="02040503050406030204" pitchFamily="18" charset="0"/>
                            </a:rPr>
                            <m:t>𝐹</m:t>
                          </m:r>
                        </m:e>
                        <m:sub>
                          <m:r>
                            <a:rPr lang="en-US" altLang="ja-JP" sz="2400" b="0" i="1" smtClean="0">
                              <a:solidFill>
                                <a:srgbClr val="FF0000"/>
                              </a:solidFill>
                              <a:latin typeface="Cambria Math" panose="02040503050406030204" pitchFamily="18" charset="0"/>
                            </a:rPr>
                            <m:t>𝑦</m:t>
                          </m:r>
                        </m:sub>
                      </m:sSub>
                      <m:d>
                        <m:dPr>
                          <m:ctrlPr>
                            <a:rPr lang="en-US" altLang="ja-JP" sz="2400" b="0" i="1" smtClean="0">
                              <a:solidFill>
                                <a:srgbClr val="FF0000"/>
                              </a:solidFill>
                              <a:latin typeface="Cambria Math" panose="02040503050406030204" pitchFamily="18" charset="0"/>
                            </a:rPr>
                          </m:ctrlPr>
                        </m:dPr>
                        <m:e>
                          <m:r>
                            <a:rPr lang="en-US" altLang="ja-JP" sz="2400" b="0" i="1" smtClean="0">
                              <a:solidFill>
                                <a:srgbClr val="FF0000"/>
                              </a:solidFill>
                              <a:latin typeface="Cambria Math" panose="02040503050406030204" pitchFamily="18" charset="0"/>
                            </a:rPr>
                            <m:t>𝑥</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𝑟</m:t>
                          </m:r>
                          <m:r>
                            <a:rPr lang="en-US" altLang="ja-JP" sz="2400" b="0" i="1" smtClean="0">
                              <a:solidFill>
                                <a:srgbClr val="FF0000"/>
                              </a:solidFill>
                              <a:latin typeface="Cambria Math" panose="02040503050406030204" pitchFamily="18" charset="0"/>
                            </a:rPr>
                            <m:t>,</m:t>
                          </m:r>
                          <m:r>
                            <a:rPr lang="en-US" altLang="ja-JP" sz="2400" b="0" i="1" smtClean="0">
                              <a:solidFill>
                                <a:srgbClr val="FF0000"/>
                              </a:solidFill>
                              <a:latin typeface="Cambria Math" panose="02040503050406030204" pitchFamily="18" charset="0"/>
                            </a:rPr>
                            <m:t>𝑦</m:t>
                          </m:r>
                        </m:e>
                      </m:d>
                      <m:r>
                        <a:rPr lang="en-US" altLang="ja-JP" sz="2400" b="0" i="1" smtClean="0">
                          <a:latin typeface="Cambria Math" panose="02040503050406030204" pitchFamily="18" charset="0"/>
                        </a:rPr>
                        <m:t>−</m:t>
                      </m:r>
                      <m:sSub>
                        <m:sSubPr>
                          <m:ctrlPr>
                            <a:rPr lang="en-US" altLang="ja-JP" sz="2400" b="0" i="1" smtClean="0">
                              <a:solidFill>
                                <a:schemeClr val="tx1"/>
                              </a:solidFill>
                              <a:latin typeface="Cambria Math" panose="02040503050406030204" pitchFamily="18" charset="0"/>
                            </a:rPr>
                          </m:ctrlPr>
                        </m:sSubPr>
                        <m:e>
                          <m:r>
                            <a:rPr lang="en-US" altLang="ja-JP" sz="2400" b="0" i="1" smtClean="0">
                              <a:solidFill>
                                <a:schemeClr val="tx1"/>
                              </a:solidFill>
                              <a:latin typeface="Cambria Math" panose="02040503050406030204" pitchFamily="18" charset="0"/>
                            </a:rPr>
                            <m:t>𝐹</m:t>
                          </m:r>
                        </m:e>
                        <m:sub>
                          <m:r>
                            <a:rPr lang="en-US" altLang="ja-JP" sz="2400" b="0" i="1" smtClean="0">
                              <a:solidFill>
                                <a:schemeClr val="tx1"/>
                              </a:solidFill>
                              <a:latin typeface="Cambria Math" panose="02040503050406030204" pitchFamily="18" charset="0"/>
                            </a:rPr>
                            <m:t>𝑦</m:t>
                          </m:r>
                        </m:sub>
                      </m:sSub>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𝑥</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𝑟</m:t>
                      </m:r>
                      <m:r>
                        <a:rPr lang="en-US" altLang="ja-JP" sz="2400" b="0" i="1" smtClean="0">
                          <a:solidFill>
                            <a:schemeClr val="tx1"/>
                          </a:solidFill>
                          <a:latin typeface="Cambria Math" panose="02040503050406030204" pitchFamily="18" charset="0"/>
                        </a:rPr>
                        <m:t>−1,</m:t>
                      </m:r>
                      <m:r>
                        <a:rPr lang="en-US" altLang="ja-JP" sz="2400" b="0" i="1" smtClean="0">
                          <a:solidFill>
                            <a:schemeClr val="tx1"/>
                          </a:solidFill>
                          <a:latin typeface="Cambria Math" panose="02040503050406030204" pitchFamily="18" charset="0"/>
                        </a:rPr>
                        <m:t>𝑦</m:t>
                      </m:r>
                      <m:r>
                        <a:rPr lang="en-US" altLang="ja-JP" sz="2400" b="0" i="1" smtClean="0">
                          <a:solidFill>
                            <a:schemeClr val="tx1"/>
                          </a:solidFill>
                          <a:latin typeface="Cambria Math" panose="02040503050406030204" pitchFamily="18" charset="0"/>
                        </a:rPr>
                        <m:t>)</m:t>
                      </m:r>
                    </m:oMath>
                  </m:oMathPara>
                </a14:m>
                <a:endParaRPr lang="en-US" altLang="ja-JP" sz="2400" b="0" dirty="0">
                  <a:solidFill>
                    <a:schemeClr val="tx1"/>
                  </a:solidFill>
                </a:endParaRPr>
              </a:p>
              <a:p>
                <a:pPr marL="0" indent="0">
                  <a:buNone/>
                </a:pPr>
                <a:endParaRPr lang="en-US" altLang="ja-JP" sz="2400" dirty="0"/>
              </a:p>
            </p:txBody>
          </p:sp>
        </mc:Choice>
        <mc:Fallback xmlns="">
          <p:sp>
            <p:nvSpPr>
              <p:cNvPr id="190" name="コンテンツ プレースホルダー 2"/>
              <p:cNvSpPr>
                <a:spLocks noGrp="1" noRot="1" noChangeAspect="1" noMove="1" noResize="1" noEditPoints="1" noAdjustHandles="1" noChangeArrowheads="1" noChangeShapeType="1" noTextEdit="1"/>
              </p:cNvSpPr>
              <p:nvPr>
                <p:ph idx="1"/>
              </p:nvPr>
            </p:nvSpPr>
            <p:spPr>
              <a:xfrm>
                <a:off x="467544" y="1124744"/>
                <a:ext cx="8229600" cy="1008112"/>
              </a:xfrm>
              <a:blipFill rotWithShape="0">
                <a:blip r:embed="rId3"/>
                <a:stretch>
                  <a:fillRect l="-1185" t="-4848" b="-5455"/>
                </a:stretch>
              </a:blipFill>
            </p:spPr>
            <p:txBody>
              <a:bodyPr/>
              <a:lstStyle/>
              <a:p>
                <a:r>
                  <a:rPr lang="ja-JP" altLang="en-US">
                    <a:noFill/>
                  </a:rPr>
                  <a:t> </a:t>
                </a:r>
              </a:p>
            </p:txBody>
          </p:sp>
        </mc:Fallback>
      </mc:AlternateContent>
      <p:cxnSp>
        <p:nvCxnSpPr>
          <p:cNvPr id="31" name="直線コネクタ 30"/>
          <p:cNvCxnSpPr/>
          <p:nvPr/>
        </p:nvCxnSpPr>
        <p:spPr>
          <a:xfrm flipV="1">
            <a:off x="3173775" y="4334348"/>
            <a:ext cx="4564" cy="129614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p:cNvSpPr txBox="1"/>
              <p:nvPr/>
            </p:nvSpPr>
            <p:spPr>
              <a:xfrm>
                <a:off x="1979712" y="4797754"/>
                <a:ext cx="7753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r>
                        <a:rPr kumimoji="1" lang="en-US" altLang="ja-JP" b="0" i="0" smtClean="0">
                          <a:latin typeface="Cambria Math"/>
                        </a:rPr>
                        <m:t>−1</m:t>
                      </m:r>
                    </m:oMath>
                  </m:oMathPara>
                </a14:m>
                <a:endParaRPr kumimoji="1" lang="ja-JP" altLang="en-US"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1979712" y="4797754"/>
                <a:ext cx="775340" cy="369332"/>
              </a:xfrm>
              <a:prstGeom prst="rect">
                <a:avLst/>
              </a:prstGeom>
              <a:blipFill rotWithShape="1">
                <a:blip r:embed="rId5"/>
                <a:stretch>
                  <a:fillRect b="-4918"/>
                </a:stretch>
              </a:blipFill>
            </p:spPr>
            <p:txBody>
              <a:bodyPr/>
              <a:lstStyle/>
              <a:p>
                <a:r>
                  <a:rPr lang="ja-JP" altLang="en-US">
                    <a:noFill/>
                  </a:rPr>
                  <a:t> </a:t>
                </a:r>
              </a:p>
            </p:txBody>
          </p:sp>
        </mc:Fallback>
      </mc:AlternateContent>
      <p:sp>
        <p:nvSpPr>
          <p:cNvPr id="5" name="正方形/長方形 4"/>
          <p:cNvSpPr/>
          <p:nvPr/>
        </p:nvSpPr>
        <p:spPr>
          <a:xfrm>
            <a:off x="3103154" y="4622380"/>
            <a:ext cx="139054" cy="144016"/>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103154" y="4764362"/>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103154" y="4910412"/>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103154" y="5054428"/>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3104022" y="5342460"/>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102508" y="4478364"/>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3103154" y="5196336"/>
            <a:ext cx="139054" cy="1440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2740087" y="4980312"/>
            <a:ext cx="864096" cy="21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p:cNvSpPr txBox="1"/>
              <p:nvPr/>
            </p:nvSpPr>
            <p:spPr>
              <a:xfrm>
                <a:off x="2392934" y="3974863"/>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2392934" y="3974863"/>
                <a:ext cx="757772" cy="369332"/>
              </a:xfrm>
              <a:prstGeom prst="rect">
                <a:avLst/>
              </a:prstGeom>
              <a:blipFill rotWithShape="0">
                <a:blip r:embed="rId6"/>
                <a:stretch>
                  <a:fillRect/>
                </a:stretch>
              </a:blipFill>
            </p:spPr>
            <p:txBody>
              <a:bodyPr/>
              <a:lstStyle/>
              <a:p>
                <a:r>
                  <a:rPr lang="ja-JP" altLang="en-US">
                    <a:noFill/>
                  </a:rPr>
                  <a:t> </a:t>
                </a:r>
              </a:p>
            </p:txBody>
          </p:sp>
        </mc:Fallback>
      </mc:AlternateContent>
      <p:sp>
        <p:nvSpPr>
          <p:cNvPr id="45" name="正方形/長方形 44"/>
          <p:cNvSpPr/>
          <p:nvPr/>
        </p:nvSpPr>
        <p:spPr>
          <a:xfrm>
            <a:off x="3103154" y="4622380"/>
            <a:ext cx="138408" cy="717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2068189" y="2944091"/>
            <a:ext cx="1589411" cy="1988127"/>
          </a:xfrm>
          <a:custGeom>
            <a:avLst/>
            <a:gdLst>
              <a:gd name="connsiteX0" fmla="*/ 1589411 w 1589411"/>
              <a:gd name="connsiteY0" fmla="*/ 0 h 1988127"/>
              <a:gd name="connsiteX1" fmla="*/ 210884 w 1589411"/>
              <a:gd name="connsiteY1" fmla="*/ 498764 h 1988127"/>
              <a:gd name="connsiteX2" fmla="*/ 86193 w 1589411"/>
              <a:gd name="connsiteY2" fmla="*/ 1489364 h 1988127"/>
              <a:gd name="connsiteX3" fmla="*/ 1014447 w 1589411"/>
              <a:gd name="connsiteY3" fmla="*/ 1988127 h 1988127"/>
            </a:gdLst>
            <a:ahLst/>
            <a:cxnLst>
              <a:cxn ang="0">
                <a:pos x="connsiteX0" y="connsiteY0"/>
              </a:cxn>
              <a:cxn ang="0">
                <a:pos x="connsiteX1" y="connsiteY1"/>
              </a:cxn>
              <a:cxn ang="0">
                <a:pos x="connsiteX2" y="connsiteY2"/>
              </a:cxn>
              <a:cxn ang="0">
                <a:pos x="connsiteX3" y="connsiteY3"/>
              </a:cxn>
            </a:cxnLst>
            <a:rect l="l" t="t" r="r" b="b"/>
            <a:pathLst>
              <a:path w="1589411" h="1988127">
                <a:moveTo>
                  <a:pt x="1589411" y="0"/>
                </a:moveTo>
                <a:cubicBezTo>
                  <a:pt x="1025415" y="125268"/>
                  <a:pt x="461420" y="250537"/>
                  <a:pt x="210884" y="498764"/>
                </a:cubicBezTo>
                <a:cubicBezTo>
                  <a:pt x="-39652" y="746991"/>
                  <a:pt x="-47734" y="1241137"/>
                  <a:pt x="86193" y="1489364"/>
                </a:cubicBezTo>
                <a:cubicBezTo>
                  <a:pt x="220120" y="1737591"/>
                  <a:pt x="617283" y="1862859"/>
                  <a:pt x="1014447" y="1988127"/>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3235036" y="3228109"/>
            <a:ext cx="4644917" cy="2195946"/>
          </a:xfrm>
          <a:custGeom>
            <a:avLst/>
            <a:gdLst>
              <a:gd name="connsiteX0" fmla="*/ 3138055 w 4644917"/>
              <a:gd name="connsiteY0" fmla="*/ 0 h 2195946"/>
              <a:gd name="connsiteX1" fmla="*/ 4329546 w 4644917"/>
              <a:gd name="connsiteY1" fmla="*/ 90055 h 2195946"/>
              <a:gd name="connsiteX2" fmla="*/ 4641273 w 4644917"/>
              <a:gd name="connsiteY2" fmla="*/ 471055 h 2195946"/>
              <a:gd name="connsiteX3" fmla="*/ 4433455 w 4644917"/>
              <a:gd name="connsiteY3" fmla="*/ 1281546 h 2195946"/>
              <a:gd name="connsiteX4" fmla="*/ 3532909 w 4644917"/>
              <a:gd name="connsiteY4" fmla="*/ 1641764 h 2195946"/>
              <a:gd name="connsiteX5" fmla="*/ 0 w 4644917"/>
              <a:gd name="connsiteY5" fmla="*/ 2195946 h 219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4917" h="2195946">
                <a:moveTo>
                  <a:pt x="3138055" y="0"/>
                </a:moveTo>
                <a:cubicBezTo>
                  <a:pt x="3608532" y="5773"/>
                  <a:pt x="4079010" y="11546"/>
                  <a:pt x="4329546" y="90055"/>
                </a:cubicBezTo>
                <a:cubicBezTo>
                  <a:pt x="4580082" y="168564"/>
                  <a:pt x="4623955" y="272473"/>
                  <a:pt x="4641273" y="471055"/>
                </a:cubicBezTo>
                <a:cubicBezTo>
                  <a:pt x="4658591" y="669637"/>
                  <a:pt x="4618182" y="1086428"/>
                  <a:pt x="4433455" y="1281546"/>
                </a:cubicBezTo>
                <a:cubicBezTo>
                  <a:pt x="4248728" y="1476664"/>
                  <a:pt x="4271818" y="1489364"/>
                  <a:pt x="3532909" y="1641764"/>
                </a:cubicBezTo>
                <a:cubicBezTo>
                  <a:pt x="2794000" y="1794164"/>
                  <a:pt x="1397000" y="1995055"/>
                  <a:pt x="0" y="2195946"/>
                </a:cubicBezTo>
              </a:path>
            </a:pathLst>
          </a:custGeom>
          <a:noFill/>
          <a:ln>
            <a:solidFill>
              <a:srgbClr val="FFC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3"/>
          <p:cNvSpPr/>
          <p:nvPr/>
        </p:nvSpPr>
        <p:spPr>
          <a:xfrm>
            <a:off x="3255818" y="3706091"/>
            <a:ext cx="1343891" cy="997527"/>
          </a:xfrm>
          <a:custGeom>
            <a:avLst/>
            <a:gdLst>
              <a:gd name="connsiteX0" fmla="*/ 1343891 w 1343891"/>
              <a:gd name="connsiteY0" fmla="*/ 0 h 997527"/>
              <a:gd name="connsiteX1" fmla="*/ 1233055 w 1343891"/>
              <a:gd name="connsiteY1" fmla="*/ 381000 h 997527"/>
              <a:gd name="connsiteX2" fmla="*/ 796637 w 1343891"/>
              <a:gd name="connsiteY2" fmla="*/ 658091 h 997527"/>
              <a:gd name="connsiteX3" fmla="*/ 0 w 1343891"/>
              <a:gd name="connsiteY3" fmla="*/ 997527 h 997527"/>
            </a:gdLst>
            <a:ahLst/>
            <a:cxnLst>
              <a:cxn ang="0">
                <a:pos x="connsiteX0" y="connsiteY0"/>
              </a:cxn>
              <a:cxn ang="0">
                <a:pos x="connsiteX1" y="connsiteY1"/>
              </a:cxn>
              <a:cxn ang="0">
                <a:pos x="connsiteX2" y="connsiteY2"/>
              </a:cxn>
              <a:cxn ang="0">
                <a:pos x="connsiteX3" y="connsiteY3"/>
              </a:cxn>
            </a:cxnLst>
            <a:rect l="l" t="t" r="r" b="b"/>
            <a:pathLst>
              <a:path w="1343891" h="997527">
                <a:moveTo>
                  <a:pt x="1343891" y="0"/>
                </a:moveTo>
                <a:cubicBezTo>
                  <a:pt x="1334077" y="135659"/>
                  <a:pt x="1324264" y="271318"/>
                  <a:pt x="1233055" y="381000"/>
                </a:cubicBezTo>
                <a:cubicBezTo>
                  <a:pt x="1141846" y="490682"/>
                  <a:pt x="1002146" y="555337"/>
                  <a:pt x="796637" y="658091"/>
                </a:cubicBezTo>
                <a:cubicBezTo>
                  <a:pt x="591128" y="760845"/>
                  <a:pt x="295564" y="879186"/>
                  <a:pt x="0" y="997527"/>
                </a:cubicBezTo>
              </a:path>
            </a:pathLst>
          </a:custGeom>
          <a:noFill/>
          <a:ln>
            <a:solidFill>
              <a:srgbClr val="92D05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103771" y="4768504"/>
            <a:ext cx="138408" cy="71797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1522326" y="2964873"/>
            <a:ext cx="1574165" cy="2196020"/>
          </a:xfrm>
          <a:custGeom>
            <a:avLst/>
            <a:gdLst>
              <a:gd name="connsiteX0" fmla="*/ 410383 w 1574165"/>
              <a:gd name="connsiteY0" fmla="*/ 0 h 2196020"/>
              <a:gd name="connsiteX1" fmla="*/ 84801 w 1574165"/>
              <a:gd name="connsiteY1" fmla="*/ 554182 h 2196020"/>
              <a:gd name="connsiteX2" fmla="*/ 15529 w 1574165"/>
              <a:gd name="connsiteY2" fmla="*/ 1399309 h 2196020"/>
              <a:gd name="connsiteX3" fmla="*/ 327256 w 1574165"/>
              <a:gd name="connsiteY3" fmla="*/ 2064327 h 2196020"/>
              <a:gd name="connsiteX4" fmla="*/ 1574165 w 1574165"/>
              <a:gd name="connsiteY4" fmla="*/ 2195945 h 2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165" h="2196020">
                <a:moveTo>
                  <a:pt x="410383" y="0"/>
                </a:moveTo>
                <a:cubicBezTo>
                  <a:pt x="280496" y="160482"/>
                  <a:pt x="150610" y="320964"/>
                  <a:pt x="84801" y="554182"/>
                </a:cubicBezTo>
                <a:cubicBezTo>
                  <a:pt x="18992" y="787400"/>
                  <a:pt x="-24880" y="1147618"/>
                  <a:pt x="15529" y="1399309"/>
                </a:cubicBezTo>
                <a:cubicBezTo>
                  <a:pt x="55938" y="1651000"/>
                  <a:pt x="67483" y="1931554"/>
                  <a:pt x="327256" y="2064327"/>
                </a:cubicBezTo>
                <a:cubicBezTo>
                  <a:pt x="587029" y="2197100"/>
                  <a:pt x="1080597" y="2196522"/>
                  <a:pt x="1574165" y="2195945"/>
                </a:cubicBezTo>
              </a:path>
            </a:pathLst>
          </a:custGeom>
          <a:noFill/>
          <a:ln>
            <a:solidFill>
              <a:srgbClr val="7030A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2755052" y="5112184"/>
            <a:ext cx="864096" cy="210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テキスト ボックス 24"/>
              <p:cNvSpPr txBox="1"/>
              <p:nvPr/>
            </p:nvSpPr>
            <p:spPr>
              <a:xfrm>
                <a:off x="3540093" y="4929626"/>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540093" y="4929626"/>
                <a:ext cx="371384" cy="369332"/>
              </a:xfrm>
              <a:prstGeom prst="rect">
                <a:avLst/>
              </a:prstGeom>
              <a:blipFill rotWithShape="1">
                <a:blip r:embed="rId7"/>
                <a:stretch>
                  <a:fillRect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コンテンツ プレースホルダー 2"/>
              <p:cNvSpPr txBox="1">
                <a:spLocks/>
              </p:cNvSpPr>
              <p:nvPr/>
            </p:nvSpPr>
            <p:spPr>
              <a:xfrm>
                <a:off x="251520" y="2462410"/>
                <a:ext cx="7056784" cy="14992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7030A0"/>
                              </a:solidFill>
                              <a:latin typeface="Cambria Math" panose="02040503050406030204" pitchFamily="18" charset="0"/>
                            </a:rPr>
                          </m:ctrlPr>
                        </m:sSubPr>
                        <m:e>
                          <m:r>
                            <a:rPr lang="en-US" altLang="ja-JP" sz="2400" b="0" i="1" smtClean="0">
                              <a:solidFill>
                                <a:srgbClr val="7030A0"/>
                              </a:solidFill>
                              <a:latin typeface="Cambria Math"/>
                            </a:rPr>
                            <m:t>𝐹</m:t>
                          </m:r>
                        </m:e>
                        <m:sub>
                          <m:r>
                            <a:rPr lang="en-US" altLang="ja-JP" sz="2400" b="0" i="1" smtClean="0">
                              <a:solidFill>
                                <a:srgbClr val="7030A0"/>
                              </a:solidFill>
                              <a:latin typeface="Cambria Math"/>
                            </a:rPr>
                            <m:t>𝑦</m:t>
                          </m:r>
                        </m:sub>
                      </m:sSub>
                      <m:d>
                        <m:dPr>
                          <m:ctrlPr>
                            <a:rPr lang="en-US" altLang="ja-JP" sz="2400" i="1" smtClean="0">
                              <a:solidFill>
                                <a:srgbClr val="7030A0"/>
                              </a:solidFill>
                              <a:latin typeface="Cambria Math" panose="02040503050406030204" pitchFamily="18" charset="0"/>
                            </a:rPr>
                          </m:ctrlPr>
                        </m:dPr>
                        <m:e>
                          <m:r>
                            <a:rPr lang="en-US" altLang="ja-JP" sz="2400" i="1" smtClean="0">
                              <a:solidFill>
                                <a:srgbClr val="7030A0"/>
                              </a:solidFill>
                              <a:latin typeface="Cambria Math" panose="02040503050406030204" pitchFamily="18" charset="0"/>
                            </a:rPr>
                            <m:t>𝑥</m:t>
                          </m:r>
                          <m:r>
                            <a:rPr lang="en-US" altLang="ja-JP" sz="2400" b="0" i="1" smtClean="0">
                              <a:solidFill>
                                <a:srgbClr val="7030A0"/>
                              </a:solidFill>
                              <a:latin typeface="Cambria Math"/>
                            </a:rPr>
                            <m:t>+</m:t>
                          </m:r>
                          <m:r>
                            <a:rPr lang="en-US" altLang="ja-JP" sz="2400" b="0" i="1" smtClean="0">
                              <a:solidFill>
                                <a:srgbClr val="7030A0"/>
                              </a:solidFill>
                              <a:latin typeface="Cambria Math" panose="02040503050406030204" pitchFamily="18" charset="0"/>
                            </a:rPr>
                            <m:t>𝑟</m:t>
                          </m:r>
                          <m:r>
                            <a:rPr lang="en-US" altLang="ja-JP" sz="2400" i="1" smtClean="0">
                              <a:solidFill>
                                <a:srgbClr val="7030A0"/>
                              </a:solidFill>
                              <a:latin typeface="Cambria Math" panose="02040503050406030204" pitchFamily="18" charset="0"/>
                            </a:rPr>
                            <m:t>,</m:t>
                          </m:r>
                          <m:r>
                            <a:rPr lang="en-US" altLang="ja-JP" sz="2400" i="1" smtClean="0">
                              <a:solidFill>
                                <a:srgbClr val="7030A0"/>
                              </a:solidFill>
                              <a:latin typeface="Cambria Math" panose="02040503050406030204" pitchFamily="18" charset="0"/>
                            </a:rPr>
                            <m:t>𝑦</m:t>
                          </m:r>
                        </m:e>
                      </m:d>
                      <m:r>
                        <a:rPr lang="en-US" altLang="ja-JP" sz="2400" i="1" smtClean="0">
                          <a:solidFill>
                            <a:schemeClr val="tx1"/>
                          </a:solidFill>
                          <a:latin typeface="Cambria Math" panose="02040503050406030204" pitchFamily="18" charset="0"/>
                        </a:rPr>
                        <m:t>=</m:t>
                      </m:r>
                      <m:sSub>
                        <m:sSubPr>
                          <m:ctrlPr>
                            <a:rPr lang="en-US" altLang="ja-JP" sz="2400" i="1" smtClean="0">
                              <a:solidFill>
                                <a:srgbClr val="FF0000"/>
                              </a:solidFill>
                              <a:latin typeface="Cambria Math" panose="02040503050406030204" pitchFamily="18" charset="0"/>
                            </a:rPr>
                          </m:ctrlPr>
                        </m:sSubPr>
                        <m:e>
                          <m:r>
                            <a:rPr lang="en-US" altLang="ja-JP" sz="2400" b="0" i="1" smtClean="0">
                              <a:solidFill>
                                <a:srgbClr val="FF0000"/>
                              </a:solidFill>
                              <a:latin typeface="Cambria Math"/>
                            </a:rPr>
                            <m:t>𝐹</m:t>
                          </m:r>
                        </m:e>
                        <m:sub>
                          <m:r>
                            <a:rPr lang="en-US" altLang="ja-JP" sz="2400" b="0" i="1" smtClean="0">
                              <a:solidFill>
                                <a:srgbClr val="FF0000"/>
                              </a:solidFill>
                              <a:latin typeface="Cambria Math"/>
                            </a:rPr>
                            <m:t>𝑦</m:t>
                          </m:r>
                        </m:sub>
                      </m:sSub>
                      <m:d>
                        <m:dPr>
                          <m:ctrlPr>
                            <a:rPr lang="en-US" altLang="ja-JP" sz="2400" i="1" smtClean="0">
                              <a:solidFill>
                                <a:srgbClr val="FF0000"/>
                              </a:solidFill>
                              <a:latin typeface="Cambria Math" panose="02040503050406030204" pitchFamily="18" charset="0"/>
                            </a:rPr>
                          </m:ctrlPr>
                        </m:dPr>
                        <m:e>
                          <m:r>
                            <a:rPr lang="en-US" altLang="ja-JP" sz="2400" i="1" smtClean="0">
                              <a:solidFill>
                                <a:srgbClr val="FF0000"/>
                              </a:solidFill>
                              <a:latin typeface="Cambria Math" panose="02040503050406030204" pitchFamily="18" charset="0"/>
                            </a:rPr>
                            <m:t>𝑥</m:t>
                          </m:r>
                          <m:r>
                            <a:rPr lang="en-US" altLang="ja-JP" sz="2400" b="0" i="1" smtClean="0">
                              <a:solidFill>
                                <a:srgbClr val="FF0000"/>
                              </a:solidFill>
                              <a:latin typeface="Cambria Math"/>
                            </a:rPr>
                            <m:t>+</m:t>
                          </m:r>
                          <m:r>
                            <a:rPr lang="en-US" altLang="ja-JP" sz="2400" b="0" i="1" smtClean="0">
                              <a:solidFill>
                                <a:srgbClr val="FF0000"/>
                              </a:solidFill>
                              <a:latin typeface="Cambria Math" panose="02040503050406030204" pitchFamily="18" charset="0"/>
                            </a:rPr>
                            <m:t>𝑟</m:t>
                          </m:r>
                          <m:r>
                            <a:rPr lang="en-US" altLang="ja-JP" sz="2400" i="1" smtClean="0">
                              <a:solidFill>
                                <a:srgbClr val="FF0000"/>
                              </a:solidFill>
                              <a:latin typeface="Cambria Math" panose="02040503050406030204" pitchFamily="18" charset="0"/>
                            </a:rPr>
                            <m:t>,</m:t>
                          </m:r>
                          <m:r>
                            <a:rPr lang="en-US" altLang="ja-JP" sz="2400" i="1" smtClean="0">
                              <a:solidFill>
                                <a:srgbClr val="FF0000"/>
                              </a:solidFill>
                              <a:latin typeface="Cambria Math" panose="02040503050406030204" pitchFamily="18" charset="0"/>
                            </a:rPr>
                            <m:t>𝑦</m:t>
                          </m:r>
                          <m:r>
                            <a:rPr lang="en-US" altLang="ja-JP" sz="2400" b="0" i="1" smtClean="0">
                              <a:solidFill>
                                <a:srgbClr val="FF0000"/>
                              </a:solidFill>
                              <a:latin typeface="Cambria Math"/>
                            </a:rPr>
                            <m:t>−1</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smtClean="0">
                              <a:solidFill>
                                <a:srgbClr val="FFC000"/>
                              </a:solidFill>
                              <a:latin typeface="Cambria Math" panose="02040503050406030204" pitchFamily="18" charset="0"/>
                            </a:rPr>
                          </m:ctrlPr>
                        </m:sSubPr>
                        <m:e>
                          <m:r>
                            <a:rPr lang="en-US" altLang="ja-JP" sz="2400" b="0" i="1" smtClean="0">
                              <a:solidFill>
                                <a:srgbClr val="FFC000"/>
                              </a:solidFill>
                              <a:latin typeface="Cambria Math"/>
                            </a:rPr>
                            <m:t>                                             </m:t>
                          </m:r>
                          <m:r>
                            <a:rPr lang="en-US" altLang="ja-JP" sz="2400" i="1">
                              <a:solidFill>
                                <a:srgbClr val="FFC000"/>
                              </a:solidFill>
                              <a:latin typeface="Cambria Math"/>
                            </a:rPr>
                            <m:t>𝐶</m:t>
                          </m:r>
                        </m:e>
                        <m:sub>
                          <m:r>
                            <a:rPr lang="en-US" altLang="ja-JP" sz="2400" i="1">
                              <a:solidFill>
                                <a:srgbClr val="FFC000"/>
                              </a:solidFill>
                              <a:latin typeface="Cambria Math"/>
                            </a:rPr>
                            <m:t>𝑥</m:t>
                          </m:r>
                        </m:sub>
                      </m:sSub>
                      <m:d>
                        <m:dPr>
                          <m:ctrlPr>
                            <a:rPr lang="en-US" altLang="ja-JP" sz="2400" b="0" i="1" smtClean="0">
                              <a:solidFill>
                                <a:srgbClr val="FFC000"/>
                              </a:solidFill>
                              <a:latin typeface="Cambria Math" panose="02040503050406030204" pitchFamily="18" charset="0"/>
                            </a:rPr>
                          </m:ctrlPr>
                        </m:dPr>
                        <m:e>
                          <m:r>
                            <a:rPr lang="en-US" altLang="ja-JP" sz="2400" b="0" i="1" smtClean="0">
                              <a:solidFill>
                                <a:srgbClr val="FFC000"/>
                              </a:solidFill>
                              <a:latin typeface="Cambria Math"/>
                            </a:rPr>
                            <m:t>𝑥</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r>
                            <a:rPr lang="en-US" altLang="ja-JP" sz="2400" b="0" i="1" smtClean="0">
                              <a:solidFill>
                                <a:srgbClr val="FFC000"/>
                              </a:solidFill>
                              <a:latin typeface="Cambria Math"/>
                            </a:rPr>
                            <m:t>,</m:t>
                          </m:r>
                          <m:r>
                            <a:rPr lang="en-US" altLang="ja-JP" sz="2400" b="0" i="1" smtClean="0">
                              <a:solidFill>
                                <a:srgbClr val="FFC000"/>
                              </a:solidFill>
                              <a:latin typeface="Cambria Math"/>
                            </a:rPr>
                            <m:t>𝑦</m:t>
                          </m:r>
                          <m:r>
                            <a:rPr lang="en-US" altLang="ja-JP" sz="2400" b="0" i="1" smtClean="0">
                              <a:solidFill>
                                <a:srgbClr val="FFC000"/>
                              </a:solidFill>
                              <a:latin typeface="Cambria Math"/>
                            </a:rPr>
                            <m:t>+</m:t>
                          </m:r>
                          <m:r>
                            <a:rPr lang="en-US" altLang="ja-JP" sz="2400" b="0" i="1" smtClean="0">
                              <a:solidFill>
                                <a:srgbClr val="FFC000"/>
                              </a:solidFill>
                              <a:latin typeface="Cambria Math" panose="02040503050406030204" pitchFamily="18" charset="0"/>
                            </a:rPr>
                            <m:t>𝑟</m:t>
                          </m:r>
                        </m:e>
                      </m:d>
                      <m:r>
                        <a:rPr lang="en-US" altLang="ja-JP" sz="2400" i="1" smtClean="0">
                          <a:solidFill>
                            <a:schemeClr val="tx1"/>
                          </a:solidFill>
                          <a:latin typeface="Cambria Math" panose="02040503050406030204" pitchFamily="18" charset="0"/>
                        </a:rPr>
                        <m:t>−</m:t>
                      </m:r>
                    </m:oMath>
                  </m:oMathPara>
                </a14:m>
                <a:endParaRPr lang="en-US" altLang="ja-JP" sz="2400" i="1" dirty="0">
                  <a:solidFill>
                    <a:schemeClr val="tx1"/>
                  </a:solidFill>
                  <a:latin typeface="Cambria Math" panose="02040503050406030204" pitchFamily="18" charset="0"/>
                </a:endParaRPr>
              </a:p>
              <a:p>
                <a:pPr marL="0" indent="0">
                  <a:buNone/>
                </a:pPr>
                <a:r>
                  <a:rPr lang="en-US" altLang="ja-JP" sz="2400" dirty="0">
                    <a:solidFill>
                      <a:srgbClr val="92D050"/>
                    </a:solidFill>
                  </a:rPr>
                  <a:t>                                                      </a:t>
                </a:r>
                <a14:m>
                  <m:oMath xmlns:m="http://schemas.openxmlformats.org/officeDocument/2006/math">
                    <m:sSub>
                      <m:sSubPr>
                        <m:ctrlPr>
                          <a:rPr lang="en-US" altLang="ja-JP" sz="2400" i="1">
                            <a:solidFill>
                              <a:srgbClr val="92D050"/>
                            </a:solidFill>
                            <a:latin typeface="Cambria Math" panose="02040503050406030204" pitchFamily="18" charset="0"/>
                          </a:rPr>
                        </m:ctrlPr>
                      </m:sSubPr>
                      <m:e>
                        <m:r>
                          <a:rPr lang="en-US" altLang="ja-JP" sz="2400" i="1">
                            <a:solidFill>
                              <a:srgbClr val="92D050"/>
                            </a:solidFill>
                            <a:latin typeface="Cambria Math"/>
                          </a:rPr>
                          <m:t>𝐶</m:t>
                        </m:r>
                      </m:e>
                      <m:sub>
                        <m:r>
                          <a:rPr lang="en-US" altLang="ja-JP" sz="2400" i="1">
                            <a:solidFill>
                              <a:srgbClr val="92D050"/>
                            </a:solidFill>
                            <a:latin typeface="Cambria Math"/>
                          </a:rPr>
                          <m:t>𝑥</m:t>
                        </m:r>
                      </m:sub>
                    </m:sSub>
                    <m:r>
                      <a:rPr lang="en-US" altLang="ja-JP" sz="2400" b="0" i="1" smtClean="0">
                        <a:solidFill>
                          <a:srgbClr val="92D050"/>
                        </a:solidFill>
                        <a:latin typeface="Cambria Math"/>
                      </a:rPr>
                      <m:t>(</m:t>
                    </m:r>
                    <m:r>
                      <a:rPr lang="en-US" altLang="ja-JP" sz="2400" b="0" i="1" smtClean="0">
                        <a:solidFill>
                          <a:srgbClr val="92D050"/>
                        </a:solidFill>
                        <a:latin typeface="Cambria Math"/>
                      </a:rPr>
                      <m:t>𝑥</m:t>
                    </m:r>
                    <m:r>
                      <a:rPr lang="en-US" altLang="ja-JP" sz="2400" b="0" i="1" smtClean="0">
                        <a:solidFill>
                          <a:srgbClr val="92D050"/>
                        </a:solidFill>
                        <a:latin typeface="Cambria Math"/>
                      </a:rPr>
                      <m:t>+</m:t>
                    </m:r>
                    <m:r>
                      <a:rPr lang="en-US" altLang="ja-JP" sz="2400" b="0" i="1" smtClean="0">
                        <a:solidFill>
                          <a:srgbClr val="92D050"/>
                        </a:solidFill>
                        <a:latin typeface="Cambria Math" panose="02040503050406030204" pitchFamily="18" charset="0"/>
                      </a:rPr>
                      <m:t>𝑟</m:t>
                    </m:r>
                    <m:r>
                      <a:rPr lang="en-US" altLang="ja-JP" sz="2400" b="0" i="1" smtClean="0">
                        <a:solidFill>
                          <a:srgbClr val="92D050"/>
                        </a:solidFill>
                        <a:latin typeface="Cambria Math"/>
                      </a:rPr>
                      <m:t>,</m:t>
                    </m:r>
                    <m:r>
                      <a:rPr lang="en-US" altLang="ja-JP" sz="2400" b="0" i="1" smtClean="0">
                        <a:solidFill>
                          <a:srgbClr val="92D050"/>
                        </a:solidFill>
                        <a:latin typeface="Cambria Math"/>
                      </a:rPr>
                      <m:t>𝑦</m:t>
                    </m:r>
                    <m:r>
                      <a:rPr lang="en-US" altLang="ja-JP" sz="2400" b="0" i="1" smtClean="0">
                        <a:solidFill>
                          <a:srgbClr val="92D050"/>
                        </a:solidFill>
                        <a:latin typeface="Cambria Math"/>
                      </a:rPr>
                      <m:t>−</m:t>
                    </m:r>
                    <m:r>
                      <a:rPr lang="en-US" altLang="ja-JP" sz="2400" b="0" i="1" smtClean="0">
                        <a:solidFill>
                          <a:srgbClr val="92D050"/>
                        </a:solidFill>
                        <a:latin typeface="Cambria Math" panose="02040503050406030204" pitchFamily="18" charset="0"/>
                      </a:rPr>
                      <m:t>𝑟</m:t>
                    </m:r>
                    <m:r>
                      <a:rPr lang="en-US" altLang="ja-JP" sz="2400" b="0" i="1" smtClean="0">
                        <a:solidFill>
                          <a:srgbClr val="92D050"/>
                        </a:solidFill>
                        <a:latin typeface="Cambria Math"/>
                      </a:rPr>
                      <m:t>−1)</m:t>
                    </m:r>
                  </m:oMath>
                </a14:m>
                <a:endParaRPr lang="en-US" altLang="ja-JP" sz="2400" dirty="0">
                  <a:solidFill>
                    <a:srgbClr val="92D050"/>
                  </a:solidFill>
                </a:endParaRPr>
              </a:p>
              <a:p>
                <a:pPr marL="0" indent="0">
                  <a:buFont typeface="Arial" pitchFamily="34" charset="0"/>
                  <a:buNone/>
                </a:pPr>
                <a:endParaRPr lang="en-US" altLang="ja-JP" sz="2400" dirty="0">
                  <a:solidFill>
                    <a:schemeClr val="tx1"/>
                  </a:solidFill>
                </a:endParaRPr>
              </a:p>
            </p:txBody>
          </p:sp>
        </mc:Choice>
        <mc:Fallback xmlns="">
          <p:sp>
            <p:nvSpPr>
              <p:cNvPr id="26" name="コンテンツ プレースホルダー 2"/>
              <p:cNvSpPr txBox="1">
                <a:spLocks noRot="1" noChangeAspect="1" noMove="1" noResize="1" noEditPoints="1" noAdjustHandles="1" noChangeArrowheads="1" noChangeShapeType="1" noTextEdit="1"/>
              </p:cNvSpPr>
              <p:nvPr/>
            </p:nvSpPr>
            <p:spPr>
              <a:xfrm>
                <a:off x="251520" y="2462410"/>
                <a:ext cx="7056784" cy="1499294"/>
              </a:xfrm>
              <a:prstGeom prst="rect">
                <a:avLst/>
              </a:prstGeom>
              <a:blipFill rotWithShape="0">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2443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59832" y="3746484"/>
            <a:ext cx="792088" cy="7200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455876" y="2810380"/>
            <a:ext cx="0" cy="2421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6"/>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761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761170" cy="369332"/>
              </a:xfrm>
              <a:prstGeom prst="rect">
                <a:avLst/>
              </a:prstGeom>
              <a:blipFill rotWithShape="0">
                <a:blip r:embed="rId7"/>
                <a:stretch>
                  <a:fillRect b="-6557"/>
                </a:stretch>
              </a:blipFill>
            </p:spPr>
            <p:txBody>
              <a:bodyPr/>
              <a:lstStyle/>
              <a:p>
                <a:r>
                  <a:rPr lang="ja-JP" altLang="en-US">
                    <a:noFill/>
                  </a:rPr>
                  <a:t> </a:t>
                </a:r>
              </a:p>
            </p:txBody>
          </p:sp>
        </mc:Fallback>
      </mc:AlternateContent>
      <p:cxnSp>
        <p:nvCxnSpPr>
          <p:cNvPr id="29" name="直線コネクタ 28"/>
          <p:cNvCxnSpPr/>
          <p:nvPr/>
        </p:nvCxnSpPr>
        <p:spPr>
          <a:xfrm>
            <a:off x="3851920" y="2810380"/>
            <a:ext cx="0" cy="242166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8"/>
                <a:stretch>
                  <a:fillRect/>
                </a:stretch>
              </a:blipFill>
            </p:spPr>
            <p:txBody>
              <a:bodyPr/>
              <a:lstStyle/>
              <a:p>
                <a:r>
                  <a:rPr lang="ja-JP" altLang="en-US">
                    <a:noFill/>
                  </a:rPr>
                  <a:t> </a:t>
                </a:r>
              </a:p>
            </p:txBody>
          </p:sp>
        </mc:Fallback>
      </mc:AlternateContent>
      <p:grpSp>
        <p:nvGrpSpPr>
          <p:cNvPr id="14" name="グループ化 13"/>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33" name="テキスト ボックス 32"/>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9"/>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10"/>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2699792" y="4637804"/>
                  <a:ext cx="4817088"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a:latin typeface="Cambria Math"/>
                          </a:rPr>
                          <m:t>𝐵𝑜𝑥</m:t>
                        </m:r>
                        <m:d>
                          <m:dPr>
                            <m:ctrlPr>
                              <a:rPr lang="en-US" altLang="ja-JP" sz="2000" i="1">
                                <a:latin typeface="Cambria Math" panose="02040503050406030204" pitchFamily="18" charset="0"/>
                              </a:rPr>
                            </m:ctrlPr>
                          </m:dPr>
                          <m:e>
                            <m:r>
                              <a:rPr lang="en-US" altLang="ja-JP" sz="2000" i="1">
                                <a:latin typeface="Cambria Math"/>
                              </a:rPr>
                              <m:t>𝑥</m:t>
                            </m:r>
                            <m:r>
                              <a:rPr lang="en-US" altLang="ja-JP" sz="2000" i="1">
                                <a:latin typeface="Cambria Math"/>
                              </a:rPr>
                              <m:t>+</m:t>
                            </m:r>
                            <m:r>
                              <a:rPr lang="en-US" altLang="ja-JP" sz="2000" b="0" i="1" smtClean="0">
                                <a:latin typeface="Cambria Math" panose="02040503050406030204" pitchFamily="18" charset="0"/>
                              </a:rPr>
                              <m:t>𝑟</m:t>
                            </m:r>
                            <m:r>
                              <a:rPr lang="en-US" altLang="ja-JP" sz="2000" i="1">
                                <a:latin typeface="Cambria Math"/>
                              </a:rPr>
                              <m:t>,</m:t>
                            </m:r>
                            <m:r>
                              <a:rPr lang="en-US" altLang="ja-JP" sz="2000" i="1">
                                <a:latin typeface="Cambria Math"/>
                              </a:rPr>
                              <m:t>𝑦</m:t>
                            </m:r>
                            <m:r>
                              <a:rPr lang="en-US" altLang="ja-JP" sz="2000" i="1">
                                <a:latin typeface="Cambria Math"/>
                              </a:rPr>
                              <m:t>+</m:t>
                            </m:r>
                            <m:r>
                              <a:rPr lang="en-US" altLang="ja-JP" sz="2000" b="0" i="1" smtClean="0">
                                <a:latin typeface="Cambria Math" panose="02040503050406030204" pitchFamily="18" charset="0"/>
                              </a:rPr>
                              <m:t>𝑟</m:t>
                            </m:r>
                          </m:e>
                        </m:d>
                        <m:r>
                          <a:rPr lang="en-US" altLang="ja-JP" sz="2000" i="1">
                            <a:latin typeface="Cambria Math"/>
                          </a:rPr>
                          <m:t>−</m:t>
                        </m:r>
                      </m:oMath>
                    </m:oMathPara>
                  </a14:m>
                  <a:endParaRPr kumimoji="1" lang="ja-JP" altLang="en-US" sz="20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699792" y="4637804"/>
                  <a:ext cx="4817088" cy="725135"/>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5155684" y="5120791"/>
                  <a:ext cx="28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5155684" y="5120791"/>
                  <a:ext cx="2856616" cy="400110"/>
                </a:xfrm>
                <a:prstGeom prst="rect">
                  <a:avLst/>
                </a:prstGeom>
                <a:blipFill rotWithShape="1">
                  <a:blip r:embed="rId12"/>
                  <a:stretch>
                    <a:fillRect b="-9091"/>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488091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720080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7209766"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36" name="グループ化 235"/>
          <p:cNvGrpSpPr/>
          <p:nvPr/>
        </p:nvGrpSpPr>
        <p:grpSpPr>
          <a:xfrm>
            <a:off x="3419312" y="1988840"/>
            <a:ext cx="2160800" cy="4320480"/>
            <a:chOff x="1115616" y="1988840"/>
            <a:chExt cx="2160800" cy="4320480"/>
          </a:xfrm>
        </p:grpSpPr>
        <p:grpSp>
          <p:nvGrpSpPr>
            <p:cNvPr id="237" name="グループ化 236"/>
            <p:cNvGrpSpPr/>
            <p:nvPr/>
          </p:nvGrpSpPr>
          <p:grpSpPr>
            <a:xfrm>
              <a:off x="1115616" y="1988840"/>
              <a:ext cx="1008672" cy="4320480"/>
              <a:chOff x="1115616" y="1988840"/>
              <a:chExt cx="1008672" cy="4320480"/>
            </a:xfrm>
          </p:grpSpPr>
          <p:grpSp>
            <p:nvGrpSpPr>
              <p:cNvPr id="253" name="グループ化 252"/>
              <p:cNvGrpSpPr/>
              <p:nvPr/>
            </p:nvGrpSpPr>
            <p:grpSpPr>
              <a:xfrm>
                <a:off x="1115616"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54" name="グループ化 253"/>
              <p:cNvGrpSpPr/>
              <p:nvPr/>
            </p:nvGrpSpPr>
            <p:grpSpPr>
              <a:xfrm>
                <a:off x="1691680" y="1988840"/>
                <a:ext cx="432608" cy="4320480"/>
                <a:chOff x="1115616" y="1988840"/>
                <a:chExt cx="432608" cy="4320480"/>
              </a:xfrm>
            </p:grpSpPr>
            <p:grpSp>
              <p:nvGrpSpPr>
                <p:cNvPr id="255" name="グループ化 254"/>
                <p:cNvGrpSpPr/>
                <p:nvPr/>
              </p:nvGrpSpPr>
              <p:grpSpPr>
                <a:xfrm>
                  <a:off x="1115616" y="1988840"/>
                  <a:ext cx="144576" cy="4320480"/>
                  <a:chOff x="1115616" y="1988840"/>
                  <a:chExt cx="144576" cy="4320480"/>
                </a:xfrm>
              </p:grpSpPr>
              <p:cxnSp>
                <p:nvCxnSpPr>
                  <p:cNvPr id="259" name="直線コネクタ 25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6" name="グループ化 255"/>
                <p:cNvGrpSpPr/>
                <p:nvPr/>
              </p:nvGrpSpPr>
              <p:grpSpPr>
                <a:xfrm>
                  <a:off x="1403648" y="1988840"/>
                  <a:ext cx="144576" cy="4320480"/>
                  <a:chOff x="1115616" y="1988840"/>
                  <a:chExt cx="144576" cy="4320480"/>
                </a:xfrm>
              </p:grpSpPr>
              <p:cxnSp>
                <p:nvCxnSpPr>
                  <p:cNvPr id="257" name="直線コネクタ 256"/>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38" name="グループ化 237"/>
            <p:cNvGrpSpPr/>
            <p:nvPr/>
          </p:nvGrpSpPr>
          <p:grpSpPr>
            <a:xfrm>
              <a:off x="2267744" y="1988840"/>
              <a:ext cx="1008672" cy="4320480"/>
              <a:chOff x="1115616" y="1988840"/>
              <a:chExt cx="1008672" cy="4320480"/>
            </a:xfrm>
          </p:grpSpPr>
          <p:grpSp>
            <p:nvGrpSpPr>
              <p:cNvPr id="239" name="グループ化 238"/>
              <p:cNvGrpSpPr/>
              <p:nvPr/>
            </p:nvGrpSpPr>
            <p:grpSpPr>
              <a:xfrm>
                <a:off x="1115616" y="1988840"/>
                <a:ext cx="432608" cy="4320480"/>
                <a:chOff x="1115616" y="1988840"/>
                <a:chExt cx="432608" cy="4320480"/>
              </a:xfrm>
            </p:grpSpPr>
            <p:grpSp>
              <p:nvGrpSpPr>
                <p:cNvPr id="247" name="グループ化 246"/>
                <p:cNvGrpSpPr/>
                <p:nvPr/>
              </p:nvGrpSpPr>
              <p:grpSpPr>
                <a:xfrm>
                  <a:off x="1115616" y="1988840"/>
                  <a:ext cx="144576" cy="4320480"/>
                  <a:chOff x="1115616" y="1988840"/>
                  <a:chExt cx="144576" cy="4320480"/>
                </a:xfrm>
              </p:grpSpPr>
              <p:cxnSp>
                <p:nvCxnSpPr>
                  <p:cNvPr id="251" name="直線コネクタ 250"/>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8" name="グループ化 247"/>
                <p:cNvGrpSpPr/>
                <p:nvPr/>
              </p:nvGrpSpPr>
              <p:grpSpPr>
                <a:xfrm>
                  <a:off x="1403648" y="1988840"/>
                  <a:ext cx="144576" cy="4320480"/>
                  <a:chOff x="1115616" y="1988840"/>
                  <a:chExt cx="144576" cy="4320480"/>
                </a:xfrm>
              </p:grpSpPr>
              <p:cxnSp>
                <p:nvCxnSpPr>
                  <p:cNvPr id="249" name="直線コネクタ 248"/>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40" name="グループ化 239"/>
              <p:cNvGrpSpPr/>
              <p:nvPr/>
            </p:nvGrpSpPr>
            <p:grpSpPr>
              <a:xfrm>
                <a:off x="1691680" y="1988840"/>
                <a:ext cx="432608" cy="4320480"/>
                <a:chOff x="1115616" y="1988840"/>
                <a:chExt cx="432608" cy="4320480"/>
              </a:xfrm>
            </p:grpSpPr>
            <p:grpSp>
              <p:nvGrpSpPr>
                <p:cNvPr id="241" name="グループ化 240"/>
                <p:cNvGrpSpPr/>
                <p:nvPr/>
              </p:nvGrpSpPr>
              <p:grpSpPr>
                <a:xfrm>
                  <a:off x="1115616" y="1988840"/>
                  <a:ext cx="144576" cy="4320480"/>
                  <a:chOff x="1115616" y="1988840"/>
                  <a:chExt cx="144576" cy="4320480"/>
                </a:xfrm>
              </p:grpSpPr>
              <p:cxnSp>
                <p:nvCxnSpPr>
                  <p:cNvPr id="245" name="直線コネクタ 24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1403648" y="1988840"/>
                  <a:ext cx="144576" cy="4320480"/>
                  <a:chOff x="1115616" y="1988840"/>
                  <a:chExt cx="144576" cy="4320480"/>
                </a:xfrm>
              </p:grpSpPr>
              <p:cxnSp>
                <p:nvCxnSpPr>
                  <p:cNvPr id="243" name="直線コネクタ 24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68" name="グループ化 267"/>
          <p:cNvGrpSpPr/>
          <p:nvPr/>
        </p:nvGrpSpPr>
        <p:grpSpPr>
          <a:xfrm>
            <a:off x="5728628" y="1988840"/>
            <a:ext cx="1008672" cy="4320480"/>
            <a:chOff x="1115616" y="1988840"/>
            <a:chExt cx="1008672" cy="4320480"/>
          </a:xfrm>
        </p:grpSpPr>
        <p:grpSp>
          <p:nvGrpSpPr>
            <p:cNvPr id="284" name="グループ化 283"/>
            <p:cNvGrpSpPr/>
            <p:nvPr/>
          </p:nvGrpSpPr>
          <p:grpSpPr>
            <a:xfrm>
              <a:off x="1115616" y="1988840"/>
              <a:ext cx="432608" cy="4320480"/>
              <a:chOff x="1115616" y="1988840"/>
              <a:chExt cx="432608" cy="4320480"/>
            </a:xfrm>
          </p:grpSpPr>
          <p:grpSp>
            <p:nvGrpSpPr>
              <p:cNvPr id="292" name="グループ化 291"/>
              <p:cNvGrpSpPr/>
              <p:nvPr/>
            </p:nvGrpSpPr>
            <p:grpSpPr>
              <a:xfrm>
                <a:off x="1115616" y="1988840"/>
                <a:ext cx="144576" cy="4320480"/>
                <a:chOff x="1115616" y="1988840"/>
                <a:chExt cx="144576" cy="4320480"/>
              </a:xfrm>
            </p:grpSpPr>
            <p:cxnSp>
              <p:nvCxnSpPr>
                <p:cNvPr id="296" name="直線コネクタ 29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93" name="グループ化 292"/>
              <p:cNvGrpSpPr/>
              <p:nvPr/>
            </p:nvGrpSpPr>
            <p:grpSpPr>
              <a:xfrm>
                <a:off x="1403648" y="1988840"/>
                <a:ext cx="144576" cy="4320480"/>
                <a:chOff x="1115616" y="1988840"/>
                <a:chExt cx="144576" cy="4320480"/>
              </a:xfrm>
            </p:grpSpPr>
            <p:cxnSp>
              <p:nvCxnSpPr>
                <p:cNvPr id="294" name="直線コネクタ 29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線コネクタ 29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5" name="グループ化 284"/>
            <p:cNvGrpSpPr/>
            <p:nvPr/>
          </p:nvGrpSpPr>
          <p:grpSpPr>
            <a:xfrm>
              <a:off x="1691680" y="1988840"/>
              <a:ext cx="432608" cy="4320480"/>
              <a:chOff x="1115616" y="1988840"/>
              <a:chExt cx="432608" cy="4320480"/>
            </a:xfrm>
          </p:grpSpPr>
          <p:grpSp>
            <p:nvGrpSpPr>
              <p:cNvPr id="286" name="グループ化 285"/>
              <p:cNvGrpSpPr/>
              <p:nvPr/>
            </p:nvGrpSpPr>
            <p:grpSpPr>
              <a:xfrm>
                <a:off x="1115616" y="1988840"/>
                <a:ext cx="144576" cy="4320480"/>
                <a:chOff x="1115616" y="1988840"/>
                <a:chExt cx="144576" cy="4320480"/>
              </a:xfrm>
            </p:grpSpPr>
            <p:cxnSp>
              <p:nvCxnSpPr>
                <p:cNvPr id="290" name="直線コネクタ 28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線コネクタ 29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87" name="グループ化 286"/>
              <p:cNvGrpSpPr/>
              <p:nvPr/>
            </p:nvGrpSpPr>
            <p:grpSpPr>
              <a:xfrm>
                <a:off x="1403648" y="1988840"/>
                <a:ext cx="144576" cy="4320480"/>
                <a:chOff x="1115616" y="1988840"/>
                <a:chExt cx="144576" cy="4320480"/>
              </a:xfrm>
            </p:grpSpPr>
            <p:cxnSp>
              <p:nvCxnSpPr>
                <p:cNvPr id="288" name="直線コネクタ 28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直線コネクタ 28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69" name="グループ化 268"/>
          <p:cNvGrpSpPr/>
          <p:nvPr/>
        </p:nvGrpSpPr>
        <p:grpSpPr>
          <a:xfrm>
            <a:off x="6880756" y="1988840"/>
            <a:ext cx="1008672" cy="4320480"/>
            <a:chOff x="1115616" y="1988840"/>
            <a:chExt cx="1008672" cy="4320480"/>
          </a:xfrm>
        </p:grpSpPr>
        <p:grpSp>
          <p:nvGrpSpPr>
            <p:cNvPr id="270" name="グループ化 269"/>
            <p:cNvGrpSpPr/>
            <p:nvPr/>
          </p:nvGrpSpPr>
          <p:grpSpPr>
            <a:xfrm>
              <a:off x="1115616" y="1988840"/>
              <a:ext cx="432608" cy="4320480"/>
              <a:chOff x="1115616" y="1988840"/>
              <a:chExt cx="432608" cy="4320480"/>
            </a:xfrm>
          </p:grpSpPr>
          <p:grpSp>
            <p:nvGrpSpPr>
              <p:cNvPr id="278" name="グループ化 277"/>
              <p:cNvGrpSpPr/>
              <p:nvPr/>
            </p:nvGrpSpPr>
            <p:grpSpPr>
              <a:xfrm>
                <a:off x="1115616" y="1988840"/>
                <a:ext cx="144576" cy="4320480"/>
                <a:chOff x="1115616" y="1988840"/>
                <a:chExt cx="144576" cy="4320480"/>
              </a:xfrm>
            </p:grpSpPr>
            <p:cxnSp>
              <p:nvCxnSpPr>
                <p:cNvPr id="282" name="直線コネクタ 28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9" name="グループ化 278"/>
              <p:cNvGrpSpPr/>
              <p:nvPr/>
            </p:nvGrpSpPr>
            <p:grpSpPr>
              <a:xfrm>
                <a:off x="1403648" y="1988840"/>
                <a:ext cx="144576" cy="4320480"/>
                <a:chOff x="1115616" y="1988840"/>
                <a:chExt cx="144576" cy="4320480"/>
              </a:xfrm>
            </p:grpSpPr>
            <p:cxnSp>
              <p:nvCxnSpPr>
                <p:cNvPr id="280" name="直線コネクタ 27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グループ化 270"/>
            <p:cNvGrpSpPr/>
            <p:nvPr/>
          </p:nvGrpSpPr>
          <p:grpSpPr>
            <a:xfrm>
              <a:off x="1691680" y="1988840"/>
              <a:ext cx="432608" cy="4320480"/>
              <a:chOff x="1115616" y="1988840"/>
              <a:chExt cx="432608" cy="4320480"/>
            </a:xfrm>
          </p:grpSpPr>
          <p:grpSp>
            <p:nvGrpSpPr>
              <p:cNvPr id="272" name="グループ化 271"/>
              <p:cNvGrpSpPr/>
              <p:nvPr/>
            </p:nvGrpSpPr>
            <p:grpSpPr>
              <a:xfrm>
                <a:off x="1115616" y="1988840"/>
                <a:ext cx="144576" cy="4320480"/>
                <a:chOff x="1115616" y="1988840"/>
                <a:chExt cx="144576" cy="4320480"/>
              </a:xfrm>
            </p:grpSpPr>
            <p:cxnSp>
              <p:nvCxnSpPr>
                <p:cNvPr id="276" name="直線コネクタ 27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3" name="グループ化 272"/>
              <p:cNvGrpSpPr/>
              <p:nvPr/>
            </p:nvGrpSpPr>
            <p:grpSpPr>
              <a:xfrm>
                <a:off x="1403648" y="1988840"/>
                <a:ext cx="144576" cy="4320480"/>
                <a:chOff x="1115616" y="1988840"/>
                <a:chExt cx="144576" cy="4320480"/>
              </a:xfrm>
            </p:grpSpPr>
            <p:cxnSp>
              <p:nvCxnSpPr>
                <p:cNvPr id="274" name="直線コネクタ 27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cxnSp>
        <p:nvCxnSpPr>
          <p:cNvPr id="312" name="直線コネクタ 311"/>
          <p:cNvCxnSpPr/>
          <p:nvPr/>
        </p:nvCxnSpPr>
        <p:spPr>
          <a:xfrm>
            <a:off x="8037050" y="1985392"/>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5" name="正方形/長方形 344"/>
          <p:cNvSpPr/>
          <p:nvPr/>
        </p:nvSpPr>
        <p:spPr>
          <a:xfrm>
            <a:off x="971600" y="3140968"/>
            <a:ext cx="7200801"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5" y="2708919"/>
            <a:ext cx="7200801"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7" name="直線矢印コネクタ 156"/>
          <p:cNvCxnSpPr/>
          <p:nvPr/>
        </p:nvCxnSpPr>
        <p:spPr>
          <a:xfrm>
            <a:off x="5289970" y="3142129"/>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テキスト ボックス 157"/>
              <p:cNvSpPr txBox="1"/>
              <p:nvPr/>
            </p:nvSpPr>
            <p:spPr>
              <a:xfrm>
                <a:off x="5349410" y="3532365"/>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5349410" y="3532365"/>
                <a:ext cx="352982"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2192208" y="1758007"/>
                <a:ext cx="6486655" cy="461665"/>
              </a:xfrm>
              <a:prstGeom prst="rect">
                <a:avLst/>
              </a:prstGeom>
              <a:solidFill>
                <a:schemeClr val="bg1"/>
              </a:solidFill>
            </p:spPr>
            <p:txBody>
              <a:bodyPr wrap="square" rtlCol="0">
                <a:spAutoFit/>
              </a:bodyPr>
              <a:lstStyle/>
              <a:p>
                <a:r>
                  <a:rPr kumimoji="1" lang="en-US" altLang="ja-JP" sz="2400" dirty="0"/>
                  <a:t>Calculate </a:t>
                </a:r>
                <a14:m>
                  <m:oMath xmlns:m="http://schemas.openxmlformats.org/officeDocument/2006/math">
                    <m:r>
                      <a:rPr kumimoji="1" lang="en-US" altLang="ja-JP" sz="2400" b="0" i="1" smtClean="0">
                        <a:latin typeface="Cambria Math"/>
                      </a:rPr>
                      <m:t>𝐹</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𝑥</m:t>
                        </m:r>
                        <m:r>
                          <a:rPr kumimoji="1" lang="en-US" altLang="ja-JP" sz="2400" b="0" i="1" smtClean="0">
                            <a:latin typeface="Cambria Math"/>
                          </a:rPr>
                          <m:t>,</m:t>
                        </m:r>
                        <m:r>
                          <a:rPr kumimoji="1" lang="en-US" altLang="ja-JP" sz="2400" b="0" i="1" smtClean="0">
                            <a:latin typeface="Cambria Math"/>
                          </a:rPr>
                          <m:t>𝑦</m:t>
                        </m:r>
                      </m:e>
                    </m:d>
                  </m:oMath>
                </a14:m>
                <a:r>
                  <a:rPr kumimoji="1" lang="ja-JP" altLang="en-US" sz="2400" dirty="0"/>
                  <a:t> </a:t>
                </a:r>
                <a:r>
                  <a:rPr kumimoji="1" lang="en-US" altLang="ja-JP" sz="2400" dirty="0"/>
                  <a:t>in this region using Box Filter</a:t>
                </a:r>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192208" y="1758007"/>
                <a:ext cx="6486655" cy="461665"/>
              </a:xfrm>
              <a:prstGeom prst="rect">
                <a:avLst/>
              </a:prstGeom>
              <a:blipFill rotWithShape="1">
                <a:blip r:embed="rId4"/>
                <a:stretch>
                  <a:fillRect l="-1504" t="-10526" b="-28947"/>
                </a:stretch>
              </a:blipFill>
            </p:spPr>
            <p:txBody>
              <a:bodyPr/>
              <a:lstStyle/>
              <a:p>
                <a:r>
                  <a:rPr lang="ja-JP" altLang="en-US">
                    <a:noFill/>
                  </a:rPr>
                  <a:t> </a:t>
                </a:r>
              </a:p>
            </p:txBody>
          </p:sp>
        </mc:Fallback>
      </mc:AlternateContent>
      <p:cxnSp>
        <p:nvCxnSpPr>
          <p:cNvPr id="18" name="直線矢印コネクタ 17"/>
          <p:cNvCxnSpPr/>
          <p:nvPr/>
        </p:nvCxnSpPr>
        <p:spPr>
          <a:xfrm flipH="1">
            <a:off x="1686536" y="2132856"/>
            <a:ext cx="797232" cy="1008112"/>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2" name="直線矢印コネクタ 151"/>
          <p:cNvCxnSpPr/>
          <p:nvPr/>
        </p:nvCxnSpPr>
        <p:spPr>
          <a:xfrm>
            <a:off x="6304692" y="2689046"/>
            <a:ext cx="0" cy="2036098"/>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6" name="テキスト ボックス 155"/>
              <p:cNvSpPr txBox="1"/>
              <p:nvPr/>
            </p:nvSpPr>
            <p:spPr>
              <a:xfrm>
                <a:off x="6403991" y="3534689"/>
                <a:ext cx="88998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r>
                        <a:rPr kumimoji="1" lang="en-US" altLang="ja-JP" b="1" i="1" smtClean="0">
                          <a:solidFill>
                            <a:srgbClr val="FF0000"/>
                          </a:solidFill>
                          <a:latin typeface="Cambria Math"/>
                        </a:rPr>
                        <m:t>+</m:t>
                      </m:r>
                      <m:r>
                        <a:rPr kumimoji="1" lang="en-US" altLang="ja-JP" b="1" i="1" smtClean="0">
                          <a:solidFill>
                            <a:srgbClr val="FF0000"/>
                          </a:solidFill>
                          <a:latin typeface="Cambria Math"/>
                        </a:rPr>
                        <m:t>𝟐</m:t>
                      </m:r>
                      <m:r>
                        <a:rPr kumimoji="1" lang="en-US" altLang="ja-JP" b="1" i="1" smtClean="0">
                          <a:solidFill>
                            <a:srgbClr val="FF0000"/>
                          </a:solidFill>
                          <a:latin typeface="Cambria Math" panose="02040503050406030204" pitchFamily="18" charset="0"/>
                        </a:rPr>
                        <m:t>𝒓</m:t>
                      </m:r>
                    </m:oMath>
                  </m:oMathPara>
                </a14:m>
                <a:endParaRPr kumimoji="1" lang="ja-JP" altLang="en-US" b="1" dirty="0">
                  <a:solidFill>
                    <a:srgbClr val="FF0000"/>
                  </a:solidFill>
                </a:endParaRPr>
              </a:p>
            </p:txBody>
          </p:sp>
        </mc:Choice>
        <mc:Fallback xmlns="">
          <p:sp>
            <p:nvSpPr>
              <p:cNvPr id="156" name="テキスト ボックス 155"/>
              <p:cNvSpPr txBox="1">
                <a:spLocks noRot="1" noChangeAspect="1" noMove="1" noResize="1" noEditPoints="1" noAdjustHandles="1" noChangeArrowheads="1" noChangeShapeType="1" noTextEdit="1"/>
              </p:cNvSpPr>
              <p:nvPr/>
            </p:nvSpPr>
            <p:spPr>
              <a:xfrm>
                <a:off x="6403991" y="3534689"/>
                <a:ext cx="889987" cy="369332"/>
              </a:xfrm>
              <a:prstGeom prst="rect">
                <a:avLst/>
              </a:prstGeom>
              <a:blipFill rotWithShape="0">
                <a:blip r:embed="rId6"/>
                <a:stretch>
                  <a:fillRect/>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5" name="テキスト ボックス 144"/>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1161722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81" name="テキスト ボックス 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81" name="テキスト ボックス 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8"/>
                  <a:stretch>
                    <a:fillRect/>
                  </a:stretch>
                </a:blipFill>
              </p:spPr>
              <p:txBody>
                <a:bodyPr/>
                <a:lstStyle/>
                <a:p>
                  <a:r>
                    <a:rPr lang="ja-JP" altLang="en-US">
                      <a:noFill/>
                    </a:rPr>
                    <a:t> </a:t>
                  </a:r>
                </a:p>
              </p:txBody>
            </p:sp>
          </mc:Fallback>
        </mc:AlternateContent>
        <p:cxnSp>
          <p:nvCxnSpPr>
            <p:cNvPr id="80" name="直線矢印コネクタ 79"/>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83" name="テキスト ボックス 82"/>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3147056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171853" y="2952652"/>
                <a:ext cx="884216"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0" smtClean="0">
                          <a:latin typeface="Cambria Math"/>
                        </a:rPr>
                        <m:t>=</m:t>
                      </m:r>
                      <m:r>
                        <a:rPr kumimoji="1" lang="en-US" altLang="ja-JP" b="0" i="0" smtClean="0">
                          <a:solidFill>
                            <a:srgbClr val="FF0000"/>
                          </a:solidFill>
                          <a:latin typeface="Cambria Math"/>
                        </a:rPr>
                        <m:t>0</m:t>
                      </m:r>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171853" y="2952652"/>
                <a:ext cx="884216" cy="391261"/>
              </a:xfrm>
              <a:prstGeom prst="rect">
                <a:avLst/>
              </a:prstGeom>
              <a:blipFill rotWithShape="1">
                <a:blip r:embed="rId3"/>
                <a:stretch>
                  <a:fillRect b="-1538"/>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2" name="直線矢印コネクタ 11"/>
          <p:cNvCxnSpPr>
            <a:stCxn id="10"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solidFill>
                      <a:srgbClr val="FF0000"/>
                    </a:solidFill>
                  </a:rPr>
                  <a:t>buffer: depth = </a:t>
                </a:r>
                <a14:m>
                  <m:oMath xmlns:m="http://schemas.openxmlformats.org/officeDocument/2006/math">
                    <m:r>
                      <a:rPr lang="en-US" altLang="ja-JP" b="0" i="1" smtClean="0">
                        <a:solidFill>
                          <a:srgbClr val="FF0000"/>
                        </a:solidFill>
                        <a:latin typeface="Cambria Math"/>
                      </a:rPr>
                      <m:t>2</m:t>
                    </m:r>
                    <m:r>
                      <a:rPr lang="en-US" altLang="ja-JP" b="0" i="1" smtClean="0">
                        <a:solidFill>
                          <a:srgbClr val="FF0000"/>
                        </a:solidFill>
                        <a:latin typeface="Cambria Math" panose="02040503050406030204" pitchFamily="18" charset="0"/>
                      </a:rPr>
                      <m:t>𝑟</m:t>
                    </m:r>
                    <m:r>
                      <a:rPr lang="en-US" altLang="ja-JP" b="0" i="1" smtClean="0">
                        <a:solidFill>
                          <a:srgbClr val="FF0000"/>
                        </a:solidFill>
                        <a:latin typeface="Cambria Math"/>
                      </a:rPr>
                      <m:t>+1</m:t>
                    </m:r>
                  </m:oMath>
                </a14:m>
                <a:endParaRPr kumimoji="1" lang="ja-JP" altLang="en-US" dirty="0">
                  <a:solidFill>
                    <a:srgbClr val="FF0000"/>
                  </a:solidFill>
                </a:endParaRPr>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sp>
        <p:nvSpPr>
          <p:cNvPr id="100" name="テキスト ボックス 99"/>
          <p:cNvSpPr txBox="1"/>
          <p:nvPr/>
        </p:nvSpPr>
        <p:spPr>
          <a:xfrm>
            <a:off x="4283968" y="3275692"/>
            <a:ext cx="896336" cy="369332"/>
          </a:xfrm>
          <a:prstGeom prst="rect">
            <a:avLst/>
          </a:prstGeom>
          <a:noFill/>
        </p:spPr>
        <p:txBody>
          <a:bodyPr wrap="none" rtlCol="0">
            <a:spAutoFit/>
          </a:bodyPr>
          <a:lstStyle/>
          <a:p>
            <a:r>
              <a:rPr kumimoji="1" lang="en-US" altLang="ja-JP" dirty="0">
                <a:solidFill>
                  <a:srgbClr val="FF0000"/>
                </a:solidFill>
              </a:rPr>
              <a:t>register</a:t>
            </a:r>
            <a:endParaRPr kumimoji="1" lang="ja-JP" altLang="en-US" dirty="0">
              <a:solidFill>
                <a:srgbClr val="FF0000"/>
              </a:solidFill>
            </a:endParaRPr>
          </a:p>
        </p:txBody>
      </p:sp>
      <p:grpSp>
        <p:nvGrpSpPr>
          <p:cNvPr id="98" name="グループ化 97"/>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101" name="テキスト ボックス 10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01" name="テキスト ボックス 10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9"/>
                  <a:stretch>
                    <a:fillRect/>
                  </a:stretch>
                </a:blipFill>
              </p:spPr>
              <p:txBody>
                <a:bodyPr/>
                <a:lstStyle/>
                <a:p>
                  <a:r>
                    <a:rPr lang="ja-JP" altLang="en-US">
                      <a:noFill/>
                    </a:rPr>
                    <a:t> </a:t>
                  </a:r>
                </a:p>
              </p:txBody>
            </p:sp>
          </mc:Fallback>
        </mc:AlternateContent>
        <p:cxnSp>
          <p:nvCxnSpPr>
            <p:cNvPr id="102" name="直線矢印コネクタ 101"/>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03" name="テキスト ボックス 102"/>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9844990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171853" y="2952652"/>
                <a:ext cx="884216"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0" smtClean="0">
                          <a:latin typeface="Cambria Math"/>
                        </a:rPr>
                        <m:t>=0</m:t>
                      </m:r>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171853" y="2952652"/>
                <a:ext cx="884216" cy="391261"/>
              </a:xfrm>
              <a:prstGeom prst="rect">
                <a:avLst/>
              </a:prstGeom>
              <a:blipFill rotWithShape="1">
                <a:blip r:embed="rId3"/>
                <a:stretch>
                  <a:fillRect b="-1538"/>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2" name="直線矢印コネクタ 11"/>
          <p:cNvCxnSpPr>
            <a:stCxn id="10"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4283968" y="3275692"/>
            <a:ext cx="896336" cy="369332"/>
          </a:xfrm>
          <a:prstGeom prst="rect">
            <a:avLst/>
          </a:prstGeom>
          <a:noFill/>
        </p:spPr>
        <p:txBody>
          <a:bodyPr wrap="none" rtlCol="0">
            <a:spAutoFit/>
          </a:bodyPr>
          <a:lstStyle/>
          <a:p>
            <a:r>
              <a:rPr kumimoji="1" lang="en-US" altLang="ja-JP" dirty="0"/>
              <a:t>register</a:t>
            </a:r>
            <a:endParaRPr kumimoji="1" lang="ja-JP" altLang="en-US" dirty="0"/>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panose="02040503050406030204" pitchFamily="18" charset="0"/>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0">
                <a:blip r:embed="rId8"/>
                <a:stretch>
                  <a:fillRect l="-2122" t="-9836" b="-24590"/>
                </a:stretch>
              </a:blipFill>
            </p:spPr>
            <p:txBody>
              <a:bodyPr/>
              <a:lstStyle/>
              <a:p>
                <a:r>
                  <a:rPr lang="ja-JP" altLang="en-US">
                    <a:noFill/>
                  </a:rPr>
                  <a:t> </a:t>
                </a:r>
              </a:p>
            </p:txBody>
          </p:sp>
        </mc:Fallback>
      </mc:AlternateContent>
      <p:sp>
        <p:nvSpPr>
          <p:cNvPr id="101" name="正方形/長方形 100"/>
          <p:cNvSpPr/>
          <p:nvPr/>
        </p:nvSpPr>
        <p:spPr>
          <a:xfrm>
            <a:off x="3704935" y="270892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テキスト ボックス 101"/>
              <p:cNvSpPr txBox="1"/>
              <p:nvPr/>
            </p:nvSpPr>
            <p:spPr>
              <a:xfrm>
                <a:off x="1628275" y="2599912"/>
                <a:ext cx="190212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𝑥</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oMath>
                  </m:oMathPara>
                </a14:m>
                <a:endParaRPr kumimoji="1" lang="ja-JP" altLang="en-US" dirty="0"/>
              </a:p>
            </p:txBody>
          </p:sp>
        </mc:Choice>
        <mc:Fallback xmlns="">
          <p:sp>
            <p:nvSpPr>
              <p:cNvPr id="102" name="テキスト ボックス 101"/>
              <p:cNvSpPr txBox="1">
                <a:spLocks noRot="1" noChangeAspect="1" noMove="1" noResize="1" noEditPoints="1" noAdjustHandles="1" noChangeArrowheads="1" noChangeShapeType="1" noTextEdit="1"/>
              </p:cNvSpPr>
              <p:nvPr/>
            </p:nvSpPr>
            <p:spPr>
              <a:xfrm>
                <a:off x="1628275" y="2599912"/>
                <a:ext cx="1902124" cy="369332"/>
              </a:xfrm>
              <a:prstGeom prst="rect">
                <a:avLst/>
              </a:prstGeom>
              <a:blipFill rotWithShape="0">
                <a:blip r:embed="rId9"/>
                <a:stretch>
                  <a:fillRect b="-13115"/>
                </a:stretch>
              </a:blipFill>
            </p:spPr>
            <p:txBody>
              <a:bodyPr/>
              <a:lstStyle/>
              <a:p>
                <a:r>
                  <a:rPr lang="ja-JP" altLang="en-US">
                    <a:noFill/>
                  </a:rPr>
                  <a:t> </a:t>
                </a:r>
              </a:p>
            </p:txBody>
          </p:sp>
        </mc:Fallback>
      </mc:AlternateContent>
      <p:grpSp>
        <p:nvGrpSpPr>
          <p:cNvPr id="100" name="グループ化 9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103" name="テキスト ボックス 102"/>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03" name="テキスト ボックス 102"/>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9"/>
                  <a:stretch>
                    <a:fillRect/>
                  </a:stretch>
                </a:blipFill>
              </p:spPr>
              <p:txBody>
                <a:bodyPr/>
                <a:lstStyle/>
                <a:p>
                  <a:r>
                    <a:rPr lang="ja-JP" altLang="en-US">
                      <a:noFill/>
                    </a:rPr>
                    <a:t> </a:t>
                  </a:r>
                </a:p>
              </p:txBody>
            </p:sp>
          </mc:Fallback>
        </mc:AlternateContent>
        <p:cxnSp>
          <p:nvCxnSpPr>
            <p:cNvPr id="104" name="直線矢印コネクタ 103"/>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05" name="テキスト ボックス 104"/>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30976848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panose="02040503050406030204" pitchFamily="18" charset="0"/>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0">
                <a:blip r:embed="rId8"/>
                <a:stretch>
                  <a:fillRect l="-2122" t="-9836" b="-24590"/>
                </a:stretch>
              </a:blipFill>
            </p:spPr>
            <p:txBody>
              <a:bodyPr/>
              <a:lstStyle/>
              <a:p>
                <a:r>
                  <a:rPr lang="ja-JP" altLang="en-US">
                    <a:noFill/>
                  </a:rPr>
                  <a:t> </a:t>
                </a:r>
              </a:p>
            </p:txBody>
          </p:sp>
        </mc:Fallback>
      </mc:AlternateContent>
      <p:sp>
        <p:nvSpPr>
          <p:cNvPr id="101" name="正方形/長方形 100"/>
          <p:cNvSpPr/>
          <p:nvPr/>
        </p:nvSpPr>
        <p:spPr>
          <a:xfrm>
            <a:off x="3704935" y="270892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a:stCxn id="101" idx="3"/>
          </p:cNvCxnSpPr>
          <p:nvPr/>
        </p:nvCxnSpPr>
        <p:spPr>
          <a:xfrm flipV="1">
            <a:off x="3851920" y="2395073"/>
            <a:ext cx="1047379" cy="385855"/>
          </a:xfrm>
          <a:prstGeom prst="bentConnector4">
            <a:avLst>
              <a:gd name="adj1" fmla="val 41406"/>
              <a:gd name="adj2" fmla="val 20592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2" name="テキスト ボックス 101"/>
              <p:cNvSpPr txBox="1"/>
              <p:nvPr/>
            </p:nvSpPr>
            <p:spPr>
              <a:xfrm>
                <a:off x="1628275" y="2599912"/>
                <a:ext cx="190212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𝑥</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oMath>
                  </m:oMathPara>
                </a14:m>
                <a:endParaRPr kumimoji="1" lang="ja-JP" altLang="en-US" dirty="0"/>
              </a:p>
            </p:txBody>
          </p:sp>
        </mc:Choice>
        <mc:Fallback xmlns="">
          <p:sp>
            <p:nvSpPr>
              <p:cNvPr id="102" name="テキスト ボックス 101"/>
              <p:cNvSpPr txBox="1">
                <a:spLocks noRot="1" noChangeAspect="1" noMove="1" noResize="1" noEditPoints="1" noAdjustHandles="1" noChangeArrowheads="1" noChangeShapeType="1" noTextEdit="1"/>
              </p:cNvSpPr>
              <p:nvPr/>
            </p:nvSpPr>
            <p:spPr>
              <a:xfrm>
                <a:off x="1628275" y="2599912"/>
                <a:ext cx="1902124" cy="369332"/>
              </a:xfrm>
              <a:prstGeom prst="rect">
                <a:avLst/>
              </a:prstGeom>
              <a:blipFill rotWithShape="0">
                <a:blip r:embed="rId11"/>
                <a:stretch>
                  <a:fillRect b="-13115"/>
                </a:stretch>
              </a:blipFill>
            </p:spPr>
            <p:txBody>
              <a:bodyPr/>
              <a:lstStyle/>
              <a:p>
                <a:r>
                  <a:rPr lang="ja-JP" altLang="en-US">
                    <a:noFill/>
                  </a:rPr>
                  <a:t> </a:t>
                </a:r>
              </a:p>
            </p:txBody>
          </p:sp>
        </mc:Fallback>
      </mc:AlternateContent>
      <p:grpSp>
        <p:nvGrpSpPr>
          <p:cNvPr id="103" name="グループ化 102"/>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104" name="テキスト ボックス 103"/>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04" name="テキスト ボックス 103"/>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1"/>
                  <a:stretch>
                    <a:fillRect/>
                  </a:stretch>
                </a:blipFill>
              </p:spPr>
              <p:txBody>
                <a:bodyPr/>
                <a:lstStyle/>
                <a:p>
                  <a:r>
                    <a:rPr lang="ja-JP" altLang="en-US">
                      <a:noFill/>
                    </a:rPr>
                    <a:t> </a:t>
                  </a:r>
                </a:p>
              </p:txBody>
            </p:sp>
          </mc:Fallback>
        </mc:AlternateContent>
        <p:cxnSp>
          <p:nvCxnSpPr>
            <p:cNvPr id="105" name="直線矢印コネクタ 104"/>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06" name="テキスト ボックス 105"/>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5246690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panose="02040503050406030204" pitchFamily="18" charset="0"/>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0">
                <a:blip r:embed="rId8"/>
                <a:stretch>
                  <a:fillRect l="-2122" t="-983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0" name="テキスト ボックス 99"/>
              <p:cNvSpPr txBox="1"/>
              <p:nvPr/>
            </p:nvSpPr>
            <p:spPr>
              <a:xfrm>
                <a:off x="1628275" y="2599912"/>
                <a:ext cx="190212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𝑥</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oMath>
                  </m:oMathPara>
                </a14:m>
                <a:endParaRPr kumimoji="1" lang="ja-JP" altLang="en-US" dirty="0"/>
              </a:p>
            </p:txBody>
          </p:sp>
        </mc:Choice>
        <mc:Fallback xmlns="">
          <p:sp>
            <p:nvSpPr>
              <p:cNvPr id="100" name="テキスト ボックス 99"/>
              <p:cNvSpPr txBox="1">
                <a:spLocks noRot="1" noChangeAspect="1" noMove="1" noResize="1" noEditPoints="1" noAdjustHandles="1" noChangeArrowheads="1" noChangeShapeType="1" noTextEdit="1"/>
              </p:cNvSpPr>
              <p:nvPr/>
            </p:nvSpPr>
            <p:spPr>
              <a:xfrm>
                <a:off x="1628275" y="2599912"/>
                <a:ext cx="1902124" cy="369332"/>
              </a:xfrm>
              <a:prstGeom prst="rect">
                <a:avLst/>
              </a:prstGeom>
              <a:blipFill rotWithShape="0">
                <a:blip r:embed="rId9"/>
                <a:stretch>
                  <a:fillRect b="-13115"/>
                </a:stretch>
              </a:blipFill>
            </p:spPr>
            <p:txBody>
              <a:bodyPr/>
              <a:lstStyle/>
              <a:p>
                <a:r>
                  <a:rPr lang="ja-JP" altLang="en-US">
                    <a:noFill/>
                  </a:rPr>
                  <a:t> </a:t>
                </a:r>
              </a:p>
            </p:txBody>
          </p:sp>
        </mc:Fallback>
      </mc:AlternateContent>
      <p:sp>
        <p:nvSpPr>
          <p:cNvPr id="101" name="正方形/長方形 100"/>
          <p:cNvSpPr/>
          <p:nvPr/>
        </p:nvSpPr>
        <p:spPr>
          <a:xfrm>
            <a:off x="3704935" y="270892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a:stCxn id="101" idx="3"/>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10"/>
                <a:stretch>
                  <a:fillRect/>
                </a:stretch>
              </a:blipFill>
            </p:spPr>
            <p:txBody>
              <a:bodyPr/>
              <a:lstStyle/>
              <a:p>
                <a:r>
                  <a:rPr lang="ja-JP" altLang="en-US">
                    <a:noFill/>
                  </a:rPr>
                  <a:t> </a:t>
                </a:r>
              </a:p>
            </p:txBody>
          </p:sp>
        </mc:Fallback>
      </mc:AlternateContent>
      <p:cxnSp>
        <p:nvCxnSpPr>
          <p:cNvPr id="7" name="カギ線コネクタ 6"/>
          <p:cNvCxnSpPr>
            <a:endCxn id="153" idx="0"/>
          </p:cNvCxnSpPr>
          <p:nvPr/>
        </p:nvCxnSpPr>
        <p:spPr>
          <a:xfrm>
            <a:off x="4899299" y="1988840"/>
            <a:ext cx="1330040" cy="433406"/>
          </a:xfrm>
          <a:prstGeom prst="bent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カギ線コネクタ 9"/>
          <p:cNvCxnSpPr/>
          <p:nvPr/>
        </p:nvCxnSpPr>
        <p:spPr>
          <a:xfrm flipV="1">
            <a:off x="3851922" y="1988840"/>
            <a:ext cx="1654471" cy="795937"/>
          </a:xfrm>
          <a:prstGeom prst="bentConnector3">
            <a:avLst>
              <a:gd name="adj1" fmla="val 26108"/>
            </a:avLst>
          </a:prstGeom>
          <a:ln w="190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108" name="グループ化 107"/>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111" name="テキスト ボックス 11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11" name="テキスト ボックス 11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9"/>
                  <a:stretch>
                    <a:fillRect/>
                  </a:stretch>
                </a:blipFill>
              </p:spPr>
              <p:txBody>
                <a:bodyPr/>
                <a:lstStyle/>
                <a:p>
                  <a:r>
                    <a:rPr lang="ja-JP" altLang="en-US">
                      <a:noFill/>
                    </a:rPr>
                    <a:t> </a:t>
                  </a:r>
                </a:p>
              </p:txBody>
            </p:sp>
          </mc:Fallback>
        </mc:AlternateContent>
        <p:cxnSp>
          <p:nvCxnSpPr>
            <p:cNvPr id="112" name="直線矢印コネクタ 111"/>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14" name="テキスト ボックス 113"/>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3116748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panose="02040503050406030204" pitchFamily="18" charset="0"/>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0">
                <a:blip r:embed="rId8"/>
                <a:stretch>
                  <a:fillRect l="-2122" t="-983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0" name="テキスト ボックス 99"/>
              <p:cNvSpPr txBox="1"/>
              <p:nvPr/>
            </p:nvSpPr>
            <p:spPr>
              <a:xfrm>
                <a:off x="1229240" y="2735285"/>
                <a:ext cx="230608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𝑥</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+1)</m:t>
                      </m:r>
                    </m:oMath>
                  </m:oMathPara>
                </a14:m>
                <a:endParaRPr kumimoji="1" lang="ja-JP" altLang="en-US" dirty="0"/>
              </a:p>
            </p:txBody>
          </p:sp>
        </mc:Choice>
        <mc:Fallback xmlns="">
          <p:sp>
            <p:nvSpPr>
              <p:cNvPr id="100" name="テキスト ボックス 99"/>
              <p:cNvSpPr txBox="1">
                <a:spLocks noRot="1" noChangeAspect="1" noMove="1" noResize="1" noEditPoints="1" noAdjustHandles="1" noChangeArrowheads="1" noChangeShapeType="1" noTextEdit="1"/>
              </p:cNvSpPr>
              <p:nvPr/>
            </p:nvSpPr>
            <p:spPr>
              <a:xfrm>
                <a:off x="1229240" y="2735285"/>
                <a:ext cx="2306081" cy="369332"/>
              </a:xfrm>
              <a:prstGeom prst="rect">
                <a:avLst/>
              </a:prstGeom>
              <a:blipFill rotWithShape="0">
                <a:blip r:embed="rId9"/>
                <a:stretch>
                  <a:fillRect b="-13333"/>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10"/>
                <a:stretch>
                  <a:fillRect/>
                </a:stretch>
              </a:blipFill>
            </p:spPr>
            <p:txBody>
              <a:bodyPr/>
              <a:lstStyle/>
              <a:p>
                <a:r>
                  <a:rPr lang="ja-JP" altLang="en-US">
                    <a:noFill/>
                  </a:rPr>
                  <a:t> </a:t>
                </a:r>
              </a:p>
            </p:txBody>
          </p:sp>
        </mc:Fallback>
      </mc:AlternateContent>
      <p:cxnSp>
        <p:nvCxnSpPr>
          <p:cNvPr id="7" name="カギ線コネクタ 6"/>
          <p:cNvCxnSpPr/>
          <p:nvPr/>
        </p:nvCxnSpPr>
        <p:spPr>
          <a:xfrm>
            <a:off x="4899299" y="1988840"/>
            <a:ext cx="1330040" cy="433406"/>
          </a:xfrm>
          <a:prstGeom prst="bent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851840"/>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a:stCxn id="105" idx="3"/>
          </p:cNvCxnSpPr>
          <p:nvPr/>
        </p:nvCxnSpPr>
        <p:spPr>
          <a:xfrm flipV="1">
            <a:off x="3855569" y="1988840"/>
            <a:ext cx="430776" cy="935008"/>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108" name="テキスト ボックス 107"/>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08" name="テキスト ボックス 107"/>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1"/>
                  <a:stretch>
                    <a:fillRect/>
                  </a:stretch>
                </a:blipFill>
              </p:spPr>
              <p:txBody>
                <a:bodyPr/>
                <a:lstStyle/>
                <a:p>
                  <a:r>
                    <a:rPr lang="ja-JP" altLang="en-US">
                      <a:noFill/>
                    </a:rPr>
                    <a:t> </a:t>
                  </a:r>
                </a:p>
              </p:txBody>
            </p:sp>
          </mc:Fallback>
        </mc:AlternateContent>
        <p:cxnSp>
          <p:nvCxnSpPr>
            <p:cNvPr id="111" name="直線矢印コネクタ 110"/>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12" name="テキスト ボックス 111"/>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23909799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panose="02040503050406030204" pitchFamily="18" charset="0"/>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0">
                <a:blip r:embed="rId8"/>
                <a:stretch>
                  <a:fillRect l="-2122" t="-983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0" name="テキスト ボックス 99"/>
              <p:cNvSpPr txBox="1"/>
              <p:nvPr/>
            </p:nvSpPr>
            <p:spPr>
              <a:xfrm>
                <a:off x="1229240" y="2735285"/>
                <a:ext cx="230608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𝑥</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+2)</m:t>
                      </m:r>
                    </m:oMath>
                  </m:oMathPara>
                </a14:m>
                <a:endParaRPr kumimoji="1" lang="ja-JP" altLang="en-US" dirty="0"/>
              </a:p>
            </p:txBody>
          </p:sp>
        </mc:Choice>
        <mc:Fallback xmlns="">
          <p:sp>
            <p:nvSpPr>
              <p:cNvPr id="100" name="テキスト ボックス 99"/>
              <p:cNvSpPr txBox="1">
                <a:spLocks noRot="1" noChangeAspect="1" noMove="1" noResize="1" noEditPoints="1" noAdjustHandles="1" noChangeArrowheads="1" noChangeShapeType="1" noTextEdit="1"/>
              </p:cNvSpPr>
              <p:nvPr/>
            </p:nvSpPr>
            <p:spPr>
              <a:xfrm>
                <a:off x="1229240" y="2735285"/>
                <a:ext cx="2306081" cy="369332"/>
              </a:xfrm>
              <a:prstGeom prst="rect">
                <a:avLst/>
              </a:prstGeom>
              <a:blipFill rotWithShape="0">
                <a:blip r:embed="rId9"/>
                <a:stretch>
                  <a:fillRect b="-13333"/>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10"/>
                <a:stretch>
                  <a:fillRect/>
                </a:stretch>
              </a:blipFill>
            </p:spPr>
            <p:txBody>
              <a:bodyPr/>
              <a:lstStyle/>
              <a:p>
                <a:r>
                  <a:rPr lang="ja-JP" altLang="en-US">
                    <a:noFill/>
                  </a:rPr>
                  <a:t> </a:t>
                </a:r>
              </a:p>
            </p:txBody>
          </p:sp>
        </mc:Fallback>
      </mc:AlternateContent>
      <p:cxnSp>
        <p:nvCxnSpPr>
          <p:cNvPr id="7" name="カギ線コネクタ 6"/>
          <p:cNvCxnSpPr>
            <a:endCxn id="153" idx="0"/>
          </p:cNvCxnSpPr>
          <p:nvPr/>
        </p:nvCxnSpPr>
        <p:spPr>
          <a:xfrm>
            <a:off x="4899299" y="1988840"/>
            <a:ext cx="1330040" cy="433406"/>
          </a:xfrm>
          <a:prstGeom prst="bent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a:stCxn id="105" idx="3"/>
          </p:cNvCxnSpPr>
          <p:nvPr/>
        </p:nvCxnSpPr>
        <p:spPr>
          <a:xfrm flipV="1">
            <a:off x="3855569" y="2136333"/>
            <a:ext cx="430776" cy="935008"/>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1" name="グループ化 110"/>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112" name="テキスト ボックス 111"/>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12" name="テキスト ボックス 111"/>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1"/>
                  <a:stretch>
                    <a:fillRect/>
                  </a:stretch>
                </a:blipFill>
              </p:spPr>
              <p:txBody>
                <a:bodyPr/>
                <a:lstStyle/>
                <a:p>
                  <a:r>
                    <a:rPr lang="ja-JP" altLang="en-US">
                      <a:noFill/>
                    </a:rPr>
                    <a:t> </a:t>
                  </a:r>
                </a:p>
              </p:txBody>
            </p:sp>
          </mc:Fallback>
        </mc:AlternateContent>
        <p:cxnSp>
          <p:nvCxnSpPr>
            <p:cNvPr id="114" name="直線矢印コネクタ 113"/>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50" name="テキスト ボックス 149"/>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35788438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2"/>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panose="02040503050406030204" pitchFamily="18" charset="0"/>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0">
                <a:blip r:embed="rId8"/>
                <a:stretch>
                  <a:fillRect l="-2122" t="-983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0" name="テキスト ボックス 99"/>
              <p:cNvSpPr txBox="1"/>
              <p:nvPr/>
            </p:nvSpPr>
            <p:spPr>
              <a:xfrm>
                <a:off x="2083437" y="3029508"/>
                <a:ext cx="1512337"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𝑥</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oMath>
                  </m:oMathPara>
                </a14:m>
                <a:endParaRPr kumimoji="1" lang="ja-JP" altLang="en-US" dirty="0"/>
              </a:p>
            </p:txBody>
          </p:sp>
        </mc:Choice>
        <mc:Fallback xmlns="">
          <p:sp>
            <p:nvSpPr>
              <p:cNvPr id="100" name="テキスト ボックス 99"/>
              <p:cNvSpPr txBox="1">
                <a:spLocks noRot="1" noChangeAspect="1" noMove="1" noResize="1" noEditPoints="1" noAdjustHandles="1" noChangeArrowheads="1" noChangeShapeType="1" noTextEdit="1"/>
              </p:cNvSpPr>
              <p:nvPr/>
            </p:nvSpPr>
            <p:spPr>
              <a:xfrm>
                <a:off x="2083437" y="3029508"/>
                <a:ext cx="1512337" cy="369332"/>
              </a:xfrm>
              <a:prstGeom prst="rect">
                <a:avLst/>
              </a:prstGeom>
              <a:blipFill rotWithShape="0">
                <a:blip r:embed="rId9"/>
                <a:stretch>
                  <a:fillRect b="-11475"/>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10"/>
                <a:stretch>
                  <a:fillRect/>
                </a:stretch>
              </a:blipFill>
            </p:spPr>
            <p:txBody>
              <a:bodyPr/>
              <a:lstStyle/>
              <a:p>
                <a:r>
                  <a:rPr lang="ja-JP" altLang="en-US">
                    <a:noFill/>
                  </a:rPr>
                  <a:t> </a:t>
                </a:r>
              </a:p>
            </p:txBody>
          </p:sp>
        </mc:Fallback>
      </mc:AlternateContent>
      <p:cxnSp>
        <p:nvCxnSpPr>
          <p:cNvPr id="7" name="カギ線コネクタ 6"/>
          <p:cNvCxnSpPr>
            <a:endCxn id="153" idx="0"/>
          </p:cNvCxnSpPr>
          <p:nvPr/>
        </p:nvCxnSpPr>
        <p:spPr>
          <a:xfrm>
            <a:off x="4899299" y="1988840"/>
            <a:ext cx="1330040" cy="433406"/>
          </a:xfrm>
          <a:prstGeom prst="bent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276812"/>
            <a:ext cx="430776" cy="935008"/>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1" name="グループ化 110"/>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114" name="テキスト ボックス 113"/>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14" name="テキスト ボックス 113"/>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1"/>
                  <a:stretch>
                    <a:fillRect/>
                  </a:stretch>
                </a:blipFill>
              </p:spPr>
              <p:txBody>
                <a:bodyPr/>
                <a:lstStyle/>
                <a:p>
                  <a:r>
                    <a:rPr lang="ja-JP" altLang="en-US">
                      <a:noFill/>
                    </a:rPr>
                    <a:t> </a:t>
                  </a:r>
                </a:p>
              </p:txBody>
            </p:sp>
          </mc:Fallback>
        </mc:AlternateContent>
        <p:cxnSp>
          <p:nvCxnSpPr>
            <p:cNvPr id="150" name="直線矢印コネクタ 149"/>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52" name="テキスト ボックス 151"/>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9713825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panose="02040503050406030204" pitchFamily="18" charset="0"/>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0">
                <a:blip r:embed="rId8"/>
                <a:stretch>
                  <a:fillRect l="-2122" t="-9836" b="-2459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0" name="テキスト ボックス 99"/>
              <p:cNvSpPr txBox="1"/>
              <p:nvPr/>
            </p:nvSpPr>
            <p:spPr>
              <a:xfrm>
                <a:off x="1643725" y="3462829"/>
                <a:ext cx="190212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𝑥</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oMath>
                  </m:oMathPara>
                </a14:m>
                <a:endParaRPr kumimoji="1" lang="ja-JP" altLang="en-US" dirty="0"/>
              </a:p>
            </p:txBody>
          </p:sp>
        </mc:Choice>
        <mc:Fallback xmlns="">
          <p:sp>
            <p:nvSpPr>
              <p:cNvPr id="100" name="テキスト ボックス 99"/>
              <p:cNvSpPr txBox="1">
                <a:spLocks noRot="1" noChangeAspect="1" noMove="1" noResize="1" noEditPoints="1" noAdjustHandles="1" noChangeArrowheads="1" noChangeShapeType="1" noTextEdit="1"/>
              </p:cNvSpPr>
              <p:nvPr/>
            </p:nvSpPr>
            <p:spPr>
              <a:xfrm>
                <a:off x="1643725" y="3462829"/>
                <a:ext cx="1902124" cy="369332"/>
              </a:xfrm>
              <a:prstGeom prst="rect">
                <a:avLst/>
              </a:prstGeom>
              <a:blipFill rotWithShape="0">
                <a:blip r:embed="rId9"/>
                <a:stretch>
                  <a:fillRect b="-13115"/>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10"/>
                <a:stretch>
                  <a:fillRect/>
                </a:stretch>
              </a:blipFill>
            </p:spPr>
            <p:txBody>
              <a:bodyPr/>
              <a:lstStyle/>
              <a:p>
                <a:r>
                  <a:rPr lang="ja-JP" altLang="en-US">
                    <a:noFill/>
                  </a:rPr>
                  <a:t> </a:t>
                </a:r>
              </a:p>
            </p:txBody>
          </p:sp>
        </mc:Fallback>
      </mc:AlternateContent>
      <p:cxnSp>
        <p:nvCxnSpPr>
          <p:cNvPr id="7" name="カギ線コネクタ 6"/>
          <p:cNvCxnSpPr>
            <a:endCxn id="153" idx="0"/>
          </p:cNvCxnSpPr>
          <p:nvPr/>
        </p:nvCxnSpPr>
        <p:spPr>
          <a:xfrm>
            <a:off x="4899299" y="1988840"/>
            <a:ext cx="1330040" cy="433406"/>
          </a:xfrm>
          <a:prstGeom prst="bent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4075812" y="2712769"/>
            <a:ext cx="0" cy="1010797"/>
          </a:xfrm>
          <a:prstGeom prst="straightConnector1">
            <a:avLst/>
          </a:prstGeom>
          <a:ln w="12700">
            <a:prstDash val="sysDash"/>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2" name="テキスト ボックス 151"/>
              <p:cNvSpPr txBox="1"/>
              <p:nvPr/>
            </p:nvSpPr>
            <p:spPr>
              <a:xfrm rot="16200000">
                <a:off x="3746825" y="3048479"/>
                <a:ext cx="72686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a:rPr>
                        <m:t>2</m:t>
                      </m:r>
                      <m:r>
                        <a:rPr kumimoji="1" lang="en-US" altLang="ja-JP" sz="1400" b="0" i="1" smtClean="0">
                          <a:latin typeface="Cambria Math" panose="02040503050406030204" pitchFamily="18" charset="0"/>
                        </a:rPr>
                        <m:t>𝑟</m:t>
                      </m:r>
                      <m:r>
                        <a:rPr kumimoji="1" lang="en-US" altLang="ja-JP" sz="1400" b="0" i="1" smtClean="0">
                          <a:latin typeface="Cambria Math"/>
                        </a:rPr>
                        <m:t>+1</m:t>
                      </m:r>
                    </m:oMath>
                  </m:oMathPara>
                </a14:m>
                <a:endParaRPr kumimoji="1" lang="ja-JP" altLang="en-US" sz="1400" dirty="0"/>
              </a:p>
            </p:txBody>
          </p:sp>
        </mc:Choice>
        <mc:Fallback xmlns="">
          <p:sp>
            <p:nvSpPr>
              <p:cNvPr id="152" name="テキスト ボックス 151"/>
              <p:cNvSpPr txBox="1">
                <a:spLocks noRot="1" noChangeAspect="1" noMove="1" noResize="1" noEditPoints="1" noAdjustHandles="1" noChangeArrowheads="1" noChangeShapeType="1" noTextEdit="1"/>
              </p:cNvSpPr>
              <p:nvPr/>
            </p:nvSpPr>
            <p:spPr>
              <a:xfrm rot="16200000">
                <a:off x="3746825" y="3048479"/>
                <a:ext cx="726866" cy="307777"/>
              </a:xfrm>
              <a:prstGeom prst="rect">
                <a:avLst/>
              </a:prstGeom>
              <a:blipFill rotWithShape="1">
                <a:blip r:embed="rId11"/>
                <a:stretch>
                  <a:fillRect/>
                </a:stretch>
              </a:blipFill>
            </p:spPr>
            <p:txBody>
              <a:bodyPr/>
              <a:lstStyle/>
              <a:p>
                <a:r>
                  <a:rPr lang="ja-JP" altLang="en-US">
                    <a:noFill/>
                  </a:rPr>
                  <a:t> </a:t>
                </a:r>
              </a:p>
            </p:txBody>
          </p:sp>
        </mc:Fallback>
      </mc:AlternateContent>
      <p:grpSp>
        <p:nvGrpSpPr>
          <p:cNvPr id="156" name="グループ化 155"/>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157" name="テキスト ボックス 156"/>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7" name="テキスト ボックス 156"/>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2"/>
                  <a:stretch>
                    <a:fillRect/>
                  </a:stretch>
                </a:blipFill>
              </p:spPr>
              <p:txBody>
                <a:bodyPr/>
                <a:lstStyle/>
                <a:p>
                  <a:r>
                    <a:rPr lang="ja-JP" altLang="en-US">
                      <a:noFill/>
                    </a:rPr>
                    <a:t> </a:t>
                  </a:r>
                </a:p>
              </p:txBody>
            </p:sp>
          </mc:Fallback>
        </mc:AlternateContent>
        <p:cxnSp>
          <p:nvCxnSpPr>
            <p:cNvPr id="158" name="直線矢印コネクタ 157"/>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59" name="テキスト ボックス 158"/>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93046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03648" y="2954396"/>
            <a:ext cx="2448272" cy="1512168"/>
          </a:xfrm>
          <a:prstGeom prst="rect">
            <a:avLst/>
          </a:prstGeom>
          <a:solidFill>
            <a:srgbClr val="92D05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7544" y="0"/>
            <a:ext cx="8229600" cy="1143000"/>
          </a:xfrm>
        </p:spPr>
        <p:txBody>
          <a:bodyPr/>
          <a:lstStyle/>
          <a:p>
            <a:r>
              <a:rPr kumimoji="1" lang="en-US" altLang="ja-JP" dirty="0"/>
              <a:t>Box Filter</a:t>
            </a:r>
            <a:endParaRPr kumimoji="1" lang="ja-JP" altLang="en-US" dirty="0"/>
          </a:p>
        </p:txBody>
      </p:sp>
      <p:sp>
        <p:nvSpPr>
          <p:cNvPr id="3" name="コンテンツ プレースホルダー 2"/>
          <p:cNvSpPr>
            <a:spLocks noGrp="1"/>
          </p:cNvSpPr>
          <p:nvPr>
            <p:ph idx="1"/>
          </p:nvPr>
        </p:nvSpPr>
        <p:spPr>
          <a:xfrm>
            <a:off x="467544" y="1124745"/>
            <a:ext cx="8229600" cy="1296144"/>
          </a:xfrm>
        </p:spPr>
        <p:txBody>
          <a:bodyPr>
            <a:normAutofit/>
          </a:bodyPr>
          <a:lstStyle/>
          <a:p>
            <a:pPr marL="0" indent="0">
              <a:buNone/>
            </a:pPr>
            <a:r>
              <a:rPr kumimoji="1" lang="en-US" altLang="ja-JP" sz="2400" dirty="0"/>
              <a:t>The box filter is widely used in image processing because of its low computational complexity.</a:t>
            </a:r>
          </a:p>
        </p:txBody>
      </p:sp>
      <p:sp>
        <p:nvSpPr>
          <p:cNvPr id="4" name="正方形/長方形 3"/>
          <p:cNvSpPr/>
          <p:nvPr/>
        </p:nvSpPr>
        <p:spPr>
          <a:xfrm>
            <a:off x="1403648" y="2954396"/>
            <a:ext cx="3744416"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455876" y="2810380"/>
            <a:ext cx="0" cy="2421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043608" y="4098500"/>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995936" y="3746484"/>
            <a:ext cx="0" cy="352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455876" y="3602468"/>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テキスト ボックス 22"/>
              <p:cNvSpPr txBox="1"/>
              <p:nvPr/>
            </p:nvSpPr>
            <p:spPr>
              <a:xfrm>
                <a:off x="3455876" y="327188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3455876" y="3271880"/>
                <a:ext cx="351635" cy="369332"/>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067944" y="3719259"/>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067944" y="3719259"/>
                <a:ext cx="351635" cy="36933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3409557" y="2558003"/>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oMath>
                  </m:oMathPara>
                </a14:m>
                <a:endParaRPr kumimoji="1" lang="ja-JP" altLang="en-US"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3409557" y="2558003"/>
                <a:ext cx="367986" cy="369332"/>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220072" y="3746484"/>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𝑦</m:t>
                      </m:r>
                    </m:oMath>
                  </m:oMathPara>
                </a14:m>
                <a:endParaRPr kumimoji="1" lang="ja-JP" altLang="en-US"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220072" y="3746484"/>
                <a:ext cx="371384" cy="369332"/>
              </a:xfrm>
              <a:prstGeom prst="rect">
                <a:avLst/>
              </a:prstGeom>
              <a:blipFill rotWithShape="1">
                <a:blip r:embed="rId6"/>
                <a:stretch>
                  <a:fillRect b="-6667"/>
                </a:stretch>
              </a:blipFill>
            </p:spPr>
            <p:txBody>
              <a:bodyPr/>
              <a:lstStyle/>
              <a:p>
                <a:r>
                  <a:rPr lang="ja-JP" altLang="en-US">
                    <a:noFill/>
                  </a:rPr>
                  <a:t> </a:t>
                </a:r>
              </a:p>
            </p:txBody>
          </p:sp>
        </mc:Fallback>
      </mc:AlternateContent>
      <p:sp>
        <p:nvSpPr>
          <p:cNvPr id="28" name="正方形/長方形 27"/>
          <p:cNvSpPr/>
          <p:nvPr/>
        </p:nvSpPr>
        <p:spPr>
          <a:xfrm>
            <a:off x="3433016" y="4070096"/>
            <a:ext cx="45720" cy="45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9552" y="2204864"/>
            <a:ext cx="3646768" cy="461665"/>
          </a:xfrm>
          <a:prstGeom prst="rect">
            <a:avLst/>
          </a:prstGeom>
          <a:noFill/>
        </p:spPr>
        <p:txBody>
          <a:bodyPr wrap="none" rtlCol="0">
            <a:spAutoFit/>
          </a:bodyPr>
          <a:lstStyle/>
          <a:p>
            <a:r>
              <a:rPr kumimoji="1" lang="en-US" altLang="ja-JP" sz="2400" dirty="0"/>
              <a:t>An example of the box filter</a:t>
            </a:r>
            <a:endParaRPr kumimoji="1" lang="ja-JP" altLang="en-US" sz="2400" dirty="0"/>
          </a:p>
        </p:txBody>
      </p:sp>
      <p:cxnSp>
        <p:nvCxnSpPr>
          <p:cNvPr id="22" name="直線コネクタ 21"/>
          <p:cNvCxnSpPr/>
          <p:nvPr/>
        </p:nvCxnSpPr>
        <p:spPr>
          <a:xfrm>
            <a:off x="1066468" y="4466564"/>
            <a:ext cx="482453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5235187" y="4178532"/>
                <a:ext cx="7611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a:rPr>
                        <m:t>𝑦</m:t>
                      </m:r>
                      <m:r>
                        <a:rPr kumimoji="1" lang="en-US" altLang="ja-JP" b="0" i="1" smtClean="0">
                          <a:solidFill>
                            <a:srgbClr val="00B050"/>
                          </a:solidFill>
                          <a:latin typeface="Cambria Math"/>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5235187" y="4178532"/>
                <a:ext cx="761170" cy="369332"/>
              </a:xfrm>
              <a:prstGeom prst="rect">
                <a:avLst/>
              </a:prstGeom>
              <a:blipFill rotWithShape="0">
                <a:blip r:embed="rId7"/>
                <a:stretch>
                  <a:fillRect b="-6557"/>
                </a:stretch>
              </a:blipFill>
            </p:spPr>
            <p:txBody>
              <a:bodyPr/>
              <a:lstStyle/>
              <a:p>
                <a:r>
                  <a:rPr lang="ja-JP" altLang="en-US">
                    <a:noFill/>
                  </a:rPr>
                  <a:t> </a:t>
                </a:r>
              </a:p>
            </p:txBody>
          </p:sp>
        </mc:Fallback>
      </mc:AlternateContent>
      <p:cxnSp>
        <p:nvCxnSpPr>
          <p:cNvPr id="29" name="直線コネクタ 28"/>
          <p:cNvCxnSpPr/>
          <p:nvPr/>
        </p:nvCxnSpPr>
        <p:spPr>
          <a:xfrm>
            <a:off x="3851920" y="2810380"/>
            <a:ext cx="0" cy="2421661"/>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2691445" y="4749054"/>
            <a:ext cx="5661652" cy="1543693"/>
            <a:chOff x="2699792" y="4637804"/>
            <a:chExt cx="5661652" cy="1543693"/>
          </a:xfrm>
          <a:solidFill>
            <a:schemeClr val="bg1"/>
          </a:solidFill>
        </p:grpSpPr>
        <mc:AlternateContent xmlns:mc="http://schemas.openxmlformats.org/markup-compatibility/2006" xmlns:a14="http://schemas.microsoft.com/office/drawing/2010/main">
          <mc:Choice Requires="a14">
            <p:sp>
              <p:nvSpPr>
                <p:cNvPr id="33" name="テキスト ボックス 32"/>
                <p:cNvSpPr txBox="1"/>
                <p:nvPr/>
              </p:nvSpPr>
              <p:spPr>
                <a:xfrm>
                  <a:off x="5148064" y="5781387"/>
                  <a:ext cx="3213380"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e>
                        </m:d>
                        <m:r>
                          <a:rPr kumimoji="1" lang="en-US" altLang="ja-JP" sz="2000" b="0" i="1" smtClean="0">
                            <a:latin typeface="Cambria Math"/>
                          </a:rPr>
                          <m:t> }</m:t>
                        </m:r>
                      </m:oMath>
                    </m:oMathPara>
                  </a14:m>
                  <a:endParaRPr kumimoji="1" lang="ja-JP" altLang="en-US" sz="2000"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5148064" y="5781387"/>
                  <a:ext cx="3213380" cy="400110"/>
                </a:xfrm>
                <a:prstGeom prst="rect">
                  <a:avLst/>
                </a:prstGeom>
                <a:blipFill rotWithShape="0">
                  <a:blip r:embed="rId8"/>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テキスト ボックス 33"/>
                <p:cNvSpPr txBox="1"/>
                <p:nvPr/>
              </p:nvSpPr>
              <p:spPr>
                <a:xfrm>
                  <a:off x="5155684" y="5453285"/>
                  <a:ext cx="2856616" cy="4001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5155684" y="5453285"/>
                  <a:ext cx="2856616" cy="400110"/>
                </a:xfrm>
                <a:prstGeom prst="rect">
                  <a:avLst/>
                </a:prstGeom>
                <a:blipFill rotWithShape="0">
                  <a:blip r:embed="rId9"/>
                  <a:stretch>
                    <a:fillRect b="-1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2699792" y="4637804"/>
                  <a:ext cx="4817088" cy="72513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solidFill>
                              <a:srgbClr val="00B0F0"/>
                            </a:solidFill>
                            <a:latin typeface="Cambria Math"/>
                          </a:rPr>
                          <m:t>𝐹</m:t>
                        </m:r>
                        <m:d>
                          <m:dPr>
                            <m:ctrlPr>
                              <a:rPr kumimoji="1" lang="en-US" altLang="ja-JP" sz="2000" b="0" i="1" smtClean="0">
                                <a:solidFill>
                                  <a:srgbClr val="00B0F0"/>
                                </a:solidFill>
                                <a:latin typeface="Cambria Math" panose="02040503050406030204" pitchFamily="18" charset="0"/>
                              </a:rPr>
                            </m:ctrlPr>
                          </m:dPr>
                          <m:e>
                            <m:r>
                              <a:rPr kumimoji="1" lang="en-US" altLang="ja-JP" sz="2000" b="0" i="1" smtClean="0">
                                <a:solidFill>
                                  <a:srgbClr val="00B0F0"/>
                                </a:solidFill>
                                <a:latin typeface="Cambria Math"/>
                              </a:rPr>
                              <m:t>𝑥</m:t>
                            </m:r>
                            <m:r>
                              <a:rPr kumimoji="1" lang="en-US" altLang="ja-JP" sz="2000" b="0" i="1" smtClean="0">
                                <a:solidFill>
                                  <a:srgbClr val="00B0F0"/>
                                </a:solidFill>
                                <a:latin typeface="Cambria Math"/>
                              </a:rPr>
                              <m:t>,</m:t>
                            </m:r>
                            <m:r>
                              <a:rPr kumimoji="1" lang="en-US" altLang="ja-JP" sz="2000" b="0" i="1" smtClean="0">
                                <a:solidFill>
                                  <a:srgbClr val="00B0F0"/>
                                </a:solidFill>
                                <a:latin typeface="Cambria Math"/>
                              </a:rPr>
                              <m:t>𝑦</m:t>
                            </m:r>
                          </m:e>
                        </m:d>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a:rPr>
                              <m:t>1</m:t>
                            </m:r>
                          </m:num>
                          <m:den>
                            <m:sSup>
                              <m:sSupPr>
                                <m:ctrlPr>
                                  <a:rPr kumimoji="1" lang="en-US" altLang="ja-JP" sz="2000" b="0" i="1" smtClean="0">
                                    <a:latin typeface="Cambria Math" panose="02040503050406030204" pitchFamily="18" charset="0"/>
                                  </a:rPr>
                                </m:ctrlPr>
                              </m:sSupPr>
                              <m:e>
                                <m:r>
                                  <a:rPr kumimoji="1" lang="en-US" altLang="ja-JP" sz="2000" b="0" i="1" smtClean="0">
                                    <a:latin typeface="Cambria Math"/>
                                  </a:rPr>
                                  <m:t>(2</m:t>
                                </m:r>
                                <m:r>
                                  <a:rPr kumimoji="1" lang="en-US" altLang="ja-JP" sz="2000" b="0" i="1" smtClean="0">
                                    <a:latin typeface="Cambria Math" panose="02040503050406030204" pitchFamily="18" charset="0"/>
                                  </a:rPr>
                                  <m:t>𝑟</m:t>
                                </m:r>
                                <m:r>
                                  <a:rPr kumimoji="1" lang="en-US" altLang="ja-JP" sz="2000" b="0" i="1" smtClean="0">
                                    <a:latin typeface="Cambria Math"/>
                                  </a:rPr>
                                  <m:t>+1)</m:t>
                                </m:r>
                              </m:e>
                              <m:sup>
                                <m:r>
                                  <a:rPr kumimoji="1" lang="en-US" altLang="ja-JP" sz="2000" b="0" i="1" smtClean="0">
                                    <a:latin typeface="Cambria Math"/>
                                  </a:rPr>
                                  <m:t>2</m:t>
                                </m:r>
                              </m:sup>
                            </m:sSup>
                          </m:den>
                        </m:f>
                        <m:r>
                          <a:rPr kumimoji="1" lang="en-US" altLang="ja-JP" sz="2000" b="0" i="1" smtClean="0">
                            <a:latin typeface="Cambria Math"/>
                          </a:rPr>
                          <m:t> {</m:t>
                        </m:r>
                        <m:r>
                          <a:rPr lang="en-US" altLang="ja-JP" sz="2000" i="1" smtClean="0">
                            <a:solidFill>
                              <a:srgbClr val="92D050"/>
                            </a:solidFill>
                            <a:latin typeface="Cambria Math"/>
                          </a:rPr>
                          <m:t>𝐵𝑜𝑥</m:t>
                        </m:r>
                        <m:d>
                          <m:dPr>
                            <m:ctrlPr>
                              <a:rPr lang="en-US" altLang="ja-JP" sz="2000" i="1">
                                <a:solidFill>
                                  <a:srgbClr val="92D050"/>
                                </a:solidFill>
                                <a:latin typeface="Cambria Math" panose="02040503050406030204" pitchFamily="18" charset="0"/>
                              </a:rPr>
                            </m:ctrlPr>
                          </m:dPr>
                          <m:e>
                            <m:r>
                              <a:rPr lang="en-US" altLang="ja-JP" sz="2000" i="1">
                                <a:solidFill>
                                  <a:srgbClr val="92D050"/>
                                </a:solidFill>
                                <a:latin typeface="Cambria Math"/>
                              </a:rPr>
                              <m:t>𝑥</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r>
                              <a:rPr lang="en-US" altLang="ja-JP" sz="2000" i="1">
                                <a:solidFill>
                                  <a:srgbClr val="92D050"/>
                                </a:solidFill>
                                <a:latin typeface="Cambria Math"/>
                              </a:rPr>
                              <m:t>,</m:t>
                            </m:r>
                            <m:r>
                              <a:rPr lang="en-US" altLang="ja-JP" sz="2000" i="1">
                                <a:solidFill>
                                  <a:srgbClr val="92D050"/>
                                </a:solidFill>
                                <a:latin typeface="Cambria Math"/>
                              </a:rPr>
                              <m:t>𝑦</m:t>
                            </m:r>
                            <m:r>
                              <a:rPr lang="en-US" altLang="ja-JP" sz="2000" i="1">
                                <a:solidFill>
                                  <a:srgbClr val="92D050"/>
                                </a:solidFill>
                                <a:latin typeface="Cambria Math"/>
                              </a:rPr>
                              <m:t>+</m:t>
                            </m:r>
                            <m:r>
                              <a:rPr lang="en-US" altLang="ja-JP" sz="2000" b="0" i="1" smtClean="0">
                                <a:solidFill>
                                  <a:srgbClr val="92D050"/>
                                </a:solidFill>
                                <a:latin typeface="Cambria Math" panose="02040503050406030204" pitchFamily="18" charset="0"/>
                              </a:rPr>
                              <m:t>𝑟</m:t>
                            </m:r>
                          </m:e>
                        </m:d>
                        <m:r>
                          <a:rPr lang="en-US" altLang="ja-JP" sz="2000" i="1" smtClean="0">
                            <a:solidFill>
                              <a:schemeClr val="tx1"/>
                            </a:solidFill>
                            <a:latin typeface="Cambria Math"/>
                          </a:rPr>
                          <m:t>−</m:t>
                        </m:r>
                      </m:oMath>
                    </m:oMathPara>
                  </a14:m>
                  <a:endParaRPr kumimoji="1" lang="ja-JP" altLang="en-US" sz="2000" dirty="0">
                    <a:solidFill>
                      <a:srgbClr val="92D050"/>
                    </a:solidFill>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2699792" y="4637804"/>
                  <a:ext cx="4817088" cy="725135"/>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5155684" y="5120791"/>
                  <a:ext cx="28566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a:rPr>
                          <m:t>𝐵𝑜𝑥</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𝑥</m:t>
                            </m:r>
                            <m:r>
                              <a:rPr kumimoji="1" lang="en-US" altLang="ja-JP" sz="2000" b="0" i="1" smtClean="0">
                                <a:latin typeface="Cambria Math"/>
                              </a:rPr>
                              <m:t>−</m:t>
                            </m:r>
                            <m:r>
                              <a:rPr kumimoji="1" lang="en-US" altLang="ja-JP" sz="2000" b="0" i="1" smtClean="0">
                                <a:latin typeface="Cambria Math" panose="02040503050406030204" pitchFamily="18" charset="0"/>
                              </a:rPr>
                              <m:t>𝑟</m:t>
                            </m:r>
                            <m:r>
                              <a:rPr kumimoji="1" lang="en-US" altLang="ja-JP" sz="2000" b="0" i="1" smtClean="0">
                                <a:latin typeface="Cambria Math"/>
                              </a:rPr>
                              <m:t>−1,</m:t>
                            </m:r>
                            <m:r>
                              <a:rPr kumimoji="1" lang="en-US" altLang="ja-JP" sz="2000" b="0" i="1" smtClean="0">
                                <a:latin typeface="Cambria Math"/>
                              </a:rPr>
                              <m:t>𝑦</m:t>
                            </m:r>
                            <m:r>
                              <a:rPr kumimoji="1" lang="en-US" altLang="ja-JP" sz="2000" b="0" i="1" smtClean="0">
                                <a:latin typeface="Cambria Math"/>
                              </a:rPr>
                              <m:t>+</m:t>
                            </m:r>
                            <m:r>
                              <a:rPr kumimoji="1" lang="en-US" altLang="ja-JP" sz="2000" b="0" i="1" smtClean="0">
                                <a:latin typeface="Cambria Math" panose="02040503050406030204" pitchFamily="18" charset="0"/>
                              </a:rPr>
                              <m:t>𝑟</m:t>
                            </m:r>
                          </m:e>
                        </m:d>
                        <m:r>
                          <a:rPr kumimoji="1" lang="en-US" altLang="ja-JP" sz="2000" b="0" i="1" smtClean="0">
                            <a:latin typeface="Cambria Math"/>
                          </a:rPr>
                          <m:t>−</m:t>
                        </m:r>
                      </m:oMath>
                    </m:oMathPara>
                  </a14:m>
                  <a:endParaRPr kumimoji="1" lang="en-US" altLang="ja-JP" sz="2000" b="0" i="1" dirty="0">
                    <a:latin typeface="Cambria Math"/>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5155684" y="5120791"/>
                  <a:ext cx="2856616" cy="400110"/>
                </a:xfrm>
                <a:prstGeom prst="rect">
                  <a:avLst/>
                </a:prstGeom>
                <a:blipFill rotWithShape="1">
                  <a:blip r:embed="rId11"/>
                  <a:stretch>
                    <a:fillRect b="-9091"/>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31" name="テキスト ボックス 30"/>
              <p:cNvSpPr txBox="1"/>
              <p:nvPr/>
            </p:nvSpPr>
            <p:spPr>
              <a:xfrm>
                <a:off x="3807624" y="2561288"/>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00B050"/>
                          </a:solidFill>
                          <a:latin typeface="Cambria Math" panose="02040503050406030204" pitchFamily="18" charset="0"/>
                        </a:rPr>
                        <m:t>𝑥</m:t>
                      </m:r>
                      <m:r>
                        <a:rPr kumimoji="1" lang="en-US" altLang="ja-JP" b="0" i="1" smtClean="0">
                          <a:solidFill>
                            <a:srgbClr val="00B050"/>
                          </a:solidFill>
                          <a:latin typeface="Cambria Math" panose="02040503050406030204" pitchFamily="18" charset="0"/>
                        </a:rPr>
                        <m:t>+</m:t>
                      </m:r>
                      <m:r>
                        <a:rPr kumimoji="1" lang="en-US" altLang="ja-JP" b="0" i="1" smtClean="0">
                          <a:solidFill>
                            <a:srgbClr val="00B050"/>
                          </a:solidFill>
                          <a:latin typeface="Cambria Math" panose="02040503050406030204" pitchFamily="18" charset="0"/>
                        </a:rPr>
                        <m:t>𝑟</m:t>
                      </m:r>
                    </m:oMath>
                  </m:oMathPara>
                </a14:m>
                <a:endParaRPr kumimoji="1" lang="ja-JP" altLang="en-US" dirty="0">
                  <a:solidFill>
                    <a:srgbClr val="00B050"/>
                  </a:solidFill>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3807624" y="2561288"/>
                <a:ext cx="757772" cy="369332"/>
              </a:xfrm>
              <a:prstGeom prst="rect">
                <a:avLst/>
              </a:prstGeom>
              <a:blipFill rotWithShape="0">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260658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panose="02040503050406030204" pitchFamily="18" charset="0"/>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0">
                <a:blip r:embed="rId8"/>
                <a:stretch>
                  <a:fillRect l="-2122" t="-9836"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9"/>
                <a:stretch>
                  <a:fillRect/>
                </a:stretch>
              </a:blipFill>
            </p:spPr>
            <p:txBody>
              <a:bodyPr/>
              <a:lstStyle/>
              <a:p>
                <a:r>
                  <a:rPr lang="ja-JP" altLang="en-US">
                    <a:noFill/>
                  </a:rPr>
                  <a:t> </a:t>
                </a:r>
              </a:p>
            </p:txBody>
          </p:sp>
        </mc:Fallback>
      </mc:AlternateContent>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704935" y="2708919"/>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6" name="テキスト ボックス 155"/>
              <p:cNvSpPr txBox="1"/>
              <p:nvPr/>
            </p:nvSpPr>
            <p:spPr>
              <a:xfrm>
                <a:off x="3952186" y="3353921"/>
                <a:ext cx="1491627"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𝐹</m:t>
                          </m:r>
                        </m:e>
                        <m:sub>
                          <m:r>
                            <a:rPr kumimoji="1" lang="en-US" altLang="ja-JP" b="0" i="1" smtClean="0">
                              <a:solidFill>
                                <a:srgbClr val="FF0000"/>
                              </a:solidFill>
                              <a:latin typeface="Cambria Math"/>
                            </a:rPr>
                            <m:t>𝑦</m:t>
                          </m:r>
                        </m:sub>
                      </m:sSub>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m:t>
                      </m:r>
                      <m:r>
                        <a:rPr kumimoji="1" lang="en-US" altLang="ja-JP" b="0" i="1" smtClean="0">
                          <a:solidFill>
                            <a:srgbClr val="FF0000"/>
                          </a:solidFill>
                          <a:latin typeface="Cambria Math" panose="02040503050406030204" pitchFamily="18" charset="0"/>
                        </a:rPr>
                        <m:t>𝑟</m:t>
                      </m:r>
                      <m:r>
                        <a:rPr kumimoji="1" lang="en-US" altLang="ja-JP" b="0" i="1" smtClean="0">
                          <a:solidFill>
                            <a:srgbClr val="FF0000"/>
                          </a:solidFill>
                          <a:latin typeface="Cambria Math"/>
                        </a:rPr>
                        <m:t>,</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m:t>
                      </m:r>
                    </m:oMath>
                  </m:oMathPara>
                </a14:m>
                <a:endParaRPr kumimoji="1" lang="ja-JP" altLang="en-US" dirty="0">
                  <a:solidFill>
                    <a:srgbClr val="FF0000"/>
                  </a:solidFill>
                </a:endParaRPr>
              </a:p>
            </p:txBody>
          </p:sp>
        </mc:Choice>
        <mc:Fallback xmlns="">
          <p:sp>
            <p:nvSpPr>
              <p:cNvPr id="156" name="テキスト ボックス 155"/>
              <p:cNvSpPr txBox="1">
                <a:spLocks noRot="1" noChangeAspect="1" noMove="1" noResize="1" noEditPoints="1" noAdjustHandles="1" noChangeArrowheads="1" noChangeShapeType="1" noTextEdit="1"/>
              </p:cNvSpPr>
              <p:nvPr/>
            </p:nvSpPr>
            <p:spPr>
              <a:xfrm>
                <a:off x="3952186" y="3353921"/>
                <a:ext cx="1491627" cy="391261"/>
              </a:xfrm>
              <a:prstGeom prst="rect">
                <a:avLst/>
              </a:prstGeom>
              <a:blipFill rotWithShape="1">
                <a:blip r:embed="rId10"/>
                <a:stretch>
                  <a:fillRect b="-7813"/>
                </a:stretch>
              </a:blipFill>
            </p:spPr>
            <p:txBody>
              <a:bodyPr/>
              <a:lstStyle/>
              <a:p>
                <a:r>
                  <a:rPr lang="ja-JP" altLang="en-US">
                    <a:noFill/>
                  </a:rPr>
                  <a:t> </a:t>
                </a:r>
              </a:p>
            </p:txBody>
          </p:sp>
        </mc:Fallback>
      </mc:AlternateContent>
      <p:grpSp>
        <p:nvGrpSpPr>
          <p:cNvPr id="152" name="グループ化 151"/>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157" name="テキスト ボックス 156"/>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7" name="テキスト ボックス 156"/>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1"/>
                  <a:stretch>
                    <a:fillRect/>
                  </a:stretch>
                </a:blipFill>
              </p:spPr>
              <p:txBody>
                <a:bodyPr/>
                <a:lstStyle/>
                <a:p>
                  <a:r>
                    <a:rPr lang="ja-JP" altLang="en-US">
                      <a:noFill/>
                    </a:rPr>
                    <a:t> </a:t>
                  </a:r>
                </a:p>
              </p:txBody>
            </p:sp>
          </mc:Fallback>
        </mc:AlternateContent>
        <p:cxnSp>
          <p:nvCxnSpPr>
            <p:cNvPr id="158" name="直線矢印コネクタ 157"/>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59" name="テキスト ボックス 158"/>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1422229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715815" y="2712768"/>
            <a:ext cx="970660"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9"/>
                <a:stretch>
                  <a:fillRect/>
                </a:stretch>
              </a:blipFill>
            </p:spPr>
            <p:txBody>
              <a:bodyPr/>
              <a:lstStyle/>
              <a:p>
                <a:r>
                  <a:rPr lang="ja-JP" altLang="en-US">
                    <a:noFill/>
                  </a:rPr>
                  <a:t> </a:t>
                </a:r>
              </a:p>
            </p:txBody>
          </p:sp>
        </mc:Fallback>
      </mc:AlternateContent>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704935" y="2708919"/>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3129459" y="314096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solidFill>
                      <a:srgbClr val="FF0000"/>
                    </a:solidFill>
                  </a:rPr>
                  <a:t>RAM : depth = </a:t>
                </a:r>
                <a14:m>
                  <m:oMath xmlns:m="http://schemas.openxmlformats.org/officeDocument/2006/math">
                    <m:r>
                      <a:rPr kumimoji="1" lang="en-US" altLang="ja-JP" b="0" i="1" smtClean="0">
                        <a:solidFill>
                          <a:srgbClr val="FF0000"/>
                        </a:solidFill>
                        <a:latin typeface="Cambria Math"/>
                      </a:rPr>
                      <m:t>𝑠</m:t>
                    </m:r>
                  </m:oMath>
                </a14:m>
                <a:endParaRPr kumimoji="1" lang="ja-JP" altLang="en-US" dirty="0">
                  <a:solidFill>
                    <a:srgbClr val="FF0000"/>
                  </a:solidFill>
                </a:endParaRPr>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10"/>
                <a:stretch>
                  <a:fillRect l="-2867" t="-8197" b="-24590"/>
                </a:stretch>
              </a:blipFill>
            </p:spPr>
            <p:txBody>
              <a:bodyPr/>
              <a:lstStyle/>
              <a:p>
                <a:r>
                  <a:rPr lang="ja-JP" altLang="en-US">
                    <a:noFill/>
                  </a:rPr>
                  <a:t> </a:t>
                </a:r>
              </a:p>
            </p:txBody>
          </p:sp>
        </mc:Fallback>
      </mc:AlternateContent>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フリーフォーム 45"/>
          <p:cNvSpPr/>
          <p:nvPr/>
        </p:nvSpPr>
        <p:spPr>
          <a:xfrm>
            <a:off x="3241964" y="3276600"/>
            <a:ext cx="1246909" cy="1001072"/>
          </a:xfrm>
          <a:custGeom>
            <a:avLst/>
            <a:gdLst>
              <a:gd name="connsiteX0" fmla="*/ 1246909 w 1246909"/>
              <a:gd name="connsiteY0" fmla="*/ 831273 h 1001072"/>
              <a:gd name="connsiteX1" fmla="*/ 1066800 w 1246909"/>
              <a:gd name="connsiteY1" fmla="*/ 949036 h 1001072"/>
              <a:gd name="connsiteX2" fmla="*/ 824345 w 1246909"/>
              <a:gd name="connsiteY2" fmla="*/ 997527 h 1001072"/>
              <a:gd name="connsiteX3" fmla="*/ 360218 w 1246909"/>
              <a:gd name="connsiteY3" fmla="*/ 858982 h 1001072"/>
              <a:gd name="connsiteX4" fmla="*/ 117763 w 1246909"/>
              <a:gd name="connsiteY4" fmla="*/ 387927 h 1001072"/>
              <a:gd name="connsiteX5" fmla="*/ 0 w 1246909"/>
              <a:gd name="connsiteY5" fmla="*/ 0 h 100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909" h="1001072">
                <a:moveTo>
                  <a:pt x="1246909" y="831273"/>
                </a:moveTo>
                <a:cubicBezTo>
                  <a:pt x="1192068" y="876300"/>
                  <a:pt x="1137227" y="921327"/>
                  <a:pt x="1066800" y="949036"/>
                </a:cubicBezTo>
                <a:cubicBezTo>
                  <a:pt x="996373" y="976745"/>
                  <a:pt x="942109" y="1012536"/>
                  <a:pt x="824345" y="997527"/>
                </a:cubicBezTo>
                <a:cubicBezTo>
                  <a:pt x="706581" y="982518"/>
                  <a:pt x="477982" y="960582"/>
                  <a:pt x="360218" y="858982"/>
                </a:cubicBezTo>
                <a:cubicBezTo>
                  <a:pt x="242454" y="757382"/>
                  <a:pt x="177799" y="531091"/>
                  <a:pt x="117763" y="387927"/>
                </a:cubicBezTo>
                <a:cubicBezTo>
                  <a:pt x="57727" y="244763"/>
                  <a:pt x="28863" y="122381"/>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5" name="テキスト ボックス 274"/>
              <p:cNvSpPr txBox="1"/>
              <p:nvPr/>
            </p:nvSpPr>
            <p:spPr>
              <a:xfrm>
                <a:off x="3952186" y="3353921"/>
                <a:ext cx="1491627"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oMath>
                  </m:oMathPara>
                </a14:m>
                <a:endParaRPr kumimoji="1" lang="ja-JP" altLang="en-US" dirty="0"/>
              </a:p>
            </p:txBody>
          </p:sp>
        </mc:Choice>
        <mc:Fallback xmlns="">
          <p:sp>
            <p:nvSpPr>
              <p:cNvPr id="275" name="テキスト ボックス 274"/>
              <p:cNvSpPr txBox="1">
                <a:spLocks noRot="1" noChangeAspect="1" noMove="1" noResize="1" noEditPoints="1" noAdjustHandles="1" noChangeArrowheads="1" noChangeShapeType="1" noTextEdit="1"/>
              </p:cNvSpPr>
              <p:nvPr/>
            </p:nvSpPr>
            <p:spPr>
              <a:xfrm>
                <a:off x="3952186" y="3353921"/>
                <a:ext cx="1491627" cy="391261"/>
              </a:xfrm>
              <a:prstGeom prst="rect">
                <a:avLst/>
              </a:prstGeom>
              <a:blipFill rotWithShape="0">
                <a:blip r:embed="rId12"/>
                <a:stretch>
                  <a:fillRect b="-93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6" name="テキスト ボックス 155"/>
              <p:cNvSpPr txBox="1"/>
              <p:nvPr/>
            </p:nvSpPr>
            <p:spPr>
              <a:xfrm>
                <a:off x="2771800" y="3852799"/>
                <a:ext cx="143885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a:rPr>
                        <m:t>𝐹</m:t>
                      </m:r>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−1,</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m:t>
                      </m:r>
                    </m:oMath>
                  </m:oMathPara>
                </a14:m>
                <a:endParaRPr kumimoji="1" lang="ja-JP" altLang="en-US" dirty="0">
                  <a:solidFill>
                    <a:srgbClr val="FF0000"/>
                  </a:solidFill>
                </a:endParaRPr>
              </a:p>
            </p:txBody>
          </p:sp>
        </mc:Choice>
        <mc:Fallback xmlns="">
          <p:sp>
            <p:nvSpPr>
              <p:cNvPr id="156" name="テキスト ボックス 155"/>
              <p:cNvSpPr txBox="1">
                <a:spLocks noRot="1" noChangeAspect="1" noMove="1" noResize="1" noEditPoints="1" noAdjustHandles="1" noChangeArrowheads="1" noChangeShapeType="1" noTextEdit="1"/>
              </p:cNvSpPr>
              <p:nvPr/>
            </p:nvSpPr>
            <p:spPr>
              <a:xfrm>
                <a:off x="2771800" y="3852799"/>
                <a:ext cx="1438855" cy="369332"/>
              </a:xfrm>
              <a:prstGeom prst="rect">
                <a:avLst/>
              </a:prstGeom>
              <a:blipFill rotWithShape="1">
                <a:blip r:embed="rId13"/>
                <a:stretch>
                  <a:fillRect b="-11475"/>
                </a:stretch>
              </a:blipFill>
            </p:spPr>
            <p:txBody>
              <a:bodyPr/>
              <a:lstStyle/>
              <a:p>
                <a:r>
                  <a:rPr lang="ja-JP" altLang="en-US">
                    <a:noFill/>
                  </a:rPr>
                  <a:t> </a:t>
                </a:r>
              </a:p>
            </p:txBody>
          </p:sp>
        </mc:Fallback>
      </mc:AlternateContent>
      <p:grpSp>
        <p:nvGrpSpPr>
          <p:cNvPr id="157" name="グループ化 15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158" name="テキスト ボックス 157"/>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158" name="テキスト ボックス 157"/>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4"/>
                  <a:stretch>
                    <a:fillRect/>
                  </a:stretch>
                </a:blipFill>
              </p:spPr>
              <p:txBody>
                <a:bodyPr/>
                <a:lstStyle/>
                <a:p>
                  <a:r>
                    <a:rPr lang="ja-JP" altLang="en-US">
                      <a:noFill/>
                    </a:rPr>
                    <a:t> </a:t>
                  </a:r>
                </a:p>
              </p:txBody>
            </p:sp>
          </mc:Fallback>
        </mc:AlternateContent>
        <p:cxnSp>
          <p:nvCxnSpPr>
            <p:cNvPr id="167" name="直線矢印コネクタ 166"/>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69" name="テキスト ボックス 168"/>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3583838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715815" y="2712768"/>
            <a:ext cx="970660"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9"/>
                <a:stretch>
                  <a:fillRect/>
                </a:stretch>
              </a:blipFill>
            </p:spPr>
            <p:txBody>
              <a:bodyPr/>
              <a:lstStyle/>
              <a:p>
                <a:r>
                  <a:rPr lang="ja-JP" altLang="en-US">
                    <a:noFill/>
                  </a:rPr>
                  <a:t> </a:t>
                </a:r>
              </a:p>
            </p:txBody>
          </p:sp>
        </mc:Fallback>
      </mc:AlternateContent>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704935" y="2708919"/>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3129459" y="314096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276" idx="2"/>
            <a:endCxn id="159" idx="3"/>
          </p:cNvCxnSpPr>
          <p:nvPr/>
        </p:nvCxnSpPr>
        <p:spPr>
          <a:xfrm rot="5400000" flipH="1">
            <a:off x="4603125" y="4109025"/>
            <a:ext cx="619395" cy="584052"/>
          </a:xfrm>
          <a:prstGeom prst="bentConnector4">
            <a:avLst>
              <a:gd name="adj1" fmla="val -36907"/>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solidFill>
                      <a:srgbClr val="FF0000"/>
                    </a:solidFill>
                  </a:rPr>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0"/>
                <a:stretch>
                  <a:fillRect l="-1724" t="-8333" r="-1078" b="-26667"/>
                </a:stretch>
              </a:blipFill>
            </p:spPr>
            <p:txBody>
              <a:bodyPr/>
              <a:lstStyle/>
              <a:p>
                <a:r>
                  <a:rPr lang="ja-JP" altLang="en-US">
                    <a:noFill/>
                  </a:rPr>
                  <a:t> </a:t>
                </a:r>
              </a:p>
            </p:txBody>
          </p:sp>
        </mc:Fallback>
      </mc:AlternateContent>
      <p:sp>
        <p:nvSpPr>
          <p:cNvPr id="46" name="フリーフォーム 45"/>
          <p:cNvSpPr/>
          <p:nvPr/>
        </p:nvSpPr>
        <p:spPr>
          <a:xfrm>
            <a:off x="3241964" y="3276600"/>
            <a:ext cx="1246909" cy="1001072"/>
          </a:xfrm>
          <a:custGeom>
            <a:avLst/>
            <a:gdLst>
              <a:gd name="connsiteX0" fmla="*/ 1246909 w 1246909"/>
              <a:gd name="connsiteY0" fmla="*/ 831273 h 1001072"/>
              <a:gd name="connsiteX1" fmla="*/ 1066800 w 1246909"/>
              <a:gd name="connsiteY1" fmla="*/ 949036 h 1001072"/>
              <a:gd name="connsiteX2" fmla="*/ 824345 w 1246909"/>
              <a:gd name="connsiteY2" fmla="*/ 997527 h 1001072"/>
              <a:gd name="connsiteX3" fmla="*/ 360218 w 1246909"/>
              <a:gd name="connsiteY3" fmla="*/ 858982 h 1001072"/>
              <a:gd name="connsiteX4" fmla="*/ 117763 w 1246909"/>
              <a:gd name="connsiteY4" fmla="*/ 387927 h 1001072"/>
              <a:gd name="connsiteX5" fmla="*/ 0 w 1246909"/>
              <a:gd name="connsiteY5" fmla="*/ 0 h 100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909" h="1001072">
                <a:moveTo>
                  <a:pt x="1246909" y="831273"/>
                </a:moveTo>
                <a:cubicBezTo>
                  <a:pt x="1192068" y="876300"/>
                  <a:pt x="1137227" y="921327"/>
                  <a:pt x="1066800" y="949036"/>
                </a:cubicBezTo>
                <a:cubicBezTo>
                  <a:pt x="996373" y="976745"/>
                  <a:pt x="942109" y="1012536"/>
                  <a:pt x="824345" y="997527"/>
                </a:cubicBezTo>
                <a:cubicBezTo>
                  <a:pt x="706581" y="982518"/>
                  <a:pt x="477982" y="960582"/>
                  <a:pt x="360218" y="858982"/>
                </a:cubicBezTo>
                <a:cubicBezTo>
                  <a:pt x="242454" y="757382"/>
                  <a:pt x="177799" y="531091"/>
                  <a:pt x="117763" y="387927"/>
                </a:cubicBezTo>
                <a:cubicBezTo>
                  <a:pt x="57727" y="244763"/>
                  <a:pt x="28863" y="122381"/>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2701860" y="2715556"/>
            <a:ext cx="144576" cy="10042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3" name="テキスト ボックス 282"/>
              <p:cNvSpPr txBox="1"/>
              <p:nvPr/>
            </p:nvSpPr>
            <p:spPr>
              <a:xfrm>
                <a:off x="6712079" y="3454313"/>
                <a:ext cx="1491627"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oMath>
                  </m:oMathPara>
                </a14:m>
                <a:endParaRPr kumimoji="1" lang="ja-JP" altLang="en-US" dirty="0"/>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6712079" y="3454313"/>
                <a:ext cx="1491627" cy="391261"/>
              </a:xfrm>
              <a:prstGeom prst="rect">
                <a:avLst/>
              </a:prstGeom>
              <a:blipFill rotWithShape="1">
                <a:blip r:embed="rId13"/>
                <a:stretch>
                  <a:fillRect b="-7813"/>
                </a:stretch>
              </a:blipFill>
            </p:spPr>
            <p:txBody>
              <a:bodyPr/>
              <a:lstStyle/>
              <a:p>
                <a:r>
                  <a:rPr lang="ja-JP" altLang="en-US">
                    <a:noFill/>
                  </a:rPr>
                  <a:t> </a:t>
                </a:r>
              </a:p>
            </p:txBody>
          </p:sp>
        </mc:Fallback>
      </mc:AlternateContent>
      <p:sp>
        <p:nvSpPr>
          <p:cNvPr id="14" name="正方形/長方形 13"/>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7" name="テキスト ボックス 276"/>
              <p:cNvSpPr txBox="1"/>
              <p:nvPr/>
            </p:nvSpPr>
            <p:spPr>
              <a:xfrm>
                <a:off x="2771800" y="3852799"/>
                <a:ext cx="143885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𝐹</m:t>
                      </m:r>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oMath>
                  </m:oMathPara>
                </a14:m>
                <a:endParaRPr kumimoji="1" lang="ja-JP" altLang="en-US" dirty="0"/>
              </a:p>
            </p:txBody>
          </p:sp>
        </mc:Choice>
        <mc:Fallback xmlns="">
          <p:sp>
            <p:nvSpPr>
              <p:cNvPr id="277" name="テキスト ボックス 276"/>
              <p:cNvSpPr txBox="1">
                <a:spLocks noRot="1" noChangeAspect="1" noMove="1" noResize="1" noEditPoints="1" noAdjustHandles="1" noChangeArrowheads="1" noChangeShapeType="1" noTextEdit="1"/>
              </p:cNvSpPr>
              <p:nvPr/>
            </p:nvSpPr>
            <p:spPr>
              <a:xfrm>
                <a:off x="2771800" y="3852799"/>
                <a:ext cx="1438855" cy="369332"/>
              </a:xfrm>
              <a:prstGeom prst="rect">
                <a:avLst/>
              </a:prstGeom>
              <a:blipFill rotWithShape="1">
                <a:blip r:embed="rId14"/>
                <a:stretch>
                  <a:fillRect b="-11475"/>
                </a:stretch>
              </a:blipFill>
            </p:spPr>
            <p:txBody>
              <a:bodyPr/>
              <a:lstStyle/>
              <a:p>
                <a:r>
                  <a:rPr lang="ja-JP" altLang="en-US">
                    <a:noFill/>
                  </a:rPr>
                  <a:t> </a:t>
                </a:r>
              </a:p>
            </p:txBody>
          </p:sp>
        </mc:Fallback>
      </mc:AlternateContent>
      <p:sp>
        <p:nvSpPr>
          <p:cNvPr id="48" name="フリーフォーム 47"/>
          <p:cNvSpPr/>
          <p:nvPr/>
        </p:nvSpPr>
        <p:spPr>
          <a:xfrm>
            <a:off x="2774148" y="3733800"/>
            <a:ext cx="3474252" cy="1989427"/>
          </a:xfrm>
          <a:custGeom>
            <a:avLst/>
            <a:gdLst>
              <a:gd name="connsiteX0" fmla="*/ 3616036 w 3616036"/>
              <a:gd name="connsiteY0" fmla="*/ 1440873 h 1989427"/>
              <a:gd name="connsiteX1" fmla="*/ 3255818 w 3616036"/>
              <a:gd name="connsiteY1" fmla="*/ 1794164 h 1989427"/>
              <a:gd name="connsiteX2" fmla="*/ 2272145 w 3616036"/>
              <a:gd name="connsiteY2" fmla="*/ 1960418 h 1989427"/>
              <a:gd name="connsiteX3" fmla="*/ 1101436 w 3616036"/>
              <a:gd name="connsiteY3" fmla="*/ 1898073 h 1989427"/>
              <a:gd name="connsiteX4" fmla="*/ 221672 w 3616036"/>
              <a:gd name="connsiteY4" fmla="*/ 1101436 h 1989427"/>
              <a:gd name="connsiteX5" fmla="*/ 0 w 3616036"/>
              <a:gd name="connsiteY5" fmla="*/ 0 h 198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1989427">
                <a:moveTo>
                  <a:pt x="3616036" y="1440873"/>
                </a:moveTo>
                <a:cubicBezTo>
                  <a:pt x="3547918" y="1574223"/>
                  <a:pt x="3479800" y="1707573"/>
                  <a:pt x="3255818" y="1794164"/>
                </a:cubicBezTo>
                <a:cubicBezTo>
                  <a:pt x="3031836" y="1880755"/>
                  <a:pt x="2631209" y="1943100"/>
                  <a:pt x="2272145" y="1960418"/>
                </a:cubicBezTo>
                <a:cubicBezTo>
                  <a:pt x="1913081" y="1977736"/>
                  <a:pt x="1443181" y="2041237"/>
                  <a:pt x="1101436" y="1898073"/>
                </a:cubicBezTo>
                <a:cubicBezTo>
                  <a:pt x="759690" y="1754909"/>
                  <a:pt x="405245" y="1417781"/>
                  <a:pt x="221672" y="1101436"/>
                </a:cubicBezTo>
                <a:cubicBezTo>
                  <a:pt x="38099" y="785091"/>
                  <a:pt x="19049" y="392545"/>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4" name="テキスト ボックス 283"/>
              <p:cNvSpPr txBox="1"/>
              <p:nvPr/>
            </p:nvSpPr>
            <p:spPr>
              <a:xfrm>
                <a:off x="2226283" y="5362198"/>
                <a:ext cx="1895584"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𝐹</m:t>
                          </m:r>
                        </m:e>
                        <m:sub>
                          <m:r>
                            <a:rPr kumimoji="1" lang="en-US" altLang="ja-JP" b="0" i="1" smtClean="0">
                              <a:solidFill>
                                <a:srgbClr val="FF0000"/>
                              </a:solidFill>
                              <a:latin typeface="Cambria Math"/>
                            </a:rPr>
                            <m:t>𝑦</m:t>
                          </m:r>
                        </m:sub>
                      </m:sSub>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m:t>
                      </m:r>
                      <m:r>
                        <a:rPr kumimoji="1" lang="en-US" altLang="ja-JP" b="0" i="1" smtClean="0">
                          <a:solidFill>
                            <a:srgbClr val="FF0000"/>
                          </a:solidFill>
                          <a:latin typeface="Cambria Math"/>
                        </a:rPr>
                        <m:t>𝑟</m:t>
                      </m:r>
                      <m:r>
                        <a:rPr kumimoji="1" lang="en-US" altLang="ja-JP" b="0" i="1" smtClean="0">
                          <a:solidFill>
                            <a:srgbClr val="FF0000"/>
                          </a:solidFill>
                          <a:latin typeface="Cambria Math"/>
                        </a:rPr>
                        <m:t>−1,</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m:t>
                      </m:r>
                    </m:oMath>
                  </m:oMathPara>
                </a14:m>
                <a:endParaRPr kumimoji="1" lang="ja-JP" altLang="en-US" dirty="0">
                  <a:solidFill>
                    <a:srgbClr val="FF0000"/>
                  </a:solidFill>
                </a:endParaRPr>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2226283" y="5362198"/>
                <a:ext cx="1895584" cy="391261"/>
              </a:xfrm>
              <a:prstGeom prst="rect">
                <a:avLst/>
              </a:prstGeom>
              <a:blipFill rotWithShape="1">
                <a:blip r:embed="rId15"/>
                <a:stretch>
                  <a:fillRect b="-7813"/>
                </a:stretch>
              </a:blipFill>
            </p:spPr>
            <p:txBody>
              <a:bodyPr/>
              <a:lstStyle/>
              <a:p>
                <a:r>
                  <a:rPr lang="ja-JP" altLang="en-US">
                    <a:noFill/>
                  </a:rPr>
                  <a:t> </a:t>
                </a:r>
              </a:p>
            </p:txBody>
          </p:sp>
        </mc:Fallback>
      </mc:AlternateContent>
      <p:cxnSp>
        <p:nvCxnSpPr>
          <p:cNvPr id="280" name="直線矢印コネクタ 279"/>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1" name="カギ線コネクタ 280"/>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5" name="カギ線コネクタ 284"/>
          <p:cNvCxnSpPr/>
          <p:nvPr/>
        </p:nvCxnSpPr>
        <p:spPr>
          <a:xfrm rot="10800000" flipH="1" flipV="1">
            <a:off x="4473812" y="4091352"/>
            <a:ext cx="566240" cy="432591"/>
          </a:xfrm>
          <a:prstGeom prst="bentConnector4">
            <a:avLst>
              <a:gd name="adj1" fmla="val -40372"/>
              <a:gd name="adj2" fmla="val -6818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6" name="テキスト ボックス 285"/>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16"/>
                <a:stretch>
                  <a:fillRect l="-2867" t="-8197" b="-24590"/>
                </a:stretch>
              </a:blipFill>
            </p:spPr>
            <p:txBody>
              <a:bodyPr/>
              <a:lstStyle/>
              <a:p>
                <a:r>
                  <a:rPr lang="ja-JP" altLang="en-US">
                    <a:noFill/>
                  </a:rPr>
                  <a:t> </a:t>
                </a:r>
              </a:p>
            </p:txBody>
          </p:sp>
        </mc:Fallback>
      </mc:AlternateContent>
      <p:grpSp>
        <p:nvGrpSpPr>
          <p:cNvPr id="275" name="グループ化 274"/>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7" name="テキスト ボックス 286"/>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7" name="テキスト ボックス 286"/>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7"/>
                  <a:stretch>
                    <a:fillRect/>
                  </a:stretch>
                </a:blipFill>
              </p:spPr>
              <p:txBody>
                <a:bodyPr/>
                <a:lstStyle/>
                <a:p>
                  <a:r>
                    <a:rPr lang="ja-JP" altLang="en-US">
                      <a:noFill/>
                    </a:rPr>
                    <a:t> </a:t>
                  </a:r>
                </a:p>
              </p:txBody>
            </p:sp>
          </mc:Fallback>
        </mc:AlternateContent>
        <p:cxnSp>
          <p:nvCxnSpPr>
            <p:cNvPr id="288" name="直線矢印コネクタ 287"/>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89" name="テキスト ボックス 288"/>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8381753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715815" y="2712768"/>
            <a:ext cx="970660"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9"/>
                <a:stretch>
                  <a:fillRect/>
                </a:stretch>
              </a:blipFill>
            </p:spPr>
            <p:txBody>
              <a:bodyPr/>
              <a:lstStyle/>
              <a:p>
                <a:r>
                  <a:rPr lang="ja-JP" altLang="en-US">
                    <a:noFill/>
                  </a:rPr>
                  <a:t> </a:t>
                </a:r>
              </a:p>
            </p:txBody>
          </p:sp>
        </mc:Fallback>
      </mc:AlternateContent>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704935" y="2708919"/>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3129459" y="314096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276" idx="2"/>
            <a:endCxn id="159" idx="3"/>
          </p:cNvCxnSpPr>
          <p:nvPr/>
        </p:nvCxnSpPr>
        <p:spPr>
          <a:xfrm rot="5400000" flipH="1">
            <a:off x="4603125" y="4109025"/>
            <a:ext cx="619395" cy="584052"/>
          </a:xfrm>
          <a:prstGeom prst="bentConnector4">
            <a:avLst>
              <a:gd name="adj1" fmla="val -36907"/>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2"/>
                <a:stretch>
                  <a:fillRect l="-1724" t="-8333" r="-1078" b="-26667"/>
                </a:stretch>
              </a:blipFill>
            </p:spPr>
            <p:txBody>
              <a:bodyPr/>
              <a:lstStyle/>
              <a:p>
                <a:r>
                  <a:rPr lang="ja-JP" altLang="en-US">
                    <a:noFill/>
                  </a:rPr>
                  <a:t> </a:t>
                </a:r>
              </a:p>
            </p:txBody>
          </p:sp>
        </mc:Fallback>
      </mc:AlternateContent>
      <p:sp>
        <p:nvSpPr>
          <p:cNvPr id="46" name="フリーフォーム 45"/>
          <p:cNvSpPr/>
          <p:nvPr/>
        </p:nvSpPr>
        <p:spPr>
          <a:xfrm>
            <a:off x="3241964" y="3276600"/>
            <a:ext cx="1246909" cy="1001072"/>
          </a:xfrm>
          <a:custGeom>
            <a:avLst/>
            <a:gdLst>
              <a:gd name="connsiteX0" fmla="*/ 1246909 w 1246909"/>
              <a:gd name="connsiteY0" fmla="*/ 831273 h 1001072"/>
              <a:gd name="connsiteX1" fmla="*/ 1066800 w 1246909"/>
              <a:gd name="connsiteY1" fmla="*/ 949036 h 1001072"/>
              <a:gd name="connsiteX2" fmla="*/ 824345 w 1246909"/>
              <a:gd name="connsiteY2" fmla="*/ 997527 h 1001072"/>
              <a:gd name="connsiteX3" fmla="*/ 360218 w 1246909"/>
              <a:gd name="connsiteY3" fmla="*/ 858982 h 1001072"/>
              <a:gd name="connsiteX4" fmla="*/ 117763 w 1246909"/>
              <a:gd name="connsiteY4" fmla="*/ 387927 h 1001072"/>
              <a:gd name="connsiteX5" fmla="*/ 0 w 1246909"/>
              <a:gd name="connsiteY5" fmla="*/ 0 h 100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909" h="1001072">
                <a:moveTo>
                  <a:pt x="1246909" y="831273"/>
                </a:moveTo>
                <a:cubicBezTo>
                  <a:pt x="1192068" y="876300"/>
                  <a:pt x="1137227" y="921327"/>
                  <a:pt x="1066800" y="949036"/>
                </a:cubicBezTo>
                <a:cubicBezTo>
                  <a:pt x="996373" y="976745"/>
                  <a:pt x="942109" y="1012536"/>
                  <a:pt x="824345" y="997527"/>
                </a:cubicBezTo>
                <a:cubicBezTo>
                  <a:pt x="706581" y="982518"/>
                  <a:pt x="477982" y="960582"/>
                  <a:pt x="360218" y="858982"/>
                </a:cubicBezTo>
                <a:cubicBezTo>
                  <a:pt x="242454" y="757382"/>
                  <a:pt x="177799" y="531091"/>
                  <a:pt x="117763" y="387927"/>
                </a:cubicBezTo>
                <a:cubicBezTo>
                  <a:pt x="57727" y="244763"/>
                  <a:pt x="28863" y="122381"/>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2701860" y="2715556"/>
            <a:ext cx="144576" cy="10042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5" name="直線矢印コネクタ 274"/>
          <p:cNvCxnSpPr/>
          <p:nvPr/>
        </p:nvCxnSpPr>
        <p:spPr>
          <a:xfrm>
            <a:off x="2774148" y="2749284"/>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5" name="テキスト ボックス 284"/>
              <p:cNvSpPr txBox="1"/>
              <p:nvPr/>
            </p:nvSpPr>
            <p:spPr>
              <a:xfrm>
                <a:off x="6712079" y="3454313"/>
                <a:ext cx="1491627"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oMath>
                  </m:oMathPara>
                </a14:m>
                <a:endParaRPr kumimoji="1" lang="ja-JP" altLang="en-US" dirty="0"/>
              </a:p>
            </p:txBody>
          </p:sp>
        </mc:Choice>
        <mc:Fallback xmlns="">
          <p:sp>
            <p:nvSpPr>
              <p:cNvPr id="285" name="テキスト ボックス 284"/>
              <p:cNvSpPr txBox="1">
                <a:spLocks noRot="1" noChangeAspect="1" noMove="1" noResize="1" noEditPoints="1" noAdjustHandles="1" noChangeArrowheads="1" noChangeShapeType="1" noTextEdit="1"/>
              </p:cNvSpPr>
              <p:nvPr/>
            </p:nvSpPr>
            <p:spPr>
              <a:xfrm>
                <a:off x="6712079" y="3454313"/>
                <a:ext cx="1491627" cy="391261"/>
              </a:xfrm>
              <a:prstGeom prst="rect">
                <a:avLst/>
              </a:prstGeom>
              <a:blipFill rotWithShape="1">
                <a:blip r:embed="rId13"/>
                <a:stretch>
                  <a:fillRect b="-78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6" name="テキスト ボックス 285"/>
              <p:cNvSpPr txBox="1"/>
              <p:nvPr/>
            </p:nvSpPr>
            <p:spPr>
              <a:xfrm>
                <a:off x="2771800" y="3852799"/>
                <a:ext cx="143885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𝐹</m:t>
                      </m:r>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oMath>
                  </m:oMathPara>
                </a14:m>
                <a:endParaRPr kumimoji="1" lang="ja-JP" altLang="en-US" dirty="0"/>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2771800" y="3852799"/>
                <a:ext cx="1438855" cy="369332"/>
              </a:xfrm>
              <a:prstGeom prst="rect">
                <a:avLst/>
              </a:prstGeom>
              <a:blipFill rotWithShape="1">
                <a:blip r:embed="rId14"/>
                <a:stretch>
                  <a:fillRect b="-11475"/>
                </a:stretch>
              </a:blipFill>
            </p:spPr>
            <p:txBody>
              <a:bodyPr/>
              <a:lstStyle/>
              <a:p>
                <a:r>
                  <a:rPr lang="ja-JP" altLang="en-US">
                    <a:noFill/>
                  </a:rPr>
                  <a:t> </a:t>
                </a:r>
              </a:p>
            </p:txBody>
          </p:sp>
        </mc:Fallback>
      </mc:AlternateContent>
      <p:sp>
        <p:nvSpPr>
          <p:cNvPr id="48" name="フリーフォーム 47"/>
          <p:cNvSpPr/>
          <p:nvPr/>
        </p:nvSpPr>
        <p:spPr>
          <a:xfrm>
            <a:off x="2774148" y="3733800"/>
            <a:ext cx="3474252" cy="1989427"/>
          </a:xfrm>
          <a:custGeom>
            <a:avLst/>
            <a:gdLst>
              <a:gd name="connsiteX0" fmla="*/ 3616036 w 3616036"/>
              <a:gd name="connsiteY0" fmla="*/ 1440873 h 1989427"/>
              <a:gd name="connsiteX1" fmla="*/ 3255818 w 3616036"/>
              <a:gd name="connsiteY1" fmla="*/ 1794164 h 1989427"/>
              <a:gd name="connsiteX2" fmla="*/ 2272145 w 3616036"/>
              <a:gd name="connsiteY2" fmla="*/ 1960418 h 1989427"/>
              <a:gd name="connsiteX3" fmla="*/ 1101436 w 3616036"/>
              <a:gd name="connsiteY3" fmla="*/ 1898073 h 1989427"/>
              <a:gd name="connsiteX4" fmla="*/ 221672 w 3616036"/>
              <a:gd name="connsiteY4" fmla="*/ 1101436 h 1989427"/>
              <a:gd name="connsiteX5" fmla="*/ 0 w 3616036"/>
              <a:gd name="connsiteY5" fmla="*/ 0 h 198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1989427">
                <a:moveTo>
                  <a:pt x="3616036" y="1440873"/>
                </a:moveTo>
                <a:cubicBezTo>
                  <a:pt x="3547918" y="1574223"/>
                  <a:pt x="3479800" y="1707573"/>
                  <a:pt x="3255818" y="1794164"/>
                </a:cubicBezTo>
                <a:cubicBezTo>
                  <a:pt x="3031836" y="1880755"/>
                  <a:pt x="2631209" y="1943100"/>
                  <a:pt x="2272145" y="1960418"/>
                </a:cubicBezTo>
                <a:cubicBezTo>
                  <a:pt x="1913081" y="1977736"/>
                  <a:pt x="1443181" y="2041237"/>
                  <a:pt x="1101436" y="1898073"/>
                </a:cubicBezTo>
                <a:cubicBezTo>
                  <a:pt x="759690" y="1754909"/>
                  <a:pt x="405245" y="1417781"/>
                  <a:pt x="221672" y="1101436"/>
                </a:cubicBezTo>
                <a:cubicBezTo>
                  <a:pt x="38099" y="785091"/>
                  <a:pt x="19049" y="392545"/>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0" name="テキスト ボックス 279"/>
              <p:cNvSpPr txBox="1"/>
              <p:nvPr/>
            </p:nvSpPr>
            <p:spPr>
              <a:xfrm>
                <a:off x="2226283" y="5362198"/>
                <a:ext cx="1895584"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𝐹</m:t>
                          </m:r>
                        </m:e>
                        <m:sub>
                          <m:r>
                            <a:rPr kumimoji="1" lang="en-US" altLang="ja-JP" b="0" i="1" smtClean="0">
                              <a:solidFill>
                                <a:srgbClr val="FF0000"/>
                              </a:solidFill>
                              <a:latin typeface="Cambria Math"/>
                            </a:rPr>
                            <m:t>𝑦</m:t>
                          </m:r>
                        </m:sub>
                      </m:sSub>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m:t>
                      </m:r>
                      <m:r>
                        <a:rPr kumimoji="1" lang="en-US" altLang="ja-JP" b="0" i="1" smtClean="0">
                          <a:solidFill>
                            <a:srgbClr val="FF0000"/>
                          </a:solidFill>
                          <a:latin typeface="Cambria Math"/>
                        </a:rPr>
                        <m:t>𝑟</m:t>
                      </m:r>
                      <m:r>
                        <a:rPr kumimoji="1" lang="en-US" altLang="ja-JP" b="0" i="1" smtClean="0">
                          <a:solidFill>
                            <a:srgbClr val="FF0000"/>
                          </a:solidFill>
                          <a:latin typeface="Cambria Math"/>
                        </a:rPr>
                        <m:t>−1,</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m:t>
                      </m:r>
                    </m:oMath>
                  </m:oMathPara>
                </a14:m>
                <a:endParaRPr kumimoji="1" lang="ja-JP" altLang="en-US" dirty="0">
                  <a:solidFill>
                    <a:srgbClr val="FF0000"/>
                  </a:solidFill>
                </a:endParaRPr>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2226283" y="5362198"/>
                <a:ext cx="1895584" cy="391261"/>
              </a:xfrm>
              <a:prstGeom prst="rect">
                <a:avLst/>
              </a:prstGeom>
              <a:blipFill rotWithShape="1">
                <a:blip r:embed="rId12"/>
                <a:stretch>
                  <a:fillRect b="-7813"/>
                </a:stretch>
              </a:blipFill>
            </p:spPr>
            <p:txBody>
              <a:bodyPr/>
              <a:lstStyle/>
              <a:p>
                <a:r>
                  <a:rPr lang="ja-JP" altLang="en-US">
                    <a:noFill/>
                  </a:rPr>
                  <a:t> </a:t>
                </a:r>
              </a:p>
            </p:txBody>
          </p:sp>
        </mc:Fallback>
      </mc:AlternateContent>
      <p:cxnSp>
        <p:nvCxnSpPr>
          <p:cNvPr id="294" name="直線矢印コネクタ 293"/>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5" name="カギ線コネクタ 294"/>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6" name="カギ線コネクタ 295"/>
          <p:cNvCxnSpPr/>
          <p:nvPr/>
        </p:nvCxnSpPr>
        <p:spPr>
          <a:xfrm rot="10800000" flipH="1" flipV="1">
            <a:off x="4473812" y="4091352"/>
            <a:ext cx="566240" cy="432591"/>
          </a:xfrm>
          <a:prstGeom prst="bentConnector4">
            <a:avLst>
              <a:gd name="adj1" fmla="val -40372"/>
              <a:gd name="adj2" fmla="val -6818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7" name="テキスト ボックス 296"/>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297" name="テキスト ボックス 296"/>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16"/>
                <a:stretch>
                  <a:fillRect l="-2867" t="-8197" b="-24590"/>
                </a:stretch>
              </a:blipFill>
            </p:spPr>
            <p:txBody>
              <a:bodyPr/>
              <a:lstStyle/>
              <a:p>
                <a:r>
                  <a:rPr lang="ja-JP" altLang="en-US">
                    <a:noFill/>
                  </a:rPr>
                  <a:t> </a:t>
                </a:r>
              </a:p>
            </p:txBody>
          </p:sp>
        </mc:Fallback>
      </mc:AlternateContent>
      <p:grpSp>
        <p:nvGrpSpPr>
          <p:cNvPr id="277" name="グループ化 27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7"/>
                  <a:stretch>
                    <a:fillRect/>
                  </a:stretch>
                </a:blipFill>
              </p:spPr>
              <p:txBody>
                <a:bodyPr/>
                <a:lstStyle/>
                <a:p>
                  <a:r>
                    <a:rPr lang="ja-JP" altLang="en-US">
                      <a:noFill/>
                    </a:rPr>
                    <a:t> </a:t>
                  </a:r>
                </a:p>
              </p:txBody>
            </p:sp>
          </mc:Fallback>
        </mc:AlternateContent>
        <p:cxnSp>
          <p:nvCxnSpPr>
            <p:cNvPr id="283" name="直線矢印コネクタ 282"/>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84" name="テキスト ボックス 283"/>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42476008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715815" y="2712768"/>
            <a:ext cx="970660"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9"/>
                <a:stretch>
                  <a:fillRect/>
                </a:stretch>
              </a:blipFill>
            </p:spPr>
            <p:txBody>
              <a:bodyPr/>
              <a:lstStyle/>
              <a:p>
                <a:r>
                  <a:rPr lang="ja-JP" altLang="en-US">
                    <a:noFill/>
                  </a:rPr>
                  <a:t> </a:t>
                </a:r>
              </a:p>
            </p:txBody>
          </p:sp>
        </mc:Fallback>
      </mc:AlternateContent>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704935" y="2708919"/>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3129459" y="314096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276" idx="2"/>
            <a:endCxn id="159" idx="3"/>
          </p:cNvCxnSpPr>
          <p:nvPr/>
        </p:nvCxnSpPr>
        <p:spPr>
          <a:xfrm rot="5400000" flipH="1">
            <a:off x="4603125" y="4109025"/>
            <a:ext cx="619395" cy="584052"/>
          </a:xfrm>
          <a:prstGeom prst="bentConnector4">
            <a:avLst>
              <a:gd name="adj1" fmla="val -36907"/>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159" idx="1"/>
          </p:cNvCxnSpPr>
          <p:nvPr/>
        </p:nvCxnSpPr>
        <p:spPr>
          <a:xfrm rot="10800000" flipH="1" flipV="1">
            <a:off x="4473812" y="4091352"/>
            <a:ext cx="566240" cy="432591"/>
          </a:xfrm>
          <a:prstGeom prst="bentConnector4">
            <a:avLst>
              <a:gd name="adj1" fmla="val -40372"/>
              <a:gd name="adj2" fmla="val -6818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solidFill>
                      <a:schemeClr val="tx1"/>
                    </a:solidFill>
                  </a:rPr>
                  <a:t>buffer: depth = </a:t>
                </a:r>
                <a14:m>
                  <m:oMath xmlns:m="http://schemas.openxmlformats.org/officeDocument/2006/math">
                    <m:r>
                      <m:rPr>
                        <m:sty m:val="p"/>
                      </m:rPr>
                      <a:rPr lang="en-US" altLang="ja-JP" b="0" i="0" smtClean="0">
                        <a:solidFill>
                          <a:schemeClr val="tx1"/>
                        </a:solidFill>
                        <a:latin typeface="Cambria Math"/>
                      </a:rPr>
                      <m:t>s</m:t>
                    </m:r>
                    <m:r>
                      <a:rPr lang="en-US" altLang="ja-JP" b="0" i="1" smtClean="0">
                        <a:solidFill>
                          <a:schemeClr val="tx1"/>
                        </a:solidFill>
                        <a:latin typeface="Cambria Math"/>
                        <a:ea typeface="Cambria Math"/>
                      </a:rPr>
                      <m:t>×(</m:t>
                    </m:r>
                    <m:r>
                      <a:rPr lang="en-US" altLang="ja-JP" b="0" i="1" smtClean="0">
                        <a:solidFill>
                          <a:schemeClr val="tx1"/>
                        </a:solidFill>
                        <a:latin typeface="Cambria Math"/>
                      </a:rPr>
                      <m:t>2</m:t>
                    </m:r>
                    <m:r>
                      <a:rPr lang="en-US" altLang="ja-JP" b="0" i="1" smtClean="0">
                        <a:solidFill>
                          <a:schemeClr val="tx1"/>
                        </a:solidFill>
                        <a:latin typeface="Cambria Math"/>
                      </a:rPr>
                      <m:t>𝑟</m:t>
                    </m:r>
                    <m:r>
                      <a:rPr lang="en-US" altLang="ja-JP" b="0" i="1" smtClean="0">
                        <a:solidFill>
                          <a:schemeClr val="tx1"/>
                        </a:solidFill>
                        <a:latin typeface="Cambria Math"/>
                      </a:rPr>
                      <m:t>+1</m:t>
                    </m:r>
                  </m:oMath>
                </a14:m>
                <a:r>
                  <a:rPr kumimoji="1" lang="en-US" altLang="ja-JP" dirty="0">
                    <a:solidFill>
                      <a:schemeClr val="tx1"/>
                    </a:solidFill>
                  </a:rPr>
                  <a:t>)</a:t>
                </a:r>
                <a:endParaRPr kumimoji="1" lang="ja-JP" altLang="en-US" dirty="0">
                  <a:solidFill>
                    <a:schemeClr val="tx1"/>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0"/>
                <a:stretch>
                  <a:fillRect l="-1724" t="-8333" r="-1078" b="-26667"/>
                </a:stretch>
              </a:blipFill>
            </p:spPr>
            <p:txBody>
              <a:bodyPr/>
              <a:lstStyle/>
              <a:p>
                <a:r>
                  <a:rPr lang="ja-JP" altLang="en-US">
                    <a:noFill/>
                  </a:rPr>
                  <a:t> </a:t>
                </a:r>
              </a:p>
            </p:txBody>
          </p:sp>
        </mc:Fallback>
      </mc:AlternateContent>
      <p:sp>
        <p:nvSpPr>
          <p:cNvPr id="46" name="フリーフォーム 45"/>
          <p:cNvSpPr/>
          <p:nvPr/>
        </p:nvSpPr>
        <p:spPr>
          <a:xfrm>
            <a:off x="3241964" y="3276600"/>
            <a:ext cx="1246909" cy="1001072"/>
          </a:xfrm>
          <a:custGeom>
            <a:avLst/>
            <a:gdLst>
              <a:gd name="connsiteX0" fmla="*/ 1246909 w 1246909"/>
              <a:gd name="connsiteY0" fmla="*/ 831273 h 1001072"/>
              <a:gd name="connsiteX1" fmla="*/ 1066800 w 1246909"/>
              <a:gd name="connsiteY1" fmla="*/ 949036 h 1001072"/>
              <a:gd name="connsiteX2" fmla="*/ 824345 w 1246909"/>
              <a:gd name="connsiteY2" fmla="*/ 997527 h 1001072"/>
              <a:gd name="connsiteX3" fmla="*/ 360218 w 1246909"/>
              <a:gd name="connsiteY3" fmla="*/ 858982 h 1001072"/>
              <a:gd name="connsiteX4" fmla="*/ 117763 w 1246909"/>
              <a:gd name="connsiteY4" fmla="*/ 387927 h 1001072"/>
              <a:gd name="connsiteX5" fmla="*/ 0 w 1246909"/>
              <a:gd name="connsiteY5" fmla="*/ 0 h 100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6909" h="1001072">
                <a:moveTo>
                  <a:pt x="1246909" y="831273"/>
                </a:moveTo>
                <a:cubicBezTo>
                  <a:pt x="1192068" y="876300"/>
                  <a:pt x="1137227" y="921327"/>
                  <a:pt x="1066800" y="949036"/>
                </a:cubicBezTo>
                <a:cubicBezTo>
                  <a:pt x="996373" y="976745"/>
                  <a:pt x="942109" y="1012536"/>
                  <a:pt x="824345" y="997527"/>
                </a:cubicBezTo>
                <a:cubicBezTo>
                  <a:pt x="706581" y="982518"/>
                  <a:pt x="477982" y="960582"/>
                  <a:pt x="360218" y="858982"/>
                </a:cubicBezTo>
                <a:cubicBezTo>
                  <a:pt x="242454" y="757382"/>
                  <a:pt x="177799" y="531091"/>
                  <a:pt x="117763" y="387927"/>
                </a:cubicBezTo>
                <a:cubicBezTo>
                  <a:pt x="57727" y="244763"/>
                  <a:pt x="28863" y="122381"/>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2701860" y="2715556"/>
            <a:ext cx="144576" cy="10042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3" name="テキスト ボックス 282"/>
              <p:cNvSpPr txBox="1"/>
              <p:nvPr/>
            </p:nvSpPr>
            <p:spPr>
              <a:xfrm>
                <a:off x="4500882" y="3357045"/>
                <a:ext cx="1491627"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oMath>
                  </m:oMathPara>
                </a14:m>
                <a:endParaRPr kumimoji="1" lang="ja-JP" altLang="en-US" dirty="0"/>
              </a:p>
            </p:txBody>
          </p:sp>
        </mc:Choice>
        <mc:Fallback xmlns="">
          <p:sp>
            <p:nvSpPr>
              <p:cNvPr id="283" name="テキスト ボックス 282"/>
              <p:cNvSpPr txBox="1">
                <a:spLocks noRot="1" noChangeAspect="1" noMove="1" noResize="1" noEditPoints="1" noAdjustHandles="1" noChangeArrowheads="1" noChangeShapeType="1" noTextEdit="1"/>
              </p:cNvSpPr>
              <p:nvPr/>
            </p:nvSpPr>
            <p:spPr>
              <a:xfrm>
                <a:off x="4500882" y="3357045"/>
                <a:ext cx="1491627" cy="391261"/>
              </a:xfrm>
              <a:prstGeom prst="rect">
                <a:avLst/>
              </a:prstGeom>
              <a:blipFill rotWithShape="1">
                <a:blip r:embed="rId11"/>
                <a:stretch>
                  <a:fillRect b="-7813"/>
                </a:stretch>
              </a:blipFill>
            </p:spPr>
            <p:txBody>
              <a:bodyPr/>
              <a:lstStyle/>
              <a:p>
                <a:r>
                  <a:rPr lang="ja-JP" altLang="en-US">
                    <a:noFill/>
                  </a:rPr>
                  <a:t> </a:t>
                </a:r>
              </a:p>
            </p:txBody>
          </p:sp>
        </mc:Fallback>
      </mc:AlternateContent>
      <p:sp>
        <p:nvSpPr>
          <p:cNvPr id="14" name="正方形/長方形 13"/>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7" name="テキスト ボックス 276"/>
              <p:cNvSpPr txBox="1"/>
              <p:nvPr/>
            </p:nvSpPr>
            <p:spPr>
              <a:xfrm>
                <a:off x="2771800" y="3852799"/>
                <a:ext cx="143885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𝐹</m:t>
                      </m:r>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oMath>
                  </m:oMathPara>
                </a14:m>
                <a:endParaRPr kumimoji="1" lang="ja-JP" altLang="en-US" dirty="0"/>
              </a:p>
            </p:txBody>
          </p:sp>
        </mc:Choice>
        <mc:Fallback xmlns="">
          <p:sp>
            <p:nvSpPr>
              <p:cNvPr id="277" name="テキスト ボックス 276"/>
              <p:cNvSpPr txBox="1">
                <a:spLocks noRot="1" noChangeAspect="1" noMove="1" noResize="1" noEditPoints="1" noAdjustHandles="1" noChangeArrowheads="1" noChangeShapeType="1" noTextEdit="1"/>
              </p:cNvSpPr>
              <p:nvPr/>
            </p:nvSpPr>
            <p:spPr>
              <a:xfrm>
                <a:off x="2771800" y="3852799"/>
                <a:ext cx="1438855" cy="369332"/>
              </a:xfrm>
              <a:prstGeom prst="rect">
                <a:avLst/>
              </a:prstGeom>
              <a:blipFill rotWithShape="1">
                <a:blip r:embed="rId14"/>
                <a:stretch>
                  <a:fillRect b="-11475"/>
                </a:stretch>
              </a:blipFill>
            </p:spPr>
            <p:txBody>
              <a:bodyPr/>
              <a:lstStyle/>
              <a:p>
                <a:r>
                  <a:rPr lang="ja-JP" altLang="en-US">
                    <a:noFill/>
                  </a:rPr>
                  <a:t> </a:t>
                </a:r>
              </a:p>
            </p:txBody>
          </p:sp>
        </mc:Fallback>
      </mc:AlternateContent>
      <p:sp>
        <p:nvSpPr>
          <p:cNvPr id="48" name="フリーフォーム 47"/>
          <p:cNvSpPr/>
          <p:nvPr/>
        </p:nvSpPr>
        <p:spPr>
          <a:xfrm>
            <a:off x="2774148" y="3733800"/>
            <a:ext cx="3474252" cy="1989427"/>
          </a:xfrm>
          <a:custGeom>
            <a:avLst/>
            <a:gdLst>
              <a:gd name="connsiteX0" fmla="*/ 3616036 w 3616036"/>
              <a:gd name="connsiteY0" fmla="*/ 1440873 h 1989427"/>
              <a:gd name="connsiteX1" fmla="*/ 3255818 w 3616036"/>
              <a:gd name="connsiteY1" fmla="*/ 1794164 h 1989427"/>
              <a:gd name="connsiteX2" fmla="*/ 2272145 w 3616036"/>
              <a:gd name="connsiteY2" fmla="*/ 1960418 h 1989427"/>
              <a:gd name="connsiteX3" fmla="*/ 1101436 w 3616036"/>
              <a:gd name="connsiteY3" fmla="*/ 1898073 h 1989427"/>
              <a:gd name="connsiteX4" fmla="*/ 221672 w 3616036"/>
              <a:gd name="connsiteY4" fmla="*/ 1101436 h 1989427"/>
              <a:gd name="connsiteX5" fmla="*/ 0 w 3616036"/>
              <a:gd name="connsiteY5" fmla="*/ 0 h 198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36" h="1989427">
                <a:moveTo>
                  <a:pt x="3616036" y="1440873"/>
                </a:moveTo>
                <a:cubicBezTo>
                  <a:pt x="3547918" y="1574223"/>
                  <a:pt x="3479800" y="1707573"/>
                  <a:pt x="3255818" y="1794164"/>
                </a:cubicBezTo>
                <a:cubicBezTo>
                  <a:pt x="3031836" y="1880755"/>
                  <a:pt x="2631209" y="1943100"/>
                  <a:pt x="2272145" y="1960418"/>
                </a:cubicBezTo>
                <a:cubicBezTo>
                  <a:pt x="1913081" y="1977736"/>
                  <a:pt x="1443181" y="2041237"/>
                  <a:pt x="1101436" y="1898073"/>
                </a:cubicBezTo>
                <a:cubicBezTo>
                  <a:pt x="759690" y="1754909"/>
                  <a:pt x="405245" y="1417781"/>
                  <a:pt x="221672" y="1101436"/>
                </a:cubicBezTo>
                <a:cubicBezTo>
                  <a:pt x="38099" y="785091"/>
                  <a:pt x="19049" y="392545"/>
                  <a:pt x="0" y="0"/>
                </a:cubicBezTo>
              </a:path>
            </a:pathLst>
          </a:custGeom>
          <a:noFill/>
          <a:ln w="12700">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4" name="テキスト ボックス 283"/>
              <p:cNvSpPr txBox="1"/>
              <p:nvPr/>
            </p:nvSpPr>
            <p:spPr>
              <a:xfrm>
                <a:off x="2226283" y="5362198"/>
                <a:ext cx="1895584"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r>
                        <a:rPr kumimoji="1" lang="en-US" altLang="ja-JP" b="0" i="1" smtClean="0">
                          <a:latin typeface="Cambria Math"/>
                        </a:rPr>
                        <m:t>−1,</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oMath>
                  </m:oMathPara>
                </a14:m>
                <a:endParaRPr kumimoji="1" lang="ja-JP" altLang="en-US" dirty="0"/>
              </a:p>
            </p:txBody>
          </p:sp>
        </mc:Choice>
        <mc:Fallback xmlns="">
          <p:sp>
            <p:nvSpPr>
              <p:cNvPr id="284" name="テキスト ボックス 283"/>
              <p:cNvSpPr txBox="1">
                <a:spLocks noRot="1" noChangeAspect="1" noMove="1" noResize="1" noEditPoints="1" noAdjustHandles="1" noChangeArrowheads="1" noChangeShapeType="1" noTextEdit="1"/>
              </p:cNvSpPr>
              <p:nvPr/>
            </p:nvSpPr>
            <p:spPr>
              <a:xfrm>
                <a:off x="2226283" y="5362198"/>
                <a:ext cx="1895584" cy="391261"/>
              </a:xfrm>
              <a:prstGeom prst="rect">
                <a:avLst/>
              </a:prstGeom>
              <a:blipFill rotWithShape="1">
                <a:blip r:embed="rId15"/>
                <a:stretch>
                  <a:fillRect b="-78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5" name="テキスト ボックス 274"/>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275" name="テキスト ボックス 274"/>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16"/>
                <a:stretch>
                  <a:fillRect l="-2867" t="-8197" b="-24590"/>
                </a:stretch>
              </a:blipFill>
            </p:spPr>
            <p:txBody>
              <a:bodyPr/>
              <a:lstStyle/>
              <a:p>
                <a:r>
                  <a:rPr lang="ja-JP" altLang="en-US">
                    <a:noFill/>
                  </a:rPr>
                  <a:t> </a:t>
                </a:r>
              </a:p>
            </p:txBody>
          </p:sp>
        </mc:Fallback>
      </mc:AlternateContent>
      <p:grpSp>
        <p:nvGrpSpPr>
          <p:cNvPr id="280" name="グループ化 279"/>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1" name="テキスト ボックス 280"/>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1" name="テキスト ボックス 280"/>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7"/>
                  <a:stretch>
                    <a:fillRect/>
                  </a:stretch>
                </a:blipFill>
              </p:spPr>
              <p:txBody>
                <a:bodyPr/>
                <a:lstStyle/>
                <a:p>
                  <a:r>
                    <a:rPr lang="ja-JP" altLang="en-US">
                      <a:noFill/>
                    </a:rPr>
                    <a:t> </a:t>
                  </a:r>
                </a:p>
              </p:txBody>
            </p:sp>
          </mc:Fallback>
        </mc:AlternateContent>
        <p:cxnSp>
          <p:nvCxnSpPr>
            <p:cNvPr id="285" name="直線矢印コネクタ 284"/>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7" name="コンテンツ プレースホルダー 2"/>
              <p:cNvSpPr>
                <a:spLocks noGrp="1"/>
              </p:cNvSpPr>
              <p:nvPr>
                <p:ph idx="1"/>
              </p:nvPr>
            </p:nvSpPr>
            <p:spPr>
              <a:xfrm>
                <a:off x="642131" y="2236161"/>
                <a:ext cx="8229600" cy="798785"/>
              </a:xfrm>
              <a:solidFill>
                <a:srgbClr val="00B0F0"/>
              </a:solidFill>
            </p:spPr>
            <p:txBody>
              <a:bodyPr>
                <a:normAutofit/>
              </a:bodyPr>
              <a:lstStyle/>
              <a:p>
                <a:pPr marL="0" indent="0">
                  <a:buNone/>
                </a:pPr>
                <a:endParaRPr lang="en-US" altLang="ja-JP" sz="800" b="0" i="1" dirty="0">
                  <a:solidFill>
                    <a:schemeClr val="bg1"/>
                  </a:solidFill>
                  <a:latin typeface="Cambria Math" panose="02040503050406030204" pitchFamily="18" charset="0"/>
                </a:endParaRPr>
              </a:p>
              <a:p>
                <a:pPr marL="0" indent="0">
                  <a:buNone/>
                </a:pPr>
                <a14:m>
                  <m:oMath xmlns:m="http://schemas.openxmlformats.org/officeDocument/2006/math">
                    <m:r>
                      <a:rPr lang="en-US" altLang="ja-JP" sz="2400" b="0" i="1" smtClean="0">
                        <a:solidFill>
                          <a:schemeClr val="bg1"/>
                        </a:solidFill>
                        <a:latin typeface="Cambria Math"/>
                      </a:rPr>
                      <m:t>  </m:t>
                    </m:r>
                    <m:r>
                      <a:rPr lang="en-US" altLang="ja-JP" sz="2400" b="0" i="1" smtClean="0">
                        <a:solidFill>
                          <a:schemeClr val="bg1"/>
                        </a:solidFill>
                        <a:latin typeface="Cambria Math" panose="02040503050406030204" pitchFamily="18" charset="0"/>
                      </a:rPr>
                      <m:t>𝐹</m:t>
                    </m:r>
                  </m:oMath>
                </a14:m>
                <a:r>
                  <a:rPr lang="en-US" altLang="ja-JP" sz="2400" b="0" i="0" dirty="0">
                    <a:solidFill>
                      <a:schemeClr val="bg1"/>
                    </a:solidFill>
                    <a:latin typeface="+mj-lt"/>
                  </a:rPr>
                  <a:t>(</a:t>
                </a:r>
                <a14:m>
                  <m:oMath xmlns:m="http://schemas.openxmlformats.org/officeDocument/2006/math">
                    <m:r>
                      <a:rPr lang="en-US" altLang="ja-JP" sz="2400" b="0" i="1" dirty="0" smtClean="0">
                        <a:solidFill>
                          <a:schemeClr val="bg1"/>
                        </a:solidFill>
                        <a:latin typeface="Cambria Math"/>
                      </a:rPr>
                      <m:t>𝑥</m:t>
                    </m:r>
                    <m:r>
                      <a:rPr lang="en-US" altLang="ja-JP" sz="2400" b="0" i="1" dirty="0" smtClean="0">
                        <a:solidFill>
                          <a:schemeClr val="bg1"/>
                        </a:solidFill>
                        <a:latin typeface="Cambria Math"/>
                      </a:rPr>
                      <m:t>,</m:t>
                    </m:r>
                    <m:sSub>
                      <m:sSubPr>
                        <m:ctrlPr>
                          <a:rPr lang="en-US" altLang="ja-JP" sz="2400" b="0" i="1" dirty="0" smtClean="0">
                            <a:solidFill>
                              <a:schemeClr val="bg1"/>
                            </a:solidFill>
                            <a:latin typeface="Cambria Math" panose="02040503050406030204" pitchFamily="18" charset="0"/>
                          </a:rPr>
                        </m:ctrlPr>
                      </m:sSubPr>
                      <m:e>
                        <m:r>
                          <a:rPr lang="en-US" altLang="ja-JP" sz="2400" b="0" i="1" dirty="0" smtClean="0">
                            <a:solidFill>
                              <a:schemeClr val="bg1"/>
                            </a:solidFill>
                            <a:latin typeface="Cambria Math"/>
                          </a:rPr>
                          <m:t>𝑦</m:t>
                        </m:r>
                      </m:e>
                      <m:sub>
                        <m:r>
                          <a:rPr lang="en-US" altLang="ja-JP" sz="2400" b="0" i="1" dirty="0" smtClean="0">
                            <a:solidFill>
                              <a:schemeClr val="bg1"/>
                            </a:solidFill>
                            <a:latin typeface="Cambria Math"/>
                          </a:rPr>
                          <m:t>𝑏</m:t>
                        </m:r>
                      </m:sub>
                    </m:sSub>
                  </m:oMath>
                </a14:m>
                <a:r>
                  <a:rPr lang="en-US" altLang="ja-JP" sz="2400" b="0" i="0" dirty="0">
                    <a:solidFill>
                      <a:schemeClr val="bg1"/>
                    </a:solidFill>
                    <a:latin typeface="+mj-lt"/>
                  </a:rPr>
                  <a:t>)</a:t>
                </a:r>
                <a14:m>
                  <m:oMath xmlns:m="http://schemas.openxmlformats.org/officeDocument/2006/math">
                    <m:r>
                      <a:rPr lang="en-US" altLang="ja-JP" sz="2400" b="0" i="1" smtClean="0">
                        <a:solidFill>
                          <a:schemeClr val="bg1"/>
                        </a:solidFill>
                        <a:latin typeface="Cambria Math" panose="02040503050406030204" pitchFamily="18" charset="0"/>
                      </a:rPr>
                      <m:t>=</m:t>
                    </m:r>
                    <m:r>
                      <a:rPr lang="en-US" altLang="ja-JP" sz="2400" b="0" i="1" smtClean="0">
                        <a:solidFill>
                          <a:schemeClr val="bg1"/>
                        </a:solidFill>
                        <a:latin typeface="Cambria Math" panose="02040503050406030204" pitchFamily="18" charset="0"/>
                      </a:rPr>
                      <m:t>𝐹</m:t>
                    </m:r>
                    <m:d>
                      <m:dPr>
                        <m:ctrlPr>
                          <a:rPr lang="en-US" altLang="ja-JP" sz="2400" b="0" i="1" smtClean="0">
                            <a:solidFill>
                              <a:schemeClr val="bg1"/>
                            </a:solidFill>
                            <a:latin typeface="Cambria Math" panose="02040503050406030204" pitchFamily="18" charset="0"/>
                          </a:rPr>
                        </m:ctrlPr>
                      </m:dPr>
                      <m:e>
                        <m:r>
                          <a:rPr lang="en-US" altLang="ja-JP" sz="2400" b="0" i="1" smtClean="0">
                            <a:solidFill>
                              <a:schemeClr val="bg1"/>
                            </a:solidFill>
                            <a:latin typeface="Cambria Math" panose="02040503050406030204" pitchFamily="18" charset="0"/>
                          </a:rPr>
                          <m:t>𝑥</m:t>
                        </m:r>
                        <m:r>
                          <a:rPr lang="en-US" altLang="ja-JP" sz="2400" b="0" i="1" smtClean="0">
                            <a:solidFill>
                              <a:schemeClr val="bg1"/>
                            </a:solidFill>
                            <a:latin typeface="Cambria Math" panose="02040503050406030204" pitchFamily="18" charset="0"/>
                          </a:rPr>
                          <m:t>−1,</m:t>
                        </m:r>
                        <m:sSub>
                          <m:sSubPr>
                            <m:ctrlPr>
                              <a:rPr lang="en-US" altLang="ja-JP" sz="2400" b="0" i="1" smtClean="0">
                                <a:solidFill>
                                  <a:schemeClr val="bg1"/>
                                </a:solidFill>
                                <a:latin typeface="Cambria Math" panose="02040503050406030204" pitchFamily="18" charset="0"/>
                              </a:rPr>
                            </m:ctrlPr>
                          </m:sSubPr>
                          <m:e>
                            <m:r>
                              <a:rPr lang="en-US" altLang="ja-JP" sz="2400" b="0" i="1" smtClean="0">
                                <a:solidFill>
                                  <a:schemeClr val="bg1"/>
                                </a:solidFill>
                                <a:latin typeface="Cambria Math"/>
                              </a:rPr>
                              <m:t>𝑦</m:t>
                            </m:r>
                          </m:e>
                          <m:sub>
                            <m:r>
                              <a:rPr lang="en-US" altLang="ja-JP" sz="2400" b="0" i="1" smtClean="0">
                                <a:solidFill>
                                  <a:schemeClr val="bg1"/>
                                </a:solidFill>
                                <a:latin typeface="Cambria Math"/>
                              </a:rPr>
                              <m:t>𝑏</m:t>
                            </m:r>
                          </m:sub>
                        </m:sSub>
                      </m:e>
                    </m:d>
                    <m:r>
                      <a:rPr lang="en-US" altLang="ja-JP" sz="2400" b="0" i="1" smtClean="0">
                        <a:solidFill>
                          <a:schemeClr val="bg1"/>
                        </a:solidFill>
                        <a:latin typeface="Cambria Math" panose="02040503050406030204" pitchFamily="18" charset="0"/>
                      </a:rPr>
                      <m:t>+</m:t>
                    </m:r>
                    <m:sSub>
                      <m:sSubPr>
                        <m:ctrlPr>
                          <a:rPr lang="en-US" altLang="ja-JP" sz="2400" b="0" i="1" smtClean="0">
                            <a:solidFill>
                              <a:schemeClr val="bg1"/>
                            </a:solidFill>
                            <a:latin typeface="Cambria Math" panose="02040503050406030204" pitchFamily="18" charset="0"/>
                          </a:rPr>
                        </m:ctrlPr>
                      </m:sSubPr>
                      <m:e>
                        <m:r>
                          <a:rPr lang="en-US" altLang="ja-JP" sz="2400" b="0" i="1" smtClean="0">
                            <a:solidFill>
                              <a:schemeClr val="bg1"/>
                            </a:solidFill>
                            <a:latin typeface="Cambria Math" panose="02040503050406030204" pitchFamily="18" charset="0"/>
                          </a:rPr>
                          <m:t>𝐹</m:t>
                        </m:r>
                      </m:e>
                      <m:sub>
                        <m:r>
                          <a:rPr lang="en-US" altLang="ja-JP" sz="2400" b="0" i="1" smtClean="0">
                            <a:solidFill>
                              <a:schemeClr val="bg1"/>
                            </a:solidFill>
                            <a:latin typeface="Cambria Math" panose="02040503050406030204" pitchFamily="18" charset="0"/>
                          </a:rPr>
                          <m:t>𝑦</m:t>
                        </m:r>
                      </m:sub>
                    </m:sSub>
                    <m:d>
                      <m:dPr>
                        <m:ctrlPr>
                          <a:rPr lang="en-US" altLang="ja-JP" sz="2400" b="0" i="1" smtClean="0">
                            <a:solidFill>
                              <a:schemeClr val="bg1"/>
                            </a:solidFill>
                            <a:latin typeface="Cambria Math" panose="02040503050406030204" pitchFamily="18" charset="0"/>
                          </a:rPr>
                        </m:ctrlPr>
                      </m:dPr>
                      <m:e>
                        <m:r>
                          <a:rPr lang="en-US" altLang="ja-JP" sz="2400" b="0" i="1" smtClean="0">
                            <a:solidFill>
                              <a:schemeClr val="bg1"/>
                            </a:solidFill>
                            <a:latin typeface="Cambria Math" panose="02040503050406030204" pitchFamily="18" charset="0"/>
                          </a:rPr>
                          <m:t>𝑥</m:t>
                        </m:r>
                        <m:r>
                          <a:rPr lang="en-US" altLang="ja-JP" sz="2400" b="0" i="1" smtClean="0">
                            <a:solidFill>
                              <a:schemeClr val="bg1"/>
                            </a:solidFill>
                            <a:latin typeface="Cambria Math" panose="02040503050406030204" pitchFamily="18" charset="0"/>
                          </a:rPr>
                          <m:t>+</m:t>
                        </m:r>
                        <m:r>
                          <a:rPr lang="en-US" altLang="ja-JP" sz="2400" b="0" i="1" smtClean="0">
                            <a:solidFill>
                              <a:schemeClr val="bg1"/>
                            </a:solidFill>
                            <a:latin typeface="Cambria Math" panose="02040503050406030204" pitchFamily="18" charset="0"/>
                          </a:rPr>
                          <m:t>𝑟</m:t>
                        </m:r>
                        <m:r>
                          <a:rPr lang="en-US" altLang="ja-JP" sz="2400" b="0" i="1" smtClean="0">
                            <a:solidFill>
                              <a:schemeClr val="bg1"/>
                            </a:solidFill>
                            <a:latin typeface="Cambria Math" panose="02040503050406030204" pitchFamily="18" charset="0"/>
                          </a:rPr>
                          <m:t>,</m:t>
                        </m:r>
                        <m:sSub>
                          <m:sSubPr>
                            <m:ctrlPr>
                              <a:rPr lang="en-US" altLang="ja-JP" sz="2400" b="0" i="1" smtClean="0">
                                <a:solidFill>
                                  <a:schemeClr val="bg1"/>
                                </a:solidFill>
                                <a:latin typeface="Cambria Math" panose="02040503050406030204" pitchFamily="18" charset="0"/>
                              </a:rPr>
                            </m:ctrlPr>
                          </m:sSubPr>
                          <m:e>
                            <m:r>
                              <a:rPr lang="en-US" altLang="ja-JP" sz="2400" b="0" i="1" smtClean="0">
                                <a:solidFill>
                                  <a:schemeClr val="bg1"/>
                                </a:solidFill>
                                <a:latin typeface="Cambria Math"/>
                              </a:rPr>
                              <m:t>𝑦</m:t>
                            </m:r>
                          </m:e>
                          <m:sub>
                            <m:r>
                              <a:rPr lang="en-US" altLang="ja-JP" sz="2400" b="0" i="1" smtClean="0">
                                <a:solidFill>
                                  <a:schemeClr val="bg1"/>
                                </a:solidFill>
                                <a:latin typeface="Cambria Math"/>
                              </a:rPr>
                              <m:t>𝑏</m:t>
                            </m:r>
                          </m:sub>
                        </m:sSub>
                      </m:e>
                    </m:d>
                    <m:r>
                      <a:rPr lang="en-US" altLang="ja-JP" sz="2400" b="0" i="1" smtClean="0">
                        <a:solidFill>
                          <a:schemeClr val="bg1"/>
                        </a:solidFill>
                        <a:latin typeface="Cambria Math" panose="02040503050406030204" pitchFamily="18" charset="0"/>
                      </a:rPr>
                      <m:t>−</m:t>
                    </m:r>
                    <m:sSub>
                      <m:sSubPr>
                        <m:ctrlPr>
                          <a:rPr lang="en-US" altLang="ja-JP" sz="2400" b="0" i="1" smtClean="0">
                            <a:solidFill>
                              <a:schemeClr val="bg1"/>
                            </a:solidFill>
                            <a:latin typeface="Cambria Math" panose="02040503050406030204" pitchFamily="18" charset="0"/>
                          </a:rPr>
                        </m:ctrlPr>
                      </m:sSubPr>
                      <m:e>
                        <m:r>
                          <a:rPr lang="en-US" altLang="ja-JP" sz="2400" b="0" i="1" smtClean="0">
                            <a:solidFill>
                              <a:schemeClr val="bg1"/>
                            </a:solidFill>
                            <a:latin typeface="Cambria Math" panose="02040503050406030204" pitchFamily="18" charset="0"/>
                          </a:rPr>
                          <m:t>𝐹</m:t>
                        </m:r>
                      </m:e>
                      <m:sub>
                        <m:r>
                          <a:rPr lang="en-US" altLang="ja-JP" sz="2400" b="0" i="1" smtClean="0">
                            <a:solidFill>
                              <a:schemeClr val="bg1"/>
                            </a:solidFill>
                            <a:latin typeface="Cambria Math" panose="02040503050406030204" pitchFamily="18" charset="0"/>
                          </a:rPr>
                          <m:t>𝑦</m:t>
                        </m:r>
                      </m:sub>
                    </m:sSub>
                    <m:r>
                      <a:rPr lang="en-US" altLang="ja-JP" sz="2400" b="0" i="1" smtClean="0">
                        <a:solidFill>
                          <a:schemeClr val="bg1"/>
                        </a:solidFill>
                        <a:latin typeface="Cambria Math" panose="02040503050406030204" pitchFamily="18" charset="0"/>
                      </a:rPr>
                      <m:t>(</m:t>
                    </m:r>
                    <m:r>
                      <a:rPr lang="en-US" altLang="ja-JP" sz="2400" b="0" i="1" smtClean="0">
                        <a:solidFill>
                          <a:schemeClr val="bg1"/>
                        </a:solidFill>
                        <a:latin typeface="Cambria Math" panose="02040503050406030204" pitchFamily="18" charset="0"/>
                      </a:rPr>
                      <m:t>𝑥</m:t>
                    </m:r>
                    <m:r>
                      <a:rPr lang="en-US" altLang="ja-JP" sz="2400" b="0" i="1" smtClean="0">
                        <a:solidFill>
                          <a:schemeClr val="bg1"/>
                        </a:solidFill>
                        <a:latin typeface="Cambria Math" panose="02040503050406030204" pitchFamily="18" charset="0"/>
                      </a:rPr>
                      <m:t>−</m:t>
                    </m:r>
                    <m:r>
                      <a:rPr lang="en-US" altLang="ja-JP" sz="2400" b="0" i="1" smtClean="0">
                        <a:solidFill>
                          <a:schemeClr val="bg1"/>
                        </a:solidFill>
                        <a:latin typeface="Cambria Math" panose="02040503050406030204" pitchFamily="18" charset="0"/>
                      </a:rPr>
                      <m:t>𝑟</m:t>
                    </m:r>
                    <m:r>
                      <a:rPr lang="en-US" altLang="ja-JP" sz="2400" b="0" i="1" smtClean="0">
                        <a:solidFill>
                          <a:schemeClr val="bg1"/>
                        </a:solidFill>
                        <a:latin typeface="Cambria Math" panose="02040503050406030204" pitchFamily="18" charset="0"/>
                      </a:rPr>
                      <m:t>−1,</m:t>
                    </m:r>
                    <m:sSub>
                      <m:sSubPr>
                        <m:ctrlPr>
                          <a:rPr lang="en-US" altLang="ja-JP" sz="2400" b="0" i="1" smtClean="0">
                            <a:solidFill>
                              <a:schemeClr val="bg1"/>
                            </a:solidFill>
                            <a:latin typeface="Cambria Math" panose="02040503050406030204" pitchFamily="18" charset="0"/>
                          </a:rPr>
                        </m:ctrlPr>
                      </m:sSubPr>
                      <m:e>
                        <m:r>
                          <a:rPr lang="en-US" altLang="ja-JP" sz="2400" b="0" i="1" smtClean="0">
                            <a:solidFill>
                              <a:schemeClr val="bg1"/>
                            </a:solidFill>
                            <a:latin typeface="Cambria Math"/>
                          </a:rPr>
                          <m:t>𝑦</m:t>
                        </m:r>
                      </m:e>
                      <m:sub>
                        <m:r>
                          <a:rPr lang="en-US" altLang="ja-JP" sz="2400" b="0" i="1" smtClean="0">
                            <a:solidFill>
                              <a:schemeClr val="bg1"/>
                            </a:solidFill>
                            <a:latin typeface="Cambria Math"/>
                          </a:rPr>
                          <m:t>𝑏</m:t>
                        </m:r>
                      </m:sub>
                    </m:sSub>
                    <m:r>
                      <a:rPr lang="en-US" altLang="ja-JP" sz="2400" b="0" i="1" smtClean="0">
                        <a:solidFill>
                          <a:schemeClr val="bg1"/>
                        </a:solidFill>
                        <a:latin typeface="Cambria Math" panose="02040503050406030204" pitchFamily="18" charset="0"/>
                      </a:rPr>
                      <m:t>)</m:t>
                    </m:r>
                  </m:oMath>
                </a14:m>
                <a:endParaRPr lang="en-US" altLang="ja-JP" sz="2400" b="0" dirty="0">
                  <a:solidFill>
                    <a:schemeClr val="bg1"/>
                  </a:solidFill>
                </a:endParaRPr>
              </a:p>
            </p:txBody>
          </p:sp>
        </mc:Choice>
        <mc:Fallback xmlns="">
          <p:sp>
            <p:nvSpPr>
              <p:cNvPr id="287" name="コンテンツ プレースホルダー 2"/>
              <p:cNvSpPr>
                <a:spLocks noGrp="1" noRot="1" noChangeAspect="1" noMove="1" noResize="1" noEditPoints="1" noAdjustHandles="1" noChangeArrowheads="1" noChangeShapeType="1" noTextEdit="1"/>
              </p:cNvSpPr>
              <p:nvPr>
                <p:ph idx="1"/>
              </p:nvPr>
            </p:nvSpPr>
            <p:spPr>
              <a:xfrm>
                <a:off x="642131" y="2236161"/>
                <a:ext cx="8229600" cy="798785"/>
              </a:xfrm>
              <a:blipFill rotWithShape="1">
                <a:blip r:embed="rId18"/>
                <a:stretch>
                  <a:fillRect/>
                </a:stretch>
              </a:blipFill>
            </p:spPr>
            <p:txBody>
              <a:bodyPr/>
              <a:lstStyle/>
              <a:p>
                <a:r>
                  <a:rPr lang="ja-JP" altLang="en-US">
                    <a:noFill/>
                  </a:rPr>
                  <a:t> </a:t>
                </a:r>
              </a:p>
            </p:txBody>
          </p:sp>
        </mc:Fallback>
      </mc:AlternateContent>
      <p:sp>
        <p:nvSpPr>
          <p:cNvPr id="286" name="テキスト ボックス 285"/>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42370172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正方形/長方形 280"/>
          <p:cNvSpPr/>
          <p:nvPr/>
        </p:nvSpPr>
        <p:spPr>
          <a:xfrm>
            <a:off x="2839437" y="2706539"/>
            <a:ext cx="1024388"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9"/>
                <a:stretch>
                  <a:fillRect/>
                </a:stretch>
              </a:blipFill>
            </p:spPr>
            <p:txBody>
              <a:bodyPr/>
              <a:lstStyle/>
              <a:p>
                <a:r>
                  <a:rPr lang="ja-JP" altLang="en-US">
                    <a:noFill/>
                  </a:rPr>
                  <a:t> </a:t>
                </a:r>
              </a:p>
            </p:txBody>
          </p:sp>
        </mc:Fallback>
      </mc:AlternateContent>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276" idx="2"/>
            <a:endCxn id="159" idx="3"/>
          </p:cNvCxnSpPr>
          <p:nvPr/>
        </p:nvCxnSpPr>
        <p:spPr>
          <a:xfrm rot="5400000" flipH="1">
            <a:off x="4603125" y="4109025"/>
            <a:ext cx="619395" cy="584052"/>
          </a:xfrm>
          <a:prstGeom prst="bentConnector4">
            <a:avLst>
              <a:gd name="adj1" fmla="val -36907"/>
              <a:gd name="adj2" fmla="val 6541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159" idx="1"/>
          </p:cNvCxnSpPr>
          <p:nvPr/>
        </p:nvCxnSpPr>
        <p:spPr>
          <a:xfrm rot="10800000" flipH="1" flipV="1">
            <a:off x="4473812" y="4091352"/>
            <a:ext cx="566240" cy="432591"/>
          </a:xfrm>
          <a:prstGeom prst="bentConnector4">
            <a:avLst>
              <a:gd name="adj1" fmla="val -40372"/>
              <a:gd name="adj2" fmla="val -681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7" name="テキスト ボックス 276"/>
              <p:cNvSpPr txBox="1"/>
              <p:nvPr/>
            </p:nvSpPr>
            <p:spPr>
              <a:xfrm>
                <a:off x="2552031" y="3815174"/>
                <a:ext cx="103489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a:rPr>
                        <m:t>𝐹</m:t>
                      </m:r>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m:t>
                      </m:r>
                    </m:oMath>
                  </m:oMathPara>
                </a14:m>
                <a:endParaRPr kumimoji="1" lang="ja-JP" altLang="en-US" dirty="0">
                  <a:solidFill>
                    <a:srgbClr val="FF0000"/>
                  </a:solidFill>
                </a:endParaRPr>
              </a:p>
            </p:txBody>
          </p:sp>
        </mc:Choice>
        <mc:Fallback xmlns="">
          <p:sp>
            <p:nvSpPr>
              <p:cNvPr id="277" name="テキスト ボックス 276"/>
              <p:cNvSpPr txBox="1">
                <a:spLocks noRot="1" noChangeAspect="1" noMove="1" noResize="1" noEditPoints="1" noAdjustHandles="1" noChangeArrowheads="1" noChangeShapeType="1" noTextEdit="1"/>
              </p:cNvSpPr>
              <p:nvPr/>
            </p:nvSpPr>
            <p:spPr>
              <a:xfrm>
                <a:off x="2552031" y="3815174"/>
                <a:ext cx="1034899" cy="369332"/>
              </a:xfrm>
              <a:prstGeom prst="rect">
                <a:avLst/>
              </a:prstGeom>
              <a:blipFill rotWithShape="1">
                <a:blip r:embed="rId14"/>
                <a:stretch>
                  <a:fillRect b="-13333"/>
                </a:stretch>
              </a:blipFill>
            </p:spPr>
            <p:txBody>
              <a:bodyPr/>
              <a:lstStyle/>
              <a:p>
                <a:r>
                  <a:rPr lang="ja-JP" altLang="en-US">
                    <a:noFill/>
                  </a:rPr>
                  <a:t> </a:t>
                </a:r>
              </a:p>
            </p:txBody>
          </p:sp>
        </mc:Fallback>
      </mc:AlternateContent>
      <p:sp>
        <p:nvSpPr>
          <p:cNvPr id="280" name="正方形/長方形 279"/>
          <p:cNvSpPr/>
          <p:nvPr/>
        </p:nvSpPr>
        <p:spPr>
          <a:xfrm>
            <a:off x="3274878" y="314096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2840085" y="2707582"/>
            <a:ext cx="1024388" cy="1004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5" name="テキスト ボックス 284"/>
              <p:cNvSpPr txBox="1"/>
              <p:nvPr/>
            </p:nvSpPr>
            <p:spPr>
              <a:xfrm>
                <a:off x="4151857" y="5939988"/>
                <a:ext cx="1698414" cy="369332"/>
              </a:xfrm>
              <a:prstGeom prst="rect">
                <a:avLst/>
              </a:prstGeom>
              <a:noFill/>
            </p:spPr>
            <p:txBody>
              <a:bodyPr wrap="none" rtlCol="0">
                <a:spAutoFit/>
              </a:bodyPr>
              <a:lstStyle/>
              <a:p>
                <a:r>
                  <a:rPr kumimoji="1" lang="en-US" altLang="ja-JP" dirty="0">
                    <a:solidFill>
                      <a:srgbClr val="FF0000"/>
                    </a:solidFill>
                  </a:rPr>
                  <a:t>RAM : depth = </a:t>
                </a:r>
                <a14:m>
                  <m:oMath xmlns:m="http://schemas.openxmlformats.org/officeDocument/2006/math">
                    <m:r>
                      <a:rPr kumimoji="1" lang="en-US" altLang="ja-JP" b="0" i="1" smtClean="0">
                        <a:solidFill>
                          <a:srgbClr val="FF0000"/>
                        </a:solidFill>
                        <a:latin typeface="Cambria Math"/>
                      </a:rPr>
                      <m:t>𝑠</m:t>
                    </m:r>
                  </m:oMath>
                </a14:m>
                <a:endParaRPr kumimoji="1" lang="ja-JP" altLang="en-US" dirty="0">
                  <a:solidFill>
                    <a:srgbClr val="FF0000"/>
                  </a:solidFill>
                </a:endParaRPr>
              </a:p>
            </p:txBody>
          </p:sp>
        </mc:Choice>
        <mc:Fallback xmlns="">
          <p:sp>
            <p:nvSpPr>
              <p:cNvPr id="285" name="テキスト ボックス 284"/>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15"/>
                <a:stretch>
                  <a:fillRect l="-2867" t="-8197" b="-24590"/>
                </a:stretch>
              </a:blipFill>
            </p:spPr>
            <p:txBody>
              <a:bodyPr/>
              <a:lstStyle/>
              <a:p>
                <a:r>
                  <a:rPr lang="ja-JP" altLang="en-US">
                    <a:noFill/>
                  </a:rPr>
                  <a:t> </a:t>
                </a:r>
              </a:p>
            </p:txBody>
          </p:sp>
        </mc:Fallback>
      </mc:AlternateContent>
      <p:grpSp>
        <p:nvGrpSpPr>
          <p:cNvPr id="283" name="グループ化 282"/>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6" name="テキスト ボックス 285"/>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6"/>
                  <a:stretch>
                    <a:fillRect/>
                  </a:stretch>
                </a:blipFill>
              </p:spPr>
              <p:txBody>
                <a:bodyPr/>
                <a:lstStyle/>
                <a:p>
                  <a:r>
                    <a:rPr lang="ja-JP" altLang="en-US">
                      <a:noFill/>
                    </a:rPr>
                    <a:t> </a:t>
                  </a:r>
                </a:p>
              </p:txBody>
            </p:sp>
          </mc:Fallback>
        </mc:AlternateContent>
        <p:cxnSp>
          <p:nvCxnSpPr>
            <p:cNvPr id="287" name="直線矢印コネクタ 286"/>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88" name="テキスト ボックス 287"/>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10122369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正方形/長方形 280"/>
          <p:cNvSpPr/>
          <p:nvPr/>
        </p:nvSpPr>
        <p:spPr>
          <a:xfrm>
            <a:off x="2839437" y="2706539"/>
            <a:ext cx="1024388" cy="1004263"/>
          </a:xfrm>
          <a:prstGeom prst="rect">
            <a:avLst/>
          </a:prstGeom>
          <a:solidFill>
            <a:schemeClr val="accent1">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8" name="テキスト ボックス 147"/>
              <p:cNvSpPr txBox="1"/>
              <p:nvPr/>
            </p:nvSpPr>
            <p:spPr>
              <a:xfrm>
                <a:off x="5257736" y="2092206"/>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0</m:t>
                      </m:r>
                    </m:oMath>
                  </m:oMathPara>
                </a14:m>
                <a:endParaRPr kumimoji="1" lang="ja-JP" altLang="en-US" dirty="0"/>
              </a:p>
            </p:txBody>
          </p:sp>
        </mc:Choice>
        <mc:Fallback xmlns="">
          <p:sp>
            <p:nvSpPr>
              <p:cNvPr id="148" name="テキスト ボックス 147"/>
              <p:cNvSpPr txBox="1">
                <a:spLocks noRot="1" noChangeAspect="1" noMove="1" noResize="1" noEditPoints="1" noAdjustHandles="1" noChangeArrowheads="1" noChangeShapeType="1" noTextEdit="1"/>
              </p:cNvSpPr>
              <p:nvPr/>
            </p:nvSpPr>
            <p:spPr>
              <a:xfrm>
                <a:off x="5257736" y="2092206"/>
                <a:ext cx="365805" cy="369332"/>
              </a:xfrm>
              <a:prstGeom prst="rect">
                <a:avLst/>
              </a:prstGeom>
              <a:blipFill rotWithShape="1">
                <a:blip r:embed="rId9"/>
                <a:stretch>
                  <a:fillRect/>
                </a:stretch>
              </a:blipFill>
            </p:spPr>
            <p:txBody>
              <a:bodyPr/>
              <a:lstStyle/>
              <a:p>
                <a:r>
                  <a:rPr lang="ja-JP" altLang="en-US">
                    <a:noFill/>
                  </a:rPr>
                  <a:t> </a:t>
                </a:r>
              </a:p>
            </p:txBody>
          </p:sp>
        </mc:Fallback>
      </mc:AlternateContent>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159" idx="1"/>
          </p:cNvCxnSpPr>
          <p:nvPr/>
        </p:nvCxnSpPr>
        <p:spPr>
          <a:xfrm rot="10800000" flipH="1" flipV="1">
            <a:off x="4473812" y="4091352"/>
            <a:ext cx="566240" cy="432591"/>
          </a:xfrm>
          <a:prstGeom prst="bentConnector4">
            <a:avLst>
              <a:gd name="adj1" fmla="val -40372"/>
              <a:gd name="adj2" fmla="val -681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solidFill>
                      <a:srgbClr val="FF0000"/>
                    </a:solidFill>
                  </a:rPr>
                  <a:t>buffer: depth = </a:t>
                </a:r>
                <a14:m>
                  <m:oMath xmlns:m="http://schemas.openxmlformats.org/officeDocument/2006/math">
                    <m:r>
                      <m:rPr>
                        <m:sty m:val="p"/>
                      </m:rPr>
                      <a:rPr lang="en-US" altLang="ja-JP" b="0" i="0" smtClean="0">
                        <a:solidFill>
                          <a:srgbClr val="FF0000"/>
                        </a:solidFill>
                        <a:latin typeface="Cambria Math"/>
                      </a:rPr>
                      <m:t>s</m:t>
                    </m:r>
                    <m:r>
                      <a:rPr lang="en-US" altLang="ja-JP" b="0" i="1" smtClean="0">
                        <a:solidFill>
                          <a:srgbClr val="FF0000"/>
                        </a:solidFill>
                        <a:latin typeface="Cambria Math"/>
                        <a:ea typeface="Cambria Math"/>
                      </a:rPr>
                      <m:t>×(</m:t>
                    </m:r>
                    <m:r>
                      <a:rPr lang="en-US" altLang="ja-JP" b="0" i="1" smtClean="0">
                        <a:solidFill>
                          <a:srgbClr val="FF0000"/>
                        </a:solidFill>
                        <a:latin typeface="Cambria Math"/>
                      </a:rPr>
                      <m:t>2</m:t>
                    </m:r>
                    <m:r>
                      <a:rPr lang="en-US" altLang="ja-JP" b="0" i="1" smtClean="0">
                        <a:solidFill>
                          <a:srgbClr val="FF0000"/>
                        </a:solidFill>
                        <a:latin typeface="Cambria Math"/>
                      </a:rPr>
                      <m:t>𝑟</m:t>
                    </m:r>
                    <m:r>
                      <a:rPr lang="en-US" altLang="ja-JP" b="0" i="1" smtClean="0">
                        <a:solidFill>
                          <a:srgbClr val="FF0000"/>
                        </a:solidFill>
                        <a:latin typeface="Cambria Math"/>
                      </a:rPr>
                      <m:t>+1</m:t>
                    </m:r>
                  </m:oMath>
                </a14:m>
                <a:r>
                  <a:rPr kumimoji="1" lang="en-US" altLang="ja-JP" dirty="0">
                    <a:solidFill>
                      <a:srgbClr val="FF0000"/>
                    </a:solidFill>
                  </a:rPr>
                  <a:t>)</a:t>
                </a:r>
                <a:endParaRPr kumimoji="1" lang="ja-JP" altLang="en-US" dirty="0">
                  <a:solidFill>
                    <a:srgbClr val="FF0000"/>
                  </a:solidFill>
                </a:endParaRPr>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0"/>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7" name="テキスト ボックス 276"/>
              <p:cNvSpPr txBox="1"/>
              <p:nvPr/>
            </p:nvSpPr>
            <p:spPr>
              <a:xfrm>
                <a:off x="2552031" y="3815174"/>
                <a:ext cx="1034899"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a:rPr>
                        <m:t>𝐹</m:t>
                      </m:r>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m:t>
                      </m:r>
                    </m:oMath>
                  </m:oMathPara>
                </a14:m>
                <a:endParaRPr kumimoji="1" lang="ja-JP" altLang="en-US" dirty="0">
                  <a:solidFill>
                    <a:srgbClr val="FF0000"/>
                  </a:solidFill>
                </a:endParaRPr>
              </a:p>
            </p:txBody>
          </p:sp>
        </mc:Choice>
        <mc:Fallback xmlns="">
          <p:sp>
            <p:nvSpPr>
              <p:cNvPr id="277" name="テキスト ボックス 276"/>
              <p:cNvSpPr txBox="1">
                <a:spLocks noRot="1" noChangeAspect="1" noMove="1" noResize="1" noEditPoints="1" noAdjustHandles="1" noChangeArrowheads="1" noChangeShapeType="1" noTextEdit="1"/>
              </p:cNvSpPr>
              <p:nvPr/>
            </p:nvSpPr>
            <p:spPr>
              <a:xfrm>
                <a:off x="2552031" y="3815174"/>
                <a:ext cx="1034899" cy="369332"/>
              </a:xfrm>
              <a:prstGeom prst="rect">
                <a:avLst/>
              </a:prstGeom>
              <a:blipFill rotWithShape="1">
                <a:blip r:embed="rId11"/>
                <a:stretch>
                  <a:fillRect b="-13333"/>
                </a:stretch>
              </a:blipFill>
            </p:spPr>
            <p:txBody>
              <a:bodyPr/>
              <a:lstStyle/>
              <a:p>
                <a:r>
                  <a:rPr lang="ja-JP" altLang="en-US">
                    <a:noFill/>
                  </a:rPr>
                  <a:t> </a:t>
                </a:r>
              </a:p>
            </p:txBody>
          </p:sp>
        </mc:Fallback>
      </mc:AlternateContent>
      <p:sp>
        <p:nvSpPr>
          <p:cNvPr id="280" name="正方形/長方形 279"/>
          <p:cNvSpPr/>
          <p:nvPr/>
        </p:nvSpPr>
        <p:spPr>
          <a:xfrm>
            <a:off x="3274878" y="3140968"/>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正方形/長方形 283"/>
          <p:cNvSpPr/>
          <p:nvPr/>
        </p:nvSpPr>
        <p:spPr>
          <a:xfrm>
            <a:off x="2840085" y="2707582"/>
            <a:ext cx="1024388" cy="1004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5" name="テキスト ボックス 284"/>
              <p:cNvSpPr txBox="1"/>
              <p:nvPr/>
            </p:nvSpPr>
            <p:spPr>
              <a:xfrm>
                <a:off x="4151857" y="5939988"/>
                <a:ext cx="1698414" cy="369332"/>
              </a:xfrm>
              <a:prstGeom prst="rect">
                <a:avLst/>
              </a:prstGeom>
              <a:noFill/>
            </p:spPr>
            <p:txBody>
              <a:bodyPr wrap="none" rtlCol="0">
                <a:spAutoFit/>
              </a:bodyPr>
              <a:lstStyle/>
              <a:p>
                <a:r>
                  <a:rPr kumimoji="1" lang="en-US" altLang="ja-JP" dirty="0">
                    <a:solidFill>
                      <a:schemeClr val="tx1"/>
                    </a:solidFill>
                  </a:rPr>
                  <a:t>RAM : depth = </a:t>
                </a:r>
                <a14:m>
                  <m:oMath xmlns:m="http://schemas.openxmlformats.org/officeDocument/2006/math">
                    <m:r>
                      <a:rPr kumimoji="1" lang="en-US" altLang="ja-JP" b="0" i="1" smtClean="0">
                        <a:solidFill>
                          <a:schemeClr val="tx1"/>
                        </a:solidFill>
                        <a:latin typeface="Cambria Math"/>
                      </a:rPr>
                      <m:t>𝑠</m:t>
                    </m:r>
                  </m:oMath>
                </a14:m>
                <a:endParaRPr kumimoji="1" lang="ja-JP" altLang="en-US" dirty="0">
                  <a:solidFill>
                    <a:schemeClr val="tx1"/>
                  </a:solidFill>
                </a:endParaRPr>
              </a:p>
            </p:txBody>
          </p:sp>
        </mc:Choice>
        <mc:Fallback xmlns="">
          <p:sp>
            <p:nvSpPr>
              <p:cNvPr id="285" name="テキスト ボックス 284"/>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12"/>
                <a:stretch>
                  <a:fillRect l="-2867" t="-8197" b="-24590"/>
                </a:stretch>
              </a:blipFill>
            </p:spPr>
            <p:txBody>
              <a:bodyPr/>
              <a:lstStyle/>
              <a:p>
                <a:r>
                  <a:rPr lang="ja-JP" altLang="en-US">
                    <a:noFill/>
                  </a:rPr>
                  <a:t> </a:t>
                </a:r>
              </a:p>
            </p:txBody>
          </p:sp>
        </mc:Fallback>
      </mc:AlternateContent>
      <p:grpSp>
        <p:nvGrpSpPr>
          <p:cNvPr id="283" name="グループ化 282"/>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6" name="テキスト ボックス 285"/>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3"/>
                  <a:stretch>
                    <a:fillRect/>
                  </a:stretch>
                </a:blipFill>
              </p:spPr>
              <p:txBody>
                <a:bodyPr/>
                <a:lstStyle/>
                <a:p>
                  <a:r>
                    <a:rPr lang="ja-JP" altLang="en-US">
                      <a:noFill/>
                    </a:rPr>
                    <a:t> </a:t>
                  </a:r>
                </a:p>
              </p:txBody>
            </p:sp>
          </mc:Fallback>
        </mc:AlternateContent>
        <p:cxnSp>
          <p:nvCxnSpPr>
            <p:cNvPr id="287" name="直線矢印コネクタ 286"/>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88" name="カギ線コネクタ 287"/>
          <p:cNvCxnSpPr/>
          <p:nvPr/>
        </p:nvCxnSpPr>
        <p:spPr>
          <a:xfrm rot="5400000" flipH="1">
            <a:off x="4603125" y="4109025"/>
            <a:ext cx="619395" cy="584052"/>
          </a:xfrm>
          <a:prstGeom prst="bentConnector4">
            <a:avLst>
              <a:gd name="adj1" fmla="val -36907"/>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9" name="テキスト ボックス 288"/>
              <p:cNvSpPr txBox="1"/>
              <p:nvPr/>
            </p:nvSpPr>
            <p:spPr>
              <a:xfrm>
                <a:off x="6712079" y="3454313"/>
                <a:ext cx="1491627"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𝐹</m:t>
                          </m:r>
                        </m:e>
                        <m:sub>
                          <m:r>
                            <a:rPr kumimoji="1" lang="en-US" altLang="ja-JP" b="0" i="1" smtClean="0">
                              <a:solidFill>
                                <a:srgbClr val="FF0000"/>
                              </a:solidFill>
                              <a:latin typeface="Cambria Math"/>
                            </a:rPr>
                            <m:t>𝑦</m:t>
                          </m:r>
                        </m:sub>
                      </m:sSub>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m:t>
                      </m:r>
                      <m:r>
                        <a:rPr kumimoji="1" lang="en-US" altLang="ja-JP" b="0" i="1" smtClean="0">
                          <a:solidFill>
                            <a:srgbClr val="FF0000"/>
                          </a:solidFill>
                          <a:latin typeface="Cambria Math" panose="02040503050406030204" pitchFamily="18" charset="0"/>
                        </a:rPr>
                        <m:t>𝑟</m:t>
                      </m:r>
                      <m:r>
                        <a:rPr kumimoji="1" lang="en-US" altLang="ja-JP" b="0" i="1" smtClean="0">
                          <a:solidFill>
                            <a:srgbClr val="FF0000"/>
                          </a:solidFill>
                          <a:latin typeface="Cambria Math"/>
                        </a:rPr>
                        <m:t>,</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m:t>
                      </m:r>
                    </m:oMath>
                  </m:oMathPara>
                </a14:m>
                <a:endParaRPr kumimoji="1" lang="ja-JP" altLang="en-US" dirty="0">
                  <a:solidFill>
                    <a:srgbClr val="FF0000"/>
                  </a:solidFill>
                </a:endParaRPr>
              </a:p>
            </p:txBody>
          </p:sp>
        </mc:Choice>
        <mc:Fallback xmlns="">
          <p:sp>
            <p:nvSpPr>
              <p:cNvPr id="289" name="テキスト ボックス 288"/>
              <p:cNvSpPr txBox="1">
                <a:spLocks noRot="1" noChangeAspect="1" noMove="1" noResize="1" noEditPoints="1" noAdjustHandles="1" noChangeArrowheads="1" noChangeShapeType="1" noTextEdit="1"/>
              </p:cNvSpPr>
              <p:nvPr/>
            </p:nvSpPr>
            <p:spPr>
              <a:xfrm>
                <a:off x="6712079" y="3454313"/>
                <a:ext cx="1491627" cy="391261"/>
              </a:xfrm>
              <a:prstGeom prst="rect">
                <a:avLst/>
              </a:prstGeom>
              <a:blipFill rotWithShape="1">
                <a:blip r:embed="rId14"/>
                <a:stretch>
                  <a:fillRect b="-7813"/>
                </a:stretch>
              </a:blipFill>
            </p:spPr>
            <p:txBody>
              <a:bodyPr/>
              <a:lstStyle/>
              <a:p>
                <a:r>
                  <a:rPr lang="ja-JP" altLang="en-US">
                    <a:noFill/>
                  </a:rPr>
                  <a:t> </a:t>
                </a:r>
              </a:p>
            </p:txBody>
          </p:sp>
        </mc:Fallback>
      </mc:AlternateContent>
      <p:sp>
        <p:nvSpPr>
          <p:cNvPr id="290" name="テキスト ボックス 289"/>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2530479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49539" y="2395073"/>
            <a:ext cx="1047379" cy="385855"/>
          </a:xfrm>
          <a:prstGeom prst="bentConnector4">
            <a:avLst>
              <a:gd name="adj1" fmla="val 41406"/>
              <a:gd name="adj2" fmla="val 20592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rot="5400000" flipH="1" flipV="1">
            <a:off x="3542556" y="3047196"/>
            <a:ext cx="1051912" cy="430776"/>
          </a:xfrm>
          <a:prstGeom prst="bentConnector3">
            <a:avLst>
              <a:gd name="adj1" fmla="val 1707"/>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276" idx="2"/>
            <a:endCxn id="159" idx="3"/>
          </p:cNvCxnSpPr>
          <p:nvPr/>
        </p:nvCxnSpPr>
        <p:spPr>
          <a:xfrm rot="5400000" flipH="1">
            <a:off x="4603125" y="4109025"/>
            <a:ext cx="619395" cy="584052"/>
          </a:xfrm>
          <a:prstGeom prst="bentConnector4">
            <a:avLst>
              <a:gd name="adj1" fmla="val -36907"/>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159" idx="1"/>
          </p:cNvCxnSpPr>
          <p:nvPr/>
        </p:nvCxnSpPr>
        <p:spPr>
          <a:xfrm rot="10800000" flipH="1" flipV="1">
            <a:off x="4473812" y="4091352"/>
            <a:ext cx="566240" cy="432591"/>
          </a:xfrm>
          <a:prstGeom prst="bentConnector4">
            <a:avLst>
              <a:gd name="adj1" fmla="val -40372"/>
              <a:gd name="adj2" fmla="val -681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6" name="テキスト ボックス 285"/>
              <p:cNvSpPr txBox="1"/>
              <p:nvPr/>
            </p:nvSpPr>
            <p:spPr>
              <a:xfrm>
                <a:off x="1331640" y="3578539"/>
                <a:ext cx="230608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𝑥</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+1)</m:t>
                      </m:r>
                    </m:oMath>
                  </m:oMathPara>
                </a14:m>
                <a:endParaRPr kumimoji="1" lang="ja-JP" altLang="en-US" dirty="0"/>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1331640" y="3578539"/>
                <a:ext cx="2306081" cy="369332"/>
              </a:xfrm>
              <a:prstGeom prst="rect">
                <a:avLst/>
              </a:prstGeom>
              <a:blipFill rotWithShape="1">
                <a:blip r:embed="rId14"/>
                <a:stretch>
                  <a:fillRect b="-11475"/>
                </a:stretch>
              </a:blipFill>
            </p:spPr>
            <p:txBody>
              <a:bodyPr/>
              <a:lstStyle/>
              <a:p>
                <a:r>
                  <a:rPr lang="ja-JP" altLang="en-US">
                    <a:noFill/>
                  </a:rPr>
                  <a:t> </a:t>
                </a:r>
              </a:p>
            </p:txBody>
          </p:sp>
        </mc:Fallback>
      </mc:AlternateContent>
      <p:grpSp>
        <p:nvGrpSpPr>
          <p:cNvPr id="277" name="グループ化 27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0" name="テキスト ボックス 279"/>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5"/>
                  <a:stretch>
                    <a:fillRect/>
                  </a:stretch>
                </a:blipFill>
              </p:spPr>
              <p:txBody>
                <a:bodyPr/>
                <a:lstStyle/>
                <a:p>
                  <a:r>
                    <a:rPr lang="ja-JP" altLang="en-US">
                      <a:noFill/>
                    </a:rPr>
                    <a:t> </a:t>
                  </a:r>
                </a:p>
              </p:txBody>
            </p:sp>
          </mc:Fallback>
        </mc:AlternateContent>
        <p:cxnSp>
          <p:nvCxnSpPr>
            <p:cNvPr id="281" name="直線矢印コネクタ 280"/>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84" name="テキスト ボックス 283"/>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29465904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47158" y="2395073"/>
            <a:ext cx="1047379" cy="385855"/>
          </a:xfrm>
          <a:prstGeom prst="bentConnector4">
            <a:avLst>
              <a:gd name="adj1" fmla="val 41406"/>
              <a:gd name="adj2" fmla="val 20592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276" idx="2"/>
            <a:endCxn id="159" idx="3"/>
          </p:cNvCxnSpPr>
          <p:nvPr/>
        </p:nvCxnSpPr>
        <p:spPr>
          <a:xfrm rot="5400000" flipH="1">
            <a:off x="4603125" y="4109025"/>
            <a:ext cx="619395" cy="584052"/>
          </a:xfrm>
          <a:prstGeom prst="bentConnector4">
            <a:avLst>
              <a:gd name="adj1" fmla="val -36907"/>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159" idx="1"/>
          </p:cNvCxnSpPr>
          <p:nvPr/>
        </p:nvCxnSpPr>
        <p:spPr>
          <a:xfrm rot="10800000" flipH="1" flipV="1">
            <a:off x="4473812" y="4091352"/>
            <a:ext cx="566240" cy="432591"/>
          </a:xfrm>
          <a:prstGeom prst="bentConnector4">
            <a:avLst>
              <a:gd name="adj1" fmla="val -40372"/>
              <a:gd name="adj2" fmla="val -681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6" name="テキスト ボックス 285"/>
              <p:cNvSpPr txBox="1"/>
              <p:nvPr/>
            </p:nvSpPr>
            <p:spPr>
              <a:xfrm>
                <a:off x="1331640" y="3578539"/>
                <a:ext cx="230608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𝑥</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+1)</m:t>
                      </m:r>
                    </m:oMath>
                  </m:oMathPara>
                </a14:m>
                <a:endParaRPr kumimoji="1" lang="ja-JP" altLang="en-US" dirty="0"/>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1331640" y="3578539"/>
                <a:ext cx="2306081" cy="369332"/>
              </a:xfrm>
              <a:prstGeom prst="rect">
                <a:avLst/>
              </a:prstGeom>
              <a:blipFill rotWithShape="1">
                <a:blip r:embed="rId14"/>
                <a:stretch>
                  <a:fillRect b="-11475"/>
                </a:stretch>
              </a:blipFill>
            </p:spPr>
            <p:txBody>
              <a:bodyPr/>
              <a:lstStyle/>
              <a:p>
                <a:r>
                  <a:rPr lang="ja-JP" altLang="en-US">
                    <a:noFill/>
                  </a:rPr>
                  <a:t> </a:t>
                </a:r>
              </a:p>
            </p:txBody>
          </p:sp>
        </mc:Fallback>
      </mc:AlternateContent>
      <p:sp>
        <p:nvSpPr>
          <p:cNvPr id="287" name="正方形/長方形 286"/>
          <p:cNvSpPr/>
          <p:nvPr/>
        </p:nvSpPr>
        <p:spPr>
          <a:xfrm>
            <a:off x="3704935" y="2852935"/>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8" name="テキスト ボックス 287"/>
              <p:cNvSpPr txBox="1"/>
              <p:nvPr/>
            </p:nvSpPr>
            <p:spPr>
              <a:xfrm>
                <a:off x="3952186" y="3353921"/>
                <a:ext cx="1895584"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𝐹</m:t>
                          </m:r>
                        </m:e>
                        <m:sub>
                          <m:r>
                            <a:rPr kumimoji="1" lang="en-US" altLang="ja-JP" b="0" i="1" smtClean="0">
                              <a:solidFill>
                                <a:srgbClr val="FF0000"/>
                              </a:solidFill>
                              <a:latin typeface="Cambria Math"/>
                            </a:rPr>
                            <m:t>𝑦</m:t>
                          </m:r>
                        </m:sub>
                      </m:sSub>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m:t>
                      </m:r>
                      <m:r>
                        <a:rPr kumimoji="1" lang="en-US" altLang="ja-JP" b="0" i="1" smtClean="0">
                          <a:solidFill>
                            <a:srgbClr val="FF0000"/>
                          </a:solidFill>
                          <a:latin typeface="Cambria Math" panose="02040503050406030204" pitchFamily="18" charset="0"/>
                        </a:rPr>
                        <m:t>𝑟</m:t>
                      </m:r>
                      <m:r>
                        <a:rPr kumimoji="1" lang="en-US" altLang="ja-JP" b="0" i="1" smtClean="0">
                          <a:solidFill>
                            <a:srgbClr val="FF0000"/>
                          </a:solidFill>
                          <a:latin typeface="Cambria Math"/>
                        </a:rPr>
                        <m:t>,</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+1)</m:t>
                      </m:r>
                    </m:oMath>
                  </m:oMathPara>
                </a14:m>
                <a:endParaRPr kumimoji="1" lang="ja-JP" altLang="en-US" dirty="0">
                  <a:solidFill>
                    <a:srgbClr val="FF0000"/>
                  </a:solidFill>
                </a:endParaRPr>
              </a:p>
            </p:txBody>
          </p:sp>
        </mc:Choice>
        <mc:Fallback xmlns="">
          <p:sp>
            <p:nvSpPr>
              <p:cNvPr id="288" name="テキスト ボックス 287"/>
              <p:cNvSpPr txBox="1">
                <a:spLocks noRot="1" noChangeAspect="1" noMove="1" noResize="1" noEditPoints="1" noAdjustHandles="1" noChangeArrowheads="1" noChangeShapeType="1" noTextEdit="1"/>
              </p:cNvSpPr>
              <p:nvPr/>
            </p:nvSpPr>
            <p:spPr>
              <a:xfrm>
                <a:off x="3952186" y="3353921"/>
                <a:ext cx="1895584" cy="391261"/>
              </a:xfrm>
              <a:prstGeom prst="rect">
                <a:avLst/>
              </a:prstGeom>
              <a:blipFill rotWithShape="1">
                <a:blip r:embed="rId15"/>
                <a:stretch>
                  <a:fillRect b="-7813"/>
                </a:stretch>
              </a:blipFill>
            </p:spPr>
            <p:txBody>
              <a:bodyPr/>
              <a:lstStyle/>
              <a:p>
                <a:r>
                  <a:rPr lang="ja-JP" altLang="en-US">
                    <a:noFill/>
                  </a:rPr>
                  <a:t> </a:t>
                </a:r>
              </a:p>
            </p:txBody>
          </p:sp>
        </mc:Fallback>
      </mc:AlternateContent>
      <p:grpSp>
        <p:nvGrpSpPr>
          <p:cNvPr id="277" name="グループ化 27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0" name="テキスト ボックス 279"/>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6"/>
                  <a:stretch>
                    <a:fillRect/>
                  </a:stretch>
                </a:blipFill>
              </p:spPr>
              <p:txBody>
                <a:bodyPr/>
                <a:lstStyle/>
                <a:p>
                  <a:r>
                    <a:rPr lang="ja-JP" altLang="en-US">
                      <a:noFill/>
                    </a:rPr>
                    <a:t> </a:t>
                  </a:r>
                </a:p>
              </p:txBody>
            </p:sp>
          </mc:Fallback>
        </mc:AlternateContent>
        <p:cxnSp>
          <p:nvCxnSpPr>
            <p:cNvPr id="281" name="直線矢印コネクタ 280"/>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84" name="テキスト ボックス 283"/>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mc:AlternateContent xmlns:mc="http://schemas.openxmlformats.org/markup-compatibility/2006" xmlns:a14="http://schemas.microsoft.com/office/drawing/2010/main">
        <mc:Choice Requires="a14">
          <p:sp>
            <p:nvSpPr>
              <p:cNvPr id="289" name="コンテンツ プレースホルダー 2"/>
              <p:cNvSpPr txBox="1">
                <a:spLocks/>
              </p:cNvSpPr>
              <p:nvPr/>
            </p:nvSpPr>
            <p:spPr>
              <a:xfrm>
                <a:off x="514411" y="3863044"/>
                <a:ext cx="8485040" cy="1019376"/>
              </a:xfrm>
              <a:prstGeom prst="rect">
                <a:avLst/>
              </a:prstGeom>
              <a:solidFill>
                <a:srgbClr val="00B0F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400" dirty="0">
                    <a:solidFill>
                      <a:schemeClr val="bg1"/>
                    </a:solidFill>
                  </a:rPr>
                  <a:t>  </a:t>
                </a:r>
                <a14:m>
                  <m:oMath xmlns:m="http://schemas.openxmlformats.org/officeDocument/2006/math">
                    <m:sSub>
                      <m:sSubPr>
                        <m:ctrlPr>
                          <a:rPr lang="en-US" altLang="ja-JP" sz="2400" i="1" smtClean="0">
                            <a:solidFill>
                              <a:schemeClr val="bg1"/>
                            </a:solidFill>
                            <a:latin typeface="Cambria Math" panose="02040503050406030204" pitchFamily="18" charset="0"/>
                          </a:rPr>
                        </m:ctrlPr>
                      </m:sSubPr>
                      <m:e>
                        <m:r>
                          <a:rPr lang="en-US" altLang="ja-JP" sz="2400" b="0" i="1" smtClean="0">
                            <a:solidFill>
                              <a:schemeClr val="bg1"/>
                            </a:solidFill>
                            <a:latin typeface="Cambria Math"/>
                          </a:rPr>
                          <m:t>𝐹</m:t>
                        </m:r>
                      </m:e>
                      <m:sub>
                        <m:r>
                          <a:rPr lang="en-US" altLang="ja-JP" sz="2400" b="0" i="1" smtClean="0">
                            <a:solidFill>
                              <a:schemeClr val="bg1"/>
                            </a:solidFill>
                            <a:latin typeface="Cambria Math"/>
                          </a:rPr>
                          <m:t>𝑦</m:t>
                        </m:r>
                      </m:sub>
                    </m:sSub>
                    <m:d>
                      <m:dPr>
                        <m:ctrlPr>
                          <a:rPr lang="en-US" altLang="ja-JP" sz="2400" b="0" i="1" smtClean="0">
                            <a:solidFill>
                              <a:schemeClr val="bg1"/>
                            </a:solidFill>
                            <a:latin typeface="Cambria Math" panose="02040503050406030204" pitchFamily="18" charset="0"/>
                          </a:rPr>
                        </m:ctrlPr>
                      </m:dPr>
                      <m:e>
                        <m:r>
                          <a:rPr lang="en-US" altLang="ja-JP" sz="2400" b="0" i="1" smtClean="0">
                            <a:solidFill>
                              <a:schemeClr val="bg1"/>
                            </a:solidFill>
                            <a:latin typeface="Cambria Math"/>
                          </a:rPr>
                          <m:t>𝑥</m:t>
                        </m:r>
                        <m:r>
                          <a:rPr lang="en-US" altLang="ja-JP" sz="2400" b="0" i="1" smtClean="0">
                            <a:solidFill>
                              <a:schemeClr val="bg1"/>
                            </a:solidFill>
                            <a:latin typeface="Cambria Math"/>
                          </a:rPr>
                          <m:t>+</m:t>
                        </m:r>
                        <m:r>
                          <a:rPr lang="en-US" altLang="ja-JP" sz="2400" b="0" i="1" smtClean="0">
                            <a:solidFill>
                              <a:schemeClr val="bg1"/>
                            </a:solidFill>
                            <a:latin typeface="Cambria Math"/>
                          </a:rPr>
                          <m:t>𝑟</m:t>
                        </m:r>
                        <m:r>
                          <a:rPr lang="en-US" altLang="ja-JP" sz="2400" b="0" i="1" smtClean="0">
                            <a:solidFill>
                              <a:schemeClr val="bg1"/>
                            </a:solidFill>
                            <a:latin typeface="Cambria Math"/>
                          </a:rPr>
                          <m:t>,</m:t>
                        </m:r>
                        <m:r>
                          <a:rPr lang="en-US" altLang="ja-JP" sz="2400" b="0" i="1" smtClean="0">
                            <a:solidFill>
                              <a:schemeClr val="bg1"/>
                            </a:solidFill>
                            <a:latin typeface="Cambria Math"/>
                          </a:rPr>
                          <m:t>𝑦</m:t>
                        </m:r>
                      </m:e>
                    </m:d>
                    <m:r>
                      <a:rPr lang="en-US" altLang="ja-JP" sz="2400" b="0" i="1" smtClean="0">
                        <a:solidFill>
                          <a:schemeClr val="bg1"/>
                        </a:solidFill>
                        <a:latin typeface="Cambria Math"/>
                      </a:rPr>
                      <m:t>=</m:t>
                    </m:r>
                  </m:oMath>
                </a14:m>
                <a:r>
                  <a:rPr lang="en-US" altLang="ja-JP" sz="2400" dirty="0">
                    <a:solidFill>
                      <a:schemeClr val="bg1"/>
                    </a:solidFill>
                  </a:rPr>
                  <a:t>  </a:t>
                </a:r>
                <a14:m>
                  <m:oMath xmlns:m="http://schemas.openxmlformats.org/officeDocument/2006/math">
                    <m:sSub>
                      <m:sSubPr>
                        <m:ctrlPr>
                          <a:rPr lang="en-US" altLang="ja-JP" sz="2400" i="1" smtClean="0">
                            <a:solidFill>
                              <a:schemeClr val="bg1"/>
                            </a:solidFill>
                            <a:latin typeface="Cambria Math" panose="02040503050406030204" pitchFamily="18" charset="0"/>
                          </a:rPr>
                        </m:ctrlPr>
                      </m:sSubPr>
                      <m:e>
                        <m:r>
                          <a:rPr lang="en-US" altLang="ja-JP" sz="2400" b="0" i="1" smtClean="0">
                            <a:solidFill>
                              <a:schemeClr val="bg1"/>
                            </a:solidFill>
                            <a:latin typeface="Cambria Math"/>
                          </a:rPr>
                          <m:t>𝐹</m:t>
                        </m:r>
                      </m:e>
                      <m:sub>
                        <m:r>
                          <a:rPr lang="en-US" altLang="ja-JP" sz="2400" b="0" i="1" smtClean="0">
                            <a:solidFill>
                              <a:schemeClr val="bg1"/>
                            </a:solidFill>
                            <a:latin typeface="Cambria Math"/>
                          </a:rPr>
                          <m:t>𝑦</m:t>
                        </m:r>
                      </m:sub>
                    </m:sSub>
                    <m:d>
                      <m:dPr>
                        <m:ctrlPr>
                          <a:rPr lang="en-US" altLang="ja-JP" sz="2400" i="1" smtClean="0">
                            <a:solidFill>
                              <a:schemeClr val="bg1"/>
                            </a:solidFill>
                            <a:latin typeface="Cambria Math" panose="02040503050406030204" pitchFamily="18" charset="0"/>
                          </a:rPr>
                        </m:ctrlPr>
                      </m:dPr>
                      <m:e>
                        <m:r>
                          <a:rPr lang="en-US" altLang="ja-JP" sz="2400" i="1" smtClean="0">
                            <a:solidFill>
                              <a:schemeClr val="bg1"/>
                            </a:solidFill>
                            <a:latin typeface="Cambria Math" panose="02040503050406030204" pitchFamily="18" charset="0"/>
                          </a:rPr>
                          <m:t>𝑥</m:t>
                        </m:r>
                        <m:r>
                          <a:rPr lang="en-US" altLang="ja-JP" sz="2400" b="0" i="1" smtClean="0">
                            <a:solidFill>
                              <a:schemeClr val="bg1"/>
                            </a:solidFill>
                            <a:latin typeface="Cambria Math"/>
                          </a:rPr>
                          <m:t>+</m:t>
                        </m:r>
                        <m:r>
                          <a:rPr lang="en-US" altLang="ja-JP" sz="2400" b="0" i="1" smtClean="0">
                            <a:solidFill>
                              <a:schemeClr val="bg1"/>
                            </a:solidFill>
                            <a:latin typeface="Cambria Math" panose="02040503050406030204" pitchFamily="18" charset="0"/>
                          </a:rPr>
                          <m:t>𝑟</m:t>
                        </m:r>
                        <m:r>
                          <a:rPr lang="en-US" altLang="ja-JP" sz="2400" i="1" smtClean="0">
                            <a:solidFill>
                              <a:schemeClr val="bg1"/>
                            </a:solidFill>
                            <a:latin typeface="Cambria Math" panose="02040503050406030204" pitchFamily="18" charset="0"/>
                          </a:rPr>
                          <m:t>,</m:t>
                        </m:r>
                        <m:r>
                          <a:rPr lang="en-US" altLang="ja-JP" sz="2400" i="1" smtClean="0">
                            <a:solidFill>
                              <a:schemeClr val="bg1"/>
                            </a:solidFill>
                            <a:latin typeface="Cambria Math" panose="02040503050406030204" pitchFamily="18" charset="0"/>
                          </a:rPr>
                          <m:t>𝑦</m:t>
                        </m:r>
                        <m:r>
                          <a:rPr lang="en-US" altLang="ja-JP" sz="2400" b="0" i="1" smtClean="0">
                            <a:solidFill>
                              <a:schemeClr val="bg1"/>
                            </a:solidFill>
                            <a:latin typeface="Cambria Math"/>
                          </a:rPr>
                          <m:t>−1</m:t>
                        </m:r>
                      </m:e>
                    </m:d>
                    <m:r>
                      <a:rPr lang="en-US" altLang="ja-JP" sz="2400" i="1" smtClean="0">
                        <a:solidFill>
                          <a:schemeClr val="bg1"/>
                        </a:solidFill>
                        <a:latin typeface="Cambria Math" panose="02040503050406030204" pitchFamily="18" charset="0"/>
                      </a:rPr>
                      <m:t>+</m:t>
                    </m:r>
                  </m:oMath>
                </a14:m>
                <a:endParaRPr lang="en-US" altLang="ja-JP" sz="2400" i="1" dirty="0">
                  <a:solidFill>
                    <a:schemeClr val="bg1"/>
                  </a:solidFill>
                  <a:latin typeface="Cambria Math" panose="02040503050406030204" pitchFamily="18" charset="0"/>
                </a:endParaRPr>
              </a:p>
              <a:p>
                <a:pPr marL="0" indent="0">
                  <a:buFont typeface="Arial" pitchFamily="34" charset="0"/>
                  <a:buNone/>
                </a:pPr>
                <a:r>
                  <a:rPr lang="ja-JP" altLang="en-US" sz="2400" dirty="0">
                    <a:solidFill>
                      <a:schemeClr val="bg1"/>
                    </a:solidFill>
                  </a:rPr>
                  <a:t>　                                          </a:t>
                </a:r>
                <a14:m>
                  <m:oMath xmlns:m="http://schemas.openxmlformats.org/officeDocument/2006/math">
                    <m:sSub>
                      <m:sSubPr>
                        <m:ctrlPr>
                          <a:rPr lang="en-US" altLang="ja-JP" sz="2400" i="1" smtClean="0">
                            <a:solidFill>
                              <a:schemeClr val="bg1"/>
                            </a:solidFill>
                            <a:latin typeface="Cambria Math" panose="02040503050406030204" pitchFamily="18" charset="0"/>
                          </a:rPr>
                        </m:ctrlPr>
                      </m:sSubPr>
                      <m:e>
                        <m:r>
                          <a:rPr lang="en-US" altLang="ja-JP" sz="2400" b="0" i="1" smtClean="0">
                            <a:solidFill>
                              <a:schemeClr val="bg1"/>
                            </a:solidFill>
                            <a:latin typeface="Cambria Math"/>
                          </a:rPr>
                          <m:t> </m:t>
                        </m:r>
                        <m:r>
                          <a:rPr lang="en-US" altLang="ja-JP" sz="2400" i="1">
                            <a:solidFill>
                              <a:schemeClr val="bg1"/>
                            </a:solidFill>
                            <a:latin typeface="Cambria Math"/>
                          </a:rPr>
                          <m:t>𝐶</m:t>
                        </m:r>
                      </m:e>
                      <m:sub>
                        <m:r>
                          <a:rPr lang="en-US" altLang="ja-JP" sz="2400" i="1">
                            <a:solidFill>
                              <a:schemeClr val="bg1"/>
                            </a:solidFill>
                            <a:latin typeface="Cambria Math"/>
                          </a:rPr>
                          <m:t>𝑥</m:t>
                        </m:r>
                      </m:sub>
                    </m:sSub>
                    <m:d>
                      <m:dPr>
                        <m:ctrlPr>
                          <a:rPr lang="en-US" altLang="ja-JP" sz="2400" b="0" i="1" smtClean="0">
                            <a:solidFill>
                              <a:schemeClr val="bg1"/>
                            </a:solidFill>
                            <a:latin typeface="Cambria Math" panose="02040503050406030204" pitchFamily="18" charset="0"/>
                          </a:rPr>
                        </m:ctrlPr>
                      </m:dPr>
                      <m:e>
                        <m:r>
                          <a:rPr lang="en-US" altLang="ja-JP" sz="2400" b="0" i="1" smtClean="0">
                            <a:solidFill>
                              <a:schemeClr val="bg1"/>
                            </a:solidFill>
                            <a:latin typeface="Cambria Math"/>
                          </a:rPr>
                          <m:t>𝑥</m:t>
                        </m:r>
                        <m:r>
                          <a:rPr lang="en-US" altLang="ja-JP" sz="2400" b="0" i="1" smtClean="0">
                            <a:solidFill>
                              <a:schemeClr val="bg1"/>
                            </a:solidFill>
                            <a:latin typeface="Cambria Math"/>
                          </a:rPr>
                          <m:t>+</m:t>
                        </m:r>
                        <m:r>
                          <a:rPr lang="en-US" altLang="ja-JP" sz="2400" b="0" i="1" smtClean="0">
                            <a:solidFill>
                              <a:schemeClr val="bg1"/>
                            </a:solidFill>
                            <a:latin typeface="Cambria Math" panose="02040503050406030204" pitchFamily="18" charset="0"/>
                          </a:rPr>
                          <m:t>𝑟</m:t>
                        </m:r>
                        <m:r>
                          <a:rPr lang="en-US" altLang="ja-JP" sz="2400" b="0" i="1" smtClean="0">
                            <a:solidFill>
                              <a:schemeClr val="bg1"/>
                            </a:solidFill>
                            <a:latin typeface="Cambria Math"/>
                          </a:rPr>
                          <m:t>,</m:t>
                        </m:r>
                        <m:r>
                          <a:rPr lang="en-US" altLang="ja-JP" sz="2400" b="0" i="1" smtClean="0">
                            <a:solidFill>
                              <a:schemeClr val="bg1"/>
                            </a:solidFill>
                            <a:latin typeface="Cambria Math"/>
                          </a:rPr>
                          <m:t>𝑦</m:t>
                        </m:r>
                        <m:r>
                          <a:rPr lang="en-US" altLang="ja-JP" sz="2400" b="0" i="1" smtClean="0">
                            <a:solidFill>
                              <a:schemeClr val="bg1"/>
                            </a:solidFill>
                            <a:latin typeface="Cambria Math"/>
                          </a:rPr>
                          <m:t>+</m:t>
                        </m:r>
                        <m:r>
                          <a:rPr lang="en-US" altLang="ja-JP" sz="2400" b="0" i="1" smtClean="0">
                            <a:solidFill>
                              <a:schemeClr val="bg1"/>
                            </a:solidFill>
                            <a:latin typeface="Cambria Math" panose="02040503050406030204" pitchFamily="18" charset="0"/>
                          </a:rPr>
                          <m:t>𝑟</m:t>
                        </m:r>
                      </m:e>
                    </m:d>
                    <m:r>
                      <a:rPr lang="en-US" altLang="ja-JP" sz="2400" i="1" smtClean="0">
                        <a:solidFill>
                          <a:schemeClr val="bg1"/>
                        </a:solidFill>
                        <a:latin typeface="Cambria Math" panose="02040503050406030204" pitchFamily="18" charset="0"/>
                      </a:rPr>
                      <m:t>−</m:t>
                    </m:r>
                    <m:sSub>
                      <m:sSubPr>
                        <m:ctrlPr>
                          <a:rPr lang="en-US" altLang="ja-JP" sz="2400" i="1" smtClean="0">
                            <a:solidFill>
                              <a:schemeClr val="bg1"/>
                            </a:solidFill>
                            <a:latin typeface="Cambria Math" panose="02040503050406030204" pitchFamily="18" charset="0"/>
                          </a:rPr>
                        </m:ctrlPr>
                      </m:sSubPr>
                      <m:e>
                        <m:r>
                          <a:rPr lang="en-US" altLang="ja-JP" sz="2400" i="1">
                            <a:solidFill>
                              <a:schemeClr val="bg1"/>
                            </a:solidFill>
                            <a:latin typeface="Cambria Math"/>
                          </a:rPr>
                          <m:t>𝐶</m:t>
                        </m:r>
                      </m:e>
                      <m:sub>
                        <m:r>
                          <a:rPr lang="en-US" altLang="ja-JP" sz="2400" i="1">
                            <a:solidFill>
                              <a:schemeClr val="bg1"/>
                            </a:solidFill>
                            <a:latin typeface="Cambria Math"/>
                          </a:rPr>
                          <m:t>𝑥</m:t>
                        </m:r>
                      </m:sub>
                    </m:sSub>
                    <m:r>
                      <a:rPr lang="en-US" altLang="ja-JP" sz="2400" b="0" i="1" smtClean="0">
                        <a:solidFill>
                          <a:schemeClr val="bg1"/>
                        </a:solidFill>
                        <a:latin typeface="Cambria Math"/>
                      </a:rPr>
                      <m:t>(</m:t>
                    </m:r>
                    <m:r>
                      <a:rPr lang="en-US" altLang="ja-JP" sz="2400" b="0" i="1" smtClean="0">
                        <a:solidFill>
                          <a:schemeClr val="bg1"/>
                        </a:solidFill>
                        <a:latin typeface="Cambria Math"/>
                      </a:rPr>
                      <m:t>𝑥</m:t>
                    </m:r>
                    <m:r>
                      <a:rPr lang="en-US" altLang="ja-JP" sz="2400" b="0" i="1" smtClean="0">
                        <a:solidFill>
                          <a:schemeClr val="bg1"/>
                        </a:solidFill>
                        <a:latin typeface="Cambria Math"/>
                      </a:rPr>
                      <m:t>+</m:t>
                    </m:r>
                    <m:r>
                      <a:rPr lang="en-US" altLang="ja-JP" sz="2400" b="0" i="1" smtClean="0">
                        <a:solidFill>
                          <a:schemeClr val="bg1"/>
                        </a:solidFill>
                        <a:latin typeface="Cambria Math" panose="02040503050406030204" pitchFamily="18" charset="0"/>
                      </a:rPr>
                      <m:t>𝑟</m:t>
                    </m:r>
                    <m:r>
                      <a:rPr lang="en-US" altLang="ja-JP" sz="2400" b="0" i="1" smtClean="0">
                        <a:solidFill>
                          <a:schemeClr val="bg1"/>
                        </a:solidFill>
                        <a:latin typeface="Cambria Math"/>
                      </a:rPr>
                      <m:t>,</m:t>
                    </m:r>
                    <m:r>
                      <a:rPr lang="en-US" altLang="ja-JP" sz="2400" b="0" i="1" smtClean="0">
                        <a:solidFill>
                          <a:schemeClr val="bg1"/>
                        </a:solidFill>
                        <a:latin typeface="Cambria Math"/>
                      </a:rPr>
                      <m:t>𝑦</m:t>
                    </m:r>
                    <m:r>
                      <a:rPr lang="en-US" altLang="ja-JP" sz="2400" b="0" i="1" smtClean="0">
                        <a:solidFill>
                          <a:schemeClr val="bg1"/>
                        </a:solidFill>
                        <a:latin typeface="Cambria Math"/>
                      </a:rPr>
                      <m:t>−</m:t>
                    </m:r>
                    <m:r>
                      <a:rPr lang="en-US" altLang="ja-JP" sz="2400" b="0" i="1" smtClean="0">
                        <a:solidFill>
                          <a:schemeClr val="bg1"/>
                        </a:solidFill>
                        <a:latin typeface="Cambria Math" panose="02040503050406030204" pitchFamily="18" charset="0"/>
                      </a:rPr>
                      <m:t>𝑟</m:t>
                    </m:r>
                    <m:r>
                      <a:rPr lang="en-US" altLang="ja-JP" sz="2400" b="0" i="1" smtClean="0">
                        <a:solidFill>
                          <a:schemeClr val="bg1"/>
                        </a:solidFill>
                        <a:latin typeface="Cambria Math"/>
                      </a:rPr>
                      <m:t>−1)</m:t>
                    </m:r>
                  </m:oMath>
                </a14:m>
                <a:endParaRPr lang="en-US" altLang="ja-JP" sz="2400" dirty="0">
                  <a:solidFill>
                    <a:schemeClr val="bg1"/>
                  </a:solidFill>
                </a:endParaRPr>
              </a:p>
            </p:txBody>
          </p:sp>
        </mc:Choice>
        <mc:Fallback xmlns="">
          <p:sp>
            <p:nvSpPr>
              <p:cNvPr id="289" name="コンテンツ プレースホルダー 2"/>
              <p:cNvSpPr txBox="1">
                <a:spLocks noRot="1" noChangeAspect="1" noMove="1" noResize="1" noEditPoints="1" noAdjustHandles="1" noChangeArrowheads="1" noChangeShapeType="1" noTextEdit="1"/>
              </p:cNvSpPr>
              <p:nvPr/>
            </p:nvSpPr>
            <p:spPr>
              <a:xfrm>
                <a:off x="514411" y="3863044"/>
                <a:ext cx="8485040" cy="1019376"/>
              </a:xfrm>
              <a:prstGeom prst="rect">
                <a:avLst/>
              </a:prstGeom>
              <a:blipFill>
                <a:blip r:embed="rId1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820858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1" name="テキスト ボックス 150"/>
              <p:cNvSpPr txBox="1"/>
              <p:nvPr/>
            </p:nvSpPr>
            <p:spPr>
              <a:xfrm>
                <a:off x="4621444" y="2965731"/>
                <a:ext cx="454612"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𝐹</m:t>
                          </m:r>
                        </m:e>
                        <m:sub>
                          <m:r>
                            <a:rPr kumimoji="1" lang="en-US" altLang="ja-JP" b="0" i="1" smtClean="0">
                              <a:latin typeface="Cambria Math"/>
                            </a:rPr>
                            <m:t>𝑦</m:t>
                          </m:r>
                        </m:sub>
                      </m:sSub>
                    </m:oMath>
                  </m:oMathPara>
                </a14:m>
                <a:endParaRPr kumimoji="1" lang="ja-JP" altLang="en-US" dirty="0"/>
              </a:p>
            </p:txBody>
          </p:sp>
        </mc:Choice>
        <mc:Fallback xmlns="">
          <p:sp>
            <p:nvSpPr>
              <p:cNvPr id="151" name="テキスト ボックス 150"/>
              <p:cNvSpPr txBox="1">
                <a:spLocks noRot="1" noChangeAspect="1" noMove="1" noResize="1" noEditPoints="1" noAdjustHandles="1" noChangeArrowheads="1" noChangeShapeType="1" noTextEdit="1"/>
              </p:cNvSpPr>
              <p:nvPr/>
            </p:nvSpPr>
            <p:spPr>
              <a:xfrm>
                <a:off x="4621444" y="2965731"/>
                <a:ext cx="454612" cy="391261"/>
              </a:xfrm>
              <a:prstGeom prst="rect">
                <a:avLst/>
              </a:prstGeom>
              <a:blipFill rotWithShape="1">
                <a:blip r:embed="rId3"/>
                <a:stretch>
                  <a:fillRect b="-3125"/>
                </a:stretch>
              </a:blipFill>
            </p:spPr>
            <p:txBody>
              <a:bodyPr/>
              <a:lstStyle/>
              <a:p>
                <a:r>
                  <a:rPr lang="ja-JP" altLang="en-US">
                    <a:noFill/>
                  </a:rPr>
                  <a:t> </a:t>
                </a:r>
              </a:p>
            </p:txBody>
          </p:sp>
        </mc:Fallback>
      </mc:AlternateContent>
      <p:cxnSp>
        <p:nvCxnSpPr>
          <p:cNvPr id="6" name="直線コネクタ 5"/>
          <p:cNvCxnSpPr/>
          <p:nvPr/>
        </p:nvCxnSpPr>
        <p:spPr>
          <a:xfrm>
            <a:off x="3772985" y="1822053"/>
            <a:ext cx="0" cy="4647158"/>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67544" y="0"/>
            <a:ext cx="8229600" cy="1143000"/>
          </a:xfrm>
        </p:spPr>
        <p:txBody>
          <a:bodyPr/>
          <a:lstStyle/>
          <a:p>
            <a:r>
              <a:rPr kumimoji="1" lang="en-US" altLang="ja-JP" dirty="0"/>
              <a:t>Box Filter – FPGA implementation</a:t>
            </a:r>
            <a:endParaRPr kumimoji="1" lang="ja-JP" altLang="en-US" dirty="0"/>
          </a:p>
        </p:txBody>
      </p:sp>
      <p:sp>
        <p:nvSpPr>
          <p:cNvPr id="113" name="正方形/長方形 112"/>
          <p:cNvSpPr/>
          <p:nvPr/>
        </p:nvSpPr>
        <p:spPr>
          <a:xfrm>
            <a:off x="971600" y="1988840"/>
            <a:ext cx="2880320" cy="4320480"/>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4" name="グループ化 343"/>
          <p:cNvGrpSpPr/>
          <p:nvPr/>
        </p:nvGrpSpPr>
        <p:grpSpPr>
          <a:xfrm>
            <a:off x="962635" y="2132856"/>
            <a:ext cx="2889285" cy="4032448"/>
            <a:chOff x="962634" y="2132856"/>
            <a:chExt cx="7281774" cy="4032448"/>
          </a:xfrm>
        </p:grpSpPr>
        <p:cxnSp>
          <p:nvCxnSpPr>
            <p:cNvPr id="115" name="直線コネクタ 114"/>
            <p:cNvCxnSpPr/>
            <p:nvPr/>
          </p:nvCxnSpPr>
          <p:spPr>
            <a:xfrm>
              <a:off x="971600" y="21328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962634" y="22768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971600" y="24208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962634" y="25649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962634" y="270892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962634" y="285293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962634" y="299695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962634" y="314096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962634" y="328498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962634" y="342900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962634" y="357301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962634" y="371703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962634" y="386104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971600" y="400506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971600" y="414908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971600" y="429309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962634" y="443711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962634" y="458112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971600" y="472514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a:off x="962634" y="486916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971600" y="501317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962634" y="515719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a:off x="962634" y="530120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a:off x="962634" y="544522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962634" y="5589240"/>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a:off x="962634" y="5733256"/>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1600" y="5877272"/>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a:off x="962634" y="6021288"/>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p:cNvCxnSpPr/>
            <p:nvPr/>
          </p:nvCxnSpPr>
          <p:spPr>
            <a:xfrm>
              <a:off x="962634" y="6165304"/>
              <a:ext cx="727280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4" name="グループ化 233"/>
          <p:cNvGrpSpPr/>
          <p:nvPr/>
        </p:nvGrpSpPr>
        <p:grpSpPr>
          <a:xfrm>
            <a:off x="1115616" y="1988840"/>
            <a:ext cx="2160800" cy="4320480"/>
            <a:chOff x="1115616" y="1988840"/>
            <a:chExt cx="2160800" cy="4320480"/>
          </a:xfrm>
        </p:grpSpPr>
        <p:grpSp>
          <p:nvGrpSpPr>
            <p:cNvPr id="218" name="グループ化 217"/>
            <p:cNvGrpSpPr/>
            <p:nvPr/>
          </p:nvGrpSpPr>
          <p:grpSpPr>
            <a:xfrm>
              <a:off x="1115616" y="1988840"/>
              <a:ext cx="1008672" cy="4320480"/>
              <a:chOff x="1115616" y="1988840"/>
              <a:chExt cx="1008672" cy="4320480"/>
            </a:xfrm>
          </p:grpSpPr>
          <p:grpSp>
            <p:nvGrpSpPr>
              <p:cNvPr id="210" name="グループ化 209"/>
              <p:cNvGrpSpPr/>
              <p:nvPr/>
            </p:nvGrpSpPr>
            <p:grpSpPr>
              <a:xfrm>
                <a:off x="1115616" y="1988840"/>
                <a:ext cx="432608" cy="4320480"/>
                <a:chOff x="1115616" y="1988840"/>
                <a:chExt cx="432608" cy="4320480"/>
              </a:xfrm>
            </p:grpSpPr>
            <p:grpSp>
              <p:nvGrpSpPr>
                <p:cNvPr id="206" name="グループ化 205"/>
                <p:cNvGrpSpPr/>
                <p:nvPr/>
              </p:nvGrpSpPr>
              <p:grpSpPr>
                <a:xfrm>
                  <a:off x="1115616" y="1988840"/>
                  <a:ext cx="144576" cy="4320480"/>
                  <a:chOff x="1115616" y="1988840"/>
                  <a:chExt cx="144576" cy="4320480"/>
                </a:xfrm>
              </p:grpSpPr>
              <p:cxnSp>
                <p:nvCxnSpPr>
                  <p:cNvPr id="146" name="直線コネクタ 14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グループ化 206"/>
                <p:cNvGrpSpPr/>
                <p:nvPr/>
              </p:nvGrpSpPr>
              <p:grpSpPr>
                <a:xfrm>
                  <a:off x="1403648" y="1988840"/>
                  <a:ext cx="144576" cy="4320480"/>
                  <a:chOff x="1115616" y="1988840"/>
                  <a:chExt cx="144576" cy="4320480"/>
                </a:xfrm>
              </p:grpSpPr>
              <p:cxnSp>
                <p:nvCxnSpPr>
                  <p:cNvPr id="208" name="直線コネクタ 207"/>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11" name="グループ化 210"/>
              <p:cNvGrpSpPr/>
              <p:nvPr/>
            </p:nvGrpSpPr>
            <p:grpSpPr>
              <a:xfrm>
                <a:off x="1691680" y="1988840"/>
                <a:ext cx="432608" cy="4320480"/>
                <a:chOff x="1115616" y="1988840"/>
                <a:chExt cx="432608" cy="4320480"/>
              </a:xfrm>
            </p:grpSpPr>
            <p:grpSp>
              <p:nvGrpSpPr>
                <p:cNvPr id="212" name="グループ化 211"/>
                <p:cNvGrpSpPr/>
                <p:nvPr/>
              </p:nvGrpSpPr>
              <p:grpSpPr>
                <a:xfrm>
                  <a:off x="1115616" y="1988840"/>
                  <a:ext cx="144576" cy="4320480"/>
                  <a:chOff x="1115616" y="1988840"/>
                  <a:chExt cx="144576" cy="4320480"/>
                </a:xfrm>
              </p:grpSpPr>
              <p:cxnSp>
                <p:nvCxnSpPr>
                  <p:cNvPr id="216" name="直線コネクタ 21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13" name="グループ化 212"/>
                <p:cNvGrpSpPr/>
                <p:nvPr/>
              </p:nvGrpSpPr>
              <p:grpSpPr>
                <a:xfrm>
                  <a:off x="1403648" y="1988840"/>
                  <a:ext cx="144576" cy="4320480"/>
                  <a:chOff x="1115616" y="1988840"/>
                  <a:chExt cx="144576" cy="4320480"/>
                </a:xfrm>
              </p:grpSpPr>
              <p:cxnSp>
                <p:nvCxnSpPr>
                  <p:cNvPr id="214" name="直線コネクタ 21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nvGrpSpPr>
            <p:cNvPr id="219" name="グループ化 218"/>
            <p:cNvGrpSpPr/>
            <p:nvPr/>
          </p:nvGrpSpPr>
          <p:grpSpPr>
            <a:xfrm>
              <a:off x="2267744" y="1988840"/>
              <a:ext cx="1008672" cy="4320480"/>
              <a:chOff x="1115616" y="1988840"/>
              <a:chExt cx="1008672" cy="4320480"/>
            </a:xfrm>
          </p:grpSpPr>
          <p:grpSp>
            <p:nvGrpSpPr>
              <p:cNvPr id="220" name="グループ化 219"/>
              <p:cNvGrpSpPr/>
              <p:nvPr/>
            </p:nvGrpSpPr>
            <p:grpSpPr>
              <a:xfrm>
                <a:off x="1115616" y="1988840"/>
                <a:ext cx="432608" cy="4320480"/>
                <a:chOff x="1115616" y="1988840"/>
                <a:chExt cx="432608" cy="4320480"/>
              </a:xfrm>
            </p:grpSpPr>
            <p:grpSp>
              <p:nvGrpSpPr>
                <p:cNvPr id="228" name="グループ化 227"/>
                <p:cNvGrpSpPr/>
                <p:nvPr/>
              </p:nvGrpSpPr>
              <p:grpSpPr>
                <a:xfrm>
                  <a:off x="1115616" y="1988840"/>
                  <a:ext cx="144576" cy="4320480"/>
                  <a:chOff x="1115616" y="1988840"/>
                  <a:chExt cx="144576" cy="4320480"/>
                </a:xfrm>
              </p:grpSpPr>
              <p:cxnSp>
                <p:nvCxnSpPr>
                  <p:cNvPr id="232" name="直線コネクタ 231"/>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9" name="グループ化 228"/>
                <p:cNvGrpSpPr/>
                <p:nvPr/>
              </p:nvGrpSpPr>
              <p:grpSpPr>
                <a:xfrm>
                  <a:off x="1403648" y="1988840"/>
                  <a:ext cx="144576" cy="4320480"/>
                  <a:chOff x="1115616" y="1988840"/>
                  <a:chExt cx="144576" cy="4320480"/>
                </a:xfrm>
              </p:grpSpPr>
              <p:cxnSp>
                <p:nvCxnSpPr>
                  <p:cNvPr id="230" name="直線コネクタ 229"/>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21" name="グループ化 220"/>
              <p:cNvGrpSpPr/>
              <p:nvPr/>
            </p:nvGrpSpPr>
            <p:grpSpPr>
              <a:xfrm>
                <a:off x="1691680" y="1988840"/>
                <a:ext cx="432608" cy="4320480"/>
                <a:chOff x="1115616" y="1988840"/>
                <a:chExt cx="432608" cy="4320480"/>
              </a:xfrm>
            </p:grpSpPr>
            <p:grpSp>
              <p:nvGrpSpPr>
                <p:cNvPr id="222" name="グループ化 221"/>
                <p:cNvGrpSpPr/>
                <p:nvPr/>
              </p:nvGrpSpPr>
              <p:grpSpPr>
                <a:xfrm>
                  <a:off x="1115616" y="1988840"/>
                  <a:ext cx="144576" cy="4320480"/>
                  <a:chOff x="1115616" y="1988840"/>
                  <a:chExt cx="144576" cy="4320480"/>
                </a:xfrm>
              </p:grpSpPr>
              <p:cxnSp>
                <p:nvCxnSpPr>
                  <p:cNvPr id="226" name="直線コネクタ 225"/>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23" name="グループ化 222"/>
                <p:cNvGrpSpPr/>
                <p:nvPr/>
              </p:nvGrpSpPr>
              <p:grpSpPr>
                <a:xfrm>
                  <a:off x="1403648" y="1988840"/>
                  <a:ext cx="144576" cy="4320480"/>
                  <a:chOff x="1115616" y="1988840"/>
                  <a:chExt cx="144576" cy="4320480"/>
                </a:xfrm>
              </p:grpSpPr>
              <p:cxnSp>
                <p:nvCxnSpPr>
                  <p:cNvPr id="224" name="直線コネクタ 223"/>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直線コネクタ 224"/>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253" name="グループ化 252"/>
          <p:cNvGrpSpPr/>
          <p:nvPr/>
        </p:nvGrpSpPr>
        <p:grpSpPr>
          <a:xfrm>
            <a:off x="3419312" y="1988840"/>
            <a:ext cx="432608" cy="4320480"/>
            <a:chOff x="1115616" y="1988840"/>
            <a:chExt cx="432608" cy="4320480"/>
          </a:xfrm>
        </p:grpSpPr>
        <p:grpSp>
          <p:nvGrpSpPr>
            <p:cNvPr id="261" name="グループ化 260"/>
            <p:cNvGrpSpPr/>
            <p:nvPr/>
          </p:nvGrpSpPr>
          <p:grpSpPr>
            <a:xfrm>
              <a:off x="1115616" y="1988840"/>
              <a:ext cx="144576" cy="4320480"/>
              <a:chOff x="1115616" y="1988840"/>
              <a:chExt cx="144576" cy="4320480"/>
            </a:xfrm>
          </p:grpSpPr>
          <p:cxnSp>
            <p:nvCxnSpPr>
              <p:cNvPr id="265" name="直線コネクタ 264"/>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62" name="グループ化 261"/>
            <p:cNvGrpSpPr/>
            <p:nvPr/>
          </p:nvGrpSpPr>
          <p:grpSpPr>
            <a:xfrm>
              <a:off x="1403648" y="1988840"/>
              <a:ext cx="144576" cy="4320480"/>
              <a:chOff x="1115616" y="1988840"/>
              <a:chExt cx="144576" cy="4320480"/>
            </a:xfrm>
          </p:grpSpPr>
          <p:cxnSp>
            <p:nvCxnSpPr>
              <p:cNvPr id="263" name="直線コネクタ 262"/>
              <p:cNvCxnSpPr/>
              <p:nvPr/>
            </p:nvCxnSpPr>
            <p:spPr>
              <a:xfrm>
                <a:off x="1115616"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a:off x="1260192" y="1988840"/>
                <a:ext cx="0" cy="432048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45" name="正方形/長方形 344"/>
          <p:cNvSpPr/>
          <p:nvPr/>
        </p:nvSpPr>
        <p:spPr>
          <a:xfrm>
            <a:off x="971601" y="3140968"/>
            <a:ext cx="2880320" cy="115212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962636" y="2708919"/>
            <a:ext cx="2889286" cy="2016225"/>
          </a:xfrm>
          <a:prstGeom prst="rect">
            <a:avLst/>
          </a:prstGeom>
          <a:noFill/>
          <a:ln w="38100">
            <a:solidFill>
              <a:srgbClr val="0033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5" name="テキスト ボックス 144"/>
              <p:cNvSpPr txBox="1"/>
              <p:nvPr/>
            </p:nvSpPr>
            <p:spPr>
              <a:xfrm>
                <a:off x="3391607" y="1637387"/>
                <a:ext cx="7577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a:rPr>
                        <m:t>𝑟</m:t>
                      </m:r>
                    </m:oMath>
                  </m:oMathPara>
                </a14:m>
                <a:endParaRPr kumimoji="1" lang="ja-JP" altLang="en-US" dirty="0"/>
              </a:p>
            </p:txBody>
          </p:sp>
        </mc:Choice>
        <mc:Fallback xmlns="">
          <p:sp>
            <p:nvSpPr>
              <p:cNvPr id="145" name="テキスト ボックス 144"/>
              <p:cNvSpPr txBox="1">
                <a:spLocks noRot="1" noChangeAspect="1" noMove="1" noResize="1" noEditPoints="1" noAdjustHandles="1" noChangeArrowheads="1" noChangeShapeType="1" noTextEdit="1"/>
              </p:cNvSpPr>
              <p:nvPr/>
            </p:nvSpPr>
            <p:spPr>
              <a:xfrm>
                <a:off x="3391607" y="1637387"/>
                <a:ext cx="757772" cy="369332"/>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7" name="テキスト ボックス 146"/>
              <p:cNvSpPr txBox="1"/>
              <p:nvPr/>
            </p:nvSpPr>
            <p:spPr>
              <a:xfrm>
                <a:off x="364482" y="2843697"/>
                <a:ext cx="475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dirty="0" smtClean="0">
                              <a:latin typeface="Cambria Math" panose="02040503050406030204" pitchFamily="18" charset="0"/>
                            </a:rPr>
                          </m:ctrlPr>
                        </m:sSubPr>
                        <m:e>
                          <m:r>
                            <a:rPr kumimoji="1" lang="en-US" altLang="ja-JP" b="0" i="1" dirty="0" smtClean="0">
                              <a:latin typeface="Cambria Math"/>
                            </a:rPr>
                            <m:t>𝑦</m:t>
                          </m:r>
                        </m:e>
                        <m:sub>
                          <m:r>
                            <a:rPr kumimoji="1" lang="en-US" altLang="ja-JP" b="0" i="1" dirty="0" smtClean="0">
                              <a:latin typeface="Cambria Math"/>
                            </a:rPr>
                            <m:t>𝑏</m:t>
                          </m:r>
                        </m:sub>
                      </m:sSub>
                    </m:oMath>
                  </m:oMathPara>
                </a14:m>
                <a:endParaRPr kumimoji="1" lang="ja-JP" altLang="en-US" dirty="0"/>
              </a:p>
            </p:txBody>
          </p:sp>
        </mc:Choice>
        <mc:Fallback xmlns="">
          <p:sp>
            <p:nvSpPr>
              <p:cNvPr id="147" name="テキスト ボックス 146"/>
              <p:cNvSpPr txBox="1">
                <a:spLocks noRot="1" noChangeAspect="1" noMove="1" noResize="1" noEditPoints="1" noAdjustHandles="1" noChangeArrowheads="1" noChangeShapeType="1" noTextEdit="1"/>
              </p:cNvSpPr>
              <p:nvPr/>
            </p:nvSpPr>
            <p:spPr>
              <a:xfrm>
                <a:off x="364482" y="2843697"/>
                <a:ext cx="475450" cy="369332"/>
              </a:xfrm>
              <a:prstGeom prst="rect">
                <a:avLst/>
              </a:prstGeom>
              <a:blipFill rotWithShape="1">
                <a:blip r:embed="rId7"/>
                <a:stretch>
                  <a:fillRect b="-4918"/>
                </a:stretch>
              </a:blipFill>
            </p:spPr>
            <p:txBody>
              <a:bodyPr/>
              <a:lstStyle/>
              <a:p>
                <a:r>
                  <a:rPr lang="ja-JP" altLang="en-US">
                    <a:noFill/>
                  </a:rPr>
                  <a:t> </a:t>
                </a:r>
              </a:p>
            </p:txBody>
          </p:sp>
        </mc:Fallback>
      </mc:AlternateContent>
      <p:cxnSp>
        <p:nvCxnSpPr>
          <p:cNvPr id="8" name="直線コネクタ 7"/>
          <p:cNvCxnSpPr/>
          <p:nvPr/>
        </p:nvCxnSpPr>
        <p:spPr>
          <a:xfrm>
            <a:off x="467544" y="3213029"/>
            <a:ext cx="34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5004048" y="3095698"/>
            <a:ext cx="360040" cy="110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156692" y="2420888"/>
            <a:ext cx="143758" cy="100811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6155846" y="2422246"/>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004048" y="2755417"/>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55" name="直線矢印コネクタ 154"/>
          <p:cNvCxnSpPr/>
          <p:nvPr/>
        </p:nvCxnSpPr>
        <p:spPr>
          <a:xfrm>
            <a:off x="5184068" y="2940083"/>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5" idx="2"/>
          </p:cNvCxnSpPr>
          <p:nvPr/>
        </p:nvCxnSpPr>
        <p:spPr>
          <a:xfrm rot="5400000" flipH="1" flipV="1">
            <a:off x="5060687" y="2758935"/>
            <a:ext cx="570798" cy="324036"/>
          </a:xfrm>
          <a:prstGeom prst="bentConnector3">
            <a:avLst>
              <a:gd name="adj1" fmla="val -40049"/>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5327799" y="2637366"/>
            <a:ext cx="178594" cy="111918"/>
          </a:xfrm>
          <a:custGeom>
            <a:avLst/>
            <a:gdLst>
              <a:gd name="connsiteX0" fmla="*/ 178594 w 178594"/>
              <a:gd name="connsiteY0" fmla="*/ 0 h 111918"/>
              <a:gd name="connsiteX1" fmla="*/ 0 w 178594"/>
              <a:gd name="connsiteY1" fmla="*/ 0 h 111918"/>
              <a:gd name="connsiteX2" fmla="*/ 0 w 178594"/>
              <a:gd name="connsiteY2" fmla="*/ 111918 h 111918"/>
            </a:gdLst>
            <a:ahLst/>
            <a:cxnLst>
              <a:cxn ang="0">
                <a:pos x="connsiteX0" y="connsiteY0"/>
              </a:cxn>
              <a:cxn ang="0">
                <a:pos x="connsiteX1" y="connsiteY1"/>
              </a:cxn>
              <a:cxn ang="0">
                <a:pos x="connsiteX2" y="connsiteY2"/>
              </a:cxn>
            </a:cxnLst>
            <a:rect l="l" t="t" r="r" b="b"/>
            <a:pathLst>
              <a:path w="178594" h="111918">
                <a:moveTo>
                  <a:pt x="178594" y="0"/>
                </a:moveTo>
                <a:lnTo>
                  <a:pt x="0" y="0"/>
                </a:lnTo>
                <a:lnTo>
                  <a:pt x="0" y="111918"/>
                </a:lnTo>
              </a:path>
            </a:pathLst>
          </a:custGeom>
          <a:noFill/>
          <a:ln w="9525">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156692" y="2564904"/>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6155078" y="2712769"/>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155144" y="2852140"/>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155978" y="2996952"/>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155846" y="3141021"/>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155846" y="3284984"/>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99" name="テキスト ボックス 98"/>
              <p:cNvSpPr txBox="1"/>
              <p:nvPr/>
            </p:nvSpPr>
            <p:spPr>
              <a:xfrm>
                <a:off x="6309566" y="2706235"/>
                <a:ext cx="2296654" cy="369332"/>
              </a:xfrm>
              <a:prstGeom prst="rect">
                <a:avLst/>
              </a:prstGeom>
              <a:noFill/>
            </p:spPr>
            <p:txBody>
              <a:bodyPr wrap="none" rtlCol="0">
                <a:spAutoFit/>
              </a:bodyPr>
              <a:lstStyle/>
              <a:p>
                <a:r>
                  <a:rPr lang="en-US" altLang="ja-JP" dirty="0"/>
                  <a:t>buffer: depth = </a:t>
                </a:r>
                <a14:m>
                  <m:oMath xmlns:m="http://schemas.openxmlformats.org/officeDocument/2006/math">
                    <m:r>
                      <a:rPr lang="en-US" altLang="ja-JP" b="0" i="1" smtClean="0">
                        <a:latin typeface="Cambria Math"/>
                      </a:rPr>
                      <m:t>2</m:t>
                    </m:r>
                    <m:r>
                      <a:rPr lang="en-US" altLang="ja-JP" b="0" i="1" smtClean="0">
                        <a:latin typeface="Cambria Math"/>
                      </a:rPr>
                      <m:t>𝑟</m:t>
                    </m:r>
                    <m:r>
                      <a:rPr lang="en-US" altLang="ja-JP" b="0" i="1" smtClean="0">
                        <a:latin typeface="Cambria Math"/>
                      </a:rPr>
                      <m:t>+1</m:t>
                    </m:r>
                  </m:oMath>
                </a14:m>
                <a:endParaRPr kumimoji="1" lang="ja-JP" altLang="en-US" dirty="0"/>
              </a:p>
            </p:txBody>
          </p:sp>
        </mc:Choice>
        <mc:Fallback xmlns="">
          <p:sp>
            <p:nvSpPr>
              <p:cNvPr id="99" name="テキスト ボックス 98"/>
              <p:cNvSpPr txBox="1">
                <a:spLocks noRot="1" noChangeAspect="1" noMove="1" noResize="1" noEditPoints="1" noAdjustHandles="1" noChangeArrowheads="1" noChangeShapeType="1" noTextEdit="1"/>
              </p:cNvSpPr>
              <p:nvPr/>
            </p:nvSpPr>
            <p:spPr>
              <a:xfrm>
                <a:off x="6309566" y="2706235"/>
                <a:ext cx="2296654" cy="369332"/>
              </a:xfrm>
              <a:prstGeom prst="rect">
                <a:avLst/>
              </a:prstGeom>
              <a:blipFill rotWithShape="1">
                <a:blip r:embed="rId8"/>
                <a:stretch>
                  <a:fillRect l="-2122" t="-8197" b="-24590"/>
                </a:stretch>
              </a:blipFill>
            </p:spPr>
            <p:txBody>
              <a:bodyPr/>
              <a:lstStyle/>
              <a:p>
                <a:r>
                  <a:rPr lang="ja-JP" altLang="en-US">
                    <a:noFill/>
                  </a:rPr>
                  <a:t> </a:t>
                </a:r>
              </a:p>
            </p:txBody>
          </p:sp>
        </mc:Fallback>
      </mc:AlternateContent>
      <p:cxnSp>
        <p:nvCxnSpPr>
          <p:cNvPr id="4" name="直線矢印コネクタ 3"/>
          <p:cNvCxnSpPr/>
          <p:nvPr/>
        </p:nvCxnSpPr>
        <p:spPr>
          <a:xfrm>
            <a:off x="3772985" y="2736628"/>
            <a:ext cx="0" cy="19442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正方形/長方形 108"/>
          <p:cNvSpPr/>
          <p:nvPr/>
        </p:nvSpPr>
        <p:spPr>
          <a:xfrm>
            <a:off x="4860032" y="2406176"/>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110" name="直線矢印コネクタ 109"/>
          <p:cNvCxnSpPr>
            <a:stCxn id="109" idx="2"/>
          </p:cNvCxnSpPr>
          <p:nvPr/>
        </p:nvCxnSpPr>
        <p:spPr>
          <a:xfrm>
            <a:off x="5040052" y="2590842"/>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flipV="1">
            <a:off x="3851920" y="2395073"/>
            <a:ext cx="1047379" cy="385855"/>
          </a:xfrm>
          <a:prstGeom prst="bentConnector4">
            <a:avLst>
              <a:gd name="adj1" fmla="val 41406"/>
              <a:gd name="adj2" fmla="val 2059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stCxn id="97" idx="2"/>
          </p:cNvCxnSpPr>
          <p:nvPr/>
        </p:nvCxnSpPr>
        <p:spPr>
          <a:xfrm rot="5400000" flipH="1">
            <a:off x="5195292" y="2394953"/>
            <a:ext cx="1022824" cy="1045271"/>
          </a:xfrm>
          <a:prstGeom prst="bentConnector5">
            <a:avLst>
              <a:gd name="adj1" fmla="val -22350"/>
              <a:gd name="adj2" fmla="val 44904"/>
              <a:gd name="adj3" fmla="val 12235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カギ線コネクタ 6"/>
          <p:cNvCxnSpPr>
            <a:endCxn id="153" idx="0"/>
          </p:cNvCxnSpPr>
          <p:nvPr/>
        </p:nvCxnSpPr>
        <p:spPr>
          <a:xfrm>
            <a:off x="4899299" y="1988840"/>
            <a:ext cx="1330040" cy="43340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a:xfrm>
            <a:off x="6156176" y="2422246"/>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708584" y="2999333"/>
            <a:ext cx="146985" cy="144016"/>
          </a:xfrm>
          <a:prstGeom prst="rect">
            <a:avLst/>
          </a:prstGeom>
          <a:solidFill>
            <a:srgbClr val="7030A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863825" y="2741129"/>
            <a:ext cx="576064" cy="97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カギ線コネクタ 19"/>
          <p:cNvCxnSpPr/>
          <p:nvPr/>
        </p:nvCxnSpPr>
        <p:spPr>
          <a:xfrm flipV="1">
            <a:off x="3855569" y="2710016"/>
            <a:ext cx="430776" cy="93500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0" name="正方形/長方形 119"/>
          <p:cNvSpPr/>
          <p:nvPr/>
        </p:nvSpPr>
        <p:spPr>
          <a:xfrm>
            <a:off x="3709697" y="2706539"/>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707316" y="2851368"/>
            <a:ext cx="146985" cy="144016"/>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3707578" y="3139106"/>
            <a:ext cx="146985" cy="144016"/>
          </a:xfrm>
          <a:prstGeom prst="rect">
            <a:avLst/>
          </a:prstGeom>
          <a:solidFill>
            <a:srgbClr val="C0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3709697" y="3285037"/>
            <a:ext cx="146985" cy="144016"/>
          </a:xfrm>
          <a:prstGeom prst="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3709697" y="3429053"/>
            <a:ext cx="146985" cy="144016"/>
          </a:xfrm>
          <a:prstGeom prst="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3709696" y="3573015"/>
            <a:ext cx="146985" cy="144016"/>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4473988" y="44564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4473810" y="4311643"/>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4473811" y="4167627"/>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p:cNvSpPr/>
          <p:nvPr/>
        </p:nvSpPr>
        <p:spPr>
          <a:xfrm>
            <a:off x="4473812" y="4019345"/>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4474459" y="4605078"/>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4473809" y="474909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p:cNvSpPr/>
          <p:nvPr/>
        </p:nvSpPr>
        <p:spPr>
          <a:xfrm>
            <a:off x="4474280" y="4893110"/>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p:cNvSpPr/>
          <p:nvPr/>
        </p:nvSpPr>
        <p:spPr>
          <a:xfrm>
            <a:off x="4473808" y="5031654"/>
            <a:ext cx="146985" cy="14401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473808" y="4024917"/>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p:cNvSpPr txBox="1"/>
              <p:nvPr/>
            </p:nvSpPr>
            <p:spPr>
              <a:xfrm>
                <a:off x="4151857" y="5939988"/>
                <a:ext cx="1698414" cy="369332"/>
              </a:xfrm>
              <a:prstGeom prst="rect">
                <a:avLst/>
              </a:prstGeom>
              <a:noFill/>
            </p:spPr>
            <p:txBody>
              <a:bodyPr wrap="none" rtlCol="0">
                <a:spAutoFit/>
              </a:bodyPr>
              <a:lstStyle/>
              <a:p>
                <a:r>
                  <a:rPr kumimoji="1" lang="en-US" altLang="ja-JP" dirty="0"/>
                  <a:t>RAM : depth = </a:t>
                </a:r>
                <a14:m>
                  <m:oMath xmlns:m="http://schemas.openxmlformats.org/officeDocument/2006/math">
                    <m:r>
                      <a:rPr kumimoji="1" lang="en-US" altLang="ja-JP" b="0" i="1" smtClean="0">
                        <a:latin typeface="Cambria Math"/>
                      </a:rPr>
                      <m:t>𝑠</m:t>
                    </m:r>
                  </m:oMath>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4151857" y="5939988"/>
                <a:ext cx="1698414" cy="369332"/>
              </a:xfrm>
              <a:prstGeom prst="rect">
                <a:avLst/>
              </a:prstGeom>
              <a:blipFill rotWithShape="1">
                <a:blip r:embed="rId9"/>
                <a:stretch>
                  <a:fillRect l="-2867" t="-8197" b="-24590"/>
                </a:stretch>
              </a:blipFill>
            </p:spPr>
            <p:txBody>
              <a:bodyPr/>
              <a:lstStyle/>
              <a:p>
                <a:r>
                  <a:rPr lang="ja-JP" altLang="en-US">
                    <a:noFill/>
                  </a:rPr>
                  <a:t> </a:t>
                </a:r>
              </a:p>
            </p:txBody>
          </p:sp>
        </mc:Fallback>
      </mc:AlternateContent>
      <p:grpSp>
        <p:nvGrpSpPr>
          <p:cNvPr id="169" name="グループ化 168"/>
          <p:cNvGrpSpPr/>
          <p:nvPr/>
        </p:nvGrpSpPr>
        <p:grpSpPr>
          <a:xfrm>
            <a:off x="7056986" y="4072065"/>
            <a:ext cx="147636" cy="1156325"/>
            <a:chOff x="5110571" y="3985442"/>
            <a:chExt cx="147636" cy="1156325"/>
          </a:xfrm>
        </p:grpSpPr>
        <p:sp>
          <p:nvSpPr>
            <p:cNvPr id="170" name="正方形/長方形 16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 name="グループ化 178"/>
          <p:cNvGrpSpPr/>
          <p:nvPr/>
        </p:nvGrpSpPr>
        <p:grpSpPr>
          <a:xfrm>
            <a:off x="6909350" y="4072619"/>
            <a:ext cx="147636" cy="1156325"/>
            <a:chOff x="5110571" y="3985442"/>
            <a:chExt cx="147636" cy="1156325"/>
          </a:xfrm>
        </p:grpSpPr>
        <p:sp>
          <p:nvSpPr>
            <p:cNvPr id="180" name="正方形/長方形 17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正方形/長方形 18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正方形/長方形 18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正方形/長方形 18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正方形/長方形 18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p:cNvGrpSpPr/>
          <p:nvPr/>
        </p:nvGrpSpPr>
        <p:grpSpPr>
          <a:xfrm>
            <a:off x="6763200" y="4072875"/>
            <a:ext cx="147636" cy="1156325"/>
            <a:chOff x="5110571" y="3985442"/>
            <a:chExt cx="147636" cy="1156325"/>
          </a:xfrm>
        </p:grpSpPr>
        <p:sp>
          <p:nvSpPr>
            <p:cNvPr id="190" name="正方形/長方形 18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正方形/長方形 19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9" name="グループ化 198"/>
          <p:cNvGrpSpPr/>
          <p:nvPr/>
        </p:nvGrpSpPr>
        <p:grpSpPr>
          <a:xfrm>
            <a:off x="6616215" y="4072492"/>
            <a:ext cx="147636" cy="1156325"/>
            <a:chOff x="5110571" y="3985442"/>
            <a:chExt cx="147636" cy="1156325"/>
          </a:xfrm>
        </p:grpSpPr>
        <p:sp>
          <p:nvSpPr>
            <p:cNvPr id="200" name="正方形/長方形 19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6469230" y="4072492"/>
            <a:ext cx="147636" cy="1156325"/>
            <a:chOff x="5110571" y="3985442"/>
            <a:chExt cx="147636" cy="1156325"/>
          </a:xfrm>
        </p:grpSpPr>
        <p:sp>
          <p:nvSpPr>
            <p:cNvPr id="239" name="正方形/長方形 23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正方形/長方形 23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正方形/長方形 24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正方形/長方形 24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正方形/長方形 242"/>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正方形/長方形 243"/>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正方形/長方形 245"/>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8" name="グループ化 247"/>
          <p:cNvGrpSpPr/>
          <p:nvPr/>
        </p:nvGrpSpPr>
        <p:grpSpPr>
          <a:xfrm>
            <a:off x="6327631" y="4070921"/>
            <a:ext cx="147636" cy="1156325"/>
            <a:chOff x="5110571" y="3985442"/>
            <a:chExt cx="147636" cy="1156325"/>
          </a:xfrm>
        </p:grpSpPr>
        <p:sp>
          <p:nvSpPr>
            <p:cNvPr id="249" name="正方形/長方形 248"/>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9" name="グループ化 258"/>
          <p:cNvGrpSpPr/>
          <p:nvPr/>
        </p:nvGrpSpPr>
        <p:grpSpPr>
          <a:xfrm>
            <a:off x="6179995" y="4070665"/>
            <a:ext cx="147636" cy="1156325"/>
            <a:chOff x="5110571" y="3985442"/>
            <a:chExt cx="147636" cy="1156325"/>
          </a:xfrm>
        </p:grpSpPr>
        <p:sp>
          <p:nvSpPr>
            <p:cNvPr id="260" name="正方形/長方形 259"/>
            <p:cNvSpPr/>
            <p:nvPr/>
          </p:nvSpPr>
          <p:spPr>
            <a:xfrm>
              <a:off x="5110751" y="44225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5110573" y="4277740"/>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8" name="正方形/長方形 267"/>
            <p:cNvSpPr/>
            <p:nvPr/>
          </p:nvSpPr>
          <p:spPr>
            <a:xfrm>
              <a:off x="5110574" y="4133724"/>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正方形/長方形 268"/>
            <p:cNvSpPr/>
            <p:nvPr/>
          </p:nvSpPr>
          <p:spPr>
            <a:xfrm>
              <a:off x="5110575" y="3985442"/>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正方形/長方形 269"/>
            <p:cNvSpPr/>
            <p:nvPr/>
          </p:nvSpPr>
          <p:spPr>
            <a:xfrm>
              <a:off x="5111222" y="45711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正方形/長方形 270"/>
            <p:cNvSpPr/>
            <p:nvPr/>
          </p:nvSpPr>
          <p:spPr>
            <a:xfrm>
              <a:off x="5110572" y="471519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5111043" y="4859207"/>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正方形/長方形 272"/>
            <p:cNvSpPr/>
            <p:nvPr/>
          </p:nvSpPr>
          <p:spPr>
            <a:xfrm>
              <a:off x="5110571" y="4997751"/>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正方形/長方形 273"/>
            <p:cNvSpPr/>
            <p:nvPr/>
          </p:nvSpPr>
          <p:spPr>
            <a:xfrm>
              <a:off x="5110571" y="3991014"/>
              <a:ext cx="143456" cy="11420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カギ線コネクタ 18"/>
          <p:cNvCxnSpPr>
            <a:stCxn id="5" idx="2"/>
            <a:endCxn id="173" idx="0"/>
          </p:cNvCxnSpPr>
          <p:nvPr/>
        </p:nvCxnSpPr>
        <p:spPr>
          <a:xfrm rot="16200000" flipH="1">
            <a:off x="5724419" y="2666000"/>
            <a:ext cx="865713" cy="1946415"/>
          </a:xfrm>
          <a:prstGeom prst="bentConnector3">
            <a:avLst>
              <a:gd name="adj1" fmla="val 76406"/>
            </a:avLst>
          </a:prstGeom>
          <a:ln>
            <a:tailEnd type="triangle"/>
          </a:ln>
        </p:spPr>
        <p:style>
          <a:lnRef idx="1">
            <a:schemeClr val="accent1"/>
          </a:lnRef>
          <a:fillRef idx="0">
            <a:schemeClr val="accent1"/>
          </a:fillRef>
          <a:effectRef idx="0">
            <a:schemeClr val="accent1"/>
          </a:effectRef>
          <a:fontRef idx="minor">
            <a:schemeClr val="tx1"/>
          </a:fontRef>
        </p:style>
      </p:cxnSp>
      <p:sp>
        <p:nvSpPr>
          <p:cNvPr id="276" name="正方形/長方形 275"/>
          <p:cNvSpPr/>
          <p:nvPr/>
        </p:nvSpPr>
        <p:spPr>
          <a:xfrm>
            <a:off x="5024829" y="4526082"/>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sp>
        <p:nvSpPr>
          <p:cNvPr id="278" name="正方形/長方形 277"/>
          <p:cNvSpPr/>
          <p:nvPr/>
        </p:nvSpPr>
        <p:spPr>
          <a:xfrm>
            <a:off x="5149263" y="4176841"/>
            <a:ext cx="360040" cy="1846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endParaRPr kumimoji="1" lang="ja-JP" altLang="en-US" dirty="0">
              <a:solidFill>
                <a:schemeClr val="tx1"/>
              </a:solidFill>
            </a:endParaRPr>
          </a:p>
        </p:txBody>
      </p:sp>
      <p:cxnSp>
        <p:nvCxnSpPr>
          <p:cNvPr id="279" name="直線矢印コネクタ 278"/>
          <p:cNvCxnSpPr>
            <a:stCxn id="278" idx="2"/>
          </p:cNvCxnSpPr>
          <p:nvPr/>
        </p:nvCxnSpPr>
        <p:spPr>
          <a:xfrm>
            <a:off x="5329283" y="4361507"/>
            <a:ext cx="0" cy="15504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184068" y="3214899"/>
            <a:ext cx="0" cy="948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a:stCxn id="273" idx="2"/>
          </p:cNvCxnSpPr>
          <p:nvPr/>
        </p:nvCxnSpPr>
        <p:spPr>
          <a:xfrm rot="5400000" flipH="1">
            <a:off x="5334495" y="4307998"/>
            <a:ext cx="1055059" cy="782926"/>
          </a:xfrm>
          <a:prstGeom prst="bentConnector5">
            <a:avLst>
              <a:gd name="adj1" fmla="val -21667"/>
              <a:gd name="adj2" fmla="val 50000"/>
              <a:gd name="adj3" fmla="val 11247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276" idx="2"/>
            <a:endCxn id="159" idx="3"/>
          </p:cNvCxnSpPr>
          <p:nvPr/>
        </p:nvCxnSpPr>
        <p:spPr>
          <a:xfrm rot="5400000" flipH="1">
            <a:off x="4603125" y="4109025"/>
            <a:ext cx="619395" cy="584052"/>
          </a:xfrm>
          <a:prstGeom prst="bentConnector4">
            <a:avLst>
              <a:gd name="adj1" fmla="val -36907"/>
              <a:gd name="adj2" fmla="val 6541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159" idx="1"/>
          </p:cNvCxnSpPr>
          <p:nvPr/>
        </p:nvCxnSpPr>
        <p:spPr>
          <a:xfrm rot="10800000" flipH="1" flipV="1">
            <a:off x="4473812" y="4091352"/>
            <a:ext cx="566240" cy="432591"/>
          </a:xfrm>
          <a:prstGeom prst="bentConnector4">
            <a:avLst>
              <a:gd name="adj1" fmla="val -40372"/>
              <a:gd name="adj2" fmla="val -681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168" idx="2"/>
          </p:cNvCxnSpPr>
          <p:nvPr/>
        </p:nvCxnSpPr>
        <p:spPr>
          <a:xfrm flipH="1" flipV="1">
            <a:off x="4547301" y="5175670"/>
            <a:ext cx="209630" cy="764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2" name="テキスト ボックス 281"/>
              <p:cNvSpPr txBox="1"/>
              <p:nvPr/>
            </p:nvSpPr>
            <p:spPr>
              <a:xfrm>
                <a:off x="6303677" y="5345357"/>
                <a:ext cx="2830455" cy="369332"/>
              </a:xfrm>
              <a:prstGeom prst="rect">
                <a:avLst/>
              </a:prstGeom>
              <a:noFill/>
            </p:spPr>
            <p:txBody>
              <a:bodyPr wrap="none" rtlCol="0">
                <a:spAutoFit/>
              </a:bodyPr>
              <a:lstStyle/>
              <a:p>
                <a:r>
                  <a:rPr lang="en-US" altLang="ja-JP" dirty="0"/>
                  <a:t>buffer: depth = </a:t>
                </a:r>
                <a14:m>
                  <m:oMath xmlns:m="http://schemas.openxmlformats.org/officeDocument/2006/math">
                    <m:r>
                      <m:rPr>
                        <m:sty m:val="p"/>
                      </m:rPr>
                      <a:rPr lang="en-US" altLang="ja-JP" b="0" i="0" smtClean="0">
                        <a:latin typeface="Cambria Math"/>
                      </a:rPr>
                      <m:t>s</m:t>
                    </m:r>
                    <m:r>
                      <a:rPr lang="en-US" altLang="ja-JP" b="0" i="1" smtClean="0">
                        <a:latin typeface="Cambria Math"/>
                        <a:ea typeface="Cambria Math"/>
                      </a:rPr>
                      <m:t>×(</m:t>
                    </m:r>
                    <m:r>
                      <a:rPr lang="en-US" altLang="ja-JP" b="0" i="1" smtClean="0">
                        <a:latin typeface="Cambria Math"/>
                      </a:rPr>
                      <m:t>2</m:t>
                    </m:r>
                    <m:r>
                      <a:rPr lang="en-US" altLang="ja-JP" b="0" i="1" smtClean="0">
                        <a:latin typeface="Cambria Math"/>
                      </a:rPr>
                      <m:t>𝑟</m:t>
                    </m:r>
                    <m:r>
                      <a:rPr lang="en-US" altLang="ja-JP" b="0" i="1" smtClean="0">
                        <a:latin typeface="Cambria Math"/>
                      </a:rPr>
                      <m:t>+1</m:t>
                    </m:r>
                  </m:oMath>
                </a14:m>
                <a:r>
                  <a:rPr kumimoji="1" lang="en-US" altLang="ja-JP" dirty="0"/>
                  <a:t>)</a:t>
                </a:r>
                <a:endParaRPr kumimoji="1" lang="ja-JP" altLang="en-US" dirty="0"/>
              </a:p>
            </p:txBody>
          </p:sp>
        </mc:Choice>
        <mc:Fallback xmlns="">
          <p:sp>
            <p:nvSpPr>
              <p:cNvPr id="282" name="テキスト ボックス 281"/>
              <p:cNvSpPr txBox="1">
                <a:spLocks noRot="1" noChangeAspect="1" noMove="1" noResize="1" noEditPoints="1" noAdjustHandles="1" noChangeArrowheads="1" noChangeShapeType="1" noTextEdit="1"/>
              </p:cNvSpPr>
              <p:nvPr/>
            </p:nvSpPr>
            <p:spPr>
              <a:xfrm>
                <a:off x="6303677" y="5345357"/>
                <a:ext cx="2830455" cy="369332"/>
              </a:xfrm>
              <a:prstGeom prst="rect">
                <a:avLst/>
              </a:prstGeom>
              <a:blipFill rotWithShape="1">
                <a:blip r:embed="rId13"/>
                <a:stretch>
                  <a:fillRect l="-1724" t="-8333" r="-1078" b="-26667"/>
                </a:stretch>
              </a:blipFill>
            </p:spPr>
            <p:txBody>
              <a:bodyPr/>
              <a:lstStyle/>
              <a:p>
                <a:r>
                  <a:rPr lang="ja-JP" altLang="en-US">
                    <a:noFill/>
                  </a:rPr>
                  <a:t> </a:t>
                </a:r>
              </a:p>
            </p:txBody>
          </p:sp>
        </mc:Fallback>
      </mc:AlternateContent>
      <p:sp>
        <p:nvSpPr>
          <p:cNvPr id="275" name="正方形/長方形 274"/>
          <p:cNvSpPr/>
          <p:nvPr/>
        </p:nvSpPr>
        <p:spPr>
          <a:xfrm>
            <a:off x="6179995" y="4076237"/>
            <a:ext cx="1020447" cy="1152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正方形/長方形 282"/>
          <p:cNvSpPr/>
          <p:nvPr/>
        </p:nvSpPr>
        <p:spPr>
          <a:xfrm>
            <a:off x="3709697" y="3719412"/>
            <a:ext cx="146985" cy="144016"/>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正方形/長方形 284"/>
          <p:cNvSpPr/>
          <p:nvPr/>
        </p:nvSpPr>
        <p:spPr>
          <a:xfrm>
            <a:off x="5384869" y="2112075"/>
            <a:ext cx="146985" cy="14401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6" name="テキスト ボックス 285"/>
              <p:cNvSpPr txBox="1"/>
              <p:nvPr/>
            </p:nvSpPr>
            <p:spPr>
              <a:xfrm>
                <a:off x="1331640" y="3578539"/>
                <a:ext cx="230608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a:rPr>
                            <m:t>𝐶</m:t>
                          </m:r>
                        </m:e>
                        <m:sub>
                          <m:r>
                            <a:rPr kumimoji="1" lang="en-US" altLang="ja-JP" b="0" i="1" smtClean="0">
                              <a:latin typeface="Cambria Math"/>
                            </a:rPr>
                            <m:t>𝑥</m:t>
                          </m:r>
                        </m:sub>
                      </m:sSub>
                      <m:r>
                        <a:rPr kumimoji="1" lang="en-US" altLang="ja-JP" b="0" i="1" smtClean="0">
                          <a:latin typeface="Cambria Math"/>
                        </a:rPr>
                        <m:t>(</m:t>
                      </m:r>
                      <m:r>
                        <a:rPr kumimoji="1" lang="en-US" altLang="ja-JP" b="0" i="1" smtClean="0">
                          <a:latin typeface="Cambria Math"/>
                        </a:rPr>
                        <m:t>𝑥</m:t>
                      </m:r>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m:t>
                      </m:r>
                      <m:sSub>
                        <m:sSubPr>
                          <m:ctrlPr>
                            <a:rPr kumimoji="1" lang="en-US" altLang="ja-JP" b="0" i="1" smtClean="0">
                              <a:latin typeface="Cambria Math" panose="02040503050406030204" pitchFamily="18" charset="0"/>
                            </a:rPr>
                          </m:ctrlPr>
                        </m:sSubPr>
                        <m:e>
                          <m:r>
                            <a:rPr kumimoji="1" lang="en-US" altLang="ja-JP" b="0" i="1" smtClean="0">
                              <a:latin typeface="Cambria Math"/>
                            </a:rPr>
                            <m:t>𝑦</m:t>
                          </m:r>
                        </m:e>
                        <m:sub>
                          <m:r>
                            <a:rPr kumimoji="1" lang="en-US" altLang="ja-JP" b="0" i="1" smtClean="0">
                              <a:latin typeface="Cambria Math"/>
                            </a:rPr>
                            <m:t>𝑏</m:t>
                          </m:r>
                        </m:sub>
                      </m:sSub>
                      <m:r>
                        <a:rPr kumimoji="1" lang="en-US" altLang="ja-JP" b="0" i="1" smtClean="0">
                          <a:latin typeface="Cambria Math"/>
                        </a:rPr>
                        <m:t>+</m:t>
                      </m:r>
                      <m:r>
                        <a:rPr kumimoji="1" lang="en-US" altLang="ja-JP" b="0" i="1" smtClean="0">
                          <a:latin typeface="Cambria Math" panose="02040503050406030204" pitchFamily="18" charset="0"/>
                        </a:rPr>
                        <m:t>𝑟</m:t>
                      </m:r>
                      <m:r>
                        <a:rPr kumimoji="1" lang="en-US" altLang="ja-JP" b="0" i="1" smtClean="0">
                          <a:latin typeface="Cambria Math"/>
                        </a:rPr>
                        <m:t>+1)</m:t>
                      </m:r>
                    </m:oMath>
                  </m:oMathPara>
                </a14:m>
                <a:endParaRPr kumimoji="1" lang="ja-JP" altLang="en-US" dirty="0"/>
              </a:p>
            </p:txBody>
          </p:sp>
        </mc:Choice>
        <mc:Fallback xmlns="">
          <p:sp>
            <p:nvSpPr>
              <p:cNvPr id="286" name="テキスト ボックス 285"/>
              <p:cNvSpPr txBox="1">
                <a:spLocks noRot="1" noChangeAspect="1" noMove="1" noResize="1" noEditPoints="1" noAdjustHandles="1" noChangeArrowheads="1" noChangeShapeType="1" noTextEdit="1"/>
              </p:cNvSpPr>
              <p:nvPr/>
            </p:nvSpPr>
            <p:spPr>
              <a:xfrm>
                <a:off x="1331640" y="3578539"/>
                <a:ext cx="2306081" cy="369332"/>
              </a:xfrm>
              <a:prstGeom prst="rect">
                <a:avLst/>
              </a:prstGeom>
              <a:blipFill rotWithShape="1">
                <a:blip r:embed="rId14"/>
                <a:stretch>
                  <a:fillRect b="-11475"/>
                </a:stretch>
              </a:blipFill>
            </p:spPr>
            <p:txBody>
              <a:bodyPr/>
              <a:lstStyle/>
              <a:p>
                <a:r>
                  <a:rPr lang="ja-JP" altLang="en-US">
                    <a:noFill/>
                  </a:rPr>
                  <a:t> </a:t>
                </a:r>
              </a:p>
            </p:txBody>
          </p:sp>
        </mc:Fallback>
      </mc:AlternateContent>
      <p:sp>
        <p:nvSpPr>
          <p:cNvPr id="287" name="正方形/長方形 286"/>
          <p:cNvSpPr/>
          <p:nvPr/>
        </p:nvSpPr>
        <p:spPr>
          <a:xfrm>
            <a:off x="3704935" y="2852935"/>
            <a:ext cx="158890" cy="1008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8" name="テキスト ボックス 287"/>
              <p:cNvSpPr txBox="1"/>
              <p:nvPr/>
            </p:nvSpPr>
            <p:spPr>
              <a:xfrm>
                <a:off x="3952186" y="3353921"/>
                <a:ext cx="1895584" cy="391261"/>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𝐹</m:t>
                          </m:r>
                        </m:e>
                        <m:sub>
                          <m:r>
                            <a:rPr kumimoji="1" lang="en-US" altLang="ja-JP" b="0" i="1" smtClean="0">
                              <a:solidFill>
                                <a:srgbClr val="FF0000"/>
                              </a:solidFill>
                              <a:latin typeface="Cambria Math"/>
                            </a:rPr>
                            <m:t>𝑦</m:t>
                          </m:r>
                        </m:sub>
                      </m:sSub>
                      <m:r>
                        <a:rPr kumimoji="1" lang="en-US" altLang="ja-JP" b="0" i="1" smtClean="0">
                          <a:solidFill>
                            <a:srgbClr val="FF0000"/>
                          </a:solidFill>
                          <a:latin typeface="Cambria Math"/>
                        </a:rPr>
                        <m:t>(</m:t>
                      </m:r>
                      <m:r>
                        <a:rPr kumimoji="1" lang="en-US" altLang="ja-JP" b="0" i="1" smtClean="0">
                          <a:solidFill>
                            <a:srgbClr val="FF0000"/>
                          </a:solidFill>
                          <a:latin typeface="Cambria Math"/>
                        </a:rPr>
                        <m:t>𝑥</m:t>
                      </m:r>
                      <m:r>
                        <a:rPr kumimoji="1" lang="en-US" altLang="ja-JP" b="0" i="1" smtClean="0">
                          <a:solidFill>
                            <a:srgbClr val="FF0000"/>
                          </a:solidFill>
                          <a:latin typeface="Cambria Math"/>
                        </a:rPr>
                        <m:t>+</m:t>
                      </m:r>
                      <m:r>
                        <a:rPr kumimoji="1" lang="en-US" altLang="ja-JP" b="0" i="1" smtClean="0">
                          <a:solidFill>
                            <a:srgbClr val="FF0000"/>
                          </a:solidFill>
                          <a:latin typeface="Cambria Math" panose="02040503050406030204" pitchFamily="18" charset="0"/>
                        </a:rPr>
                        <m:t>𝑟</m:t>
                      </m:r>
                      <m:r>
                        <a:rPr kumimoji="1" lang="en-US" altLang="ja-JP" b="0" i="1" smtClean="0">
                          <a:solidFill>
                            <a:srgbClr val="FF0000"/>
                          </a:solidFill>
                          <a:latin typeface="Cambria Math"/>
                        </a:rPr>
                        <m:t>,</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a:rPr>
                            <m:t>𝑦</m:t>
                          </m:r>
                        </m:e>
                        <m:sub>
                          <m:r>
                            <a:rPr kumimoji="1" lang="en-US" altLang="ja-JP" b="0" i="1" smtClean="0">
                              <a:solidFill>
                                <a:srgbClr val="FF0000"/>
                              </a:solidFill>
                              <a:latin typeface="Cambria Math"/>
                            </a:rPr>
                            <m:t>𝑏</m:t>
                          </m:r>
                        </m:sub>
                      </m:sSub>
                      <m:r>
                        <a:rPr kumimoji="1" lang="en-US" altLang="ja-JP" b="0" i="1" smtClean="0">
                          <a:solidFill>
                            <a:srgbClr val="FF0000"/>
                          </a:solidFill>
                          <a:latin typeface="Cambria Math"/>
                        </a:rPr>
                        <m:t>+1)</m:t>
                      </m:r>
                    </m:oMath>
                  </m:oMathPara>
                </a14:m>
                <a:endParaRPr kumimoji="1" lang="ja-JP" altLang="en-US" dirty="0">
                  <a:solidFill>
                    <a:srgbClr val="FF0000"/>
                  </a:solidFill>
                </a:endParaRPr>
              </a:p>
            </p:txBody>
          </p:sp>
        </mc:Choice>
        <mc:Fallback xmlns="">
          <p:sp>
            <p:nvSpPr>
              <p:cNvPr id="288" name="テキスト ボックス 287"/>
              <p:cNvSpPr txBox="1">
                <a:spLocks noRot="1" noChangeAspect="1" noMove="1" noResize="1" noEditPoints="1" noAdjustHandles="1" noChangeArrowheads="1" noChangeShapeType="1" noTextEdit="1"/>
              </p:cNvSpPr>
              <p:nvPr/>
            </p:nvSpPr>
            <p:spPr>
              <a:xfrm>
                <a:off x="3952186" y="3353921"/>
                <a:ext cx="1895584" cy="391261"/>
              </a:xfrm>
              <a:prstGeom prst="rect">
                <a:avLst/>
              </a:prstGeom>
              <a:blipFill rotWithShape="1">
                <a:blip r:embed="rId15"/>
                <a:stretch>
                  <a:fillRect b="-7813"/>
                </a:stretch>
              </a:blipFill>
            </p:spPr>
            <p:txBody>
              <a:bodyPr/>
              <a:lstStyle/>
              <a:p>
                <a:r>
                  <a:rPr lang="ja-JP" altLang="en-US">
                    <a:noFill/>
                  </a:rPr>
                  <a:t> </a:t>
                </a:r>
              </a:p>
            </p:txBody>
          </p:sp>
        </mc:Fallback>
      </mc:AlternateContent>
      <p:grpSp>
        <p:nvGrpSpPr>
          <p:cNvPr id="277" name="グループ化 276"/>
          <p:cNvGrpSpPr/>
          <p:nvPr/>
        </p:nvGrpSpPr>
        <p:grpSpPr>
          <a:xfrm>
            <a:off x="461608" y="3140612"/>
            <a:ext cx="352982" cy="1154453"/>
            <a:chOff x="4741417" y="3123596"/>
            <a:chExt cx="352982" cy="1154453"/>
          </a:xfrm>
        </p:grpSpPr>
        <mc:AlternateContent xmlns:mc="http://schemas.openxmlformats.org/markup-compatibility/2006" xmlns:a14="http://schemas.microsoft.com/office/drawing/2010/main">
          <mc:Choice Requires="a14">
            <p:sp>
              <p:nvSpPr>
                <p:cNvPr id="280" name="テキスト ボックス 279"/>
                <p:cNvSpPr txBox="1"/>
                <p:nvPr/>
              </p:nvSpPr>
              <p:spPr>
                <a:xfrm>
                  <a:off x="4741417" y="3513832"/>
                  <a:ext cx="352982"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b="1" i="1" smtClean="0">
                            <a:solidFill>
                              <a:srgbClr val="FF0000"/>
                            </a:solidFill>
                            <a:latin typeface="Cambria Math" panose="02040503050406030204" pitchFamily="18" charset="0"/>
                          </a:rPr>
                          <m:t>𝒔</m:t>
                        </m:r>
                      </m:oMath>
                    </m:oMathPara>
                  </a14:m>
                  <a:endParaRPr kumimoji="1" lang="ja-JP" altLang="en-US" b="1" dirty="0">
                    <a:solidFill>
                      <a:srgbClr val="FF0000"/>
                    </a:solidFill>
                  </a:endParaRPr>
                </a:p>
              </p:txBody>
            </p:sp>
          </mc:Choice>
          <mc:Fallback xmlns="">
            <p:sp>
              <p:nvSpPr>
                <p:cNvPr id="280" name="テキスト ボックス 279"/>
                <p:cNvSpPr txBox="1">
                  <a:spLocks noRot="1" noChangeAspect="1" noMove="1" noResize="1" noEditPoints="1" noAdjustHandles="1" noChangeArrowheads="1" noChangeShapeType="1" noTextEdit="1"/>
                </p:cNvSpPr>
                <p:nvPr/>
              </p:nvSpPr>
              <p:spPr>
                <a:xfrm>
                  <a:off x="4741417" y="3513832"/>
                  <a:ext cx="352982" cy="369332"/>
                </a:xfrm>
                <a:prstGeom prst="rect">
                  <a:avLst/>
                </a:prstGeom>
                <a:blipFill rotWithShape="1">
                  <a:blip r:embed="rId16"/>
                  <a:stretch>
                    <a:fillRect/>
                  </a:stretch>
                </a:blipFill>
              </p:spPr>
              <p:txBody>
                <a:bodyPr/>
                <a:lstStyle/>
                <a:p>
                  <a:r>
                    <a:rPr lang="ja-JP" altLang="en-US">
                      <a:noFill/>
                    </a:rPr>
                    <a:t> </a:t>
                  </a:r>
                </a:p>
              </p:txBody>
            </p:sp>
          </mc:Fallback>
        </mc:AlternateContent>
        <p:cxnSp>
          <p:nvCxnSpPr>
            <p:cNvPr id="281" name="直線矢印コネクタ 280"/>
            <p:cNvCxnSpPr/>
            <p:nvPr/>
          </p:nvCxnSpPr>
          <p:spPr>
            <a:xfrm>
              <a:off x="5054039" y="3123596"/>
              <a:ext cx="0" cy="115445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84" name="テキスト ボックス 283"/>
          <p:cNvSpPr txBox="1"/>
          <p:nvPr/>
        </p:nvSpPr>
        <p:spPr>
          <a:xfrm>
            <a:off x="461608" y="1154394"/>
            <a:ext cx="6486655" cy="461665"/>
          </a:xfrm>
          <a:prstGeom prst="rect">
            <a:avLst/>
          </a:prstGeom>
          <a:noFill/>
        </p:spPr>
        <p:txBody>
          <a:bodyPr wrap="square" rtlCol="0">
            <a:spAutoFit/>
          </a:bodyPr>
          <a:lstStyle/>
          <a:p>
            <a:r>
              <a:rPr lang="en-US" altLang="ja-JP" sz="2400" dirty="0"/>
              <a:t>Details of our computation by the difference</a:t>
            </a:r>
            <a:endParaRPr kumimoji="1" lang="ja-JP" altLang="en-US" sz="2400" dirty="0"/>
          </a:p>
        </p:txBody>
      </p:sp>
    </p:spTree>
    <p:extLst>
      <p:ext uri="{BB962C8B-B14F-4D97-AF65-F5344CB8AC3E}">
        <p14:creationId xmlns:p14="http://schemas.microsoft.com/office/powerpoint/2010/main" val="26262740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9800</TotalTime>
  <Words>10520</Words>
  <Application>Microsoft Office PowerPoint</Application>
  <PresentationFormat>画面に合わせる (4:3)</PresentationFormat>
  <Paragraphs>2653</Paragraphs>
  <Slides>177</Slides>
  <Notes>167</Notes>
  <HiddenSlides>14</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177</vt:i4>
      </vt:variant>
    </vt:vector>
  </HeadingPairs>
  <TitlesOfParts>
    <vt:vector size="183" baseType="lpstr">
      <vt:lpstr>ＭＳ Ｐゴシック</vt:lpstr>
      <vt:lpstr>Arial</vt:lpstr>
      <vt:lpstr>Calibri</vt:lpstr>
      <vt:lpstr>Cambria Math</vt:lpstr>
      <vt:lpstr>Wingdings</vt:lpstr>
      <vt:lpstr>Office テーマ</vt:lpstr>
      <vt:lpstr>An Implementation Method of the Box Filter on FPGA</vt:lpstr>
      <vt:lpstr>An FPGA Implementation of the Box Filter</vt:lpstr>
      <vt:lpstr>Box Filter</vt:lpstr>
      <vt:lpstr>Box Filter</vt:lpstr>
      <vt:lpstr>Box Filter</vt:lpstr>
      <vt:lpstr>Box Filter</vt:lpstr>
      <vt:lpstr>Box Filter</vt:lpstr>
      <vt:lpstr>Box Filter</vt:lpstr>
      <vt:lpstr>Box Filter</vt:lpstr>
      <vt:lpstr>Box Filter</vt:lpstr>
      <vt:lpstr>Box Filter</vt:lpstr>
      <vt:lpstr>Box Filter</vt:lpstr>
      <vt:lpstr>Box Filter</vt:lpstr>
      <vt:lpstr>Box Filter</vt:lpstr>
      <vt:lpstr>Box Filter</vt:lpstr>
      <vt:lpstr>Box Filter</vt:lpstr>
      <vt:lpstr>Box Filter</vt:lpstr>
      <vt:lpstr>Box Filter</vt:lpstr>
      <vt:lpstr>Box Filter</vt:lpstr>
      <vt:lpstr>Box Filter</vt:lpstr>
      <vt:lpstr>Box Filter</vt:lpstr>
      <vt:lpstr>Box Filter</vt:lpstr>
      <vt:lpstr>Box Filter</vt:lpstr>
      <vt:lpstr>Calculating Cross-correlation using Box Filter</vt:lpstr>
      <vt:lpstr>Calculating Cross-correlation using Box Filter</vt:lpstr>
      <vt:lpstr>Calculating Cross-correlation using Box Filter</vt:lpstr>
      <vt:lpstr>Calculating Cross-correlation using Box Filter</vt:lpstr>
      <vt:lpstr>Calculating Cross-correlation using Box Filter</vt:lpstr>
      <vt:lpstr>Calculating Cross-correlation using Box Filter</vt:lpstr>
      <vt:lpstr>Calculating Cross-correlation using Box Filter</vt:lpstr>
      <vt:lpstr>Calculating Cross-correlation using Box Filter</vt:lpstr>
      <vt:lpstr>Calculating Cross-correlation using Box Filter</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Our Approach</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Box Filter – FPGA implementation</vt:lpstr>
      <vt:lpstr>Cost Aggregation with Guided Filter</vt:lpstr>
      <vt:lpstr>Cost Aggregation with Guided Filter</vt:lpstr>
      <vt:lpstr>Cost Aggregation with Guided Filter</vt:lpstr>
      <vt:lpstr>Cost Aggregation with Guided Filter</vt:lpstr>
      <vt:lpstr>Cost Aggregation with Guided Filter</vt:lpstr>
      <vt:lpstr>Cost Aggregation with Guided Filter</vt:lpstr>
      <vt:lpstr>Matching cost – 1st level</vt:lpstr>
      <vt:lpstr>Matching cost – 1st level</vt:lpstr>
      <vt:lpstr>Matching cost – 1st level</vt:lpstr>
      <vt:lpstr>Matching cost – 1st level</vt:lpstr>
      <vt:lpstr>Matching cost – 1st level</vt:lpstr>
      <vt:lpstr>Matching cost – 1st level</vt:lpstr>
      <vt:lpstr>Matching cost – 2nd level</vt:lpstr>
      <vt:lpstr>Matching cost – 2nd level</vt:lpstr>
      <vt:lpstr>Matching cost – 2nd level</vt:lpstr>
      <vt:lpstr>Matching cost – 2nd level</vt:lpstr>
      <vt:lpstr>Matching cost – 2nd level</vt:lpstr>
      <vt:lpstr>Matching cost – 2nd level</vt:lpstr>
      <vt:lpstr>Matching cost – 2nd level</vt:lpstr>
      <vt:lpstr>Matching cost – 2nd level</vt:lpstr>
      <vt:lpstr>Flow of matching cost calculation</vt:lpstr>
      <vt:lpstr>Zigzag scan</vt:lpstr>
      <vt:lpstr>Zigzag scan</vt:lpstr>
      <vt:lpstr>Zigzag scan</vt:lpstr>
      <vt:lpstr>Zigzag scan</vt:lpstr>
      <vt:lpstr>Zigzag scan</vt:lpstr>
      <vt:lpstr>Zigzag scan</vt:lpstr>
      <vt:lpstr>Zigzag scan</vt:lpstr>
      <vt:lpstr>Zigzag scan</vt:lpstr>
      <vt:lpstr>Zigzag scan</vt:lpstr>
      <vt:lpstr>Zigzag scan</vt:lpstr>
      <vt:lpstr>FPGA implementation</vt:lpstr>
      <vt:lpstr>FPGA implementation</vt:lpstr>
      <vt:lpstr>Comparison with other FPGA systems</vt:lpstr>
      <vt:lpstr>PowerPoint プレゼンテーション</vt:lpstr>
      <vt:lpstr>Comparison with other FPGA systems</vt:lpstr>
      <vt:lpstr>Comparison with other FPGA systems</vt:lpstr>
      <vt:lpstr>Comparison with other FPGA systems</vt:lpstr>
      <vt:lpstr>Conclusions and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Implementation Method of the Box Filter on FPGA</dc:title>
  <dc:creator>maruyama</dc:creator>
  <cp:lastModifiedBy>maruyama</cp:lastModifiedBy>
  <cp:revision>497</cp:revision>
  <dcterms:created xsi:type="dcterms:W3CDTF">2016-07-22T04:05:04Z</dcterms:created>
  <dcterms:modified xsi:type="dcterms:W3CDTF">2016-09-01T08:09:07Z</dcterms:modified>
</cp:coreProperties>
</file>