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1" r:id="rId2"/>
  </p:sldMasterIdLst>
  <p:notesMasterIdLst>
    <p:notesMasterId r:id="rId13"/>
  </p:notesMasterIdLst>
  <p:handoutMasterIdLst>
    <p:handoutMasterId r:id="rId14"/>
  </p:handoutMasterIdLst>
  <p:sldIdLst>
    <p:sldId id="339" r:id="rId3"/>
    <p:sldId id="258" r:id="rId4"/>
    <p:sldId id="341" r:id="rId5"/>
    <p:sldId id="342" r:id="rId6"/>
    <p:sldId id="357" r:id="rId7"/>
    <p:sldId id="358" r:id="rId8"/>
    <p:sldId id="359" r:id="rId9"/>
    <p:sldId id="354" r:id="rId10"/>
    <p:sldId id="271" r:id="rId11"/>
    <p:sldId id="340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3538D21-2560-4275-9967-3742E66A5DD0}">
          <p14:sldIdLst>
            <p14:sldId id="339"/>
          </p14:sldIdLst>
        </p14:section>
        <p14:section name="Introduction" id="{695693BD-41A6-42A9-A697-52428C96B9C8}">
          <p14:sldIdLst>
            <p14:sldId id="258"/>
            <p14:sldId id="341"/>
          </p14:sldIdLst>
        </p14:section>
        <p14:section name="Algorithm" id="{7A97A188-5E44-419A-8F7E-D201780EF0E6}">
          <p14:sldIdLst>
            <p14:sldId id="342"/>
            <p14:sldId id="357"/>
          </p14:sldIdLst>
        </p14:section>
        <p14:section name="Implementation" id="{F7CC2BC5-5827-4465-9D88-8921A21C0F11}">
          <p14:sldIdLst>
            <p14:sldId id="358"/>
            <p14:sldId id="359"/>
          </p14:sldIdLst>
        </p14:section>
        <p14:section name="Experiments" id="{879228FA-7212-4D7B-9623-B1FE58F4A74A}">
          <p14:sldIdLst>
            <p14:sldId id="354"/>
          </p14:sldIdLst>
        </p14:section>
        <p14:section name="Conclusion" id="{F72AE468-8790-48B9-B51C-2224024F91BD}">
          <p14:sldIdLst>
            <p14:sldId id="271"/>
            <p14:sldId id="34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F28748"/>
    <a:srgbClr val="4E95D4"/>
    <a:srgbClr val="4B92D1"/>
    <a:srgbClr val="4472C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9" autoAdjust="0"/>
    <p:restoredTop sz="83704" autoAdjust="0"/>
  </p:normalViewPr>
  <p:slideViewPr>
    <p:cSldViewPr snapToGrid="0">
      <p:cViewPr>
        <p:scale>
          <a:sx n="100" d="100"/>
          <a:sy n="100" d="100"/>
        </p:scale>
        <p:origin x="-898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3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0969-AA8B-4635-9B28-77F24DC9DD47}" type="datetimeFigureOut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E2C4-9D52-4DA4-AF31-DA4E1D950E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10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5604B-30FF-441C-B1E4-9A421C0F68CE}" type="datetimeFigureOut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708EA-20A7-4B5F-9A60-36707C573B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55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2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Stereo matching, which is treated as the key role in a stereo vision system, takes a pair of rectified images, estimates the movement of each pixel between two images and displays the associated movement in a disparity map.</a:t>
            </a:r>
          </a:p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19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paper, the mini-census and segmentation-based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ADSW algorithms are combined to achieve a high matching accuracy. Different from many hardware designs without refinement, we present a disparity refinement step with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segmentation information and find that it could improve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 of initial disparity maps significantly.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calculation, cost aggregation, disparity selection and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disparity refinement are four well-defined steps in stereo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matching algorithms. Here we utilize the mini-census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 in the cost calculation step and the segmentation based ADSW algorithm in the cost aggregation step.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refinement step consists of three stages: consistency check,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disparity voting and invalid disparity </a:t>
            </a:r>
            <a:r>
              <a:rPr lang="en-US" altLang="zh-CN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inpainting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Finally, disparity maps of both images are finished simultaneously.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1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reduce computation complexity and make the algorithm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hardware-compatible, we propose some optimizations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 in the shaded blocks.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Luminance (Y) color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 is adopted instead of CIELAB color representation.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Manhattan distance is used rather than Euclidean distance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avoid square root computations.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scale-and-truncate approximation of the weight function is proposed.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method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 AWDE is introduced.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uses different window sizes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different textures on the image and determines the window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by the mean absolute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deviation (MAD) of the pixel in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of 7x7 block.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determine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frequent disparity value in the window efficiently, a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vertical-horizontal approach is applied. It firstly searches for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majority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disparity in each column vertically, then picks out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majority one horizontally as the final disparity.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1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 to improve throughput is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a fully pipelined architecture, which can be decomposed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three stages: pre-processing, stereo-matching and post-processing. 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pre-processing stage does not deal with any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disparity information and performs pixel-based operations on each pixel for both images independently. 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stereo-matching stage operates on the transformed data and computes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disparity maps. Here the computing structure combines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disparity-level parallelism with the pixel-level parallelism for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aggregation. 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post-processing stage is implemented to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refine the initial disparity maps when they are ready.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1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pre-processing stage, as the operations are all window-based, register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 is employed to provide pipelined window content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whole register matrix of 7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×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is used for window size determination. Meanwhile the six green ones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used for the mini-census transform and the center column of red ones are used for segmentation. Finally, a result of 12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(2+6+4) bits is written into the line buffer.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stereo-matching stage,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generator receives segmentation information from both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 depending on the window size of the center pixel and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computes weight coefficients. The circuit that generates the weight coefficient of a single pixel is shown.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aggregator calculates the Hamming distances as matching costs and shifts them with the according weights. The final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aggregated cost is computed by summing the weighted scores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 tree adder, then normalizing it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post-processing stage, the consistency check module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compares the initial disparity maps and segmentation information in order to generate one more bit which labels each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disparity as valid or not. The disparity voting module updates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center disparity in the 25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×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support window using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vertical-first method. Here, a bitwise fast voting technique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applied to handle each column. It drives each bit of 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frequent disparity independently from the other bits so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 hardware cost depends on the number of disparity bits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binary. While counting bit votes, the valid information must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taken into account.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1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 the accuracy comparison with some state-of-art implementations. The error rate is the overall error rate with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tolerance of one disparity level.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comparison shows that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accuracy of our design is not only among the best in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accelerated stereo systems, but also competitive with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software implementations.</a:t>
            </a:r>
          </a:p>
          <a:p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refinement step contributes significantly to the final disparity maps and many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improvements are obvious, including the elimination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speckle noise, few errors at the image borders and sharply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delineated edges.</a:t>
            </a:r>
            <a:b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further evaluate the proposed algorithm, some high definition images are used. Here the image pair of Art is at</a:t>
            </a:r>
            <a:r>
              <a:rPr lang="en-US" altLang="zh-CN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1110 </a:t>
            </a:r>
            <a:r>
              <a:rPr lang="en-US" altLang="zh-CN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× </a:t>
            </a:r>
            <a:r>
              <a:rPr lang="en-US" altLang="zh-CN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1390 resolution for a 128-pixel disparity range.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708EA-20A7-4B5F-9A60-36707C573B8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B98A-26DB-4DD8-BC44-06486DA3515E}" type="datetime1">
              <a:rPr lang="zh-CN" altLang="en-US" smtClean="0">
                <a:solidFill>
                  <a:prstClr val="white"/>
                </a:solidFill>
              </a:rPr>
              <a:pPr/>
              <a:t>2016/9/14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占位符 14"/>
          <p:cNvSpPr txBox="1">
            <a:spLocks/>
          </p:cNvSpPr>
          <p:nvPr userDrawn="1"/>
        </p:nvSpPr>
        <p:spPr>
          <a:xfrm rot="16200000">
            <a:off x="-2338386" y="2338387"/>
            <a:ext cx="5143502" cy="466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20248" y="4556523"/>
            <a:ext cx="707226" cy="466730"/>
          </a:xfrm>
        </p:spPr>
        <p:txBody>
          <a:bodyPr/>
          <a:lstStyle/>
          <a:p>
            <a:fld id="{1BBEB98A-26DB-4DD8-BC44-06486DA3515E}" type="datetime1">
              <a:rPr lang="zh-CN" altLang="en-US" smtClean="0">
                <a:solidFill>
                  <a:prstClr val="white"/>
                </a:solidFill>
              </a:rPr>
              <a:pPr/>
              <a:t>2016/9/14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灯片编号占位符 11"/>
          <p:cNvSpPr txBox="1">
            <a:spLocks/>
          </p:cNvSpPr>
          <p:nvPr userDrawn="1"/>
        </p:nvSpPr>
        <p:spPr>
          <a:xfrm>
            <a:off x="25052" y="0"/>
            <a:ext cx="396240" cy="400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633E7F-9A5B-4D8F-908C-D07C4D0A0B3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 userDrawn="1"/>
        </p:nvGrpSpPr>
        <p:grpSpPr>
          <a:xfrm>
            <a:off x="-1588" y="0"/>
            <a:ext cx="9145588" cy="5145599"/>
            <a:chOff x="-1588" y="0"/>
            <a:chExt cx="9145588" cy="6860798"/>
          </a:xfrm>
        </p:grpSpPr>
        <p:sp>
          <p:nvSpPr>
            <p:cNvPr id="17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solidFill>
              <a:srgbClr val="4E9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1"/>
            <p:cNvSpPr/>
            <p:nvPr/>
          </p:nvSpPr>
          <p:spPr bwMode="gray">
            <a:xfrm rot="16200000">
              <a:off x="23591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/>
            <p:cNvSpPr/>
            <p:nvPr/>
          </p:nvSpPr>
          <p:spPr bwMode="gray">
            <a:xfrm rot="15687606">
              <a:off x="2588333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2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49798"/>
            <a:ext cx="2949178" cy="702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701" y="449797"/>
            <a:ext cx="4993883" cy="41698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57300"/>
            <a:ext cx="2949178" cy="3362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2" name="文本占位符 14"/>
          <p:cNvSpPr txBox="1">
            <a:spLocks/>
          </p:cNvSpPr>
          <p:nvPr userDrawn="1"/>
        </p:nvSpPr>
        <p:spPr>
          <a:xfrm rot="16200000">
            <a:off x="-2338386" y="2338387"/>
            <a:ext cx="5143502" cy="466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20248" y="4556523"/>
            <a:ext cx="707226" cy="466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DF61F61-EA47-4AED-86DA-1CE17D22C7D9}" type="datetime1">
              <a:rPr lang="zh-CN" altLang="en-US" smtClean="0">
                <a:solidFill>
                  <a:prstClr val="white"/>
                </a:solidFill>
              </a:rPr>
              <a:pPr/>
              <a:t>2016/9/14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940" y="4792273"/>
            <a:ext cx="1375452" cy="330005"/>
          </a:xfrm>
          <a:prstGeom prst="rect">
            <a:avLst/>
          </a:prstGeom>
        </p:spPr>
      </p:pic>
      <p:pic>
        <p:nvPicPr>
          <p:cNvPr id="49" name="Picture 4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39" y="4785331"/>
            <a:ext cx="761671" cy="34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63" y="4770698"/>
            <a:ext cx="1694004" cy="37315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81" y="4782639"/>
            <a:ext cx="2121508" cy="349273"/>
          </a:xfrm>
          <a:prstGeom prst="rect">
            <a:avLst/>
          </a:prstGeom>
        </p:spPr>
      </p:pic>
      <p:sp>
        <p:nvSpPr>
          <p:cNvPr id="57" name="灯片编号占位符 11"/>
          <p:cNvSpPr txBox="1">
            <a:spLocks/>
          </p:cNvSpPr>
          <p:nvPr userDrawn="1"/>
        </p:nvSpPr>
        <p:spPr>
          <a:xfrm>
            <a:off x="25052" y="0"/>
            <a:ext cx="396240" cy="400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633E7F-9A5B-4D8F-908C-D07C4D0A0B3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90" y="904875"/>
            <a:ext cx="8395895" cy="3788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04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9" y="95251"/>
            <a:ext cx="5824082" cy="50482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690" y="904673"/>
            <a:ext cx="3967161" cy="372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04673"/>
            <a:ext cx="4314434" cy="372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0A6-1EE0-4A9B-BA7E-5F2041246E0F}" type="datetime1">
              <a:rPr lang="zh-CN" altLang="en-US" smtClean="0"/>
              <a:pPr/>
              <a:t>2016/9/14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B98A-26DB-4DD8-BC44-06486DA3515E}" type="datetime1">
              <a:rPr lang="zh-CN" altLang="en-US" smtClean="0"/>
              <a:pPr/>
              <a:t>2016/9/14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9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占位符 14"/>
          <p:cNvSpPr txBox="1">
            <a:spLocks/>
          </p:cNvSpPr>
          <p:nvPr userDrawn="1"/>
        </p:nvSpPr>
        <p:spPr>
          <a:xfrm rot="16200000">
            <a:off x="-2338386" y="2338387"/>
            <a:ext cx="5143502" cy="466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28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120248" y="4556523"/>
            <a:ext cx="707226" cy="466730"/>
          </a:xfrm>
        </p:spPr>
        <p:txBody>
          <a:bodyPr/>
          <a:lstStyle/>
          <a:p>
            <a:fld id="{1BBEB98A-26DB-4DD8-BC44-06486DA3515E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34" name="灯片编号占位符 11"/>
          <p:cNvSpPr txBox="1">
            <a:spLocks/>
          </p:cNvSpPr>
          <p:nvPr userDrawn="1"/>
        </p:nvSpPr>
        <p:spPr>
          <a:xfrm>
            <a:off x="25052" y="0"/>
            <a:ext cx="396240" cy="400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633E7F-9A5B-4D8F-908C-D07C4D0A0B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/>
          <p:cNvGrpSpPr/>
          <p:nvPr userDrawn="1"/>
        </p:nvGrpSpPr>
        <p:grpSpPr>
          <a:xfrm>
            <a:off x="-1588" y="0"/>
            <a:ext cx="9145588" cy="5145599"/>
            <a:chOff x="-1588" y="0"/>
            <a:chExt cx="9145588" cy="6860798"/>
          </a:xfrm>
        </p:grpSpPr>
        <p:sp>
          <p:nvSpPr>
            <p:cNvPr id="17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solidFill>
              <a:srgbClr val="4E9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1"/>
            <p:cNvSpPr/>
            <p:nvPr/>
          </p:nvSpPr>
          <p:spPr bwMode="gray">
            <a:xfrm rot="16200000">
              <a:off x="23591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/>
            <p:cNvSpPr/>
            <p:nvPr/>
          </p:nvSpPr>
          <p:spPr bwMode="gray">
            <a:xfrm rot="15687606">
              <a:off x="2588333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2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49798"/>
            <a:ext cx="2949178" cy="702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701" y="449797"/>
            <a:ext cx="4993883" cy="41698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257300"/>
            <a:ext cx="2949178" cy="3362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2" name="文本占位符 14"/>
          <p:cNvSpPr txBox="1">
            <a:spLocks/>
          </p:cNvSpPr>
          <p:nvPr userDrawn="1"/>
        </p:nvSpPr>
        <p:spPr>
          <a:xfrm rot="16200000">
            <a:off x="-2338386" y="2338387"/>
            <a:ext cx="5143502" cy="466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20248" y="4556523"/>
            <a:ext cx="707226" cy="466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DF61F61-EA47-4AED-86DA-1CE17D22C7D9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57" name="灯片编号占位符 11"/>
          <p:cNvSpPr txBox="1">
            <a:spLocks/>
          </p:cNvSpPr>
          <p:nvPr userDrawn="1"/>
        </p:nvSpPr>
        <p:spPr>
          <a:xfrm>
            <a:off x="25052" y="0"/>
            <a:ext cx="396240" cy="400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633E7F-9A5B-4D8F-908C-D07C4D0A0B3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1" name="Picture 2" descr="http://www.138top.com/UploadFiles/2012-03/admin/20120309233927464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4" y="4769556"/>
            <a:ext cx="1395484" cy="3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 descr="HU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7278" y="4747738"/>
            <a:ext cx="1023583" cy="3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90" y="904875"/>
            <a:ext cx="8395895" cy="3788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>
                <a:solidFill>
                  <a:prstClr val="white"/>
                </a:solidFill>
              </a:rPr>
              <a:pPr/>
              <a:t>2016/9/14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4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9" y="95251"/>
            <a:ext cx="5824082" cy="50482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690" y="904673"/>
            <a:ext cx="3967161" cy="372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04673"/>
            <a:ext cx="4314434" cy="372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60A6-1EE0-4A9B-BA7E-5F2041246E0F}" type="datetime1">
              <a:rPr lang="zh-CN" altLang="en-US" smtClean="0">
                <a:solidFill>
                  <a:prstClr val="white"/>
                </a:solidFill>
              </a:rPr>
              <a:pPr/>
              <a:t>2016/9/14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9" y="95251"/>
            <a:ext cx="5824083" cy="50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9" name="五边形 8"/>
          <p:cNvSpPr/>
          <p:nvPr userDrawn="1"/>
        </p:nvSpPr>
        <p:spPr bwMode="auto">
          <a:xfrm>
            <a:off x="6371771" y="701279"/>
            <a:ext cx="2783343" cy="102394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547688" y="701279"/>
            <a:ext cx="5757862" cy="102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矩形 52"/>
          <p:cNvSpPr/>
          <p:nvPr userDrawn="1"/>
        </p:nvSpPr>
        <p:spPr bwMode="auto">
          <a:xfrm>
            <a:off x="0" y="701279"/>
            <a:ext cx="505280" cy="10239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0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547688" y="904875"/>
            <a:ext cx="8395896" cy="378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8" name="文本占位符 14"/>
          <p:cNvSpPr txBox="1">
            <a:spLocks/>
          </p:cNvSpPr>
          <p:nvPr userDrawn="1"/>
        </p:nvSpPr>
        <p:spPr>
          <a:xfrm rot="16200000">
            <a:off x="-2338386" y="2338387"/>
            <a:ext cx="5143502" cy="466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0248" y="4556523"/>
            <a:ext cx="707226" cy="466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DF61F61-EA47-4AED-86DA-1CE17D22C7D9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57" name="灯片编号占位符 11"/>
          <p:cNvSpPr txBox="1">
            <a:spLocks/>
          </p:cNvSpPr>
          <p:nvPr userDrawn="1"/>
        </p:nvSpPr>
        <p:spPr>
          <a:xfrm>
            <a:off x="25052" y="0"/>
            <a:ext cx="396240" cy="400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633E7F-9A5B-4D8F-908C-D07C4D0A0B3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2" name="Picture 2" descr="http://www.138top.com/UploadFiles/2012-03/admin/201203092339274640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703093"/>
            <a:ext cx="1528762" cy="4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 descr="HU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62342" y="4726547"/>
            <a:ext cx="1023583" cy="3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9" y="95251"/>
            <a:ext cx="5824083" cy="50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9" name="五边形 8"/>
          <p:cNvSpPr/>
          <p:nvPr userDrawn="1"/>
        </p:nvSpPr>
        <p:spPr bwMode="auto">
          <a:xfrm>
            <a:off x="6371771" y="701279"/>
            <a:ext cx="2783343" cy="102394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06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547688" y="701279"/>
            <a:ext cx="5757862" cy="1023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06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5" name="Picture 4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39" y="4785331"/>
            <a:ext cx="761671" cy="34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4" y="4770698"/>
            <a:ext cx="1694004" cy="37315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81" y="4782639"/>
            <a:ext cx="2121508" cy="349273"/>
          </a:xfrm>
          <a:prstGeom prst="rect">
            <a:avLst/>
          </a:prstGeom>
        </p:spPr>
      </p:pic>
      <p:sp>
        <p:nvSpPr>
          <p:cNvPr id="53" name="矩形 52"/>
          <p:cNvSpPr/>
          <p:nvPr userDrawn="1"/>
        </p:nvSpPr>
        <p:spPr bwMode="auto">
          <a:xfrm>
            <a:off x="0" y="701279"/>
            <a:ext cx="505280" cy="102394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3706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547688" y="904875"/>
            <a:ext cx="8395896" cy="378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8" name="文本占位符 14"/>
          <p:cNvSpPr txBox="1">
            <a:spLocks/>
          </p:cNvSpPr>
          <p:nvPr userDrawn="1"/>
        </p:nvSpPr>
        <p:spPr>
          <a:xfrm rot="16200000">
            <a:off x="-2338386" y="2338387"/>
            <a:ext cx="5143502" cy="4667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0248" y="4556523"/>
            <a:ext cx="707226" cy="466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DF61F61-EA47-4AED-86DA-1CE17D22C7D9}" type="datetime1">
              <a:rPr lang="zh-CN" altLang="en-US" smtClean="0">
                <a:solidFill>
                  <a:prstClr val="white"/>
                </a:solidFill>
              </a:rPr>
              <a:pPr/>
              <a:t>2016/9/14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灯片编号占位符 11"/>
          <p:cNvSpPr txBox="1">
            <a:spLocks/>
          </p:cNvSpPr>
          <p:nvPr userDrawn="1"/>
        </p:nvSpPr>
        <p:spPr>
          <a:xfrm>
            <a:off x="25052" y="0"/>
            <a:ext cx="396240" cy="4000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633E7F-9A5B-4D8F-908C-D07C4D0A0B3F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99387"/>
            <a:ext cx="7772400" cy="1790700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 err="1" smtClean="0"/>
              <a:t>SoC</a:t>
            </a:r>
            <a:r>
              <a:rPr lang="en-US" altLang="zh-CN" sz="4400" b="1" dirty="0" smtClean="0"/>
              <a:t> </a:t>
            </a:r>
            <a:r>
              <a:rPr lang="en-US" altLang="zh-CN" sz="4400" b="1" dirty="0"/>
              <a:t>and FPGA Oriented High-quality Stereo </a:t>
            </a:r>
            <a:r>
              <a:rPr lang="en-US" altLang="zh-CN" sz="4400" b="1" dirty="0" smtClean="0"/>
              <a:t>Vision System</a:t>
            </a:r>
            <a:r>
              <a:rPr lang="en-US" altLang="zh-CN" sz="4400" b="1" dirty="0"/>
              <a:t/>
            </a:r>
            <a:br>
              <a:rPr lang="en-US" altLang="zh-CN" sz="4400" b="1" dirty="0"/>
            </a:br>
            <a:endParaRPr lang="zh-CN" alt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2750146"/>
                <a:ext cx="9144000" cy="1241822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/>
                          <m:t>Yanzhe</m:t>
                        </m:r>
                        <m:r>
                          <m:rPr>
                            <m:nor/>
                          </m:rPr>
                          <a:rPr lang="en-US" altLang="zh-CN" sz="2800"/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/>
                          <m:t>Li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</a:rPr>
                          <m:t>1,2</m:t>
                        </m:r>
                      </m:sup>
                    </m:sSup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Kai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Huang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Luc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dirty="0"/>
                          <m:t>Claesen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/>
                  <a:t> </a:t>
                </a:r>
                <a:endParaRPr lang="en-US" altLang="zh-CN" baseline="30000" dirty="0" smtClean="0">
                  <a:ea typeface="PMingLiU" panose="02020500000000000000" pitchFamily="18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altLang="zh-CN" i="1" dirty="0"/>
                            <m:t>Institute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VLSI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Design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, 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Zhejiang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University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, </m:t>
                          </m:r>
                          <m:r>
                            <m:rPr>
                              <m:nor/>
                            </m:rPr>
                            <a:rPr lang="en-US" altLang="zh-CN" i="1" dirty="0"/>
                            <m:t>China</m:t>
                          </m:r>
                        </m:e>
                      </m:sPre>
                    </m:oMath>
                  </m:oMathPara>
                </a14:m>
                <a:endParaRPr lang="en-US" altLang="zh-CN" dirty="0" smtClean="0">
                  <a:ea typeface="PMingLiU" panose="02020500000000000000" pitchFamily="18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  <m:e>
                          <m:eqArr>
                            <m:eqArr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Engineering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Technology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 − 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Electronics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ICT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Dept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.,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Hasselt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University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/>
                                <m:t>Belgium</m:t>
                              </m:r>
                            </m:e>
                          </m:eqArr>
                        </m:e>
                      </m:sPre>
                    </m:oMath>
                  </m:oMathPara>
                </a14:m>
                <a:endParaRPr lang="en-US" altLang="zh-CN" dirty="0"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副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3666862"/>
                <a:ext cx="9144000" cy="1655762"/>
              </a:xfrm>
              <a:blipFill rotWithShape="1">
                <a:blip r:embed="rId3"/>
                <a:stretch>
                  <a:fillRect t="-3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www.138top.com/UploadFiles/2012-03/admin/201203092339274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189025"/>
            <a:ext cx="2454582" cy="6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HU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753" y="4223587"/>
            <a:ext cx="1778217" cy="6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6600" y="870347"/>
            <a:ext cx="7772400" cy="1790700"/>
          </a:xfrm>
        </p:spPr>
        <p:txBody>
          <a:bodyPr>
            <a:noAutofit/>
          </a:bodyPr>
          <a:lstStyle/>
          <a:p>
            <a:pPr algn="ctr"/>
            <a:r>
              <a:rPr lang="en-US" altLang="zh-CN" sz="6600" b="1" dirty="0" smtClean="0"/>
              <a:t>Thank You</a:t>
            </a:r>
            <a:endParaRPr lang="zh-CN" alt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9340" y="3048001"/>
            <a:ext cx="3525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/>
              <a:t>Yanzhe</a:t>
            </a:r>
            <a:r>
              <a:rPr lang="en-US" altLang="zh-CN" sz="2800" dirty="0" smtClean="0"/>
              <a:t> Li</a:t>
            </a:r>
          </a:p>
          <a:p>
            <a:pPr algn="ctr"/>
            <a:r>
              <a:rPr lang="en-US" altLang="zh-CN" sz="2400" dirty="0" err="1"/>
              <a:t>l</a:t>
            </a:r>
            <a:r>
              <a:rPr lang="en-US" altLang="zh-CN" sz="2400" dirty="0" err="1" smtClean="0"/>
              <a:t>iyz</a:t>
            </a:r>
            <a:r>
              <a:rPr lang="en-US" altLang="zh-CN" sz="2400" dirty="0" smtClean="0"/>
              <a:t>&lt;at&gt;vlsi.zju.edu.cn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02200" y="3048001"/>
            <a:ext cx="3525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Luc</a:t>
            </a:r>
            <a:r>
              <a:rPr lang="en-US" altLang="zh-CN" sz="2800" dirty="0"/>
              <a:t> </a:t>
            </a:r>
            <a:r>
              <a:rPr lang="en-US" altLang="zh-CN" sz="2800" dirty="0" err="1"/>
              <a:t>Claesen</a:t>
            </a:r>
            <a:endParaRPr lang="en-US" altLang="zh-CN" sz="2800" dirty="0"/>
          </a:p>
          <a:p>
            <a:pPr algn="ctr"/>
            <a:r>
              <a:rPr lang="en-US" altLang="zh-CN" sz="2400" dirty="0" err="1" smtClean="0"/>
              <a:t>luc.claesen</a:t>
            </a:r>
            <a:r>
              <a:rPr lang="en-US" altLang="zh-CN" sz="2400" dirty="0" smtClean="0"/>
              <a:t>&lt;at&gt;uhasselt.be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79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49798"/>
            <a:ext cx="2949178" cy="586459"/>
          </a:xfrm>
        </p:spPr>
        <p:txBody>
          <a:bodyPr/>
          <a:lstStyle/>
          <a:p>
            <a:r>
              <a:rPr lang="en-US" altLang="zh-CN" b="1" dirty="0" smtClean="0"/>
              <a:t>Stereo Vision</a:t>
            </a:r>
            <a:endParaRPr lang="zh-CN" altLang="en-US" b="1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half" idx="2"/>
          </p:nvPr>
        </p:nvSpPr>
        <p:spPr>
          <a:xfrm>
            <a:off x="648891" y="1264857"/>
            <a:ext cx="2949178" cy="3108627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sz="4200" dirty="0" smtClean="0"/>
              <a:t>Stereo vision is </a:t>
            </a:r>
            <a:r>
              <a:rPr lang="en-US" altLang="zh-CN" sz="4200" dirty="0"/>
              <a:t>one of the most active research topics </a:t>
            </a:r>
            <a:r>
              <a:rPr lang="en-US" altLang="zh-CN" sz="4200" dirty="0" smtClean="0"/>
              <a:t>in computer </a:t>
            </a:r>
            <a:r>
              <a:rPr lang="en-US" altLang="zh-CN" sz="4200" dirty="0"/>
              <a:t>vision and widely used in many applications</a:t>
            </a:r>
            <a:r>
              <a:rPr lang="en-US" altLang="zh-CN" sz="42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4200" dirty="0" smtClean="0"/>
              <a:t>Intelligent surveillance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4200" dirty="0" smtClean="0"/>
              <a:t>3D </a:t>
            </a:r>
            <a:r>
              <a:rPr lang="en-US" altLang="zh-CN" sz="4200" dirty="0"/>
              <a:t>video </a:t>
            </a:r>
            <a:r>
              <a:rPr lang="en-US" altLang="zh-CN" sz="4200" dirty="0" smtClean="0"/>
              <a:t>conferencing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4200" dirty="0"/>
              <a:t>autonomous </a:t>
            </a:r>
            <a:r>
              <a:rPr lang="en-US" altLang="zh-CN" sz="4200" dirty="0" smtClean="0"/>
              <a:t>vehicles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4200" dirty="0"/>
              <a:t>mobile robots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5389" y="742167"/>
            <a:ext cx="340351" cy="3574167"/>
            <a:chOff x="-1202500" y="1473600"/>
            <a:chExt cx="340351" cy="4765556"/>
          </a:xfrm>
        </p:grpSpPr>
        <p:sp>
          <p:nvSpPr>
            <p:cNvPr id="7" name="矩形 6"/>
            <p:cNvSpPr/>
            <p:nvPr/>
          </p:nvSpPr>
          <p:spPr>
            <a:xfrm rot="16200000">
              <a:off x="-1785270" y="2056371"/>
              <a:ext cx="1505892" cy="3403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Introduction</a:t>
              </a:r>
              <a:endParaRPr lang="zh-CN" altLang="en-US" sz="1400" dirty="0"/>
            </a:p>
          </p:txBody>
        </p:sp>
        <p:sp>
          <p:nvSpPr>
            <p:cNvPr id="8" name="矩形 7"/>
            <p:cNvSpPr/>
            <p:nvPr/>
          </p:nvSpPr>
          <p:spPr>
            <a:xfrm rot="16200000">
              <a:off x="-1745893" y="3522884"/>
              <a:ext cx="1427135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Algorithm</a:t>
              </a:r>
              <a:endParaRPr lang="zh-CN" altLang="en-US" sz="1400" dirty="0"/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948180" y="5153125"/>
              <a:ext cx="1831712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Implementation</a:t>
              </a:r>
              <a:endParaRPr lang="zh-CN" altLang="en-US" sz="1400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212600" y="1586891"/>
            <a:ext cx="240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ntelligent surveillance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4414028" y="3300140"/>
            <a:ext cx="227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3D video conferencing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15438" y="3674142"/>
            <a:ext cx="149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mobile robots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694311" y="4179100"/>
            <a:ext cx="145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Autonomous </a:t>
            </a:r>
            <a:r>
              <a:rPr lang="en-US" altLang="zh-CN" dirty="0"/>
              <a:t>vehicles</a:t>
            </a: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14" y="239104"/>
            <a:ext cx="3197612" cy="138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60" y="3677640"/>
            <a:ext cx="2673350" cy="127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10" y="1996783"/>
            <a:ext cx="2790824" cy="131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68" y="1863890"/>
            <a:ext cx="1293267" cy="186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idx="1"/>
          </p:nvPr>
        </p:nvSpPr>
        <p:spPr>
          <a:xfrm>
            <a:off x="547689" y="2590800"/>
            <a:ext cx="8278811" cy="2102647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Considering </a:t>
            </a:r>
            <a:r>
              <a:rPr lang="en-US" altLang="zh-CN" dirty="0"/>
              <a:t>that many applications often require </a:t>
            </a:r>
            <a:r>
              <a:rPr lang="en-US" altLang="zh-CN" sz="2900" b="1" dirty="0" smtClean="0"/>
              <a:t>high-quality</a:t>
            </a:r>
            <a:r>
              <a:rPr lang="en-US" altLang="zh-CN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900" b="1" dirty="0" smtClean="0"/>
              <a:t>performance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sz="2900" b="1" dirty="0"/>
              <a:t>real-time processing speed</a:t>
            </a:r>
            <a:r>
              <a:rPr lang="en-US" altLang="zh-CN" dirty="0"/>
              <a:t>, hardware acceleration of stereo </a:t>
            </a:r>
            <a:r>
              <a:rPr lang="en-US" altLang="zh-CN" dirty="0" smtClean="0"/>
              <a:t>matching algorithms </a:t>
            </a:r>
            <a:r>
              <a:rPr lang="en-US" altLang="zh-CN" dirty="0"/>
              <a:t>is </a:t>
            </a:r>
            <a:r>
              <a:rPr lang="en-US" altLang="zh-CN" dirty="0" smtClean="0"/>
              <a:t>inevitable.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DSPs: limited </a:t>
            </a:r>
            <a:r>
              <a:rPr lang="en-US" altLang="zh-CN" dirty="0"/>
              <a:t>by the computational ability and fail to support </a:t>
            </a:r>
            <a:r>
              <a:rPr lang="en-US" altLang="zh-CN" dirty="0" smtClean="0"/>
              <a:t>real-time processing.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 smtClean="0"/>
              <a:t>GPUs: </a:t>
            </a:r>
            <a:r>
              <a:rPr lang="en-US" altLang="zh-CN" dirty="0"/>
              <a:t>always result in excessive </a:t>
            </a:r>
            <a:r>
              <a:rPr lang="en-US" altLang="zh-CN" dirty="0" smtClean="0"/>
              <a:t>power</a:t>
            </a:r>
            <a:r>
              <a:rPr lang="en-US" altLang="zh-CN" dirty="0"/>
              <a:t> </a:t>
            </a:r>
            <a:r>
              <a:rPr lang="en-US" altLang="zh-CN" dirty="0" smtClean="0"/>
              <a:t>consumption.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dirty="0"/>
              <a:t>FPGAs and </a:t>
            </a:r>
            <a:r>
              <a:rPr lang="en-US" altLang="zh-CN" dirty="0" smtClean="0"/>
              <a:t>ASICs: </a:t>
            </a:r>
            <a:r>
              <a:rPr lang="en-US" altLang="zh-CN" dirty="0"/>
              <a:t>provide a balance </a:t>
            </a:r>
            <a:r>
              <a:rPr lang="en-US" altLang="zh-CN" dirty="0" smtClean="0"/>
              <a:t>between computational power </a:t>
            </a:r>
            <a:r>
              <a:rPr lang="en-US" altLang="zh-CN" dirty="0"/>
              <a:t>and energy </a:t>
            </a:r>
            <a:r>
              <a:rPr lang="en-US" altLang="zh-CN" dirty="0" smtClean="0"/>
              <a:t>efficiency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Stereo Matching</a:t>
            </a:r>
            <a:endParaRPr lang="zh-CN" altLang="en-US" sz="32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55389" y="742167"/>
            <a:ext cx="340351" cy="3606574"/>
            <a:chOff x="-1202500" y="1473600"/>
            <a:chExt cx="340351" cy="4808766"/>
          </a:xfrm>
        </p:grpSpPr>
        <p:sp>
          <p:nvSpPr>
            <p:cNvPr id="7" name="矩形 6"/>
            <p:cNvSpPr/>
            <p:nvPr/>
          </p:nvSpPr>
          <p:spPr>
            <a:xfrm rot="16200000">
              <a:off x="-1785270" y="2056371"/>
              <a:ext cx="1505892" cy="3403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Introduction</a:t>
              </a:r>
              <a:endParaRPr lang="zh-CN" altLang="en-US" sz="1400" dirty="0"/>
            </a:p>
          </p:txBody>
        </p:sp>
        <p:sp>
          <p:nvSpPr>
            <p:cNvPr id="8" name="矩形 7"/>
            <p:cNvSpPr/>
            <p:nvPr/>
          </p:nvSpPr>
          <p:spPr>
            <a:xfrm rot="16200000">
              <a:off x="-1765801" y="3542792"/>
              <a:ext cx="1466951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Algorithm</a:t>
              </a:r>
              <a:endParaRPr lang="zh-CN" altLang="en-US" sz="1400" dirty="0"/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950285" y="5194230"/>
              <a:ext cx="1835922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Implementation</a:t>
              </a:r>
              <a:endParaRPr lang="zh-CN" altLang="en-US" sz="1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42" y="821413"/>
            <a:ext cx="3480658" cy="174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960627"/>
            <a:ext cx="447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600" dirty="0"/>
              <a:t>Stereo matching is a complicated and time-consuming procedure.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1014283" y="4088519"/>
            <a:ext cx="7396291" cy="520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9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5389" y="742167"/>
            <a:ext cx="340351" cy="3620282"/>
            <a:chOff x="-1202500" y="1473600"/>
            <a:chExt cx="340351" cy="4827042"/>
          </a:xfrm>
        </p:grpSpPr>
        <p:sp>
          <p:nvSpPr>
            <p:cNvPr id="12" name="矩形 11"/>
            <p:cNvSpPr/>
            <p:nvPr/>
          </p:nvSpPr>
          <p:spPr>
            <a:xfrm rot="16200000">
              <a:off x="-1785270" y="2056371"/>
              <a:ext cx="1505892" cy="340350"/>
            </a:xfrm>
            <a:prstGeom prst="rect">
              <a:avLst/>
            </a:prstGeom>
            <a:solidFill>
              <a:srgbClr val="ACACA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Introduction</a:t>
              </a:r>
              <a:endParaRPr lang="zh-CN" altLang="en-US" sz="1400" dirty="0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-1765802" y="3542793"/>
              <a:ext cx="1466953" cy="340350"/>
            </a:xfrm>
            <a:prstGeom prst="rect">
              <a:avLst/>
            </a:prstGeom>
            <a:solidFill>
              <a:srgbClr val="F28748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Algorithm</a:t>
              </a:r>
              <a:endParaRPr lang="zh-CN" altLang="en-US" sz="1400" dirty="0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-1959425" y="5203367"/>
              <a:ext cx="1854201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Implementation</a:t>
              </a:r>
              <a:endParaRPr lang="zh-CN" altLang="en-US" sz="1400" dirty="0"/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2485"/>
              </p:ext>
            </p:extLst>
          </p:nvPr>
        </p:nvGraphicFramePr>
        <p:xfrm>
          <a:off x="4397833" y="691444"/>
          <a:ext cx="4050692" cy="392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4" imgW="3914572" imgH="5048070" progId="AcroExch.Document.7">
                  <p:embed/>
                </p:oleObj>
              </mc:Choice>
              <mc:Fallback>
                <p:oleObj name="Acrobat Document" r:id="rId4" imgW="3914572" imgH="5048070" progId="AcroExch.Document.7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833" y="691444"/>
                        <a:ext cx="4050692" cy="3920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29841" y="687923"/>
            <a:ext cx="2949178" cy="702721"/>
          </a:xfrm>
        </p:spPr>
        <p:txBody>
          <a:bodyPr/>
          <a:lstStyle/>
          <a:p>
            <a:r>
              <a:rPr lang="en-US" altLang="zh-CN" b="1" dirty="0" smtClean="0"/>
              <a:t>Stereo </a:t>
            </a:r>
            <a:r>
              <a:rPr lang="en-US" altLang="zh-CN" b="1" dirty="0"/>
              <a:t>M</a:t>
            </a:r>
            <a:r>
              <a:rPr lang="en-US" altLang="zh-CN" b="1" dirty="0" smtClean="0"/>
              <a:t>atching Algorithm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31166" y="1483768"/>
            <a:ext cx="207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Cost Calculation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1167" y="2192081"/>
            <a:ext cx="1967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Cost Aggregation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8913" y="2941687"/>
            <a:ext cx="2391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Disparity Selection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下箭头 28"/>
          <p:cNvSpPr/>
          <p:nvPr/>
        </p:nvSpPr>
        <p:spPr bwMode="auto">
          <a:xfrm>
            <a:off x="1876756" y="3424237"/>
            <a:ext cx="409245" cy="25738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9668" y="3691177"/>
            <a:ext cx="249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Disparity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Refinement</a:t>
            </a:r>
          </a:p>
        </p:txBody>
      </p:sp>
      <p:sp>
        <p:nvSpPr>
          <p:cNvPr id="31" name="下箭头 30"/>
          <p:cNvSpPr/>
          <p:nvPr/>
        </p:nvSpPr>
        <p:spPr bwMode="auto">
          <a:xfrm>
            <a:off x="1884167" y="2708009"/>
            <a:ext cx="409245" cy="25738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下箭头 31"/>
          <p:cNvSpPr/>
          <p:nvPr/>
        </p:nvSpPr>
        <p:spPr bwMode="auto">
          <a:xfrm>
            <a:off x="1884167" y="1949384"/>
            <a:ext cx="409245" cy="25738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563843" y="3368675"/>
            <a:ext cx="3694786" cy="9175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63843" y="2971798"/>
            <a:ext cx="3694786" cy="32575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563843" y="1871585"/>
            <a:ext cx="3694786" cy="106985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338639" y="1105779"/>
            <a:ext cx="4150041" cy="7337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cs typeface="Times New Roman" pitchFamily="18" charset="0"/>
              </a:rPr>
              <a:t>Some optimizations are </a:t>
            </a:r>
            <a:r>
              <a:rPr lang="en-US" altLang="zh-CN" sz="2000" dirty="0" smtClean="0">
                <a:cs typeface="Times New Roman" pitchFamily="18" charset="0"/>
              </a:rPr>
              <a:t>introduced to </a:t>
            </a:r>
            <a:r>
              <a:rPr lang="en-US" altLang="zh-CN" sz="2000" dirty="0">
                <a:cs typeface="Times New Roman" pitchFamily="18" charset="0"/>
              </a:rPr>
              <a:t>make the algorithm more hardware-compatible</a:t>
            </a:r>
            <a:r>
              <a:rPr lang="en-US" altLang="zh-CN" sz="2000" dirty="0" smtClean="0"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1800" dirty="0" smtClean="0"/>
              <a:t> Converting </a:t>
            </a:r>
            <a:r>
              <a:rPr lang="en-US" altLang="zh-CN" sz="1800" dirty="0"/>
              <a:t>c</a:t>
            </a:r>
            <a:r>
              <a:rPr lang="en-US" altLang="zh-CN" sz="1800" dirty="0" smtClean="0"/>
              <a:t>olor representation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1800" dirty="0" smtClean="0"/>
              <a:t>A scale-and-truncate </a:t>
            </a:r>
            <a:r>
              <a:rPr lang="en-US" altLang="zh-CN" sz="1800" dirty="0"/>
              <a:t>approximation of the weight </a:t>
            </a:r>
            <a:r>
              <a:rPr lang="en-US" altLang="zh-CN" sz="1800" dirty="0" smtClean="0"/>
              <a:t>function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1800" dirty="0" smtClean="0"/>
              <a:t>A method called </a:t>
            </a:r>
            <a:r>
              <a:rPr lang="en-US" altLang="zh-CN" sz="1800" dirty="0"/>
              <a:t>AWDE </a:t>
            </a:r>
            <a:r>
              <a:rPr lang="en-US" altLang="zh-CN" sz="1800" dirty="0" smtClean="0"/>
              <a:t>is introduced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1800" dirty="0" smtClean="0"/>
              <a:t>A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vertical-horizontal approach in disparity voting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Hardware-oriented Optimization</a:t>
            </a:r>
            <a:endParaRPr lang="zh-CN" altLang="en-US" sz="32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5389" y="742167"/>
            <a:ext cx="340351" cy="3613935"/>
            <a:chOff x="-1202500" y="1473600"/>
            <a:chExt cx="340351" cy="4818580"/>
          </a:xfrm>
        </p:grpSpPr>
        <p:sp>
          <p:nvSpPr>
            <p:cNvPr id="12" name="矩形 11"/>
            <p:cNvSpPr/>
            <p:nvPr/>
          </p:nvSpPr>
          <p:spPr>
            <a:xfrm rot="16200000">
              <a:off x="-1785270" y="2056371"/>
              <a:ext cx="1505892" cy="340350"/>
            </a:xfrm>
            <a:prstGeom prst="rect">
              <a:avLst/>
            </a:prstGeom>
            <a:solidFill>
              <a:srgbClr val="ACACA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Introduction</a:t>
              </a:r>
              <a:endParaRPr lang="zh-CN" altLang="en-US" sz="1400" dirty="0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-1765802" y="3542793"/>
              <a:ext cx="1466953" cy="340350"/>
            </a:xfrm>
            <a:prstGeom prst="rect">
              <a:avLst/>
            </a:prstGeom>
            <a:solidFill>
              <a:srgbClr val="F28748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Algorithm</a:t>
              </a:r>
              <a:endParaRPr lang="zh-CN" altLang="en-US" sz="1400" dirty="0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-1955193" y="5199137"/>
              <a:ext cx="1845737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Implementation</a:t>
              </a:r>
              <a:endParaRPr lang="zh-CN" altLang="en-US" sz="1400" dirty="0"/>
            </a:p>
          </p:txBody>
        </p:sp>
      </p:grp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83346"/>
              </p:ext>
            </p:extLst>
          </p:nvPr>
        </p:nvGraphicFramePr>
        <p:xfrm>
          <a:off x="681777" y="2781300"/>
          <a:ext cx="3761636" cy="182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4" imgW="4629015" imgH="3000375" progId="AcroExch.Document.7">
                  <p:embed/>
                </p:oleObj>
              </mc:Choice>
              <mc:Fallback>
                <p:oleObj name="Acrobat Document" r:id="rId4" imgW="4629015" imgH="3000375" progId="AcroExch.Document.7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77" y="2781300"/>
                        <a:ext cx="3761636" cy="182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60" y="2782759"/>
            <a:ext cx="2962139" cy="19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本框 9"/>
          <p:cNvSpPr txBox="1"/>
          <p:nvPr/>
        </p:nvSpPr>
        <p:spPr>
          <a:xfrm>
            <a:off x="2583699" y="4571039"/>
            <a:ext cx="24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Weight function</a:t>
            </a:r>
            <a:endParaRPr lang="en-US" altLang="zh-CN" sz="1400" dirty="0"/>
          </a:p>
        </p:txBody>
      </p:sp>
      <p:sp>
        <p:nvSpPr>
          <p:cNvPr id="25" name="文本框 9"/>
          <p:cNvSpPr txBox="1"/>
          <p:nvPr/>
        </p:nvSpPr>
        <p:spPr>
          <a:xfrm>
            <a:off x="7787900" y="3770939"/>
            <a:ext cx="240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AWDE method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2246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 hardware architecture is designed for the proposed </a:t>
            </a:r>
            <a:r>
              <a:rPr lang="en-US" altLang="zh-CN" dirty="0" smtClean="0"/>
              <a:t>algorithm.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Hardware Architecture</a:t>
            </a:r>
            <a:endParaRPr lang="zh-CN" altLang="en-US" sz="32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5389" y="742168"/>
            <a:ext cx="340352" cy="3556782"/>
            <a:chOff x="-1202500" y="1473600"/>
            <a:chExt cx="340352" cy="4742377"/>
          </a:xfrm>
        </p:grpSpPr>
        <p:sp>
          <p:nvSpPr>
            <p:cNvPr id="12" name="矩形 11"/>
            <p:cNvSpPr/>
            <p:nvPr/>
          </p:nvSpPr>
          <p:spPr>
            <a:xfrm rot="16200000">
              <a:off x="-1731078" y="2002180"/>
              <a:ext cx="1397509" cy="340350"/>
            </a:xfrm>
            <a:prstGeom prst="rect">
              <a:avLst/>
            </a:prstGeom>
            <a:solidFill>
              <a:srgbClr val="ACACA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Algorith</a:t>
              </a:r>
              <a:r>
                <a:rPr lang="en-US" altLang="zh-CN" sz="1400" dirty="0"/>
                <a:t>m</a:t>
              </a:r>
              <a:endParaRPr lang="zh-CN" altLang="en-US" sz="1400" dirty="0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-1946994" y="3615601"/>
              <a:ext cx="1829337" cy="340350"/>
            </a:xfrm>
            <a:prstGeom prst="rect">
              <a:avLst/>
            </a:prstGeom>
            <a:solidFill>
              <a:srgbClr val="F28748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Implementation</a:t>
              </a:r>
              <a:endParaRPr lang="zh-CN" altLang="en-US" sz="1400" dirty="0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-1790090" y="5288037"/>
              <a:ext cx="1515531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Experiments</a:t>
              </a:r>
              <a:endParaRPr lang="zh-CN" altLang="en-US" sz="1400" dirty="0"/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4100"/>
              </p:ext>
            </p:extLst>
          </p:nvPr>
        </p:nvGraphicFramePr>
        <p:xfrm>
          <a:off x="3819525" y="1306876"/>
          <a:ext cx="4943475" cy="32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crobat Document" r:id="rId4" imgW="4171815" imgH="3705045" progId="AcroExch.Document.7">
                  <p:embed/>
                </p:oleObj>
              </mc:Choice>
              <mc:Fallback>
                <p:oleObj name="Acrobat Document" r:id="rId4" imgW="4171815" imgH="3705045" progId="AcroExch.Document.7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1306876"/>
                        <a:ext cx="4943475" cy="329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914" y="1866747"/>
            <a:ext cx="28335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altLang="zh-CN" sz="2000" dirty="0"/>
              <a:t>The fully pipelined architecture can be decomposed into three </a:t>
            </a:r>
            <a:r>
              <a:rPr lang="en-US" altLang="zh-CN" sz="2000" dirty="0" smtClean="0"/>
              <a:t>stages:</a:t>
            </a:r>
          </a:p>
          <a:p>
            <a:pPr marL="342900" lvl="2" indent="-342900">
              <a:buFont typeface="Wingdings" pitchFamily="2" charset="2"/>
              <a:buChar char="Ø"/>
            </a:pPr>
            <a:r>
              <a:rPr lang="en-US" altLang="zh-CN" sz="2000" dirty="0" smtClean="0"/>
              <a:t>pre-processing</a:t>
            </a:r>
          </a:p>
          <a:p>
            <a:pPr marL="342900" lvl="2" indent="-342900">
              <a:buFont typeface="Wingdings" pitchFamily="2" charset="2"/>
              <a:buChar char="Ø"/>
            </a:pPr>
            <a:r>
              <a:rPr lang="en-US" altLang="zh-CN" sz="2000" dirty="0" smtClean="0"/>
              <a:t>stereo-matching </a:t>
            </a:r>
          </a:p>
          <a:p>
            <a:pPr marL="342900" lvl="2" indent="-342900">
              <a:buFont typeface="Wingdings" pitchFamily="2" charset="2"/>
              <a:buChar char="Ø"/>
            </a:pPr>
            <a:r>
              <a:rPr lang="en-US" altLang="zh-CN" sz="2000" dirty="0" smtClean="0"/>
              <a:t>post-processing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27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sz="3600" dirty="0" smtClean="0"/>
              <a:t>Pre-processing: a </a:t>
            </a:r>
            <a:r>
              <a:rPr lang="en-US" altLang="zh-CN" sz="3600" dirty="0"/>
              <a:t>register matrix </a:t>
            </a:r>
            <a:r>
              <a:rPr lang="en-US" altLang="zh-CN" sz="3600" dirty="0" smtClean="0"/>
              <a:t>employed </a:t>
            </a:r>
            <a:r>
              <a:rPr lang="en-US" altLang="zh-CN" sz="3600" dirty="0"/>
              <a:t>to provide pipelined </a:t>
            </a:r>
            <a:r>
              <a:rPr lang="en-US" altLang="zh-CN" sz="3600" dirty="0" smtClean="0"/>
              <a:t>window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Stereo-matching: </a:t>
            </a:r>
            <a:r>
              <a:rPr lang="en-US" altLang="zh-CN" sz="3600" dirty="0" err="1"/>
              <a:t>P</a:t>
            </a:r>
            <a:r>
              <a:rPr lang="en-US" altLang="zh-CN" sz="2600" i="1" dirty="0" err="1"/>
              <a:t>dis</a:t>
            </a:r>
            <a:r>
              <a:rPr lang="en-US" altLang="zh-CN" sz="3600" dirty="0"/>
              <a:t> x P</a:t>
            </a:r>
            <a:r>
              <a:rPr lang="en-US" altLang="zh-CN" sz="2600" i="1" dirty="0"/>
              <a:t>row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in </a:t>
            </a:r>
            <a:r>
              <a:rPr lang="en-US" altLang="zh-CN" sz="3600" dirty="0" smtClean="0"/>
              <a:t>parallel</a:t>
            </a:r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Post-processing: consistency check, disparity </a:t>
            </a:r>
            <a:r>
              <a:rPr lang="en-US" altLang="zh-CN" sz="3600" dirty="0"/>
              <a:t>voting and invalid disparity </a:t>
            </a:r>
            <a:r>
              <a:rPr lang="en-US" altLang="zh-CN" sz="3600" dirty="0" err="1" smtClean="0"/>
              <a:t>inpainting</a:t>
            </a:r>
            <a:r>
              <a:rPr lang="en-US" altLang="zh-CN" sz="2200" dirty="0"/>
              <a:t/>
            </a:r>
            <a:br>
              <a:rPr lang="en-US" altLang="zh-CN" sz="2200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lvl="1">
              <a:buFont typeface="Wingdings" pitchFamily="2" charset="2"/>
              <a:buChar char="Ø"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Hardware Architecture</a:t>
            </a:r>
            <a:endParaRPr lang="zh-CN" altLang="en-US" sz="32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5389" y="742168"/>
            <a:ext cx="340352" cy="3529466"/>
            <a:chOff x="-1202500" y="1473600"/>
            <a:chExt cx="340352" cy="4705955"/>
          </a:xfrm>
        </p:grpSpPr>
        <p:sp>
          <p:nvSpPr>
            <p:cNvPr id="12" name="矩形 11"/>
            <p:cNvSpPr/>
            <p:nvPr/>
          </p:nvSpPr>
          <p:spPr>
            <a:xfrm rot="16200000">
              <a:off x="-1724995" y="1996097"/>
              <a:ext cx="1385344" cy="340350"/>
            </a:xfrm>
            <a:prstGeom prst="rect">
              <a:avLst/>
            </a:prstGeom>
            <a:solidFill>
              <a:srgbClr val="ACACA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Algorith</a:t>
              </a:r>
              <a:r>
                <a:rPr lang="en-US" altLang="zh-CN" sz="1400" dirty="0"/>
                <a:t>m</a:t>
              </a:r>
              <a:endParaRPr lang="zh-CN" altLang="en-US" sz="1400" dirty="0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-1953077" y="3609518"/>
              <a:ext cx="1841503" cy="340350"/>
            </a:xfrm>
            <a:prstGeom prst="rect">
              <a:avLst/>
            </a:prstGeom>
            <a:solidFill>
              <a:srgbClr val="F28748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Implementation</a:t>
              </a:r>
              <a:endParaRPr lang="zh-CN" altLang="en-US" sz="1400" dirty="0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-1771880" y="5269825"/>
              <a:ext cx="1479111" cy="3403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Experiments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04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7688" y="95251"/>
            <a:ext cx="8596312" cy="504824"/>
          </a:xfrm>
        </p:spPr>
        <p:txBody>
          <a:bodyPr/>
          <a:lstStyle/>
          <a:p>
            <a:r>
              <a:rPr lang="en-US" altLang="zh-CN" sz="3200" b="1" dirty="0" smtClean="0"/>
              <a:t>Experiments</a:t>
            </a:r>
            <a:r>
              <a:rPr lang="en-US" altLang="zh-CN" sz="3200" b="1" dirty="0"/>
              <a:t> </a:t>
            </a:r>
            <a:endParaRPr lang="zh-CN" altLang="en-US" sz="2400" b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1F61-EA47-4AED-86DA-1CE17D22C7D9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sp>
        <p:nvSpPr>
          <p:cNvPr id="32" name="日期占位符 4"/>
          <p:cNvSpPr txBox="1">
            <a:spLocks/>
          </p:cNvSpPr>
          <p:nvPr/>
        </p:nvSpPr>
        <p:spPr>
          <a:xfrm rot="16200000">
            <a:off x="-120248" y="4556523"/>
            <a:ext cx="707226" cy="466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F61F61-EA47-4AED-86DA-1CE17D22C7D9}" type="datetime1">
              <a:rPr lang="zh-CN" altLang="en-US" smtClean="0"/>
              <a:pPr/>
              <a:t>2016/9/14</a:t>
            </a:fld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5389" y="742167"/>
            <a:ext cx="340351" cy="3601230"/>
            <a:chOff x="-1202500" y="1473600"/>
            <a:chExt cx="340351" cy="4801640"/>
          </a:xfrm>
        </p:grpSpPr>
        <p:sp>
          <p:nvSpPr>
            <p:cNvPr id="13" name="矩形 12"/>
            <p:cNvSpPr/>
            <p:nvPr/>
          </p:nvSpPr>
          <p:spPr>
            <a:xfrm rot="16200000">
              <a:off x="-1718646" y="1989747"/>
              <a:ext cx="1372644" cy="340350"/>
            </a:xfrm>
            <a:prstGeom prst="rect">
              <a:avLst/>
            </a:prstGeom>
            <a:solidFill>
              <a:srgbClr val="ACACA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Algorithm</a:t>
              </a:r>
              <a:endParaRPr lang="zh-CN" altLang="en-US" sz="1400" dirty="0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-1991176" y="3634919"/>
              <a:ext cx="1917701" cy="340350"/>
            </a:xfrm>
            <a:prstGeom prst="rect">
              <a:avLst/>
            </a:prstGeom>
            <a:solidFill>
              <a:srgbClr val="ACACA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Implementation</a:t>
              </a:r>
              <a:endParaRPr lang="zh-CN" altLang="en-US" sz="1400" dirty="0"/>
            </a:p>
          </p:txBody>
        </p:sp>
        <p:sp>
          <p:nvSpPr>
            <p:cNvPr id="15" name="矩形 14"/>
            <p:cNvSpPr/>
            <p:nvPr/>
          </p:nvSpPr>
          <p:spPr>
            <a:xfrm rot="16200000">
              <a:off x="-1787972" y="5349417"/>
              <a:ext cx="1511296" cy="340350"/>
            </a:xfrm>
            <a:prstGeom prst="rect">
              <a:avLst/>
            </a:prstGeom>
            <a:solidFill>
              <a:srgbClr val="F28748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Experiments</a:t>
              </a:r>
              <a:endParaRPr lang="zh-CN" altLang="en-US" sz="1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8500" y="869084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To discuss the quality of our design, the disparity </a:t>
            </a:r>
            <a:r>
              <a:rPr lang="en-US" altLang="zh-CN" sz="2000" dirty="0" smtClean="0"/>
              <a:t>maps are </a:t>
            </a:r>
            <a:r>
              <a:rPr lang="en-US" altLang="zh-CN" sz="2000" dirty="0"/>
              <a:t>evaluated based on the Middlebury benchmarks. </a:t>
            </a:r>
            <a:endParaRPr lang="zh-CN" alt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619254"/>
            <a:ext cx="5776912" cy="272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本框 9"/>
          <p:cNvSpPr txBox="1"/>
          <p:nvPr/>
        </p:nvSpPr>
        <p:spPr>
          <a:xfrm>
            <a:off x="2921000" y="4350547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Accuracy comparison on Middlebury benchmarks</a:t>
            </a:r>
            <a:endParaRPr lang="en-US" altLang="zh-CN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519448"/>
            <a:ext cx="5541962" cy="31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9"/>
          <p:cNvSpPr txBox="1"/>
          <p:nvPr/>
        </p:nvSpPr>
        <p:spPr>
          <a:xfrm>
            <a:off x="3361885" y="4651806"/>
            <a:ext cx="4181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True disparity maps and experimental </a:t>
            </a:r>
            <a:r>
              <a:rPr lang="en-US" altLang="zh-CN" sz="1400" dirty="0" smtClean="0"/>
              <a:t>results</a:t>
            </a:r>
            <a:endParaRPr lang="en-US" altLang="zh-CN" sz="1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71" y="2586623"/>
            <a:ext cx="5956858" cy="11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本框 9"/>
          <p:cNvSpPr txBox="1"/>
          <p:nvPr/>
        </p:nvSpPr>
        <p:spPr>
          <a:xfrm>
            <a:off x="3455327" y="3712255"/>
            <a:ext cx="4181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Results of high-definition </a:t>
            </a:r>
            <a:r>
              <a:rPr lang="en-US" altLang="zh-CN" sz="1400" dirty="0" smtClean="0"/>
              <a:t>images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8908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6" grpId="1"/>
      <p:bldP spid="17" grpId="0"/>
      <p:bldP spid="1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/>
              <a:t>Conclusion</a:t>
            </a:r>
          </a:p>
          <a:p>
            <a:r>
              <a:rPr lang="en-US" altLang="zh-CN" sz="2000" dirty="0" smtClean="0"/>
              <a:t>We </a:t>
            </a:r>
            <a:r>
              <a:rPr lang="en-US" altLang="zh-CN" sz="2000" dirty="0"/>
              <a:t>proposed a stereo matching algorithm </a:t>
            </a:r>
            <a:r>
              <a:rPr lang="en-US" altLang="zh-CN" sz="2000" dirty="0" smtClean="0"/>
              <a:t>based on the </a:t>
            </a:r>
            <a:r>
              <a:rPr lang="en-US" altLang="zh-CN" sz="2000" dirty="0"/>
              <a:t>mini-census transform and segmentation-based </a:t>
            </a:r>
            <a:r>
              <a:rPr lang="en-US" altLang="zh-CN" sz="2000" dirty="0" smtClean="0"/>
              <a:t>ADSW. </a:t>
            </a:r>
            <a:r>
              <a:rPr lang="en-US" altLang="zh-CN" sz="2000" dirty="0"/>
              <a:t>The disparity refinement step with segmentation </a:t>
            </a:r>
            <a:r>
              <a:rPr lang="en-US" altLang="zh-CN" sz="2000" dirty="0" smtClean="0"/>
              <a:t>information has </a:t>
            </a:r>
            <a:r>
              <a:rPr lang="en-US" altLang="zh-CN" sz="2000" dirty="0"/>
              <a:t>been </a:t>
            </a:r>
            <a:r>
              <a:rPr lang="en-US" altLang="zh-CN" sz="2000" dirty="0" smtClean="0"/>
              <a:t>presented.</a:t>
            </a:r>
          </a:p>
          <a:p>
            <a:r>
              <a:rPr lang="en-US" altLang="zh-CN" sz="2000" dirty="0"/>
              <a:t>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fully </a:t>
            </a:r>
            <a:r>
              <a:rPr lang="en-US" altLang="zh-CN" sz="2000" dirty="0" smtClean="0"/>
              <a:t>pipelined and </a:t>
            </a:r>
            <a:r>
              <a:rPr lang="en-US" altLang="zh-CN" sz="2000" dirty="0"/>
              <a:t>scalable hardware architecture is designed with </a:t>
            </a:r>
            <a:r>
              <a:rPr lang="en-US" altLang="zh-CN" sz="2000" dirty="0" smtClean="0"/>
              <a:t>hardware-oriented optimizations.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Future Work</a:t>
            </a:r>
          </a:p>
          <a:p>
            <a:r>
              <a:rPr lang="en-US" altLang="zh-CN" sz="2000" dirty="0" smtClean="0"/>
              <a:t>A part of </a:t>
            </a:r>
            <a:r>
              <a:rPr lang="en-US" altLang="zh-CN" sz="2000" dirty="0"/>
              <a:t>global matching algorithms can be introduced into </a:t>
            </a:r>
            <a:r>
              <a:rPr lang="en-US" altLang="zh-CN" sz="2000" dirty="0" smtClean="0"/>
              <a:t>the algorithm.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20AD-A4FB-4E72-A121-E72AA5FA807B}" type="datetime1">
              <a:rPr lang="zh-CN" altLang="en-US" smtClean="0"/>
              <a:pPr/>
              <a:t>2016/9/14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/>
              <a:t>Conclusion and Future Work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56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10786</TotalTime>
  <Words>1059</Words>
  <Application>Microsoft Office PowerPoint</Application>
  <PresentationFormat>全屏显示(16:9)</PresentationFormat>
  <Paragraphs>120</Paragraphs>
  <Slides>10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Office 主题</vt:lpstr>
      <vt:lpstr>1_Office 主题</vt:lpstr>
      <vt:lpstr>Acrobat Document</vt:lpstr>
      <vt:lpstr>SoC and FPGA Oriented High-quality Stereo Vision System </vt:lpstr>
      <vt:lpstr>Stereo Vision</vt:lpstr>
      <vt:lpstr>Stereo Matching</vt:lpstr>
      <vt:lpstr>Stereo Matching Algorithm</vt:lpstr>
      <vt:lpstr>Hardware-oriented Optimization</vt:lpstr>
      <vt:lpstr>Hardware Architecture</vt:lpstr>
      <vt:lpstr>Hardware Architecture</vt:lpstr>
      <vt:lpstr>Experiments </vt:lpstr>
      <vt:lpstr>Conclusion and Future Work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Yanyu Su</dc:creator>
  <cp:lastModifiedBy>yoyo1800</cp:lastModifiedBy>
  <cp:revision>723</cp:revision>
  <dcterms:created xsi:type="dcterms:W3CDTF">2013-10-29T08:35:01Z</dcterms:created>
  <dcterms:modified xsi:type="dcterms:W3CDTF">2016-09-14T11:24:11Z</dcterms:modified>
</cp:coreProperties>
</file>