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5" r:id="rId5"/>
    <p:sldId id="258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6BCE5"/>
    <a:srgbClr val="1D8DB0"/>
    <a:srgbClr val="116E8A"/>
    <a:srgbClr val="147694"/>
    <a:srgbClr val="177E9D"/>
    <a:srgbClr val="0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56" autoAdjust="0"/>
  </p:normalViewPr>
  <p:slideViewPr>
    <p:cSldViewPr snapToObjects="1" showGuides="1">
      <p:cViewPr varScale="1">
        <p:scale>
          <a:sx n="79" d="100"/>
          <a:sy n="79" d="100"/>
        </p:scale>
        <p:origin x="126" y="732"/>
      </p:cViewPr>
      <p:guideLst>
        <p:guide orient="horz" pos="3294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31/08/2016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31/08/2016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400" cy="720000"/>
          </a:xfrm>
          <a:prstGeom prst="rect">
            <a:avLst/>
          </a:prstGeom>
        </p:spPr>
      </p:pic>
      <p:sp>
        <p:nvSpPr>
          <p:cNvPr id="8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061" y="2088000"/>
            <a:ext cx="8737939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061" y="4193675"/>
            <a:ext cx="8737939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126" cy="719086"/>
          </a:xfrm>
          <a:prstGeom prst="rect">
            <a:avLst/>
          </a:prstGeom>
        </p:spPr>
      </p:pic>
      <p:pic>
        <p:nvPicPr>
          <p:cNvPr id="3" name="Afbeelding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6" name="Afbeelding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732" y="2088000"/>
            <a:ext cx="8737268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732" y="4193675"/>
            <a:ext cx="8737268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8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4" name="Afbeelding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74" y="5795267"/>
            <a:ext cx="428126" cy="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B5A-0815-48B9-98BF-7963B3A2CF0B}" type="datetime1">
              <a:rPr lang="nl-BE" smtClean="0"/>
              <a:t>31/08/2016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12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56833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C89E-5BBD-4C55-A98B-FC420A26FC62}" type="datetime1">
              <a:rPr lang="nl-BE" smtClean="0"/>
              <a:t>31/08/2016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5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487D-2B48-4748-865F-2C44CA5C22D2}" type="datetime1">
              <a:rPr lang="nl-BE" smtClean="0"/>
              <a:t>31/08/2016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8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07C9-22C7-4E5F-A354-DB31D169CFD0}" type="datetime1">
              <a:rPr lang="nl-BE" smtClean="0"/>
              <a:t>31/08/2016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5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8BFC-8E44-40B5-A25E-EAF560A52318}" type="datetime1">
              <a:rPr lang="nl-BE" smtClean="0"/>
              <a:t>31/08/2016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4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4652-2522-49E6-B883-12EE83E95E9F}" type="datetime1">
              <a:rPr lang="nl-BE" smtClean="0"/>
              <a:t>31/08/2016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9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048000"/>
            <a:ext cx="2640000" cy="288000"/>
          </a:xfrm>
        </p:spPr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1248000" cy="288000"/>
          </a:xfrm>
        </p:spPr>
        <p:txBody>
          <a:bodyPr/>
          <a:lstStyle/>
          <a:p>
            <a:fld id="{6B83BEBA-A0CF-44D4-9509-FC5165F7DC63}" type="datetime1">
              <a:rPr lang="nl-BE" smtClean="0"/>
              <a:t>31/08/2016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5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3F42-43D6-4B05-9016-301BC41CEA0A}" type="datetime1">
              <a:rPr lang="nl-BE" smtClean="0"/>
              <a:t>31/08/2016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9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-8021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pic>
        <p:nvPicPr>
          <p:cNvPr id="11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6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48E-A22E-4CB1-AC03-F347914D94C5}" type="datetime1">
              <a:rPr lang="nl-BE" smtClean="0"/>
              <a:t>31/08/2016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B05D-94F6-45B0-AFDB-404A3BCEFF3E}" type="datetime1">
              <a:rPr lang="nl-BE" smtClean="0"/>
              <a:t>31/08/2016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7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5243-25C9-43E4-A25E-BC40A8A3030B}" type="datetime1">
              <a:rPr lang="nl-BE" smtClean="0"/>
              <a:t>31/08/2016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3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2EB-28E0-4520-93A0-FC9C1EED8EC6}" type="datetime1">
              <a:rPr lang="nl-BE" smtClean="0"/>
              <a:t>31/08/2016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988C-B280-4F69-97F8-F9E310D165C3}" type="datetime1">
              <a:rPr lang="nl-BE" smtClean="0"/>
              <a:t>31/08/2016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FPL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1248000" cy="288000"/>
          </a:xfrm>
        </p:spPr>
        <p:txBody>
          <a:bodyPr/>
          <a:lstStyle/>
          <a:p>
            <a:fld id="{9FAFF7C7-ADAB-41DD-A122-9722F8B90057}" type="datetime1">
              <a:rPr lang="nl-BE" smtClean="0"/>
              <a:t>31/08/2016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048000"/>
            <a:ext cx="2640000" cy="288000"/>
          </a:xfrm>
        </p:spPr>
        <p:txBody>
          <a:bodyPr/>
          <a:lstStyle/>
          <a:p>
            <a:r>
              <a:rPr lang="nl-BE"/>
              <a:t>FPL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5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82E089-8DFD-4FCE-ABAA-EDD296F8C328}" type="datetime1">
              <a:rPr lang="nl-BE" smtClean="0"/>
              <a:t>31/08/2016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70"/>
            <a:ext cx="3301200" cy="272063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BBDC9D-8C97-4EE2-8BD5-47787BA31FB9}" type="datetime1">
              <a:rPr lang="nl-BE" smtClean="0"/>
              <a:t>31/08/2016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FPL 2016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1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Exploring the Use of Shift Register Lookup Tables for Keccak Implementations on Xilinx FPGAs</a:t>
            </a:r>
            <a:endParaRPr lang="nl-B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Authors: Jori Winderickx</a:t>
            </a:r>
            <a:r>
              <a:rPr lang="en-US" sz="2000" baseline="30000" dirty="0"/>
              <a:t>1</a:t>
            </a:r>
            <a:r>
              <a:rPr lang="en-US" sz="2000" dirty="0"/>
              <a:t>, Joan Daemen</a:t>
            </a:r>
            <a:r>
              <a:rPr lang="en-US" sz="2000" baseline="30000" dirty="0"/>
              <a:t>2</a:t>
            </a:r>
            <a:r>
              <a:rPr lang="en-US" sz="2000" dirty="0"/>
              <a:t> and Nele Mentens</a:t>
            </a:r>
            <a:r>
              <a:rPr lang="en-US" sz="2000" baseline="30000" dirty="0"/>
              <a:t>1</a:t>
            </a:r>
            <a:br>
              <a:rPr lang="en-US" sz="2000" dirty="0"/>
            </a:br>
            <a:r>
              <a:rPr lang="en-US" sz="2000" baseline="30000" dirty="0"/>
              <a:t>1</a:t>
            </a:r>
            <a:r>
              <a:rPr lang="en-US" sz="2000" dirty="0"/>
              <a:t> KU Leuven, ESAT/COSIC &amp; </a:t>
            </a:r>
            <a:r>
              <a:rPr lang="en-US" sz="2000" dirty="0" err="1"/>
              <a:t>iMinds</a:t>
            </a:r>
            <a:r>
              <a:rPr lang="en-US" sz="2000" dirty="0"/>
              <a:t>, Leuven, Belgium</a:t>
            </a:r>
            <a:br>
              <a:rPr lang="en-US" sz="2000" dirty="0"/>
            </a:br>
            <a:r>
              <a:rPr lang="en-US" sz="2000" baseline="30000" dirty="0"/>
              <a:t>2</a:t>
            </a:r>
            <a:r>
              <a:rPr lang="en-US" sz="2000" dirty="0"/>
              <a:t> STMicroelectronics, Belgium; </a:t>
            </a:r>
            <a:r>
              <a:rPr lang="en-US" sz="2000" dirty="0" err="1"/>
              <a:t>Radboud</a:t>
            </a:r>
            <a:r>
              <a:rPr lang="en-US" sz="2000" dirty="0"/>
              <a:t> University, Nijmegen, Netherlands</a:t>
            </a:r>
          </a:p>
          <a:p>
            <a:endParaRPr lang="en-US" sz="2000" dirty="0"/>
          </a:p>
          <a:p>
            <a:r>
              <a:rPr lang="en-US" sz="2000" dirty="0"/>
              <a:t>FPL 2016 – 1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55099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Keccak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FIPS 202 (SHA-3) standard</a:t>
            </a:r>
          </a:p>
          <a:p>
            <a:r>
              <a:rPr lang="en-US" dirty="0"/>
              <a:t>Rho in Shift registers</a:t>
            </a:r>
          </a:p>
          <a:p>
            <a:pPr lvl="1"/>
            <a:r>
              <a:rPr lang="en-US" dirty="0"/>
              <a:t>Slice-based</a:t>
            </a:r>
          </a:p>
          <a:p>
            <a:r>
              <a:rPr lang="en-US" dirty="0"/>
              <a:t>Xilinx FPGA</a:t>
            </a:r>
          </a:p>
          <a:p>
            <a:pPr lvl="1"/>
            <a:r>
              <a:rPr lang="en-US" dirty="0"/>
              <a:t>SRL in LUT of SLICEM</a:t>
            </a:r>
          </a:p>
          <a:p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07368" y="5678668"/>
            <a:ext cx="630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more information on Keccak: http://keccak.noekeon.org/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894" y="1080000"/>
            <a:ext cx="2601436" cy="26066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900" y="3914107"/>
            <a:ext cx="1432684" cy="14517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198" y="3965745"/>
            <a:ext cx="1092929" cy="107840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495900" y="550647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Representation of the state in Keccak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015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SRL-oriented architecture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9"/>
            <a:ext cx="6266507" cy="349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architecture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07" y="3868921"/>
            <a:ext cx="4566687" cy="1720187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806507" y="1382921"/>
            <a:ext cx="3240360" cy="317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Interface compliant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747239" y="3868921"/>
            <a:ext cx="4130997" cy="2008351"/>
            <a:chOff x="747240" y="3868921"/>
            <a:chExt cx="3384376" cy="1645369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40" y="3868921"/>
              <a:ext cx="3384376" cy="1645369"/>
            </a:xfrm>
            <a:prstGeom prst="rect">
              <a:avLst/>
            </a:prstGeom>
          </p:spPr>
        </p:pic>
        <p:sp>
          <p:nvSpPr>
            <p:cNvPr id="20" name="Rechthoek 19"/>
            <p:cNvSpPr/>
            <p:nvPr/>
          </p:nvSpPr>
          <p:spPr>
            <a:xfrm>
              <a:off x="1395312" y="4987075"/>
              <a:ext cx="576064" cy="288032"/>
            </a:xfrm>
            <a:prstGeom prst="rect">
              <a:avLst/>
            </a:prstGeom>
            <a:noFill/>
            <a:ln w="381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3411536" y="4546471"/>
              <a:ext cx="540000" cy="288032"/>
            </a:xfrm>
            <a:prstGeom prst="rect">
              <a:avLst/>
            </a:prstGeom>
            <a:noFill/>
            <a:ln w="381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95" y="2058539"/>
            <a:ext cx="1432684" cy="145173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385" y="2245662"/>
            <a:ext cx="1092929" cy="1078405"/>
          </a:xfrm>
          <a:prstGeom prst="rect">
            <a:avLst/>
          </a:prstGeom>
        </p:spPr>
      </p:pic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273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Rho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storage</a:t>
            </a:r>
          </a:p>
          <a:p>
            <a:r>
              <a:rPr lang="en-US" dirty="0"/>
              <a:t>Rho mapping</a:t>
            </a:r>
          </a:p>
          <a:p>
            <a:pPr lvl="1"/>
            <a:r>
              <a:rPr lang="en-US" dirty="0"/>
              <a:t>Translations within the lanes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46" y="3368132"/>
            <a:ext cx="3888432" cy="19661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96450"/>
            <a:ext cx="3634884" cy="18631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030293" y="5318767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Shift register in a SLICEM slice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053425" y="235264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Implementation of Rho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3363277"/>
            <a:ext cx="5407314" cy="197584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40000" y="533911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Rho applied to the lanes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58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9"/>
            <a:ext cx="11382000" cy="4428000"/>
          </a:xfrm>
        </p:spPr>
        <p:txBody>
          <a:bodyPr/>
          <a:lstStyle/>
          <a:p>
            <a:r>
              <a:rPr lang="en-US" dirty="0"/>
              <a:t>Theta mapping</a:t>
            </a:r>
          </a:p>
          <a:p>
            <a:pPr lvl="1"/>
            <a:r>
              <a:rPr lang="en-US" dirty="0"/>
              <a:t>It adds to each bit a[x][y][z] the bitwise sum of the parities of two columns: that of a[x − 1][·][z] and that of a[x + 1][·][z − 1].</a:t>
            </a:r>
          </a:p>
          <a:p>
            <a:pPr lvl="1"/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35909"/>
            <a:ext cx="2865621" cy="3108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18" y="3324566"/>
            <a:ext cx="5193195" cy="17310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40000" y="5744289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Theta applied to a single bit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197218" y="505563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Theta implementation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75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47306"/>
              </p:ext>
            </p:extLst>
          </p:nvPr>
        </p:nvGraphicFramePr>
        <p:xfrm>
          <a:off x="540000" y="3212976"/>
          <a:ext cx="11054519" cy="2738664"/>
        </p:xfrm>
        <a:graphic>
          <a:graphicData uri="http://schemas.openxmlformats.org/drawingml/2006/table">
            <a:tbl>
              <a:tblPr/>
              <a:tblGrid>
                <a:gridCol w="1687893">
                  <a:extLst>
                    <a:ext uri="{9D8B030D-6E8A-4147-A177-3AD203B41FA5}">
                      <a16:colId xmlns:a16="http://schemas.microsoft.com/office/drawing/2014/main" val="3978631583"/>
                    </a:ext>
                  </a:extLst>
                </a:gridCol>
                <a:gridCol w="1616576">
                  <a:extLst>
                    <a:ext uri="{9D8B030D-6E8A-4147-A177-3AD203B41FA5}">
                      <a16:colId xmlns:a16="http://schemas.microsoft.com/office/drawing/2014/main" val="518556016"/>
                    </a:ext>
                  </a:extLst>
                </a:gridCol>
                <a:gridCol w="1046020">
                  <a:extLst>
                    <a:ext uri="{9D8B030D-6E8A-4147-A177-3AD203B41FA5}">
                      <a16:colId xmlns:a16="http://schemas.microsoft.com/office/drawing/2014/main" val="3835997579"/>
                    </a:ext>
                  </a:extLst>
                </a:gridCol>
                <a:gridCol w="1473935">
                  <a:extLst>
                    <a:ext uri="{9D8B030D-6E8A-4147-A177-3AD203B41FA5}">
                      <a16:colId xmlns:a16="http://schemas.microsoft.com/office/drawing/2014/main" val="878329917"/>
                    </a:ext>
                  </a:extLst>
                </a:gridCol>
                <a:gridCol w="1497709">
                  <a:extLst>
                    <a:ext uri="{9D8B030D-6E8A-4147-A177-3AD203B41FA5}">
                      <a16:colId xmlns:a16="http://schemas.microsoft.com/office/drawing/2014/main" val="782669055"/>
                    </a:ext>
                  </a:extLst>
                </a:gridCol>
                <a:gridCol w="1188658">
                  <a:extLst>
                    <a:ext uri="{9D8B030D-6E8A-4147-A177-3AD203B41FA5}">
                      <a16:colId xmlns:a16="http://schemas.microsoft.com/office/drawing/2014/main" val="2052578703"/>
                    </a:ext>
                  </a:extLst>
                </a:gridCol>
                <a:gridCol w="2543728">
                  <a:extLst>
                    <a:ext uri="{9D8B030D-6E8A-4147-A177-3AD203B41FA5}">
                      <a16:colId xmlns:a16="http://schemas.microsoft.com/office/drawing/2014/main" val="3847177097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structure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Architecture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Slices(+RAM)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T.put(Mbit/s)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Freq(MHz)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Efficiency(Mbit/s/slice)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96429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[1]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Virtex-6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062057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[2]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151(+3)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43532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[3]*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19583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[4]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29211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paper WB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255(+12)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37298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paper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Virtex-5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14263" marR="14263" marT="14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130030"/>
                  </a:ext>
                </a:extLst>
              </a:tr>
              <a:tr h="34233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Keccak slice implementation of B. </a:t>
                      </a:r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jungk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[3] is scaled to Keccak-f[1600]</a:t>
                      </a:r>
                    </a:p>
                  </a:txBody>
                  <a:tcPr marL="14263" marR="14263" marT="142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06805"/>
                  </a:ext>
                </a:extLst>
              </a:tr>
            </a:tbl>
          </a:graphicData>
        </a:graphic>
      </p:graphicFrame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Custom interface</a:t>
            </a:r>
          </a:p>
          <a:p>
            <a:pPr lvl="1"/>
            <a:r>
              <a:rPr lang="en-US" dirty="0"/>
              <a:t>Smallest size and relative high throughput</a:t>
            </a:r>
          </a:p>
          <a:p>
            <a:r>
              <a:rPr lang="en-US" dirty="0"/>
              <a:t>Common interface</a:t>
            </a:r>
          </a:p>
          <a:p>
            <a:pPr lvl="1"/>
            <a:r>
              <a:rPr lang="en-US" dirty="0"/>
              <a:t>Larger in size and lower throughput than most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6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dirty="0"/>
              <a:t>[1] S. </a:t>
            </a:r>
            <a:r>
              <a:rPr lang="en-US" altLang="en-US" sz="2000" dirty="0" err="1"/>
              <a:t>Kerckhof</a:t>
            </a:r>
            <a:r>
              <a:rPr lang="en-US" altLang="en-US" sz="2000" dirty="0"/>
              <a:t>, F. </a:t>
            </a:r>
            <a:r>
              <a:rPr lang="en-US" altLang="en-US" sz="2000" dirty="0" err="1"/>
              <a:t>Durvaux</a:t>
            </a:r>
            <a:r>
              <a:rPr lang="en-US" altLang="en-US" sz="2000" dirty="0"/>
              <a:t>, N. </a:t>
            </a:r>
            <a:r>
              <a:rPr lang="en-US" altLang="en-US" sz="2000" dirty="0" err="1"/>
              <a:t>Veyrat-Charvillon</a:t>
            </a:r>
            <a:r>
              <a:rPr lang="en-US" altLang="en-US" sz="2000" dirty="0"/>
              <a:t>, F. Regazzoni, G. M. de </a:t>
            </a:r>
            <a:r>
              <a:rPr lang="en-US" altLang="en-US" sz="2000" dirty="0" err="1"/>
              <a:t>Dormale</a:t>
            </a:r>
            <a:r>
              <a:rPr lang="en-US" altLang="en-US" sz="2000" dirty="0"/>
              <a:t>, and F. </a:t>
            </a:r>
            <a:r>
              <a:rPr lang="en-US" altLang="en-US" sz="2000" dirty="0" err="1"/>
              <a:t>Standaert</a:t>
            </a:r>
            <a:r>
              <a:rPr lang="en-US" altLang="en-US" sz="2000" dirty="0"/>
              <a:t>, “Compact </a:t>
            </a:r>
            <a:r>
              <a:rPr lang="en-US" altLang="en-US" sz="2000" dirty="0" err="1"/>
              <a:t>fpga</a:t>
            </a:r>
            <a:r>
              <a:rPr lang="en-US" altLang="en-US" sz="2000" dirty="0"/>
              <a:t> implementations of the five sha-3 finalists,” CARDIS, 2011.</a:t>
            </a:r>
          </a:p>
          <a:p>
            <a:pPr>
              <a:buNone/>
            </a:pPr>
            <a:r>
              <a:rPr lang="en-US" altLang="en-US" sz="2000" dirty="0"/>
              <a:t>[2] I. San and N. At, “Compact </a:t>
            </a:r>
            <a:r>
              <a:rPr lang="en-US" altLang="en-US" sz="2000" dirty="0" err="1"/>
              <a:t>keccak</a:t>
            </a:r>
            <a:r>
              <a:rPr lang="en-US" altLang="en-US" sz="2000" dirty="0"/>
              <a:t> hardware architecture for data integrity and authentication on </a:t>
            </a:r>
            <a:r>
              <a:rPr lang="en-US" altLang="en-US" sz="2000" dirty="0" err="1"/>
              <a:t>fpgas</a:t>
            </a:r>
            <a:r>
              <a:rPr lang="en-US" altLang="en-US" sz="2000" dirty="0"/>
              <a:t>,” ISJ, 2012.</a:t>
            </a:r>
          </a:p>
          <a:p>
            <a:pPr>
              <a:buNone/>
            </a:pPr>
            <a:r>
              <a:rPr lang="en-US" altLang="en-US" sz="2000" dirty="0"/>
              <a:t>[3] B. </a:t>
            </a:r>
            <a:r>
              <a:rPr lang="en-US" altLang="en-US" sz="2000" dirty="0" err="1"/>
              <a:t>Jungk</a:t>
            </a:r>
            <a:r>
              <a:rPr lang="en-US" altLang="en-US" sz="2000" dirty="0"/>
              <a:t> and J. </a:t>
            </a:r>
            <a:r>
              <a:rPr lang="en-US" altLang="en-US" sz="2000" dirty="0" err="1"/>
              <a:t>Apfelbeck</a:t>
            </a:r>
            <a:r>
              <a:rPr lang="en-US" altLang="en-US" sz="2000" dirty="0"/>
              <a:t>, “Area-efficient </a:t>
            </a:r>
            <a:r>
              <a:rPr lang="en-US" altLang="en-US" sz="2000" dirty="0" err="1"/>
              <a:t>fpga</a:t>
            </a:r>
            <a:r>
              <a:rPr lang="en-US" altLang="en-US" sz="2000" dirty="0"/>
              <a:t> implementations of the sha-3 finalists,” </a:t>
            </a:r>
            <a:r>
              <a:rPr lang="en-US" altLang="en-US" sz="2000" dirty="0" err="1"/>
              <a:t>ReConFig</a:t>
            </a:r>
            <a:r>
              <a:rPr lang="en-US" altLang="en-US" sz="2000" dirty="0"/>
              <a:t>, 2011. </a:t>
            </a:r>
          </a:p>
          <a:p>
            <a:pPr>
              <a:buNone/>
            </a:pPr>
            <a:r>
              <a:rPr lang="en-US" altLang="en-US" sz="2000" dirty="0"/>
              <a:t>[4] B. </a:t>
            </a:r>
            <a:r>
              <a:rPr lang="en-US" altLang="en-US" sz="2000" dirty="0" err="1"/>
              <a:t>Jungk</a:t>
            </a:r>
            <a:r>
              <a:rPr lang="en-US" altLang="en-US" sz="2000" dirty="0"/>
              <a:t>, “FPGA-based Evaluation of Cryptographic Algorithms,” Ph.D. dissertation, Goethe University Frankfurt, Frankfurt, 2015.</a:t>
            </a:r>
            <a:endParaRPr lang="en-US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7718581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U Leuven" id="{F2BCC727-2FE8-4CF6-A914-4F2FB01FAB1C}" vid="{5F7B67F4-B5EA-4346-9241-177087B3063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763</TotalTime>
  <Words>377</Words>
  <Application>Microsoft Office PowerPoint</Application>
  <PresentationFormat>Breedbeeld</PresentationFormat>
  <Paragraphs>93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Exploring the Use of Shift Register Lookup Tables for Keccak Implementations on Xilinx FPGAs</vt:lpstr>
      <vt:lpstr>Keccak</vt:lpstr>
      <vt:lpstr>SRL-oriented architecture</vt:lpstr>
      <vt:lpstr>Implementation of Rho</vt:lpstr>
      <vt:lpstr>Implementation of Theta</vt:lpstr>
      <vt:lpstr>Results</vt:lpstr>
      <vt:lpstr>References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Jori Winderickx</cp:lastModifiedBy>
  <cp:revision>92</cp:revision>
  <dcterms:created xsi:type="dcterms:W3CDTF">2012-07-10T07:57:57Z</dcterms:created>
  <dcterms:modified xsi:type="dcterms:W3CDTF">2016-08-31T08:59:19Z</dcterms:modified>
</cp:coreProperties>
</file>