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3"/>
  </p:notesMasterIdLst>
  <p:sldIdLst>
    <p:sldId id="259" r:id="rId2"/>
    <p:sldId id="260" r:id="rId3"/>
    <p:sldId id="262" r:id="rId4"/>
    <p:sldId id="332" r:id="rId5"/>
    <p:sldId id="333" r:id="rId6"/>
    <p:sldId id="317" r:id="rId7"/>
    <p:sldId id="327" r:id="rId8"/>
    <p:sldId id="324" r:id="rId9"/>
    <p:sldId id="270" r:id="rId10"/>
    <p:sldId id="306" r:id="rId11"/>
    <p:sldId id="388" r:id="rId12"/>
    <p:sldId id="342" r:id="rId13"/>
    <p:sldId id="308" r:id="rId14"/>
    <p:sldId id="386" r:id="rId15"/>
    <p:sldId id="385" r:id="rId16"/>
    <p:sldId id="364" r:id="rId17"/>
    <p:sldId id="363" r:id="rId18"/>
    <p:sldId id="365" r:id="rId19"/>
    <p:sldId id="366" r:id="rId20"/>
    <p:sldId id="367" r:id="rId21"/>
    <p:sldId id="371" r:id="rId22"/>
    <p:sldId id="375" r:id="rId23"/>
    <p:sldId id="376" r:id="rId24"/>
    <p:sldId id="377" r:id="rId25"/>
    <p:sldId id="380" r:id="rId26"/>
    <p:sldId id="381" r:id="rId27"/>
    <p:sldId id="382" r:id="rId28"/>
    <p:sldId id="326" r:id="rId29"/>
    <p:sldId id="383" r:id="rId30"/>
    <p:sldId id="325" r:id="rId31"/>
    <p:sldId id="345" r:id="rId32"/>
    <p:sldId id="346" r:id="rId33"/>
    <p:sldId id="387" r:id="rId34"/>
    <p:sldId id="276" r:id="rId35"/>
    <p:sldId id="331" r:id="rId36"/>
    <p:sldId id="328" r:id="rId37"/>
    <p:sldId id="278" r:id="rId38"/>
    <p:sldId id="334" r:id="rId39"/>
    <p:sldId id="309" r:id="rId40"/>
    <p:sldId id="336" r:id="rId41"/>
    <p:sldId id="279" r:id="rId42"/>
    <p:sldId id="329" r:id="rId43"/>
    <p:sldId id="295" r:id="rId44"/>
    <p:sldId id="282" r:id="rId45"/>
    <p:sldId id="296" r:id="rId46"/>
    <p:sldId id="283" r:id="rId47"/>
    <p:sldId id="389" r:id="rId48"/>
    <p:sldId id="390" r:id="rId49"/>
    <p:sldId id="339" r:id="rId50"/>
    <p:sldId id="340" r:id="rId51"/>
    <p:sldId id="343" r:id="rId52"/>
    <p:sldId id="284" r:id="rId53"/>
    <p:sldId id="350" r:id="rId54"/>
    <p:sldId id="351" r:id="rId55"/>
    <p:sldId id="285" r:id="rId56"/>
    <p:sldId id="292" r:id="rId57"/>
    <p:sldId id="384" r:id="rId58"/>
    <p:sldId id="286" r:id="rId59"/>
    <p:sldId id="291" r:id="rId60"/>
    <p:sldId id="310" r:id="rId61"/>
    <p:sldId id="311" r:id="rId62"/>
    <p:sldId id="287" r:id="rId63"/>
    <p:sldId id="288" r:id="rId64"/>
    <p:sldId id="319" r:id="rId65"/>
    <p:sldId id="318" r:id="rId66"/>
    <p:sldId id="320" r:id="rId67"/>
    <p:sldId id="330" r:id="rId68"/>
    <p:sldId id="347" r:id="rId69"/>
    <p:sldId id="348" r:id="rId70"/>
    <p:sldId id="349" r:id="rId71"/>
    <p:sldId id="353" r:id="rId7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970" autoAdjust="0"/>
  </p:normalViewPr>
  <p:slideViewPr>
    <p:cSldViewPr>
      <p:cViewPr varScale="1">
        <p:scale>
          <a:sx n="92" d="100"/>
          <a:sy n="92" d="100"/>
        </p:scale>
        <p:origin x="162" y="6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Sheet1!$A$3</c:f>
              <c:strCache>
                <c:ptCount val="1"/>
                <c:pt idx="0">
                  <c:v>4 Slots</c:v>
                </c:pt>
              </c:strCache>
            </c:strRef>
          </c:tx>
          <c:spPr>
            <a:solidFill>
              <a:srgbClr val="00B050"/>
            </a:solidFill>
            <a:ln>
              <a:noFill/>
            </a:ln>
            <a:effectLst/>
          </c:spPr>
          <c:invertIfNegative val="0"/>
          <c:cat>
            <c:multiLvlStrRef>
              <c:f>Sheet1!$B$1:$S$2</c:f>
              <c:multiLvlStrCache>
                <c:ptCount val="18"/>
                <c:lvl>
                  <c:pt idx="0">
                    <c:v>Conv SW</c:v>
                  </c:pt>
                  <c:pt idx="1">
                    <c:v>Xswitch</c:v>
                  </c:pt>
                  <c:pt idx="2">
                    <c:v>Conv-Ex Sw</c:v>
                  </c:pt>
                  <c:pt idx="3">
                    <c:v>Conv SW</c:v>
                  </c:pt>
                  <c:pt idx="4">
                    <c:v>Xswitch</c:v>
                  </c:pt>
                  <c:pt idx="5">
                    <c:v>Conv-Ex Sw</c:v>
                  </c:pt>
                  <c:pt idx="6">
                    <c:v>Conv SW</c:v>
                  </c:pt>
                  <c:pt idx="7">
                    <c:v>Xswitch</c:v>
                  </c:pt>
                  <c:pt idx="8">
                    <c:v>Conv-Ex Sw</c:v>
                  </c:pt>
                  <c:pt idx="9">
                    <c:v>Conv SW</c:v>
                  </c:pt>
                  <c:pt idx="10">
                    <c:v>Xswitch</c:v>
                  </c:pt>
                  <c:pt idx="11">
                    <c:v>Conv-Ex Sw</c:v>
                  </c:pt>
                  <c:pt idx="12">
                    <c:v>Conv SW</c:v>
                  </c:pt>
                  <c:pt idx="13">
                    <c:v>Xswitch</c:v>
                  </c:pt>
                  <c:pt idx="14">
                    <c:v>Conv-Ex Sw</c:v>
                  </c:pt>
                  <c:pt idx="15">
                    <c:v>Conv SW</c:v>
                  </c:pt>
                  <c:pt idx="16">
                    <c:v>Xswitch</c:v>
                  </c:pt>
                  <c:pt idx="17">
                    <c:v>Conv-Ex Sw</c:v>
                  </c:pt>
                </c:lvl>
                <c:lvl>
                  <c:pt idx="0">
                    <c:v>1</c:v>
                  </c:pt>
                  <c:pt idx="3">
                    <c:v>2</c:v>
                  </c:pt>
                  <c:pt idx="6">
                    <c:v>4</c:v>
                  </c:pt>
                  <c:pt idx="9">
                    <c:v>8</c:v>
                  </c:pt>
                  <c:pt idx="12">
                    <c:v>16</c:v>
                  </c:pt>
                  <c:pt idx="15">
                    <c:v>32</c:v>
                  </c:pt>
                </c:lvl>
              </c:multiLvlStrCache>
            </c:multiLvlStrRef>
          </c:cat>
          <c:val>
            <c:numRef>
              <c:f>Sheet1!$B$3:$S$3</c:f>
              <c:numCache>
                <c:formatCode>General</c:formatCode>
                <c:ptCount val="18"/>
                <c:pt idx="0">
                  <c:v>2</c:v>
                </c:pt>
                <c:pt idx="1">
                  <c:v>4</c:v>
                </c:pt>
                <c:pt idx="2">
                  <c:v>39</c:v>
                </c:pt>
                <c:pt idx="3">
                  <c:v>2</c:v>
                </c:pt>
                <c:pt idx="4">
                  <c:v>5</c:v>
                </c:pt>
                <c:pt idx="5">
                  <c:v>58</c:v>
                </c:pt>
                <c:pt idx="6">
                  <c:v>4</c:v>
                </c:pt>
                <c:pt idx="7">
                  <c:v>11</c:v>
                </c:pt>
                <c:pt idx="8">
                  <c:v>124</c:v>
                </c:pt>
                <c:pt idx="9">
                  <c:v>6</c:v>
                </c:pt>
                <c:pt idx="10">
                  <c:v>21</c:v>
                </c:pt>
                <c:pt idx="11">
                  <c:v>248</c:v>
                </c:pt>
                <c:pt idx="12">
                  <c:v>10</c:v>
                </c:pt>
                <c:pt idx="13">
                  <c:v>40</c:v>
                </c:pt>
                <c:pt idx="14">
                  <c:v>511</c:v>
                </c:pt>
                <c:pt idx="15">
                  <c:v>18</c:v>
                </c:pt>
                <c:pt idx="16">
                  <c:v>78</c:v>
                </c:pt>
                <c:pt idx="17">
                  <c:v>915</c:v>
                </c:pt>
              </c:numCache>
            </c:numRef>
          </c:val>
        </c:ser>
        <c:ser>
          <c:idx val="1"/>
          <c:order val="1"/>
          <c:tx>
            <c:strRef>
              <c:f>Sheet1!$A$4</c:f>
              <c:strCache>
                <c:ptCount val="1"/>
                <c:pt idx="0">
                  <c:v>8 Slots</c:v>
                </c:pt>
              </c:strCache>
            </c:strRef>
          </c:tx>
          <c:spPr>
            <a:solidFill>
              <a:srgbClr val="0070C0"/>
            </a:solidFill>
            <a:ln>
              <a:noFill/>
            </a:ln>
            <a:effectLst/>
          </c:spPr>
          <c:invertIfNegative val="0"/>
          <c:cat>
            <c:multiLvlStrRef>
              <c:f>Sheet1!$B$1:$S$2</c:f>
              <c:multiLvlStrCache>
                <c:ptCount val="18"/>
                <c:lvl>
                  <c:pt idx="0">
                    <c:v>Conv SW</c:v>
                  </c:pt>
                  <c:pt idx="1">
                    <c:v>Xswitch</c:v>
                  </c:pt>
                  <c:pt idx="2">
                    <c:v>Conv-Ex Sw</c:v>
                  </c:pt>
                  <c:pt idx="3">
                    <c:v>Conv SW</c:v>
                  </c:pt>
                  <c:pt idx="4">
                    <c:v>Xswitch</c:v>
                  </c:pt>
                  <c:pt idx="5">
                    <c:v>Conv-Ex Sw</c:v>
                  </c:pt>
                  <c:pt idx="6">
                    <c:v>Conv SW</c:v>
                  </c:pt>
                  <c:pt idx="7">
                    <c:v>Xswitch</c:v>
                  </c:pt>
                  <c:pt idx="8">
                    <c:v>Conv-Ex Sw</c:v>
                  </c:pt>
                  <c:pt idx="9">
                    <c:v>Conv SW</c:v>
                  </c:pt>
                  <c:pt idx="10">
                    <c:v>Xswitch</c:v>
                  </c:pt>
                  <c:pt idx="11">
                    <c:v>Conv-Ex Sw</c:v>
                  </c:pt>
                  <c:pt idx="12">
                    <c:v>Conv SW</c:v>
                  </c:pt>
                  <c:pt idx="13">
                    <c:v>Xswitch</c:v>
                  </c:pt>
                  <c:pt idx="14">
                    <c:v>Conv-Ex Sw</c:v>
                  </c:pt>
                  <c:pt idx="15">
                    <c:v>Conv SW</c:v>
                  </c:pt>
                  <c:pt idx="16">
                    <c:v>Xswitch</c:v>
                  </c:pt>
                  <c:pt idx="17">
                    <c:v>Conv-Ex Sw</c:v>
                  </c:pt>
                </c:lvl>
                <c:lvl>
                  <c:pt idx="0">
                    <c:v>1</c:v>
                  </c:pt>
                  <c:pt idx="3">
                    <c:v>2</c:v>
                  </c:pt>
                  <c:pt idx="6">
                    <c:v>4</c:v>
                  </c:pt>
                  <c:pt idx="9">
                    <c:v>8</c:v>
                  </c:pt>
                  <c:pt idx="12">
                    <c:v>16</c:v>
                  </c:pt>
                  <c:pt idx="15">
                    <c:v>32</c:v>
                  </c:pt>
                </c:lvl>
              </c:multiLvlStrCache>
            </c:multiLvlStrRef>
          </c:cat>
          <c:val>
            <c:numRef>
              <c:f>Sheet1!$B$4:$S$4</c:f>
              <c:numCache>
                <c:formatCode>General</c:formatCode>
                <c:ptCount val="18"/>
                <c:pt idx="0">
                  <c:v>2</c:v>
                </c:pt>
                <c:pt idx="1">
                  <c:v>7</c:v>
                </c:pt>
                <c:pt idx="2">
                  <c:v>27</c:v>
                </c:pt>
                <c:pt idx="3">
                  <c:v>2</c:v>
                </c:pt>
                <c:pt idx="4">
                  <c:v>11</c:v>
                </c:pt>
                <c:pt idx="5">
                  <c:v>77</c:v>
                </c:pt>
                <c:pt idx="6">
                  <c:v>4</c:v>
                </c:pt>
                <c:pt idx="7">
                  <c:v>21</c:v>
                </c:pt>
                <c:pt idx="8">
                  <c:v>114</c:v>
                </c:pt>
                <c:pt idx="9">
                  <c:v>6</c:v>
                </c:pt>
                <c:pt idx="10">
                  <c:v>41</c:v>
                </c:pt>
                <c:pt idx="11">
                  <c:v>233</c:v>
                </c:pt>
                <c:pt idx="12">
                  <c:v>10</c:v>
                </c:pt>
                <c:pt idx="13">
                  <c:v>80</c:v>
                </c:pt>
                <c:pt idx="14">
                  <c:v>448</c:v>
                </c:pt>
                <c:pt idx="15">
                  <c:v>18</c:v>
                </c:pt>
                <c:pt idx="16">
                  <c:v>161</c:v>
                </c:pt>
                <c:pt idx="17">
                  <c:v>1039</c:v>
                </c:pt>
              </c:numCache>
            </c:numRef>
          </c:val>
        </c:ser>
        <c:ser>
          <c:idx val="2"/>
          <c:order val="2"/>
          <c:tx>
            <c:strRef>
              <c:f>Sheet1!$A$5</c:f>
              <c:strCache>
                <c:ptCount val="1"/>
                <c:pt idx="0">
                  <c:v>16 Slots</c:v>
                </c:pt>
              </c:strCache>
            </c:strRef>
          </c:tx>
          <c:spPr>
            <a:solidFill>
              <a:srgbClr val="7030A0"/>
            </a:solidFill>
            <a:ln>
              <a:noFill/>
            </a:ln>
            <a:effectLst/>
          </c:spPr>
          <c:invertIfNegative val="0"/>
          <c:cat>
            <c:multiLvlStrRef>
              <c:f>Sheet1!$B$1:$S$2</c:f>
              <c:multiLvlStrCache>
                <c:ptCount val="18"/>
                <c:lvl>
                  <c:pt idx="0">
                    <c:v>Conv SW</c:v>
                  </c:pt>
                  <c:pt idx="1">
                    <c:v>Xswitch</c:v>
                  </c:pt>
                  <c:pt idx="2">
                    <c:v>Conv-Ex Sw</c:v>
                  </c:pt>
                  <c:pt idx="3">
                    <c:v>Conv SW</c:v>
                  </c:pt>
                  <c:pt idx="4">
                    <c:v>Xswitch</c:v>
                  </c:pt>
                  <c:pt idx="5">
                    <c:v>Conv-Ex Sw</c:v>
                  </c:pt>
                  <c:pt idx="6">
                    <c:v>Conv SW</c:v>
                  </c:pt>
                  <c:pt idx="7">
                    <c:v>Xswitch</c:v>
                  </c:pt>
                  <c:pt idx="8">
                    <c:v>Conv-Ex Sw</c:v>
                  </c:pt>
                  <c:pt idx="9">
                    <c:v>Conv SW</c:v>
                  </c:pt>
                  <c:pt idx="10">
                    <c:v>Xswitch</c:v>
                  </c:pt>
                  <c:pt idx="11">
                    <c:v>Conv-Ex Sw</c:v>
                  </c:pt>
                  <c:pt idx="12">
                    <c:v>Conv SW</c:v>
                  </c:pt>
                  <c:pt idx="13">
                    <c:v>Xswitch</c:v>
                  </c:pt>
                  <c:pt idx="14">
                    <c:v>Conv-Ex Sw</c:v>
                  </c:pt>
                  <c:pt idx="15">
                    <c:v>Conv SW</c:v>
                  </c:pt>
                  <c:pt idx="16">
                    <c:v>Xswitch</c:v>
                  </c:pt>
                  <c:pt idx="17">
                    <c:v>Conv-Ex Sw</c:v>
                  </c:pt>
                </c:lvl>
                <c:lvl>
                  <c:pt idx="0">
                    <c:v>1</c:v>
                  </c:pt>
                  <c:pt idx="3">
                    <c:v>2</c:v>
                  </c:pt>
                  <c:pt idx="6">
                    <c:v>4</c:v>
                  </c:pt>
                  <c:pt idx="9">
                    <c:v>8</c:v>
                  </c:pt>
                  <c:pt idx="12">
                    <c:v>16</c:v>
                  </c:pt>
                  <c:pt idx="15">
                    <c:v>32</c:v>
                  </c:pt>
                </c:lvl>
              </c:multiLvlStrCache>
            </c:multiLvlStrRef>
          </c:cat>
          <c:val>
            <c:numRef>
              <c:f>Sheet1!$B$5:$S$5</c:f>
              <c:numCache>
                <c:formatCode>General</c:formatCode>
                <c:ptCount val="18"/>
                <c:pt idx="0">
                  <c:v>2</c:v>
                </c:pt>
                <c:pt idx="1">
                  <c:v>10</c:v>
                </c:pt>
                <c:pt idx="2">
                  <c:v>32</c:v>
                </c:pt>
                <c:pt idx="3">
                  <c:v>2</c:v>
                </c:pt>
                <c:pt idx="4">
                  <c:v>20</c:v>
                </c:pt>
                <c:pt idx="5">
                  <c:v>62</c:v>
                </c:pt>
                <c:pt idx="6">
                  <c:v>3</c:v>
                </c:pt>
                <c:pt idx="7">
                  <c:v>38</c:v>
                </c:pt>
                <c:pt idx="8">
                  <c:v>101</c:v>
                </c:pt>
                <c:pt idx="9">
                  <c:v>5</c:v>
                </c:pt>
                <c:pt idx="10">
                  <c:v>75</c:v>
                </c:pt>
                <c:pt idx="11">
                  <c:v>203</c:v>
                </c:pt>
                <c:pt idx="12">
                  <c:v>10</c:v>
                </c:pt>
                <c:pt idx="13">
                  <c:v>146</c:v>
                </c:pt>
                <c:pt idx="14">
                  <c:v>500</c:v>
                </c:pt>
                <c:pt idx="15">
                  <c:v>18</c:v>
                </c:pt>
                <c:pt idx="16">
                  <c:v>289</c:v>
                </c:pt>
                <c:pt idx="17">
                  <c:v>1040</c:v>
                </c:pt>
              </c:numCache>
            </c:numRef>
          </c:val>
        </c:ser>
        <c:ser>
          <c:idx val="3"/>
          <c:order val="3"/>
          <c:tx>
            <c:strRef>
              <c:f>Sheet1!$A$6</c:f>
              <c:strCache>
                <c:ptCount val="1"/>
                <c:pt idx="0">
                  <c:v>32 Slots</c:v>
                </c:pt>
              </c:strCache>
            </c:strRef>
          </c:tx>
          <c:spPr>
            <a:solidFill>
              <a:srgbClr val="C00000"/>
            </a:solidFill>
            <a:ln>
              <a:noFill/>
            </a:ln>
            <a:effectLst/>
          </c:spPr>
          <c:invertIfNegative val="0"/>
          <c:cat>
            <c:multiLvlStrRef>
              <c:f>Sheet1!$B$1:$S$2</c:f>
              <c:multiLvlStrCache>
                <c:ptCount val="18"/>
                <c:lvl>
                  <c:pt idx="0">
                    <c:v>Conv SW</c:v>
                  </c:pt>
                  <c:pt idx="1">
                    <c:v>Xswitch</c:v>
                  </c:pt>
                  <c:pt idx="2">
                    <c:v>Conv-Ex Sw</c:v>
                  </c:pt>
                  <c:pt idx="3">
                    <c:v>Conv SW</c:v>
                  </c:pt>
                  <c:pt idx="4">
                    <c:v>Xswitch</c:v>
                  </c:pt>
                  <c:pt idx="5">
                    <c:v>Conv-Ex Sw</c:v>
                  </c:pt>
                  <c:pt idx="6">
                    <c:v>Conv SW</c:v>
                  </c:pt>
                  <c:pt idx="7">
                    <c:v>Xswitch</c:v>
                  </c:pt>
                  <c:pt idx="8">
                    <c:v>Conv-Ex Sw</c:v>
                  </c:pt>
                  <c:pt idx="9">
                    <c:v>Conv SW</c:v>
                  </c:pt>
                  <c:pt idx="10">
                    <c:v>Xswitch</c:v>
                  </c:pt>
                  <c:pt idx="11">
                    <c:v>Conv-Ex Sw</c:v>
                  </c:pt>
                  <c:pt idx="12">
                    <c:v>Conv SW</c:v>
                  </c:pt>
                  <c:pt idx="13">
                    <c:v>Xswitch</c:v>
                  </c:pt>
                  <c:pt idx="14">
                    <c:v>Conv-Ex Sw</c:v>
                  </c:pt>
                  <c:pt idx="15">
                    <c:v>Conv SW</c:v>
                  </c:pt>
                  <c:pt idx="16">
                    <c:v>Xswitch</c:v>
                  </c:pt>
                  <c:pt idx="17">
                    <c:v>Conv-Ex Sw</c:v>
                  </c:pt>
                </c:lvl>
                <c:lvl>
                  <c:pt idx="0">
                    <c:v>1</c:v>
                  </c:pt>
                  <c:pt idx="3">
                    <c:v>2</c:v>
                  </c:pt>
                  <c:pt idx="6">
                    <c:v>4</c:v>
                  </c:pt>
                  <c:pt idx="9">
                    <c:v>8</c:v>
                  </c:pt>
                  <c:pt idx="12">
                    <c:v>16</c:v>
                  </c:pt>
                  <c:pt idx="15">
                    <c:v>32</c:v>
                  </c:pt>
                </c:lvl>
              </c:multiLvlStrCache>
            </c:multiLvlStrRef>
          </c:cat>
          <c:val>
            <c:numRef>
              <c:f>Sheet1!$B$6:$S$6</c:f>
              <c:numCache>
                <c:formatCode>General</c:formatCode>
                <c:ptCount val="18"/>
                <c:pt idx="0">
                  <c:v>2</c:v>
                </c:pt>
                <c:pt idx="1">
                  <c:v>21</c:v>
                </c:pt>
                <c:pt idx="2">
                  <c:v>43</c:v>
                </c:pt>
                <c:pt idx="3">
                  <c:v>2</c:v>
                </c:pt>
                <c:pt idx="4">
                  <c:v>37</c:v>
                </c:pt>
                <c:pt idx="5">
                  <c:v>57</c:v>
                </c:pt>
                <c:pt idx="6">
                  <c:v>3</c:v>
                </c:pt>
                <c:pt idx="7">
                  <c:v>71</c:v>
                </c:pt>
                <c:pt idx="8">
                  <c:v>103</c:v>
                </c:pt>
                <c:pt idx="9">
                  <c:v>6</c:v>
                </c:pt>
                <c:pt idx="10">
                  <c:v>138</c:v>
                </c:pt>
                <c:pt idx="11">
                  <c:v>217</c:v>
                </c:pt>
                <c:pt idx="12">
                  <c:v>10</c:v>
                </c:pt>
                <c:pt idx="13">
                  <c:v>277</c:v>
                </c:pt>
                <c:pt idx="14">
                  <c:v>481</c:v>
                </c:pt>
                <c:pt idx="15">
                  <c:v>18</c:v>
                </c:pt>
                <c:pt idx="16">
                  <c:v>547</c:v>
                </c:pt>
                <c:pt idx="17">
                  <c:v>758</c:v>
                </c:pt>
              </c:numCache>
            </c:numRef>
          </c:val>
        </c:ser>
        <c:dLbls>
          <c:showLegendKey val="0"/>
          <c:showVal val="0"/>
          <c:showCatName val="0"/>
          <c:showSerName val="0"/>
          <c:showPercent val="0"/>
          <c:showBubbleSize val="0"/>
        </c:dLbls>
        <c:gapWidth val="219"/>
        <c:overlap val="-27"/>
        <c:axId val="613696240"/>
        <c:axId val="613692880"/>
      </c:barChart>
      <c:catAx>
        <c:axId val="61369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3692880"/>
        <c:crosses val="autoZero"/>
        <c:auto val="1"/>
        <c:lblAlgn val="ctr"/>
        <c:lblOffset val="100"/>
        <c:noMultiLvlLbl val="0"/>
      </c:catAx>
      <c:valAx>
        <c:axId val="613692880"/>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smtClean="0"/>
                  <a:t>Slices</a:t>
                </a:r>
                <a:r>
                  <a:rPr lang="en-US" baseline="0" dirty="0" smtClean="0"/>
                  <a:t> (Log Scale)</a:t>
                </a:r>
                <a:endParaRPr lang="en-US" dirty="0"/>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36962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lineChart>
        <c:grouping val="standard"/>
        <c:varyColors val="0"/>
        <c:ser>
          <c:idx val="0"/>
          <c:order val="0"/>
          <c:tx>
            <c:strRef>
              <c:f>Sheet1!$B$1</c:f>
              <c:strCache>
                <c:ptCount val="1"/>
                <c:pt idx="0">
                  <c:v>4 Slots</c:v>
                </c:pt>
              </c:strCache>
            </c:strRef>
          </c:tx>
          <c:spPr>
            <a:ln w="28575" cap="rnd">
              <a:solidFill>
                <a:srgbClr val="FF0000"/>
              </a:solidFill>
              <a:round/>
            </a:ln>
            <a:effectLst/>
          </c:spPr>
          <c:marker>
            <c:symbol val="none"/>
          </c:marker>
          <c:trendline>
            <c:spPr>
              <a:ln w="25400" cap="rnd">
                <a:solidFill>
                  <a:srgbClr val="FF0000"/>
                </a:solidFill>
                <a:prstDash val="sysDot"/>
              </a:ln>
              <a:effectLst/>
            </c:spPr>
            <c:trendlineType val="linear"/>
            <c:dispRSqr val="0"/>
            <c:dispEq val="0"/>
          </c:trendline>
          <c:cat>
            <c:strRef>
              <c:f>Sheet1!$A$2:$A$10</c:f>
              <c:strCache>
                <c:ptCount val="9"/>
                <c:pt idx="0">
                  <c:v>2x2</c:v>
                </c:pt>
                <c:pt idx="1">
                  <c:v>2x3</c:v>
                </c:pt>
                <c:pt idx="2">
                  <c:v>3x3</c:v>
                </c:pt>
                <c:pt idx="3">
                  <c:v>3x4</c:v>
                </c:pt>
                <c:pt idx="4">
                  <c:v>4x4</c:v>
                </c:pt>
                <c:pt idx="5">
                  <c:v>4x5</c:v>
                </c:pt>
                <c:pt idx="6">
                  <c:v>5x5</c:v>
                </c:pt>
                <c:pt idx="7">
                  <c:v>5x6</c:v>
                </c:pt>
                <c:pt idx="8">
                  <c:v>6x6</c:v>
                </c:pt>
              </c:strCache>
            </c:strRef>
          </c:cat>
          <c:val>
            <c:numRef>
              <c:f>Sheet1!$B$2:$B$10</c:f>
              <c:numCache>
                <c:formatCode>0</c:formatCode>
                <c:ptCount val="9"/>
                <c:pt idx="0">
                  <c:v>323.75</c:v>
                </c:pt>
                <c:pt idx="1">
                  <c:v>331</c:v>
                </c:pt>
                <c:pt idx="2">
                  <c:v>951</c:v>
                </c:pt>
                <c:pt idx="3">
                  <c:v>955.25</c:v>
                </c:pt>
                <c:pt idx="4">
                  <c:v>1861.5</c:v>
                </c:pt>
                <c:pt idx="5">
                  <c:v>1856.75</c:v>
                </c:pt>
                <c:pt idx="6">
                  <c:v>3069</c:v>
                </c:pt>
                <c:pt idx="7">
                  <c:v>3074.75</c:v>
                </c:pt>
                <c:pt idx="8">
                  <c:v>4559</c:v>
                </c:pt>
              </c:numCache>
            </c:numRef>
          </c:val>
          <c:smooth val="0"/>
        </c:ser>
        <c:ser>
          <c:idx val="1"/>
          <c:order val="1"/>
          <c:tx>
            <c:strRef>
              <c:f>Sheet1!$C$1</c:f>
              <c:strCache>
                <c:ptCount val="1"/>
                <c:pt idx="0">
                  <c:v>8 Slots</c:v>
                </c:pt>
              </c:strCache>
            </c:strRef>
          </c:tx>
          <c:spPr>
            <a:ln w="28575" cap="rnd">
              <a:solidFill>
                <a:schemeClr val="accent6">
                  <a:shade val="86000"/>
                </a:schemeClr>
              </a:solidFill>
              <a:round/>
            </a:ln>
            <a:effectLst/>
          </c:spPr>
          <c:marker>
            <c:symbol val="none"/>
          </c:marker>
          <c:trendline>
            <c:spPr>
              <a:ln w="25400" cap="rnd">
                <a:solidFill>
                  <a:schemeClr val="accent6">
                    <a:shade val="86000"/>
                  </a:schemeClr>
                </a:solidFill>
                <a:prstDash val="sysDot"/>
              </a:ln>
              <a:effectLst/>
            </c:spPr>
            <c:trendlineType val="linear"/>
            <c:dispRSqr val="0"/>
            <c:dispEq val="0"/>
          </c:trendline>
          <c:cat>
            <c:strRef>
              <c:f>Sheet1!$A$2:$A$10</c:f>
              <c:strCache>
                <c:ptCount val="9"/>
                <c:pt idx="0">
                  <c:v>2x2</c:v>
                </c:pt>
                <c:pt idx="1">
                  <c:v>2x3</c:v>
                </c:pt>
                <c:pt idx="2">
                  <c:v>3x3</c:v>
                </c:pt>
                <c:pt idx="3">
                  <c:v>3x4</c:v>
                </c:pt>
                <c:pt idx="4">
                  <c:v>4x4</c:v>
                </c:pt>
                <c:pt idx="5">
                  <c:v>4x5</c:v>
                </c:pt>
                <c:pt idx="6">
                  <c:v>5x5</c:v>
                </c:pt>
                <c:pt idx="7">
                  <c:v>5x6</c:v>
                </c:pt>
                <c:pt idx="8">
                  <c:v>6x6</c:v>
                </c:pt>
              </c:strCache>
            </c:strRef>
          </c:cat>
          <c:val>
            <c:numRef>
              <c:f>Sheet1!$C$2:$C$10</c:f>
              <c:numCache>
                <c:formatCode>0</c:formatCode>
                <c:ptCount val="9"/>
                <c:pt idx="0">
                  <c:v>357.5</c:v>
                </c:pt>
                <c:pt idx="1">
                  <c:v>364</c:v>
                </c:pt>
                <c:pt idx="2">
                  <c:v>1041.5</c:v>
                </c:pt>
                <c:pt idx="3">
                  <c:v>1045.75</c:v>
                </c:pt>
                <c:pt idx="4">
                  <c:v>2025.5</c:v>
                </c:pt>
                <c:pt idx="5">
                  <c:v>2030.5</c:v>
                </c:pt>
                <c:pt idx="6">
                  <c:v>3353.5</c:v>
                </c:pt>
                <c:pt idx="7">
                  <c:v>3359.25</c:v>
                </c:pt>
                <c:pt idx="8">
                  <c:v>4982.75</c:v>
                </c:pt>
              </c:numCache>
            </c:numRef>
          </c:val>
          <c:smooth val="0"/>
        </c:ser>
        <c:ser>
          <c:idx val="2"/>
          <c:order val="2"/>
          <c:tx>
            <c:strRef>
              <c:f>Sheet1!$D$1</c:f>
              <c:strCache>
                <c:ptCount val="1"/>
                <c:pt idx="0">
                  <c:v>16 Slots</c:v>
                </c:pt>
              </c:strCache>
            </c:strRef>
          </c:tx>
          <c:spPr>
            <a:ln w="28575" cap="rnd">
              <a:solidFill>
                <a:srgbClr val="00B050"/>
              </a:solidFill>
              <a:round/>
            </a:ln>
            <a:effectLst/>
          </c:spPr>
          <c:marker>
            <c:symbol val="none"/>
          </c:marker>
          <c:trendline>
            <c:spPr>
              <a:ln w="25400" cap="rnd">
                <a:solidFill>
                  <a:srgbClr val="00B050"/>
                </a:solidFill>
                <a:prstDash val="sysDot"/>
              </a:ln>
              <a:effectLst/>
            </c:spPr>
            <c:trendlineType val="linear"/>
            <c:dispRSqr val="0"/>
            <c:dispEq val="0"/>
          </c:trendline>
          <c:cat>
            <c:strRef>
              <c:f>Sheet1!$A$2:$A$10</c:f>
              <c:strCache>
                <c:ptCount val="9"/>
                <c:pt idx="0">
                  <c:v>2x2</c:v>
                </c:pt>
                <c:pt idx="1">
                  <c:v>2x3</c:v>
                </c:pt>
                <c:pt idx="2">
                  <c:v>3x3</c:v>
                </c:pt>
                <c:pt idx="3">
                  <c:v>3x4</c:v>
                </c:pt>
                <c:pt idx="4">
                  <c:v>4x4</c:v>
                </c:pt>
                <c:pt idx="5">
                  <c:v>4x5</c:v>
                </c:pt>
                <c:pt idx="6">
                  <c:v>5x5</c:v>
                </c:pt>
                <c:pt idx="7">
                  <c:v>5x6</c:v>
                </c:pt>
                <c:pt idx="8">
                  <c:v>6x6</c:v>
                </c:pt>
              </c:strCache>
            </c:strRef>
          </c:cat>
          <c:val>
            <c:numRef>
              <c:f>Sheet1!$D$2:$D$10</c:f>
              <c:numCache>
                <c:formatCode>0</c:formatCode>
                <c:ptCount val="9"/>
                <c:pt idx="0">
                  <c:v>426</c:v>
                </c:pt>
                <c:pt idx="1">
                  <c:v>434.75</c:v>
                </c:pt>
                <c:pt idx="2">
                  <c:v>1225.75</c:v>
                </c:pt>
                <c:pt idx="3">
                  <c:v>1230</c:v>
                </c:pt>
                <c:pt idx="4">
                  <c:v>2380.25</c:v>
                </c:pt>
                <c:pt idx="5">
                  <c:v>2385.25</c:v>
                </c:pt>
                <c:pt idx="6">
                  <c:v>3933.75</c:v>
                </c:pt>
                <c:pt idx="7">
                  <c:v>3979</c:v>
                </c:pt>
                <c:pt idx="8">
                  <c:v>5843.75</c:v>
                </c:pt>
              </c:numCache>
            </c:numRef>
          </c:val>
          <c:smooth val="0"/>
        </c:ser>
        <c:ser>
          <c:idx val="3"/>
          <c:order val="3"/>
          <c:tx>
            <c:strRef>
              <c:f>Sheet1!$E$1</c:f>
              <c:strCache>
                <c:ptCount val="1"/>
                <c:pt idx="0">
                  <c:v>32 Slots</c:v>
                </c:pt>
              </c:strCache>
            </c:strRef>
          </c:tx>
          <c:spPr>
            <a:ln w="28575" cap="rnd">
              <a:solidFill>
                <a:srgbClr val="0070C0"/>
              </a:solidFill>
              <a:round/>
            </a:ln>
            <a:effectLst/>
          </c:spPr>
          <c:marker>
            <c:symbol val="none"/>
          </c:marker>
          <c:trendline>
            <c:spPr>
              <a:ln w="25400" cap="rnd">
                <a:solidFill>
                  <a:srgbClr val="0070C0"/>
                </a:solidFill>
                <a:prstDash val="sysDot"/>
              </a:ln>
              <a:effectLst/>
            </c:spPr>
            <c:trendlineType val="linear"/>
            <c:dispRSqr val="0"/>
            <c:dispEq val="0"/>
          </c:trendline>
          <c:cat>
            <c:strRef>
              <c:f>Sheet1!$A$2:$A$10</c:f>
              <c:strCache>
                <c:ptCount val="9"/>
                <c:pt idx="0">
                  <c:v>2x2</c:v>
                </c:pt>
                <c:pt idx="1">
                  <c:v>2x3</c:v>
                </c:pt>
                <c:pt idx="2">
                  <c:v>3x3</c:v>
                </c:pt>
                <c:pt idx="3">
                  <c:v>3x4</c:v>
                </c:pt>
                <c:pt idx="4">
                  <c:v>4x4</c:v>
                </c:pt>
                <c:pt idx="5">
                  <c:v>4x5</c:v>
                </c:pt>
                <c:pt idx="6">
                  <c:v>5x5</c:v>
                </c:pt>
                <c:pt idx="7">
                  <c:v>5x6</c:v>
                </c:pt>
                <c:pt idx="8">
                  <c:v>6x6</c:v>
                </c:pt>
              </c:strCache>
            </c:strRef>
          </c:cat>
          <c:val>
            <c:numRef>
              <c:f>Sheet1!$E$2:$E$10</c:f>
              <c:numCache>
                <c:formatCode>0</c:formatCode>
                <c:ptCount val="9"/>
                <c:pt idx="0">
                  <c:v>550.75</c:v>
                </c:pt>
                <c:pt idx="1">
                  <c:v>561</c:v>
                </c:pt>
                <c:pt idx="2">
                  <c:v>1572.5</c:v>
                </c:pt>
                <c:pt idx="3">
                  <c:v>1576.75</c:v>
                </c:pt>
                <c:pt idx="4">
                  <c:v>3048.5</c:v>
                </c:pt>
                <c:pt idx="5">
                  <c:v>3043.5</c:v>
                </c:pt>
                <c:pt idx="6">
                  <c:v>5026.75</c:v>
                </c:pt>
                <c:pt idx="7">
                  <c:v>5072</c:v>
                </c:pt>
                <c:pt idx="8">
                  <c:v>7438.5</c:v>
                </c:pt>
              </c:numCache>
            </c:numRef>
          </c:val>
          <c:smooth val="0"/>
        </c:ser>
        <c:dLbls>
          <c:showLegendKey val="0"/>
          <c:showVal val="0"/>
          <c:showCatName val="0"/>
          <c:showSerName val="0"/>
          <c:showPercent val="0"/>
          <c:showBubbleSize val="0"/>
        </c:dLbls>
        <c:smooth val="0"/>
        <c:axId val="613697360"/>
        <c:axId val="613701280"/>
      </c:lineChart>
      <c:catAx>
        <c:axId val="61369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13701280"/>
        <c:crosses val="autoZero"/>
        <c:auto val="1"/>
        <c:lblAlgn val="ctr"/>
        <c:lblOffset val="100"/>
        <c:noMultiLvlLbl val="0"/>
      </c:catAx>
      <c:valAx>
        <c:axId val="61370128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Number of Slice</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136973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326151641715054"/>
          <c:y val="2.4546223388743075E-2"/>
          <c:w val="0.86450431613410406"/>
          <c:h val="0.62355088322714092"/>
        </c:manualLayout>
      </c:layout>
      <c:barChart>
        <c:barDir val="col"/>
        <c:grouping val="clustered"/>
        <c:varyColors val="0"/>
        <c:ser>
          <c:idx val="0"/>
          <c:order val="0"/>
          <c:tx>
            <c:strRef>
              <c:f>Sheet1!$B$1</c:f>
              <c:strCache>
                <c:ptCount val="1"/>
                <c:pt idx="0">
                  <c:v>XNoC</c:v>
                </c:pt>
              </c:strCache>
            </c:strRef>
          </c:tx>
          <c:spPr>
            <a:solidFill>
              <a:schemeClr val="accent2">
                <a:tint val="65000"/>
              </a:schemeClr>
            </a:solidFill>
            <a:ln>
              <a:noFill/>
            </a:ln>
            <a:effectLst/>
          </c:spPr>
          <c:invertIfNegative val="0"/>
          <c:cat>
            <c:strRef>
              <c:f>Sheet1!$A$2:$A$5</c:f>
              <c:strCache>
                <c:ptCount val="4"/>
                <c:pt idx="0">
                  <c:v>2x2, 8-slot, 39-bit link, area opt.</c:v>
                </c:pt>
                <c:pt idx="1">
                  <c:v>2x2, 8-slot, 39-bit link, timing opt.</c:v>
                </c:pt>
                <c:pt idx="2">
                  <c:v>2x2, 32-slot, 39-bit link, area opt.</c:v>
                </c:pt>
                <c:pt idx="3">
                  <c:v>2x2, 32-slot, 39-bit link, timing opt.</c:v>
                </c:pt>
              </c:strCache>
            </c:strRef>
          </c:cat>
          <c:val>
            <c:numRef>
              <c:f>Sheet1!$B$2:$B$5</c:f>
              <c:numCache>
                <c:formatCode>General</c:formatCode>
                <c:ptCount val="4"/>
                <c:pt idx="0">
                  <c:v>3073</c:v>
                </c:pt>
                <c:pt idx="1">
                  <c:v>3639</c:v>
                </c:pt>
                <c:pt idx="2">
                  <c:v>3470</c:v>
                </c:pt>
                <c:pt idx="3">
                  <c:v>4313</c:v>
                </c:pt>
              </c:numCache>
            </c:numRef>
          </c:val>
        </c:ser>
        <c:ser>
          <c:idx val="1"/>
          <c:order val="1"/>
          <c:tx>
            <c:strRef>
              <c:f>Sheet1!$C$1</c:f>
              <c:strCache>
                <c:ptCount val="1"/>
                <c:pt idx="0">
                  <c:v>dAElite [1]</c:v>
                </c:pt>
              </c:strCache>
            </c:strRef>
          </c:tx>
          <c:spPr>
            <a:solidFill>
              <a:schemeClr val="accent2"/>
            </a:solidFill>
            <a:ln>
              <a:noFill/>
            </a:ln>
            <a:effectLst/>
          </c:spPr>
          <c:invertIfNegative val="0"/>
          <c:cat>
            <c:strRef>
              <c:f>Sheet1!$A$2:$A$5</c:f>
              <c:strCache>
                <c:ptCount val="4"/>
                <c:pt idx="0">
                  <c:v>2x2, 8-slot, 39-bit link, area opt.</c:v>
                </c:pt>
                <c:pt idx="1">
                  <c:v>2x2, 8-slot, 39-bit link, timing opt.</c:v>
                </c:pt>
                <c:pt idx="2">
                  <c:v>2x2, 32-slot, 39-bit link, area opt.</c:v>
                </c:pt>
                <c:pt idx="3">
                  <c:v>2x2, 32-slot, 39-bit link, timing opt.</c:v>
                </c:pt>
              </c:strCache>
            </c:strRef>
          </c:cat>
          <c:val>
            <c:numRef>
              <c:f>Sheet1!$C$2:$C$5</c:f>
              <c:numCache>
                <c:formatCode>General</c:formatCode>
                <c:ptCount val="4"/>
                <c:pt idx="0">
                  <c:v>3098</c:v>
                </c:pt>
                <c:pt idx="1">
                  <c:v>3655</c:v>
                </c:pt>
                <c:pt idx="2">
                  <c:v>3483</c:v>
                </c:pt>
                <c:pt idx="3">
                  <c:v>4425</c:v>
                </c:pt>
              </c:numCache>
            </c:numRef>
          </c:val>
        </c:ser>
        <c:ser>
          <c:idx val="2"/>
          <c:order val="2"/>
          <c:tx>
            <c:strRef>
              <c:f>Sheet1!$D$1</c:f>
              <c:strCache>
                <c:ptCount val="1"/>
                <c:pt idx="0">
                  <c:v>aelite [2]</c:v>
                </c:pt>
              </c:strCache>
            </c:strRef>
          </c:tx>
          <c:spPr>
            <a:solidFill>
              <a:schemeClr val="accent2">
                <a:shade val="65000"/>
              </a:schemeClr>
            </a:solidFill>
            <a:ln>
              <a:noFill/>
            </a:ln>
            <a:effectLst/>
          </c:spPr>
          <c:invertIfNegative val="0"/>
          <c:cat>
            <c:strRef>
              <c:f>Sheet1!$A$2:$A$5</c:f>
              <c:strCache>
                <c:ptCount val="4"/>
                <c:pt idx="0">
                  <c:v>2x2, 8-slot, 39-bit link, area opt.</c:v>
                </c:pt>
                <c:pt idx="1">
                  <c:v>2x2, 8-slot, 39-bit link, timing opt.</c:v>
                </c:pt>
                <c:pt idx="2">
                  <c:v>2x2, 32-slot, 39-bit link, area opt.</c:v>
                </c:pt>
                <c:pt idx="3">
                  <c:v>2x2, 32-slot, 39-bit link, timing opt.</c:v>
                </c:pt>
              </c:strCache>
            </c:strRef>
          </c:cat>
          <c:val>
            <c:numRef>
              <c:f>Sheet1!$D$2:$D$5</c:f>
              <c:numCache>
                <c:formatCode>General</c:formatCode>
                <c:ptCount val="4"/>
                <c:pt idx="0">
                  <c:v>5500</c:v>
                </c:pt>
                <c:pt idx="1">
                  <c:v>5393</c:v>
                </c:pt>
              </c:numCache>
            </c:numRef>
          </c:val>
        </c:ser>
        <c:dLbls>
          <c:showLegendKey val="0"/>
          <c:showVal val="0"/>
          <c:showCatName val="0"/>
          <c:showSerName val="0"/>
          <c:showPercent val="0"/>
          <c:showBubbleSize val="0"/>
        </c:dLbls>
        <c:gapWidth val="267"/>
        <c:overlap val="-43"/>
        <c:axId val="613710800"/>
        <c:axId val="613711360"/>
      </c:barChart>
      <c:catAx>
        <c:axId val="61371080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dk1">
                    <a:lumMod val="65000"/>
                    <a:lumOff val="35000"/>
                  </a:schemeClr>
                </a:solidFill>
                <a:latin typeface="+mn-lt"/>
                <a:ea typeface="+mn-ea"/>
                <a:cs typeface="+mn-cs"/>
              </a:defRPr>
            </a:pPr>
            <a:endParaRPr lang="en-US"/>
          </a:p>
        </c:txPr>
        <c:crossAx val="613711360"/>
        <c:crosses val="autoZero"/>
        <c:auto val="1"/>
        <c:lblAlgn val="ctr"/>
        <c:lblOffset val="100"/>
        <c:noMultiLvlLbl val="0"/>
      </c:catAx>
      <c:valAx>
        <c:axId val="61371136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a:t>Number of Slices</a:t>
                </a:r>
              </a:p>
            </c:rich>
          </c:tx>
          <c:layout>
            <c:manualLayout>
              <c:xMode val="edge"/>
              <c:yMode val="edge"/>
              <c:x val="5.0132400777228164E-3"/>
              <c:y val="7.625040974936613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crossAx val="613710800"/>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0754145179133288"/>
          <c:y val="2.4546223388743075E-2"/>
          <c:w val="0.87500932527125452"/>
          <c:h val="0.63419812223707361"/>
        </c:manualLayout>
      </c:layout>
      <c:barChart>
        <c:barDir val="col"/>
        <c:grouping val="clustered"/>
        <c:varyColors val="0"/>
        <c:ser>
          <c:idx val="0"/>
          <c:order val="0"/>
          <c:tx>
            <c:strRef>
              <c:f>Sheet1!$B$1</c:f>
              <c:strCache>
                <c:ptCount val="1"/>
                <c:pt idx="0">
                  <c:v>XNoC (clk)</c:v>
                </c:pt>
              </c:strCache>
            </c:strRef>
          </c:tx>
          <c:spPr>
            <a:solidFill>
              <a:schemeClr val="accent2">
                <a:tint val="65000"/>
              </a:schemeClr>
            </a:solidFill>
            <a:ln>
              <a:noFill/>
            </a:ln>
            <a:effectLst/>
          </c:spPr>
          <c:invertIfNegative val="0"/>
          <c:cat>
            <c:strRef>
              <c:f>Sheet1!$A$2:$A$5</c:f>
              <c:strCache>
                <c:ptCount val="4"/>
                <c:pt idx="0">
                  <c:v>2x2, 8-slot, 39-bit link, area opt.</c:v>
                </c:pt>
                <c:pt idx="1">
                  <c:v>2x2, 8-slot, 39-bit link, timing opt.</c:v>
                </c:pt>
                <c:pt idx="2">
                  <c:v>2x2, 32-slot, 39-bit link, area opt.</c:v>
                </c:pt>
                <c:pt idx="3">
                  <c:v>2x2, 32-slot, 39-bit link, timing opt.</c:v>
                </c:pt>
              </c:strCache>
            </c:strRef>
          </c:cat>
          <c:val>
            <c:numRef>
              <c:f>Sheet1!$B$2:$B$5</c:f>
              <c:numCache>
                <c:formatCode>General</c:formatCode>
                <c:ptCount val="4"/>
                <c:pt idx="0">
                  <c:v>246.48755237860487</c:v>
                </c:pt>
                <c:pt idx="1">
                  <c:v>250.94102885821832</c:v>
                </c:pt>
                <c:pt idx="2">
                  <c:v>210.39343572480539</c:v>
                </c:pt>
                <c:pt idx="3">
                  <c:v>250.75225677031094</c:v>
                </c:pt>
              </c:numCache>
            </c:numRef>
          </c:val>
        </c:ser>
        <c:ser>
          <c:idx val="1"/>
          <c:order val="1"/>
          <c:tx>
            <c:strRef>
              <c:f>Sheet1!$C$1</c:f>
              <c:strCache>
                <c:ptCount val="1"/>
                <c:pt idx="0">
                  <c:v>dAElite [1] (clk)</c:v>
                </c:pt>
              </c:strCache>
            </c:strRef>
          </c:tx>
          <c:spPr>
            <a:solidFill>
              <a:schemeClr val="accent2"/>
            </a:solidFill>
            <a:ln>
              <a:noFill/>
            </a:ln>
            <a:effectLst/>
          </c:spPr>
          <c:invertIfNegative val="0"/>
          <c:cat>
            <c:strRef>
              <c:f>Sheet1!$A$2:$A$5</c:f>
              <c:strCache>
                <c:ptCount val="4"/>
                <c:pt idx="0">
                  <c:v>2x2, 8-slot, 39-bit link, area opt.</c:v>
                </c:pt>
                <c:pt idx="1">
                  <c:v>2x2, 8-slot, 39-bit link, timing opt.</c:v>
                </c:pt>
                <c:pt idx="2">
                  <c:v>2x2, 32-slot, 39-bit link, area opt.</c:v>
                </c:pt>
                <c:pt idx="3">
                  <c:v>2x2, 32-slot, 39-bit link, timing opt.</c:v>
                </c:pt>
              </c:strCache>
            </c:strRef>
          </c:cat>
          <c:val>
            <c:numRef>
              <c:f>Sheet1!$C$2:$C$5</c:f>
              <c:numCache>
                <c:formatCode>General</c:formatCode>
                <c:ptCount val="4"/>
                <c:pt idx="0">
                  <c:v>122.10012210012211</c:v>
                </c:pt>
                <c:pt idx="1">
                  <c:v>201.28824476650564</c:v>
                </c:pt>
                <c:pt idx="2">
                  <c:v>113.12217194570135</c:v>
                </c:pt>
                <c:pt idx="3">
                  <c:v>206.18556701030928</c:v>
                </c:pt>
              </c:numCache>
            </c:numRef>
          </c:val>
        </c:ser>
        <c:ser>
          <c:idx val="2"/>
          <c:order val="2"/>
          <c:tx>
            <c:strRef>
              <c:f>Sheet1!$D$1</c:f>
              <c:strCache>
                <c:ptCount val="1"/>
                <c:pt idx="0">
                  <c:v>aelite [2] (clk)</c:v>
                </c:pt>
              </c:strCache>
            </c:strRef>
          </c:tx>
          <c:spPr>
            <a:solidFill>
              <a:schemeClr val="accent2">
                <a:shade val="65000"/>
              </a:schemeClr>
            </a:solidFill>
            <a:ln>
              <a:noFill/>
            </a:ln>
            <a:effectLst/>
          </c:spPr>
          <c:invertIfNegative val="0"/>
          <c:cat>
            <c:strRef>
              <c:f>Sheet1!$A$2:$A$5</c:f>
              <c:strCache>
                <c:ptCount val="4"/>
                <c:pt idx="0">
                  <c:v>2x2, 8-slot, 39-bit link, area opt.</c:v>
                </c:pt>
                <c:pt idx="1">
                  <c:v>2x2, 8-slot, 39-bit link, timing opt.</c:v>
                </c:pt>
                <c:pt idx="2">
                  <c:v>2x2, 32-slot, 39-bit link, area opt.</c:v>
                </c:pt>
                <c:pt idx="3">
                  <c:v>2x2, 32-slot, 39-bit link, timing opt.</c:v>
                </c:pt>
              </c:strCache>
            </c:strRef>
          </c:cat>
          <c:val>
            <c:numRef>
              <c:f>Sheet1!$D$2:$D$5</c:f>
              <c:numCache>
                <c:formatCode>General</c:formatCode>
                <c:ptCount val="4"/>
                <c:pt idx="0">
                  <c:v>119.34598400763814</c:v>
                </c:pt>
                <c:pt idx="1">
                  <c:v>200.56157240272765</c:v>
                </c:pt>
              </c:numCache>
            </c:numRef>
          </c:val>
        </c:ser>
        <c:dLbls>
          <c:showLegendKey val="0"/>
          <c:showVal val="0"/>
          <c:showCatName val="0"/>
          <c:showSerName val="0"/>
          <c:showPercent val="0"/>
          <c:showBubbleSize val="0"/>
        </c:dLbls>
        <c:gapWidth val="267"/>
        <c:overlap val="-43"/>
        <c:axId val="613719760"/>
        <c:axId val="613720320"/>
      </c:barChart>
      <c:catAx>
        <c:axId val="61371976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dk1">
                    <a:lumMod val="65000"/>
                    <a:lumOff val="35000"/>
                  </a:schemeClr>
                </a:solidFill>
                <a:latin typeface="+mn-lt"/>
                <a:ea typeface="+mn-ea"/>
                <a:cs typeface="+mn-cs"/>
              </a:defRPr>
            </a:pPr>
            <a:endParaRPr lang="en-US"/>
          </a:p>
        </c:txPr>
        <c:crossAx val="613720320"/>
        <c:crosses val="autoZero"/>
        <c:auto val="1"/>
        <c:lblAlgn val="ctr"/>
        <c:lblOffset val="100"/>
        <c:noMultiLvlLbl val="0"/>
      </c:catAx>
      <c:valAx>
        <c:axId val="613720320"/>
        <c:scaling>
          <c:orientation val="minMax"/>
          <c:max val="250"/>
          <c:min val="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a:t>MHz</a:t>
                </a:r>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crossAx val="613719760"/>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sz="1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XNoC</c:v>
                </c:pt>
              </c:strCache>
            </c:strRef>
          </c:tx>
          <c:spPr>
            <a:solidFill>
              <a:schemeClr val="accent2">
                <a:tint val="77000"/>
              </a:schemeClr>
            </a:solidFill>
            <a:ln>
              <a:noFill/>
            </a:ln>
            <a:effectLst/>
          </c:spPr>
          <c:invertIfNegative val="0"/>
          <c:cat>
            <c:strRef>
              <c:f>Sheet1!$A$2:$A$3</c:f>
              <c:strCache>
                <c:ptCount val="2"/>
                <c:pt idx="0">
                  <c:v>XNoC: 4x4, 16-slot, 54-bit link 
[3]: 4x4, 3 18-bit lanes, 5-slot</c:v>
                </c:pt>
                <c:pt idx="1">
                  <c:v>XNoC: 4x4, 16-slot, 90-bit link 
[3]: 5 18-bit lanes, 3-slot</c:v>
                </c:pt>
              </c:strCache>
            </c:strRef>
          </c:cat>
          <c:val>
            <c:numRef>
              <c:f>Sheet1!$B$2:$B$3</c:f>
              <c:numCache>
                <c:formatCode>General</c:formatCode>
                <c:ptCount val="2"/>
                <c:pt idx="0">
                  <c:v>68454</c:v>
                </c:pt>
                <c:pt idx="1">
                  <c:v>71698</c:v>
                </c:pt>
              </c:numCache>
            </c:numRef>
          </c:val>
        </c:ser>
        <c:ser>
          <c:idx val="1"/>
          <c:order val="1"/>
          <c:tx>
            <c:strRef>
              <c:f>Sheet1!$C$1</c:f>
              <c:strCache>
                <c:ptCount val="1"/>
                <c:pt idx="0">
                  <c:v>SDM-TDM [3]</c:v>
                </c:pt>
              </c:strCache>
            </c:strRef>
          </c:tx>
          <c:spPr>
            <a:solidFill>
              <a:schemeClr val="accent2">
                <a:shade val="76000"/>
              </a:schemeClr>
            </a:solidFill>
            <a:ln>
              <a:noFill/>
            </a:ln>
            <a:effectLst/>
          </c:spPr>
          <c:invertIfNegative val="0"/>
          <c:cat>
            <c:strRef>
              <c:f>Sheet1!$A$2:$A$3</c:f>
              <c:strCache>
                <c:ptCount val="2"/>
                <c:pt idx="0">
                  <c:v>XNoC: 4x4, 16-slot, 54-bit link 
[3]: 4x4, 3 18-bit lanes, 5-slot</c:v>
                </c:pt>
                <c:pt idx="1">
                  <c:v>XNoC: 4x4, 16-slot, 90-bit link 
[3]: 5 18-bit lanes, 3-slot</c:v>
                </c:pt>
              </c:strCache>
            </c:strRef>
          </c:cat>
          <c:val>
            <c:numRef>
              <c:f>Sheet1!$C$2:$C$3</c:f>
              <c:numCache>
                <c:formatCode>General</c:formatCode>
                <c:ptCount val="2"/>
                <c:pt idx="0">
                  <c:v>70815</c:v>
                </c:pt>
                <c:pt idx="1">
                  <c:v>90141</c:v>
                </c:pt>
              </c:numCache>
            </c:numRef>
          </c:val>
        </c:ser>
        <c:dLbls>
          <c:showLegendKey val="0"/>
          <c:showVal val="0"/>
          <c:showCatName val="0"/>
          <c:showSerName val="0"/>
          <c:showPercent val="0"/>
          <c:showBubbleSize val="0"/>
        </c:dLbls>
        <c:gapWidth val="247"/>
        <c:overlap val="-64"/>
        <c:axId val="551025856"/>
        <c:axId val="551015776"/>
      </c:barChart>
      <c:catAx>
        <c:axId val="55102585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dk1">
                    <a:lumMod val="65000"/>
                    <a:lumOff val="35000"/>
                  </a:schemeClr>
                </a:solidFill>
                <a:latin typeface="+mn-lt"/>
                <a:ea typeface="+mn-ea"/>
                <a:cs typeface="+mn-cs"/>
              </a:defRPr>
            </a:pPr>
            <a:endParaRPr lang="en-US"/>
          </a:p>
        </c:txPr>
        <c:crossAx val="551015776"/>
        <c:crosses val="autoZero"/>
        <c:auto val="1"/>
        <c:lblAlgn val="ctr"/>
        <c:lblOffset val="100"/>
        <c:noMultiLvlLbl val="0"/>
      </c:catAx>
      <c:valAx>
        <c:axId val="55101577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a:t>ALUT</a:t>
                </a:r>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crossAx val="551025856"/>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XNoC</c:v>
                </c:pt>
              </c:strCache>
            </c:strRef>
          </c:tx>
          <c:spPr>
            <a:solidFill>
              <a:schemeClr val="accent2">
                <a:tint val="77000"/>
              </a:schemeClr>
            </a:solidFill>
            <a:ln>
              <a:noFill/>
            </a:ln>
            <a:effectLst/>
          </c:spPr>
          <c:invertIfNegative val="0"/>
          <c:cat>
            <c:strRef>
              <c:f>Sheet1!$A$2:$A$3</c:f>
              <c:strCache>
                <c:ptCount val="2"/>
                <c:pt idx="0">
                  <c:v>XNoC: 4x4, 16-slot, 54-bit link 
[3]: 4x4, 3 18-bit lanes, 5-slot</c:v>
                </c:pt>
                <c:pt idx="1">
                  <c:v>XNoC: 4x4, 16-slot, 90-bit link 
[3]: 5 18-bit lanes, 3-slot</c:v>
                </c:pt>
              </c:strCache>
            </c:strRef>
          </c:cat>
          <c:val>
            <c:numRef>
              <c:f>Sheet1!$B$2:$B$3</c:f>
              <c:numCache>
                <c:formatCode>General</c:formatCode>
                <c:ptCount val="2"/>
                <c:pt idx="0">
                  <c:v>292</c:v>
                </c:pt>
                <c:pt idx="1">
                  <c:v>296</c:v>
                </c:pt>
              </c:numCache>
            </c:numRef>
          </c:val>
        </c:ser>
        <c:ser>
          <c:idx val="1"/>
          <c:order val="1"/>
          <c:tx>
            <c:strRef>
              <c:f>Sheet1!$C$1</c:f>
              <c:strCache>
                <c:ptCount val="1"/>
                <c:pt idx="0">
                  <c:v>SDM-TDM [3]</c:v>
                </c:pt>
              </c:strCache>
            </c:strRef>
          </c:tx>
          <c:spPr>
            <a:solidFill>
              <a:schemeClr val="accent2">
                <a:shade val="76000"/>
              </a:schemeClr>
            </a:solidFill>
            <a:ln>
              <a:noFill/>
            </a:ln>
            <a:effectLst/>
          </c:spPr>
          <c:invertIfNegative val="0"/>
          <c:cat>
            <c:strRef>
              <c:f>Sheet1!$A$2:$A$3</c:f>
              <c:strCache>
                <c:ptCount val="2"/>
                <c:pt idx="0">
                  <c:v>XNoC: 4x4, 16-slot, 54-bit link 
[3]: 4x4, 3 18-bit lanes, 5-slot</c:v>
                </c:pt>
                <c:pt idx="1">
                  <c:v>XNoC: 4x4, 16-slot, 90-bit link 
[3]: 5 18-bit lanes, 3-slot</c:v>
                </c:pt>
              </c:strCache>
            </c:strRef>
          </c:cat>
          <c:val>
            <c:numRef>
              <c:f>Sheet1!$C$2:$C$3</c:f>
              <c:numCache>
                <c:formatCode>General</c:formatCode>
                <c:ptCount val="2"/>
                <c:pt idx="0">
                  <c:v>90</c:v>
                </c:pt>
                <c:pt idx="1">
                  <c:v>102</c:v>
                </c:pt>
              </c:numCache>
            </c:numRef>
          </c:val>
        </c:ser>
        <c:dLbls>
          <c:showLegendKey val="0"/>
          <c:showVal val="0"/>
          <c:showCatName val="0"/>
          <c:showSerName val="0"/>
          <c:showPercent val="0"/>
          <c:showBubbleSize val="0"/>
        </c:dLbls>
        <c:gapWidth val="247"/>
        <c:overlap val="-64"/>
        <c:axId val="553872016"/>
        <c:axId val="513327504"/>
      </c:barChart>
      <c:catAx>
        <c:axId val="55387201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dk1">
                    <a:lumMod val="65000"/>
                    <a:lumOff val="35000"/>
                  </a:schemeClr>
                </a:solidFill>
                <a:latin typeface="+mn-lt"/>
                <a:ea typeface="+mn-ea"/>
                <a:cs typeface="+mn-cs"/>
              </a:defRPr>
            </a:pPr>
            <a:endParaRPr lang="en-US"/>
          </a:p>
        </c:txPr>
        <c:crossAx val="513327504"/>
        <c:crosses val="autoZero"/>
        <c:auto val="1"/>
        <c:lblAlgn val="ctr"/>
        <c:lblOffset val="100"/>
        <c:noMultiLvlLbl val="0"/>
      </c:catAx>
      <c:valAx>
        <c:axId val="51332750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smtClean="0"/>
                  <a:t>MHz</a:t>
                </a:r>
                <a:endParaRPr lang="en-US" dirty="0"/>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crossAx val="553872016"/>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9.0050735845519314E-2"/>
          <c:y val="5.237700687781105E-2"/>
          <c:w val="0.89358021653543307"/>
          <c:h val="0.6193822925599648"/>
        </c:manualLayout>
      </c:layout>
      <c:lineChart>
        <c:grouping val="standard"/>
        <c:varyColors val="0"/>
        <c:ser>
          <c:idx val="0"/>
          <c:order val="0"/>
          <c:tx>
            <c:strRef>
              <c:f>Sheet1!$A$2</c:f>
              <c:strCache>
                <c:ptCount val="1"/>
                <c:pt idx="0">
                  <c:v>1x2 - No OOO</c:v>
                </c:pt>
              </c:strCache>
            </c:strRef>
          </c:tx>
          <c:spPr>
            <a:ln w="28575" cap="rnd">
              <a:solidFill>
                <a:srgbClr val="002060"/>
              </a:solidFill>
              <a:prstDash val="sysDash"/>
              <a:round/>
            </a:ln>
            <a:effectLst/>
          </c:spPr>
          <c:marker>
            <c:symbol val="none"/>
          </c:marker>
          <c:cat>
            <c:numRef>
              <c:f>Sheet1!$B$1:$L$1</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Sheet1!$B$2:$L$2</c:f>
              <c:numCache>
                <c:formatCode>General</c:formatCode>
                <c:ptCount val="11"/>
                <c:pt idx="0">
                  <c:v>1.3774456666666666</c:v>
                </c:pt>
                <c:pt idx="1">
                  <c:v>1.3573120000000003</c:v>
                </c:pt>
                <c:pt idx="2">
                  <c:v>1.3352713333333333</c:v>
                </c:pt>
                <c:pt idx="3">
                  <c:v>1.3047186666666668</c:v>
                </c:pt>
                <c:pt idx="4">
                  <c:v>1.2955700000000001</c:v>
                </c:pt>
                <c:pt idx="5">
                  <c:v>1.2928003333333333</c:v>
                </c:pt>
                <c:pt idx="6">
                  <c:v>1.2924763333333333</c:v>
                </c:pt>
                <c:pt idx="7">
                  <c:v>1.3050539999999999</c:v>
                </c:pt>
                <c:pt idx="8">
                  <c:v>1.3496499999999998</c:v>
                </c:pt>
                <c:pt idx="9">
                  <c:v>1.4360866666666665</c:v>
                </c:pt>
                <c:pt idx="10">
                  <c:v>1.9508343333333336</c:v>
                </c:pt>
              </c:numCache>
            </c:numRef>
          </c:val>
          <c:smooth val="0"/>
        </c:ser>
        <c:ser>
          <c:idx val="1"/>
          <c:order val="1"/>
          <c:tx>
            <c:strRef>
              <c:f>Sheet1!$A$3</c:f>
              <c:strCache>
                <c:ptCount val="1"/>
                <c:pt idx="0">
                  <c:v>2x2 - No OOO</c:v>
                </c:pt>
              </c:strCache>
            </c:strRef>
          </c:tx>
          <c:spPr>
            <a:ln w="28575" cap="rnd">
              <a:solidFill>
                <a:srgbClr val="0070C0"/>
              </a:solidFill>
              <a:prstDash val="sysDash"/>
              <a:round/>
            </a:ln>
            <a:effectLst/>
          </c:spPr>
          <c:marker>
            <c:symbol val="none"/>
          </c:marker>
          <c:cat>
            <c:numRef>
              <c:f>Sheet1!$B$1:$L$1</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Sheet1!$B$3:$L$3</c:f>
              <c:numCache>
                <c:formatCode>General</c:formatCode>
                <c:ptCount val="11"/>
                <c:pt idx="0">
                  <c:v>1.8189346666666666</c:v>
                </c:pt>
                <c:pt idx="1">
                  <c:v>1.8125273333333334</c:v>
                </c:pt>
                <c:pt idx="2">
                  <c:v>1.8087400000000002</c:v>
                </c:pt>
                <c:pt idx="3">
                  <c:v>1.7768686666666664</c:v>
                </c:pt>
                <c:pt idx="4">
                  <c:v>1.7453736666666668</c:v>
                </c:pt>
                <c:pt idx="5">
                  <c:v>1.7762723333333332</c:v>
                </c:pt>
                <c:pt idx="6">
                  <c:v>1.7778576666666668</c:v>
                </c:pt>
                <c:pt idx="7">
                  <c:v>1.7713663333333332</c:v>
                </c:pt>
                <c:pt idx="8">
                  <c:v>1.8536006666666667</c:v>
                </c:pt>
                <c:pt idx="9">
                  <c:v>1.9939313333333333</c:v>
                </c:pt>
                <c:pt idx="10">
                  <c:v>2.6590590000000001</c:v>
                </c:pt>
              </c:numCache>
            </c:numRef>
          </c:val>
          <c:smooth val="0"/>
        </c:ser>
        <c:ser>
          <c:idx val="2"/>
          <c:order val="2"/>
          <c:tx>
            <c:strRef>
              <c:f>Sheet1!$A$4</c:f>
              <c:strCache>
                <c:ptCount val="1"/>
                <c:pt idx="0">
                  <c:v>2x4 - No OOO</c:v>
                </c:pt>
              </c:strCache>
            </c:strRef>
          </c:tx>
          <c:spPr>
            <a:ln w="28575" cap="rnd">
              <a:solidFill>
                <a:srgbClr val="00B050"/>
              </a:solidFill>
              <a:prstDash val="sysDash"/>
              <a:round/>
            </a:ln>
            <a:effectLst/>
          </c:spPr>
          <c:marker>
            <c:symbol val="none"/>
          </c:marker>
          <c:cat>
            <c:numRef>
              <c:f>Sheet1!$B$1:$L$1</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Sheet1!$B$4:$L$4</c:f>
              <c:numCache>
                <c:formatCode>General</c:formatCode>
                <c:ptCount val="11"/>
                <c:pt idx="0">
                  <c:v>2.3147866666666665</c:v>
                </c:pt>
                <c:pt idx="1">
                  <c:v>2.3465033333333332</c:v>
                </c:pt>
                <c:pt idx="2">
                  <c:v>2.3299513333333333</c:v>
                </c:pt>
                <c:pt idx="3">
                  <c:v>2.3134899999999998</c:v>
                </c:pt>
                <c:pt idx="4">
                  <c:v>2.4316123333333333</c:v>
                </c:pt>
                <c:pt idx="5">
                  <c:v>2.4188749999999999</c:v>
                </c:pt>
                <c:pt idx="6">
                  <c:v>2.4798523333333335</c:v>
                </c:pt>
                <c:pt idx="7">
                  <c:v>2.5442883333333333</c:v>
                </c:pt>
                <c:pt idx="8">
                  <c:v>2.8048329999999999</c:v>
                </c:pt>
                <c:pt idx="9">
                  <c:v>3.0112403333333333</c:v>
                </c:pt>
                <c:pt idx="10">
                  <c:v>4.7388853333333332</c:v>
                </c:pt>
              </c:numCache>
            </c:numRef>
          </c:val>
          <c:smooth val="0"/>
        </c:ser>
        <c:ser>
          <c:idx val="3"/>
          <c:order val="3"/>
          <c:tx>
            <c:strRef>
              <c:f>Sheet1!$A$5</c:f>
              <c:strCache>
                <c:ptCount val="1"/>
                <c:pt idx="0">
                  <c:v>4x4 - No OOO</c:v>
                </c:pt>
              </c:strCache>
            </c:strRef>
          </c:tx>
          <c:spPr>
            <a:ln w="28575" cap="rnd">
              <a:solidFill>
                <a:srgbClr val="FF0000"/>
              </a:solidFill>
              <a:prstDash val="sysDash"/>
              <a:round/>
            </a:ln>
            <a:effectLst/>
          </c:spPr>
          <c:marker>
            <c:symbol val="none"/>
          </c:marker>
          <c:cat>
            <c:numRef>
              <c:f>Sheet1!$B$1:$L$1</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Sheet1!$B$5:$L$5</c:f>
              <c:numCache>
                <c:formatCode>General</c:formatCode>
                <c:ptCount val="11"/>
                <c:pt idx="0">
                  <c:v>3.4668693333333334</c:v>
                </c:pt>
                <c:pt idx="1">
                  <c:v>3.4580179999999996</c:v>
                </c:pt>
                <c:pt idx="2">
                  <c:v>3.4430193333333334</c:v>
                </c:pt>
                <c:pt idx="3">
                  <c:v>3.4579919999999995</c:v>
                </c:pt>
                <c:pt idx="4">
                  <c:v>3.5132670000000004</c:v>
                </c:pt>
                <c:pt idx="5">
                  <c:v>3.5424453333333332</c:v>
                </c:pt>
                <c:pt idx="6">
                  <c:v>3.5772759999999999</c:v>
                </c:pt>
                <c:pt idx="7">
                  <c:v>3.6445473333333331</c:v>
                </c:pt>
                <c:pt idx="8">
                  <c:v>4.0733533333333334</c:v>
                </c:pt>
                <c:pt idx="9">
                  <c:v>4.4354190000000004</c:v>
                </c:pt>
                <c:pt idx="10">
                  <c:v>6.4107146666666672</c:v>
                </c:pt>
              </c:numCache>
            </c:numRef>
          </c:val>
          <c:smooth val="0"/>
        </c:ser>
        <c:ser>
          <c:idx val="4"/>
          <c:order val="4"/>
          <c:tx>
            <c:strRef>
              <c:f>Sheet1!$A$6</c:f>
              <c:strCache>
                <c:ptCount val="1"/>
                <c:pt idx="0">
                  <c:v>1x2 - OOO</c:v>
                </c:pt>
              </c:strCache>
            </c:strRef>
          </c:tx>
          <c:spPr>
            <a:ln w="28575" cap="rnd">
              <a:solidFill>
                <a:srgbClr val="002060"/>
              </a:solidFill>
              <a:round/>
            </a:ln>
            <a:effectLst/>
          </c:spPr>
          <c:marker>
            <c:symbol val="none"/>
          </c:marker>
          <c:cat>
            <c:numRef>
              <c:f>Sheet1!$B$1:$L$1</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Sheet1!$B$6:$L$6</c:f>
              <c:numCache>
                <c:formatCode>General</c:formatCode>
                <c:ptCount val="11"/>
                <c:pt idx="0">
                  <c:v>1.4650656666666666</c:v>
                </c:pt>
                <c:pt idx="1">
                  <c:v>1.4571093333333334</c:v>
                </c:pt>
                <c:pt idx="2">
                  <c:v>1.4402709999999999</c:v>
                </c:pt>
                <c:pt idx="3">
                  <c:v>1.4100933333333332</c:v>
                </c:pt>
                <c:pt idx="4">
                  <c:v>1.4183540000000001</c:v>
                </c:pt>
                <c:pt idx="5">
                  <c:v>1.4099203333333332</c:v>
                </c:pt>
                <c:pt idx="6">
                  <c:v>1.4048383333333334</c:v>
                </c:pt>
                <c:pt idx="7">
                  <c:v>1.4147736666666668</c:v>
                </c:pt>
                <c:pt idx="8">
                  <c:v>1.4472573333333336</c:v>
                </c:pt>
                <c:pt idx="9">
                  <c:v>1.5503119999999999</c:v>
                </c:pt>
                <c:pt idx="10">
                  <c:v>1.9509283333333336</c:v>
                </c:pt>
              </c:numCache>
            </c:numRef>
          </c:val>
          <c:smooth val="0"/>
        </c:ser>
        <c:ser>
          <c:idx val="5"/>
          <c:order val="5"/>
          <c:tx>
            <c:strRef>
              <c:f>Sheet1!$A$7</c:f>
              <c:strCache>
                <c:ptCount val="1"/>
                <c:pt idx="0">
                  <c:v>2x2 - OOO</c:v>
                </c:pt>
              </c:strCache>
            </c:strRef>
          </c:tx>
          <c:spPr>
            <a:ln w="28575" cap="rnd">
              <a:solidFill>
                <a:srgbClr val="0070C0"/>
              </a:solidFill>
              <a:round/>
            </a:ln>
            <a:effectLst/>
          </c:spPr>
          <c:marker>
            <c:symbol val="none"/>
          </c:marker>
          <c:cat>
            <c:numRef>
              <c:f>Sheet1!$B$1:$L$1</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Sheet1!$B$7:$L$7</c:f>
              <c:numCache>
                <c:formatCode>General</c:formatCode>
                <c:ptCount val="11"/>
                <c:pt idx="0">
                  <c:v>2.1009973333333334</c:v>
                </c:pt>
                <c:pt idx="1">
                  <c:v>2.1103393333333336</c:v>
                </c:pt>
                <c:pt idx="2">
                  <c:v>2.1232056666666668</c:v>
                </c:pt>
                <c:pt idx="3">
                  <c:v>2.1204373333333333</c:v>
                </c:pt>
                <c:pt idx="4">
                  <c:v>2.0615700000000001</c:v>
                </c:pt>
                <c:pt idx="5">
                  <c:v>2.1091950000000002</c:v>
                </c:pt>
                <c:pt idx="6">
                  <c:v>2.0811226666666669</c:v>
                </c:pt>
                <c:pt idx="7">
                  <c:v>2.100508</c:v>
                </c:pt>
                <c:pt idx="8">
                  <c:v>2.1552003333333336</c:v>
                </c:pt>
                <c:pt idx="9">
                  <c:v>2.3048930000000003</c:v>
                </c:pt>
                <c:pt idx="10">
                  <c:v>2.8444573333333332</c:v>
                </c:pt>
              </c:numCache>
            </c:numRef>
          </c:val>
          <c:smooth val="0"/>
        </c:ser>
        <c:ser>
          <c:idx val="6"/>
          <c:order val="6"/>
          <c:tx>
            <c:strRef>
              <c:f>Sheet1!$A$8</c:f>
              <c:strCache>
                <c:ptCount val="1"/>
                <c:pt idx="0">
                  <c:v>2x4 - OOO</c:v>
                </c:pt>
              </c:strCache>
            </c:strRef>
          </c:tx>
          <c:spPr>
            <a:ln w="28575" cap="rnd">
              <a:solidFill>
                <a:srgbClr val="00B050"/>
              </a:solidFill>
              <a:round/>
            </a:ln>
            <a:effectLst/>
          </c:spPr>
          <c:marker>
            <c:symbol val="none"/>
          </c:marker>
          <c:cat>
            <c:numRef>
              <c:f>Sheet1!$B$1:$L$1</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Sheet1!$B$8:$L$8</c:f>
              <c:numCache>
                <c:formatCode>General</c:formatCode>
                <c:ptCount val="11"/>
                <c:pt idx="0">
                  <c:v>3.0717770000000004</c:v>
                </c:pt>
                <c:pt idx="1">
                  <c:v>3.1057013333333336</c:v>
                </c:pt>
                <c:pt idx="2">
                  <c:v>3.0947586666666669</c:v>
                </c:pt>
                <c:pt idx="3">
                  <c:v>3.0847206666666671</c:v>
                </c:pt>
                <c:pt idx="4">
                  <c:v>3.1842869999999999</c:v>
                </c:pt>
                <c:pt idx="5">
                  <c:v>3.1660616666666663</c:v>
                </c:pt>
                <c:pt idx="6">
                  <c:v>3.2324336666666666</c:v>
                </c:pt>
                <c:pt idx="7">
                  <c:v>3.2824183333333337</c:v>
                </c:pt>
                <c:pt idx="8">
                  <c:v>3.4328146666666668</c:v>
                </c:pt>
                <c:pt idx="9">
                  <c:v>3.6870363333333334</c:v>
                </c:pt>
                <c:pt idx="10">
                  <c:v>5.1365559999999997</c:v>
                </c:pt>
              </c:numCache>
            </c:numRef>
          </c:val>
          <c:smooth val="0"/>
        </c:ser>
        <c:ser>
          <c:idx val="7"/>
          <c:order val="7"/>
          <c:tx>
            <c:strRef>
              <c:f>Sheet1!$A$9</c:f>
              <c:strCache>
                <c:ptCount val="1"/>
                <c:pt idx="0">
                  <c:v>4x4 - OOO</c:v>
                </c:pt>
              </c:strCache>
            </c:strRef>
          </c:tx>
          <c:spPr>
            <a:ln w="28575" cap="rnd">
              <a:solidFill>
                <a:srgbClr val="FF0000"/>
              </a:solidFill>
              <a:round/>
            </a:ln>
            <a:effectLst/>
          </c:spPr>
          <c:marker>
            <c:symbol val="none"/>
          </c:marker>
          <c:cat>
            <c:numRef>
              <c:f>Sheet1!$B$1:$L$1</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Sheet1!$B$9:$L$9</c:f>
              <c:numCache>
                <c:formatCode>General</c:formatCode>
                <c:ptCount val="11"/>
                <c:pt idx="0">
                  <c:v>4.8268110000000002</c:v>
                </c:pt>
                <c:pt idx="1">
                  <c:v>4.9460620000000004</c:v>
                </c:pt>
                <c:pt idx="2">
                  <c:v>4.8063450000000003</c:v>
                </c:pt>
                <c:pt idx="3">
                  <c:v>4.877819333333334</c:v>
                </c:pt>
                <c:pt idx="4">
                  <c:v>5.015756333333333</c:v>
                </c:pt>
                <c:pt idx="5">
                  <c:v>5.0718676666666669</c:v>
                </c:pt>
                <c:pt idx="6">
                  <c:v>5.0588930000000003</c:v>
                </c:pt>
                <c:pt idx="7">
                  <c:v>5.0923306666666663</c:v>
                </c:pt>
                <c:pt idx="8">
                  <c:v>5.4327636666666663</c:v>
                </c:pt>
                <c:pt idx="9">
                  <c:v>5.8394383333333337</c:v>
                </c:pt>
                <c:pt idx="10">
                  <c:v>7.5942633333333331</c:v>
                </c:pt>
              </c:numCache>
            </c:numRef>
          </c:val>
          <c:smooth val="0"/>
        </c:ser>
        <c:dLbls>
          <c:showLegendKey val="0"/>
          <c:showVal val="0"/>
          <c:showCatName val="0"/>
          <c:showSerName val="0"/>
          <c:showPercent val="0"/>
          <c:showBubbleSize val="0"/>
        </c:dLbls>
        <c:smooth val="0"/>
        <c:axId val="733309776"/>
        <c:axId val="733310336"/>
      </c:lineChart>
      <c:catAx>
        <c:axId val="73330977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Locality</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33310336"/>
        <c:crosses val="autoZero"/>
        <c:auto val="1"/>
        <c:lblAlgn val="ctr"/>
        <c:lblOffset val="100"/>
        <c:noMultiLvlLbl val="0"/>
      </c:catAx>
      <c:valAx>
        <c:axId val="733310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Speedup</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33309776"/>
        <c:crosses val="autoZero"/>
        <c:crossBetween val="between"/>
      </c:valAx>
      <c:spPr>
        <a:noFill/>
        <a:ln>
          <a:noFill/>
        </a:ln>
        <a:effectLst/>
      </c:spPr>
    </c:plotArea>
    <c:legend>
      <c:legendPos val="b"/>
      <c:layout>
        <c:manualLayout>
          <c:xMode val="edge"/>
          <c:yMode val="edge"/>
          <c:x val="8.6324287589051363E-2"/>
          <c:y val="0.87138224058626323"/>
          <c:w val="0.82735142482189727"/>
          <c:h val="0.10881577921571685"/>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0021693716856822"/>
          <c:y val="4.0373149891695922E-2"/>
          <c:w val="0.88107557983823448"/>
          <c:h val="0.70389709159000258"/>
        </c:manualLayout>
      </c:layout>
      <c:barChart>
        <c:barDir val="col"/>
        <c:grouping val="clustered"/>
        <c:varyColors val="0"/>
        <c:ser>
          <c:idx val="0"/>
          <c:order val="0"/>
          <c:tx>
            <c:strRef>
              <c:f>Sheet1!$B$1</c:f>
              <c:strCache>
                <c:ptCount val="1"/>
                <c:pt idx="0">
                  <c:v>dAElite [1]</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6 Hops</c:v>
                </c:pt>
                <c:pt idx="1">
                  <c:v>8 Hops</c:v>
                </c:pt>
                <c:pt idx="2">
                  <c:v>10 Hops</c:v>
                </c:pt>
                <c:pt idx="3">
                  <c:v>12 Hops</c:v>
                </c:pt>
              </c:strCache>
            </c:strRef>
          </c:cat>
          <c:val>
            <c:numRef>
              <c:f>Sheet1!$B$2:$B$5</c:f>
              <c:numCache>
                <c:formatCode>General</c:formatCode>
                <c:ptCount val="4"/>
                <c:pt idx="0">
                  <c:v>81</c:v>
                </c:pt>
                <c:pt idx="1">
                  <c:v>94</c:v>
                </c:pt>
                <c:pt idx="2">
                  <c:v>119</c:v>
                </c:pt>
                <c:pt idx="3">
                  <c:v>133</c:v>
                </c:pt>
              </c:numCache>
            </c:numRef>
          </c:val>
        </c:ser>
        <c:ser>
          <c:idx val="1"/>
          <c:order val="1"/>
          <c:tx>
            <c:strRef>
              <c:f>Sheet1!$C$1</c:f>
              <c:strCache>
                <c:ptCount val="1"/>
                <c:pt idx="0">
                  <c:v>Par. Probe [2]</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6 Hops</c:v>
                </c:pt>
                <c:pt idx="1">
                  <c:v>8 Hops</c:v>
                </c:pt>
                <c:pt idx="2">
                  <c:v>10 Hops</c:v>
                </c:pt>
                <c:pt idx="3">
                  <c:v>12 Hops</c:v>
                </c:pt>
              </c:strCache>
            </c:strRef>
          </c:cat>
          <c:val>
            <c:numRef>
              <c:f>Sheet1!$C$2:$C$5</c:f>
              <c:numCache>
                <c:formatCode>General</c:formatCode>
                <c:ptCount val="4"/>
                <c:pt idx="0">
                  <c:v>208</c:v>
                </c:pt>
                <c:pt idx="1">
                  <c:v>240</c:v>
                </c:pt>
                <c:pt idx="2">
                  <c:v>272</c:v>
                </c:pt>
                <c:pt idx="3">
                  <c:v>304</c:v>
                </c:pt>
              </c:numCache>
            </c:numRef>
          </c:val>
        </c:ser>
        <c:ser>
          <c:idx val="2"/>
          <c:order val="2"/>
          <c:tx>
            <c:strRef>
              <c:f>Sheet1!$D$1</c:f>
              <c:strCache>
                <c:ptCount val="1"/>
                <c:pt idx="0">
                  <c:v>XNoC - Cent.</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6 Hops</c:v>
                </c:pt>
                <c:pt idx="1">
                  <c:v>8 Hops</c:v>
                </c:pt>
                <c:pt idx="2">
                  <c:v>10 Hops</c:v>
                </c:pt>
                <c:pt idx="3">
                  <c:v>12 Hops</c:v>
                </c:pt>
              </c:strCache>
            </c:strRef>
          </c:cat>
          <c:val>
            <c:numRef>
              <c:f>Sheet1!$D$2:$D$5</c:f>
              <c:numCache>
                <c:formatCode>General</c:formatCode>
                <c:ptCount val="4"/>
                <c:pt idx="0">
                  <c:v>136</c:v>
                </c:pt>
                <c:pt idx="1">
                  <c:v>152</c:v>
                </c:pt>
                <c:pt idx="2">
                  <c:v>168</c:v>
                </c:pt>
                <c:pt idx="3">
                  <c:v>184</c:v>
                </c:pt>
              </c:numCache>
            </c:numRef>
          </c:val>
        </c:ser>
        <c:ser>
          <c:idx val="3"/>
          <c:order val="3"/>
          <c:tx>
            <c:strRef>
              <c:f>Sheet1!$E$1</c:f>
              <c:strCache>
                <c:ptCount val="1"/>
                <c:pt idx="0">
                  <c:v>XNoC - Dist.</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6 Hops</c:v>
                </c:pt>
                <c:pt idx="1">
                  <c:v>8 Hops</c:v>
                </c:pt>
                <c:pt idx="2">
                  <c:v>10 Hops</c:v>
                </c:pt>
                <c:pt idx="3">
                  <c:v>12 Hops</c:v>
                </c:pt>
              </c:strCache>
            </c:strRef>
          </c:cat>
          <c:val>
            <c:numRef>
              <c:f>Sheet1!$E$2:$E$5</c:f>
              <c:numCache>
                <c:formatCode>General</c:formatCode>
                <c:ptCount val="4"/>
                <c:pt idx="0">
                  <c:v>37</c:v>
                </c:pt>
                <c:pt idx="1">
                  <c:v>49</c:v>
                </c:pt>
                <c:pt idx="2">
                  <c:v>62</c:v>
                </c:pt>
                <c:pt idx="3">
                  <c:v>74</c:v>
                </c:pt>
              </c:numCache>
            </c:numRef>
          </c:val>
        </c:ser>
        <c:dLbls>
          <c:dLblPos val="outEnd"/>
          <c:showLegendKey val="0"/>
          <c:showVal val="1"/>
          <c:showCatName val="0"/>
          <c:showSerName val="0"/>
          <c:showPercent val="0"/>
          <c:showBubbleSize val="0"/>
        </c:dLbls>
        <c:gapWidth val="247"/>
        <c:axId val="733314816"/>
        <c:axId val="733314256"/>
      </c:barChart>
      <c:catAx>
        <c:axId val="73331481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dk1">
                    <a:lumMod val="65000"/>
                    <a:lumOff val="35000"/>
                  </a:schemeClr>
                </a:solidFill>
                <a:latin typeface="+mn-lt"/>
                <a:ea typeface="+mn-ea"/>
                <a:cs typeface="+mn-cs"/>
              </a:defRPr>
            </a:pPr>
            <a:endParaRPr lang="en-US"/>
          </a:p>
        </c:txPr>
        <c:crossAx val="733314256"/>
        <c:crosses val="autoZero"/>
        <c:auto val="1"/>
        <c:lblAlgn val="ctr"/>
        <c:lblOffset val="100"/>
        <c:noMultiLvlLbl val="0"/>
      </c:catAx>
      <c:valAx>
        <c:axId val="733314256"/>
        <c:scaling>
          <c:orientation val="minMax"/>
          <c:max val="350"/>
          <c:min val="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a:t>Clock cycles</a:t>
                </a:r>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crossAx val="733314816"/>
        <c:crosses val="autoZero"/>
        <c:crossBetween val="between"/>
        <c:majorUnit val="50"/>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0021693716856822"/>
          <c:y val="4.0373149891695922E-2"/>
          <c:w val="0.88107557983823448"/>
          <c:h val="0.70389709159000258"/>
        </c:manualLayout>
      </c:layout>
      <c:barChart>
        <c:barDir val="col"/>
        <c:grouping val="clustered"/>
        <c:varyColors val="0"/>
        <c:ser>
          <c:idx val="0"/>
          <c:order val="0"/>
          <c:tx>
            <c:strRef>
              <c:f>Sheet1!$B$1</c:f>
              <c:strCache>
                <c:ptCount val="1"/>
                <c:pt idx="0">
                  <c:v>dAElite [1]</c:v>
                </c:pt>
              </c:strCache>
            </c:strRef>
          </c:tx>
          <c:spPr>
            <a:solidFill>
              <a:srgbClr val="92D050"/>
            </a:solidFill>
            <a:ln w="38100">
              <a:solidFill>
                <a:srgbClr val="92D05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6 Hops</c:v>
                </c:pt>
                <c:pt idx="1">
                  <c:v>8 Hops</c:v>
                </c:pt>
                <c:pt idx="2">
                  <c:v>10 Hops</c:v>
                </c:pt>
                <c:pt idx="3">
                  <c:v>12 Hops</c:v>
                </c:pt>
              </c:strCache>
            </c:strRef>
          </c:cat>
          <c:val>
            <c:numRef>
              <c:f>Sheet1!$B$2:$B$5</c:f>
              <c:numCache>
                <c:formatCode>General</c:formatCode>
                <c:ptCount val="4"/>
                <c:pt idx="0">
                  <c:v>89</c:v>
                </c:pt>
                <c:pt idx="1">
                  <c:v>103</c:v>
                </c:pt>
                <c:pt idx="2">
                  <c:v>127</c:v>
                </c:pt>
                <c:pt idx="3">
                  <c:v>141</c:v>
                </c:pt>
              </c:numCache>
            </c:numRef>
          </c:val>
        </c:ser>
        <c:ser>
          <c:idx val="1"/>
          <c:order val="1"/>
          <c:tx>
            <c:strRef>
              <c:f>Sheet1!$C$1</c:f>
              <c:strCache>
                <c:ptCount val="1"/>
                <c:pt idx="0">
                  <c:v>Par. Probe [2]</c:v>
                </c:pt>
              </c:strCache>
            </c:strRef>
          </c:tx>
          <c:spPr>
            <a:solidFill>
              <a:srgbClr val="00B0F0"/>
            </a:solidFill>
            <a:ln w="38100">
              <a:solidFill>
                <a:srgbClr val="00B0F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6 Hops</c:v>
                </c:pt>
                <c:pt idx="1">
                  <c:v>8 Hops</c:v>
                </c:pt>
                <c:pt idx="2">
                  <c:v>10 Hops</c:v>
                </c:pt>
                <c:pt idx="3">
                  <c:v>12 Hops</c:v>
                </c:pt>
              </c:strCache>
            </c:strRef>
          </c:cat>
          <c:val>
            <c:numRef>
              <c:f>Sheet1!$C$2:$C$5</c:f>
              <c:numCache>
                <c:formatCode>General</c:formatCode>
                <c:ptCount val="4"/>
                <c:pt idx="0">
                  <c:v>34</c:v>
                </c:pt>
                <c:pt idx="1">
                  <c:v>38</c:v>
                </c:pt>
                <c:pt idx="2">
                  <c:v>42</c:v>
                </c:pt>
                <c:pt idx="3">
                  <c:v>46</c:v>
                </c:pt>
              </c:numCache>
            </c:numRef>
          </c:val>
        </c:ser>
        <c:ser>
          <c:idx val="2"/>
          <c:order val="2"/>
          <c:tx>
            <c:strRef>
              <c:f>Sheet1!$D$1</c:f>
              <c:strCache>
                <c:ptCount val="1"/>
                <c:pt idx="0">
                  <c:v>XNoC - Cent.</c:v>
                </c:pt>
              </c:strCache>
            </c:strRef>
          </c:tx>
          <c:spPr>
            <a:solidFill>
              <a:srgbClr val="002060"/>
            </a:solidFill>
            <a:ln w="38100">
              <a:solidFill>
                <a:srgbClr val="00206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6 Hops</c:v>
                </c:pt>
                <c:pt idx="1">
                  <c:v>8 Hops</c:v>
                </c:pt>
                <c:pt idx="2">
                  <c:v>10 Hops</c:v>
                </c:pt>
                <c:pt idx="3">
                  <c:v>12 Hops</c:v>
                </c:pt>
              </c:strCache>
            </c:strRef>
          </c:cat>
          <c:val>
            <c:numRef>
              <c:f>Sheet1!$D$2:$D$5</c:f>
              <c:numCache>
                <c:formatCode>General</c:formatCode>
                <c:ptCount val="4"/>
                <c:pt idx="0">
                  <c:v>10</c:v>
                </c:pt>
                <c:pt idx="1">
                  <c:v>10</c:v>
                </c:pt>
                <c:pt idx="2">
                  <c:v>10</c:v>
                </c:pt>
                <c:pt idx="3">
                  <c:v>10</c:v>
                </c:pt>
              </c:numCache>
            </c:numRef>
          </c:val>
        </c:ser>
        <c:ser>
          <c:idx val="3"/>
          <c:order val="3"/>
          <c:tx>
            <c:strRef>
              <c:f>Sheet1!$E$1</c:f>
              <c:strCache>
                <c:ptCount val="1"/>
                <c:pt idx="0">
                  <c:v>XNoC - Dist.</c:v>
                </c:pt>
              </c:strCache>
            </c:strRef>
          </c:tx>
          <c:spPr>
            <a:solidFill>
              <a:srgbClr val="FFC000"/>
            </a:solidFill>
            <a:ln w="38100">
              <a:solidFill>
                <a:srgbClr val="FFC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Sheet1!$A$2:$A$5</c:f>
              <c:strCache>
                <c:ptCount val="4"/>
                <c:pt idx="0">
                  <c:v>6 Hops</c:v>
                </c:pt>
                <c:pt idx="1">
                  <c:v>8 Hops</c:v>
                </c:pt>
                <c:pt idx="2">
                  <c:v>10 Hops</c:v>
                </c:pt>
                <c:pt idx="3">
                  <c:v>12 Hops</c:v>
                </c:pt>
              </c:strCache>
            </c:strRef>
          </c:cat>
          <c:val>
            <c:numRef>
              <c:f>Sheet1!$E$2:$E$5</c:f>
              <c:numCache>
                <c:formatCode>General</c:formatCode>
                <c:ptCount val="4"/>
                <c:pt idx="0">
                  <c:v>13</c:v>
                </c:pt>
                <c:pt idx="1">
                  <c:v>14</c:v>
                </c:pt>
                <c:pt idx="2">
                  <c:v>16</c:v>
                </c:pt>
                <c:pt idx="3">
                  <c:v>17</c:v>
                </c:pt>
              </c:numCache>
            </c:numRef>
          </c:val>
        </c:ser>
        <c:dLbls>
          <c:dLblPos val="outEnd"/>
          <c:showLegendKey val="0"/>
          <c:showVal val="1"/>
          <c:showCatName val="0"/>
          <c:showSerName val="0"/>
          <c:showPercent val="0"/>
          <c:showBubbleSize val="0"/>
        </c:dLbls>
        <c:gapWidth val="247"/>
        <c:overlap val="-19"/>
        <c:axId val="552900752"/>
        <c:axId val="744740480"/>
      </c:barChart>
      <c:catAx>
        <c:axId val="55290075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dk1">
                    <a:lumMod val="65000"/>
                    <a:lumOff val="35000"/>
                  </a:schemeClr>
                </a:solidFill>
                <a:latin typeface="+mn-lt"/>
                <a:ea typeface="+mn-ea"/>
                <a:cs typeface="+mn-cs"/>
              </a:defRPr>
            </a:pPr>
            <a:endParaRPr lang="en-US"/>
          </a:p>
        </c:txPr>
        <c:crossAx val="744740480"/>
        <c:crosses val="autoZero"/>
        <c:auto val="1"/>
        <c:lblAlgn val="ctr"/>
        <c:lblOffset val="100"/>
        <c:noMultiLvlLbl val="0"/>
      </c:catAx>
      <c:valAx>
        <c:axId val="744740480"/>
        <c:scaling>
          <c:orientation val="minMax"/>
          <c:min val="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a:t>Clock cycles</a:t>
                </a:r>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crossAx val="552900752"/>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Reversed" id="22">
  <a:schemeClr val="accent2"/>
</cs:colorStyle>
</file>

<file path=ppt/charts/colors4.xml><?xml version="1.0" encoding="utf-8"?>
<cs:colorStyle xmlns:cs="http://schemas.microsoft.com/office/drawing/2012/chartStyle" xmlns:a="http://schemas.openxmlformats.org/drawingml/2006/main" meth="withinLinearReversed" id="22">
  <a:schemeClr val="accent2"/>
</cs:colorStyle>
</file>

<file path=ppt/charts/colors5.xml><?xml version="1.0" encoding="utf-8"?>
<cs:colorStyle xmlns:cs="http://schemas.microsoft.com/office/drawing/2012/chartStyle" xmlns:a="http://schemas.openxmlformats.org/drawingml/2006/main" meth="withinLinearReversed" id="22">
  <a:schemeClr val="accent2"/>
</cs:colorStyle>
</file>

<file path=ppt/charts/colors6.xml><?xml version="1.0" encoding="utf-8"?>
<cs:colorStyle xmlns:cs="http://schemas.microsoft.com/office/drawing/2012/chartStyle" xmlns:a="http://schemas.openxmlformats.org/drawingml/2006/main" meth="withinLinearReversed" id="22">
  <a:schemeClr val="accent2"/>
</cs:colorStyle>
</file>

<file path=ppt/charts/colors7.xml><?xml version="1.0" encoding="utf-8"?>
<cs:colorStyle xmlns:cs="http://schemas.microsoft.com/office/drawing/2012/chartStyle" xmlns:a="http://schemas.openxmlformats.org/drawingml/2006/main" meth="withinLinearReversed" id="26">
  <a:schemeClr val="accent6"/>
</cs:colorStyle>
</file>

<file path=ppt/charts/colors8.xml><?xml version="1.0" encoding="utf-8"?>
<cs:colorStyle xmlns:cs="http://schemas.microsoft.com/office/drawing/2012/chartStyle" xmlns:a="http://schemas.openxmlformats.org/drawingml/2006/main" meth="withinLinearReversed" id="26">
  <a:schemeClr val="accent6"/>
</cs:colorStyle>
</file>

<file path=ppt/charts/colors9.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240FC3-D51E-4EA7-9E90-0002796E1B99}" type="datetimeFigureOut">
              <a:rPr lang="en-US" smtClean="0"/>
              <a:t>9/1/2016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4C59B6-444B-4E5A-8346-950AB4F72F49}" type="slidenum">
              <a:rPr lang="en-US" smtClean="0"/>
              <a:t>‹#›</a:t>
            </a:fld>
            <a:endParaRPr lang="en-US"/>
          </a:p>
        </p:txBody>
      </p:sp>
    </p:spTree>
    <p:extLst>
      <p:ext uri="{BB962C8B-B14F-4D97-AF65-F5344CB8AC3E}">
        <p14:creationId xmlns:p14="http://schemas.microsoft.com/office/powerpoint/2010/main" val="3950467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Circuit-switched (</a:t>
            </a:r>
            <a:r>
              <a:rPr lang="en-US" sz="1200" i="0" kern="1200" dirty="0" err="1" smtClean="0">
                <a:solidFill>
                  <a:schemeClr val="tx1"/>
                </a:solidFill>
                <a:effectLst/>
                <a:latin typeface="+mn-lt"/>
                <a:ea typeface="+mn-ea"/>
                <a:cs typeface="+mn-cs"/>
              </a:rPr>
              <a:t>CSw</a:t>
            </a:r>
            <a:r>
              <a:rPr lang="en-US" sz="1200" i="0" kern="1200" dirty="0" smtClean="0">
                <a:solidFill>
                  <a:schemeClr val="tx1"/>
                </a:solidFill>
                <a:effectLst/>
                <a:latin typeface="+mn-lt"/>
                <a:ea typeface="+mn-ea"/>
                <a:cs typeface="+mn-cs"/>
              </a:rPr>
              <a:t>) NoC is known to perform better than packet switched (</a:t>
            </a:r>
            <a:r>
              <a:rPr lang="en-US" sz="1200" i="0" kern="1200" dirty="0" err="1" smtClean="0">
                <a:solidFill>
                  <a:schemeClr val="tx1"/>
                </a:solidFill>
                <a:effectLst/>
                <a:latin typeface="+mn-lt"/>
                <a:ea typeface="+mn-ea"/>
                <a:cs typeface="+mn-cs"/>
              </a:rPr>
              <a:t>PktSw</a:t>
            </a:r>
            <a:r>
              <a:rPr lang="en-US" sz="1200" i="0" kern="1200" dirty="0" smtClean="0">
                <a:solidFill>
                  <a:schemeClr val="tx1"/>
                </a:solidFill>
                <a:effectLst/>
                <a:latin typeface="+mn-lt"/>
                <a:ea typeface="+mn-ea"/>
                <a:cs typeface="+mn-cs"/>
              </a:rPr>
              <a:t>) NoC in real-time embedded systems [5], [6]. Some researchers proposed hybrid </a:t>
            </a:r>
            <a:r>
              <a:rPr lang="en-US" sz="1200" i="0" kern="1200" dirty="0" err="1" smtClean="0">
                <a:solidFill>
                  <a:schemeClr val="tx1"/>
                </a:solidFill>
                <a:effectLst/>
                <a:latin typeface="+mn-lt"/>
                <a:ea typeface="+mn-ea"/>
                <a:cs typeface="+mn-cs"/>
              </a:rPr>
              <a:t>PktSwCSw</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NoCs</a:t>
            </a:r>
            <a:r>
              <a:rPr lang="en-US" sz="1200" i="0" kern="1200" dirty="0" smtClean="0">
                <a:solidFill>
                  <a:schemeClr val="tx1"/>
                </a:solidFill>
                <a:effectLst/>
                <a:latin typeface="+mn-lt"/>
                <a:ea typeface="+mn-ea"/>
                <a:cs typeface="+mn-cs"/>
              </a:rPr>
              <a:t> to inherit the advantages of both types such as [7], [8]. However, they do not provide much benefit in terms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of cost-performance ratio and they break the </a:t>
            </a:r>
            <a:r>
              <a:rPr lang="en-US" sz="1200" i="0" kern="1200" dirty="0" err="1" smtClean="0">
                <a:solidFill>
                  <a:schemeClr val="tx1"/>
                </a:solidFill>
                <a:effectLst/>
                <a:latin typeface="+mn-lt"/>
                <a:ea typeface="+mn-ea"/>
                <a:cs typeface="+mn-cs"/>
              </a:rPr>
              <a:t>composability</a:t>
            </a:r>
            <a:r>
              <a:rPr lang="en-US" sz="1200" i="0" kern="1200" dirty="0" smtClean="0">
                <a:solidFill>
                  <a:schemeClr val="tx1"/>
                </a:solidFill>
                <a:effectLst/>
                <a:latin typeface="+mn-lt"/>
                <a:ea typeface="+mn-ea"/>
                <a:cs typeface="+mn-cs"/>
              </a:rPr>
              <a:t> of the system [5]. </a:t>
            </a:r>
            <a:r>
              <a:rPr lang="en-US" sz="1200" i="0" kern="1200" dirty="0" err="1" smtClean="0">
                <a:solidFill>
                  <a:schemeClr val="tx1"/>
                </a:solidFill>
                <a:effectLst/>
                <a:latin typeface="+mn-lt"/>
                <a:ea typeface="+mn-ea"/>
                <a:cs typeface="+mn-cs"/>
              </a:rPr>
              <a:t>CSw</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NoCs</a:t>
            </a:r>
            <a:r>
              <a:rPr lang="en-US" sz="1200" i="0" kern="1200" dirty="0" smtClean="0">
                <a:solidFill>
                  <a:schemeClr val="tx1"/>
                </a:solidFill>
                <a:effectLst/>
                <a:latin typeface="+mn-lt"/>
                <a:ea typeface="+mn-ea"/>
                <a:cs typeface="+mn-cs"/>
              </a:rPr>
              <a:t> are classified into Spatial Division Multiplexing (SDM) [9]–[11] or Time Division Multiplexing (TDM) [12]–[15] or both [16]. However, TDM is preferred to SDM because of lower data latency, less complex switch and</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cheaper network interfaces/switches (NIs/SWs) [17].</a:t>
            </a:r>
            <a:br>
              <a:rPr lang="en-US" sz="120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2</a:t>
            </a:fld>
            <a:endParaRPr lang="en-US"/>
          </a:p>
        </p:txBody>
      </p:sp>
    </p:spTree>
    <p:extLst>
      <p:ext uri="{BB962C8B-B14F-4D97-AF65-F5344CB8AC3E}">
        <p14:creationId xmlns:p14="http://schemas.microsoft.com/office/powerpoint/2010/main" val="1905911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that, the Master Proc decides whether to activate</a:t>
            </a:r>
          </a:p>
          <a:p>
            <a:r>
              <a:rPr lang="en-US" dirty="0" smtClean="0"/>
              <a:t>the new path for PE10→PE13 or the additional time slot for</a:t>
            </a:r>
          </a:p>
          <a:p>
            <a:r>
              <a:rPr lang="en-US" dirty="0" smtClean="0"/>
              <a:t>PE00→PE03. Suppose it does the latter first. The activating</a:t>
            </a:r>
          </a:p>
          <a:p>
            <a:r>
              <a:rPr lang="en-US" dirty="0" smtClean="0"/>
              <a:t>process is demonstrated in Fig. 5b. Similar to the deactivating</a:t>
            </a:r>
          </a:p>
          <a:p>
            <a:r>
              <a:rPr lang="en-US" dirty="0" smtClean="0"/>
              <a:t>process, the Control Unit only starts when the global Time Slot</a:t>
            </a:r>
          </a:p>
          <a:p>
            <a:r>
              <a:rPr lang="en-US" dirty="0" smtClean="0"/>
              <a:t>is one slot ahead of the desired slot, in this case, 0. What it</a:t>
            </a:r>
          </a:p>
          <a:p>
            <a:r>
              <a:rPr lang="en-US" dirty="0" smtClean="0"/>
              <a:t>does are to (1) flip the signal Flip Table to switch to the new</a:t>
            </a:r>
          </a:p>
          <a:p>
            <a:r>
              <a:rPr lang="en-US" dirty="0" smtClean="0"/>
              <a:t>configuration and (2) activate the NIs/SWs. As shown, the new</a:t>
            </a:r>
          </a:p>
          <a:p>
            <a:r>
              <a:rPr lang="en-US" dirty="0" smtClean="0"/>
              <a:t>slot is assigned to PE00→PE03 while the data is still flowing</a:t>
            </a:r>
          </a:p>
          <a:p>
            <a:r>
              <a:rPr lang="en-US" dirty="0" smtClean="0"/>
              <a:t>between the PEs/SWs and the order of the data is not affected.</a:t>
            </a:r>
          </a:p>
          <a:p>
            <a:r>
              <a:rPr lang="en-US" dirty="0" smtClean="0"/>
              <a:t>Likewise, the new path for PE10→PE13 is activated.</a:t>
            </a:r>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15</a:t>
            </a:fld>
            <a:endParaRPr lang="en-US"/>
          </a:p>
        </p:txBody>
      </p:sp>
    </p:spTree>
    <p:extLst>
      <p:ext uri="{BB962C8B-B14F-4D97-AF65-F5344CB8AC3E}">
        <p14:creationId xmlns:p14="http://schemas.microsoft.com/office/powerpoint/2010/main" val="2040800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12718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85779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63065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58056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83772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3730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16691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154537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40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The disadvantages of using decentralized compared to centralized control unit in [15], [16] are (1) it cannot establish a multi-cast domain because the sender needs to wait for the acknowledged signals from all receivers to make sure that the paths are setup; the control units would become much more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complex to handle the responses from the neighbors; (2) the routing algorithm cannot be changed at runtime unless the routers are partially reconfigurable; (3) it does not have the global view of the current state of the network to adapt to changes at runtime; (4) it only allocates one slot for one path at a time; there is no guarantee that the data in multi-time-slot path arrive at the destination in order.</a:t>
            </a:r>
            <a:br>
              <a:rPr lang="en-US" sz="1200" i="0" kern="1200" dirty="0" smtClean="0">
                <a:solidFill>
                  <a:schemeClr val="tx1"/>
                </a:solidFill>
                <a:effectLst/>
                <a:latin typeface="+mn-lt"/>
                <a:ea typeface="+mn-ea"/>
                <a:cs typeface="+mn-cs"/>
              </a:rPr>
            </a:br>
            <a:endParaRPr lang="en-US"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200" i="0" kern="1200" dirty="0" smtClean="0">
                <a:solidFill>
                  <a:schemeClr val="tx1"/>
                </a:solidFill>
                <a:effectLst/>
                <a:latin typeface="+mn-lt"/>
                <a:ea typeface="+mn-ea"/>
                <a:cs typeface="+mn-cs"/>
              </a:rPr>
              <a:t>The most concerned problem of </a:t>
            </a:r>
            <a:r>
              <a:rPr lang="en-US" sz="1200" i="0" kern="1200" dirty="0" err="1" smtClean="0">
                <a:solidFill>
                  <a:schemeClr val="tx1"/>
                </a:solidFill>
                <a:effectLst/>
                <a:latin typeface="+mn-lt"/>
                <a:ea typeface="+mn-ea"/>
                <a:cs typeface="+mn-cs"/>
              </a:rPr>
              <a:t>CSw</a:t>
            </a:r>
            <a:r>
              <a:rPr lang="en-US" sz="1200" i="0" kern="1200" dirty="0" smtClean="0">
                <a:solidFill>
                  <a:schemeClr val="tx1"/>
                </a:solidFill>
                <a:effectLst/>
                <a:latin typeface="+mn-lt"/>
                <a:ea typeface="+mn-ea"/>
                <a:cs typeface="+mn-cs"/>
              </a:rPr>
              <a:t> NoC with centralized control unit is the path setup and tear-down overhead. They</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can be over 1000 clock cycles in [12] or about 100 cycles for one short path in [14]. Having a predictable path setup/teardown latency as low as possible is the first step in making it</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feasible to interleave multiple paths that share the same links and time slots. It is similar to the </a:t>
            </a:r>
            <a:r>
              <a:rPr lang="en-US" sz="1200" i="1" kern="1200" dirty="0" smtClean="0">
                <a:solidFill>
                  <a:schemeClr val="tx1"/>
                </a:solidFill>
                <a:effectLst/>
                <a:latin typeface="+mn-lt"/>
                <a:ea typeface="+mn-ea"/>
                <a:cs typeface="+mn-cs"/>
              </a:rPr>
              <a:t>context switching </a:t>
            </a:r>
            <a:r>
              <a:rPr lang="en-US" sz="1200" i="0" kern="1200" dirty="0" smtClean="0">
                <a:solidFill>
                  <a:schemeClr val="tx1"/>
                </a:solidFill>
                <a:effectLst/>
                <a:latin typeface="+mn-lt"/>
                <a:ea typeface="+mn-ea"/>
                <a:cs typeface="+mn-cs"/>
              </a:rPr>
              <a:t>in multithreaded software environment. Another drawback of conventional centralized control unit is scalability. For large </a:t>
            </a:r>
            <a:r>
              <a:rPr lang="en-US" sz="1200" i="0" kern="1200" dirty="0" err="1" smtClean="0">
                <a:solidFill>
                  <a:schemeClr val="tx1"/>
                </a:solidFill>
                <a:effectLst/>
                <a:latin typeface="+mn-lt"/>
                <a:ea typeface="+mn-ea"/>
                <a:cs typeface="+mn-cs"/>
              </a:rPr>
              <a:t>NoCs</a:t>
            </a:r>
            <a:r>
              <a:rPr lang="en-US" sz="1200" i="0" kern="1200" dirty="0" smtClean="0">
                <a:solidFill>
                  <a:schemeClr val="tx1"/>
                </a:solidFill>
                <a:effectLst/>
                <a:latin typeface="+mn-lt"/>
                <a:ea typeface="+mn-ea"/>
                <a:cs typeface="+mn-cs"/>
              </a:rPr>
              <a:t> with hundreds or even thousand of PEs, the reconfiguration process becomes a bottleneck. Moreover, having the control links span the whole network severely affects the timing of the design. One may insert the buffers along the links but it again increases the reconfiguration latency.</a:t>
            </a:r>
            <a:br>
              <a:rPr lang="en-US" sz="1200" i="0" kern="1200" dirty="0" smtClean="0">
                <a:solidFill>
                  <a:schemeClr val="tx1"/>
                </a:solidFill>
                <a:effectLst/>
                <a:latin typeface="+mn-lt"/>
                <a:ea typeface="+mn-ea"/>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3</a:t>
            </a:fld>
            <a:endParaRPr lang="en-US"/>
          </a:p>
        </p:txBody>
      </p:sp>
    </p:spTree>
    <p:extLst>
      <p:ext uri="{BB962C8B-B14F-4D97-AF65-F5344CB8AC3E}">
        <p14:creationId xmlns:p14="http://schemas.microsoft.com/office/powerpoint/2010/main" val="3118182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94728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62734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05191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The disadvantages of using decentralized compared to centralized control unit in [15], [16] are (1) it cannot establish a multi-cast domain because the sender needs to wait for the acknowledged signals from all receivers to make sure that the paths are setup; the control units would become much more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complex to handle the responses from the neighbors; (2) the routing algorithm cannot be changed at runtime unless the routers are partially reconfigurable; (3) it does not have the global view of the current state of the network to adapt to changes at runtime; (4) it only allocates one slot for one path at a time; there is no guarantee that the data in multi-time-slot path arrive at the destination in order.</a:t>
            </a:r>
            <a:br>
              <a:rPr lang="en-US" sz="1200" i="0" kern="1200" dirty="0" smtClean="0">
                <a:solidFill>
                  <a:schemeClr val="tx1"/>
                </a:solidFill>
                <a:effectLst/>
                <a:latin typeface="+mn-lt"/>
                <a:ea typeface="+mn-ea"/>
                <a:cs typeface="+mn-cs"/>
              </a:rPr>
            </a:br>
            <a:endParaRPr lang="en-US"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200" i="0" kern="1200" dirty="0" smtClean="0">
                <a:solidFill>
                  <a:schemeClr val="tx1"/>
                </a:solidFill>
                <a:effectLst/>
                <a:latin typeface="+mn-lt"/>
                <a:ea typeface="+mn-ea"/>
                <a:cs typeface="+mn-cs"/>
              </a:rPr>
              <a:t>The most concerned problem of </a:t>
            </a:r>
            <a:r>
              <a:rPr lang="en-US" sz="1200" i="0" kern="1200" dirty="0" err="1" smtClean="0">
                <a:solidFill>
                  <a:schemeClr val="tx1"/>
                </a:solidFill>
                <a:effectLst/>
                <a:latin typeface="+mn-lt"/>
                <a:ea typeface="+mn-ea"/>
                <a:cs typeface="+mn-cs"/>
              </a:rPr>
              <a:t>CSw</a:t>
            </a:r>
            <a:r>
              <a:rPr lang="en-US" sz="1200" i="0" kern="1200" dirty="0" smtClean="0">
                <a:solidFill>
                  <a:schemeClr val="tx1"/>
                </a:solidFill>
                <a:effectLst/>
                <a:latin typeface="+mn-lt"/>
                <a:ea typeface="+mn-ea"/>
                <a:cs typeface="+mn-cs"/>
              </a:rPr>
              <a:t> NoC with centralized control unit is the path setup and tear-down overhead. They</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can be over 1000 clock cycles in [12] or about 100 cycles for one short path in [14]. Having a predictable path setup/teardown latency as low as possible is the first step in making it</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feasible to interleave multiple paths that share the same links and time slots. It is similar to the </a:t>
            </a:r>
            <a:r>
              <a:rPr lang="en-US" sz="1200" i="1" kern="1200" dirty="0" smtClean="0">
                <a:solidFill>
                  <a:schemeClr val="tx1"/>
                </a:solidFill>
                <a:effectLst/>
                <a:latin typeface="+mn-lt"/>
                <a:ea typeface="+mn-ea"/>
                <a:cs typeface="+mn-cs"/>
              </a:rPr>
              <a:t>context switching </a:t>
            </a:r>
            <a:r>
              <a:rPr lang="en-US" sz="1200" i="0" kern="1200" dirty="0" smtClean="0">
                <a:solidFill>
                  <a:schemeClr val="tx1"/>
                </a:solidFill>
                <a:effectLst/>
                <a:latin typeface="+mn-lt"/>
                <a:ea typeface="+mn-ea"/>
                <a:cs typeface="+mn-cs"/>
              </a:rPr>
              <a:t>in multithreaded software environment. Another drawback of conventional centralized control unit is scalability. For large </a:t>
            </a:r>
            <a:r>
              <a:rPr lang="en-US" sz="1200" i="0" kern="1200" dirty="0" err="1" smtClean="0">
                <a:solidFill>
                  <a:schemeClr val="tx1"/>
                </a:solidFill>
                <a:effectLst/>
                <a:latin typeface="+mn-lt"/>
                <a:ea typeface="+mn-ea"/>
                <a:cs typeface="+mn-cs"/>
              </a:rPr>
              <a:t>NoCs</a:t>
            </a:r>
            <a:r>
              <a:rPr lang="en-US" sz="1200" i="0" kern="1200" dirty="0" smtClean="0">
                <a:solidFill>
                  <a:schemeClr val="tx1"/>
                </a:solidFill>
                <a:effectLst/>
                <a:latin typeface="+mn-lt"/>
                <a:ea typeface="+mn-ea"/>
                <a:cs typeface="+mn-cs"/>
              </a:rPr>
              <a:t> with hundreds or even thousand of PEs, the reconfiguration process becomes a bottleneck. Moreover, having the control links span the whole network severely affects the timing of the design. One may insert the buffers along the links but it again increases the reconfiguration latency.</a:t>
            </a:r>
            <a:br>
              <a:rPr lang="en-US" sz="1200" i="0" kern="1200" dirty="0" smtClean="0">
                <a:solidFill>
                  <a:schemeClr val="tx1"/>
                </a:solidFill>
                <a:effectLst/>
                <a:latin typeface="+mn-lt"/>
                <a:ea typeface="+mn-ea"/>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30</a:t>
            </a:fld>
            <a:endParaRPr lang="en-US"/>
          </a:p>
        </p:txBody>
      </p:sp>
    </p:spTree>
    <p:extLst>
      <p:ext uri="{BB962C8B-B14F-4D97-AF65-F5344CB8AC3E}">
        <p14:creationId xmlns:p14="http://schemas.microsoft.com/office/powerpoint/2010/main" val="1682833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33</a:t>
            </a:fld>
            <a:endParaRPr lang="en-US"/>
          </a:p>
        </p:txBody>
      </p:sp>
    </p:spTree>
    <p:extLst>
      <p:ext uri="{BB962C8B-B14F-4D97-AF65-F5344CB8AC3E}">
        <p14:creationId xmlns:p14="http://schemas.microsoft.com/office/powerpoint/2010/main" val="1481911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XSwitch is a better alternative to the conventional 5-input multiplexer-based SWs (Conv SW). Any 5-input combinational circuit can be implemented in the XSwitch to perform the reduction operations without any extra resource. Besides, every output bit of the XSwitch can be configured independently. For example, the first bit of the North output port selects the input from the West port while the second bit selects the input from the South port.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Therefore, to have a fair comparison of the XSwitch with the Conv SW, we implement the </a:t>
            </a:r>
            <a:r>
              <a:rPr lang="en-US" sz="1200" i="1" kern="1200" dirty="0" smtClean="0">
                <a:solidFill>
                  <a:schemeClr val="tx1"/>
                </a:solidFill>
                <a:effectLst/>
                <a:latin typeface="+mn-lt"/>
                <a:ea typeface="+mn-ea"/>
                <a:cs typeface="+mn-cs"/>
              </a:rPr>
              <a:t>Conv-Ex SW</a:t>
            </a:r>
            <a:r>
              <a:rPr lang="en-US" sz="1200" i="0" kern="1200" dirty="0" smtClean="0">
                <a:solidFill>
                  <a:schemeClr val="tx1"/>
                </a:solidFill>
                <a:effectLst/>
                <a:latin typeface="+mn-lt"/>
                <a:ea typeface="+mn-ea"/>
                <a:cs typeface="+mn-cs"/>
              </a:rPr>
              <a:t>. It is the extension of the Conv SWs with the same features as the XSwitch. Fig. 10 shows the resource consumptions of these SWs.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As expected, the XSwitch takes more resources than the </a:t>
            </a:r>
            <a:r>
              <a:rPr lang="en-US" sz="1200" i="1" kern="1200" dirty="0" smtClean="0">
                <a:solidFill>
                  <a:schemeClr val="tx1"/>
                </a:solidFill>
                <a:effectLst/>
                <a:latin typeface="+mn-lt"/>
                <a:ea typeface="+mn-ea"/>
                <a:cs typeface="+mn-cs"/>
              </a:rPr>
              <a:t>Conv SW</a:t>
            </a:r>
            <a:r>
              <a:rPr lang="en-US" sz="1200" i="0" kern="1200" dirty="0" smtClean="0">
                <a:solidFill>
                  <a:schemeClr val="tx1"/>
                </a:solidFill>
                <a:effectLst/>
                <a:latin typeface="+mn-lt"/>
                <a:ea typeface="+mn-ea"/>
                <a:cs typeface="+mn-cs"/>
              </a:rPr>
              <a:t>. Nevertheless, on the average, the resource requirement of the XSwitch is </a:t>
            </a:r>
            <a:r>
              <a:rPr lang="en-US" sz="1200" i="1" kern="1200" dirty="0" smtClean="0">
                <a:solidFill>
                  <a:schemeClr val="tx1"/>
                </a:solidFill>
                <a:effectLst/>
                <a:latin typeface="+mn-lt"/>
                <a:ea typeface="+mn-ea"/>
                <a:cs typeface="+mn-cs"/>
              </a:rPr>
              <a:t>3.5 times lower </a:t>
            </a:r>
            <a:r>
              <a:rPr lang="en-US" sz="1200" i="0" kern="1200" dirty="0" smtClean="0">
                <a:solidFill>
                  <a:schemeClr val="tx1"/>
                </a:solidFill>
                <a:effectLst/>
                <a:latin typeface="+mn-lt"/>
                <a:ea typeface="+mn-ea"/>
                <a:cs typeface="+mn-cs"/>
              </a:rPr>
              <a:t>than the Conv-Ex SW. </a:t>
            </a:r>
          </a:p>
          <a:p>
            <a:r>
              <a:rPr lang="en-US" sz="1200" i="0" kern="1200" dirty="0" smtClean="0">
                <a:solidFill>
                  <a:schemeClr val="tx1"/>
                </a:solidFill>
                <a:effectLst/>
                <a:latin typeface="+mn-lt"/>
                <a:ea typeface="+mn-ea"/>
                <a:cs typeface="+mn-cs"/>
              </a:rPr>
              <a:t>However, we only implement 5 configurable combinational circuits for the Conv-Ex SW which are AND, NAND, OR, NOR and XOR. The cost of the XSwitch is expected to be much better than the Conv-Ex SW when more combinational circuits are integrated into the Conv-Ex SW.</a:t>
            </a:r>
            <a:br>
              <a:rPr lang="en-US" sz="1200" i="0" kern="1200" dirty="0" smtClean="0">
                <a:solidFill>
                  <a:schemeClr val="tx1"/>
                </a:solidFill>
                <a:effectLst/>
                <a:latin typeface="+mn-lt"/>
                <a:ea typeface="+mn-ea"/>
                <a:cs typeface="+mn-cs"/>
              </a:rPr>
            </a:br>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It is worth noting that in the </a:t>
            </a:r>
            <a:r>
              <a:rPr lang="en-US" sz="1200" i="0" kern="1200" dirty="0" err="1" smtClean="0">
                <a:solidFill>
                  <a:schemeClr val="tx1"/>
                </a:solidFill>
                <a:effectLst/>
                <a:latin typeface="+mn-lt"/>
                <a:ea typeface="+mn-ea"/>
                <a:cs typeface="+mn-cs"/>
              </a:rPr>
              <a:t>Conv</a:t>
            </a:r>
            <a:r>
              <a:rPr lang="en-US" sz="1200" i="0" kern="1200" dirty="0" smtClean="0">
                <a:solidFill>
                  <a:schemeClr val="tx1"/>
                </a:solidFill>
                <a:effectLst/>
                <a:latin typeface="+mn-lt"/>
                <a:ea typeface="+mn-ea"/>
                <a:cs typeface="+mn-cs"/>
              </a:rPr>
              <a:t> SWs, the structure of the multiplexer is fixed, the selector is configurable by using a 3-bit wide memory. This memory consumes only 2 slices for up to 64-word depth. Thus, the resource cost of the </a:t>
            </a:r>
            <a:r>
              <a:rPr lang="en-US" sz="1200" i="0" kern="1200" dirty="0" err="1" smtClean="0">
                <a:solidFill>
                  <a:schemeClr val="tx1"/>
                </a:solidFill>
                <a:effectLst/>
                <a:latin typeface="+mn-lt"/>
                <a:ea typeface="+mn-ea"/>
                <a:cs typeface="+mn-cs"/>
              </a:rPr>
              <a:t>Conv</a:t>
            </a:r>
            <a:r>
              <a:rPr lang="en-US" sz="1200" i="0" kern="1200" dirty="0" smtClean="0">
                <a:solidFill>
                  <a:schemeClr val="tx1"/>
                </a:solidFill>
                <a:effectLst/>
                <a:latin typeface="+mn-lt"/>
                <a:ea typeface="+mn-ea"/>
                <a:cs typeface="+mn-cs"/>
              </a:rPr>
              <a:t> SWs varies insignificantly when the </a:t>
            </a:r>
            <a:r>
              <a:rPr lang="en-US" sz="1200" i="0" kern="1200" dirty="0" err="1" smtClean="0">
                <a:solidFill>
                  <a:schemeClr val="tx1"/>
                </a:solidFill>
                <a:effectLst/>
                <a:latin typeface="+mn-lt"/>
                <a:ea typeface="+mn-ea"/>
                <a:cs typeface="+mn-cs"/>
              </a:rPr>
              <a:t>ping-pong</a:t>
            </a:r>
            <a:r>
              <a:rPr lang="en-US" sz="1200" i="0" kern="1200" dirty="0" smtClean="0">
                <a:solidFill>
                  <a:schemeClr val="tx1"/>
                </a:solidFill>
                <a:effectLst/>
                <a:latin typeface="+mn-lt"/>
                <a:ea typeface="+mn-ea"/>
                <a:cs typeface="+mn-cs"/>
              </a:rPr>
              <a:t> technique is utilized</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(Section III-B). In contrast, in the XSwitch, the multiplexer is just one of the combinational functions realized by the MEs. If the </a:t>
            </a:r>
            <a:r>
              <a:rPr lang="en-US" sz="1200" i="0" kern="1200" dirty="0" err="1" smtClean="0">
                <a:solidFill>
                  <a:schemeClr val="tx1"/>
                </a:solidFill>
                <a:effectLst/>
                <a:latin typeface="+mn-lt"/>
                <a:ea typeface="+mn-ea"/>
                <a:cs typeface="+mn-cs"/>
              </a:rPr>
              <a:t>ping-pong</a:t>
            </a:r>
            <a:r>
              <a:rPr lang="en-US" sz="1200" i="0" kern="1200" dirty="0" smtClean="0">
                <a:solidFill>
                  <a:schemeClr val="tx1"/>
                </a:solidFill>
                <a:effectLst/>
                <a:latin typeface="+mn-lt"/>
                <a:ea typeface="+mn-ea"/>
                <a:cs typeface="+mn-cs"/>
              </a:rPr>
              <a:t> technique is used, the resources will be doubled. Therefore, in this current implementation, we decide to utilize the hybrid approach to inherit all the benefits of both SWs, </a:t>
            </a:r>
            <a:r>
              <a:rPr lang="en-US" sz="1200" i="0" kern="1200" dirty="0" err="1" smtClean="0">
                <a:solidFill>
                  <a:schemeClr val="tx1"/>
                </a:solidFill>
                <a:effectLst/>
                <a:latin typeface="+mn-lt"/>
                <a:ea typeface="+mn-ea"/>
                <a:cs typeface="+mn-cs"/>
              </a:rPr>
              <a:t>i.e</a:t>
            </a:r>
            <a:r>
              <a:rPr lang="en-US" sz="1200" i="0" kern="1200" dirty="0" smtClean="0">
                <a:solidFill>
                  <a:schemeClr val="tx1"/>
                </a:solidFill>
                <a:effectLst/>
                <a:latin typeface="+mn-lt"/>
                <a:ea typeface="+mn-ea"/>
                <a:cs typeface="+mn-cs"/>
              </a:rPr>
              <a:t>, the Conv SW is used for the data path (to save the resource) and the XSwitch is used for the feedback path (to support the reduction operations).</a:t>
            </a:r>
            <a:br>
              <a:rPr lang="en-US" sz="1200" i="0" kern="1200" dirty="0" smtClean="0">
                <a:solidFill>
                  <a:schemeClr val="tx1"/>
                </a:solidFill>
                <a:effectLst/>
                <a:latin typeface="+mn-lt"/>
                <a:ea typeface="+mn-ea"/>
                <a:cs typeface="+mn-cs"/>
              </a:rPr>
            </a:br>
            <a:endParaRPr lang="en-US" sz="1200" i="0" kern="1200" dirty="0" smtClean="0">
              <a:solidFill>
                <a:schemeClr val="tx1"/>
              </a:solidFill>
              <a:effectLst/>
              <a:latin typeface="+mn-lt"/>
              <a:ea typeface="+mn-ea"/>
              <a:cs typeface="+mn-cs"/>
            </a:endParaRP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35</a:t>
            </a:fld>
            <a:endParaRPr lang="en-US"/>
          </a:p>
        </p:txBody>
      </p:sp>
    </p:spTree>
    <p:extLst>
      <p:ext uri="{BB962C8B-B14F-4D97-AF65-F5344CB8AC3E}">
        <p14:creationId xmlns:p14="http://schemas.microsoft.com/office/powerpoint/2010/main" val="2571589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the data width is 32-bit and the feedback signal is 1-bit wide.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The synthesis process is configured to optimize the area.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resource cost increases almost linearly with its size.</a:t>
            </a:r>
            <a:br>
              <a:rPr lang="en-US" sz="1200" i="0" kern="1200" dirty="0" smtClean="0">
                <a:solidFill>
                  <a:schemeClr val="tx1"/>
                </a:solidFill>
                <a:effectLst/>
                <a:latin typeface="+mn-lt"/>
                <a:ea typeface="+mn-ea"/>
                <a:cs typeface="+mn-cs"/>
              </a:rPr>
            </a:br>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size of the XNoC has a little effect on the maximum achievable frequency. It only drops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1</a:t>
            </a:r>
            <a:r>
              <a:rPr lang="en-US" sz="1200" i="1" kern="1200" dirty="0" smtClean="0">
                <a:solidFill>
                  <a:schemeClr val="tx1"/>
                </a:solidFill>
                <a:effectLst/>
                <a:latin typeface="+mn-lt"/>
                <a:ea typeface="+mn-ea"/>
                <a:cs typeface="+mn-cs"/>
              </a:rPr>
              <a:t>.</a:t>
            </a:r>
            <a:r>
              <a:rPr lang="en-US" sz="1200" i="0" kern="1200" dirty="0" smtClean="0">
                <a:solidFill>
                  <a:schemeClr val="tx1"/>
                </a:solidFill>
                <a:effectLst/>
                <a:latin typeface="+mn-lt"/>
                <a:ea typeface="+mn-ea"/>
                <a:cs typeface="+mn-cs"/>
              </a:rPr>
              <a:t>5% when the number of nodes is more than 16</a:t>
            </a:r>
            <a:br>
              <a:rPr lang="en-US" sz="120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36</a:t>
            </a:fld>
            <a:endParaRPr lang="en-US"/>
          </a:p>
        </p:txBody>
      </p:sp>
    </p:spTree>
    <p:extLst>
      <p:ext uri="{BB962C8B-B14F-4D97-AF65-F5344CB8AC3E}">
        <p14:creationId xmlns:p14="http://schemas.microsoft.com/office/powerpoint/2010/main" val="1974163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Since different </a:t>
            </a:r>
            <a:r>
              <a:rPr lang="en-US" sz="1200" i="0" kern="1200" dirty="0" err="1" smtClean="0">
                <a:solidFill>
                  <a:schemeClr val="tx1"/>
                </a:solidFill>
                <a:effectLst/>
                <a:latin typeface="+mn-lt"/>
                <a:ea typeface="+mn-ea"/>
                <a:cs typeface="+mn-cs"/>
              </a:rPr>
              <a:t>NoCs</a:t>
            </a:r>
            <a:r>
              <a:rPr lang="en-US" sz="1200" i="0" kern="1200" dirty="0" smtClean="0">
                <a:solidFill>
                  <a:schemeClr val="tx1"/>
                </a:solidFill>
                <a:effectLst/>
                <a:latin typeface="+mn-lt"/>
                <a:ea typeface="+mn-ea"/>
                <a:cs typeface="+mn-cs"/>
              </a:rPr>
              <a:t> have different features and architectures, it is difficult to compare them directly. Additionally, some works only report the ASIC implementation results. Therefore, we only compare our work against the ones which are similar to ours and are implemented on FPGA.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shows the place and route results of XNoC in comparison with </a:t>
            </a:r>
            <a:r>
              <a:rPr lang="en-US" sz="1200" i="0" kern="1200" dirty="0" err="1" smtClean="0">
                <a:solidFill>
                  <a:schemeClr val="tx1"/>
                </a:solidFill>
                <a:effectLst/>
                <a:latin typeface="+mn-lt"/>
                <a:ea typeface="+mn-ea"/>
                <a:cs typeface="+mn-cs"/>
              </a:rPr>
              <a:t>dAElite</a:t>
            </a:r>
            <a:r>
              <a:rPr lang="en-US" sz="1200" i="0" kern="1200" dirty="0" smtClean="0">
                <a:solidFill>
                  <a:schemeClr val="tx1"/>
                </a:solidFill>
                <a:effectLst/>
                <a:latin typeface="+mn-lt"/>
                <a:ea typeface="+mn-ea"/>
                <a:cs typeface="+mn-cs"/>
              </a:rPr>
              <a:t> [14] and </a:t>
            </a:r>
            <a:r>
              <a:rPr lang="en-US" sz="1200" i="0" kern="1200" dirty="0" err="1" smtClean="0">
                <a:solidFill>
                  <a:schemeClr val="tx1"/>
                </a:solidFill>
                <a:effectLst/>
                <a:latin typeface="+mn-lt"/>
                <a:ea typeface="+mn-ea"/>
                <a:cs typeface="+mn-cs"/>
              </a:rPr>
              <a:t>aelite</a:t>
            </a:r>
            <a:r>
              <a:rPr lang="en-US" sz="1200" i="0" kern="1200" dirty="0" smtClean="0">
                <a:solidFill>
                  <a:schemeClr val="tx1"/>
                </a:solidFill>
                <a:effectLst/>
                <a:latin typeface="+mn-lt"/>
                <a:ea typeface="+mn-ea"/>
                <a:cs typeface="+mn-cs"/>
              </a:rPr>
              <a:t> [13] with the same configurations.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major difference between our current implementation and the closest NoC, </a:t>
            </a:r>
            <a:r>
              <a:rPr lang="en-US" sz="1200" i="0" kern="1200" dirty="0" err="1" smtClean="0">
                <a:solidFill>
                  <a:schemeClr val="tx1"/>
                </a:solidFill>
                <a:effectLst/>
                <a:latin typeface="+mn-lt"/>
                <a:ea typeface="+mn-ea"/>
                <a:cs typeface="+mn-cs"/>
              </a:rPr>
              <a:t>dAElite</a:t>
            </a:r>
            <a:r>
              <a:rPr lang="en-US" sz="1200" i="0" kern="1200" dirty="0" smtClean="0">
                <a:solidFill>
                  <a:schemeClr val="tx1"/>
                </a:solidFill>
                <a:effectLst/>
                <a:latin typeface="+mn-lt"/>
                <a:ea typeface="+mn-ea"/>
                <a:cs typeface="+mn-cs"/>
              </a:rPr>
              <a:t>, is the NI. Currently, we employ the AXI-Stream interface for NI. The mapping from different addresses to specific time slots is not yet supported. However, we did project the expected resources of XNoC with </a:t>
            </a:r>
            <a:r>
              <a:rPr lang="en-US" sz="1200" i="0" kern="1200" dirty="0" err="1" smtClean="0">
                <a:solidFill>
                  <a:schemeClr val="tx1"/>
                </a:solidFill>
                <a:effectLst/>
                <a:latin typeface="+mn-lt"/>
                <a:ea typeface="+mn-ea"/>
                <a:cs typeface="+mn-cs"/>
              </a:rPr>
              <a:t>fullfeatured</a:t>
            </a:r>
            <a:r>
              <a:rPr lang="en-US" sz="1200" i="0" kern="1200" dirty="0" smtClean="0">
                <a:solidFill>
                  <a:schemeClr val="tx1"/>
                </a:solidFill>
                <a:effectLst/>
                <a:latin typeface="+mn-lt"/>
                <a:ea typeface="+mn-ea"/>
                <a:cs typeface="+mn-cs"/>
              </a:rPr>
              <a:t> NIs based on the resource break-down information provided in [14].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As seen, XNoC requires less resources than </a:t>
            </a:r>
            <a:r>
              <a:rPr lang="en-US" sz="1200" i="0" kern="1200" dirty="0" err="1" smtClean="0">
                <a:solidFill>
                  <a:schemeClr val="tx1"/>
                </a:solidFill>
                <a:effectLst/>
                <a:latin typeface="+mn-lt"/>
                <a:ea typeface="+mn-ea"/>
                <a:cs typeface="+mn-cs"/>
              </a:rPr>
              <a:t>dAElite</a:t>
            </a:r>
            <a:r>
              <a:rPr lang="en-US" sz="1200" i="0" kern="1200" dirty="0" smtClean="0">
                <a:solidFill>
                  <a:schemeClr val="tx1"/>
                </a:solidFill>
                <a:effectLst/>
                <a:latin typeface="+mn-lt"/>
                <a:ea typeface="+mn-ea"/>
                <a:cs typeface="+mn-cs"/>
              </a:rPr>
              <a:t> while offering more features. The minimum clock period of XNoC is also better,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In TDM </a:t>
            </a:r>
            <a:r>
              <a:rPr lang="en-US" sz="1200" i="0" kern="1200" dirty="0" err="1" smtClean="0">
                <a:solidFill>
                  <a:schemeClr val="tx1"/>
                </a:solidFill>
                <a:effectLst/>
                <a:latin typeface="+mn-lt"/>
                <a:ea typeface="+mn-ea"/>
                <a:cs typeface="+mn-cs"/>
              </a:rPr>
              <a:t>CSw</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NoCs</a:t>
            </a:r>
            <a:r>
              <a:rPr lang="en-US" sz="1200" i="0" kern="1200" dirty="0" smtClean="0">
                <a:solidFill>
                  <a:schemeClr val="tx1"/>
                </a:solidFill>
                <a:effectLst/>
                <a:latin typeface="+mn-lt"/>
                <a:ea typeface="+mn-ea"/>
                <a:cs typeface="+mn-cs"/>
              </a:rPr>
              <a:t>, the throughput of a connection is always guaranteed once it is set up. It only depends on the number of assigned time slots and the clock speed of the NoC. Therefore, 50% improvement in clock speed can be translated to 50% faster throughput.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It is worth noting that </a:t>
            </a:r>
            <a:r>
              <a:rPr lang="en-US" sz="1200" i="0" kern="1200" dirty="0" err="1" smtClean="0">
                <a:solidFill>
                  <a:schemeClr val="tx1"/>
                </a:solidFill>
                <a:effectLst/>
                <a:latin typeface="+mn-lt"/>
                <a:ea typeface="+mn-ea"/>
                <a:cs typeface="+mn-cs"/>
              </a:rPr>
              <a:t>XNoC’s</a:t>
            </a:r>
            <a:r>
              <a:rPr lang="en-US" sz="1200" i="0" kern="1200" dirty="0" smtClean="0">
                <a:solidFill>
                  <a:schemeClr val="tx1"/>
                </a:solidFill>
                <a:effectLst/>
                <a:latin typeface="+mn-lt"/>
                <a:ea typeface="+mn-ea"/>
                <a:cs typeface="+mn-cs"/>
              </a:rPr>
              <a:t> timing performance should not be affected by the full-featured NIs once implemented. It is because there are always buffers between NIs and </a:t>
            </a:r>
            <a:r>
              <a:rPr lang="en-US" sz="1200" i="0" kern="1200" dirty="0" err="1" smtClean="0">
                <a:solidFill>
                  <a:schemeClr val="tx1"/>
                </a:solidFill>
                <a:effectLst/>
                <a:latin typeface="+mn-lt"/>
                <a:ea typeface="+mn-ea"/>
                <a:cs typeface="+mn-cs"/>
              </a:rPr>
              <a:t>SWes</a:t>
            </a:r>
            <a:r>
              <a:rPr lang="en-US" sz="1200" i="0" kern="1200" dirty="0" smtClean="0">
                <a:solidFill>
                  <a:schemeClr val="tx1"/>
                </a:solidFill>
                <a:effectLst/>
                <a:latin typeface="+mn-lt"/>
                <a:ea typeface="+mn-ea"/>
                <a:cs typeface="+mn-cs"/>
              </a:rPr>
              <a:t> inside NoC to store the packets. These buffers set apart the path from NI to SW and SW to NoC. As a result, the NI would be able to operate at a frequency different from the NoC.</a:t>
            </a:r>
          </a:p>
          <a:p>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Additionally, the </a:t>
            </a:r>
            <a:r>
              <a:rPr lang="en-US" sz="1200" i="0" kern="1200" dirty="0" err="1" smtClean="0">
                <a:solidFill>
                  <a:schemeClr val="tx1"/>
                </a:solidFill>
                <a:effectLst/>
                <a:latin typeface="+mn-lt"/>
                <a:ea typeface="+mn-ea"/>
                <a:cs typeface="+mn-cs"/>
              </a:rPr>
              <a:t>aeltie</a:t>
            </a:r>
            <a:r>
              <a:rPr lang="en-US" sz="1200" i="0" kern="1200" dirty="0" smtClean="0">
                <a:solidFill>
                  <a:schemeClr val="tx1"/>
                </a:solidFill>
                <a:effectLst/>
                <a:latin typeface="+mn-lt"/>
                <a:ea typeface="+mn-ea"/>
                <a:cs typeface="+mn-cs"/>
              </a:rPr>
              <a:t> consumes much more resources than XNoC. The reason is that it requires a translator at each NI to decode/encode the configuration data on the regular network channels to update its path tables. In XNoC, the paths are embedded inside the MEs of the XSwitch and they are updated directly by the Control Unit or </a:t>
            </a:r>
            <a:r>
              <a:rPr lang="en-US" sz="1200" i="0" kern="1200" dirty="0" err="1" smtClean="0">
                <a:solidFill>
                  <a:schemeClr val="tx1"/>
                </a:solidFill>
                <a:effectLst/>
                <a:latin typeface="+mn-lt"/>
                <a:ea typeface="+mn-ea"/>
                <a:cs typeface="+mn-cs"/>
              </a:rPr>
              <a:t>SubCtrls</a:t>
            </a:r>
            <a:r>
              <a:rPr lang="en-US" sz="1200" i="0" kern="1200" dirty="0" smtClean="0">
                <a:solidFill>
                  <a:schemeClr val="tx1"/>
                </a:solidFill>
                <a:effectLst/>
                <a:latin typeface="+mn-lt"/>
                <a:ea typeface="+mn-ea"/>
                <a:cs typeface="+mn-cs"/>
              </a:rPr>
              <a:t>.</a:t>
            </a:r>
          </a:p>
          <a:p>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37</a:t>
            </a:fld>
            <a:endParaRPr lang="en-US"/>
          </a:p>
        </p:txBody>
      </p:sp>
    </p:spTree>
    <p:extLst>
      <p:ext uri="{BB962C8B-B14F-4D97-AF65-F5344CB8AC3E}">
        <p14:creationId xmlns:p14="http://schemas.microsoft.com/office/powerpoint/2010/main" val="1771241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Since different </a:t>
            </a:r>
            <a:r>
              <a:rPr lang="en-US" sz="1200" i="0" kern="1200" dirty="0" err="1" smtClean="0">
                <a:solidFill>
                  <a:schemeClr val="tx1"/>
                </a:solidFill>
                <a:effectLst/>
                <a:latin typeface="+mn-lt"/>
                <a:ea typeface="+mn-ea"/>
                <a:cs typeface="+mn-cs"/>
              </a:rPr>
              <a:t>NoCs</a:t>
            </a:r>
            <a:r>
              <a:rPr lang="en-US" sz="1200" i="0" kern="1200" dirty="0" smtClean="0">
                <a:solidFill>
                  <a:schemeClr val="tx1"/>
                </a:solidFill>
                <a:effectLst/>
                <a:latin typeface="+mn-lt"/>
                <a:ea typeface="+mn-ea"/>
                <a:cs typeface="+mn-cs"/>
              </a:rPr>
              <a:t> have different features and architectures, it is difficult to compare them directly. Additionally, some works only report the ASIC implementation results. Therefore, we only compare our work against the ones which are similar to ours and are implemented on FPGA.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shows the place and route results of XNoC in comparison with </a:t>
            </a:r>
            <a:r>
              <a:rPr lang="en-US" sz="1200" i="0" kern="1200" dirty="0" err="1" smtClean="0">
                <a:solidFill>
                  <a:schemeClr val="tx1"/>
                </a:solidFill>
                <a:effectLst/>
                <a:latin typeface="+mn-lt"/>
                <a:ea typeface="+mn-ea"/>
                <a:cs typeface="+mn-cs"/>
              </a:rPr>
              <a:t>dAElite</a:t>
            </a:r>
            <a:r>
              <a:rPr lang="en-US" sz="1200" i="0" kern="1200" dirty="0" smtClean="0">
                <a:solidFill>
                  <a:schemeClr val="tx1"/>
                </a:solidFill>
                <a:effectLst/>
                <a:latin typeface="+mn-lt"/>
                <a:ea typeface="+mn-ea"/>
                <a:cs typeface="+mn-cs"/>
              </a:rPr>
              <a:t> [14] and </a:t>
            </a:r>
            <a:r>
              <a:rPr lang="en-US" sz="1200" i="0" kern="1200" dirty="0" err="1" smtClean="0">
                <a:solidFill>
                  <a:schemeClr val="tx1"/>
                </a:solidFill>
                <a:effectLst/>
                <a:latin typeface="+mn-lt"/>
                <a:ea typeface="+mn-ea"/>
                <a:cs typeface="+mn-cs"/>
              </a:rPr>
              <a:t>aelite</a:t>
            </a:r>
            <a:r>
              <a:rPr lang="en-US" sz="1200" i="0" kern="1200" dirty="0" smtClean="0">
                <a:solidFill>
                  <a:schemeClr val="tx1"/>
                </a:solidFill>
                <a:effectLst/>
                <a:latin typeface="+mn-lt"/>
                <a:ea typeface="+mn-ea"/>
                <a:cs typeface="+mn-cs"/>
              </a:rPr>
              <a:t> [13] with the same configurations.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major difference between our current implementation and the closest NoC, </a:t>
            </a:r>
            <a:r>
              <a:rPr lang="en-US" sz="1200" i="0" kern="1200" dirty="0" err="1" smtClean="0">
                <a:solidFill>
                  <a:schemeClr val="tx1"/>
                </a:solidFill>
                <a:effectLst/>
                <a:latin typeface="+mn-lt"/>
                <a:ea typeface="+mn-ea"/>
                <a:cs typeface="+mn-cs"/>
              </a:rPr>
              <a:t>dAElite</a:t>
            </a:r>
            <a:r>
              <a:rPr lang="en-US" sz="1200" i="0" kern="1200" dirty="0" smtClean="0">
                <a:solidFill>
                  <a:schemeClr val="tx1"/>
                </a:solidFill>
                <a:effectLst/>
                <a:latin typeface="+mn-lt"/>
                <a:ea typeface="+mn-ea"/>
                <a:cs typeface="+mn-cs"/>
              </a:rPr>
              <a:t>, is the NI. Currently, we employ the AXI-Stream interface for NI. The mapping from different addresses to specific time slots is not yet supported. However, we did project the expected resources of XNoC with </a:t>
            </a:r>
            <a:r>
              <a:rPr lang="en-US" sz="1200" i="0" kern="1200" dirty="0" err="1" smtClean="0">
                <a:solidFill>
                  <a:schemeClr val="tx1"/>
                </a:solidFill>
                <a:effectLst/>
                <a:latin typeface="+mn-lt"/>
                <a:ea typeface="+mn-ea"/>
                <a:cs typeface="+mn-cs"/>
              </a:rPr>
              <a:t>fullfeatured</a:t>
            </a:r>
            <a:r>
              <a:rPr lang="en-US" sz="1200" i="0" kern="1200" dirty="0" smtClean="0">
                <a:solidFill>
                  <a:schemeClr val="tx1"/>
                </a:solidFill>
                <a:effectLst/>
                <a:latin typeface="+mn-lt"/>
                <a:ea typeface="+mn-ea"/>
                <a:cs typeface="+mn-cs"/>
              </a:rPr>
              <a:t> NIs based on the resource break-down information provided in [14].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As seen, XNoC requires less resources than </a:t>
            </a:r>
            <a:r>
              <a:rPr lang="en-US" sz="1200" i="0" kern="1200" dirty="0" err="1" smtClean="0">
                <a:solidFill>
                  <a:schemeClr val="tx1"/>
                </a:solidFill>
                <a:effectLst/>
                <a:latin typeface="+mn-lt"/>
                <a:ea typeface="+mn-ea"/>
                <a:cs typeface="+mn-cs"/>
              </a:rPr>
              <a:t>dAElite</a:t>
            </a:r>
            <a:r>
              <a:rPr lang="en-US" sz="1200" i="0" kern="1200" dirty="0" smtClean="0">
                <a:solidFill>
                  <a:schemeClr val="tx1"/>
                </a:solidFill>
                <a:effectLst/>
                <a:latin typeface="+mn-lt"/>
                <a:ea typeface="+mn-ea"/>
                <a:cs typeface="+mn-cs"/>
              </a:rPr>
              <a:t> while offering more features. The minimum clock period of XNoC is also better,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In TDM </a:t>
            </a:r>
            <a:r>
              <a:rPr lang="en-US" sz="1200" i="0" kern="1200" dirty="0" err="1" smtClean="0">
                <a:solidFill>
                  <a:schemeClr val="tx1"/>
                </a:solidFill>
                <a:effectLst/>
                <a:latin typeface="+mn-lt"/>
                <a:ea typeface="+mn-ea"/>
                <a:cs typeface="+mn-cs"/>
              </a:rPr>
              <a:t>CSw</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NoCs</a:t>
            </a:r>
            <a:r>
              <a:rPr lang="en-US" sz="1200" i="0" kern="1200" dirty="0" smtClean="0">
                <a:solidFill>
                  <a:schemeClr val="tx1"/>
                </a:solidFill>
                <a:effectLst/>
                <a:latin typeface="+mn-lt"/>
                <a:ea typeface="+mn-ea"/>
                <a:cs typeface="+mn-cs"/>
              </a:rPr>
              <a:t>, the throughput of a connection is always guaranteed once it is set up. It only depends on the number of assigned time slots and the clock speed of the NoC. Therefore, 50% improvement in clock speed can be translated to 50% faster throughput.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It is worth noting that </a:t>
            </a:r>
            <a:r>
              <a:rPr lang="en-US" sz="1200" i="0" kern="1200" dirty="0" err="1" smtClean="0">
                <a:solidFill>
                  <a:schemeClr val="tx1"/>
                </a:solidFill>
                <a:effectLst/>
                <a:latin typeface="+mn-lt"/>
                <a:ea typeface="+mn-ea"/>
                <a:cs typeface="+mn-cs"/>
              </a:rPr>
              <a:t>XNoC’s</a:t>
            </a:r>
            <a:r>
              <a:rPr lang="en-US" sz="1200" i="0" kern="1200" dirty="0" smtClean="0">
                <a:solidFill>
                  <a:schemeClr val="tx1"/>
                </a:solidFill>
                <a:effectLst/>
                <a:latin typeface="+mn-lt"/>
                <a:ea typeface="+mn-ea"/>
                <a:cs typeface="+mn-cs"/>
              </a:rPr>
              <a:t> timing performance should not be affected by the full-featured NIs once implemented. It is because there are always buffers between NIs and </a:t>
            </a:r>
            <a:r>
              <a:rPr lang="en-US" sz="1200" i="0" kern="1200" dirty="0" err="1" smtClean="0">
                <a:solidFill>
                  <a:schemeClr val="tx1"/>
                </a:solidFill>
                <a:effectLst/>
                <a:latin typeface="+mn-lt"/>
                <a:ea typeface="+mn-ea"/>
                <a:cs typeface="+mn-cs"/>
              </a:rPr>
              <a:t>SWes</a:t>
            </a:r>
            <a:r>
              <a:rPr lang="en-US" sz="1200" i="0" kern="1200" dirty="0" smtClean="0">
                <a:solidFill>
                  <a:schemeClr val="tx1"/>
                </a:solidFill>
                <a:effectLst/>
                <a:latin typeface="+mn-lt"/>
                <a:ea typeface="+mn-ea"/>
                <a:cs typeface="+mn-cs"/>
              </a:rPr>
              <a:t> inside NoC to store the packets. These buffers set apart the path from NI to SW and SW to NoC. As a result, the NI would be able to operate at a frequency different from the NoC.</a:t>
            </a:r>
          </a:p>
          <a:p>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Additionally, the </a:t>
            </a:r>
            <a:r>
              <a:rPr lang="en-US" sz="1200" i="0" kern="1200" dirty="0" err="1" smtClean="0">
                <a:solidFill>
                  <a:schemeClr val="tx1"/>
                </a:solidFill>
                <a:effectLst/>
                <a:latin typeface="+mn-lt"/>
                <a:ea typeface="+mn-ea"/>
                <a:cs typeface="+mn-cs"/>
              </a:rPr>
              <a:t>aeltie</a:t>
            </a:r>
            <a:r>
              <a:rPr lang="en-US" sz="1200" i="0" kern="1200" dirty="0" smtClean="0">
                <a:solidFill>
                  <a:schemeClr val="tx1"/>
                </a:solidFill>
                <a:effectLst/>
                <a:latin typeface="+mn-lt"/>
                <a:ea typeface="+mn-ea"/>
                <a:cs typeface="+mn-cs"/>
              </a:rPr>
              <a:t> consumes much more resources than XNoC. The reason is that it requires a translator at each NI to decode/encode the configuration data on the regular network channels to update its path tables. In XNoC, the paths are embedded inside the MEs of the XSwitch and they are updated directly by the Control Unit or </a:t>
            </a:r>
            <a:r>
              <a:rPr lang="en-US" sz="1200" i="0" kern="1200" dirty="0" err="1" smtClean="0">
                <a:solidFill>
                  <a:schemeClr val="tx1"/>
                </a:solidFill>
                <a:effectLst/>
                <a:latin typeface="+mn-lt"/>
                <a:ea typeface="+mn-ea"/>
                <a:cs typeface="+mn-cs"/>
              </a:rPr>
              <a:t>SubCtrls</a:t>
            </a:r>
            <a:r>
              <a:rPr lang="en-US" sz="1200" i="0" kern="1200" dirty="0" smtClean="0">
                <a:solidFill>
                  <a:schemeClr val="tx1"/>
                </a:solidFill>
                <a:effectLst/>
                <a:latin typeface="+mn-lt"/>
                <a:ea typeface="+mn-ea"/>
                <a:cs typeface="+mn-cs"/>
              </a:rPr>
              <a:t>.</a:t>
            </a:r>
          </a:p>
          <a:p>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38</a:t>
            </a:fld>
            <a:endParaRPr lang="en-US"/>
          </a:p>
        </p:txBody>
      </p:sp>
    </p:spTree>
    <p:extLst>
      <p:ext uri="{BB962C8B-B14F-4D97-AF65-F5344CB8AC3E}">
        <p14:creationId xmlns:p14="http://schemas.microsoft.com/office/powerpoint/2010/main" val="1554554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The synthesis results of XNoC on the Altera Stratix III EP3SL340F (using Quartus II 11.0sp1) are also presented to compare with [16].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The resource cost of XNoC is slightly lower than SDM-TDM in the 3-lane-5-slot configuration and much lower in the 5-lane-3-slot configuration. </a:t>
            </a:r>
          </a:p>
          <a:p>
            <a:r>
              <a:rPr lang="en-US" sz="1200" i="0" kern="1200" dirty="0" smtClean="0">
                <a:solidFill>
                  <a:schemeClr val="tx1"/>
                </a:solidFill>
                <a:effectLst/>
                <a:latin typeface="+mn-lt"/>
                <a:ea typeface="+mn-ea"/>
                <a:cs typeface="+mn-cs"/>
              </a:rPr>
              <a:t>In both cases, the reported </a:t>
            </a:r>
            <a:r>
              <a:rPr lang="en-US" sz="1200" i="1" kern="1200" dirty="0" err="1" smtClean="0">
                <a:solidFill>
                  <a:schemeClr val="tx1"/>
                </a:solidFill>
                <a:effectLst/>
                <a:latin typeface="+mn-lt"/>
                <a:ea typeface="+mn-ea"/>
                <a:cs typeface="+mn-cs"/>
              </a:rPr>
              <a:t>Fmax</a:t>
            </a:r>
            <a:r>
              <a:rPr lang="en-US" sz="1200" i="1"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for XNoC is almost 3 times better than SDM-TDM thanks to the simple </a:t>
            </a:r>
            <a:r>
              <a:rPr lang="en-US" sz="1200" i="0" kern="1200" dirty="0" err="1" smtClean="0">
                <a:solidFill>
                  <a:schemeClr val="tx1"/>
                </a:solidFill>
                <a:effectLst/>
                <a:latin typeface="+mn-lt"/>
                <a:ea typeface="+mn-ea"/>
                <a:cs typeface="+mn-cs"/>
              </a:rPr>
              <a:t>Xswitch</a:t>
            </a:r>
            <a:r>
              <a:rPr lang="en-US" sz="1200" i="0" kern="1200" dirty="0" smtClean="0">
                <a:solidFill>
                  <a:schemeClr val="tx1"/>
                </a:solidFill>
                <a:effectLst/>
                <a:latin typeface="+mn-lt"/>
                <a:ea typeface="+mn-ea"/>
                <a:cs typeface="+mn-cs"/>
              </a:rPr>
              <a:t> architecture and the update mechanism.</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39</a:t>
            </a:fld>
            <a:endParaRPr lang="en-US"/>
          </a:p>
        </p:txBody>
      </p:sp>
    </p:spTree>
    <p:extLst>
      <p:ext uri="{BB962C8B-B14F-4D97-AF65-F5344CB8AC3E}">
        <p14:creationId xmlns:p14="http://schemas.microsoft.com/office/powerpoint/2010/main" val="3316888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Modifying path. PEs are attached to NIs and are numbered after their SW. PE00</a:t>
            </a:r>
            <a:r>
              <a:rPr lang="en-US" sz="1200" i="1" kern="1200" dirty="0" smtClean="0">
                <a:solidFill>
                  <a:schemeClr val="tx1"/>
                </a:solidFill>
                <a:effectLst/>
                <a:latin typeface="+mn-lt"/>
                <a:ea typeface="+mn-ea"/>
                <a:cs typeface="+mn-cs"/>
              </a:rPr>
              <a:t>→</a:t>
            </a:r>
            <a:r>
              <a:rPr lang="en-US" sz="1200" i="0" kern="1200" dirty="0" smtClean="0">
                <a:solidFill>
                  <a:schemeClr val="tx1"/>
                </a:solidFill>
                <a:effectLst/>
                <a:latin typeface="+mn-lt"/>
                <a:ea typeface="+mn-ea"/>
                <a:cs typeface="+mn-cs"/>
              </a:rPr>
              <a:t>PE03 is the path from PE00 to PE03. There are 4 time slots represented by 4 arrows. One more time slot is requested for PE00</a:t>
            </a:r>
            <a:r>
              <a:rPr lang="en-US" sz="1200" i="1" kern="1200" dirty="0" smtClean="0">
                <a:solidFill>
                  <a:schemeClr val="tx1"/>
                </a:solidFill>
                <a:effectLst/>
                <a:latin typeface="+mn-lt"/>
                <a:ea typeface="+mn-ea"/>
                <a:cs typeface="+mn-cs"/>
              </a:rPr>
              <a:t>→</a:t>
            </a:r>
            <a:r>
              <a:rPr lang="en-US" sz="1200" i="0" kern="1200" dirty="0" smtClean="0">
                <a:solidFill>
                  <a:schemeClr val="tx1"/>
                </a:solidFill>
                <a:effectLst/>
                <a:latin typeface="+mn-lt"/>
                <a:ea typeface="+mn-ea"/>
                <a:cs typeface="+mn-cs"/>
              </a:rPr>
              <a:t>PE03 to increase the bandwidth.</a:t>
            </a:r>
            <a:br>
              <a:rPr lang="en-US" sz="1200" i="0" kern="1200" dirty="0" smtClean="0">
                <a:solidFill>
                  <a:schemeClr val="tx1"/>
                </a:solidFill>
                <a:effectLst/>
                <a:latin typeface="+mn-lt"/>
                <a:ea typeface="+mn-ea"/>
                <a:cs typeface="+mn-cs"/>
              </a:rPr>
            </a:br>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reconfiguration process in the aforementioned </a:t>
            </a:r>
            <a:r>
              <a:rPr lang="en-US" sz="1200" i="0" kern="1200" dirty="0" err="1" smtClean="0">
                <a:solidFill>
                  <a:schemeClr val="tx1"/>
                </a:solidFill>
                <a:effectLst/>
                <a:latin typeface="+mn-lt"/>
                <a:ea typeface="+mn-ea"/>
                <a:cs typeface="+mn-cs"/>
              </a:rPr>
              <a:t>NoCs</a:t>
            </a:r>
            <a:r>
              <a:rPr lang="en-US" sz="1200" i="0" kern="1200" dirty="0" smtClean="0">
                <a:solidFill>
                  <a:schemeClr val="tx1"/>
                </a:solidFill>
                <a:effectLst/>
                <a:latin typeface="+mn-lt"/>
                <a:ea typeface="+mn-ea"/>
                <a:cs typeface="+mn-cs"/>
              </a:rPr>
              <a:t> is based on the assumption that it does not overlap with the data transfer. This is not the case in a scenario when the user changes from a low quality video to a higher one. The bandwidth of the existing path needs to be adjusted as shown in Fig. 1. This example is elaborated in Section III-D</a:t>
            </a:r>
            <a:br>
              <a:rPr lang="en-US" sz="1200" i="0" kern="1200" dirty="0" smtClean="0">
                <a:solidFill>
                  <a:schemeClr val="tx1"/>
                </a:solidFill>
                <a:effectLst/>
                <a:latin typeface="+mn-lt"/>
                <a:ea typeface="+mn-ea"/>
                <a:cs typeface="+mn-cs"/>
              </a:rPr>
            </a:b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4</a:t>
            </a:fld>
            <a:endParaRPr lang="en-US"/>
          </a:p>
        </p:txBody>
      </p:sp>
    </p:spTree>
    <p:extLst>
      <p:ext uri="{BB962C8B-B14F-4D97-AF65-F5344CB8AC3E}">
        <p14:creationId xmlns:p14="http://schemas.microsoft.com/office/powerpoint/2010/main" val="2608075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The synthesis results of XNoC on the Altera Stratix III EP3SL340F (using Quartus II 11.0sp1) are also presented to compare with [16].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The resource cost of XNoC is slightly lower than SDM-TDM in the 3-lane-5-slot configuration and much lower in the 5-lane-3-slot configuration. </a:t>
            </a:r>
          </a:p>
          <a:p>
            <a:r>
              <a:rPr lang="en-US" sz="1200" i="0" kern="1200" dirty="0" smtClean="0">
                <a:solidFill>
                  <a:schemeClr val="tx1"/>
                </a:solidFill>
                <a:effectLst/>
                <a:latin typeface="+mn-lt"/>
                <a:ea typeface="+mn-ea"/>
                <a:cs typeface="+mn-cs"/>
              </a:rPr>
              <a:t>In both cases, the reported </a:t>
            </a:r>
            <a:r>
              <a:rPr lang="en-US" sz="1200" i="1" kern="1200" dirty="0" err="1" smtClean="0">
                <a:solidFill>
                  <a:schemeClr val="tx1"/>
                </a:solidFill>
                <a:effectLst/>
                <a:latin typeface="+mn-lt"/>
                <a:ea typeface="+mn-ea"/>
                <a:cs typeface="+mn-cs"/>
              </a:rPr>
              <a:t>Fmax</a:t>
            </a:r>
            <a:r>
              <a:rPr lang="en-US" sz="1200" i="1"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for XNoC is almost 3 times better than SDM-TDM thanks to the simple </a:t>
            </a:r>
            <a:r>
              <a:rPr lang="en-US" sz="1200" i="0" kern="1200" dirty="0" err="1" smtClean="0">
                <a:solidFill>
                  <a:schemeClr val="tx1"/>
                </a:solidFill>
                <a:effectLst/>
                <a:latin typeface="+mn-lt"/>
                <a:ea typeface="+mn-ea"/>
                <a:cs typeface="+mn-cs"/>
              </a:rPr>
              <a:t>Xswitch</a:t>
            </a:r>
            <a:r>
              <a:rPr lang="en-US" sz="1200" i="0" kern="1200" dirty="0" smtClean="0">
                <a:solidFill>
                  <a:schemeClr val="tx1"/>
                </a:solidFill>
                <a:effectLst/>
                <a:latin typeface="+mn-lt"/>
                <a:ea typeface="+mn-ea"/>
                <a:cs typeface="+mn-cs"/>
              </a:rPr>
              <a:t> architecture and the update mechanism.</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40</a:t>
            </a:fld>
            <a:endParaRPr lang="en-US"/>
          </a:p>
        </p:txBody>
      </p:sp>
    </p:spTree>
    <p:extLst>
      <p:ext uri="{BB962C8B-B14F-4D97-AF65-F5344CB8AC3E}">
        <p14:creationId xmlns:p14="http://schemas.microsoft.com/office/powerpoint/2010/main" val="103519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In this section, the performance of the XNoC with distributed control plane is compared against the XNoC with centralized approach. The performance is characterized in terms of speedup in different network setting</a:t>
            </a:r>
            <a:br>
              <a:rPr lang="en-US" sz="1200" i="0" kern="1200" dirty="0" smtClean="0">
                <a:solidFill>
                  <a:schemeClr val="tx1"/>
                </a:solidFill>
                <a:effectLst/>
                <a:latin typeface="+mn-lt"/>
                <a:ea typeface="+mn-ea"/>
                <a:cs typeface="+mn-cs"/>
              </a:rPr>
            </a:br>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When the number of </a:t>
            </a:r>
            <a:r>
              <a:rPr lang="en-US" sz="1200" i="0" kern="1200" dirty="0" err="1" smtClean="0">
                <a:solidFill>
                  <a:schemeClr val="tx1"/>
                </a:solidFill>
                <a:effectLst/>
                <a:latin typeface="+mn-lt"/>
                <a:ea typeface="+mn-ea"/>
                <a:cs typeface="+mn-cs"/>
              </a:rPr>
              <a:t>SubCtrls</a:t>
            </a:r>
            <a:r>
              <a:rPr lang="en-US" sz="1200" i="0" kern="1200" dirty="0" smtClean="0">
                <a:solidFill>
                  <a:schemeClr val="tx1"/>
                </a:solidFill>
                <a:effectLst/>
                <a:latin typeface="+mn-lt"/>
                <a:ea typeface="+mn-ea"/>
                <a:cs typeface="+mn-cs"/>
              </a:rPr>
              <a:t> increases, the number of PEs in each physical region reduces. It becomes harder for the communication aware runtime application mapping algorithm to find a feasible mapping if it is only restricted to the available PEs in one region. Thus, we also define </a:t>
            </a:r>
            <a:r>
              <a:rPr lang="en-US" sz="1200" i="1" kern="1200" dirty="0" smtClean="0">
                <a:solidFill>
                  <a:schemeClr val="tx1"/>
                </a:solidFill>
                <a:effectLst/>
                <a:latin typeface="+mn-lt"/>
                <a:ea typeface="+mn-ea"/>
                <a:cs typeface="+mn-cs"/>
              </a:rPr>
              <a:t>communication regions</a:t>
            </a:r>
            <a:r>
              <a:rPr lang="en-US" sz="1200" i="0" kern="1200" dirty="0" smtClean="0">
                <a:solidFill>
                  <a:schemeClr val="tx1"/>
                </a:solidFill>
                <a:effectLst/>
                <a:latin typeface="+mn-lt"/>
                <a:ea typeface="+mn-ea"/>
                <a:cs typeface="+mn-cs"/>
              </a:rPr>
              <a:t>. These </a:t>
            </a:r>
            <a:r>
              <a:rPr lang="en-US" sz="1200" i="1" kern="1200" dirty="0" smtClean="0">
                <a:solidFill>
                  <a:schemeClr val="tx1"/>
                </a:solidFill>
                <a:effectLst/>
                <a:latin typeface="+mn-lt"/>
                <a:ea typeface="+mn-ea"/>
                <a:cs typeface="+mn-cs"/>
              </a:rPr>
              <a:t>regions </a:t>
            </a:r>
            <a:r>
              <a:rPr lang="en-US" sz="1200" i="0" kern="1200" dirty="0" smtClean="0">
                <a:solidFill>
                  <a:schemeClr val="tx1"/>
                </a:solidFill>
                <a:effectLst/>
                <a:latin typeface="+mn-lt"/>
                <a:ea typeface="+mn-ea"/>
                <a:cs typeface="+mn-cs"/>
              </a:rPr>
              <a:t>are superimposed over the physical ones as follows: </a:t>
            </a:r>
            <a:r>
              <a:rPr lang="en-US" sz="1200" i="1" kern="1200" dirty="0" smtClean="0">
                <a:solidFill>
                  <a:schemeClr val="tx1"/>
                </a:solidFill>
                <a:effectLst/>
                <a:latin typeface="+mn-lt"/>
                <a:ea typeface="+mn-ea"/>
                <a:cs typeface="+mn-cs"/>
              </a:rPr>
              <a:t>1x2 </a:t>
            </a:r>
            <a:r>
              <a:rPr lang="en-US" sz="1200" i="0" kern="1200" dirty="0" smtClean="0">
                <a:solidFill>
                  <a:schemeClr val="tx1"/>
                </a:solidFill>
                <a:effectLst/>
                <a:latin typeface="+mn-lt"/>
                <a:ea typeface="+mn-ea"/>
                <a:cs typeface="+mn-cs"/>
              </a:rPr>
              <a:t>for </a:t>
            </a:r>
            <a:r>
              <a:rPr lang="en-US" sz="1200" i="1" kern="1200" dirty="0" smtClean="0">
                <a:solidFill>
                  <a:schemeClr val="tx1"/>
                </a:solidFill>
                <a:effectLst/>
                <a:latin typeface="+mn-lt"/>
                <a:ea typeface="+mn-ea"/>
                <a:cs typeface="+mn-cs"/>
              </a:rPr>
              <a:t>1x2 </a:t>
            </a:r>
            <a:r>
              <a:rPr lang="en-US" sz="1200" i="0" kern="1200" dirty="0" err="1" smtClean="0">
                <a:solidFill>
                  <a:schemeClr val="tx1"/>
                </a:solidFill>
                <a:effectLst/>
                <a:latin typeface="+mn-lt"/>
                <a:ea typeface="+mn-ea"/>
                <a:cs typeface="+mn-cs"/>
              </a:rPr>
              <a:t>SubCtrls</a:t>
            </a:r>
            <a:r>
              <a:rPr lang="en-US" sz="1200" i="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1x2 </a:t>
            </a:r>
            <a:r>
              <a:rPr lang="en-US" sz="1200" i="0" kern="1200" dirty="0" smtClean="0">
                <a:solidFill>
                  <a:schemeClr val="tx1"/>
                </a:solidFill>
                <a:effectLst/>
                <a:latin typeface="+mn-lt"/>
                <a:ea typeface="+mn-ea"/>
                <a:cs typeface="+mn-cs"/>
              </a:rPr>
              <a:t>for </a:t>
            </a:r>
            <a:r>
              <a:rPr lang="en-US" sz="1200" i="1" kern="1200" dirty="0" smtClean="0">
                <a:solidFill>
                  <a:schemeClr val="tx1"/>
                </a:solidFill>
                <a:effectLst/>
                <a:latin typeface="+mn-lt"/>
                <a:ea typeface="+mn-ea"/>
                <a:cs typeface="+mn-cs"/>
              </a:rPr>
              <a:t>2x2 </a:t>
            </a:r>
            <a:r>
              <a:rPr lang="en-US" sz="1200" i="0" kern="1200" dirty="0" err="1" smtClean="0">
                <a:solidFill>
                  <a:schemeClr val="tx1"/>
                </a:solidFill>
                <a:effectLst/>
                <a:latin typeface="+mn-lt"/>
                <a:ea typeface="+mn-ea"/>
                <a:cs typeface="+mn-cs"/>
              </a:rPr>
              <a:t>SubCtrls</a:t>
            </a:r>
            <a:r>
              <a:rPr lang="en-US" sz="1200" i="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2x2 </a:t>
            </a:r>
            <a:r>
              <a:rPr lang="en-US" sz="1200" i="0" kern="1200" dirty="0" smtClean="0">
                <a:solidFill>
                  <a:schemeClr val="tx1"/>
                </a:solidFill>
                <a:effectLst/>
                <a:latin typeface="+mn-lt"/>
                <a:ea typeface="+mn-ea"/>
                <a:cs typeface="+mn-cs"/>
              </a:rPr>
              <a:t>for </a:t>
            </a:r>
            <a:r>
              <a:rPr lang="en-US" sz="1200" i="1" kern="1200" dirty="0" smtClean="0">
                <a:solidFill>
                  <a:schemeClr val="tx1"/>
                </a:solidFill>
                <a:effectLst/>
                <a:latin typeface="+mn-lt"/>
                <a:ea typeface="+mn-ea"/>
                <a:cs typeface="+mn-cs"/>
              </a:rPr>
              <a:t>2x4 </a:t>
            </a:r>
            <a:r>
              <a:rPr lang="en-US" sz="1200" i="0" kern="1200" dirty="0" err="1" smtClean="0">
                <a:solidFill>
                  <a:schemeClr val="tx1"/>
                </a:solidFill>
                <a:effectLst/>
                <a:latin typeface="+mn-lt"/>
                <a:ea typeface="+mn-ea"/>
                <a:cs typeface="+mn-cs"/>
              </a:rPr>
              <a:t>SubCtrls</a:t>
            </a:r>
            <a:r>
              <a:rPr lang="en-US" sz="1200" i="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2x2 </a:t>
            </a:r>
            <a:r>
              <a:rPr lang="en-US" sz="1200" i="0" kern="1200" dirty="0" smtClean="0">
                <a:solidFill>
                  <a:schemeClr val="tx1"/>
                </a:solidFill>
                <a:effectLst/>
                <a:latin typeface="+mn-lt"/>
                <a:ea typeface="+mn-ea"/>
                <a:cs typeface="+mn-cs"/>
              </a:rPr>
              <a:t>for </a:t>
            </a:r>
            <a:r>
              <a:rPr lang="en-US" sz="1200" i="1" kern="1200" dirty="0" smtClean="0">
                <a:solidFill>
                  <a:schemeClr val="tx1"/>
                </a:solidFill>
                <a:effectLst/>
                <a:latin typeface="+mn-lt"/>
                <a:ea typeface="+mn-ea"/>
                <a:cs typeface="+mn-cs"/>
              </a:rPr>
              <a:t>4x4 </a:t>
            </a:r>
            <a:r>
              <a:rPr lang="en-US" sz="1200" i="0" kern="1200" dirty="0" err="1" smtClean="0">
                <a:solidFill>
                  <a:schemeClr val="tx1"/>
                </a:solidFill>
                <a:effectLst/>
                <a:latin typeface="+mn-lt"/>
                <a:ea typeface="+mn-ea"/>
                <a:cs typeface="+mn-cs"/>
              </a:rPr>
              <a:t>SubCtrls</a:t>
            </a:r>
            <a:r>
              <a:rPr lang="en-US" sz="1200" i="0" kern="1200" dirty="0" smtClean="0">
                <a:solidFill>
                  <a:schemeClr val="tx1"/>
                </a:solidFill>
                <a:effectLst/>
                <a:latin typeface="+mn-lt"/>
                <a:ea typeface="+mn-ea"/>
                <a:cs typeface="+mn-cs"/>
              </a:rPr>
              <a:t>.</a:t>
            </a:r>
            <a:br>
              <a:rPr lang="en-US" sz="120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41</a:t>
            </a:fld>
            <a:endParaRPr lang="en-US"/>
          </a:p>
        </p:txBody>
      </p:sp>
    </p:spTree>
    <p:extLst>
      <p:ext uri="{BB962C8B-B14F-4D97-AF65-F5344CB8AC3E}">
        <p14:creationId xmlns:p14="http://schemas.microsoft.com/office/powerpoint/2010/main" val="693572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presents the speedup achieved from the 32x32 XNoC with different number of </a:t>
            </a:r>
            <a:r>
              <a:rPr lang="en-US" sz="1200" i="0" kern="1200" dirty="0" err="1" smtClean="0">
                <a:solidFill>
                  <a:schemeClr val="tx1"/>
                </a:solidFill>
                <a:effectLst/>
                <a:latin typeface="+mn-lt"/>
                <a:ea typeface="+mn-ea"/>
                <a:cs typeface="+mn-cs"/>
              </a:rPr>
              <a:t>SubCtrls</a:t>
            </a:r>
            <a:r>
              <a:rPr lang="en-US" sz="1200" i="0" kern="1200" dirty="0" smtClean="0">
                <a:solidFill>
                  <a:schemeClr val="tx1"/>
                </a:solidFill>
                <a:effectLst/>
                <a:latin typeface="+mn-lt"/>
                <a:ea typeface="+mn-ea"/>
                <a:cs typeface="+mn-cs"/>
              </a:rPr>
              <a:t> and minimum instruction buffer size. </a:t>
            </a:r>
          </a:p>
          <a:p>
            <a:r>
              <a:rPr lang="en-US" sz="1200" i="0" kern="1200" dirty="0" smtClean="0">
                <a:solidFill>
                  <a:schemeClr val="tx1"/>
                </a:solidFill>
                <a:effectLst/>
                <a:latin typeface="+mn-lt"/>
                <a:ea typeface="+mn-ea"/>
                <a:cs typeface="+mn-cs"/>
              </a:rPr>
              <a:t>The instructions are written directly to </a:t>
            </a:r>
            <a:r>
              <a:rPr lang="en-US" sz="1200" i="0" kern="1200" dirty="0" err="1" smtClean="0">
                <a:solidFill>
                  <a:schemeClr val="tx1"/>
                </a:solidFill>
                <a:effectLst/>
                <a:latin typeface="+mn-lt"/>
                <a:ea typeface="+mn-ea"/>
                <a:cs typeface="+mn-cs"/>
              </a:rPr>
              <a:t>SubCtrls</a:t>
            </a:r>
            <a:r>
              <a:rPr lang="en-US" sz="1200" i="0" kern="1200" dirty="0" smtClean="0">
                <a:solidFill>
                  <a:schemeClr val="tx1"/>
                </a:solidFill>
                <a:effectLst/>
                <a:latin typeface="+mn-lt"/>
                <a:ea typeface="+mn-ea"/>
                <a:cs typeface="+mn-cs"/>
              </a:rPr>
              <a:t> by Master Proc.</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42</a:t>
            </a:fld>
            <a:endParaRPr lang="en-US"/>
          </a:p>
        </p:txBody>
      </p:sp>
    </p:spTree>
    <p:extLst>
      <p:ext uri="{BB962C8B-B14F-4D97-AF65-F5344CB8AC3E}">
        <p14:creationId xmlns:p14="http://schemas.microsoft.com/office/powerpoint/2010/main" val="3730897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43</a:t>
            </a:fld>
            <a:endParaRPr lang="en-US"/>
          </a:p>
        </p:txBody>
      </p:sp>
    </p:spTree>
    <p:extLst>
      <p:ext uri="{BB962C8B-B14F-4D97-AF65-F5344CB8AC3E}">
        <p14:creationId xmlns:p14="http://schemas.microsoft.com/office/powerpoint/2010/main" val="1111245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48</a:t>
            </a:fld>
            <a:endParaRPr lang="en-US"/>
          </a:p>
        </p:txBody>
      </p:sp>
    </p:spTree>
    <p:extLst>
      <p:ext uri="{BB962C8B-B14F-4D97-AF65-F5344CB8AC3E}">
        <p14:creationId xmlns:p14="http://schemas.microsoft.com/office/powerpoint/2010/main" val="219334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the conventional 5-port switch which is implemented by multiplexers with configurable selectors, our XSwitch is designed from a different point of view. Fig. 4 depicts the architecture of our XSwitch. We make use of the intrinsic idea of FPGA in implementing digital circuits using arrays of small memory elements (MEs) (lookup-table in Xilinx FPGA). As shown in Fig. 4a, there is one set of N 5-input MEs per output direction per output bit. The inputs are</a:t>
            </a:r>
          </a:p>
          <a:p>
            <a:r>
              <a:rPr lang="en-US" dirty="0" smtClean="0"/>
              <a:t>from the North, East, West, South and Local ports. They are connected to the asynchronous address read port of the ME. The output port, connected to the read data output, is therefore the result of any 5-input combinational circuit. Multiplexer is just one of them. Fig. 4b shows how a multiplexer is implemented by changing the content of the ME. The MEs are exposed to the software level to offer full controls over the functionality of the SWs at runtime.</a:t>
            </a:r>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49</a:t>
            </a:fld>
            <a:endParaRPr lang="en-US"/>
          </a:p>
        </p:txBody>
      </p:sp>
    </p:spTree>
    <p:extLst>
      <p:ext uri="{BB962C8B-B14F-4D97-AF65-F5344CB8AC3E}">
        <p14:creationId xmlns:p14="http://schemas.microsoft.com/office/powerpoint/2010/main" val="308230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XNoC, since the XSwitch can implement any 5-input combinational circuit for a particular output, aggregating feedback signal becomes trivially doable. In Fig. 2, SW00 performs the bit-wise AND operation to the feedbacks from SW10 and SW01 before forwarding them to the NI00. This can be denoted as follows: Out Local = In South ∧ In East. Similarly, at SW02: Out West = In Local ∧ In East. Fig. 6 shows the corresponding data for the MEs at SW00 and</a:t>
            </a:r>
          </a:p>
          <a:p>
            <a:r>
              <a:rPr lang="en-US" dirty="0" smtClean="0"/>
              <a:t>SW02. In other words, the MEs are the truth tables of any one-output combinational circuit of five inputs. Besides, the aggregation only performs as intended when the feedbacks from the receiving nodes arrive at the SWs at the same time slot. This condition is easily satisfied if the schedule of the feedbacks follows Equation 6. The time taken by the aggregated feedback to propagate to the source node equals to the longest path from the source node to the sink nodes</a:t>
            </a:r>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51</a:t>
            </a:fld>
            <a:endParaRPr lang="en-US"/>
          </a:p>
        </p:txBody>
      </p:sp>
    </p:spTree>
    <p:extLst>
      <p:ext uri="{BB962C8B-B14F-4D97-AF65-F5344CB8AC3E}">
        <p14:creationId xmlns:p14="http://schemas.microsoft.com/office/powerpoint/2010/main" val="282839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that, the Master Proc decides whether to activate</a:t>
            </a:r>
          </a:p>
          <a:p>
            <a:r>
              <a:rPr lang="en-US" dirty="0" smtClean="0"/>
              <a:t>the new path for PE10→PE13 or the additional time slot for</a:t>
            </a:r>
          </a:p>
          <a:p>
            <a:r>
              <a:rPr lang="en-US" dirty="0" smtClean="0"/>
              <a:t>PE00→PE03. Suppose it does the latter first. The activating</a:t>
            </a:r>
          </a:p>
          <a:p>
            <a:r>
              <a:rPr lang="en-US" dirty="0" smtClean="0"/>
              <a:t>process is demonstrated in Fig. 5b. Similar to the deactivating</a:t>
            </a:r>
          </a:p>
          <a:p>
            <a:r>
              <a:rPr lang="en-US" dirty="0" smtClean="0"/>
              <a:t>process, the Control Unit only starts when the global Time Slot</a:t>
            </a:r>
          </a:p>
          <a:p>
            <a:r>
              <a:rPr lang="en-US" dirty="0" smtClean="0"/>
              <a:t>is one slot ahead of the desired slot, in this case, 0. What it</a:t>
            </a:r>
          </a:p>
          <a:p>
            <a:r>
              <a:rPr lang="en-US" dirty="0" smtClean="0"/>
              <a:t>does are to (1) flip the signal Flip Table to switch to the new</a:t>
            </a:r>
          </a:p>
          <a:p>
            <a:r>
              <a:rPr lang="en-US" dirty="0" smtClean="0"/>
              <a:t>configuration and (2) activate the NIs/SWs. As shown, the new</a:t>
            </a:r>
          </a:p>
          <a:p>
            <a:r>
              <a:rPr lang="en-US" dirty="0" smtClean="0"/>
              <a:t>slot is assigned to PE00→PE03 while the data is still flowing</a:t>
            </a:r>
          </a:p>
          <a:p>
            <a:r>
              <a:rPr lang="en-US" dirty="0" smtClean="0"/>
              <a:t>between the PEs/SWs and the order of the data is not affected.</a:t>
            </a:r>
          </a:p>
          <a:p>
            <a:r>
              <a:rPr lang="en-US" dirty="0" smtClean="0"/>
              <a:t>Likewise, the new path for PE10→PE13 is activated.</a:t>
            </a:r>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57</a:t>
            </a:fld>
            <a:endParaRPr lang="en-US"/>
          </a:p>
        </p:txBody>
      </p:sp>
    </p:spTree>
    <p:extLst>
      <p:ext uri="{BB962C8B-B14F-4D97-AF65-F5344CB8AC3E}">
        <p14:creationId xmlns:p14="http://schemas.microsoft.com/office/powerpoint/2010/main" val="42154993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Since different </a:t>
            </a:r>
            <a:r>
              <a:rPr lang="en-US" sz="1200" i="0" kern="1200" dirty="0" err="1" smtClean="0">
                <a:solidFill>
                  <a:schemeClr val="tx1"/>
                </a:solidFill>
                <a:effectLst/>
                <a:latin typeface="+mn-lt"/>
                <a:ea typeface="+mn-ea"/>
                <a:cs typeface="+mn-cs"/>
              </a:rPr>
              <a:t>NoCs</a:t>
            </a:r>
            <a:r>
              <a:rPr lang="en-US" sz="1200" i="0" kern="1200" dirty="0" smtClean="0">
                <a:solidFill>
                  <a:schemeClr val="tx1"/>
                </a:solidFill>
                <a:effectLst/>
                <a:latin typeface="+mn-lt"/>
                <a:ea typeface="+mn-ea"/>
                <a:cs typeface="+mn-cs"/>
              </a:rPr>
              <a:t> have different features and architectures, it is difficult to compare them directly. Additionally, some works only report the ASIC implementation results. Therefore, we only compare our work against the ones which are similar to ours and are implemented on FPGA. Table I shows the place and route results of XNoC in comparison with </a:t>
            </a:r>
            <a:r>
              <a:rPr lang="en-US" sz="1200" i="0" kern="1200" dirty="0" err="1" smtClean="0">
                <a:solidFill>
                  <a:schemeClr val="tx1"/>
                </a:solidFill>
                <a:effectLst/>
                <a:latin typeface="+mn-lt"/>
                <a:ea typeface="+mn-ea"/>
                <a:cs typeface="+mn-cs"/>
              </a:rPr>
              <a:t>dAElite</a:t>
            </a:r>
            <a:r>
              <a:rPr lang="en-US" sz="1200" i="0" kern="1200" dirty="0" smtClean="0">
                <a:solidFill>
                  <a:schemeClr val="tx1"/>
                </a:solidFill>
                <a:effectLst/>
                <a:latin typeface="+mn-lt"/>
                <a:ea typeface="+mn-ea"/>
                <a:cs typeface="+mn-cs"/>
              </a:rPr>
              <a:t> [14] and </a:t>
            </a:r>
            <a:r>
              <a:rPr lang="en-US" sz="1200" i="0" kern="1200" dirty="0" err="1" smtClean="0">
                <a:solidFill>
                  <a:schemeClr val="tx1"/>
                </a:solidFill>
                <a:effectLst/>
                <a:latin typeface="+mn-lt"/>
                <a:ea typeface="+mn-ea"/>
                <a:cs typeface="+mn-cs"/>
              </a:rPr>
              <a:t>aelite</a:t>
            </a:r>
            <a:r>
              <a:rPr lang="en-US" sz="1200" i="0" kern="1200" dirty="0" smtClean="0">
                <a:solidFill>
                  <a:schemeClr val="tx1"/>
                </a:solidFill>
                <a:effectLst/>
                <a:latin typeface="+mn-lt"/>
                <a:ea typeface="+mn-ea"/>
                <a:cs typeface="+mn-cs"/>
              </a:rPr>
              <a:t> [13] with the same configurations. The synthesis results of XNoC on the Altera Stratix III EP3SL340F (using Quartus II 11.0sp1) are also presented to compare with [16]. The major difference between our current implementation</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and the closest NoC, </a:t>
            </a:r>
            <a:r>
              <a:rPr lang="en-US" sz="1200" i="0" kern="1200" dirty="0" err="1" smtClean="0">
                <a:solidFill>
                  <a:schemeClr val="tx1"/>
                </a:solidFill>
                <a:effectLst/>
                <a:latin typeface="+mn-lt"/>
                <a:ea typeface="+mn-ea"/>
                <a:cs typeface="+mn-cs"/>
              </a:rPr>
              <a:t>dAElite</a:t>
            </a:r>
            <a:r>
              <a:rPr lang="en-US" sz="1200" i="0" kern="1200" dirty="0" smtClean="0">
                <a:solidFill>
                  <a:schemeClr val="tx1"/>
                </a:solidFill>
                <a:effectLst/>
                <a:latin typeface="+mn-lt"/>
                <a:ea typeface="+mn-ea"/>
                <a:cs typeface="+mn-cs"/>
              </a:rPr>
              <a:t>, is the NI. Currently, we employ the AXI-Stream interface for NI. The mapping from different addresses to specific time slots is not yet supported. However, we did project the expected resources of XNoC with </a:t>
            </a:r>
            <a:r>
              <a:rPr lang="en-US" sz="1200" i="0" kern="1200" dirty="0" err="1" smtClean="0">
                <a:solidFill>
                  <a:schemeClr val="tx1"/>
                </a:solidFill>
                <a:effectLst/>
                <a:latin typeface="+mn-lt"/>
                <a:ea typeface="+mn-ea"/>
                <a:cs typeface="+mn-cs"/>
              </a:rPr>
              <a:t>fullfeatured</a:t>
            </a:r>
            <a:r>
              <a:rPr lang="en-US" sz="1200" i="0" kern="1200" dirty="0" smtClean="0">
                <a:solidFill>
                  <a:schemeClr val="tx1"/>
                </a:solidFill>
                <a:effectLst/>
                <a:latin typeface="+mn-lt"/>
                <a:ea typeface="+mn-ea"/>
                <a:cs typeface="+mn-cs"/>
              </a:rPr>
              <a:t> NIs based on the resource break-down information provided in [14]. In Table I, the numbers in parentheses are the slice resources of XNoC without the full-featured NIs.</a:t>
            </a:r>
            <a:br>
              <a:rPr lang="en-US" sz="1200" i="0" kern="1200" dirty="0" smtClean="0">
                <a:solidFill>
                  <a:schemeClr val="tx1"/>
                </a:solidFill>
                <a:effectLst/>
                <a:latin typeface="+mn-lt"/>
                <a:ea typeface="+mn-ea"/>
                <a:cs typeface="+mn-cs"/>
              </a:rPr>
            </a:br>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As seen, XNoC requires less resources than </a:t>
            </a:r>
            <a:r>
              <a:rPr lang="en-US" sz="1200" i="0" kern="1200" dirty="0" err="1" smtClean="0">
                <a:solidFill>
                  <a:schemeClr val="tx1"/>
                </a:solidFill>
                <a:effectLst/>
                <a:latin typeface="+mn-lt"/>
                <a:ea typeface="+mn-ea"/>
                <a:cs typeface="+mn-cs"/>
              </a:rPr>
              <a:t>dAElite</a:t>
            </a:r>
            <a:r>
              <a:rPr lang="en-US" sz="1200" i="0" kern="1200" dirty="0" smtClean="0">
                <a:solidFill>
                  <a:schemeClr val="tx1"/>
                </a:solidFill>
                <a:effectLst/>
                <a:latin typeface="+mn-lt"/>
                <a:ea typeface="+mn-ea"/>
                <a:cs typeface="+mn-cs"/>
              </a:rPr>
              <a:t> while offering more features. The minimum clock period of XNoC is also better, which is up to 50% better than </a:t>
            </a:r>
            <a:r>
              <a:rPr lang="en-US" sz="1200" i="0" kern="1200" dirty="0" err="1" smtClean="0">
                <a:solidFill>
                  <a:schemeClr val="tx1"/>
                </a:solidFill>
                <a:effectLst/>
                <a:latin typeface="+mn-lt"/>
                <a:ea typeface="+mn-ea"/>
                <a:cs typeface="+mn-cs"/>
              </a:rPr>
              <a:t>dAElite</a:t>
            </a:r>
            <a:r>
              <a:rPr lang="en-US" sz="1200" i="0" kern="1200" dirty="0" smtClean="0">
                <a:solidFill>
                  <a:schemeClr val="tx1"/>
                </a:solidFill>
                <a:effectLst/>
                <a:latin typeface="+mn-lt"/>
                <a:ea typeface="+mn-ea"/>
                <a:cs typeface="+mn-cs"/>
              </a:rPr>
              <a:t>. In TDM </a:t>
            </a:r>
            <a:r>
              <a:rPr lang="en-US" sz="1200" i="0" kern="1200" dirty="0" err="1" smtClean="0">
                <a:solidFill>
                  <a:schemeClr val="tx1"/>
                </a:solidFill>
                <a:effectLst/>
                <a:latin typeface="+mn-lt"/>
                <a:ea typeface="+mn-ea"/>
                <a:cs typeface="+mn-cs"/>
              </a:rPr>
              <a:t>CSw</a:t>
            </a:r>
            <a:r>
              <a:rPr lang="en-US"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NoCs</a:t>
            </a:r>
            <a:r>
              <a:rPr lang="en-US" sz="1200" i="0" kern="1200" dirty="0" smtClean="0">
                <a:solidFill>
                  <a:schemeClr val="tx1"/>
                </a:solidFill>
                <a:effectLst/>
                <a:latin typeface="+mn-lt"/>
                <a:ea typeface="+mn-ea"/>
                <a:cs typeface="+mn-cs"/>
              </a:rPr>
              <a:t>, the throughput of a connection is always guaranteed once it is set up. It only depends on the number of assigned time slots and the clock speed of the NoC. Therefore, 50% improvement in clock speed can be translated to 50% faster throughput. It is worth noting that </a:t>
            </a:r>
            <a:r>
              <a:rPr lang="en-US" sz="1200" i="0" kern="1200" dirty="0" err="1" smtClean="0">
                <a:solidFill>
                  <a:schemeClr val="tx1"/>
                </a:solidFill>
                <a:effectLst/>
                <a:latin typeface="+mn-lt"/>
                <a:ea typeface="+mn-ea"/>
                <a:cs typeface="+mn-cs"/>
              </a:rPr>
              <a:t>XNoC’s</a:t>
            </a:r>
            <a:r>
              <a:rPr lang="en-US" sz="1200" i="0" kern="1200" dirty="0" smtClean="0">
                <a:solidFill>
                  <a:schemeClr val="tx1"/>
                </a:solidFill>
                <a:effectLst/>
                <a:latin typeface="+mn-lt"/>
                <a:ea typeface="+mn-ea"/>
                <a:cs typeface="+mn-cs"/>
              </a:rPr>
              <a:t> timing performance should not be affected by the full-featured NIs once implemented. It is because there are always buffers between NIs and </a:t>
            </a:r>
            <a:r>
              <a:rPr lang="en-US" sz="1200" i="0" kern="1200" dirty="0" err="1" smtClean="0">
                <a:solidFill>
                  <a:schemeClr val="tx1"/>
                </a:solidFill>
                <a:effectLst/>
                <a:latin typeface="+mn-lt"/>
                <a:ea typeface="+mn-ea"/>
                <a:cs typeface="+mn-cs"/>
              </a:rPr>
              <a:t>SWes</a:t>
            </a:r>
            <a:r>
              <a:rPr lang="en-US" sz="1200" i="0" kern="1200" dirty="0" smtClean="0">
                <a:solidFill>
                  <a:schemeClr val="tx1"/>
                </a:solidFill>
                <a:effectLst/>
                <a:latin typeface="+mn-lt"/>
                <a:ea typeface="+mn-ea"/>
                <a:cs typeface="+mn-cs"/>
              </a:rPr>
              <a:t> inside NoC to store the packets. These buffers set apart the path from NI to SW and SW to NoC. As a result, the NI would be able to operate at a frequency</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different from the NoC.</a:t>
            </a:r>
          </a:p>
          <a:p>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Additionally, the </a:t>
            </a:r>
            <a:r>
              <a:rPr lang="en-US" sz="1200" i="0" kern="1200" dirty="0" err="1" smtClean="0">
                <a:solidFill>
                  <a:schemeClr val="tx1"/>
                </a:solidFill>
                <a:effectLst/>
                <a:latin typeface="+mn-lt"/>
                <a:ea typeface="+mn-ea"/>
                <a:cs typeface="+mn-cs"/>
              </a:rPr>
              <a:t>aeltie</a:t>
            </a:r>
            <a:r>
              <a:rPr lang="en-US" sz="1200" i="0" kern="1200" dirty="0" smtClean="0">
                <a:solidFill>
                  <a:schemeClr val="tx1"/>
                </a:solidFill>
                <a:effectLst/>
                <a:latin typeface="+mn-lt"/>
                <a:ea typeface="+mn-ea"/>
                <a:cs typeface="+mn-cs"/>
              </a:rPr>
              <a:t> consumes much more resources than XNoC. The reason is that it requires a translator at each NI to decode/encode the configuration data on the regular network channels to update its path tables. In XNoC, the paths are embedded inside the MEs of the XSwitch and they are updated</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directly by the Control Unit or </a:t>
            </a:r>
            <a:r>
              <a:rPr lang="en-US" sz="1200" i="0" kern="1200" dirty="0" err="1" smtClean="0">
                <a:solidFill>
                  <a:schemeClr val="tx1"/>
                </a:solidFill>
                <a:effectLst/>
                <a:latin typeface="+mn-lt"/>
                <a:ea typeface="+mn-ea"/>
                <a:cs typeface="+mn-cs"/>
              </a:rPr>
              <a:t>SubCtrls</a:t>
            </a:r>
            <a:r>
              <a:rPr lang="en-US" sz="1200" i="0" kern="1200" dirty="0" smtClean="0">
                <a:solidFill>
                  <a:schemeClr val="tx1"/>
                </a:solidFill>
                <a:effectLst/>
                <a:latin typeface="+mn-lt"/>
                <a:ea typeface="+mn-ea"/>
                <a:cs typeface="+mn-cs"/>
              </a:rPr>
              <a:t>.</a:t>
            </a:r>
          </a:p>
          <a:p>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The resource cost of XNoC is slightly lower than [16] in the 3-lane-5-slot configuration and much lower in the 5-lane-3-slot configuration. In both cases, the reported </a:t>
            </a:r>
            <a:r>
              <a:rPr lang="en-US" sz="1200" i="1" kern="1200" dirty="0" err="1" smtClean="0">
                <a:solidFill>
                  <a:schemeClr val="tx1"/>
                </a:solidFill>
                <a:effectLst/>
                <a:latin typeface="+mn-lt"/>
                <a:ea typeface="+mn-ea"/>
                <a:cs typeface="+mn-cs"/>
              </a:rPr>
              <a:t>Fmax</a:t>
            </a:r>
            <a:r>
              <a:rPr lang="en-US" sz="1200" i="1"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for XNoC is almost 3 times better than [16] thanks to the simple </a:t>
            </a:r>
            <a:r>
              <a:rPr lang="en-US" sz="1200" i="0" kern="1200" dirty="0" err="1" smtClean="0">
                <a:solidFill>
                  <a:schemeClr val="tx1"/>
                </a:solidFill>
                <a:effectLst/>
                <a:latin typeface="+mn-lt"/>
                <a:ea typeface="+mn-ea"/>
                <a:cs typeface="+mn-cs"/>
              </a:rPr>
              <a:t>Xswitch</a:t>
            </a:r>
            <a:r>
              <a:rPr lang="en-US" sz="1200" i="0" kern="1200" dirty="0" smtClean="0">
                <a:solidFill>
                  <a:schemeClr val="tx1"/>
                </a:solidFill>
                <a:effectLst/>
                <a:latin typeface="+mn-lt"/>
                <a:ea typeface="+mn-ea"/>
                <a:cs typeface="+mn-cs"/>
              </a:rPr>
              <a:t> architecture and the update mechanism.</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60</a:t>
            </a:fld>
            <a:endParaRPr lang="en-US"/>
          </a:p>
        </p:txBody>
      </p:sp>
    </p:spTree>
    <p:extLst>
      <p:ext uri="{BB962C8B-B14F-4D97-AF65-F5344CB8AC3E}">
        <p14:creationId xmlns:p14="http://schemas.microsoft.com/office/powerpoint/2010/main" val="41010314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All connection (de)-activation (for both data and feedback) and</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the corresponding SW reconfiguration requests are generated</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based on the uniformly randomly chosen source and destination nodes. </a:t>
            </a:r>
            <a:br>
              <a:rPr lang="en-US" sz="120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64</a:t>
            </a:fld>
            <a:endParaRPr lang="en-US"/>
          </a:p>
        </p:txBody>
      </p:sp>
    </p:spTree>
    <p:extLst>
      <p:ext uri="{BB962C8B-B14F-4D97-AF65-F5344CB8AC3E}">
        <p14:creationId xmlns:p14="http://schemas.microsoft.com/office/powerpoint/2010/main" val="3694952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Modifying path. PEs are attached to NIs and are numbered after their SW. PE00</a:t>
            </a:r>
            <a:r>
              <a:rPr lang="en-US" sz="1200" i="1" kern="1200" dirty="0" smtClean="0">
                <a:solidFill>
                  <a:schemeClr val="tx1"/>
                </a:solidFill>
                <a:effectLst/>
                <a:latin typeface="+mn-lt"/>
                <a:ea typeface="+mn-ea"/>
                <a:cs typeface="+mn-cs"/>
              </a:rPr>
              <a:t>→</a:t>
            </a:r>
            <a:r>
              <a:rPr lang="en-US" sz="1200" i="0" kern="1200" dirty="0" smtClean="0">
                <a:solidFill>
                  <a:schemeClr val="tx1"/>
                </a:solidFill>
                <a:effectLst/>
                <a:latin typeface="+mn-lt"/>
                <a:ea typeface="+mn-ea"/>
                <a:cs typeface="+mn-cs"/>
              </a:rPr>
              <a:t>PE03 is the path from PE00 to PE03. There are 4 time slots represented by 4 arrows. One more time slot is requested for PE00</a:t>
            </a:r>
            <a:r>
              <a:rPr lang="en-US" sz="1200" i="1" kern="1200" dirty="0" smtClean="0">
                <a:solidFill>
                  <a:schemeClr val="tx1"/>
                </a:solidFill>
                <a:effectLst/>
                <a:latin typeface="+mn-lt"/>
                <a:ea typeface="+mn-ea"/>
                <a:cs typeface="+mn-cs"/>
              </a:rPr>
              <a:t>→</a:t>
            </a:r>
            <a:r>
              <a:rPr lang="en-US" sz="1200" i="0" kern="1200" dirty="0" smtClean="0">
                <a:solidFill>
                  <a:schemeClr val="tx1"/>
                </a:solidFill>
                <a:effectLst/>
                <a:latin typeface="+mn-lt"/>
                <a:ea typeface="+mn-ea"/>
                <a:cs typeface="+mn-cs"/>
              </a:rPr>
              <a:t>PE03 to increase the bandwidth.</a:t>
            </a:r>
            <a:br>
              <a:rPr lang="en-US" sz="1200" i="0" kern="1200" dirty="0" smtClean="0">
                <a:solidFill>
                  <a:schemeClr val="tx1"/>
                </a:solidFill>
                <a:effectLst/>
                <a:latin typeface="+mn-lt"/>
                <a:ea typeface="+mn-ea"/>
                <a:cs typeface="+mn-cs"/>
              </a:rPr>
            </a:br>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reconfiguration process in the aforementioned </a:t>
            </a:r>
            <a:r>
              <a:rPr lang="en-US" sz="1200" i="0" kern="1200" dirty="0" err="1" smtClean="0">
                <a:solidFill>
                  <a:schemeClr val="tx1"/>
                </a:solidFill>
                <a:effectLst/>
                <a:latin typeface="+mn-lt"/>
                <a:ea typeface="+mn-ea"/>
                <a:cs typeface="+mn-cs"/>
              </a:rPr>
              <a:t>NoCs</a:t>
            </a:r>
            <a:r>
              <a:rPr lang="en-US" sz="1200" i="0" kern="1200" dirty="0" smtClean="0">
                <a:solidFill>
                  <a:schemeClr val="tx1"/>
                </a:solidFill>
                <a:effectLst/>
                <a:latin typeface="+mn-lt"/>
                <a:ea typeface="+mn-ea"/>
                <a:cs typeface="+mn-cs"/>
              </a:rPr>
              <a:t> is based on the assumption that it does not overlap with the data transfer. This is not the case in a scenario when the user changes from a low quality video to a higher one. The bandwidth of the existing path needs to be adjusted as shown in Fig. 1. This example is elaborated in Section III-D</a:t>
            </a:r>
            <a:br>
              <a:rPr lang="en-US" sz="1200" i="0" kern="1200" dirty="0" smtClean="0">
                <a:solidFill>
                  <a:schemeClr val="tx1"/>
                </a:solidFill>
                <a:effectLst/>
                <a:latin typeface="+mn-lt"/>
                <a:ea typeface="+mn-ea"/>
                <a:cs typeface="+mn-cs"/>
              </a:rPr>
            </a:b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5</a:t>
            </a:fld>
            <a:endParaRPr lang="en-US"/>
          </a:p>
        </p:txBody>
      </p:sp>
    </p:spTree>
    <p:extLst>
      <p:ext uri="{BB962C8B-B14F-4D97-AF65-F5344CB8AC3E}">
        <p14:creationId xmlns:p14="http://schemas.microsoft.com/office/powerpoint/2010/main" val="40372414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All connection (de)-activation (for both data and feedback) and</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the corresponding SW reconfiguration requests are generated</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based on the uniformly randomly chosen source and destination nodes. </a:t>
            </a:r>
            <a:br>
              <a:rPr lang="en-US" sz="120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65</a:t>
            </a:fld>
            <a:endParaRPr lang="en-US"/>
          </a:p>
        </p:txBody>
      </p:sp>
    </p:spTree>
    <p:extLst>
      <p:ext uri="{BB962C8B-B14F-4D97-AF65-F5344CB8AC3E}">
        <p14:creationId xmlns:p14="http://schemas.microsoft.com/office/powerpoint/2010/main" val="42914271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All connection (de)-activation (for both data and feedback) and</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the corresponding SW reconfiguration requests are generated</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based on the uniformly randomly chosen source and destination nodes. </a:t>
            </a:r>
            <a:br>
              <a:rPr lang="en-US" sz="120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66</a:t>
            </a:fld>
            <a:endParaRPr lang="en-US"/>
          </a:p>
        </p:txBody>
      </p:sp>
    </p:spTree>
    <p:extLst>
      <p:ext uri="{BB962C8B-B14F-4D97-AF65-F5344CB8AC3E}">
        <p14:creationId xmlns:p14="http://schemas.microsoft.com/office/powerpoint/2010/main" val="2665685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The average number of clock cycles required to activate connections in a 32x32 XNoC with default settings is reported</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the average and maximum requested number of time slots is 8 and 16 respectively. The lengths of connections range from 10 to 26. </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results are calculated by dividing the time needed to activate a connection by its length and the requested number of time slots. The SWs reconfiguration time is not included because they can be hidden by the on-going data communication in the network.</a:t>
            </a:r>
            <a:br>
              <a:rPr lang="en-US" sz="1200" i="0" kern="1200" dirty="0" smtClean="0">
                <a:solidFill>
                  <a:schemeClr val="tx1"/>
                </a:solidFill>
                <a:effectLst/>
                <a:latin typeface="+mn-lt"/>
                <a:ea typeface="+mn-ea"/>
                <a:cs typeface="+mn-cs"/>
              </a:rPr>
            </a:br>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This experiment is carried out based on the scenario where there are back-to-back connection activation requests generated by the Master Proc. In this case, the parallelism of distributed control plane is well exploited</a:t>
            </a:r>
            <a:br>
              <a:rPr lang="en-US" sz="120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67</a:t>
            </a:fld>
            <a:endParaRPr lang="en-US"/>
          </a:p>
        </p:txBody>
      </p:sp>
    </p:spTree>
    <p:extLst>
      <p:ext uri="{BB962C8B-B14F-4D97-AF65-F5344CB8AC3E}">
        <p14:creationId xmlns:p14="http://schemas.microsoft.com/office/powerpoint/2010/main" val="4264561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discussed in Section II-B, the centralized control unit cannot scale well with large networks. In this section, a distributed control plane is presented to handle such networks. Fig. 7 shows our control plane with 4 Sub-Controllers (</a:t>
            </a:r>
            <a:r>
              <a:rPr lang="en-US" dirty="0" err="1" smtClean="0"/>
              <a:t>SubCtrls</a:t>
            </a:r>
            <a:r>
              <a:rPr lang="en-US" dirty="0" smtClean="0"/>
              <a:t>). Each </a:t>
            </a:r>
            <a:r>
              <a:rPr lang="en-US" dirty="0" err="1" smtClean="0"/>
              <a:t>SubCtrl</a:t>
            </a:r>
            <a:r>
              <a:rPr lang="en-US" dirty="0" smtClean="0"/>
              <a:t> manages one sub-region of the network. The Control Agent forwards the instructions received from the Master Proc to the respective </a:t>
            </a:r>
            <a:r>
              <a:rPr lang="en-US" dirty="0" err="1" smtClean="0"/>
              <a:t>SubCtrl</a:t>
            </a:r>
            <a:r>
              <a:rPr lang="en-US" dirty="0" smtClean="0"/>
              <a:t> to reconfigure the SWs or (de)-activate the paths. The Control Agent is also responsible for synchronizing the </a:t>
            </a:r>
            <a:r>
              <a:rPr lang="en-US" dirty="0" err="1" smtClean="0"/>
              <a:t>SubCtrls</a:t>
            </a:r>
            <a:r>
              <a:rPr lang="en-US" dirty="0" smtClean="0"/>
              <a:t> in some specific operations. In our architectural model, we adopt the centralized management system [3], [4]. The Master Proc has the knowledge of the current status of the system as well as the privilege of managing the applications, loading the partial bitstreams to the PEs and reconfiguring the network. The Master Proc is</a:t>
            </a:r>
          </a:p>
          <a:p>
            <a:r>
              <a:rPr lang="en-US" dirty="0" smtClean="0"/>
              <a:t>not necessarily a single core processor nor a single processor;</a:t>
            </a:r>
          </a:p>
          <a:p>
            <a:r>
              <a:rPr lang="en-US" dirty="0" smtClean="0"/>
              <a:t>it can be a multi-core processor or a set of processors in</a:t>
            </a:r>
          </a:p>
          <a:p>
            <a:r>
              <a:rPr lang="en-US" dirty="0" smtClean="0"/>
              <a:t>the runtime management domain. Therefore, the bottleneck of</a:t>
            </a:r>
          </a:p>
          <a:p>
            <a:r>
              <a:rPr lang="en-US" dirty="0" smtClean="0"/>
              <a:t>generating the configurations for the large system at runtime</a:t>
            </a:r>
          </a:p>
          <a:p>
            <a:r>
              <a:rPr lang="en-US" dirty="0" smtClean="0"/>
              <a:t>is not a big concern.</a:t>
            </a:r>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70</a:t>
            </a:fld>
            <a:endParaRPr lang="en-US"/>
          </a:p>
        </p:txBody>
      </p:sp>
    </p:spTree>
    <p:extLst>
      <p:ext uri="{BB962C8B-B14F-4D97-AF65-F5344CB8AC3E}">
        <p14:creationId xmlns:p14="http://schemas.microsoft.com/office/powerpoint/2010/main" val="32032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The disadvantages of using decentralized compared to centralized control unit in [15], [16] are (1) it cannot establish a multi-cast domain because the sender needs to wait for the acknowledged signals from all receivers to make sure that the paths are setup; the control units would become much more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complex to handle the responses from the neighbors; (2) the routing algorithm cannot be changed at runtime unless the routers are partially reconfigurable; (3) it does not have the global view of the current state of the network to adapt to changes at runtime; (4) it only allocates one slot for one path at a time; there is no guarantee that the data in multi-time-slot path arrive at the destination in order.</a:t>
            </a:r>
            <a:br>
              <a:rPr lang="en-US" sz="1200" i="0" kern="1200" dirty="0" smtClean="0">
                <a:solidFill>
                  <a:schemeClr val="tx1"/>
                </a:solidFill>
                <a:effectLst/>
                <a:latin typeface="+mn-lt"/>
                <a:ea typeface="+mn-ea"/>
                <a:cs typeface="+mn-cs"/>
              </a:rPr>
            </a:br>
            <a:endParaRPr lang="en-US"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200" i="0" kern="1200" dirty="0" smtClean="0">
                <a:solidFill>
                  <a:schemeClr val="tx1"/>
                </a:solidFill>
                <a:effectLst/>
                <a:latin typeface="+mn-lt"/>
                <a:ea typeface="+mn-ea"/>
                <a:cs typeface="+mn-cs"/>
              </a:rPr>
              <a:t>The most concerned problem of </a:t>
            </a:r>
            <a:r>
              <a:rPr lang="en-US" sz="1200" i="0" kern="1200" dirty="0" err="1" smtClean="0">
                <a:solidFill>
                  <a:schemeClr val="tx1"/>
                </a:solidFill>
                <a:effectLst/>
                <a:latin typeface="+mn-lt"/>
                <a:ea typeface="+mn-ea"/>
                <a:cs typeface="+mn-cs"/>
              </a:rPr>
              <a:t>CSw</a:t>
            </a:r>
            <a:r>
              <a:rPr lang="en-US" sz="1200" i="0" kern="1200" dirty="0" smtClean="0">
                <a:solidFill>
                  <a:schemeClr val="tx1"/>
                </a:solidFill>
                <a:effectLst/>
                <a:latin typeface="+mn-lt"/>
                <a:ea typeface="+mn-ea"/>
                <a:cs typeface="+mn-cs"/>
              </a:rPr>
              <a:t> NoC with centralized control unit is the path setup and tear-down overhead. They</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can be over 1000 clock cycles in [12] or about 100 cycles for one short path in [14]. Having a predictable path setup/teardown latency as low as possible is the first step in making it</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feasible to interleave multiple paths that share the same links and time slots. It is similar to the </a:t>
            </a:r>
            <a:r>
              <a:rPr lang="en-US" sz="1200" i="1" kern="1200" dirty="0" smtClean="0">
                <a:solidFill>
                  <a:schemeClr val="tx1"/>
                </a:solidFill>
                <a:effectLst/>
                <a:latin typeface="+mn-lt"/>
                <a:ea typeface="+mn-ea"/>
                <a:cs typeface="+mn-cs"/>
              </a:rPr>
              <a:t>context switching </a:t>
            </a:r>
            <a:r>
              <a:rPr lang="en-US" sz="1200" i="0" kern="1200" dirty="0" smtClean="0">
                <a:solidFill>
                  <a:schemeClr val="tx1"/>
                </a:solidFill>
                <a:effectLst/>
                <a:latin typeface="+mn-lt"/>
                <a:ea typeface="+mn-ea"/>
                <a:cs typeface="+mn-cs"/>
              </a:rPr>
              <a:t>in multithreaded software environment. Another drawback of conventional centralized control unit is scalability. For large </a:t>
            </a:r>
            <a:r>
              <a:rPr lang="en-US" sz="1200" i="0" kern="1200" dirty="0" err="1" smtClean="0">
                <a:solidFill>
                  <a:schemeClr val="tx1"/>
                </a:solidFill>
                <a:effectLst/>
                <a:latin typeface="+mn-lt"/>
                <a:ea typeface="+mn-ea"/>
                <a:cs typeface="+mn-cs"/>
              </a:rPr>
              <a:t>NoCs</a:t>
            </a:r>
            <a:r>
              <a:rPr lang="en-US" sz="1200" i="0" kern="1200" dirty="0" smtClean="0">
                <a:solidFill>
                  <a:schemeClr val="tx1"/>
                </a:solidFill>
                <a:effectLst/>
                <a:latin typeface="+mn-lt"/>
                <a:ea typeface="+mn-ea"/>
                <a:cs typeface="+mn-cs"/>
              </a:rPr>
              <a:t> with hundreds or even thousand of PEs, the reconfiguration process becomes a bottleneck. Moreover, having the control links span the whole network severely affects the timing of the design. One may insert the buffers along the links but it again increases the reconfiguration latency.</a:t>
            </a:r>
            <a:br>
              <a:rPr lang="en-US" sz="1200" i="0" kern="1200" dirty="0" smtClean="0">
                <a:solidFill>
                  <a:schemeClr val="tx1"/>
                </a:solidFill>
                <a:effectLst/>
                <a:latin typeface="+mn-lt"/>
                <a:ea typeface="+mn-ea"/>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6</a:t>
            </a:fld>
            <a:endParaRPr lang="en-US"/>
          </a:p>
        </p:txBody>
      </p:sp>
    </p:spTree>
    <p:extLst>
      <p:ext uri="{BB962C8B-B14F-4D97-AF65-F5344CB8AC3E}">
        <p14:creationId xmlns:p14="http://schemas.microsoft.com/office/powerpoint/2010/main" val="381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The disadvantages of using decentralized compared to centralized control unit in [15], [16] are (1) it cannot establish a multi-cast domain because the sender needs to wait for the acknowledged signals from all receivers to make sure that the paths are setup; the control units would become much more</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complex to handle the responses from the neighbors; (2) the routing algorithm cannot be changed at runtime unless the routers are partially reconfigurable; (3) it does not have the global view of the current state of the network to adapt to changes at runtime; (4) it only allocates one slot for one path at a time; there is no guarantee that the data in multi-time-slot path arrive at the destination in order.</a:t>
            </a:r>
            <a:br>
              <a:rPr lang="en-US" sz="1200" i="0" kern="1200" dirty="0" smtClean="0">
                <a:solidFill>
                  <a:schemeClr val="tx1"/>
                </a:solidFill>
                <a:effectLst/>
                <a:latin typeface="+mn-lt"/>
                <a:ea typeface="+mn-ea"/>
                <a:cs typeface="+mn-cs"/>
              </a:rPr>
            </a:br>
            <a:endParaRPr lang="en-US"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200" i="0" kern="1200" dirty="0" smtClean="0">
                <a:solidFill>
                  <a:schemeClr val="tx1"/>
                </a:solidFill>
                <a:effectLst/>
                <a:latin typeface="+mn-lt"/>
                <a:ea typeface="+mn-ea"/>
                <a:cs typeface="+mn-cs"/>
              </a:rPr>
              <a:t>The most concerned problem of </a:t>
            </a:r>
            <a:r>
              <a:rPr lang="en-US" sz="1200" i="0" kern="1200" dirty="0" err="1" smtClean="0">
                <a:solidFill>
                  <a:schemeClr val="tx1"/>
                </a:solidFill>
                <a:effectLst/>
                <a:latin typeface="+mn-lt"/>
                <a:ea typeface="+mn-ea"/>
                <a:cs typeface="+mn-cs"/>
              </a:rPr>
              <a:t>CSw</a:t>
            </a:r>
            <a:r>
              <a:rPr lang="en-US" sz="1200" i="0" kern="1200" dirty="0" smtClean="0">
                <a:solidFill>
                  <a:schemeClr val="tx1"/>
                </a:solidFill>
                <a:effectLst/>
                <a:latin typeface="+mn-lt"/>
                <a:ea typeface="+mn-ea"/>
                <a:cs typeface="+mn-cs"/>
              </a:rPr>
              <a:t> NoC with centralized control unit is the path setup and tear-down overhead. They</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can be over 1000 clock cycles in [12] or about 100 cycles for one short path in [14]. Having a predictable path setup/teardown latency as low as possible is the first step in making it</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feasible to interleave multiple paths that share the same links and time slots. It is similar to the </a:t>
            </a:r>
            <a:r>
              <a:rPr lang="en-US" sz="1200" i="1" kern="1200" dirty="0" smtClean="0">
                <a:solidFill>
                  <a:schemeClr val="tx1"/>
                </a:solidFill>
                <a:effectLst/>
                <a:latin typeface="+mn-lt"/>
                <a:ea typeface="+mn-ea"/>
                <a:cs typeface="+mn-cs"/>
              </a:rPr>
              <a:t>context switching </a:t>
            </a:r>
            <a:r>
              <a:rPr lang="en-US" sz="1200" i="0" kern="1200" dirty="0" smtClean="0">
                <a:solidFill>
                  <a:schemeClr val="tx1"/>
                </a:solidFill>
                <a:effectLst/>
                <a:latin typeface="+mn-lt"/>
                <a:ea typeface="+mn-ea"/>
                <a:cs typeface="+mn-cs"/>
              </a:rPr>
              <a:t>in multithreaded software environment. Another drawback of conventional centralized control unit is scalability. For large </a:t>
            </a:r>
            <a:r>
              <a:rPr lang="en-US" sz="1200" i="0" kern="1200" dirty="0" err="1" smtClean="0">
                <a:solidFill>
                  <a:schemeClr val="tx1"/>
                </a:solidFill>
                <a:effectLst/>
                <a:latin typeface="+mn-lt"/>
                <a:ea typeface="+mn-ea"/>
                <a:cs typeface="+mn-cs"/>
              </a:rPr>
              <a:t>NoCs</a:t>
            </a:r>
            <a:r>
              <a:rPr lang="en-US" sz="1200" i="0" kern="1200" dirty="0" smtClean="0">
                <a:solidFill>
                  <a:schemeClr val="tx1"/>
                </a:solidFill>
                <a:effectLst/>
                <a:latin typeface="+mn-lt"/>
                <a:ea typeface="+mn-ea"/>
                <a:cs typeface="+mn-cs"/>
              </a:rPr>
              <a:t> with hundreds or even thousand of PEs, the reconfiguration process becomes a bottleneck. Moreover, having the control links span the whole network severely affects the timing of the design. One may insert the buffers along the links but it again increases the reconfiguration latency.</a:t>
            </a:r>
            <a:br>
              <a:rPr lang="en-US" sz="1200" i="0" kern="1200" dirty="0" smtClean="0">
                <a:solidFill>
                  <a:schemeClr val="tx1"/>
                </a:solidFill>
                <a:effectLst/>
                <a:latin typeface="+mn-lt"/>
                <a:ea typeface="+mn-ea"/>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8</a:t>
            </a:fld>
            <a:endParaRPr lang="en-US"/>
          </a:p>
        </p:txBody>
      </p:sp>
    </p:spTree>
    <p:extLst>
      <p:ext uri="{BB962C8B-B14F-4D97-AF65-F5344CB8AC3E}">
        <p14:creationId xmlns:p14="http://schemas.microsoft.com/office/powerpoint/2010/main" val="1753573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the conventional 5-port switch which is implemented by multiplexers with configurable selectors, our XSwitch is designed from a different point of view. Fig. 4 depicts the architecture of our XSwitch. We make use of the intrinsic idea of FPGA in implementing digital circuits using arrays of small memory elements (MEs) (lookup-table in Xilinx FPGA). As shown in Fig. 4a, there is one set of N 5-input MEs per output direction per output bit. The inputs are</a:t>
            </a:r>
          </a:p>
          <a:p>
            <a:r>
              <a:rPr lang="en-US" dirty="0" smtClean="0"/>
              <a:t>from the North, East, West, South and Local ports. They are connected to the asynchronous address read port of the ME. The output port, connected to the read data output, is therefore the result of any 5-input combinational circuit. Multiplexer is just one of them. Fig. 4b shows how a multiplexer is implemented by changing the content of the ME. The MEs are exposed to the software level to offer full controls over the functionality of the SWs at runtime.</a:t>
            </a:r>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9</a:t>
            </a:fld>
            <a:endParaRPr lang="en-US"/>
          </a:p>
        </p:txBody>
      </p:sp>
    </p:spTree>
    <p:extLst>
      <p:ext uri="{BB962C8B-B14F-4D97-AF65-F5344CB8AC3E}">
        <p14:creationId xmlns:p14="http://schemas.microsoft.com/office/powerpoint/2010/main" val="2141876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the conventional 5-port switch which is implemented by multiplexers with configurable selectors, our XSwitch is designed from a different point of view. Fig. 4 depicts the architecture of our XSwitch. We make use of the intrinsic idea of FPGA in implementing digital circuits using arrays of small memory elements (MEs) (lookup-table in Xilinx FPGA). As shown in Fig. 4a, there is one set of N 5-input MEs per output direction per output bit. The inputs are</a:t>
            </a:r>
          </a:p>
          <a:p>
            <a:r>
              <a:rPr lang="en-US" dirty="0" smtClean="0"/>
              <a:t>from the North, East, West, South and Local ports. They are connected to the asynchronous address read port of the ME. The output port, connected to the read data output, is therefore the result of any 5-input combinational circuit. Multiplexer is just one of them. Fig. 4b shows how a multiplexer is implemented by changing the content of the ME. The MEs are exposed to the software level to offer full controls over the functionality of the SWs at runtime.</a:t>
            </a:r>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11</a:t>
            </a:fld>
            <a:endParaRPr lang="en-US"/>
          </a:p>
        </p:txBody>
      </p:sp>
    </p:spTree>
    <p:extLst>
      <p:ext uri="{BB962C8B-B14F-4D97-AF65-F5344CB8AC3E}">
        <p14:creationId xmlns:p14="http://schemas.microsoft.com/office/powerpoint/2010/main" val="1729181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Modifying path. PEs are attached to NIs and are numbered after their SW. PE00</a:t>
            </a:r>
            <a:r>
              <a:rPr lang="en-US" sz="1200" i="1" kern="1200" dirty="0" smtClean="0">
                <a:solidFill>
                  <a:schemeClr val="tx1"/>
                </a:solidFill>
                <a:effectLst/>
                <a:latin typeface="+mn-lt"/>
                <a:ea typeface="+mn-ea"/>
                <a:cs typeface="+mn-cs"/>
              </a:rPr>
              <a:t>→</a:t>
            </a:r>
            <a:r>
              <a:rPr lang="en-US" sz="1200" i="0" kern="1200" dirty="0" smtClean="0">
                <a:solidFill>
                  <a:schemeClr val="tx1"/>
                </a:solidFill>
                <a:effectLst/>
                <a:latin typeface="+mn-lt"/>
                <a:ea typeface="+mn-ea"/>
                <a:cs typeface="+mn-cs"/>
              </a:rPr>
              <a:t>PE03 is the path from PE00 to PE03. There are 4 time slots represented by 4 arrows. One more time slot is requested for PE00</a:t>
            </a:r>
            <a:r>
              <a:rPr lang="en-US" sz="1200" i="1" kern="1200" dirty="0" smtClean="0">
                <a:solidFill>
                  <a:schemeClr val="tx1"/>
                </a:solidFill>
                <a:effectLst/>
                <a:latin typeface="+mn-lt"/>
                <a:ea typeface="+mn-ea"/>
                <a:cs typeface="+mn-cs"/>
              </a:rPr>
              <a:t>→</a:t>
            </a:r>
            <a:r>
              <a:rPr lang="en-US" sz="1200" i="0" kern="1200" dirty="0" smtClean="0">
                <a:solidFill>
                  <a:schemeClr val="tx1"/>
                </a:solidFill>
                <a:effectLst/>
                <a:latin typeface="+mn-lt"/>
                <a:ea typeface="+mn-ea"/>
                <a:cs typeface="+mn-cs"/>
              </a:rPr>
              <a:t>PE03 to increase the bandwidth.</a:t>
            </a:r>
            <a:br>
              <a:rPr lang="en-US" sz="1200" i="0" kern="1200" dirty="0" smtClean="0">
                <a:solidFill>
                  <a:schemeClr val="tx1"/>
                </a:solidFill>
                <a:effectLst/>
                <a:latin typeface="+mn-lt"/>
                <a:ea typeface="+mn-ea"/>
                <a:cs typeface="+mn-cs"/>
              </a:rPr>
            </a:br>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reconfiguration process in the aforementioned </a:t>
            </a:r>
            <a:r>
              <a:rPr lang="en-US" sz="1200" i="0" kern="1200" dirty="0" err="1" smtClean="0">
                <a:solidFill>
                  <a:schemeClr val="tx1"/>
                </a:solidFill>
                <a:effectLst/>
                <a:latin typeface="+mn-lt"/>
                <a:ea typeface="+mn-ea"/>
                <a:cs typeface="+mn-cs"/>
              </a:rPr>
              <a:t>NoCs</a:t>
            </a:r>
            <a:r>
              <a:rPr lang="en-US" sz="1200" i="0" kern="1200" dirty="0" smtClean="0">
                <a:solidFill>
                  <a:schemeClr val="tx1"/>
                </a:solidFill>
                <a:effectLst/>
                <a:latin typeface="+mn-lt"/>
                <a:ea typeface="+mn-ea"/>
                <a:cs typeface="+mn-cs"/>
              </a:rPr>
              <a:t> is based on the assumption that it does not overlap with the data transfer. This is not the case in a scenario when the user changes from a low quality video to a higher one. The bandwidth of the existing path needs to be adjusted as shown in Fig. 1. This example is elaborated in Section III-D</a:t>
            </a:r>
            <a:br>
              <a:rPr lang="en-US" sz="1200" i="0" kern="1200" dirty="0" smtClean="0">
                <a:solidFill>
                  <a:schemeClr val="tx1"/>
                </a:solidFill>
                <a:effectLst/>
                <a:latin typeface="+mn-lt"/>
                <a:ea typeface="+mn-ea"/>
                <a:cs typeface="+mn-cs"/>
              </a:rPr>
            </a:b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4C59B6-444B-4E5A-8346-950AB4F72F49}" type="slidenum">
              <a:rPr lang="en-US" smtClean="0"/>
              <a:t>14</a:t>
            </a:fld>
            <a:endParaRPr lang="en-US"/>
          </a:p>
        </p:txBody>
      </p:sp>
    </p:spTree>
    <p:extLst>
      <p:ext uri="{BB962C8B-B14F-4D97-AF65-F5344CB8AC3E}">
        <p14:creationId xmlns:p14="http://schemas.microsoft.com/office/powerpoint/2010/main" val="547262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202" name="Rectangle 10"/>
          <p:cNvSpPr>
            <a:spLocks noChangeArrowheads="1"/>
          </p:cNvSpPr>
          <p:nvPr/>
        </p:nvSpPr>
        <p:spPr bwMode="auto">
          <a:xfrm>
            <a:off x="0" y="1"/>
            <a:ext cx="9144000" cy="3714929"/>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442" tIns="41221" rIns="82442" bIns="41221" anchor="ctr"/>
          <a:lstStyle/>
          <a:p>
            <a:endParaRPr lang="en-US"/>
          </a:p>
        </p:txBody>
      </p:sp>
      <p:sp>
        <p:nvSpPr>
          <p:cNvPr id="8203" name="Rectangle 11"/>
          <p:cNvSpPr>
            <a:spLocks noChangeArrowheads="1"/>
          </p:cNvSpPr>
          <p:nvPr/>
        </p:nvSpPr>
        <p:spPr bwMode="auto">
          <a:xfrm>
            <a:off x="0" y="4953238"/>
            <a:ext cx="9144000" cy="190262"/>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442" tIns="41221" rIns="82442" bIns="41221" anchor="ctr"/>
          <a:lstStyle/>
          <a:p>
            <a:endParaRPr lang="en-US"/>
          </a:p>
        </p:txBody>
      </p:sp>
      <p:sp>
        <p:nvSpPr>
          <p:cNvPr id="8194" name="Rectangle 2"/>
          <p:cNvSpPr>
            <a:spLocks noGrp="1" noChangeArrowheads="1"/>
          </p:cNvSpPr>
          <p:nvPr>
            <p:ph type="ctrTitle"/>
          </p:nvPr>
        </p:nvSpPr>
        <p:spPr>
          <a:xfrm>
            <a:off x="549070" y="1031924"/>
            <a:ext cx="8098767" cy="1186714"/>
          </a:xfrm>
        </p:spPr>
        <p:txBody>
          <a:bodyPr/>
          <a:lstStyle>
            <a:lvl1pPr algn="ctr">
              <a:defRPr sz="5400">
                <a:solidFill>
                  <a:schemeClr val="bg1"/>
                </a:solidFill>
              </a:defRPr>
            </a:lvl1pPr>
          </a:lstStyle>
          <a:p>
            <a:pPr lvl="0"/>
            <a:r>
              <a:rPr lang="en-US" altLang="en-US" noProof="0" smtClean="0"/>
              <a:t>Click to edit Master title style</a:t>
            </a:r>
            <a:endParaRPr lang="en-GB" altLang="en-US" noProof="0" smtClean="0"/>
          </a:p>
        </p:txBody>
      </p:sp>
      <p:pic>
        <p:nvPicPr>
          <p:cNvPr id="8205"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1" y="3898741"/>
            <a:ext cx="1752600" cy="852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r>
              <a:rPr lang="en-US" dirty="0" smtClean="0"/>
              <a:t>XNoC</a:t>
            </a:r>
            <a:endParaRPr lang="en-US" dirty="0"/>
          </a:p>
        </p:txBody>
      </p:sp>
    </p:spTree>
    <p:extLst>
      <p:ext uri="{BB962C8B-B14F-4D97-AF65-F5344CB8AC3E}">
        <p14:creationId xmlns:p14="http://schemas.microsoft.com/office/powerpoint/2010/main" val="3981988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0068" y="619155"/>
            <a:ext cx="1941759" cy="40761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0500" y="619155"/>
            <a:ext cx="5692300" cy="40761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r>
              <a:rPr lang="en-US" dirty="0" smtClean="0"/>
              <a:t>XNoC</a:t>
            </a:r>
            <a:endParaRPr lang="en-US" dirty="0"/>
          </a:p>
        </p:txBody>
      </p:sp>
    </p:spTree>
    <p:extLst>
      <p:ext uri="{BB962C8B-B14F-4D97-AF65-F5344CB8AC3E}">
        <p14:creationId xmlns:p14="http://schemas.microsoft.com/office/powerpoint/2010/main" val="2481627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500" y="194736"/>
            <a:ext cx="6518763" cy="779807"/>
          </a:xfrm>
        </p:spPr>
        <p:txBody>
          <a:bodyPr/>
          <a:lstStyle>
            <a:lvl1pPr>
              <a:defRPr sz="3600" b="1"/>
            </a:lvl1pPr>
          </a:lstStyle>
          <a:p>
            <a:r>
              <a:rPr lang="en-US" smtClean="0"/>
              <a:t>Click to edit Master title style</a:t>
            </a:r>
            <a:endParaRPr lang="en-US" dirty="0"/>
          </a:p>
        </p:txBody>
      </p:sp>
      <p:sp>
        <p:nvSpPr>
          <p:cNvPr id="3" name="Content Placeholder 2"/>
          <p:cNvSpPr>
            <a:spLocks noGrp="1"/>
          </p:cNvSpPr>
          <p:nvPr>
            <p:ph idx="1"/>
          </p:nvPr>
        </p:nvSpPr>
        <p:spPr>
          <a:xfrm>
            <a:off x="550500" y="1371600"/>
            <a:ext cx="7771327" cy="3209716"/>
          </a:xfrm>
        </p:spPr>
        <p:txBody>
          <a:bodyPr/>
          <a:lstStyle>
            <a:lvl1pPr>
              <a:defRPr sz="2600"/>
            </a:lvl1pPr>
            <a:lvl2pPr>
              <a:defRPr sz="2400"/>
            </a:lvl2pPr>
            <a:lvl3pPr>
              <a:defRPr sz="22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 y="4972050"/>
            <a:ext cx="1904583" cy="122004"/>
          </a:xfrm>
        </p:spPr>
        <p:txBody>
          <a:bodyPr/>
          <a:lstStyle>
            <a:lvl1pPr>
              <a:defRPr>
                <a:solidFill>
                  <a:schemeClr val="bg1"/>
                </a:solidFill>
              </a:defRPr>
            </a:lvl1pPr>
          </a:lstStyle>
          <a:p>
            <a:endParaRPr lang="en-US"/>
          </a:p>
        </p:txBody>
      </p:sp>
      <p:sp>
        <p:nvSpPr>
          <p:cNvPr id="5" name="Slide Number Placeholder 4"/>
          <p:cNvSpPr>
            <a:spLocks noGrp="1"/>
          </p:cNvSpPr>
          <p:nvPr>
            <p:ph type="sldNum" sz="quarter" idx="11"/>
          </p:nvPr>
        </p:nvSpPr>
        <p:spPr>
          <a:xfrm>
            <a:off x="7239418" y="4972050"/>
            <a:ext cx="1904583" cy="171450"/>
          </a:xfrm>
        </p:spPr>
        <p:txBody>
          <a:bodyPr/>
          <a:lstStyle>
            <a:lvl1pPr>
              <a:defRPr b="1" i="0">
                <a:solidFill>
                  <a:schemeClr val="bg1"/>
                </a:solidFill>
              </a:defRPr>
            </a:lvl1pPr>
          </a:lstStyle>
          <a:p>
            <a:fld id="{B6F15528-21DE-4FAA-801E-634DDDAF4B2B}" type="slidenum">
              <a:rPr lang="en-US" smtClean="0"/>
              <a:pPr/>
              <a:t>‹#›</a:t>
            </a:fld>
            <a:endParaRPr lang="en-US"/>
          </a:p>
        </p:txBody>
      </p:sp>
      <p:sp>
        <p:nvSpPr>
          <p:cNvPr id="6" name="Footer Placeholder 5"/>
          <p:cNvSpPr>
            <a:spLocks noGrp="1"/>
          </p:cNvSpPr>
          <p:nvPr>
            <p:ph type="ftr" sz="quarter" idx="12"/>
          </p:nvPr>
        </p:nvSpPr>
        <p:spPr>
          <a:xfrm>
            <a:off x="3157146" y="4930606"/>
            <a:ext cx="2895481" cy="197069"/>
          </a:xfrm>
        </p:spPr>
        <p:txBody>
          <a:bodyPr/>
          <a:lstStyle>
            <a:lvl1pPr>
              <a:defRPr>
                <a:solidFill>
                  <a:schemeClr val="bg1"/>
                </a:solidFill>
              </a:defRPr>
            </a:lvl1pPr>
          </a:lstStyle>
          <a:p>
            <a:r>
              <a:rPr lang="en-US" dirty="0" smtClean="0"/>
              <a:t>XNoC</a:t>
            </a:r>
            <a:endParaRPr lang="en-US" dirty="0"/>
          </a:p>
        </p:txBody>
      </p:sp>
    </p:spTree>
    <p:extLst>
      <p:ext uri="{BB962C8B-B14F-4D97-AF65-F5344CB8AC3E}">
        <p14:creationId xmlns:p14="http://schemas.microsoft.com/office/powerpoint/2010/main" val="30319057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083" y="3305385"/>
            <a:ext cx="7772757" cy="1021175"/>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083" y="2179942"/>
            <a:ext cx="7772757" cy="1125443"/>
          </a:xfrm>
        </p:spPr>
        <p:txBody>
          <a:bodyPr anchor="b"/>
          <a:lstStyle>
            <a:lvl1pPr marL="0" indent="0">
              <a:buNone/>
              <a:defRPr sz="1800"/>
            </a:lvl1pPr>
            <a:lvl2pPr marL="412212" indent="0">
              <a:buNone/>
              <a:defRPr sz="1600"/>
            </a:lvl2pPr>
            <a:lvl3pPr marL="824423" indent="0">
              <a:buNone/>
              <a:defRPr sz="1400"/>
            </a:lvl3pPr>
            <a:lvl4pPr marL="1236635" indent="0">
              <a:buNone/>
              <a:defRPr sz="1300"/>
            </a:lvl4pPr>
            <a:lvl5pPr marL="1648846" indent="0">
              <a:buNone/>
              <a:defRPr sz="1300"/>
            </a:lvl5pPr>
            <a:lvl6pPr marL="2061058" indent="0">
              <a:buNone/>
              <a:defRPr sz="1300"/>
            </a:lvl6pPr>
            <a:lvl7pPr marL="2473269" indent="0">
              <a:buNone/>
              <a:defRPr sz="1300"/>
            </a:lvl7pPr>
            <a:lvl8pPr marL="2885481" indent="0">
              <a:buNone/>
              <a:defRPr sz="1300"/>
            </a:lvl8pPr>
            <a:lvl9pPr marL="3297692"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r>
              <a:rPr lang="en-US" dirty="0" smtClean="0"/>
              <a:t>XNoC</a:t>
            </a:r>
            <a:endParaRPr lang="en-US" dirty="0"/>
          </a:p>
        </p:txBody>
      </p:sp>
    </p:spTree>
    <p:extLst>
      <p:ext uri="{BB962C8B-B14F-4D97-AF65-F5344CB8AC3E}">
        <p14:creationId xmlns:p14="http://schemas.microsoft.com/office/powerpoint/2010/main" val="167250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0500" y="1485543"/>
            <a:ext cx="3816315" cy="320971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4083" y="1485543"/>
            <a:ext cx="3817745" cy="320971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r>
              <a:rPr lang="en-US" dirty="0" smtClean="0"/>
              <a:t>XNoC</a:t>
            </a:r>
            <a:endParaRPr lang="en-US" dirty="0"/>
          </a:p>
        </p:txBody>
      </p:sp>
    </p:spTree>
    <p:extLst>
      <p:ext uri="{BB962C8B-B14F-4D97-AF65-F5344CB8AC3E}">
        <p14:creationId xmlns:p14="http://schemas.microsoft.com/office/powerpoint/2010/main" val="346263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59" y="206385"/>
            <a:ext cx="8228885" cy="85671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558" y="1151242"/>
            <a:ext cx="4039375" cy="479415"/>
          </a:xfrm>
        </p:spPr>
        <p:txBody>
          <a:bodyPr anchor="b"/>
          <a:lstStyle>
            <a:lvl1pPr marL="0" indent="0">
              <a:buNone/>
              <a:defRPr sz="2200" b="1"/>
            </a:lvl1pPr>
            <a:lvl2pPr marL="412212" indent="0">
              <a:buNone/>
              <a:defRPr sz="1800" b="1"/>
            </a:lvl2pPr>
            <a:lvl3pPr marL="824423" indent="0">
              <a:buNone/>
              <a:defRPr sz="1600" b="1"/>
            </a:lvl3pPr>
            <a:lvl4pPr marL="1236635" indent="0">
              <a:buNone/>
              <a:defRPr sz="1400" b="1"/>
            </a:lvl4pPr>
            <a:lvl5pPr marL="1648846" indent="0">
              <a:buNone/>
              <a:defRPr sz="1400" b="1"/>
            </a:lvl5pPr>
            <a:lvl6pPr marL="2061058" indent="0">
              <a:buNone/>
              <a:defRPr sz="1400" b="1"/>
            </a:lvl6pPr>
            <a:lvl7pPr marL="2473269" indent="0">
              <a:buNone/>
              <a:defRPr sz="1400" b="1"/>
            </a:lvl7pPr>
            <a:lvl8pPr marL="2885481" indent="0">
              <a:buNone/>
              <a:defRPr sz="1400" b="1"/>
            </a:lvl8pPr>
            <a:lvl9pPr marL="3297692"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558" y="1630657"/>
            <a:ext cx="4039375" cy="296355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39" y="1151242"/>
            <a:ext cx="4040804" cy="479415"/>
          </a:xfrm>
        </p:spPr>
        <p:txBody>
          <a:bodyPr anchor="b"/>
          <a:lstStyle>
            <a:lvl1pPr marL="0" indent="0">
              <a:buNone/>
              <a:defRPr sz="2200" b="1"/>
            </a:lvl1pPr>
            <a:lvl2pPr marL="412212" indent="0">
              <a:buNone/>
              <a:defRPr sz="1800" b="1"/>
            </a:lvl2pPr>
            <a:lvl3pPr marL="824423" indent="0">
              <a:buNone/>
              <a:defRPr sz="1600" b="1"/>
            </a:lvl3pPr>
            <a:lvl4pPr marL="1236635" indent="0">
              <a:buNone/>
              <a:defRPr sz="1400" b="1"/>
            </a:lvl4pPr>
            <a:lvl5pPr marL="1648846" indent="0">
              <a:buNone/>
              <a:defRPr sz="1400" b="1"/>
            </a:lvl5pPr>
            <a:lvl6pPr marL="2061058" indent="0">
              <a:buNone/>
              <a:defRPr sz="1400" b="1"/>
            </a:lvl6pPr>
            <a:lvl7pPr marL="2473269" indent="0">
              <a:buNone/>
              <a:defRPr sz="1400" b="1"/>
            </a:lvl7pPr>
            <a:lvl8pPr marL="2885481" indent="0">
              <a:buNone/>
              <a:defRPr sz="1400" b="1"/>
            </a:lvl8pPr>
            <a:lvl9pPr marL="3297692"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39" y="1630657"/>
            <a:ext cx="4040804" cy="296355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lvl1pPr>
              <a:defRPr/>
            </a:lvl1pPr>
          </a:lstStyle>
          <a:p>
            <a:r>
              <a:rPr lang="en-US" dirty="0" smtClean="0"/>
              <a:t>XNoC</a:t>
            </a:r>
            <a:endParaRPr lang="en-US" dirty="0"/>
          </a:p>
        </p:txBody>
      </p:sp>
    </p:spTree>
    <p:extLst>
      <p:ext uri="{BB962C8B-B14F-4D97-AF65-F5344CB8AC3E}">
        <p14:creationId xmlns:p14="http://schemas.microsoft.com/office/powerpoint/2010/main" val="173896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5" name="Footer Placeholder 4"/>
          <p:cNvSpPr>
            <a:spLocks noGrp="1"/>
          </p:cNvSpPr>
          <p:nvPr>
            <p:ph type="ftr" sz="quarter" idx="12"/>
          </p:nvPr>
        </p:nvSpPr>
        <p:spPr/>
        <p:txBody>
          <a:bodyPr/>
          <a:lstStyle>
            <a:lvl1pPr>
              <a:defRPr/>
            </a:lvl1pPr>
          </a:lstStyle>
          <a:p>
            <a:r>
              <a:rPr lang="en-US" dirty="0" smtClean="0"/>
              <a:t>XNoC</a:t>
            </a:r>
            <a:endParaRPr lang="en-US" dirty="0"/>
          </a:p>
        </p:txBody>
      </p:sp>
    </p:spTree>
    <p:extLst>
      <p:ext uri="{BB962C8B-B14F-4D97-AF65-F5344CB8AC3E}">
        <p14:creationId xmlns:p14="http://schemas.microsoft.com/office/powerpoint/2010/main" val="2059341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4" name="Footer Placeholder 3"/>
          <p:cNvSpPr>
            <a:spLocks noGrp="1"/>
          </p:cNvSpPr>
          <p:nvPr>
            <p:ph type="ftr" sz="quarter" idx="12"/>
          </p:nvPr>
        </p:nvSpPr>
        <p:spPr/>
        <p:txBody>
          <a:bodyPr/>
          <a:lstStyle>
            <a:lvl1pPr>
              <a:defRPr/>
            </a:lvl1pPr>
          </a:lstStyle>
          <a:p>
            <a:r>
              <a:rPr lang="en-US" dirty="0" smtClean="0"/>
              <a:t>XNoC</a:t>
            </a:r>
            <a:endParaRPr lang="en-US" dirty="0"/>
          </a:p>
        </p:txBody>
      </p:sp>
    </p:spTree>
    <p:extLst>
      <p:ext uri="{BB962C8B-B14F-4D97-AF65-F5344CB8AC3E}">
        <p14:creationId xmlns:p14="http://schemas.microsoft.com/office/powerpoint/2010/main" val="72238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58" y="205312"/>
            <a:ext cx="3008440" cy="870686"/>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668" y="205310"/>
            <a:ext cx="5111775" cy="4388905"/>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558" y="1075997"/>
            <a:ext cx="3008440" cy="3518218"/>
          </a:xfrm>
        </p:spPr>
        <p:txBody>
          <a:bodyPr/>
          <a:lstStyle>
            <a:lvl1pPr marL="0" indent="0">
              <a:buNone/>
              <a:defRPr sz="1300"/>
            </a:lvl1pPr>
            <a:lvl2pPr marL="412212" indent="0">
              <a:buNone/>
              <a:defRPr sz="1100"/>
            </a:lvl2pPr>
            <a:lvl3pPr marL="824423" indent="0">
              <a:buNone/>
              <a:defRPr sz="900"/>
            </a:lvl3pPr>
            <a:lvl4pPr marL="1236635" indent="0">
              <a:buNone/>
              <a:defRPr sz="800"/>
            </a:lvl4pPr>
            <a:lvl5pPr marL="1648846" indent="0">
              <a:buNone/>
              <a:defRPr sz="800"/>
            </a:lvl5pPr>
            <a:lvl6pPr marL="2061058" indent="0">
              <a:buNone/>
              <a:defRPr sz="800"/>
            </a:lvl6pPr>
            <a:lvl7pPr marL="2473269" indent="0">
              <a:buNone/>
              <a:defRPr sz="800"/>
            </a:lvl7pPr>
            <a:lvl8pPr marL="2885481" indent="0">
              <a:buNone/>
              <a:defRPr sz="800"/>
            </a:lvl8pPr>
            <a:lvl9pPr marL="3297692"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r>
              <a:rPr lang="en-US" dirty="0" smtClean="0"/>
              <a:t>XNoC</a:t>
            </a:r>
            <a:endParaRPr lang="en-US" dirty="0"/>
          </a:p>
        </p:txBody>
      </p:sp>
    </p:spTree>
    <p:extLst>
      <p:ext uri="{BB962C8B-B14F-4D97-AF65-F5344CB8AC3E}">
        <p14:creationId xmlns:p14="http://schemas.microsoft.com/office/powerpoint/2010/main" val="3480582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25" y="3600988"/>
            <a:ext cx="5486399" cy="424595"/>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25" y="460067"/>
            <a:ext cx="5486399" cy="3086100"/>
          </a:xfrm>
        </p:spPr>
        <p:txBody>
          <a:bodyPr/>
          <a:lstStyle>
            <a:lvl1pPr marL="0" indent="0">
              <a:buNone/>
              <a:defRPr sz="2900"/>
            </a:lvl1pPr>
            <a:lvl2pPr marL="412212" indent="0">
              <a:buNone/>
              <a:defRPr sz="2500"/>
            </a:lvl2pPr>
            <a:lvl3pPr marL="824423" indent="0">
              <a:buNone/>
              <a:defRPr sz="2200"/>
            </a:lvl3pPr>
            <a:lvl4pPr marL="1236635" indent="0">
              <a:buNone/>
              <a:defRPr sz="1800"/>
            </a:lvl4pPr>
            <a:lvl5pPr marL="1648846" indent="0">
              <a:buNone/>
              <a:defRPr sz="1800"/>
            </a:lvl5pPr>
            <a:lvl6pPr marL="2061058" indent="0">
              <a:buNone/>
              <a:defRPr sz="1800"/>
            </a:lvl6pPr>
            <a:lvl7pPr marL="2473269" indent="0">
              <a:buNone/>
              <a:defRPr sz="1800"/>
            </a:lvl7pPr>
            <a:lvl8pPr marL="2885481" indent="0">
              <a:buNone/>
              <a:defRPr sz="1800"/>
            </a:lvl8pPr>
            <a:lvl9pPr marL="3297692"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1625" y="4025582"/>
            <a:ext cx="5486399" cy="604106"/>
          </a:xfrm>
        </p:spPr>
        <p:txBody>
          <a:bodyPr/>
          <a:lstStyle>
            <a:lvl1pPr marL="0" indent="0">
              <a:buNone/>
              <a:defRPr sz="1300"/>
            </a:lvl1pPr>
            <a:lvl2pPr marL="412212" indent="0">
              <a:buNone/>
              <a:defRPr sz="1100"/>
            </a:lvl2pPr>
            <a:lvl3pPr marL="824423" indent="0">
              <a:buNone/>
              <a:defRPr sz="900"/>
            </a:lvl3pPr>
            <a:lvl4pPr marL="1236635" indent="0">
              <a:buNone/>
              <a:defRPr sz="800"/>
            </a:lvl4pPr>
            <a:lvl5pPr marL="1648846" indent="0">
              <a:buNone/>
              <a:defRPr sz="800"/>
            </a:lvl5pPr>
            <a:lvl6pPr marL="2061058" indent="0">
              <a:buNone/>
              <a:defRPr sz="800"/>
            </a:lvl6pPr>
            <a:lvl7pPr marL="2473269" indent="0">
              <a:buNone/>
              <a:defRPr sz="800"/>
            </a:lvl7pPr>
            <a:lvl8pPr marL="2885481" indent="0">
              <a:buNone/>
              <a:defRPr sz="800"/>
            </a:lvl8pPr>
            <a:lvl9pPr marL="3297692"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r>
              <a:rPr lang="en-US" dirty="0" smtClean="0"/>
              <a:t>XNoC</a:t>
            </a:r>
            <a:endParaRPr lang="en-US" dirty="0"/>
          </a:p>
        </p:txBody>
      </p:sp>
    </p:spTree>
    <p:extLst>
      <p:ext uri="{BB962C8B-B14F-4D97-AF65-F5344CB8AC3E}">
        <p14:creationId xmlns:p14="http://schemas.microsoft.com/office/powerpoint/2010/main" val="1794699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50500" y="619155"/>
            <a:ext cx="6518763" cy="85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3" rIns="91408" bIns="45703"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550500" y="1485543"/>
            <a:ext cx="7771327" cy="320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3" rIns="91408" bIns="4570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4"/>
          <p:cNvSpPr>
            <a:spLocks noGrp="1" noChangeArrowheads="1"/>
          </p:cNvSpPr>
          <p:nvPr>
            <p:ph type="dt" sz="half" idx="2"/>
          </p:nvPr>
        </p:nvSpPr>
        <p:spPr bwMode="auto">
          <a:xfrm>
            <a:off x="417" y="4942208"/>
            <a:ext cx="1904583" cy="181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3" rIns="91408" bIns="45703" numCol="1" anchor="ctr" anchorCtr="0" compatLnSpc="1">
            <a:prstTxWarp prst="textNoShape">
              <a:avLst/>
            </a:prstTxWarp>
          </a:bodyPr>
          <a:lstStyle>
            <a:lvl1pPr defTabSz="914595">
              <a:defRPr sz="900" b="1">
                <a:solidFill>
                  <a:schemeClr val="bg1"/>
                </a:solidFill>
              </a:defRPr>
            </a:lvl1pPr>
          </a:lstStyle>
          <a:p>
            <a:endParaRPr lang="en-US"/>
          </a:p>
        </p:txBody>
      </p:sp>
      <p:sp>
        <p:nvSpPr>
          <p:cNvPr id="1030" name="Rectangle 6"/>
          <p:cNvSpPr>
            <a:spLocks noGrp="1" noChangeArrowheads="1"/>
          </p:cNvSpPr>
          <p:nvPr>
            <p:ph type="sldNum" sz="quarter" idx="4"/>
          </p:nvPr>
        </p:nvSpPr>
        <p:spPr bwMode="auto">
          <a:xfrm>
            <a:off x="7239417" y="4942208"/>
            <a:ext cx="1904583" cy="181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3" rIns="91408" bIns="45703" numCol="1" anchor="ctr" anchorCtr="0" compatLnSpc="1">
            <a:prstTxWarp prst="textNoShape">
              <a:avLst/>
            </a:prstTxWarp>
          </a:bodyPr>
          <a:lstStyle>
            <a:lvl1pPr algn="r" defTabSz="914595">
              <a:defRPr sz="900" b="1">
                <a:solidFill>
                  <a:schemeClr val="bg1"/>
                </a:solidFill>
              </a:defRPr>
            </a:lvl1pPr>
          </a:lstStyle>
          <a:p>
            <a:fld id="{B6F15528-21DE-4FAA-801E-634DDDAF4B2B}" type="slidenum">
              <a:rPr lang="en-US" smtClean="0"/>
              <a:pPr/>
              <a:t>‹#›</a:t>
            </a:fld>
            <a:endParaRPr lang="en-US"/>
          </a:p>
        </p:txBody>
      </p:sp>
      <p:sp>
        <p:nvSpPr>
          <p:cNvPr id="1031" name="Rectangle 7"/>
          <p:cNvSpPr>
            <a:spLocks noChangeArrowheads="1"/>
          </p:cNvSpPr>
          <p:nvPr/>
        </p:nvSpPr>
        <p:spPr bwMode="auto">
          <a:xfrm>
            <a:off x="0" y="4951089"/>
            <a:ext cx="9144000" cy="190262"/>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442" tIns="41221" rIns="82442" bIns="41221" anchor="ctr"/>
          <a:lstStyle/>
          <a:p>
            <a:endParaRPr lang="en-US"/>
          </a:p>
        </p:txBody>
      </p:sp>
      <p:sp>
        <p:nvSpPr>
          <p:cNvPr id="1032" name="Rectangle 8"/>
          <p:cNvSpPr>
            <a:spLocks noChangeArrowheads="1"/>
          </p:cNvSpPr>
          <p:nvPr/>
        </p:nvSpPr>
        <p:spPr bwMode="auto">
          <a:xfrm>
            <a:off x="0" y="0"/>
            <a:ext cx="9144000" cy="190262"/>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442" tIns="41221" rIns="82442" bIns="41221" anchor="ctr"/>
          <a:lstStyle/>
          <a:p>
            <a:endParaRPr lang="en-US"/>
          </a:p>
        </p:txBody>
      </p:sp>
      <p:pic>
        <p:nvPicPr>
          <p:cNvPr id="1034"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75023" y="191017"/>
            <a:ext cx="1168977" cy="534236"/>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2"/>
          <p:cNvSpPr>
            <a:spLocks noGrp="1" noChangeArrowheads="1"/>
          </p:cNvSpPr>
          <p:nvPr>
            <p:ph type="ftr" sz="quarter" idx="3"/>
          </p:nvPr>
        </p:nvSpPr>
        <p:spPr bwMode="auto">
          <a:xfrm>
            <a:off x="3157146" y="4942208"/>
            <a:ext cx="2895481" cy="181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3" rIns="91408" bIns="45703" numCol="1" anchor="ctr" anchorCtr="0" compatLnSpc="1">
            <a:prstTxWarp prst="textNoShape">
              <a:avLst/>
            </a:prstTxWarp>
          </a:bodyPr>
          <a:lstStyle>
            <a:lvl1pPr algn="ctr" defTabSz="914595">
              <a:defRPr sz="900" b="1">
                <a:solidFill>
                  <a:schemeClr val="bg1"/>
                </a:solidFill>
              </a:defRPr>
            </a:lvl1pPr>
          </a:lstStyle>
          <a:p>
            <a:r>
              <a:rPr lang="en-US" dirty="0" smtClean="0"/>
              <a:t>XNoC</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595" rtl="0" eaLnBrk="1" fontAlgn="base" hangingPunct="1">
        <a:spcBef>
          <a:spcPct val="0"/>
        </a:spcBef>
        <a:spcAft>
          <a:spcPct val="0"/>
        </a:spcAft>
        <a:defRPr sz="3200">
          <a:solidFill>
            <a:srgbClr val="FF6600"/>
          </a:solidFill>
          <a:latin typeface="+mj-lt"/>
          <a:ea typeface="+mj-ea"/>
          <a:cs typeface="+mj-cs"/>
        </a:defRPr>
      </a:lvl1pPr>
      <a:lvl2pPr algn="l" defTabSz="914595" rtl="0" eaLnBrk="1" fontAlgn="base" hangingPunct="1">
        <a:spcBef>
          <a:spcPct val="0"/>
        </a:spcBef>
        <a:spcAft>
          <a:spcPct val="0"/>
        </a:spcAft>
        <a:defRPr sz="3200">
          <a:solidFill>
            <a:srgbClr val="FF6600"/>
          </a:solidFill>
          <a:latin typeface="Times New Roman" pitchFamily="18" charset="0"/>
        </a:defRPr>
      </a:lvl2pPr>
      <a:lvl3pPr algn="l" defTabSz="914595" rtl="0" eaLnBrk="1" fontAlgn="base" hangingPunct="1">
        <a:spcBef>
          <a:spcPct val="0"/>
        </a:spcBef>
        <a:spcAft>
          <a:spcPct val="0"/>
        </a:spcAft>
        <a:defRPr sz="3200">
          <a:solidFill>
            <a:srgbClr val="FF6600"/>
          </a:solidFill>
          <a:latin typeface="Times New Roman" pitchFamily="18" charset="0"/>
        </a:defRPr>
      </a:lvl3pPr>
      <a:lvl4pPr algn="l" defTabSz="914595" rtl="0" eaLnBrk="1" fontAlgn="base" hangingPunct="1">
        <a:spcBef>
          <a:spcPct val="0"/>
        </a:spcBef>
        <a:spcAft>
          <a:spcPct val="0"/>
        </a:spcAft>
        <a:defRPr sz="3200">
          <a:solidFill>
            <a:srgbClr val="FF6600"/>
          </a:solidFill>
          <a:latin typeface="Times New Roman" pitchFamily="18" charset="0"/>
        </a:defRPr>
      </a:lvl4pPr>
      <a:lvl5pPr algn="l" defTabSz="914595" rtl="0" eaLnBrk="1" fontAlgn="base" hangingPunct="1">
        <a:spcBef>
          <a:spcPct val="0"/>
        </a:spcBef>
        <a:spcAft>
          <a:spcPct val="0"/>
        </a:spcAft>
        <a:defRPr sz="3200">
          <a:solidFill>
            <a:srgbClr val="FF6600"/>
          </a:solidFill>
          <a:latin typeface="Times New Roman" pitchFamily="18" charset="0"/>
        </a:defRPr>
      </a:lvl5pPr>
      <a:lvl6pPr marL="412212" algn="l" defTabSz="914595" rtl="0" eaLnBrk="1" fontAlgn="base" hangingPunct="1">
        <a:spcBef>
          <a:spcPct val="0"/>
        </a:spcBef>
        <a:spcAft>
          <a:spcPct val="0"/>
        </a:spcAft>
        <a:defRPr sz="3200">
          <a:solidFill>
            <a:srgbClr val="FF6600"/>
          </a:solidFill>
          <a:latin typeface="Times New Roman" pitchFamily="18" charset="0"/>
        </a:defRPr>
      </a:lvl6pPr>
      <a:lvl7pPr marL="824423" algn="l" defTabSz="914595" rtl="0" eaLnBrk="1" fontAlgn="base" hangingPunct="1">
        <a:spcBef>
          <a:spcPct val="0"/>
        </a:spcBef>
        <a:spcAft>
          <a:spcPct val="0"/>
        </a:spcAft>
        <a:defRPr sz="3200">
          <a:solidFill>
            <a:srgbClr val="FF6600"/>
          </a:solidFill>
          <a:latin typeface="Times New Roman" pitchFamily="18" charset="0"/>
        </a:defRPr>
      </a:lvl7pPr>
      <a:lvl8pPr marL="1236635" algn="l" defTabSz="914595" rtl="0" eaLnBrk="1" fontAlgn="base" hangingPunct="1">
        <a:spcBef>
          <a:spcPct val="0"/>
        </a:spcBef>
        <a:spcAft>
          <a:spcPct val="0"/>
        </a:spcAft>
        <a:defRPr sz="3200">
          <a:solidFill>
            <a:srgbClr val="FF6600"/>
          </a:solidFill>
          <a:latin typeface="Times New Roman" pitchFamily="18" charset="0"/>
        </a:defRPr>
      </a:lvl8pPr>
      <a:lvl9pPr marL="1648846" algn="l" defTabSz="914595" rtl="0" eaLnBrk="1" fontAlgn="base" hangingPunct="1">
        <a:spcBef>
          <a:spcPct val="0"/>
        </a:spcBef>
        <a:spcAft>
          <a:spcPct val="0"/>
        </a:spcAft>
        <a:defRPr sz="3200">
          <a:solidFill>
            <a:srgbClr val="FF6600"/>
          </a:solidFill>
          <a:latin typeface="Times New Roman" pitchFamily="18" charset="0"/>
        </a:defRPr>
      </a:lvl9pPr>
    </p:titleStyle>
    <p:bodyStyle>
      <a:lvl1pPr algn="l" defTabSz="914595" rtl="0" eaLnBrk="1" fontAlgn="base" hangingPunct="1">
        <a:spcBef>
          <a:spcPct val="20000"/>
        </a:spcBef>
        <a:spcAft>
          <a:spcPct val="0"/>
        </a:spcAft>
        <a:defRPr sz="2300" b="1">
          <a:solidFill>
            <a:srgbClr val="003399"/>
          </a:solidFill>
          <a:latin typeface="+mn-lt"/>
          <a:ea typeface="+mn-ea"/>
          <a:cs typeface="+mn-cs"/>
        </a:defRPr>
      </a:lvl1pPr>
      <a:lvl2pPr marL="337784" indent="5725" algn="l" defTabSz="914595" rtl="0" eaLnBrk="1" fontAlgn="base" hangingPunct="1">
        <a:spcBef>
          <a:spcPct val="20000"/>
        </a:spcBef>
        <a:spcAft>
          <a:spcPct val="0"/>
        </a:spcAft>
        <a:defRPr sz="2300">
          <a:solidFill>
            <a:srgbClr val="003399"/>
          </a:solidFill>
          <a:latin typeface="+mn-lt"/>
        </a:defRPr>
      </a:lvl2pPr>
      <a:lvl3pPr marL="681294" algn="l" defTabSz="914595" rtl="0" eaLnBrk="1" fontAlgn="base" hangingPunct="1">
        <a:spcBef>
          <a:spcPct val="20000"/>
        </a:spcBef>
        <a:spcAft>
          <a:spcPct val="0"/>
        </a:spcAft>
        <a:defRPr sz="2000" b="1">
          <a:solidFill>
            <a:srgbClr val="FF6600"/>
          </a:solidFill>
          <a:latin typeface="+mn-lt"/>
        </a:defRPr>
      </a:lvl3pPr>
      <a:lvl4pPr marL="1030529" indent="5725" algn="l" defTabSz="914595" rtl="0" eaLnBrk="1" fontAlgn="base" hangingPunct="1">
        <a:spcBef>
          <a:spcPct val="20000"/>
        </a:spcBef>
        <a:spcAft>
          <a:spcPct val="0"/>
        </a:spcAft>
        <a:defRPr sz="2000" i="1">
          <a:solidFill>
            <a:srgbClr val="003399"/>
          </a:solidFill>
          <a:latin typeface="+mn-lt"/>
        </a:defRPr>
      </a:lvl4pPr>
      <a:lvl5pPr marL="1374038" algn="l" defTabSz="914595" rtl="0" eaLnBrk="1" fontAlgn="base" hangingPunct="1">
        <a:spcBef>
          <a:spcPct val="20000"/>
        </a:spcBef>
        <a:spcAft>
          <a:spcPct val="0"/>
        </a:spcAft>
        <a:defRPr sz="1800">
          <a:solidFill>
            <a:srgbClr val="003399"/>
          </a:solidFill>
          <a:latin typeface="+mn-lt"/>
        </a:defRPr>
      </a:lvl5pPr>
      <a:lvl6pPr marL="1786250" algn="l" defTabSz="914595" rtl="0" eaLnBrk="1" fontAlgn="base" hangingPunct="1">
        <a:spcBef>
          <a:spcPct val="20000"/>
        </a:spcBef>
        <a:spcAft>
          <a:spcPct val="0"/>
        </a:spcAft>
        <a:defRPr sz="1800">
          <a:solidFill>
            <a:srgbClr val="003399"/>
          </a:solidFill>
          <a:latin typeface="+mn-lt"/>
        </a:defRPr>
      </a:lvl6pPr>
      <a:lvl7pPr marL="2198461" algn="l" defTabSz="914595" rtl="0" eaLnBrk="1" fontAlgn="base" hangingPunct="1">
        <a:spcBef>
          <a:spcPct val="20000"/>
        </a:spcBef>
        <a:spcAft>
          <a:spcPct val="0"/>
        </a:spcAft>
        <a:defRPr sz="1800">
          <a:solidFill>
            <a:srgbClr val="003399"/>
          </a:solidFill>
          <a:latin typeface="+mn-lt"/>
        </a:defRPr>
      </a:lvl7pPr>
      <a:lvl8pPr marL="2610673" algn="l" defTabSz="914595" rtl="0" eaLnBrk="1" fontAlgn="base" hangingPunct="1">
        <a:spcBef>
          <a:spcPct val="20000"/>
        </a:spcBef>
        <a:spcAft>
          <a:spcPct val="0"/>
        </a:spcAft>
        <a:defRPr sz="1800">
          <a:solidFill>
            <a:srgbClr val="003399"/>
          </a:solidFill>
          <a:latin typeface="+mn-lt"/>
        </a:defRPr>
      </a:lvl8pPr>
      <a:lvl9pPr marL="3022884" algn="l" defTabSz="914595" rtl="0" eaLnBrk="1" fontAlgn="base" hangingPunct="1">
        <a:spcBef>
          <a:spcPct val="20000"/>
        </a:spcBef>
        <a:spcAft>
          <a:spcPct val="0"/>
        </a:spcAft>
        <a:defRPr sz="1800">
          <a:solidFill>
            <a:srgbClr val="003399"/>
          </a:solidFill>
          <a:latin typeface="+mn-lt"/>
        </a:defRPr>
      </a:lvl9pPr>
    </p:bodyStyle>
    <p:otherStyle>
      <a:defPPr>
        <a:defRPr lang="en-US"/>
      </a:defPPr>
      <a:lvl1pPr marL="0" algn="l" defTabSz="824423" rtl="0" eaLnBrk="1" latinLnBrk="0" hangingPunct="1">
        <a:defRPr sz="1600" kern="1200">
          <a:solidFill>
            <a:schemeClr val="tx1"/>
          </a:solidFill>
          <a:latin typeface="+mn-lt"/>
          <a:ea typeface="+mn-ea"/>
          <a:cs typeface="+mn-cs"/>
        </a:defRPr>
      </a:lvl1pPr>
      <a:lvl2pPr marL="412212" algn="l" defTabSz="824423" rtl="0" eaLnBrk="1" latinLnBrk="0" hangingPunct="1">
        <a:defRPr sz="1600" kern="1200">
          <a:solidFill>
            <a:schemeClr val="tx1"/>
          </a:solidFill>
          <a:latin typeface="+mn-lt"/>
          <a:ea typeface="+mn-ea"/>
          <a:cs typeface="+mn-cs"/>
        </a:defRPr>
      </a:lvl2pPr>
      <a:lvl3pPr marL="824423" algn="l" defTabSz="824423" rtl="0" eaLnBrk="1" latinLnBrk="0" hangingPunct="1">
        <a:defRPr sz="1600" kern="1200">
          <a:solidFill>
            <a:schemeClr val="tx1"/>
          </a:solidFill>
          <a:latin typeface="+mn-lt"/>
          <a:ea typeface="+mn-ea"/>
          <a:cs typeface="+mn-cs"/>
        </a:defRPr>
      </a:lvl3pPr>
      <a:lvl4pPr marL="1236635" algn="l" defTabSz="824423" rtl="0" eaLnBrk="1" latinLnBrk="0" hangingPunct="1">
        <a:defRPr sz="1600" kern="1200">
          <a:solidFill>
            <a:schemeClr val="tx1"/>
          </a:solidFill>
          <a:latin typeface="+mn-lt"/>
          <a:ea typeface="+mn-ea"/>
          <a:cs typeface="+mn-cs"/>
        </a:defRPr>
      </a:lvl4pPr>
      <a:lvl5pPr marL="1648846" algn="l" defTabSz="824423" rtl="0" eaLnBrk="1" latinLnBrk="0" hangingPunct="1">
        <a:defRPr sz="1600" kern="1200">
          <a:solidFill>
            <a:schemeClr val="tx1"/>
          </a:solidFill>
          <a:latin typeface="+mn-lt"/>
          <a:ea typeface="+mn-ea"/>
          <a:cs typeface="+mn-cs"/>
        </a:defRPr>
      </a:lvl5pPr>
      <a:lvl6pPr marL="2061058" algn="l" defTabSz="824423" rtl="0" eaLnBrk="1" latinLnBrk="0" hangingPunct="1">
        <a:defRPr sz="1600" kern="1200">
          <a:solidFill>
            <a:schemeClr val="tx1"/>
          </a:solidFill>
          <a:latin typeface="+mn-lt"/>
          <a:ea typeface="+mn-ea"/>
          <a:cs typeface="+mn-cs"/>
        </a:defRPr>
      </a:lvl6pPr>
      <a:lvl7pPr marL="2473269" algn="l" defTabSz="824423" rtl="0" eaLnBrk="1" latinLnBrk="0" hangingPunct="1">
        <a:defRPr sz="1600" kern="1200">
          <a:solidFill>
            <a:schemeClr val="tx1"/>
          </a:solidFill>
          <a:latin typeface="+mn-lt"/>
          <a:ea typeface="+mn-ea"/>
          <a:cs typeface="+mn-cs"/>
        </a:defRPr>
      </a:lvl7pPr>
      <a:lvl8pPr marL="2885481" algn="l" defTabSz="824423" rtl="0" eaLnBrk="1" latinLnBrk="0" hangingPunct="1">
        <a:defRPr sz="1600" kern="1200">
          <a:solidFill>
            <a:schemeClr val="tx1"/>
          </a:solidFill>
          <a:latin typeface="+mn-lt"/>
          <a:ea typeface="+mn-ea"/>
          <a:cs typeface="+mn-cs"/>
        </a:defRPr>
      </a:lvl8pPr>
      <a:lvl9pPr marL="3297692" algn="l" defTabSz="82442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11.tmp"/><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55.jpeg"/></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4.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024" y="209550"/>
            <a:ext cx="8808575" cy="1524000"/>
          </a:xfrm>
        </p:spPr>
        <p:txBody>
          <a:bodyPr/>
          <a:lstStyle/>
          <a:p>
            <a:r>
              <a:rPr lang="en-US" sz="4500" b="1" dirty="0"/>
              <a:t>XNoC: </a:t>
            </a:r>
            <a:r>
              <a:rPr lang="en-US" sz="4500" b="1" dirty="0" smtClean="0"/>
              <a:t>A </a:t>
            </a:r>
            <a:r>
              <a:rPr lang="en-US" sz="4500" b="1" dirty="0"/>
              <a:t>Non-intrusive TDM </a:t>
            </a:r>
            <a:r>
              <a:rPr lang="en-US" sz="4500" b="1" dirty="0" smtClean="0"/>
              <a:t>Circuit-switched Network-on-Chip</a:t>
            </a:r>
            <a:endParaRPr lang="en-US" sz="4500" b="1" dirty="0"/>
          </a:p>
        </p:txBody>
      </p:sp>
      <p:sp>
        <p:nvSpPr>
          <p:cNvPr id="3" name="Title 1"/>
          <p:cNvSpPr txBox="1">
            <a:spLocks/>
          </p:cNvSpPr>
          <p:nvPr/>
        </p:nvSpPr>
        <p:spPr bwMode="auto">
          <a:xfrm>
            <a:off x="533400" y="2286000"/>
            <a:ext cx="492208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3" rIns="91408" bIns="45703" numCol="1" anchor="ctr" anchorCtr="0" compatLnSpc="1">
            <a:prstTxWarp prst="textNoShape">
              <a:avLst/>
            </a:prstTxWarp>
          </a:bodyPr>
          <a:lstStyle>
            <a:lvl1pPr algn="ctr" defTabSz="914595" rtl="0" eaLnBrk="1" fontAlgn="base" hangingPunct="1">
              <a:spcBef>
                <a:spcPct val="0"/>
              </a:spcBef>
              <a:spcAft>
                <a:spcPct val="0"/>
              </a:spcAft>
              <a:defRPr sz="5400">
                <a:solidFill>
                  <a:schemeClr val="bg1"/>
                </a:solidFill>
                <a:latin typeface="+mj-lt"/>
                <a:ea typeface="+mj-ea"/>
                <a:cs typeface="+mj-cs"/>
              </a:defRPr>
            </a:lvl1pPr>
            <a:lvl2pPr algn="l" defTabSz="914595" rtl="0" eaLnBrk="1" fontAlgn="base" hangingPunct="1">
              <a:spcBef>
                <a:spcPct val="0"/>
              </a:spcBef>
              <a:spcAft>
                <a:spcPct val="0"/>
              </a:spcAft>
              <a:defRPr sz="3200">
                <a:solidFill>
                  <a:srgbClr val="FF6600"/>
                </a:solidFill>
                <a:latin typeface="Times New Roman" pitchFamily="18" charset="0"/>
              </a:defRPr>
            </a:lvl2pPr>
            <a:lvl3pPr algn="l" defTabSz="914595" rtl="0" eaLnBrk="1" fontAlgn="base" hangingPunct="1">
              <a:spcBef>
                <a:spcPct val="0"/>
              </a:spcBef>
              <a:spcAft>
                <a:spcPct val="0"/>
              </a:spcAft>
              <a:defRPr sz="3200">
                <a:solidFill>
                  <a:srgbClr val="FF6600"/>
                </a:solidFill>
                <a:latin typeface="Times New Roman" pitchFamily="18" charset="0"/>
              </a:defRPr>
            </a:lvl3pPr>
            <a:lvl4pPr algn="l" defTabSz="914595" rtl="0" eaLnBrk="1" fontAlgn="base" hangingPunct="1">
              <a:spcBef>
                <a:spcPct val="0"/>
              </a:spcBef>
              <a:spcAft>
                <a:spcPct val="0"/>
              </a:spcAft>
              <a:defRPr sz="3200">
                <a:solidFill>
                  <a:srgbClr val="FF6600"/>
                </a:solidFill>
                <a:latin typeface="Times New Roman" pitchFamily="18" charset="0"/>
              </a:defRPr>
            </a:lvl4pPr>
            <a:lvl5pPr algn="l" defTabSz="914595" rtl="0" eaLnBrk="1" fontAlgn="base" hangingPunct="1">
              <a:spcBef>
                <a:spcPct val="0"/>
              </a:spcBef>
              <a:spcAft>
                <a:spcPct val="0"/>
              </a:spcAft>
              <a:defRPr sz="3200">
                <a:solidFill>
                  <a:srgbClr val="FF6600"/>
                </a:solidFill>
                <a:latin typeface="Times New Roman" pitchFamily="18" charset="0"/>
              </a:defRPr>
            </a:lvl5pPr>
            <a:lvl6pPr marL="412212" algn="l" defTabSz="914595" rtl="0" eaLnBrk="1" fontAlgn="base" hangingPunct="1">
              <a:spcBef>
                <a:spcPct val="0"/>
              </a:spcBef>
              <a:spcAft>
                <a:spcPct val="0"/>
              </a:spcAft>
              <a:defRPr sz="3200">
                <a:solidFill>
                  <a:srgbClr val="FF6600"/>
                </a:solidFill>
                <a:latin typeface="Times New Roman" pitchFamily="18" charset="0"/>
              </a:defRPr>
            </a:lvl6pPr>
            <a:lvl7pPr marL="824423" algn="l" defTabSz="914595" rtl="0" eaLnBrk="1" fontAlgn="base" hangingPunct="1">
              <a:spcBef>
                <a:spcPct val="0"/>
              </a:spcBef>
              <a:spcAft>
                <a:spcPct val="0"/>
              </a:spcAft>
              <a:defRPr sz="3200">
                <a:solidFill>
                  <a:srgbClr val="FF6600"/>
                </a:solidFill>
                <a:latin typeface="Times New Roman" pitchFamily="18" charset="0"/>
              </a:defRPr>
            </a:lvl7pPr>
            <a:lvl8pPr marL="1236635" algn="l" defTabSz="914595" rtl="0" eaLnBrk="1" fontAlgn="base" hangingPunct="1">
              <a:spcBef>
                <a:spcPct val="0"/>
              </a:spcBef>
              <a:spcAft>
                <a:spcPct val="0"/>
              </a:spcAft>
              <a:defRPr sz="3200">
                <a:solidFill>
                  <a:srgbClr val="FF6600"/>
                </a:solidFill>
                <a:latin typeface="Times New Roman" pitchFamily="18" charset="0"/>
              </a:defRPr>
            </a:lvl8pPr>
            <a:lvl9pPr marL="1648846" algn="l" defTabSz="914595" rtl="0" eaLnBrk="1" fontAlgn="base" hangingPunct="1">
              <a:spcBef>
                <a:spcPct val="0"/>
              </a:spcBef>
              <a:spcAft>
                <a:spcPct val="0"/>
              </a:spcAft>
              <a:defRPr sz="3200">
                <a:solidFill>
                  <a:srgbClr val="FF6600"/>
                </a:solidFill>
                <a:latin typeface="Times New Roman" pitchFamily="18" charset="0"/>
              </a:defRPr>
            </a:lvl9pPr>
          </a:lstStyle>
          <a:p>
            <a:r>
              <a:rPr lang="en-US" sz="3200" i="1" u="sng" dirty="0" smtClean="0"/>
              <a:t>Tuan</a:t>
            </a:r>
            <a:r>
              <a:rPr lang="en-US" sz="3200" i="1" dirty="0" smtClean="0"/>
              <a:t> D. A. Nguyen </a:t>
            </a:r>
            <a:r>
              <a:rPr lang="en-US" sz="3200" i="1" baseline="30000" dirty="0" smtClean="0"/>
              <a:t>(1) </a:t>
            </a:r>
          </a:p>
        </p:txBody>
      </p:sp>
      <p:sp>
        <p:nvSpPr>
          <p:cNvPr id="4" name="Title 1"/>
          <p:cNvSpPr txBox="1">
            <a:spLocks/>
          </p:cNvSpPr>
          <p:nvPr/>
        </p:nvSpPr>
        <p:spPr bwMode="auto">
          <a:xfrm>
            <a:off x="76200" y="3200400"/>
            <a:ext cx="9144000" cy="52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3" rIns="91408" bIns="45703" numCol="1" anchor="ctr" anchorCtr="0" compatLnSpc="1">
            <a:prstTxWarp prst="textNoShape">
              <a:avLst/>
            </a:prstTxWarp>
          </a:bodyPr>
          <a:lstStyle>
            <a:lvl1pPr algn="ctr" defTabSz="914595" rtl="0" eaLnBrk="1" fontAlgn="base" hangingPunct="1">
              <a:spcBef>
                <a:spcPct val="0"/>
              </a:spcBef>
              <a:spcAft>
                <a:spcPct val="0"/>
              </a:spcAft>
              <a:defRPr sz="5400">
                <a:solidFill>
                  <a:schemeClr val="bg1"/>
                </a:solidFill>
                <a:latin typeface="+mj-lt"/>
                <a:ea typeface="+mj-ea"/>
                <a:cs typeface="+mj-cs"/>
              </a:defRPr>
            </a:lvl1pPr>
            <a:lvl2pPr algn="l" defTabSz="914595" rtl="0" eaLnBrk="1" fontAlgn="base" hangingPunct="1">
              <a:spcBef>
                <a:spcPct val="0"/>
              </a:spcBef>
              <a:spcAft>
                <a:spcPct val="0"/>
              </a:spcAft>
              <a:defRPr sz="3200">
                <a:solidFill>
                  <a:srgbClr val="FF6600"/>
                </a:solidFill>
                <a:latin typeface="Times New Roman" pitchFamily="18" charset="0"/>
              </a:defRPr>
            </a:lvl2pPr>
            <a:lvl3pPr algn="l" defTabSz="914595" rtl="0" eaLnBrk="1" fontAlgn="base" hangingPunct="1">
              <a:spcBef>
                <a:spcPct val="0"/>
              </a:spcBef>
              <a:spcAft>
                <a:spcPct val="0"/>
              </a:spcAft>
              <a:defRPr sz="3200">
                <a:solidFill>
                  <a:srgbClr val="FF6600"/>
                </a:solidFill>
                <a:latin typeface="Times New Roman" pitchFamily="18" charset="0"/>
              </a:defRPr>
            </a:lvl3pPr>
            <a:lvl4pPr algn="l" defTabSz="914595" rtl="0" eaLnBrk="1" fontAlgn="base" hangingPunct="1">
              <a:spcBef>
                <a:spcPct val="0"/>
              </a:spcBef>
              <a:spcAft>
                <a:spcPct val="0"/>
              </a:spcAft>
              <a:defRPr sz="3200">
                <a:solidFill>
                  <a:srgbClr val="FF6600"/>
                </a:solidFill>
                <a:latin typeface="Times New Roman" pitchFamily="18" charset="0"/>
              </a:defRPr>
            </a:lvl4pPr>
            <a:lvl5pPr algn="l" defTabSz="914595" rtl="0" eaLnBrk="1" fontAlgn="base" hangingPunct="1">
              <a:spcBef>
                <a:spcPct val="0"/>
              </a:spcBef>
              <a:spcAft>
                <a:spcPct val="0"/>
              </a:spcAft>
              <a:defRPr sz="3200">
                <a:solidFill>
                  <a:srgbClr val="FF6600"/>
                </a:solidFill>
                <a:latin typeface="Times New Roman" pitchFamily="18" charset="0"/>
              </a:defRPr>
            </a:lvl5pPr>
            <a:lvl6pPr marL="412212" algn="l" defTabSz="914595" rtl="0" eaLnBrk="1" fontAlgn="base" hangingPunct="1">
              <a:spcBef>
                <a:spcPct val="0"/>
              </a:spcBef>
              <a:spcAft>
                <a:spcPct val="0"/>
              </a:spcAft>
              <a:defRPr sz="3200">
                <a:solidFill>
                  <a:srgbClr val="FF6600"/>
                </a:solidFill>
                <a:latin typeface="Times New Roman" pitchFamily="18" charset="0"/>
              </a:defRPr>
            </a:lvl6pPr>
            <a:lvl7pPr marL="824423" algn="l" defTabSz="914595" rtl="0" eaLnBrk="1" fontAlgn="base" hangingPunct="1">
              <a:spcBef>
                <a:spcPct val="0"/>
              </a:spcBef>
              <a:spcAft>
                <a:spcPct val="0"/>
              </a:spcAft>
              <a:defRPr sz="3200">
                <a:solidFill>
                  <a:srgbClr val="FF6600"/>
                </a:solidFill>
                <a:latin typeface="Times New Roman" pitchFamily="18" charset="0"/>
              </a:defRPr>
            </a:lvl7pPr>
            <a:lvl8pPr marL="1236635" algn="l" defTabSz="914595" rtl="0" eaLnBrk="1" fontAlgn="base" hangingPunct="1">
              <a:spcBef>
                <a:spcPct val="0"/>
              </a:spcBef>
              <a:spcAft>
                <a:spcPct val="0"/>
              </a:spcAft>
              <a:defRPr sz="3200">
                <a:solidFill>
                  <a:srgbClr val="FF6600"/>
                </a:solidFill>
                <a:latin typeface="Times New Roman" pitchFamily="18" charset="0"/>
              </a:defRPr>
            </a:lvl8pPr>
            <a:lvl9pPr marL="1648846" algn="l" defTabSz="914595" rtl="0" eaLnBrk="1" fontAlgn="base" hangingPunct="1">
              <a:spcBef>
                <a:spcPct val="0"/>
              </a:spcBef>
              <a:spcAft>
                <a:spcPct val="0"/>
              </a:spcAft>
              <a:defRPr sz="3200">
                <a:solidFill>
                  <a:srgbClr val="FF6600"/>
                </a:solidFill>
                <a:latin typeface="Times New Roman" pitchFamily="18" charset="0"/>
              </a:defRPr>
            </a:lvl9pPr>
          </a:lstStyle>
          <a:p>
            <a:pPr marL="514350" indent="-514350" algn="l">
              <a:buAutoNum type="arabicParenBoth"/>
            </a:pPr>
            <a:r>
              <a:rPr lang="en-US" sz="1600" i="1" dirty="0"/>
              <a:t>ECE </a:t>
            </a:r>
            <a:r>
              <a:rPr lang="en-US" sz="1600" i="1" dirty="0" smtClean="0"/>
              <a:t>Department, </a:t>
            </a:r>
            <a:r>
              <a:rPr lang="en-US" sz="1600" i="1" dirty="0"/>
              <a:t>National University of Singapore, </a:t>
            </a:r>
            <a:r>
              <a:rPr lang="en-US" sz="1600" i="1" dirty="0" smtClean="0"/>
              <a:t>Singapore</a:t>
            </a:r>
          </a:p>
          <a:p>
            <a:pPr marL="514350" indent="-514350" algn="l">
              <a:buAutoNum type="arabicParenBoth"/>
            </a:pPr>
            <a:r>
              <a:rPr lang="en-US" sz="1600" i="1" dirty="0"/>
              <a:t>Chair of Processor Design, Center for Advancing Electronics Dresden, TU Dresden, </a:t>
            </a:r>
            <a:r>
              <a:rPr lang="en-US" sz="1600" i="1" dirty="0" smtClean="0"/>
              <a:t>Germany</a:t>
            </a:r>
          </a:p>
        </p:txBody>
      </p:sp>
      <p:sp>
        <p:nvSpPr>
          <p:cNvPr id="5" name="Rectangle 4"/>
          <p:cNvSpPr/>
          <p:nvPr/>
        </p:nvSpPr>
        <p:spPr bwMode="auto">
          <a:xfrm>
            <a:off x="3200400" y="3829050"/>
            <a:ext cx="2743200" cy="97155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1026" name="Picture 2" descr="H:\Dropbox\NUS\Research_Sems\Sem7\PRFloor\presentation\images\NUS_logo_full-horizonta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717" t="23059" r="13992" b="24034"/>
          <a:stretch/>
        </p:blipFill>
        <p:spPr bwMode="auto">
          <a:xfrm>
            <a:off x="287698" y="3863773"/>
            <a:ext cx="2093453" cy="100242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Dropbox\NUS\Research_Sems\Sem7\PRFloor\presentation\images\cfaed_logo_gros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68" t="8989" r="3557" b="5560"/>
          <a:stretch/>
        </p:blipFill>
        <p:spPr bwMode="auto">
          <a:xfrm>
            <a:off x="3444234" y="3863773"/>
            <a:ext cx="2179320" cy="10701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Dropbox\NUS\Research_Sems\Sem7\PRFloor\presentation\images\TU_Logo_HKS41_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2641" y="3863773"/>
            <a:ext cx="2181366" cy="62210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bwMode="auto">
          <a:xfrm>
            <a:off x="4651572" y="2286000"/>
            <a:ext cx="34290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3" rIns="91408" bIns="45703" numCol="1" anchor="ctr" anchorCtr="0" compatLnSpc="1">
            <a:prstTxWarp prst="textNoShape">
              <a:avLst/>
            </a:prstTxWarp>
          </a:bodyPr>
          <a:lstStyle>
            <a:lvl1pPr algn="ctr" defTabSz="914595" rtl="0" eaLnBrk="1" fontAlgn="base" hangingPunct="1">
              <a:spcBef>
                <a:spcPct val="0"/>
              </a:spcBef>
              <a:spcAft>
                <a:spcPct val="0"/>
              </a:spcAft>
              <a:defRPr sz="5400">
                <a:solidFill>
                  <a:schemeClr val="bg1"/>
                </a:solidFill>
                <a:latin typeface="+mj-lt"/>
                <a:ea typeface="+mj-ea"/>
                <a:cs typeface="+mj-cs"/>
              </a:defRPr>
            </a:lvl1pPr>
            <a:lvl2pPr algn="l" defTabSz="914595" rtl="0" eaLnBrk="1" fontAlgn="base" hangingPunct="1">
              <a:spcBef>
                <a:spcPct val="0"/>
              </a:spcBef>
              <a:spcAft>
                <a:spcPct val="0"/>
              </a:spcAft>
              <a:defRPr sz="3200">
                <a:solidFill>
                  <a:srgbClr val="FF6600"/>
                </a:solidFill>
                <a:latin typeface="Times New Roman" pitchFamily="18" charset="0"/>
              </a:defRPr>
            </a:lvl2pPr>
            <a:lvl3pPr algn="l" defTabSz="914595" rtl="0" eaLnBrk="1" fontAlgn="base" hangingPunct="1">
              <a:spcBef>
                <a:spcPct val="0"/>
              </a:spcBef>
              <a:spcAft>
                <a:spcPct val="0"/>
              </a:spcAft>
              <a:defRPr sz="3200">
                <a:solidFill>
                  <a:srgbClr val="FF6600"/>
                </a:solidFill>
                <a:latin typeface="Times New Roman" pitchFamily="18" charset="0"/>
              </a:defRPr>
            </a:lvl3pPr>
            <a:lvl4pPr algn="l" defTabSz="914595" rtl="0" eaLnBrk="1" fontAlgn="base" hangingPunct="1">
              <a:spcBef>
                <a:spcPct val="0"/>
              </a:spcBef>
              <a:spcAft>
                <a:spcPct val="0"/>
              </a:spcAft>
              <a:defRPr sz="3200">
                <a:solidFill>
                  <a:srgbClr val="FF6600"/>
                </a:solidFill>
                <a:latin typeface="Times New Roman" pitchFamily="18" charset="0"/>
              </a:defRPr>
            </a:lvl4pPr>
            <a:lvl5pPr algn="l" defTabSz="914595" rtl="0" eaLnBrk="1" fontAlgn="base" hangingPunct="1">
              <a:spcBef>
                <a:spcPct val="0"/>
              </a:spcBef>
              <a:spcAft>
                <a:spcPct val="0"/>
              </a:spcAft>
              <a:defRPr sz="3200">
                <a:solidFill>
                  <a:srgbClr val="FF6600"/>
                </a:solidFill>
                <a:latin typeface="Times New Roman" pitchFamily="18" charset="0"/>
              </a:defRPr>
            </a:lvl5pPr>
            <a:lvl6pPr marL="412212" algn="l" defTabSz="914595" rtl="0" eaLnBrk="1" fontAlgn="base" hangingPunct="1">
              <a:spcBef>
                <a:spcPct val="0"/>
              </a:spcBef>
              <a:spcAft>
                <a:spcPct val="0"/>
              </a:spcAft>
              <a:defRPr sz="3200">
                <a:solidFill>
                  <a:srgbClr val="FF6600"/>
                </a:solidFill>
                <a:latin typeface="Times New Roman" pitchFamily="18" charset="0"/>
              </a:defRPr>
            </a:lvl6pPr>
            <a:lvl7pPr marL="824423" algn="l" defTabSz="914595" rtl="0" eaLnBrk="1" fontAlgn="base" hangingPunct="1">
              <a:spcBef>
                <a:spcPct val="0"/>
              </a:spcBef>
              <a:spcAft>
                <a:spcPct val="0"/>
              </a:spcAft>
              <a:defRPr sz="3200">
                <a:solidFill>
                  <a:srgbClr val="FF6600"/>
                </a:solidFill>
                <a:latin typeface="Times New Roman" pitchFamily="18" charset="0"/>
              </a:defRPr>
            </a:lvl7pPr>
            <a:lvl8pPr marL="1236635" algn="l" defTabSz="914595" rtl="0" eaLnBrk="1" fontAlgn="base" hangingPunct="1">
              <a:spcBef>
                <a:spcPct val="0"/>
              </a:spcBef>
              <a:spcAft>
                <a:spcPct val="0"/>
              </a:spcAft>
              <a:defRPr sz="3200">
                <a:solidFill>
                  <a:srgbClr val="FF6600"/>
                </a:solidFill>
                <a:latin typeface="Times New Roman" pitchFamily="18" charset="0"/>
              </a:defRPr>
            </a:lvl8pPr>
            <a:lvl9pPr marL="1648846" algn="l" defTabSz="914595" rtl="0" eaLnBrk="1" fontAlgn="base" hangingPunct="1">
              <a:spcBef>
                <a:spcPct val="0"/>
              </a:spcBef>
              <a:spcAft>
                <a:spcPct val="0"/>
              </a:spcAft>
              <a:defRPr sz="3200">
                <a:solidFill>
                  <a:srgbClr val="FF6600"/>
                </a:solidFill>
                <a:latin typeface="Times New Roman" pitchFamily="18" charset="0"/>
              </a:defRPr>
            </a:lvl9pPr>
          </a:lstStyle>
          <a:p>
            <a:r>
              <a:rPr lang="en-US" sz="3200" i="1" dirty="0" smtClean="0"/>
              <a:t>&amp; Akash Kumar </a:t>
            </a:r>
            <a:r>
              <a:rPr lang="en-US" sz="3200" i="1" baseline="30000" dirty="0" smtClean="0"/>
              <a:t>(2)</a:t>
            </a:r>
          </a:p>
        </p:txBody>
      </p:sp>
    </p:spTree>
    <p:extLst>
      <p:ext uri="{BB962C8B-B14F-4D97-AF65-F5344CB8AC3E}">
        <p14:creationId xmlns:p14="http://schemas.microsoft.com/office/powerpoint/2010/main" val="397304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Switch</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10</a:t>
            </a:fld>
            <a:endParaRPr lang="en-US"/>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2" t="3507" r="1"/>
          <a:stretch/>
        </p:blipFill>
        <p:spPr bwMode="auto">
          <a:xfrm>
            <a:off x="373380" y="807980"/>
            <a:ext cx="8549640" cy="4107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8154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03324" y="1428750"/>
            <a:ext cx="1592876" cy="3200400"/>
            <a:chOff x="6470754" y="1428750"/>
            <a:chExt cx="930123" cy="3200400"/>
          </a:xfrm>
        </p:grpSpPr>
        <p:sp>
          <p:nvSpPr>
            <p:cNvPr id="41" name="Rectangle 40"/>
            <p:cNvSpPr/>
            <p:nvPr/>
          </p:nvSpPr>
          <p:spPr bwMode="auto">
            <a:xfrm>
              <a:off x="6477000" y="1428750"/>
              <a:ext cx="914400" cy="3200400"/>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 name="Right Bracket 2"/>
            <p:cNvSpPr/>
            <p:nvPr/>
          </p:nvSpPr>
          <p:spPr bwMode="auto">
            <a:xfrm>
              <a:off x="6470754" y="2919736"/>
              <a:ext cx="57821" cy="220357"/>
            </a:xfrm>
            <a:prstGeom prst="rightBracket">
              <a:avLst/>
            </a:prstGeom>
            <a:solidFill>
              <a:schemeClr val="bg1"/>
            </a:solidFill>
            <a:ln>
              <a:headEnd type="none" w="med" len="med"/>
              <a:tailEnd type="none" w="med" len="med"/>
            </a:ln>
            <a:effectLst/>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5" name="Left Bracket 4"/>
            <p:cNvSpPr/>
            <p:nvPr/>
          </p:nvSpPr>
          <p:spPr bwMode="auto">
            <a:xfrm>
              <a:off x="7342121" y="2910116"/>
              <a:ext cx="58756" cy="239596"/>
            </a:xfrm>
            <a:prstGeom prst="leftBracket">
              <a:avLst/>
            </a:prstGeom>
            <a:solidFill>
              <a:schemeClr val="bg1"/>
            </a:solidFill>
            <a:ln>
              <a:headEnd type="none" w="med" len="med"/>
              <a:tailEnd type="none" w="med" len="med"/>
            </a:ln>
            <a:effectLst/>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sp>
        <p:nvSpPr>
          <p:cNvPr id="2" name="Title 1"/>
          <p:cNvSpPr>
            <a:spLocks noGrp="1"/>
          </p:cNvSpPr>
          <p:nvPr>
            <p:ph type="title"/>
          </p:nvPr>
        </p:nvSpPr>
        <p:spPr/>
        <p:txBody>
          <a:bodyPr/>
          <a:lstStyle/>
          <a:p>
            <a:r>
              <a:rPr lang="en-US" dirty="0" smtClean="0"/>
              <a:t>XSwitch</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11</a:t>
            </a:fld>
            <a:endParaRPr lang="en-US"/>
          </a:p>
        </p:txBody>
      </p:sp>
      <p:sp>
        <p:nvSpPr>
          <p:cNvPr id="11" name="Rectangle 10"/>
          <p:cNvSpPr/>
          <p:nvPr/>
        </p:nvSpPr>
        <p:spPr bwMode="auto">
          <a:xfrm>
            <a:off x="1574649" y="2375855"/>
            <a:ext cx="1193649" cy="1193648"/>
          </a:xfrm>
          <a:prstGeom prst="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Switch</a:t>
            </a:r>
          </a:p>
        </p:txBody>
      </p:sp>
      <p:grpSp>
        <p:nvGrpSpPr>
          <p:cNvPr id="20" name="Group 19"/>
          <p:cNvGrpSpPr/>
          <p:nvPr/>
        </p:nvGrpSpPr>
        <p:grpSpPr>
          <a:xfrm>
            <a:off x="1922970" y="1573106"/>
            <a:ext cx="530510" cy="794373"/>
            <a:chOff x="2010075" y="1268325"/>
            <a:chExt cx="609600" cy="912800"/>
          </a:xfrm>
        </p:grpSpPr>
        <p:sp>
          <p:nvSpPr>
            <p:cNvPr id="13" name="Up-Down Arrow 12"/>
            <p:cNvSpPr/>
            <p:nvPr/>
          </p:nvSpPr>
          <p:spPr bwMode="auto">
            <a:xfrm>
              <a:off x="2010075" y="1268325"/>
              <a:ext cx="172052" cy="912800"/>
            </a:xfrm>
            <a:prstGeom prst="upDown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7" name="Up-Down Arrow 16"/>
            <p:cNvSpPr/>
            <p:nvPr/>
          </p:nvSpPr>
          <p:spPr bwMode="auto">
            <a:xfrm>
              <a:off x="2447623" y="1268325"/>
              <a:ext cx="172052" cy="912800"/>
            </a:xfrm>
            <a:prstGeom prst="upDown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nvGrpSpPr>
          <p:cNvPr id="16" name="Group 15"/>
          <p:cNvGrpSpPr/>
          <p:nvPr/>
        </p:nvGrpSpPr>
        <p:grpSpPr>
          <a:xfrm>
            <a:off x="1922970" y="3578576"/>
            <a:ext cx="530510" cy="794373"/>
            <a:chOff x="1990825" y="3572775"/>
            <a:chExt cx="609600" cy="912800"/>
          </a:xfrm>
        </p:grpSpPr>
        <p:sp>
          <p:nvSpPr>
            <p:cNvPr id="18" name="Up-Down Arrow 17"/>
            <p:cNvSpPr/>
            <p:nvPr/>
          </p:nvSpPr>
          <p:spPr bwMode="auto">
            <a:xfrm>
              <a:off x="1990825" y="3572775"/>
              <a:ext cx="172052" cy="912800"/>
            </a:xfrm>
            <a:prstGeom prst="upDown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9" name="Up-Down Arrow 18"/>
            <p:cNvSpPr/>
            <p:nvPr/>
          </p:nvSpPr>
          <p:spPr bwMode="auto">
            <a:xfrm>
              <a:off x="2428373" y="3572775"/>
              <a:ext cx="172052" cy="912800"/>
            </a:xfrm>
            <a:prstGeom prst="upDown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nvGrpSpPr>
          <p:cNvPr id="24" name="Group 23"/>
          <p:cNvGrpSpPr/>
          <p:nvPr/>
        </p:nvGrpSpPr>
        <p:grpSpPr>
          <a:xfrm>
            <a:off x="692480" y="2732771"/>
            <a:ext cx="873792" cy="472355"/>
            <a:chOff x="586516" y="2562375"/>
            <a:chExt cx="1004059" cy="542775"/>
          </a:xfrm>
        </p:grpSpPr>
        <p:sp>
          <p:nvSpPr>
            <p:cNvPr id="21" name="Left-Right Arrow 20"/>
            <p:cNvSpPr/>
            <p:nvPr/>
          </p:nvSpPr>
          <p:spPr bwMode="auto">
            <a:xfrm>
              <a:off x="586516" y="2562375"/>
              <a:ext cx="999878" cy="171750"/>
            </a:xfrm>
            <a:prstGeom prst="lef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3" name="Left-Right Arrow 22"/>
            <p:cNvSpPr/>
            <p:nvPr/>
          </p:nvSpPr>
          <p:spPr bwMode="auto">
            <a:xfrm>
              <a:off x="590697" y="2933400"/>
              <a:ext cx="999878" cy="171750"/>
            </a:xfrm>
            <a:prstGeom prst="lef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nvGrpSpPr>
          <p:cNvPr id="29" name="Group 28"/>
          <p:cNvGrpSpPr/>
          <p:nvPr/>
        </p:nvGrpSpPr>
        <p:grpSpPr>
          <a:xfrm>
            <a:off x="2781017" y="2732771"/>
            <a:ext cx="873792" cy="472355"/>
            <a:chOff x="586516" y="2562375"/>
            <a:chExt cx="1004059" cy="542775"/>
          </a:xfrm>
        </p:grpSpPr>
        <p:sp>
          <p:nvSpPr>
            <p:cNvPr id="30" name="Left-Right Arrow 29"/>
            <p:cNvSpPr/>
            <p:nvPr/>
          </p:nvSpPr>
          <p:spPr bwMode="auto">
            <a:xfrm>
              <a:off x="586516" y="2562375"/>
              <a:ext cx="999878" cy="171750"/>
            </a:xfrm>
            <a:prstGeom prst="lef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1" name="Left-Right Arrow 30"/>
            <p:cNvSpPr/>
            <p:nvPr/>
          </p:nvSpPr>
          <p:spPr bwMode="auto">
            <a:xfrm>
              <a:off x="590697" y="2933400"/>
              <a:ext cx="999878" cy="171750"/>
            </a:xfrm>
            <a:prstGeom prst="lef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nvGrpSpPr>
          <p:cNvPr id="32" name="Group 31"/>
          <p:cNvGrpSpPr/>
          <p:nvPr/>
        </p:nvGrpSpPr>
        <p:grpSpPr>
          <a:xfrm rot="19764365">
            <a:off x="834684" y="3455202"/>
            <a:ext cx="873792" cy="472355"/>
            <a:chOff x="586516" y="2562375"/>
            <a:chExt cx="1004059" cy="542775"/>
          </a:xfrm>
        </p:grpSpPr>
        <p:sp>
          <p:nvSpPr>
            <p:cNvPr id="33" name="Left-Right Arrow 32"/>
            <p:cNvSpPr/>
            <p:nvPr/>
          </p:nvSpPr>
          <p:spPr bwMode="auto">
            <a:xfrm>
              <a:off x="586516" y="2562375"/>
              <a:ext cx="999878" cy="171750"/>
            </a:xfrm>
            <a:prstGeom prst="lef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4" name="Left-Right Arrow 33"/>
            <p:cNvSpPr/>
            <p:nvPr/>
          </p:nvSpPr>
          <p:spPr bwMode="auto">
            <a:xfrm>
              <a:off x="590697" y="2933400"/>
              <a:ext cx="999878" cy="171750"/>
            </a:xfrm>
            <a:prstGeom prst="lef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sp>
        <p:nvSpPr>
          <p:cNvPr id="35" name="Snip Same Side Corner Rectangle 34"/>
          <p:cNvSpPr/>
          <p:nvPr/>
        </p:nvSpPr>
        <p:spPr bwMode="auto">
          <a:xfrm>
            <a:off x="1798022" y="1276350"/>
            <a:ext cx="795766" cy="291271"/>
          </a:xfrm>
          <a:prstGeom prst="snip2Same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pitchFamily="18" charset="0"/>
              </a:rPr>
              <a:t>North</a:t>
            </a:r>
          </a:p>
        </p:txBody>
      </p:sp>
      <p:sp>
        <p:nvSpPr>
          <p:cNvPr id="37" name="Snip Same Side Corner Rectangle 36"/>
          <p:cNvSpPr/>
          <p:nvPr/>
        </p:nvSpPr>
        <p:spPr bwMode="auto">
          <a:xfrm rot="5400000">
            <a:off x="3415379" y="2810292"/>
            <a:ext cx="795766" cy="291271"/>
          </a:xfrm>
          <a:prstGeom prst="snip2Same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pitchFamily="18" charset="0"/>
              </a:rPr>
              <a:t>East</a:t>
            </a:r>
          </a:p>
        </p:txBody>
      </p:sp>
      <p:sp>
        <p:nvSpPr>
          <p:cNvPr id="38" name="Snip Same Side Corner Rectangle 37"/>
          <p:cNvSpPr/>
          <p:nvPr/>
        </p:nvSpPr>
        <p:spPr bwMode="auto">
          <a:xfrm rot="16200000">
            <a:off x="128753" y="2794235"/>
            <a:ext cx="795766" cy="291271"/>
          </a:xfrm>
          <a:prstGeom prst="snip2Same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pitchFamily="18" charset="0"/>
              </a:rPr>
              <a:t>West</a:t>
            </a:r>
          </a:p>
        </p:txBody>
      </p:sp>
      <p:sp>
        <p:nvSpPr>
          <p:cNvPr id="39" name="Snip Same Side Corner Rectangle 38"/>
          <p:cNvSpPr/>
          <p:nvPr/>
        </p:nvSpPr>
        <p:spPr bwMode="auto">
          <a:xfrm rot="10800000">
            <a:off x="1773590" y="4397191"/>
            <a:ext cx="795766" cy="291271"/>
          </a:xfrm>
          <a:prstGeom prst="snip2Same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pitchFamily="18" charset="0"/>
              </a:rPr>
              <a:t>South</a:t>
            </a:r>
          </a:p>
        </p:txBody>
      </p:sp>
      <p:sp>
        <p:nvSpPr>
          <p:cNvPr id="40" name="Snip Same Side Corner Rectangle 39"/>
          <p:cNvSpPr/>
          <p:nvPr/>
        </p:nvSpPr>
        <p:spPr bwMode="auto">
          <a:xfrm rot="14400000">
            <a:off x="361234" y="3850869"/>
            <a:ext cx="795766" cy="291271"/>
          </a:xfrm>
          <a:prstGeom prst="snip2Same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pitchFamily="18" charset="0"/>
              </a:rPr>
              <a:t>Local</a:t>
            </a:r>
          </a:p>
        </p:txBody>
      </p:sp>
      <p:graphicFrame>
        <p:nvGraphicFramePr>
          <p:cNvPr id="42" name="Table 41"/>
          <p:cNvGraphicFramePr>
            <a:graphicFrameLocks noGrp="1"/>
          </p:cNvGraphicFramePr>
          <p:nvPr>
            <p:extLst>
              <p:ext uri="{D42A27DB-BD31-4B8C-83A1-F6EECF244321}">
                <p14:modId xmlns:p14="http://schemas.microsoft.com/office/powerpoint/2010/main" val="1326430445"/>
              </p:ext>
            </p:extLst>
          </p:nvPr>
        </p:nvGraphicFramePr>
        <p:xfrm>
          <a:off x="7098759" y="1545590"/>
          <a:ext cx="333994" cy="2966720"/>
        </p:xfrm>
        <a:graphic>
          <a:graphicData uri="http://schemas.openxmlformats.org/drawingml/2006/table">
            <a:tbl>
              <a:tblPr firstRow="1" bandRow="1">
                <a:tableStyleId>{E8B1032C-EA38-4F05-BA0D-38AFFFC7BED3}</a:tableStyleId>
              </a:tblPr>
              <a:tblGrid>
                <a:gridCol w="333994"/>
              </a:tblGrid>
              <a:tr h="370840">
                <a:tc>
                  <a:txBody>
                    <a:bodyPr/>
                    <a:lstStyle/>
                    <a:p>
                      <a:pPr algn="ctr"/>
                      <a:r>
                        <a:rPr lang="en-US" b="0" dirty="0" smtClean="0"/>
                        <a:t>1</a:t>
                      </a:r>
                      <a:endParaRPr lang="en-US" b="0" dirty="0"/>
                    </a:p>
                  </a:txBody>
                  <a:tcPr/>
                </a:tc>
              </a:tr>
              <a:tr h="370840">
                <a:tc>
                  <a:txBody>
                    <a:bodyPr/>
                    <a:lstStyle/>
                    <a:p>
                      <a:pPr algn="ctr"/>
                      <a:r>
                        <a:rPr lang="en-US" dirty="0" smtClean="0"/>
                        <a:t>0</a:t>
                      </a:r>
                      <a:endParaRPr lang="en-US" dirty="0"/>
                    </a:p>
                  </a:txBody>
                  <a:tcPr/>
                </a:tc>
              </a:tr>
              <a:tr h="370840">
                <a:tc>
                  <a:txBody>
                    <a:bodyPr/>
                    <a:lstStyle/>
                    <a:p>
                      <a:pPr algn="ctr"/>
                      <a:r>
                        <a:rPr lang="en-US" dirty="0" smtClean="0"/>
                        <a:t>1</a:t>
                      </a:r>
                      <a:endParaRPr lang="en-US" dirty="0"/>
                    </a:p>
                  </a:txBody>
                  <a:tcPr/>
                </a:tc>
              </a:tr>
              <a:tr h="370840">
                <a:tc>
                  <a:txBody>
                    <a:bodyPr/>
                    <a:lstStyle/>
                    <a:p>
                      <a:pPr algn="ctr"/>
                      <a:r>
                        <a:rPr lang="en-US" dirty="0" smtClean="0"/>
                        <a:t>0</a:t>
                      </a:r>
                      <a:endParaRPr lang="en-US" dirty="0"/>
                    </a:p>
                  </a:txBody>
                  <a:tcPr/>
                </a:tc>
              </a:tr>
              <a:tr h="370840">
                <a:tc>
                  <a:txBody>
                    <a:bodyPr/>
                    <a:lstStyle/>
                    <a:p>
                      <a:pPr algn="ctr"/>
                      <a:r>
                        <a:rPr lang="en-US" dirty="0" smtClean="0"/>
                        <a:t>1</a:t>
                      </a:r>
                      <a:endParaRPr lang="en-US" dirty="0"/>
                    </a:p>
                  </a:txBody>
                  <a:tcPr/>
                </a:tc>
              </a:tr>
              <a:tr h="370840">
                <a:tc>
                  <a:txBody>
                    <a:bodyPr/>
                    <a:lstStyle/>
                    <a:p>
                      <a:pPr algn="ctr"/>
                      <a:r>
                        <a:rPr lang="en-US" dirty="0" smtClean="0"/>
                        <a:t>0</a:t>
                      </a:r>
                      <a:endParaRPr lang="en-US" dirty="0"/>
                    </a:p>
                  </a:txBody>
                  <a:tcPr/>
                </a:tc>
              </a:tr>
              <a:tr h="370840">
                <a:tc>
                  <a:txBody>
                    <a:bodyPr/>
                    <a:lstStyle/>
                    <a:p>
                      <a:pPr algn="ctr"/>
                      <a:r>
                        <a:rPr lang="en-US" dirty="0" smtClean="0"/>
                        <a:t>1</a:t>
                      </a:r>
                      <a:endParaRPr lang="en-US" dirty="0"/>
                    </a:p>
                  </a:txBody>
                  <a:tcPr/>
                </a:tc>
              </a:tr>
              <a:tr h="370840">
                <a:tc>
                  <a:txBody>
                    <a:bodyPr/>
                    <a:lstStyle/>
                    <a:p>
                      <a:pPr algn="ctr"/>
                      <a:r>
                        <a:rPr lang="en-US" dirty="0" smtClean="0"/>
                        <a:t>0</a:t>
                      </a:r>
                      <a:endParaRPr lang="en-US" dirty="0"/>
                    </a:p>
                  </a:txBody>
                  <a:tcPr/>
                </a:tc>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64494449"/>
              </p:ext>
            </p:extLst>
          </p:nvPr>
        </p:nvGraphicFramePr>
        <p:xfrm>
          <a:off x="6890368" y="1550670"/>
          <a:ext cx="224953" cy="2966720"/>
        </p:xfrm>
        <a:graphic>
          <a:graphicData uri="http://schemas.openxmlformats.org/drawingml/2006/table">
            <a:tbl>
              <a:tblPr firstRow="1" bandRow="1">
                <a:tableStyleId>{2D5ABB26-0587-4C30-8999-92F81FD0307C}</a:tableStyleId>
              </a:tblPr>
              <a:tblGrid>
                <a:gridCol w="224953"/>
              </a:tblGrid>
              <a:tr h="370840">
                <a:tc>
                  <a:txBody>
                    <a:bodyPr/>
                    <a:lstStyle/>
                    <a:p>
                      <a:pPr algn="ctr"/>
                      <a:r>
                        <a:rPr lang="en-US" dirty="0" smtClean="0"/>
                        <a:t>7</a:t>
                      </a:r>
                      <a:endParaRPr lang="en-US" dirty="0"/>
                    </a:p>
                  </a:txBody>
                  <a:tcPr/>
                </a:tc>
              </a:tr>
              <a:tr h="370840">
                <a:tc>
                  <a:txBody>
                    <a:bodyPr/>
                    <a:lstStyle/>
                    <a:p>
                      <a:pPr algn="ctr"/>
                      <a:r>
                        <a:rPr lang="en-US" dirty="0" smtClean="0"/>
                        <a:t>6</a:t>
                      </a:r>
                      <a:endParaRPr lang="en-US" dirty="0"/>
                    </a:p>
                  </a:txBody>
                  <a:tcPr/>
                </a:tc>
              </a:tr>
              <a:tr h="370840">
                <a:tc>
                  <a:txBody>
                    <a:bodyPr/>
                    <a:lstStyle/>
                    <a:p>
                      <a:pPr algn="ctr"/>
                      <a:r>
                        <a:rPr lang="en-US" dirty="0" smtClean="0"/>
                        <a:t>5</a:t>
                      </a:r>
                      <a:endParaRPr lang="en-US" dirty="0"/>
                    </a:p>
                  </a:txBody>
                  <a:tcPr/>
                </a:tc>
              </a:tr>
              <a:tr h="370840">
                <a:tc>
                  <a:txBody>
                    <a:bodyPr/>
                    <a:lstStyle/>
                    <a:p>
                      <a:pPr algn="ctr"/>
                      <a:r>
                        <a:rPr lang="en-US" dirty="0" smtClean="0"/>
                        <a:t>4</a:t>
                      </a:r>
                      <a:endParaRPr lang="en-US" dirty="0"/>
                    </a:p>
                  </a:txBody>
                  <a:tcPr/>
                </a:tc>
              </a:tr>
              <a:tr h="370840">
                <a:tc>
                  <a:txBody>
                    <a:bodyPr/>
                    <a:lstStyle/>
                    <a:p>
                      <a:pPr algn="ctr"/>
                      <a:r>
                        <a:rPr lang="en-US" dirty="0" smtClean="0"/>
                        <a:t>3</a:t>
                      </a:r>
                      <a:endParaRPr lang="en-US" dirty="0"/>
                    </a:p>
                  </a:txBody>
                  <a:tcPr/>
                </a:tc>
              </a:tr>
              <a:tr h="370840">
                <a:tc>
                  <a:txBody>
                    <a:bodyPr/>
                    <a:lstStyle/>
                    <a:p>
                      <a:pPr algn="ctr"/>
                      <a:r>
                        <a:rPr lang="en-US" dirty="0" smtClean="0"/>
                        <a:t>2</a:t>
                      </a:r>
                      <a:endParaRPr lang="en-US" dirty="0"/>
                    </a:p>
                  </a:txBody>
                  <a:tcPr/>
                </a:tc>
              </a:tr>
              <a:tr h="370840">
                <a:tc>
                  <a:txBody>
                    <a:bodyPr/>
                    <a:lstStyle/>
                    <a:p>
                      <a:pPr algn="ctr"/>
                      <a:r>
                        <a:rPr lang="en-US" dirty="0" smtClean="0"/>
                        <a:t>1</a:t>
                      </a:r>
                      <a:endParaRPr lang="en-US" dirty="0"/>
                    </a:p>
                  </a:txBody>
                  <a:tcPr/>
                </a:tc>
              </a:tr>
              <a:tr h="370840">
                <a:tc>
                  <a:txBody>
                    <a:bodyPr/>
                    <a:lstStyle/>
                    <a:p>
                      <a:pPr algn="ctr"/>
                      <a:r>
                        <a:rPr lang="en-US" dirty="0" smtClean="0"/>
                        <a:t>0</a:t>
                      </a:r>
                      <a:endParaRPr lang="en-US" dirty="0"/>
                    </a:p>
                  </a:txBody>
                  <a:tcPr/>
                </a:tc>
              </a:tr>
            </a:tbl>
          </a:graphicData>
        </a:graphic>
      </p:graphicFrame>
      <p:sp>
        <p:nvSpPr>
          <p:cNvPr id="10" name="Right Arrow 9"/>
          <p:cNvSpPr/>
          <p:nvPr/>
        </p:nvSpPr>
        <p:spPr bwMode="auto">
          <a:xfrm>
            <a:off x="4800600" y="3257550"/>
            <a:ext cx="1274867" cy="89729"/>
          </a:xfrm>
          <a:prstGeom prs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0000"/>
                </a:solidFill>
                <a:effectLst/>
                <a:latin typeface="Times" pitchFamily="18" charset="0"/>
              </a:rPr>
              <a:t>Up_Flip</a:t>
            </a:r>
          </a:p>
        </p:txBody>
      </p:sp>
      <p:sp>
        <p:nvSpPr>
          <p:cNvPr id="45" name="Right Arrow 44"/>
          <p:cNvSpPr/>
          <p:nvPr/>
        </p:nvSpPr>
        <p:spPr bwMode="auto">
          <a:xfrm>
            <a:off x="4808692" y="3641205"/>
            <a:ext cx="1274867" cy="89729"/>
          </a:xfrm>
          <a:prstGeom prs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pitchFamily="18" charset="0"/>
              </a:rPr>
              <a:t>Up_Address</a:t>
            </a:r>
          </a:p>
        </p:txBody>
      </p:sp>
      <p:sp>
        <p:nvSpPr>
          <p:cNvPr id="46" name="Right Arrow 45"/>
          <p:cNvSpPr/>
          <p:nvPr/>
        </p:nvSpPr>
        <p:spPr bwMode="auto">
          <a:xfrm>
            <a:off x="4808692" y="4066037"/>
            <a:ext cx="1274867" cy="89729"/>
          </a:xfrm>
          <a:prstGeom prs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pitchFamily="18" charset="0"/>
              </a:rPr>
              <a:t>Up_Data</a:t>
            </a:r>
          </a:p>
        </p:txBody>
      </p:sp>
      <p:sp>
        <p:nvSpPr>
          <p:cNvPr id="47" name="Right Arrow 46"/>
          <p:cNvSpPr/>
          <p:nvPr/>
        </p:nvSpPr>
        <p:spPr bwMode="auto">
          <a:xfrm>
            <a:off x="4813041" y="1555526"/>
            <a:ext cx="1274867" cy="89729"/>
          </a:xfrm>
          <a:prstGeom prs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FF0000"/>
                </a:solidFill>
                <a:effectLst/>
                <a:latin typeface="Times" pitchFamily="18" charset="0"/>
              </a:rPr>
              <a:t>Sel_Flip</a:t>
            </a:r>
          </a:p>
        </p:txBody>
      </p:sp>
      <p:sp>
        <p:nvSpPr>
          <p:cNvPr id="48" name="Right Arrow 47"/>
          <p:cNvSpPr/>
          <p:nvPr/>
        </p:nvSpPr>
        <p:spPr bwMode="auto">
          <a:xfrm>
            <a:off x="4821133" y="1932466"/>
            <a:ext cx="1274867" cy="89729"/>
          </a:xfrm>
          <a:prstGeom prs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pitchFamily="18" charset="0"/>
              </a:rPr>
              <a:t>In_East</a:t>
            </a:r>
          </a:p>
        </p:txBody>
      </p:sp>
      <p:sp>
        <p:nvSpPr>
          <p:cNvPr id="49" name="Right Arrow 48"/>
          <p:cNvSpPr/>
          <p:nvPr/>
        </p:nvSpPr>
        <p:spPr bwMode="auto">
          <a:xfrm>
            <a:off x="4821133" y="2309406"/>
            <a:ext cx="1274867" cy="89729"/>
          </a:xfrm>
          <a:prstGeom prs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pitchFamily="18" charset="0"/>
              </a:rPr>
              <a:t>In_South</a:t>
            </a:r>
          </a:p>
        </p:txBody>
      </p:sp>
      <p:sp>
        <p:nvSpPr>
          <p:cNvPr id="50" name="Right Arrow 49"/>
          <p:cNvSpPr/>
          <p:nvPr/>
        </p:nvSpPr>
        <p:spPr bwMode="auto">
          <a:xfrm>
            <a:off x="4816784" y="2686345"/>
            <a:ext cx="1274867" cy="89729"/>
          </a:xfrm>
          <a:prstGeom prs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pitchFamily="18" charset="0"/>
              </a:rPr>
              <a:t>In_Local</a:t>
            </a:r>
          </a:p>
        </p:txBody>
      </p:sp>
      <p:sp>
        <p:nvSpPr>
          <p:cNvPr id="15" name="TextBox 14"/>
          <p:cNvSpPr txBox="1"/>
          <p:nvPr/>
        </p:nvSpPr>
        <p:spPr>
          <a:xfrm>
            <a:off x="6074059" y="3233274"/>
            <a:ext cx="582989" cy="553998"/>
          </a:xfrm>
          <a:prstGeom prst="rect">
            <a:avLst/>
          </a:prstGeom>
          <a:noFill/>
        </p:spPr>
        <p:txBody>
          <a:bodyPr wrap="square" rtlCol="0">
            <a:spAutoFit/>
          </a:bodyPr>
          <a:lstStyle/>
          <a:p>
            <a:r>
              <a:rPr lang="en-US" sz="1500" dirty="0" smtClean="0">
                <a:solidFill>
                  <a:srgbClr val="C00000"/>
                </a:solidFill>
              </a:rPr>
              <a:t>Wr. Addr</a:t>
            </a:r>
            <a:endParaRPr lang="en-US" sz="1500" dirty="0">
              <a:solidFill>
                <a:srgbClr val="C00000"/>
              </a:solidFill>
            </a:endParaRPr>
          </a:p>
        </p:txBody>
      </p:sp>
      <p:sp>
        <p:nvSpPr>
          <p:cNvPr id="52" name="TextBox 51"/>
          <p:cNvSpPr txBox="1"/>
          <p:nvPr/>
        </p:nvSpPr>
        <p:spPr>
          <a:xfrm>
            <a:off x="6087908" y="3862430"/>
            <a:ext cx="582989" cy="553998"/>
          </a:xfrm>
          <a:prstGeom prst="rect">
            <a:avLst/>
          </a:prstGeom>
          <a:noFill/>
        </p:spPr>
        <p:txBody>
          <a:bodyPr wrap="square" rtlCol="0">
            <a:spAutoFit/>
          </a:bodyPr>
          <a:lstStyle/>
          <a:p>
            <a:r>
              <a:rPr lang="en-US" sz="1500" dirty="0" smtClean="0">
                <a:solidFill>
                  <a:srgbClr val="C00000"/>
                </a:solidFill>
              </a:rPr>
              <a:t>Wr. Data</a:t>
            </a:r>
            <a:endParaRPr lang="en-US" sz="1500" dirty="0">
              <a:solidFill>
                <a:srgbClr val="C00000"/>
              </a:solidFill>
            </a:endParaRPr>
          </a:p>
        </p:txBody>
      </p:sp>
      <p:sp>
        <p:nvSpPr>
          <p:cNvPr id="54" name="TextBox 53"/>
          <p:cNvSpPr txBox="1"/>
          <p:nvPr/>
        </p:nvSpPr>
        <p:spPr>
          <a:xfrm>
            <a:off x="7404213" y="2104277"/>
            <a:ext cx="280378" cy="323165"/>
          </a:xfrm>
          <a:prstGeom prst="rect">
            <a:avLst/>
          </a:prstGeom>
          <a:noFill/>
        </p:spPr>
        <p:txBody>
          <a:bodyPr wrap="square" rtlCol="0">
            <a:spAutoFit/>
          </a:bodyPr>
          <a:lstStyle/>
          <a:p>
            <a:r>
              <a:rPr lang="en-US" sz="1500" dirty="0" smtClean="0">
                <a:solidFill>
                  <a:srgbClr val="00B050"/>
                </a:solidFill>
              </a:rPr>
              <a:t>D</a:t>
            </a:r>
            <a:endParaRPr lang="en-US" sz="1500" dirty="0">
              <a:solidFill>
                <a:srgbClr val="00B050"/>
              </a:solidFill>
            </a:endParaRPr>
          </a:p>
        </p:txBody>
      </p:sp>
      <p:sp>
        <p:nvSpPr>
          <p:cNvPr id="55" name="Right Arrow 54"/>
          <p:cNvSpPr/>
          <p:nvPr/>
        </p:nvSpPr>
        <p:spPr bwMode="auto">
          <a:xfrm>
            <a:off x="7688514" y="2234582"/>
            <a:ext cx="957826" cy="89729"/>
          </a:xfrm>
          <a:prstGeom prst="rightArrow">
            <a:avLst/>
          </a:prstGeom>
          <a:solidFill>
            <a:srgbClr val="00B050"/>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2060"/>
                </a:solidFill>
                <a:effectLst/>
                <a:latin typeface="Times" pitchFamily="18" charset="0"/>
              </a:rPr>
              <a:t>Out_East</a:t>
            </a:r>
          </a:p>
        </p:txBody>
      </p:sp>
      <p:sp>
        <p:nvSpPr>
          <p:cNvPr id="56" name="TextBox 55"/>
          <p:cNvSpPr txBox="1"/>
          <p:nvPr/>
        </p:nvSpPr>
        <p:spPr>
          <a:xfrm>
            <a:off x="6061946" y="2581033"/>
            <a:ext cx="820690" cy="323165"/>
          </a:xfrm>
          <a:prstGeom prst="rect">
            <a:avLst/>
          </a:prstGeom>
          <a:noFill/>
        </p:spPr>
        <p:txBody>
          <a:bodyPr wrap="square" rtlCol="0">
            <a:spAutoFit/>
          </a:bodyPr>
          <a:lstStyle/>
          <a:p>
            <a:r>
              <a:rPr lang="en-US" sz="1500" dirty="0" smtClean="0">
                <a:solidFill>
                  <a:srgbClr val="00B050"/>
                </a:solidFill>
              </a:rPr>
              <a:t>Addr[0]</a:t>
            </a:r>
            <a:endParaRPr lang="en-US" sz="1500" dirty="0">
              <a:solidFill>
                <a:srgbClr val="00B050"/>
              </a:solidFill>
            </a:endParaRPr>
          </a:p>
        </p:txBody>
      </p:sp>
      <p:sp>
        <p:nvSpPr>
          <p:cNvPr id="57" name="TextBox 56"/>
          <p:cNvSpPr txBox="1"/>
          <p:nvPr/>
        </p:nvSpPr>
        <p:spPr>
          <a:xfrm>
            <a:off x="6061946" y="2188569"/>
            <a:ext cx="820690" cy="323165"/>
          </a:xfrm>
          <a:prstGeom prst="rect">
            <a:avLst/>
          </a:prstGeom>
          <a:noFill/>
        </p:spPr>
        <p:txBody>
          <a:bodyPr wrap="square" rtlCol="0">
            <a:spAutoFit/>
          </a:bodyPr>
          <a:lstStyle/>
          <a:p>
            <a:r>
              <a:rPr lang="en-US" sz="1500" dirty="0" smtClean="0">
                <a:solidFill>
                  <a:srgbClr val="00B050"/>
                </a:solidFill>
              </a:rPr>
              <a:t>Addr[1]</a:t>
            </a:r>
            <a:endParaRPr lang="en-US" sz="1500" dirty="0">
              <a:solidFill>
                <a:srgbClr val="00B050"/>
              </a:solidFill>
            </a:endParaRPr>
          </a:p>
        </p:txBody>
      </p:sp>
      <p:sp>
        <p:nvSpPr>
          <p:cNvPr id="58" name="TextBox 57"/>
          <p:cNvSpPr txBox="1"/>
          <p:nvPr/>
        </p:nvSpPr>
        <p:spPr>
          <a:xfrm>
            <a:off x="6061945" y="1809750"/>
            <a:ext cx="825039" cy="323165"/>
          </a:xfrm>
          <a:prstGeom prst="rect">
            <a:avLst/>
          </a:prstGeom>
          <a:noFill/>
        </p:spPr>
        <p:txBody>
          <a:bodyPr wrap="square" rtlCol="0">
            <a:spAutoFit/>
          </a:bodyPr>
          <a:lstStyle/>
          <a:p>
            <a:r>
              <a:rPr lang="en-US" sz="1500" dirty="0" smtClean="0">
                <a:solidFill>
                  <a:srgbClr val="00B050"/>
                </a:solidFill>
              </a:rPr>
              <a:t>Addr[2]</a:t>
            </a:r>
            <a:endParaRPr lang="en-US" sz="1500" dirty="0">
              <a:solidFill>
                <a:srgbClr val="00B050"/>
              </a:solidFill>
            </a:endParaRPr>
          </a:p>
        </p:txBody>
      </p:sp>
      <p:cxnSp>
        <p:nvCxnSpPr>
          <p:cNvPr id="26" name="Straight Arrow Connector 25"/>
          <p:cNvCxnSpPr>
            <a:stCxn id="30" idx="2"/>
          </p:cNvCxnSpPr>
          <p:nvPr/>
        </p:nvCxnSpPr>
        <p:spPr bwMode="auto">
          <a:xfrm flipV="1">
            <a:off x="2855751" y="2234582"/>
            <a:ext cx="1563849" cy="498189"/>
          </a:xfrm>
          <a:prstGeom prst="straightConnector1">
            <a:avLst/>
          </a:prstGeom>
          <a:ln>
            <a:solidFill>
              <a:srgbClr val="00B0F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sp>
        <p:nvSpPr>
          <p:cNvPr id="59" name="TextBox 58"/>
          <p:cNvSpPr txBox="1"/>
          <p:nvPr/>
        </p:nvSpPr>
        <p:spPr>
          <a:xfrm>
            <a:off x="7772400" y="1428750"/>
            <a:ext cx="1371600" cy="646331"/>
          </a:xfrm>
          <a:prstGeom prst="rect">
            <a:avLst/>
          </a:prstGeom>
          <a:noFill/>
        </p:spPr>
        <p:txBody>
          <a:bodyPr wrap="square" rtlCol="0">
            <a:spAutoFit/>
          </a:bodyPr>
          <a:lstStyle/>
          <a:p>
            <a:r>
              <a:rPr lang="en-US" dirty="0" smtClean="0">
                <a:solidFill>
                  <a:srgbClr val="00B050"/>
                </a:solidFill>
              </a:rPr>
              <a:t>3’bxx1</a:t>
            </a:r>
          </a:p>
          <a:p>
            <a:r>
              <a:rPr lang="en-US" dirty="0" smtClean="0">
                <a:solidFill>
                  <a:srgbClr val="00B050"/>
                </a:solidFill>
                <a:sym typeface="Wingdings" panose="05000000000000000000" pitchFamily="2" charset="2"/>
              </a:rPr>
              <a:t> 1, 3, 5, 7</a:t>
            </a:r>
            <a:endParaRPr lang="en-US" dirty="0">
              <a:solidFill>
                <a:srgbClr val="00B050"/>
              </a:solidFill>
            </a:endParaRPr>
          </a:p>
        </p:txBody>
      </p:sp>
      <p:graphicFrame>
        <p:nvGraphicFramePr>
          <p:cNvPr id="60" name="Table 59"/>
          <p:cNvGraphicFramePr>
            <a:graphicFrameLocks noGrp="1"/>
          </p:cNvGraphicFramePr>
          <p:nvPr>
            <p:extLst>
              <p:ext uri="{D42A27DB-BD31-4B8C-83A1-F6EECF244321}">
                <p14:modId xmlns:p14="http://schemas.microsoft.com/office/powerpoint/2010/main" val="3630831747"/>
              </p:ext>
            </p:extLst>
          </p:nvPr>
        </p:nvGraphicFramePr>
        <p:xfrm>
          <a:off x="7095106" y="1547730"/>
          <a:ext cx="333994" cy="2966720"/>
        </p:xfrm>
        <a:graphic>
          <a:graphicData uri="http://schemas.openxmlformats.org/drawingml/2006/table">
            <a:tbl>
              <a:tblPr firstRow="1" bandRow="1">
                <a:tableStyleId>{E8B1032C-EA38-4F05-BA0D-38AFFFC7BED3}</a:tableStyleId>
              </a:tblPr>
              <a:tblGrid>
                <a:gridCol w="333994"/>
              </a:tblGrid>
              <a:tr h="370840">
                <a:tc>
                  <a:txBody>
                    <a:bodyPr/>
                    <a:lstStyle/>
                    <a:p>
                      <a:pPr algn="ctr"/>
                      <a:r>
                        <a:rPr lang="en-US" b="0" dirty="0" smtClean="0">
                          <a:solidFill>
                            <a:srgbClr val="FF0000"/>
                          </a:solidFill>
                        </a:rPr>
                        <a:t>1</a:t>
                      </a:r>
                      <a:endParaRPr lang="en-US" b="0" dirty="0">
                        <a:solidFill>
                          <a:srgbClr val="FF0000"/>
                        </a:solidFill>
                      </a:endParaRPr>
                    </a:p>
                  </a:txBody>
                  <a:tcPr/>
                </a:tc>
              </a:tr>
              <a:tr h="370840">
                <a:tc>
                  <a:txBody>
                    <a:bodyPr/>
                    <a:lstStyle/>
                    <a:p>
                      <a:pPr algn="ctr"/>
                      <a:r>
                        <a:rPr lang="en-US" dirty="0" smtClean="0">
                          <a:solidFill>
                            <a:srgbClr val="FF0000"/>
                          </a:solidFill>
                        </a:rPr>
                        <a:t>1</a:t>
                      </a:r>
                      <a:endParaRPr lang="en-US" dirty="0">
                        <a:solidFill>
                          <a:srgbClr val="FF0000"/>
                        </a:solidFill>
                      </a:endParaRPr>
                    </a:p>
                  </a:txBody>
                  <a:tcPr/>
                </a:tc>
              </a:tr>
              <a:tr h="370840">
                <a:tc>
                  <a:txBody>
                    <a:bodyPr/>
                    <a:lstStyle/>
                    <a:p>
                      <a:pPr algn="ctr"/>
                      <a:r>
                        <a:rPr lang="en-US" dirty="0" smtClean="0"/>
                        <a:t>0</a:t>
                      </a:r>
                      <a:endParaRPr lang="en-US" dirty="0"/>
                    </a:p>
                  </a:txBody>
                  <a:tcPr/>
                </a:tc>
              </a:tr>
              <a:tr h="370840">
                <a:tc>
                  <a:txBody>
                    <a:bodyPr/>
                    <a:lstStyle/>
                    <a:p>
                      <a:pPr algn="ctr"/>
                      <a:r>
                        <a:rPr lang="en-US" dirty="0" smtClean="0"/>
                        <a:t>0</a:t>
                      </a:r>
                      <a:endParaRPr lang="en-US" dirty="0"/>
                    </a:p>
                  </a:txBody>
                  <a:tcPr/>
                </a:tc>
              </a:tr>
              <a:tr h="370840">
                <a:tc>
                  <a:txBody>
                    <a:bodyPr/>
                    <a:lstStyle/>
                    <a:p>
                      <a:pPr algn="ctr"/>
                      <a:r>
                        <a:rPr lang="en-US" dirty="0" smtClean="0">
                          <a:solidFill>
                            <a:srgbClr val="FF0000"/>
                          </a:solidFill>
                        </a:rPr>
                        <a:t>1</a:t>
                      </a:r>
                      <a:endParaRPr lang="en-US" dirty="0">
                        <a:solidFill>
                          <a:srgbClr val="FF0000"/>
                        </a:solidFill>
                      </a:endParaRPr>
                    </a:p>
                  </a:txBody>
                  <a:tcPr/>
                </a:tc>
              </a:tr>
              <a:tr h="370840">
                <a:tc>
                  <a:txBody>
                    <a:bodyPr/>
                    <a:lstStyle/>
                    <a:p>
                      <a:pPr algn="ctr"/>
                      <a:r>
                        <a:rPr lang="en-US" dirty="0" smtClean="0">
                          <a:solidFill>
                            <a:srgbClr val="FF0000"/>
                          </a:solidFill>
                        </a:rPr>
                        <a:t>1</a:t>
                      </a:r>
                      <a:endParaRPr lang="en-US" dirty="0">
                        <a:solidFill>
                          <a:srgbClr val="FF0000"/>
                        </a:solidFill>
                      </a:endParaRPr>
                    </a:p>
                  </a:txBody>
                  <a:tcPr/>
                </a:tc>
              </a:tr>
              <a:tr h="370840">
                <a:tc>
                  <a:txBody>
                    <a:bodyPr/>
                    <a:lstStyle/>
                    <a:p>
                      <a:pPr algn="ctr"/>
                      <a:r>
                        <a:rPr lang="en-US" dirty="0" smtClean="0"/>
                        <a:t>0</a:t>
                      </a:r>
                      <a:endParaRPr lang="en-US" dirty="0"/>
                    </a:p>
                  </a:txBody>
                  <a:tcPr/>
                </a:tc>
              </a:tr>
              <a:tr h="370840">
                <a:tc>
                  <a:txBody>
                    <a:bodyPr/>
                    <a:lstStyle/>
                    <a:p>
                      <a:pPr algn="ctr"/>
                      <a:r>
                        <a:rPr lang="en-US" dirty="0" smtClean="0"/>
                        <a:t>0</a:t>
                      </a:r>
                      <a:endParaRPr lang="en-US" dirty="0"/>
                    </a:p>
                  </a:txBody>
                  <a:tcPr/>
                </a:tc>
              </a:tr>
            </a:tbl>
          </a:graphicData>
        </a:graphic>
      </p:graphicFrame>
      <p:cxnSp>
        <p:nvCxnSpPr>
          <p:cNvPr id="8" name="Straight Arrow Connector 7"/>
          <p:cNvCxnSpPr>
            <a:stCxn id="34" idx="7"/>
            <a:endCxn id="31" idx="3"/>
          </p:cNvCxnSpPr>
          <p:nvPr/>
        </p:nvCxnSpPr>
        <p:spPr bwMode="auto">
          <a:xfrm flipV="1">
            <a:off x="1729825" y="3130393"/>
            <a:ext cx="1054831" cy="477599"/>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Arrow Connector 50"/>
          <p:cNvCxnSpPr>
            <a:stCxn id="19" idx="0"/>
            <a:endCxn id="31" idx="3"/>
          </p:cNvCxnSpPr>
          <p:nvPr/>
        </p:nvCxnSpPr>
        <p:spPr bwMode="auto">
          <a:xfrm flipV="1">
            <a:off x="2378615" y="3130393"/>
            <a:ext cx="406041" cy="448183"/>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7175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 presetClass="emph" presetSubtype="2" fill="hold" nodeType="withEffect">
                                  <p:stCondLst>
                                    <p:cond delay="0"/>
                                  </p:stCondLst>
                                  <p:childTnLst>
                                    <p:animClr clrSpc="rgb" dir="cw">
                                      <p:cBhvr>
                                        <p:cTn id="13" dur="500" fill="hold"/>
                                        <p:tgtEl>
                                          <p:spTgt spid="35"/>
                                        </p:tgtEl>
                                        <p:attrNameLst>
                                          <p:attrName>fillcolor</p:attrName>
                                        </p:attrNameLst>
                                      </p:cBhvr>
                                      <p:to>
                                        <a:schemeClr val="bg2"/>
                                      </p:to>
                                    </p:animClr>
                                    <p:set>
                                      <p:cBhvr>
                                        <p:cTn id="14" dur="500" fill="hold"/>
                                        <p:tgtEl>
                                          <p:spTgt spid="35"/>
                                        </p:tgtEl>
                                        <p:attrNameLst>
                                          <p:attrName>fill.type</p:attrName>
                                        </p:attrNameLst>
                                      </p:cBhvr>
                                      <p:to>
                                        <p:strVal val="solid"/>
                                      </p:to>
                                    </p:set>
                                    <p:set>
                                      <p:cBhvr>
                                        <p:cTn id="15" dur="500" fill="hold"/>
                                        <p:tgtEl>
                                          <p:spTgt spid="35"/>
                                        </p:tgtEl>
                                        <p:attrNameLst>
                                          <p:attrName>fill.on</p:attrName>
                                        </p:attrNameLst>
                                      </p:cBhvr>
                                      <p:to>
                                        <p:strVal val="true"/>
                                      </p:to>
                                    </p:set>
                                  </p:childTnLst>
                                </p:cTn>
                              </p:par>
                              <p:par>
                                <p:cTn id="16" presetID="1" presetClass="emph" presetSubtype="2" fill="hold" nodeType="withEffect">
                                  <p:stCondLst>
                                    <p:cond delay="0"/>
                                  </p:stCondLst>
                                  <p:childTnLst>
                                    <p:animClr clrSpc="rgb" dir="cw">
                                      <p:cBhvr>
                                        <p:cTn id="17" dur="500" fill="hold"/>
                                        <p:tgtEl>
                                          <p:spTgt spid="38"/>
                                        </p:tgtEl>
                                        <p:attrNameLst>
                                          <p:attrName>fillcolor</p:attrName>
                                        </p:attrNameLst>
                                      </p:cBhvr>
                                      <p:to>
                                        <a:schemeClr val="bg2"/>
                                      </p:to>
                                    </p:animClr>
                                    <p:set>
                                      <p:cBhvr>
                                        <p:cTn id="18" dur="500" fill="hold"/>
                                        <p:tgtEl>
                                          <p:spTgt spid="38"/>
                                        </p:tgtEl>
                                        <p:attrNameLst>
                                          <p:attrName>fill.type</p:attrName>
                                        </p:attrNameLst>
                                      </p:cBhvr>
                                      <p:to>
                                        <p:strVal val="solid"/>
                                      </p:to>
                                    </p:set>
                                    <p:set>
                                      <p:cBhvr>
                                        <p:cTn id="19" dur="500" fill="hold"/>
                                        <p:tgtEl>
                                          <p:spTgt spid="38"/>
                                        </p:tgtEl>
                                        <p:attrNameLst>
                                          <p:attrName>fill.on</p:attrName>
                                        </p:attrNameLst>
                                      </p:cBhvr>
                                      <p:to>
                                        <p:strVal val="true"/>
                                      </p:to>
                                    </p:set>
                                  </p:childTnLst>
                                </p:cTn>
                              </p:par>
                              <p:par>
                                <p:cTn id="20" presetID="22" presetClass="entr" presetSubtype="8"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par>
                                <p:cTn id="23" presetID="22" presetClass="entr" presetSubtype="8"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left)">
                                      <p:cBhvr>
                                        <p:cTn id="41" dur="500"/>
                                        <p:tgtEl>
                                          <p:spTgt spid="4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left)">
                                      <p:cBhvr>
                                        <p:cTn id="44" dur="500"/>
                                        <p:tgtEl>
                                          <p:spTgt spid="4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left)">
                                      <p:cBhvr>
                                        <p:cTn id="47" dur="500"/>
                                        <p:tgtEl>
                                          <p:spTgt spid="50"/>
                                        </p:tgtEl>
                                      </p:cBhvr>
                                    </p:animEffect>
                                  </p:childTnLst>
                                </p:cTn>
                              </p:par>
                            </p:childTnLst>
                          </p:cTn>
                        </p:par>
                        <p:par>
                          <p:cTn id="48" fill="hold">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mph" presetSubtype="0" fill="hold" grpId="1" nodeType="clickEffect">
                                  <p:stCondLst>
                                    <p:cond delay="0"/>
                                  </p:stCondLst>
                                  <p:childTnLst>
                                    <p:animEffect transition="out" filter="fade">
                                      <p:cBhvr>
                                        <p:cTn id="55" dur="500" tmFilter="0, 0; .2, .5; .8, .5; 1, 0"/>
                                        <p:tgtEl>
                                          <p:spTgt spid="37"/>
                                        </p:tgtEl>
                                      </p:cBhvr>
                                    </p:animEffect>
                                    <p:animScale>
                                      <p:cBhvr>
                                        <p:cTn id="56" dur="250" autoRev="1" fill="hold"/>
                                        <p:tgtEl>
                                          <p:spTgt spid="37"/>
                                        </p:tgtEl>
                                      </p:cBhvr>
                                      <p:by x="105000" y="105000"/>
                                    </p:animScale>
                                  </p:childTnLst>
                                </p:cTn>
                              </p:par>
                              <p:par>
                                <p:cTn id="57" presetID="26" presetClass="emph" presetSubtype="0" fill="hold" grpId="1" nodeType="withEffect">
                                  <p:stCondLst>
                                    <p:cond delay="0"/>
                                  </p:stCondLst>
                                  <p:childTnLst>
                                    <p:animEffect transition="out" filter="fade">
                                      <p:cBhvr>
                                        <p:cTn id="58" dur="500" tmFilter="0, 0; .2, .5; .8, .5; 1, 0"/>
                                        <p:tgtEl>
                                          <p:spTgt spid="48"/>
                                        </p:tgtEl>
                                      </p:cBhvr>
                                    </p:animEffect>
                                    <p:animScale>
                                      <p:cBhvr>
                                        <p:cTn id="59" dur="250" autoRev="1" fill="hold"/>
                                        <p:tgtEl>
                                          <p:spTgt spid="48"/>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grpId="1" nodeType="clickEffect">
                                  <p:stCondLst>
                                    <p:cond delay="0"/>
                                  </p:stCondLst>
                                  <p:childTnLst>
                                    <p:animEffect transition="out" filter="fade">
                                      <p:cBhvr>
                                        <p:cTn id="63" dur="500" tmFilter="0, 0; .2, .5; .8, .5; 1, 0"/>
                                        <p:tgtEl>
                                          <p:spTgt spid="39"/>
                                        </p:tgtEl>
                                      </p:cBhvr>
                                    </p:animEffect>
                                    <p:animScale>
                                      <p:cBhvr>
                                        <p:cTn id="64" dur="250" autoRev="1" fill="hold"/>
                                        <p:tgtEl>
                                          <p:spTgt spid="39"/>
                                        </p:tgtEl>
                                      </p:cBhvr>
                                      <p:by x="105000" y="105000"/>
                                    </p:animScale>
                                  </p:childTnLst>
                                </p:cTn>
                              </p:par>
                              <p:par>
                                <p:cTn id="65" presetID="26" presetClass="emph" presetSubtype="0" fill="hold" grpId="1" nodeType="withEffect">
                                  <p:stCondLst>
                                    <p:cond delay="0"/>
                                  </p:stCondLst>
                                  <p:childTnLst>
                                    <p:animEffect transition="out" filter="fade">
                                      <p:cBhvr>
                                        <p:cTn id="66" dur="500" tmFilter="0, 0; .2, .5; .8, .5; 1, 0"/>
                                        <p:tgtEl>
                                          <p:spTgt spid="49"/>
                                        </p:tgtEl>
                                      </p:cBhvr>
                                    </p:animEffect>
                                    <p:animScale>
                                      <p:cBhvr>
                                        <p:cTn id="67" dur="250" autoRev="1" fill="hold"/>
                                        <p:tgtEl>
                                          <p:spTgt spid="49"/>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grpId="1" nodeType="clickEffect">
                                  <p:stCondLst>
                                    <p:cond delay="0"/>
                                  </p:stCondLst>
                                  <p:childTnLst>
                                    <p:animEffect transition="out" filter="fade">
                                      <p:cBhvr>
                                        <p:cTn id="71" dur="500" tmFilter="0, 0; .2, .5; .8, .5; 1, 0"/>
                                        <p:tgtEl>
                                          <p:spTgt spid="40"/>
                                        </p:tgtEl>
                                      </p:cBhvr>
                                    </p:animEffect>
                                    <p:animScale>
                                      <p:cBhvr>
                                        <p:cTn id="72" dur="250" autoRev="1" fill="hold"/>
                                        <p:tgtEl>
                                          <p:spTgt spid="40"/>
                                        </p:tgtEl>
                                      </p:cBhvr>
                                      <p:by x="105000" y="105000"/>
                                    </p:animScale>
                                  </p:childTnLst>
                                </p:cTn>
                              </p:par>
                              <p:par>
                                <p:cTn id="73" presetID="26" presetClass="emph" presetSubtype="0" fill="hold" grpId="1" nodeType="withEffect">
                                  <p:stCondLst>
                                    <p:cond delay="0"/>
                                  </p:stCondLst>
                                  <p:childTnLst>
                                    <p:animEffect transition="out" filter="fade">
                                      <p:cBhvr>
                                        <p:cTn id="74" dur="500" tmFilter="0, 0; .2, .5; .8, .5; 1, 0"/>
                                        <p:tgtEl>
                                          <p:spTgt spid="50"/>
                                        </p:tgtEl>
                                      </p:cBhvr>
                                    </p:animEffect>
                                    <p:animScale>
                                      <p:cBhvr>
                                        <p:cTn id="75" dur="250" autoRev="1" fill="hold"/>
                                        <p:tgtEl>
                                          <p:spTgt spid="50"/>
                                        </p:tgtEl>
                                      </p:cBhvr>
                                      <p:by x="105000" y="105000"/>
                                    </p:animScale>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ipe(down)">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26" presetClass="emph" presetSubtype="0" fill="hold" grpId="1" nodeType="clickEffect">
                                  <p:stCondLst>
                                    <p:cond delay="0"/>
                                  </p:stCondLst>
                                  <p:childTnLst>
                                    <p:animEffect transition="out" filter="fade">
                                      <p:cBhvr>
                                        <p:cTn id="84" dur="500" tmFilter="0, 0; .2, .5; .8, .5; 1, 0"/>
                                        <p:tgtEl>
                                          <p:spTgt spid="58"/>
                                        </p:tgtEl>
                                      </p:cBhvr>
                                    </p:animEffect>
                                    <p:animScale>
                                      <p:cBhvr>
                                        <p:cTn id="85" dur="250" autoRev="1" fill="hold"/>
                                        <p:tgtEl>
                                          <p:spTgt spid="58"/>
                                        </p:tgtEl>
                                      </p:cBhvr>
                                      <p:by x="105000" y="105000"/>
                                    </p:animScale>
                                  </p:childTnLst>
                                </p:cTn>
                              </p:par>
                              <p:par>
                                <p:cTn id="86" presetID="26" presetClass="emph" presetSubtype="0" fill="hold" grpId="1" nodeType="withEffect">
                                  <p:stCondLst>
                                    <p:cond delay="0"/>
                                  </p:stCondLst>
                                  <p:childTnLst>
                                    <p:animEffect transition="out" filter="fade">
                                      <p:cBhvr>
                                        <p:cTn id="87" dur="500" tmFilter="0, 0; .2, .5; .8, .5; 1, 0"/>
                                        <p:tgtEl>
                                          <p:spTgt spid="57"/>
                                        </p:tgtEl>
                                      </p:cBhvr>
                                    </p:animEffect>
                                    <p:animScale>
                                      <p:cBhvr>
                                        <p:cTn id="88" dur="250" autoRev="1" fill="hold"/>
                                        <p:tgtEl>
                                          <p:spTgt spid="57"/>
                                        </p:tgtEl>
                                      </p:cBhvr>
                                      <p:by x="105000" y="105000"/>
                                    </p:animScale>
                                  </p:childTnLst>
                                </p:cTn>
                              </p:par>
                              <p:par>
                                <p:cTn id="89" presetID="26" presetClass="emph" presetSubtype="0" fill="hold" grpId="1" nodeType="withEffect">
                                  <p:stCondLst>
                                    <p:cond delay="0"/>
                                  </p:stCondLst>
                                  <p:childTnLst>
                                    <p:animEffect transition="out" filter="fade">
                                      <p:cBhvr>
                                        <p:cTn id="90" dur="500" tmFilter="0, 0; .2, .5; .8, .5; 1, 0"/>
                                        <p:tgtEl>
                                          <p:spTgt spid="56"/>
                                        </p:tgtEl>
                                      </p:cBhvr>
                                    </p:animEffect>
                                    <p:animScale>
                                      <p:cBhvr>
                                        <p:cTn id="91" dur="250" autoRev="1" fill="hold"/>
                                        <p:tgtEl>
                                          <p:spTgt spid="56"/>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grpId="0" nodeType="click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wipe(up)">
                                      <p:cBhvr>
                                        <p:cTn id="96" dur="500"/>
                                        <p:tgtEl>
                                          <p:spTgt spid="59"/>
                                        </p:tgtEl>
                                      </p:cBhvr>
                                    </p:animEffect>
                                  </p:childTnLst>
                                </p:cTn>
                              </p:par>
                            </p:childTnLst>
                          </p:cTn>
                        </p:par>
                      </p:childTnLst>
                    </p:cTn>
                  </p:par>
                  <p:par>
                    <p:cTn id="97" fill="hold">
                      <p:stCondLst>
                        <p:cond delay="indefinite"/>
                      </p:stCondLst>
                      <p:childTnLst>
                        <p:par>
                          <p:cTn id="98" fill="hold">
                            <p:stCondLst>
                              <p:cond delay="0"/>
                            </p:stCondLst>
                            <p:childTnLst>
                              <p:par>
                                <p:cTn id="99" presetID="26" presetClass="emph" presetSubtype="0" fill="hold" nodeType="clickEffect">
                                  <p:stCondLst>
                                    <p:cond delay="0"/>
                                  </p:stCondLst>
                                  <p:childTnLst>
                                    <p:animEffect transition="out" filter="fade">
                                      <p:cBhvr>
                                        <p:cTn id="100" dur="500" tmFilter="0, 0; .2, .5; .8, .5; 1, 0"/>
                                        <p:tgtEl>
                                          <p:spTgt spid="42"/>
                                        </p:tgtEl>
                                      </p:cBhvr>
                                    </p:animEffect>
                                    <p:animScale>
                                      <p:cBhvr>
                                        <p:cTn id="101" dur="250" autoRev="1" fill="hold"/>
                                        <p:tgtEl>
                                          <p:spTgt spid="42"/>
                                        </p:tgtEl>
                                      </p:cBhvr>
                                      <p:by x="105000" y="105000"/>
                                    </p:animScale>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wipe(left)">
                                      <p:cBhvr>
                                        <p:cTn id="106" dur="500"/>
                                        <p:tgtEl>
                                          <p:spTgt spid="45"/>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wipe(left)">
                                      <p:cBhvr>
                                        <p:cTn id="109" dur="500"/>
                                        <p:tgtEl>
                                          <p:spTgt spid="46"/>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wipe(left)">
                                      <p:cBhvr>
                                        <p:cTn id="112" dur="500"/>
                                        <p:tgtEl>
                                          <p:spTgt spid="15"/>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left)">
                                      <p:cBhvr>
                                        <p:cTn id="115" dur="500"/>
                                        <p:tgtEl>
                                          <p:spTgt spid="52"/>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0"/>
                                        </p:tgtEl>
                                        <p:attrNameLst>
                                          <p:attrName>style.visibility</p:attrName>
                                        </p:attrNameLst>
                                      </p:cBhvr>
                                      <p:to>
                                        <p:strVal val="visible"/>
                                      </p:to>
                                    </p:set>
                                    <p:animEffect transition="in" filter="wipe(left)">
                                      <p:cBhvr>
                                        <p:cTn id="120" dur="500"/>
                                        <p:tgtEl>
                                          <p:spTgt spid="10"/>
                                        </p:tgtEl>
                                      </p:cBhvr>
                                    </p:animEffect>
                                  </p:childTnLst>
                                </p:cTn>
                              </p:par>
                            </p:childTnLst>
                          </p:cTn>
                        </p:par>
                      </p:childTnLst>
                    </p:cTn>
                  </p:par>
                  <p:par>
                    <p:cTn id="121" fill="hold">
                      <p:stCondLst>
                        <p:cond delay="indefinite"/>
                      </p:stCondLst>
                      <p:childTnLst>
                        <p:par>
                          <p:cTn id="122" fill="hold">
                            <p:stCondLst>
                              <p:cond delay="0"/>
                            </p:stCondLst>
                            <p:childTnLst>
                              <p:par>
                                <p:cTn id="123" presetID="26" presetClass="emph" presetSubtype="0" fill="hold" grpId="1" nodeType="clickEffect">
                                  <p:stCondLst>
                                    <p:cond delay="0"/>
                                  </p:stCondLst>
                                  <p:childTnLst>
                                    <p:animEffect transition="out" filter="fade">
                                      <p:cBhvr>
                                        <p:cTn id="124" dur="500" tmFilter="0, 0; .2, .5; .8, .5; 1, 0"/>
                                        <p:tgtEl>
                                          <p:spTgt spid="45"/>
                                        </p:tgtEl>
                                      </p:cBhvr>
                                    </p:animEffect>
                                    <p:animScale>
                                      <p:cBhvr>
                                        <p:cTn id="125" dur="250" autoRev="1" fill="hold"/>
                                        <p:tgtEl>
                                          <p:spTgt spid="45"/>
                                        </p:tgtEl>
                                      </p:cBhvr>
                                      <p:by x="105000" y="105000"/>
                                    </p:animScale>
                                  </p:childTnLst>
                                </p:cTn>
                              </p:par>
                              <p:par>
                                <p:cTn id="126" presetID="26" presetClass="emph" presetSubtype="0" fill="hold" grpId="1" nodeType="withEffect">
                                  <p:stCondLst>
                                    <p:cond delay="0"/>
                                  </p:stCondLst>
                                  <p:childTnLst>
                                    <p:animEffect transition="out" filter="fade">
                                      <p:cBhvr>
                                        <p:cTn id="127" dur="500" tmFilter="0, 0; .2, .5; .8, .5; 1, 0"/>
                                        <p:tgtEl>
                                          <p:spTgt spid="46"/>
                                        </p:tgtEl>
                                      </p:cBhvr>
                                    </p:animEffect>
                                    <p:animScale>
                                      <p:cBhvr>
                                        <p:cTn id="128" dur="250" autoRev="1" fill="hold"/>
                                        <p:tgtEl>
                                          <p:spTgt spid="46"/>
                                        </p:tgtEl>
                                      </p:cBhvr>
                                      <p:by x="105000" y="105000"/>
                                    </p:animScale>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iterate type="lt">
                                    <p:tmPct val="0"/>
                                  </p:iterate>
                                  <p:childTnLst>
                                    <p:set>
                                      <p:cBhvr>
                                        <p:cTn id="132" dur="1" fill="hold">
                                          <p:stCondLst>
                                            <p:cond delay="0"/>
                                          </p:stCondLst>
                                        </p:cTn>
                                        <p:tgtEl>
                                          <p:spTgt spid="47"/>
                                        </p:tgtEl>
                                        <p:attrNameLst>
                                          <p:attrName>style.visibility</p:attrName>
                                        </p:attrNameLst>
                                      </p:cBhvr>
                                      <p:to>
                                        <p:strVal val="visible"/>
                                      </p:to>
                                    </p:set>
                                    <p:animEffect transition="in" filter="wipe(left)">
                                      <p:cBhvr>
                                        <p:cTn id="133" dur="500"/>
                                        <p:tgtEl>
                                          <p:spTgt spid="47"/>
                                        </p:tgtEl>
                                      </p:cBhvr>
                                    </p:animEffect>
                                  </p:childTnLst>
                                </p:cTn>
                              </p:par>
                              <p:par>
                                <p:cTn id="134" presetID="10" presetClass="exit" presetSubtype="0" fill="hold" grpId="1" nodeType="withEffect">
                                  <p:stCondLst>
                                    <p:cond delay="0"/>
                                  </p:stCondLst>
                                  <p:childTnLst>
                                    <p:animEffect transition="out" filter="fade">
                                      <p:cBhvr>
                                        <p:cTn id="135" dur="500"/>
                                        <p:tgtEl>
                                          <p:spTgt spid="59"/>
                                        </p:tgtEl>
                                      </p:cBhvr>
                                    </p:animEffect>
                                    <p:set>
                                      <p:cBhvr>
                                        <p:cTn id="136" dur="1" fill="hold">
                                          <p:stCondLst>
                                            <p:cond delay="499"/>
                                          </p:stCondLst>
                                        </p:cTn>
                                        <p:tgtEl>
                                          <p:spTgt spid="59"/>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6" presetClass="emph" presetSubtype="0" fill="hold" grpId="1" nodeType="clickEffect">
                                  <p:stCondLst>
                                    <p:cond delay="0"/>
                                  </p:stCondLst>
                                  <p:iterate type="lt">
                                    <p:tmPct val="4000"/>
                                  </p:iterate>
                                  <p:childTnLst>
                                    <p:set>
                                      <p:cBhvr override="childStyle">
                                        <p:cTn id="140" dur="500" fill="hold"/>
                                        <p:tgtEl>
                                          <p:spTgt spid="47"/>
                                        </p:tgtEl>
                                        <p:attrNameLst>
                                          <p:attrName>style.color</p:attrName>
                                        </p:attrNameLst>
                                      </p:cBhvr>
                                      <p:to>
                                        <p:clrVal>
                                          <a:schemeClr val="bg2"/>
                                        </p:clrVal>
                                      </p:to>
                                    </p:set>
                                    <p:set>
                                      <p:cBhvr>
                                        <p:cTn id="141" dur="500" fill="hold"/>
                                        <p:tgtEl>
                                          <p:spTgt spid="47"/>
                                        </p:tgtEl>
                                        <p:attrNameLst>
                                          <p:attrName>fillcolor</p:attrName>
                                        </p:attrNameLst>
                                      </p:cBhvr>
                                      <p:to>
                                        <p:clrVal>
                                          <a:schemeClr val="bg2"/>
                                        </p:clrVal>
                                      </p:to>
                                    </p:set>
                                    <p:set>
                                      <p:cBhvr>
                                        <p:cTn id="142" dur="500" fill="hold"/>
                                        <p:tgtEl>
                                          <p:spTgt spid="47"/>
                                        </p:tgtEl>
                                        <p:attrNameLst>
                                          <p:attrName>fill.type</p:attrName>
                                        </p:attrNameLst>
                                      </p:cBhvr>
                                      <p:to>
                                        <p:strVal val="solid"/>
                                      </p:to>
                                    </p:set>
                                  </p:childTnLst>
                                </p:cTn>
                              </p:par>
                            </p:childTnLst>
                          </p:cTn>
                        </p:par>
                        <p:par>
                          <p:cTn id="143" fill="hold">
                            <p:stCondLst>
                              <p:cond delay="640"/>
                            </p:stCondLst>
                            <p:childTnLst>
                              <p:par>
                                <p:cTn id="144" presetID="1" presetClass="emph" presetSubtype="2" fill="hold" nodeType="afterEffect">
                                  <p:stCondLst>
                                    <p:cond delay="0"/>
                                  </p:stCondLst>
                                  <p:childTnLst>
                                    <p:animClr clrSpc="rgb" dir="cw">
                                      <p:cBhvr>
                                        <p:cTn id="145" dur="500" fill="hold"/>
                                        <p:tgtEl>
                                          <p:spTgt spid="49"/>
                                        </p:tgtEl>
                                        <p:attrNameLst>
                                          <p:attrName>fillcolor</p:attrName>
                                        </p:attrNameLst>
                                      </p:cBhvr>
                                      <p:to>
                                        <a:srgbClr val="FF0000"/>
                                      </p:to>
                                    </p:animClr>
                                    <p:set>
                                      <p:cBhvr>
                                        <p:cTn id="146" dur="500" fill="hold"/>
                                        <p:tgtEl>
                                          <p:spTgt spid="49"/>
                                        </p:tgtEl>
                                        <p:attrNameLst>
                                          <p:attrName>fill.type</p:attrName>
                                        </p:attrNameLst>
                                      </p:cBhvr>
                                      <p:to>
                                        <p:strVal val="solid"/>
                                      </p:to>
                                    </p:set>
                                    <p:set>
                                      <p:cBhvr>
                                        <p:cTn id="147" dur="500" fill="hold"/>
                                        <p:tgtEl>
                                          <p:spTgt spid="49"/>
                                        </p:tgtEl>
                                        <p:attrNameLst>
                                          <p:attrName>fill.on</p:attrName>
                                        </p:attrNameLst>
                                      </p:cBhvr>
                                      <p:to>
                                        <p:strVal val="true"/>
                                      </p:to>
                                    </p:set>
                                  </p:childTnLst>
                                </p:cTn>
                              </p:par>
                              <p:par>
                                <p:cTn id="148" presetID="10" presetClass="exit" presetSubtype="0" fill="hold" nodeType="withEffect">
                                  <p:stCondLst>
                                    <p:cond delay="0"/>
                                  </p:stCondLst>
                                  <p:childTnLst>
                                    <p:animEffect transition="out" filter="fade">
                                      <p:cBhvr>
                                        <p:cTn id="149" dur="500"/>
                                        <p:tgtEl>
                                          <p:spTgt spid="42"/>
                                        </p:tgtEl>
                                      </p:cBhvr>
                                    </p:animEffect>
                                    <p:set>
                                      <p:cBhvr>
                                        <p:cTn id="150" dur="1" fill="hold">
                                          <p:stCondLst>
                                            <p:cond delay="499"/>
                                          </p:stCondLst>
                                        </p:cTn>
                                        <p:tgtEl>
                                          <p:spTgt spid="42"/>
                                        </p:tgtEl>
                                        <p:attrNameLst>
                                          <p:attrName>style.visibility</p:attrName>
                                        </p:attrNameLst>
                                      </p:cBhvr>
                                      <p:to>
                                        <p:strVal val="hidden"/>
                                      </p:to>
                                    </p:set>
                                  </p:childTnLst>
                                </p:cTn>
                              </p:par>
                            </p:childTnLst>
                          </p:cTn>
                        </p:par>
                        <p:par>
                          <p:cTn id="151" fill="hold">
                            <p:stCondLst>
                              <p:cond delay="1140"/>
                            </p:stCondLst>
                            <p:childTnLst>
                              <p:par>
                                <p:cTn id="152" presetID="10" presetClass="entr" presetSubtype="0" fill="hold" nodeType="afterEffect">
                                  <p:stCondLst>
                                    <p:cond delay="0"/>
                                  </p:stCondLst>
                                  <p:childTnLst>
                                    <p:set>
                                      <p:cBhvr>
                                        <p:cTn id="153" dur="1" fill="hold">
                                          <p:stCondLst>
                                            <p:cond delay="0"/>
                                          </p:stCondLst>
                                        </p:cTn>
                                        <p:tgtEl>
                                          <p:spTgt spid="60"/>
                                        </p:tgtEl>
                                        <p:attrNameLst>
                                          <p:attrName>style.visibility</p:attrName>
                                        </p:attrNameLst>
                                      </p:cBhvr>
                                      <p:to>
                                        <p:strVal val="visible"/>
                                      </p:to>
                                    </p:set>
                                    <p:animEffect transition="in" filter="fade">
                                      <p:cBhvr>
                                        <p:cTn id="154" dur="500"/>
                                        <p:tgtEl>
                                          <p:spTgt spid="60"/>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xit" presetSubtype="0" fill="hold" nodeType="clickEffect">
                                  <p:stCondLst>
                                    <p:cond delay="0"/>
                                  </p:stCondLst>
                                  <p:childTnLst>
                                    <p:animEffect transition="out" filter="fade">
                                      <p:cBhvr>
                                        <p:cTn id="158" dur="500"/>
                                        <p:tgtEl>
                                          <p:spTgt spid="8"/>
                                        </p:tgtEl>
                                      </p:cBhvr>
                                    </p:animEffect>
                                    <p:set>
                                      <p:cBhvr>
                                        <p:cTn id="159" dur="1" fill="hold">
                                          <p:stCondLst>
                                            <p:cond delay="499"/>
                                          </p:stCondLst>
                                        </p:cTn>
                                        <p:tgtEl>
                                          <p:spTgt spid="8"/>
                                        </p:tgtEl>
                                        <p:attrNameLst>
                                          <p:attrName>style.visibility</p:attrName>
                                        </p:attrNameLst>
                                      </p:cBhvr>
                                      <p:to>
                                        <p:strVal val="hidden"/>
                                      </p:to>
                                    </p:set>
                                  </p:childTnLst>
                                </p:cTn>
                              </p:par>
                            </p:childTnLst>
                          </p:cTn>
                        </p:par>
                        <p:par>
                          <p:cTn id="160" fill="hold">
                            <p:stCondLst>
                              <p:cond delay="500"/>
                            </p:stCondLst>
                            <p:childTnLst>
                              <p:par>
                                <p:cTn id="161" presetID="22" presetClass="entr" presetSubtype="4" fill="hold" nodeType="afterEffect">
                                  <p:stCondLst>
                                    <p:cond delay="0"/>
                                  </p:stCondLst>
                                  <p:childTnLst>
                                    <p:set>
                                      <p:cBhvr>
                                        <p:cTn id="162" dur="1" fill="hold">
                                          <p:stCondLst>
                                            <p:cond delay="0"/>
                                          </p:stCondLst>
                                        </p:cTn>
                                        <p:tgtEl>
                                          <p:spTgt spid="51"/>
                                        </p:tgtEl>
                                        <p:attrNameLst>
                                          <p:attrName>style.visibility</p:attrName>
                                        </p:attrNameLst>
                                      </p:cBhvr>
                                      <p:to>
                                        <p:strVal val="visible"/>
                                      </p:to>
                                    </p:set>
                                    <p:animEffect transition="in" filter="wipe(down)">
                                      <p:cBhvr>
                                        <p:cTn id="16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animBg="1"/>
      <p:bldP spid="39" grpId="1" animBg="1"/>
      <p:bldP spid="40" grpId="1" animBg="1"/>
      <p:bldP spid="10" grpId="0"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15" grpId="0"/>
      <p:bldP spid="52" grpId="0"/>
      <p:bldP spid="54" grpId="0"/>
      <p:bldP spid="55" grpId="0" animBg="1"/>
      <p:bldP spid="56" grpId="0"/>
      <p:bldP spid="56" grpId="1"/>
      <p:bldP spid="57" grpId="0"/>
      <p:bldP spid="57" grpId="1"/>
      <p:bldP spid="58" grpId="0"/>
      <p:bldP spid="58" grpId="1"/>
      <p:bldP spid="59" grpId="0"/>
      <p:bldP spid="5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Multicast with feedback</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12</a:t>
            </a:fld>
            <a:endParaRPr lang="en-US"/>
          </a:p>
        </p:txBody>
      </p:sp>
      <p:sp>
        <p:nvSpPr>
          <p:cNvPr id="6" name="Rounded Rectangle 5"/>
          <p:cNvSpPr/>
          <p:nvPr/>
        </p:nvSpPr>
        <p:spPr bwMode="auto">
          <a:xfrm>
            <a:off x="673534" y="1518479"/>
            <a:ext cx="600635" cy="332723"/>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SW00</a:t>
            </a:r>
          </a:p>
        </p:txBody>
      </p:sp>
      <p:sp>
        <p:nvSpPr>
          <p:cNvPr id="7" name="Rounded Rectangle 6"/>
          <p:cNvSpPr/>
          <p:nvPr/>
        </p:nvSpPr>
        <p:spPr bwMode="auto">
          <a:xfrm>
            <a:off x="673534" y="2229628"/>
            <a:ext cx="600635" cy="332723"/>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SW10</a:t>
            </a:r>
          </a:p>
        </p:txBody>
      </p:sp>
      <p:sp>
        <p:nvSpPr>
          <p:cNvPr id="8" name="Rounded Rectangle 7"/>
          <p:cNvSpPr/>
          <p:nvPr/>
        </p:nvSpPr>
        <p:spPr bwMode="auto">
          <a:xfrm>
            <a:off x="673534" y="2940778"/>
            <a:ext cx="600635" cy="332723"/>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SW20</a:t>
            </a:r>
          </a:p>
        </p:txBody>
      </p:sp>
      <p:cxnSp>
        <p:nvCxnSpPr>
          <p:cNvPr id="9" name="Straight Arrow Connector 8"/>
          <p:cNvCxnSpPr>
            <a:stCxn id="12" idx="7"/>
            <a:endCxn id="6" idx="1"/>
          </p:cNvCxnSpPr>
          <p:nvPr/>
        </p:nvCxnSpPr>
        <p:spPr bwMode="auto">
          <a:xfrm flipV="1">
            <a:off x="515635" y="1684841"/>
            <a:ext cx="151296" cy="211784"/>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a:stCxn id="13" idx="7"/>
            <a:endCxn id="7" idx="1"/>
          </p:cNvCxnSpPr>
          <p:nvPr/>
        </p:nvCxnSpPr>
        <p:spPr bwMode="auto">
          <a:xfrm flipV="1">
            <a:off x="515635" y="2395990"/>
            <a:ext cx="151296" cy="211784"/>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11" name="Straight Arrow Connector 10"/>
          <p:cNvCxnSpPr>
            <a:stCxn id="14" idx="7"/>
            <a:endCxn id="8" idx="1"/>
          </p:cNvCxnSpPr>
          <p:nvPr/>
        </p:nvCxnSpPr>
        <p:spPr bwMode="auto">
          <a:xfrm flipV="1">
            <a:off x="515635" y="3107139"/>
            <a:ext cx="151296" cy="211784"/>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12" name="Oval 11"/>
          <p:cNvSpPr/>
          <p:nvPr/>
        </p:nvSpPr>
        <p:spPr bwMode="auto">
          <a:xfrm>
            <a:off x="76200" y="1854860"/>
            <a:ext cx="514831" cy="285191"/>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NI00</a:t>
            </a:r>
          </a:p>
        </p:txBody>
      </p:sp>
      <p:sp>
        <p:nvSpPr>
          <p:cNvPr id="13" name="Oval 12"/>
          <p:cNvSpPr/>
          <p:nvPr/>
        </p:nvSpPr>
        <p:spPr bwMode="auto">
          <a:xfrm>
            <a:off x="76200" y="2566009"/>
            <a:ext cx="514831" cy="285191"/>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NI10</a:t>
            </a:r>
          </a:p>
        </p:txBody>
      </p:sp>
      <p:sp>
        <p:nvSpPr>
          <p:cNvPr id="14" name="Oval 13"/>
          <p:cNvSpPr/>
          <p:nvPr/>
        </p:nvSpPr>
        <p:spPr bwMode="auto">
          <a:xfrm>
            <a:off x="76200" y="3277159"/>
            <a:ext cx="514831" cy="285191"/>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NI20</a:t>
            </a:r>
          </a:p>
        </p:txBody>
      </p:sp>
      <p:sp>
        <p:nvSpPr>
          <p:cNvPr id="15" name="Rounded Rectangle 14"/>
          <p:cNvSpPr/>
          <p:nvPr/>
        </p:nvSpPr>
        <p:spPr bwMode="auto">
          <a:xfrm>
            <a:off x="1976011" y="1518479"/>
            <a:ext cx="600635" cy="332723"/>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SW01</a:t>
            </a:r>
          </a:p>
        </p:txBody>
      </p:sp>
      <p:sp>
        <p:nvSpPr>
          <p:cNvPr id="16" name="Rounded Rectangle 15"/>
          <p:cNvSpPr/>
          <p:nvPr/>
        </p:nvSpPr>
        <p:spPr bwMode="auto">
          <a:xfrm>
            <a:off x="1976011" y="2229628"/>
            <a:ext cx="600635" cy="332723"/>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SW11</a:t>
            </a:r>
          </a:p>
        </p:txBody>
      </p:sp>
      <p:sp>
        <p:nvSpPr>
          <p:cNvPr id="17" name="Rounded Rectangle 16"/>
          <p:cNvSpPr/>
          <p:nvPr/>
        </p:nvSpPr>
        <p:spPr bwMode="auto">
          <a:xfrm>
            <a:off x="1976011" y="2940778"/>
            <a:ext cx="600635" cy="332723"/>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SW21</a:t>
            </a:r>
          </a:p>
        </p:txBody>
      </p:sp>
      <p:cxnSp>
        <p:nvCxnSpPr>
          <p:cNvPr id="18" name="Straight Arrow Connector 17"/>
          <p:cNvCxnSpPr>
            <a:stCxn id="21" idx="7"/>
            <a:endCxn id="15" idx="1"/>
          </p:cNvCxnSpPr>
          <p:nvPr/>
        </p:nvCxnSpPr>
        <p:spPr bwMode="auto">
          <a:xfrm flipV="1">
            <a:off x="1818112" y="1684841"/>
            <a:ext cx="151296" cy="211784"/>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a:stCxn id="22" idx="7"/>
            <a:endCxn id="16" idx="1"/>
          </p:cNvCxnSpPr>
          <p:nvPr/>
        </p:nvCxnSpPr>
        <p:spPr bwMode="auto">
          <a:xfrm flipV="1">
            <a:off x="1818112" y="2395990"/>
            <a:ext cx="151296" cy="211784"/>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a:stCxn id="23" idx="7"/>
            <a:endCxn id="17" idx="1"/>
          </p:cNvCxnSpPr>
          <p:nvPr/>
        </p:nvCxnSpPr>
        <p:spPr bwMode="auto">
          <a:xfrm flipV="1">
            <a:off x="1818112" y="3107139"/>
            <a:ext cx="151296" cy="211784"/>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21" name="Oval 20"/>
          <p:cNvSpPr/>
          <p:nvPr/>
        </p:nvSpPr>
        <p:spPr bwMode="auto">
          <a:xfrm>
            <a:off x="1378677" y="1854860"/>
            <a:ext cx="514831" cy="285191"/>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NI01</a:t>
            </a:r>
          </a:p>
        </p:txBody>
      </p:sp>
      <p:sp>
        <p:nvSpPr>
          <p:cNvPr id="22" name="Oval 21"/>
          <p:cNvSpPr/>
          <p:nvPr/>
        </p:nvSpPr>
        <p:spPr bwMode="auto">
          <a:xfrm>
            <a:off x="1378677" y="2566009"/>
            <a:ext cx="514831" cy="285191"/>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NI11</a:t>
            </a:r>
          </a:p>
        </p:txBody>
      </p:sp>
      <p:sp>
        <p:nvSpPr>
          <p:cNvPr id="23" name="Oval 22"/>
          <p:cNvSpPr/>
          <p:nvPr/>
        </p:nvSpPr>
        <p:spPr bwMode="auto">
          <a:xfrm>
            <a:off x="1378677" y="3277159"/>
            <a:ext cx="514831" cy="285191"/>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NI21</a:t>
            </a:r>
          </a:p>
        </p:txBody>
      </p:sp>
      <p:sp>
        <p:nvSpPr>
          <p:cNvPr id="24" name="Rounded Rectangle 23"/>
          <p:cNvSpPr/>
          <p:nvPr/>
        </p:nvSpPr>
        <p:spPr bwMode="auto">
          <a:xfrm>
            <a:off x="3278488" y="1518479"/>
            <a:ext cx="600635" cy="332723"/>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SW02</a:t>
            </a:r>
          </a:p>
        </p:txBody>
      </p:sp>
      <p:sp>
        <p:nvSpPr>
          <p:cNvPr id="25" name="Rounded Rectangle 24"/>
          <p:cNvSpPr/>
          <p:nvPr/>
        </p:nvSpPr>
        <p:spPr bwMode="auto">
          <a:xfrm>
            <a:off x="3278488" y="2229628"/>
            <a:ext cx="600635" cy="332723"/>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SW12</a:t>
            </a:r>
          </a:p>
        </p:txBody>
      </p:sp>
      <p:sp>
        <p:nvSpPr>
          <p:cNvPr id="26" name="Rounded Rectangle 25"/>
          <p:cNvSpPr/>
          <p:nvPr/>
        </p:nvSpPr>
        <p:spPr bwMode="auto">
          <a:xfrm>
            <a:off x="3278488" y="2940778"/>
            <a:ext cx="600635" cy="332723"/>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SW22</a:t>
            </a:r>
          </a:p>
        </p:txBody>
      </p:sp>
      <p:cxnSp>
        <p:nvCxnSpPr>
          <p:cNvPr id="27" name="Straight Arrow Connector 26"/>
          <p:cNvCxnSpPr>
            <a:stCxn id="29" idx="7"/>
            <a:endCxn id="24" idx="1"/>
          </p:cNvCxnSpPr>
          <p:nvPr/>
        </p:nvCxnSpPr>
        <p:spPr bwMode="auto">
          <a:xfrm flipV="1">
            <a:off x="3120589" y="1684841"/>
            <a:ext cx="151296" cy="211784"/>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a:stCxn id="30" idx="7"/>
            <a:endCxn id="25" idx="1"/>
          </p:cNvCxnSpPr>
          <p:nvPr/>
        </p:nvCxnSpPr>
        <p:spPr bwMode="auto">
          <a:xfrm flipV="1">
            <a:off x="3120589" y="2395990"/>
            <a:ext cx="151296" cy="211784"/>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29" name="Oval 28"/>
          <p:cNvSpPr/>
          <p:nvPr/>
        </p:nvSpPr>
        <p:spPr bwMode="auto">
          <a:xfrm>
            <a:off x="2681154" y="1854860"/>
            <a:ext cx="514831" cy="285191"/>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NI02</a:t>
            </a:r>
          </a:p>
        </p:txBody>
      </p:sp>
      <p:sp>
        <p:nvSpPr>
          <p:cNvPr id="30" name="Oval 29"/>
          <p:cNvSpPr/>
          <p:nvPr/>
        </p:nvSpPr>
        <p:spPr bwMode="auto">
          <a:xfrm>
            <a:off x="2681154" y="2566009"/>
            <a:ext cx="514831" cy="285191"/>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NI12</a:t>
            </a:r>
          </a:p>
        </p:txBody>
      </p:sp>
      <p:sp>
        <p:nvSpPr>
          <p:cNvPr id="31" name="Oval 30"/>
          <p:cNvSpPr/>
          <p:nvPr/>
        </p:nvSpPr>
        <p:spPr bwMode="auto">
          <a:xfrm>
            <a:off x="2681154" y="3277159"/>
            <a:ext cx="514831" cy="285191"/>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NI22</a:t>
            </a:r>
          </a:p>
        </p:txBody>
      </p:sp>
      <p:cxnSp>
        <p:nvCxnSpPr>
          <p:cNvPr id="32" name="Straight Arrow Connector 31"/>
          <p:cNvCxnSpPr>
            <a:stCxn id="31" idx="7"/>
            <a:endCxn id="26" idx="1"/>
          </p:cNvCxnSpPr>
          <p:nvPr/>
        </p:nvCxnSpPr>
        <p:spPr bwMode="auto">
          <a:xfrm flipV="1">
            <a:off x="3120589" y="3107139"/>
            <a:ext cx="151296" cy="211784"/>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33" name="Rounded Rectangle 32"/>
          <p:cNvSpPr/>
          <p:nvPr/>
        </p:nvSpPr>
        <p:spPr bwMode="auto">
          <a:xfrm>
            <a:off x="4580965" y="1518479"/>
            <a:ext cx="600635" cy="332723"/>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SW03</a:t>
            </a:r>
          </a:p>
        </p:txBody>
      </p:sp>
      <p:sp>
        <p:nvSpPr>
          <p:cNvPr id="34" name="Rounded Rectangle 33"/>
          <p:cNvSpPr/>
          <p:nvPr/>
        </p:nvSpPr>
        <p:spPr bwMode="auto">
          <a:xfrm>
            <a:off x="4580965" y="2229628"/>
            <a:ext cx="600635" cy="332723"/>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SW13</a:t>
            </a:r>
          </a:p>
        </p:txBody>
      </p:sp>
      <p:sp>
        <p:nvSpPr>
          <p:cNvPr id="35" name="Rounded Rectangle 34"/>
          <p:cNvSpPr/>
          <p:nvPr/>
        </p:nvSpPr>
        <p:spPr bwMode="auto">
          <a:xfrm>
            <a:off x="4580965" y="2940778"/>
            <a:ext cx="600635" cy="332723"/>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SW23</a:t>
            </a:r>
          </a:p>
        </p:txBody>
      </p:sp>
      <p:cxnSp>
        <p:nvCxnSpPr>
          <p:cNvPr id="36" name="Straight Arrow Connector 35"/>
          <p:cNvCxnSpPr>
            <a:stCxn id="38" idx="7"/>
            <a:endCxn id="33" idx="1"/>
          </p:cNvCxnSpPr>
          <p:nvPr/>
        </p:nvCxnSpPr>
        <p:spPr bwMode="auto">
          <a:xfrm flipV="1">
            <a:off x="4423066" y="1684841"/>
            <a:ext cx="151296" cy="211784"/>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37" name="Straight Arrow Connector 36"/>
          <p:cNvCxnSpPr>
            <a:stCxn id="39" idx="7"/>
            <a:endCxn id="34" idx="1"/>
          </p:cNvCxnSpPr>
          <p:nvPr/>
        </p:nvCxnSpPr>
        <p:spPr bwMode="auto">
          <a:xfrm flipV="1">
            <a:off x="4423066" y="2395990"/>
            <a:ext cx="151296" cy="211784"/>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38" name="Oval 37"/>
          <p:cNvSpPr/>
          <p:nvPr/>
        </p:nvSpPr>
        <p:spPr bwMode="auto">
          <a:xfrm>
            <a:off x="3983631" y="1854860"/>
            <a:ext cx="514831" cy="285191"/>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NI03</a:t>
            </a:r>
          </a:p>
        </p:txBody>
      </p:sp>
      <p:sp>
        <p:nvSpPr>
          <p:cNvPr id="39" name="Oval 38"/>
          <p:cNvSpPr/>
          <p:nvPr/>
        </p:nvSpPr>
        <p:spPr bwMode="auto">
          <a:xfrm>
            <a:off x="3983631" y="2566009"/>
            <a:ext cx="514831" cy="285191"/>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NI13</a:t>
            </a:r>
          </a:p>
        </p:txBody>
      </p:sp>
      <p:sp>
        <p:nvSpPr>
          <p:cNvPr id="40" name="Oval 39"/>
          <p:cNvSpPr/>
          <p:nvPr/>
        </p:nvSpPr>
        <p:spPr bwMode="auto">
          <a:xfrm>
            <a:off x="3983631" y="3277159"/>
            <a:ext cx="514831" cy="285191"/>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NI23</a:t>
            </a:r>
          </a:p>
        </p:txBody>
      </p:sp>
      <p:cxnSp>
        <p:nvCxnSpPr>
          <p:cNvPr id="41" name="Straight Arrow Connector 40"/>
          <p:cNvCxnSpPr>
            <a:stCxn id="40" idx="7"/>
            <a:endCxn id="35" idx="1"/>
          </p:cNvCxnSpPr>
          <p:nvPr/>
        </p:nvCxnSpPr>
        <p:spPr bwMode="auto">
          <a:xfrm flipV="1">
            <a:off x="4423066" y="3107139"/>
            <a:ext cx="151296" cy="211784"/>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42" name="Straight Arrow Connector 41"/>
          <p:cNvCxnSpPr/>
          <p:nvPr/>
        </p:nvCxnSpPr>
        <p:spPr bwMode="auto">
          <a:xfrm>
            <a:off x="1276796" y="1583835"/>
            <a:ext cx="708861" cy="0"/>
          </a:xfrm>
          <a:prstGeom prst="straightConnector1">
            <a:avLst/>
          </a:prstGeom>
          <a:ln>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43" name="Straight Arrow Connector 42"/>
          <p:cNvCxnSpPr/>
          <p:nvPr/>
        </p:nvCxnSpPr>
        <p:spPr bwMode="auto">
          <a:xfrm>
            <a:off x="2576623" y="1583835"/>
            <a:ext cx="708861" cy="0"/>
          </a:xfrm>
          <a:prstGeom prst="straightConnector1">
            <a:avLst/>
          </a:prstGeom>
          <a:ln>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44" name="Straight Arrow Connector 43"/>
          <p:cNvCxnSpPr/>
          <p:nvPr/>
        </p:nvCxnSpPr>
        <p:spPr bwMode="auto">
          <a:xfrm>
            <a:off x="3883655" y="1583835"/>
            <a:ext cx="708861" cy="0"/>
          </a:xfrm>
          <a:prstGeom prst="straightConnector1">
            <a:avLst/>
          </a:prstGeom>
          <a:ln>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45" name="Straight Arrow Connector 44"/>
          <p:cNvCxnSpPr/>
          <p:nvPr/>
        </p:nvCxnSpPr>
        <p:spPr bwMode="auto">
          <a:xfrm>
            <a:off x="2582760" y="2290872"/>
            <a:ext cx="708861" cy="0"/>
          </a:xfrm>
          <a:prstGeom prst="straightConnector1">
            <a:avLst/>
          </a:prstGeom>
          <a:ln>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46" name="Straight Arrow Connector 45"/>
          <p:cNvCxnSpPr/>
          <p:nvPr/>
        </p:nvCxnSpPr>
        <p:spPr bwMode="auto">
          <a:xfrm>
            <a:off x="886191" y="1857144"/>
            <a:ext cx="0" cy="378426"/>
          </a:xfrm>
          <a:prstGeom prst="straightConnector1">
            <a:avLst/>
          </a:prstGeom>
          <a:ln>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47" name="Straight Arrow Connector 46"/>
          <p:cNvCxnSpPr/>
          <p:nvPr/>
        </p:nvCxnSpPr>
        <p:spPr bwMode="auto">
          <a:xfrm>
            <a:off x="2187087" y="1857144"/>
            <a:ext cx="0" cy="378426"/>
          </a:xfrm>
          <a:prstGeom prst="straightConnector1">
            <a:avLst/>
          </a:prstGeom>
          <a:ln>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48" name="Straight Arrow Connector 47"/>
          <p:cNvCxnSpPr/>
          <p:nvPr/>
        </p:nvCxnSpPr>
        <p:spPr bwMode="auto">
          <a:xfrm>
            <a:off x="2187087" y="2566009"/>
            <a:ext cx="0" cy="378426"/>
          </a:xfrm>
          <a:prstGeom prst="straightConnector1">
            <a:avLst/>
          </a:prstGeom>
          <a:ln>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49" name="Straight Arrow Connector 48"/>
          <p:cNvCxnSpPr/>
          <p:nvPr/>
        </p:nvCxnSpPr>
        <p:spPr bwMode="auto">
          <a:xfrm flipH="1">
            <a:off x="1274169" y="1684841"/>
            <a:ext cx="701842" cy="0"/>
          </a:xfrm>
          <a:prstGeom prst="straightConnector1">
            <a:avLst/>
          </a:prstGeom>
          <a:ln>
            <a:solidFill>
              <a:srgbClr val="C00000"/>
            </a:solidFill>
            <a:prstDash val="sysDot"/>
            <a:headEnd type="none" w="med" len="med"/>
            <a:tailEnd type="triangle"/>
          </a:ln>
          <a:extLst/>
        </p:spPr>
        <p:style>
          <a:lnRef idx="2">
            <a:schemeClr val="accent6"/>
          </a:lnRef>
          <a:fillRef idx="0">
            <a:schemeClr val="accent6"/>
          </a:fillRef>
          <a:effectRef idx="1">
            <a:schemeClr val="accent6"/>
          </a:effectRef>
          <a:fontRef idx="minor">
            <a:schemeClr val="tx1"/>
          </a:fontRef>
        </p:style>
      </p:cxnSp>
      <p:cxnSp>
        <p:nvCxnSpPr>
          <p:cNvPr id="50" name="Straight Arrow Connector 49"/>
          <p:cNvCxnSpPr/>
          <p:nvPr/>
        </p:nvCxnSpPr>
        <p:spPr bwMode="auto">
          <a:xfrm flipH="1">
            <a:off x="2571230" y="1684841"/>
            <a:ext cx="688013" cy="0"/>
          </a:xfrm>
          <a:prstGeom prst="straightConnector1">
            <a:avLst/>
          </a:prstGeom>
          <a:ln>
            <a:solidFill>
              <a:srgbClr val="C00000"/>
            </a:solidFill>
            <a:prstDash val="sysDot"/>
            <a:headEnd type="none" w="med" len="med"/>
            <a:tailEnd type="triangle"/>
          </a:ln>
          <a:extLst/>
        </p:spPr>
        <p:style>
          <a:lnRef idx="2">
            <a:schemeClr val="accent6"/>
          </a:lnRef>
          <a:fillRef idx="0">
            <a:schemeClr val="accent6"/>
          </a:fillRef>
          <a:effectRef idx="1">
            <a:schemeClr val="accent6"/>
          </a:effectRef>
          <a:fontRef idx="minor">
            <a:schemeClr val="tx1"/>
          </a:fontRef>
        </p:style>
      </p:cxnSp>
      <p:cxnSp>
        <p:nvCxnSpPr>
          <p:cNvPr id="51" name="Straight Arrow Connector 50"/>
          <p:cNvCxnSpPr/>
          <p:nvPr/>
        </p:nvCxnSpPr>
        <p:spPr bwMode="auto">
          <a:xfrm flipH="1">
            <a:off x="3884398" y="1690782"/>
            <a:ext cx="688013" cy="0"/>
          </a:xfrm>
          <a:prstGeom prst="straightConnector1">
            <a:avLst/>
          </a:prstGeom>
          <a:ln>
            <a:solidFill>
              <a:srgbClr val="C00000"/>
            </a:solidFill>
            <a:prstDash val="sysDot"/>
            <a:headEnd type="none" w="med" len="med"/>
            <a:tailEnd type="triangle"/>
          </a:ln>
          <a:extLst/>
        </p:spPr>
        <p:style>
          <a:lnRef idx="2">
            <a:schemeClr val="accent6"/>
          </a:lnRef>
          <a:fillRef idx="0">
            <a:schemeClr val="accent6"/>
          </a:fillRef>
          <a:effectRef idx="1">
            <a:schemeClr val="accent6"/>
          </a:effectRef>
          <a:fontRef idx="minor">
            <a:schemeClr val="tx1"/>
          </a:fontRef>
        </p:style>
      </p:cxnSp>
      <p:cxnSp>
        <p:nvCxnSpPr>
          <p:cNvPr id="52" name="Straight Arrow Connector 51"/>
          <p:cNvCxnSpPr/>
          <p:nvPr/>
        </p:nvCxnSpPr>
        <p:spPr bwMode="auto">
          <a:xfrm flipH="1">
            <a:off x="2566943" y="2421585"/>
            <a:ext cx="708861" cy="0"/>
          </a:xfrm>
          <a:prstGeom prst="straightConnector1">
            <a:avLst/>
          </a:prstGeom>
          <a:ln>
            <a:solidFill>
              <a:srgbClr val="C00000"/>
            </a:solidFill>
            <a:prstDash val="sysDot"/>
            <a:headEnd type="none" w="med" len="med"/>
            <a:tailEnd type="triangle"/>
          </a:ln>
          <a:extLst/>
        </p:spPr>
        <p:style>
          <a:lnRef idx="2">
            <a:schemeClr val="accent6"/>
          </a:lnRef>
          <a:fillRef idx="0">
            <a:schemeClr val="accent6"/>
          </a:fillRef>
          <a:effectRef idx="1">
            <a:schemeClr val="accent6"/>
          </a:effectRef>
          <a:fontRef idx="minor">
            <a:schemeClr val="tx1"/>
          </a:fontRef>
        </p:style>
      </p:cxnSp>
      <p:cxnSp>
        <p:nvCxnSpPr>
          <p:cNvPr id="53" name="Straight Arrow Connector 52"/>
          <p:cNvCxnSpPr/>
          <p:nvPr/>
        </p:nvCxnSpPr>
        <p:spPr bwMode="auto">
          <a:xfrm flipV="1">
            <a:off x="1100962" y="1856854"/>
            <a:ext cx="0" cy="373063"/>
          </a:xfrm>
          <a:prstGeom prst="straightConnector1">
            <a:avLst/>
          </a:prstGeom>
          <a:ln>
            <a:solidFill>
              <a:srgbClr val="C00000"/>
            </a:solidFill>
            <a:prstDash val="sysDot"/>
            <a:headEnd type="none" w="med" len="med"/>
            <a:tailEnd type="triangle"/>
          </a:ln>
          <a:extLst/>
        </p:spPr>
        <p:style>
          <a:lnRef idx="2">
            <a:schemeClr val="accent6"/>
          </a:lnRef>
          <a:fillRef idx="0">
            <a:schemeClr val="accent6"/>
          </a:fillRef>
          <a:effectRef idx="1">
            <a:schemeClr val="accent6"/>
          </a:effectRef>
          <a:fontRef idx="minor">
            <a:schemeClr val="tx1"/>
          </a:fontRef>
        </p:style>
      </p:cxnSp>
      <p:cxnSp>
        <p:nvCxnSpPr>
          <p:cNvPr id="54" name="Straight Arrow Connector 53"/>
          <p:cNvCxnSpPr/>
          <p:nvPr/>
        </p:nvCxnSpPr>
        <p:spPr bwMode="auto">
          <a:xfrm flipV="1">
            <a:off x="2407993" y="1850913"/>
            <a:ext cx="0" cy="373063"/>
          </a:xfrm>
          <a:prstGeom prst="straightConnector1">
            <a:avLst/>
          </a:prstGeom>
          <a:ln>
            <a:solidFill>
              <a:srgbClr val="C00000"/>
            </a:solidFill>
            <a:prstDash val="sysDot"/>
            <a:headEnd type="none" w="med" len="med"/>
            <a:tailEnd type="triangle"/>
          </a:ln>
          <a:extLst/>
        </p:spPr>
        <p:style>
          <a:lnRef idx="2">
            <a:schemeClr val="accent6"/>
          </a:lnRef>
          <a:fillRef idx="0">
            <a:schemeClr val="accent6"/>
          </a:fillRef>
          <a:effectRef idx="1">
            <a:schemeClr val="accent6"/>
          </a:effectRef>
          <a:fontRef idx="minor">
            <a:schemeClr val="tx1"/>
          </a:fontRef>
        </p:style>
      </p:cxnSp>
      <p:cxnSp>
        <p:nvCxnSpPr>
          <p:cNvPr id="55" name="Straight Arrow Connector 54"/>
          <p:cNvCxnSpPr/>
          <p:nvPr/>
        </p:nvCxnSpPr>
        <p:spPr bwMode="auto">
          <a:xfrm flipV="1">
            <a:off x="2401857" y="2562026"/>
            <a:ext cx="0" cy="376794"/>
          </a:xfrm>
          <a:prstGeom prst="straightConnector1">
            <a:avLst/>
          </a:prstGeom>
          <a:ln>
            <a:solidFill>
              <a:srgbClr val="C00000"/>
            </a:solidFill>
            <a:prstDash val="sysDot"/>
            <a:headEnd type="none" w="med" len="med"/>
            <a:tailEnd type="triangle"/>
          </a:ln>
          <a:extLst/>
        </p:spPr>
        <p:style>
          <a:lnRef idx="2">
            <a:schemeClr val="accent6"/>
          </a:lnRef>
          <a:fillRef idx="0">
            <a:schemeClr val="accent6"/>
          </a:fillRef>
          <a:effectRef idx="1">
            <a:schemeClr val="accent6"/>
          </a:effectRef>
          <a:fontRef idx="minor">
            <a:schemeClr val="tx1"/>
          </a:fontRef>
        </p:style>
      </p:cxnSp>
      <p:sp>
        <p:nvSpPr>
          <p:cNvPr id="56" name="Flowchart: Delay 55"/>
          <p:cNvSpPr/>
          <p:nvPr/>
        </p:nvSpPr>
        <p:spPr bwMode="auto">
          <a:xfrm rot="10800000">
            <a:off x="3386115" y="1546999"/>
            <a:ext cx="384954" cy="266967"/>
          </a:xfrm>
          <a:prstGeom prst="flowChartDelay">
            <a:avLst/>
          </a:prstGeom>
          <a:solidFill>
            <a:schemeClr val="accent2">
              <a:lumMod val="40000"/>
              <a:lumOff val="60000"/>
              <a:alpha val="55000"/>
            </a:schemeClr>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pitchFamily="18" charset="0"/>
            </a:endParaRPr>
          </a:p>
        </p:txBody>
      </p:sp>
      <p:sp>
        <p:nvSpPr>
          <p:cNvPr id="57" name="Flowchart: Delay 56"/>
          <p:cNvSpPr/>
          <p:nvPr/>
        </p:nvSpPr>
        <p:spPr bwMode="auto">
          <a:xfrm rot="10800000">
            <a:off x="2078063" y="1546998"/>
            <a:ext cx="384954" cy="266967"/>
          </a:xfrm>
          <a:prstGeom prst="flowChartDelay">
            <a:avLst/>
          </a:prstGeom>
          <a:solidFill>
            <a:schemeClr val="accent2">
              <a:lumMod val="40000"/>
              <a:lumOff val="60000"/>
              <a:alpha val="55000"/>
            </a:schemeClr>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pitchFamily="18" charset="0"/>
            </a:endParaRPr>
          </a:p>
        </p:txBody>
      </p:sp>
      <p:sp>
        <p:nvSpPr>
          <p:cNvPr id="58" name="Flowchart: Delay 57"/>
          <p:cNvSpPr/>
          <p:nvPr/>
        </p:nvSpPr>
        <p:spPr bwMode="auto">
          <a:xfrm rot="10800000">
            <a:off x="2078063" y="2262356"/>
            <a:ext cx="384954" cy="266967"/>
          </a:xfrm>
          <a:prstGeom prst="flowChartDelay">
            <a:avLst/>
          </a:prstGeom>
          <a:solidFill>
            <a:schemeClr val="accent2">
              <a:lumMod val="40000"/>
              <a:lumOff val="60000"/>
              <a:alpha val="55000"/>
            </a:schemeClr>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pitchFamily="18" charset="0"/>
            </a:endParaRPr>
          </a:p>
        </p:txBody>
      </p:sp>
      <p:sp>
        <p:nvSpPr>
          <p:cNvPr id="59" name="Flowchart: Delay 58"/>
          <p:cNvSpPr/>
          <p:nvPr/>
        </p:nvSpPr>
        <p:spPr bwMode="auto">
          <a:xfrm rot="10800000">
            <a:off x="770011" y="1546998"/>
            <a:ext cx="384954" cy="266967"/>
          </a:xfrm>
          <a:prstGeom prst="flowChartDelay">
            <a:avLst/>
          </a:prstGeom>
          <a:solidFill>
            <a:schemeClr val="accent2">
              <a:lumMod val="40000"/>
              <a:lumOff val="60000"/>
              <a:alpha val="55000"/>
            </a:schemeClr>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pitchFamily="18" charset="0"/>
            </a:endParaRPr>
          </a:p>
        </p:txBody>
      </p:sp>
      <p:grpSp>
        <p:nvGrpSpPr>
          <p:cNvPr id="60" name="Group 59"/>
          <p:cNvGrpSpPr/>
          <p:nvPr/>
        </p:nvGrpSpPr>
        <p:grpSpPr>
          <a:xfrm>
            <a:off x="6845229" y="1302619"/>
            <a:ext cx="744316" cy="3200400"/>
            <a:chOff x="6470754" y="1428750"/>
            <a:chExt cx="930123" cy="3200400"/>
          </a:xfrm>
        </p:grpSpPr>
        <p:sp>
          <p:nvSpPr>
            <p:cNvPr id="61" name="Rectangle 60"/>
            <p:cNvSpPr/>
            <p:nvPr/>
          </p:nvSpPr>
          <p:spPr bwMode="auto">
            <a:xfrm>
              <a:off x="6477000" y="1428750"/>
              <a:ext cx="914400" cy="3200400"/>
            </a:xfrm>
            <a:prstGeom prst="rect">
              <a:avLst/>
            </a:prstGeom>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2" name="Right Bracket 61"/>
            <p:cNvSpPr/>
            <p:nvPr/>
          </p:nvSpPr>
          <p:spPr bwMode="auto">
            <a:xfrm>
              <a:off x="6470754" y="2919736"/>
              <a:ext cx="57821" cy="220357"/>
            </a:xfrm>
            <a:prstGeom prst="rightBracket">
              <a:avLst/>
            </a:prstGeom>
            <a:solidFill>
              <a:schemeClr val="bg1"/>
            </a:solidFill>
            <a:ln>
              <a:headEnd type="none" w="med" len="med"/>
              <a:tailEnd type="none" w="med" len="med"/>
            </a:ln>
            <a:effectLst/>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3" name="Left Bracket 62"/>
            <p:cNvSpPr/>
            <p:nvPr/>
          </p:nvSpPr>
          <p:spPr bwMode="auto">
            <a:xfrm>
              <a:off x="7342121" y="2910116"/>
              <a:ext cx="58756" cy="239596"/>
            </a:xfrm>
            <a:prstGeom prst="leftBracket">
              <a:avLst/>
            </a:prstGeom>
            <a:solidFill>
              <a:schemeClr val="bg1"/>
            </a:solidFill>
            <a:ln>
              <a:headEnd type="none" w="med" len="med"/>
              <a:tailEnd type="none" w="med" len="med"/>
            </a:ln>
            <a:effectLst/>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aphicFrame>
        <p:nvGraphicFramePr>
          <p:cNvPr id="64" name="Table 63"/>
          <p:cNvGraphicFramePr>
            <a:graphicFrameLocks noGrp="1"/>
          </p:cNvGraphicFramePr>
          <p:nvPr>
            <p:extLst>
              <p:ext uri="{D42A27DB-BD31-4B8C-83A1-F6EECF244321}">
                <p14:modId xmlns:p14="http://schemas.microsoft.com/office/powerpoint/2010/main" val="1336668012"/>
              </p:ext>
            </p:extLst>
          </p:nvPr>
        </p:nvGraphicFramePr>
        <p:xfrm>
          <a:off x="7094139" y="1419459"/>
          <a:ext cx="333994" cy="2966720"/>
        </p:xfrm>
        <a:graphic>
          <a:graphicData uri="http://schemas.openxmlformats.org/drawingml/2006/table">
            <a:tbl>
              <a:tblPr firstRow="1" bandRow="1">
                <a:tableStyleId>{E8B1032C-EA38-4F05-BA0D-38AFFFC7BED3}</a:tableStyleId>
              </a:tblPr>
              <a:tblGrid>
                <a:gridCol w="333994"/>
              </a:tblGrid>
              <a:tr h="370840">
                <a:tc>
                  <a:txBody>
                    <a:bodyPr/>
                    <a:lstStyle/>
                    <a:p>
                      <a:pPr algn="ctr"/>
                      <a:r>
                        <a:rPr lang="en-US" b="0" dirty="0" smtClean="0">
                          <a:solidFill>
                            <a:srgbClr val="FF0000"/>
                          </a:solidFill>
                        </a:rPr>
                        <a:t>1</a:t>
                      </a:r>
                      <a:endParaRPr lang="en-US" b="0" dirty="0">
                        <a:solidFill>
                          <a:srgbClr val="FF0000"/>
                        </a:solidFill>
                      </a:endParaRPr>
                    </a:p>
                  </a:txBody>
                  <a:tcPr/>
                </a:tc>
              </a:tr>
              <a:tr h="370840">
                <a:tc>
                  <a:txBody>
                    <a:bodyPr/>
                    <a:lstStyle/>
                    <a:p>
                      <a:pPr algn="ctr"/>
                      <a:r>
                        <a:rPr lang="en-US" dirty="0" smtClean="0">
                          <a:solidFill>
                            <a:srgbClr val="FF0000"/>
                          </a:solidFill>
                        </a:rPr>
                        <a:t>1</a:t>
                      </a:r>
                      <a:endParaRPr lang="en-US" dirty="0">
                        <a:solidFill>
                          <a:srgbClr val="FF0000"/>
                        </a:solidFill>
                      </a:endParaRPr>
                    </a:p>
                  </a:txBody>
                  <a:tcPr/>
                </a:tc>
              </a:tr>
              <a:tr h="370840">
                <a:tc>
                  <a:txBody>
                    <a:bodyPr/>
                    <a:lstStyle/>
                    <a:p>
                      <a:pPr algn="ctr"/>
                      <a:r>
                        <a:rPr lang="en-US" dirty="0" smtClean="0"/>
                        <a:t>0</a:t>
                      </a:r>
                      <a:endParaRPr lang="en-US" dirty="0"/>
                    </a:p>
                  </a:txBody>
                  <a:tcPr/>
                </a:tc>
              </a:tr>
              <a:tr h="370840">
                <a:tc>
                  <a:txBody>
                    <a:bodyPr/>
                    <a:lstStyle/>
                    <a:p>
                      <a:pPr algn="ctr"/>
                      <a:r>
                        <a:rPr lang="en-US" dirty="0" smtClean="0"/>
                        <a:t>0</a:t>
                      </a:r>
                      <a:endParaRPr lang="en-US" dirty="0"/>
                    </a:p>
                  </a:txBody>
                  <a:tcPr/>
                </a:tc>
              </a:tr>
              <a:tr h="370840">
                <a:tc>
                  <a:txBody>
                    <a:bodyPr/>
                    <a:lstStyle/>
                    <a:p>
                      <a:pPr algn="ctr"/>
                      <a:r>
                        <a:rPr lang="en-US" dirty="0" smtClean="0"/>
                        <a:t>0</a:t>
                      </a:r>
                      <a:endParaRPr lang="en-US" dirty="0"/>
                    </a:p>
                  </a:txBody>
                  <a:tcPr/>
                </a:tc>
              </a:tr>
              <a:tr h="370840">
                <a:tc>
                  <a:txBody>
                    <a:bodyPr/>
                    <a:lstStyle/>
                    <a:p>
                      <a:pPr algn="ctr"/>
                      <a:r>
                        <a:rPr lang="en-US" dirty="0" smtClean="0"/>
                        <a:t>0</a:t>
                      </a:r>
                      <a:endParaRPr lang="en-US" dirty="0"/>
                    </a:p>
                  </a:txBody>
                  <a:tcPr/>
                </a:tc>
              </a:tr>
              <a:tr h="370840">
                <a:tc>
                  <a:txBody>
                    <a:bodyPr/>
                    <a:lstStyle/>
                    <a:p>
                      <a:pPr algn="ctr"/>
                      <a:r>
                        <a:rPr lang="en-US" dirty="0" smtClean="0"/>
                        <a:t>0</a:t>
                      </a:r>
                      <a:endParaRPr lang="en-US" dirty="0"/>
                    </a:p>
                  </a:txBody>
                  <a:tcPr/>
                </a:tc>
              </a:tr>
              <a:tr h="370840">
                <a:tc>
                  <a:txBody>
                    <a:bodyPr/>
                    <a:lstStyle/>
                    <a:p>
                      <a:pPr algn="ctr"/>
                      <a:r>
                        <a:rPr lang="en-US" dirty="0" smtClean="0"/>
                        <a:t>0</a:t>
                      </a:r>
                      <a:endParaRPr lang="en-US" dirty="0"/>
                    </a:p>
                  </a:txBody>
                  <a:tcPr/>
                </a:tc>
              </a:tr>
            </a:tbl>
          </a:graphicData>
        </a:graphic>
      </p:graphicFrame>
      <p:graphicFrame>
        <p:nvGraphicFramePr>
          <p:cNvPr id="65" name="Table 64"/>
          <p:cNvGraphicFramePr>
            <a:graphicFrameLocks noGrp="1"/>
          </p:cNvGraphicFramePr>
          <p:nvPr>
            <p:extLst>
              <p:ext uri="{D42A27DB-BD31-4B8C-83A1-F6EECF244321}">
                <p14:modId xmlns:p14="http://schemas.microsoft.com/office/powerpoint/2010/main" val="4084020192"/>
              </p:ext>
            </p:extLst>
          </p:nvPr>
        </p:nvGraphicFramePr>
        <p:xfrm>
          <a:off x="6885748" y="1424539"/>
          <a:ext cx="224953" cy="2966720"/>
        </p:xfrm>
        <a:graphic>
          <a:graphicData uri="http://schemas.openxmlformats.org/drawingml/2006/table">
            <a:tbl>
              <a:tblPr firstRow="1" bandRow="1">
                <a:tableStyleId>{2D5ABB26-0587-4C30-8999-92F81FD0307C}</a:tableStyleId>
              </a:tblPr>
              <a:tblGrid>
                <a:gridCol w="224953"/>
              </a:tblGrid>
              <a:tr h="370840">
                <a:tc>
                  <a:txBody>
                    <a:bodyPr/>
                    <a:lstStyle/>
                    <a:p>
                      <a:pPr algn="ctr"/>
                      <a:r>
                        <a:rPr lang="en-US" dirty="0" smtClean="0"/>
                        <a:t>7</a:t>
                      </a:r>
                      <a:endParaRPr lang="en-US" dirty="0"/>
                    </a:p>
                  </a:txBody>
                  <a:tcPr/>
                </a:tc>
              </a:tr>
              <a:tr h="370840">
                <a:tc>
                  <a:txBody>
                    <a:bodyPr/>
                    <a:lstStyle/>
                    <a:p>
                      <a:pPr algn="ctr"/>
                      <a:r>
                        <a:rPr lang="en-US" dirty="0" smtClean="0"/>
                        <a:t>6</a:t>
                      </a:r>
                      <a:endParaRPr lang="en-US" dirty="0"/>
                    </a:p>
                  </a:txBody>
                  <a:tcPr/>
                </a:tc>
              </a:tr>
              <a:tr h="370840">
                <a:tc>
                  <a:txBody>
                    <a:bodyPr/>
                    <a:lstStyle/>
                    <a:p>
                      <a:pPr algn="ctr"/>
                      <a:r>
                        <a:rPr lang="en-US" dirty="0" smtClean="0"/>
                        <a:t>5</a:t>
                      </a:r>
                      <a:endParaRPr lang="en-US" dirty="0"/>
                    </a:p>
                  </a:txBody>
                  <a:tcPr/>
                </a:tc>
              </a:tr>
              <a:tr h="370840">
                <a:tc>
                  <a:txBody>
                    <a:bodyPr/>
                    <a:lstStyle/>
                    <a:p>
                      <a:pPr algn="ctr"/>
                      <a:r>
                        <a:rPr lang="en-US" dirty="0" smtClean="0"/>
                        <a:t>4</a:t>
                      </a:r>
                      <a:endParaRPr lang="en-US" dirty="0"/>
                    </a:p>
                  </a:txBody>
                  <a:tcPr/>
                </a:tc>
              </a:tr>
              <a:tr h="370840">
                <a:tc>
                  <a:txBody>
                    <a:bodyPr/>
                    <a:lstStyle/>
                    <a:p>
                      <a:pPr algn="ctr"/>
                      <a:r>
                        <a:rPr lang="en-US" dirty="0" smtClean="0"/>
                        <a:t>3</a:t>
                      </a:r>
                      <a:endParaRPr lang="en-US" dirty="0"/>
                    </a:p>
                  </a:txBody>
                  <a:tcPr/>
                </a:tc>
              </a:tr>
              <a:tr h="370840">
                <a:tc>
                  <a:txBody>
                    <a:bodyPr/>
                    <a:lstStyle/>
                    <a:p>
                      <a:pPr algn="ctr"/>
                      <a:r>
                        <a:rPr lang="en-US" dirty="0" smtClean="0"/>
                        <a:t>2</a:t>
                      </a:r>
                      <a:endParaRPr lang="en-US" dirty="0"/>
                    </a:p>
                  </a:txBody>
                  <a:tcPr/>
                </a:tc>
              </a:tr>
              <a:tr h="370840">
                <a:tc>
                  <a:txBody>
                    <a:bodyPr/>
                    <a:lstStyle/>
                    <a:p>
                      <a:pPr algn="ctr"/>
                      <a:r>
                        <a:rPr lang="en-US" dirty="0" smtClean="0"/>
                        <a:t>1</a:t>
                      </a:r>
                      <a:endParaRPr lang="en-US" dirty="0"/>
                    </a:p>
                  </a:txBody>
                  <a:tcPr/>
                </a:tc>
              </a:tr>
              <a:tr h="370840">
                <a:tc>
                  <a:txBody>
                    <a:bodyPr/>
                    <a:lstStyle/>
                    <a:p>
                      <a:pPr algn="ctr"/>
                      <a:r>
                        <a:rPr lang="en-US" dirty="0" smtClean="0"/>
                        <a:t>0</a:t>
                      </a:r>
                      <a:endParaRPr lang="en-US" dirty="0"/>
                    </a:p>
                  </a:txBody>
                  <a:tcPr/>
                </a:tc>
              </a:tr>
            </a:tbl>
          </a:graphicData>
        </a:graphic>
      </p:graphicFrame>
      <p:sp>
        <p:nvSpPr>
          <p:cNvPr id="70" name="Right Arrow 69"/>
          <p:cNvSpPr/>
          <p:nvPr/>
        </p:nvSpPr>
        <p:spPr bwMode="auto">
          <a:xfrm>
            <a:off x="5566949" y="1607419"/>
            <a:ext cx="1274867" cy="89729"/>
          </a:xfrm>
          <a:prstGeom prst="rightArrow">
            <a:avLst/>
          </a:prstGeom>
          <a:solidFill>
            <a:srgbClr val="FF0000"/>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Times" pitchFamily="18" charset="0"/>
              </a:rPr>
              <a:t>In_FB_East</a:t>
            </a:r>
            <a:endParaRPr kumimoji="0" lang="en-US" sz="1500" b="0" i="0" u="none" strike="noStrike" cap="none" normalizeH="0" baseline="0" dirty="0" smtClean="0">
              <a:ln>
                <a:noFill/>
              </a:ln>
              <a:solidFill>
                <a:schemeClr val="tx1"/>
              </a:solidFill>
              <a:effectLst/>
              <a:latin typeface="Times" pitchFamily="18" charset="0"/>
            </a:endParaRPr>
          </a:p>
        </p:txBody>
      </p:sp>
      <p:sp>
        <p:nvSpPr>
          <p:cNvPr id="71" name="Right Arrow 70"/>
          <p:cNvSpPr/>
          <p:nvPr/>
        </p:nvSpPr>
        <p:spPr bwMode="auto">
          <a:xfrm>
            <a:off x="5566949" y="1984359"/>
            <a:ext cx="1274867" cy="89729"/>
          </a:xfrm>
          <a:prstGeom prst="rightArrow">
            <a:avLst/>
          </a:prstGeom>
          <a:solidFill>
            <a:srgbClr val="FF0000"/>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Times" pitchFamily="18" charset="0"/>
              </a:rPr>
              <a:t>In_FB_South</a:t>
            </a:r>
            <a:endParaRPr kumimoji="0" lang="en-US" sz="1500" b="0" i="0" u="none" strike="noStrike" cap="none" normalizeH="0" baseline="0" dirty="0" smtClean="0">
              <a:ln>
                <a:noFill/>
              </a:ln>
              <a:solidFill>
                <a:schemeClr val="tx1"/>
              </a:solidFill>
              <a:effectLst/>
              <a:latin typeface="Times" pitchFamily="18" charset="0"/>
            </a:endParaRPr>
          </a:p>
        </p:txBody>
      </p:sp>
      <p:sp>
        <p:nvSpPr>
          <p:cNvPr id="72" name="Right Arrow 71"/>
          <p:cNvSpPr/>
          <p:nvPr/>
        </p:nvSpPr>
        <p:spPr bwMode="auto">
          <a:xfrm>
            <a:off x="5562600" y="2361298"/>
            <a:ext cx="1274867" cy="89729"/>
          </a:xfrm>
          <a:prstGeom prs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Times" pitchFamily="18" charset="0"/>
              </a:rPr>
              <a:t>In_FB_Local</a:t>
            </a:r>
            <a:endParaRPr kumimoji="0" lang="en-US" sz="1500" b="0" i="0" u="none" strike="noStrike" cap="none" normalizeH="0" baseline="0" dirty="0" smtClean="0">
              <a:ln>
                <a:noFill/>
              </a:ln>
              <a:solidFill>
                <a:schemeClr val="tx1"/>
              </a:solidFill>
              <a:effectLst/>
              <a:latin typeface="Times" pitchFamily="18" charset="0"/>
            </a:endParaRPr>
          </a:p>
        </p:txBody>
      </p:sp>
      <p:sp>
        <p:nvSpPr>
          <p:cNvPr id="76" name="Right Arrow 75"/>
          <p:cNvSpPr/>
          <p:nvPr/>
        </p:nvSpPr>
        <p:spPr bwMode="auto">
          <a:xfrm>
            <a:off x="7617482" y="2074087"/>
            <a:ext cx="1399114" cy="124093"/>
          </a:xfrm>
          <a:prstGeom prst="rightArrow">
            <a:avLst/>
          </a:prstGeom>
          <a:solidFill>
            <a:srgbClr val="00B050"/>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rgbClr val="002060"/>
                </a:solidFill>
                <a:effectLst/>
                <a:latin typeface="Times" pitchFamily="18" charset="0"/>
              </a:rPr>
              <a:t>Out_FB_Local</a:t>
            </a:r>
            <a:endParaRPr kumimoji="0" lang="en-US" sz="1500" b="0" i="0" u="none" strike="noStrike" cap="none" normalizeH="0" baseline="0" dirty="0" smtClean="0">
              <a:ln>
                <a:noFill/>
              </a:ln>
              <a:solidFill>
                <a:srgbClr val="002060"/>
              </a:solidFill>
              <a:effectLst/>
              <a:latin typeface="Times" pitchFamily="18" charset="0"/>
            </a:endParaRPr>
          </a:p>
        </p:txBody>
      </p:sp>
      <p:sp>
        <p:nvSpPr>
          <p:cNvPr id="80" name="TextBox 79"/>
          <p:cNvSpPr txBox="1"/>
          <p:nvPr/>
        </p:nvSpPr>
        <p:spPr>
          <a:xfrm>
            <a:off x="7836108" y="1329117"/>
            <a:ext cx="1371600" cy="646331"/>
          </a:xfrm>
          <a:prstGeom prst="rect">
            <a:avLst/>
          </a:prstGeom>
          <a:noFill/>
        </p:spPr>
        <p:txBody>
          <a:bodyPr wrap="square" rtlCol="0">
            <a:spAutoFit/>
          </a:bodyPr>
          <a:lstStyle/>
          <a:p>
            <a:r>
              <a:rPr lang="en-US" dirty="0" smtClean="0">
                <a:solidFill>
                  <a:srgbClr val="00B050"/>
                </a:solidFill>
              </a:rPr>
              <a:t>3’b11x</a:t>
            </a:r>
          </a:p>
          <a:p>
            <a:r>
              <a:rPr lang="en-US" dirty="0" smtClean="0">
                <a:solidFill>
                  <a:srgbClr val="00B050"/>
                </a:solidFill>
                <a:sym typeface="Wingdings" panose="05000000000000000000" pitchFamily="2" charset="2"/>
              </a:rPr>
              <a:t> 6, 7</a:t>
            </a:r>
            <a:endParaRPr lang="en-US" dirty="0">
              <a:solidFill>
                <a:srgbClr val="00B050"/>
              </a:solidFill>
            </a:endParaRPr>
          </a:p>
        </p:txBody>
      </p:sp>
      <p:grpSp>
        <p:nvGrpSpPr>
          <p:cNvPr id="88" name="Group 87"/>
          <p:cNvGrpSpPr/>
          <p:nvPr/>
        </p:nvGrpSpPr>
        <p:grpSpPr>
          <a:xfrm>
            <a:off x="609600" y="4019550"/>
            <a:ext cx="3428200" cy="542869"/>
            <a:chOff x="5562600" y="913956"/>
            <a:chExt cx="3428200" cy="542869"/>
          </a:xfrm>
        </p:grpSpPr>
        <p:sp>
          <p:nvSpPr>
            <p:cNvPr id="82" name="Right Arrow 81"/>
            <p:cNvSpPr/>
            <p:nvPr/>
          </p:nvSpPr>
          <p:spPr bwMode="auto">
            <a:xfrm>
              <a:off x="5562600" y="962081"/>
              <a:ext cx="1274867" cy="89729"/>
            </a:xfrm>
            <a:prstGeom prs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Times" pitchFamily="18" charset="0"/>
                </a:rPr>
                <a:t>In_FB_East</a:t>
              </a:r>
              <a:endParaRPr kumimoji="0" lang="en-US" sz="1500" b="0" i="0" u="none" strike="noStrike" cap="none" normalizeH="0" baseline="0" dirty="0" smtClean="0">
                <a:ln>
                  <a:noFill/>
                </a:ln>
                <a:solidFill>
                  <a:schemeClr val="tx1"/>
                </a:solidFill>
                <a:effectLst/>
                <a:latin typeface="Times" pitchFamily="18" charset="0"/>
              </a:endParaRPr>
            </a:p>
          </p:txBody>
        </p:sp>
        <p:sp>
          <p:nvSpPr>
            <p:cNvPr id="83" name="Right Arrow 82"/>
            <p:cNvSpPr/>
            <p:nvPr/>
          </p:nvSpPr>
          <p:spPr bwMode="auto">
            <a:xfrm>
              <a:off x="5570362" y="1300980"/>
              <a:ext cx="1274867" cy="89729"/>
            </a:xfrm>
            <a:prstGeom prs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Times" pitchFamily="18" charset="0"/>
                </a:rPr>
                <a:t>In_FB_South</a:t>
              </a:r>
              <a:endParaRPr kumimoji="0" lang="en-US" sz="1500" b="0" i="0" u="none" strike="noStrike" cap="none" normalizeH="0" baseline="0" dirty="0" smtClean="0">
                <a:ln>
                  <a:noFill/>
                </a:ln>
                <a:solidFill>
                  <a:schemeClr val="tx1"/>
                </a:solidFill>
                <a:effectLst/>
                <a:latin typeface="Times" pitchFamily="18" charset="0"/>
              </a:endParaRPr>
            </a:p>
          </p:txBody>
        </p:sp>
        <p:sp>
          <p:nvSpPr>
            <p:cNvPr id="84" name="Flowchart: Delay 83"/>
            <p:cNvSpPr/>
            <p:nvPr/>
          </p:nvSpPr>
          <p:spPr bwMode="auto">
            <a:xfrm>
              <a:off x="6836315" y="913956"/>
              <a:ext cx="753026" cy="542869"/>
            </a:xfrm>
            <a:prstGeom prst="flowChartDelay">
              <a:avLst/>
            </a:prstGeom>
            <a:noFill/>
            <a:ln>
              <a:solidFill>
                <a:srgbClr val="002060"/>
              </a:solid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87" name="Right Arrow 86"/>
            <p:cNvSpPr/>
            <p:nvPr/>
          </p:nvSpPr>
          <p:spPr bwMode="auto">
            <a:xfrm>
              <a:off x="7591686" y="1123343"/>
              <a:ext cx="1399114" cy="124093"/>
            </a:xfrm>
            <a:prstGeom prst="rightArrow">
              <a:avLst/>
            </a:prstGeom>
            <a:solidFill>
              <a:srgbClr val="00B050"/>
            </a:solidFill>
            <a:ln>
              <a:no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rgbClr val="002060"/>
                  </a:solidFill>
                  <a:effectLst/>
                  <a:latin typeface="Times" pitchFamily="18" charset="0"/>
                </a:rPr>
                <a:t>Out_FB_Local</a:t>
              </a:r>
              <a:endParaRPr kumimoji="0" lang="en-US" sz="1500" b="0" i="0" u="none" strike="noStrike" cap="none" normalizeH="0" baseline="0" dirty="0" smtClean="0">
                <a:ln>
                  <a:noFill/>
                </a:ln>
                <a:solidFill>
                  <a:srgbClr val="002060"/>
                </a:solidFill>
                <a:effectLst/>
                <a:latin typeface="Times" pitchFamily="18" charset="0"/>
              </a:endParaRPr>
            </a:p>
          </p:txBody>
        </p:sp>
      </p:grpSp>
    </p:spTree>
    <p:extLst>
      <p:ext uri="{BB962C8B-B14F-4D97-AF65-F5344CB8AC3E}">
        <p14:creationId xmlns:p14="http://schemas.microsoft.com/office/powerpoint/2010/main" val="48143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par>
                                <p:cTn id="83" presetID="10" presetClass="entr" presetSubtype="0" fill="hold"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par>
                                <p:cTn id="95" presetID="10" presetClass="entr" presetSubtype="0"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par>
                                <p:cTn id="98" presetID="10" presetClass="entr" presetSubtype="0" fill="hold" nodeType="with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500"/>
                                        <p:tgtEl>
                                          <p:spTgt spid="3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childTnLst>
                                </p:cTn>
                              </p:par>
                              <p:par>
                                <p:cTn id="113" presetID="10" presetClass="entr" presetSubtype="0" fill="hold"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500"/>
                                        <p:tgtEl>
                                          <p:spTgt spid="42"/>
                                        </p:tgtEl>
                                      </p:cBhvr>
                                    </p:animEffect>
                                  </p:childTnLst>
                                </p:cTn>
                              </p:par>
                              <p:par>
                                <p:cTn id="116" presetID="10" presetClass="entr" presetSubtype="0" fill="hold" nodeType="with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fade">
                                      <p:cBhvr>
                                        <p:cTn id="118" dur="500"/>
                                        <p:tgtEl>
                                          <p:spTgt spid="43"/>
                                        </p:tgtEl>
                                      </p:cBhvr>
                                    </p:animEffect>
                                  </p:childTnLst>
                                </p:cTn>
                              </p:par>
                              <p:par>
                                <p:cTn id="119" presetID="10" presetClass="entr" presetSubtype="0" fill="hold" nodeType="with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500"/>
                                        <p:tgtEl>
                                          <p:spTgt spid="44"/>
                                        </p:tgtEl>
                                      </p:cBhvr>
                                    </p:animEffect>
                                  </p:childTnLst>
                                </p:cTn>
                              </p:par>
                              <p:par>
                                <p:cTn id="122" presetID="10" presetClass="entr" presetSubtype="0" fill="hold" nodeType="with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500"/>
                                        <p:tgtEl>
                                          <p:spTgt spid="45"/>
                                        </p:tgtEl>
                                      </p:cBhvr>
                                    </p:animEffect>
                                  </p:childTnLst>
                                </p:cTn>
                              </p:par>
                              <p:par>
                                <p:cTn id="125" presetID="10" presetClass="entr" presetSubtype="0" fill="hold" nodeType="with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fade">
                                      <p:cBhvr>
                                        <p:cTn id="127" dur="500"/>
                                        <p:tgtEl>
                                          <p:spTgt spid="46"/>
                                        </p:tgtEl>
                                      </p:cBhvr>
                                    </p:animEffect>
                                  </p:childTnLst>
                                </p:cTn>
                              </p:par>
                              <p:par>
                                <p:cTn id="128" presetID="10" presetClass="entr" presetSubtype="0" fill="hold" nodeType="withEffect">
                                  <p:stCondLst>
                                    <p:cond delay="0"/>
                                  </p:stCondLst>
                                  <p:childTnLst>
                                    <p:set>
                                      <p:cBhvr>
                                        <p:cTn id="129" dur="1" fill="hold">
                                          <p:stCondLst>
                                            <p:cond delay="0"/>
                                          </p:stCondLst>
                                        </p:cTn>
                                        <p:tgtEl>
                                          <p:spTgt spid="47"/>
                                        </p:tgtEl>
                                        <p:attrNameLst>
                                          <p:attrName>style.visibility</p:attrName>
                                        </p:attrNameLst>
                                      </p:cBhvr>
                                      <p:to>
                                        <p:strVal val="visible"/>
                                      </p:to>
                                    </p:set>
                                    <p:animEffect transition="in" filter="fade">
                                      <p:cBhvr>
                                        <p:cTn id="130" dur="500"/>
                                        <p:tgtEl>
                                          <p:spTgt spid="47"/>
                                        </p:tgtEl>
                                      </p:cBhvr>
                                    </p:animEffect>
                                  </p:childTnLst>
                                </p:cTn>
                              </p:par>
                              <p:par>
                                <p:cTn id="131" presetID="10" presetClass="entr" presetSubtype="0" fill="hold" nodeType="with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fade">
                                      <p:cBhvr>
                                        <p:cTn id="133" dur="500"/>
                                        <p:tgtEl>
                                          <p:spTgt spid="48"/>
                                        </p:tgtEl>
                                      </p:cBhvr>
                                    </p:animEffect>
                                  </p:childTnLst>
                                </p:cTn>
                              </p:par>
                              <p:par>
                                <p:cTn id="134" presetID="10" presetClass="entr" presetSubtype="0" fill="hold" nodeType="withEffect">
                                  <p:stCondLst>
                                    <p:cond delay="0"/>
                                  </p:stCondLst>
                                  <p:childTnLst>
                                    <p:set>
                                      <p:cBhvr>
                                        <p:cTn id="135" dur="1" fill="hold">
                                          <p:stCondLst>
                                            <p:cond delay="0"/>
                                          </p:stCondLst>
                                        </p:cTn>
                                        <p:tgtEl>
                                          <p:spTgt spid="49"/>
                                        </p:tgtEl>
                                        <p:attrNameLst>
                                          <p:attrName>style.visibility</p:attrName>
                                        </p:attrNameLst>
                                      </p:cBhvr>
                                      <p:to>
                                        <p:strVal val="visible"/>
                                      </p:to>
                                    </p:set>
                                    <p:animEffect transition="in" filter="fade">
                                      <p:cBhvr>
                                        <p:cTn id="136" dur="500"/>
                                        <p:tgtEl>
                                          <p:spTgt spid="49"/>
                                        </p:tgtEl>
                                      </p:cBhvr>
                                    </p:animEffect>
                                  </p:childTnLst>
                                </p:cTn>
                              </p:par>
                              <p:par>
                                <p:cTn id="137" presetID="10" presetClass="entr" presetSubtype="0" fill="hold" nodeType="withEffect">
                                  <p:stCondLst>
                                    <p:cond delay="0"/>
                                  </p:stCondLst>
                                  <p:childTnLst>
                                    <p:set>
                                      <p:cBhvr>
                                        <p:cTn id="138" dur="1" fill="hold">
                                          <p:stCondLst>
                                            <p:cond delay="0"/>
                                          </p:stCondLst>
                                        </p:cTn>
                                        <p:tgtEl>
                                          <p:spTgt spid="50"/>
                                        </p:tgtEl>
                                        <p:attrNameLst>
                                          <p:attrName>style.visibility</p:attrName>
                                        </p:attrNameLst>
                                      </p:cBhvr>
                                      <p:to>
                                        <p:strVal val="visible"/>
                                      </p:to>
                                    </p:set>
                                    <p:animEffect transition="in" filter="fade">
                                      <p:cBhvr>
                                        <p:cTn id="139" dur="500"/>
                                        <p:tgtEl>
                                          <p:spTgt spid="50"/>
                                        </p:tgtEl>
                                      </p:cBhvr>
                                    </p:animEffect>
                                  </p:childTnLst>
                                </p:cTn>
                              </p:par>
                              <p:par>
                                <p:cTn id="140" presetID="10" presetClass="entr" presetSubtype="0" fill="hold" nodeType="with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500"/>
                                        <p:tgtEl>
                                          <p:spTgt spid="51"/>
                                        </p:tgtEl>
                                      </p:cBhvr>
                                    </p:animEffect>
                                  </p:childTnLst>
                                </p:cTn>
                              </p:par>
                              <p:par>
                                <p:cTn id="143" presetID="10" presetClass="entr" presetSubtype="0" fill="hold"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fade">
                                      <p:cBhvr>
                                        <p:cTn id="145" dur="500"/>
                                        <p:tgtEl>
                                          <p:spTgt spid="52"/>
                                        </p:tgtEl>
                                      </p:cBhvr>
                                    </p:animEffect>
                                  </p:childTnLst>
                                </p:cTn>
                              </p:par>
                              <p:par>
                                <p:cTn id="146" presetID="10" presetClass="entr" presetSubtype="0" fill="hold" nodeType="withEffect">
                                  <p:stCondLst>
                                    <p:cond delay="0"/>
                                  </p:stCondLst>
                                  <p:childTnLst>
                                    <p:set>
                                      <p:cBhvr>
                                        <p:cTn id="147" dur="1" fill="hold">
                                          <p:stCondLst>
                                            <p:cond delay="0"/>
                                          </p:stCondLst>
                                        </p:cTn>
                                        <p:tgtEl>
                                          <p:spTgt spid="53"/>
                                        </p:tgtEl>
                                        <p:attrNameLst>
                                          <p:attrName>style.visibility</p:attrName>
                                        </p:attrNameLst>
                                      </p:cBhvr>
                                      <p:to>
                                        <p:strVal val="visible"/>
                                      </p:to>
                                    </p:set>
                                    <p:animEffect transition="in" filter="fade">
                                      <p:cBhvr>
                                        <p:cTn id="148" dur="500"/>
                                        <p:tgtEl>
                                          <p:spTgt spid="53"/>
                                        </p:tgtEl>
                                      </p:cBhvr>
                                    </p:animEffect>
                                  </p:childTnLst>
                                </p:cTn>
                              </p:par>
                              <p:par>
                                <p:cTn id="149" presetID="10" presetClass="entr" presetSubtype="0" fill="hold" nodeType="with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fade">
                                      <p:cBhvr>
                                        <p:cTn id="151" dur="500"/>
                                        <p:tgtEl>
                                          <p:spTgt spid="54"/>
                                        </p:tgtEl>
                                      </p:cBhvr>
                                    </p:animEffect>
                                  </p:childTnLst>
                                </p:cTn>
                              </p:par>
                              <p:par>
                                <p:cTn id="152" presetID="10" presetClass="entr" presetSubtype="0" fill="hold" nodeType="withEffect">
                                  <p:stCondLst>
                                    <p:cond delay="0"/>
                                  </p:stCondLst>
                                  <p:childTnLst>
                                    <p:set>
                                      <p:cBhvr>
                                        <p:cTn id="153" dur="1" fill="hold">
                                          <p:stCondLst>
                                            <p:cond delay="0"/>
                                          </p:stCondLst>
                                        </p:cTn>
                                        <p:tgtEl>
                                          <p:spTgt spid="55"/>
                                        </p:tgtEl>
                                        <p:attrNameLst>
                                          <p:attrName>style.visibility</p:attrName>
                                        </p:attrNameLst>
                                      </p:cBhvr>
                                      <p:to>
                                        <p:strVal val="visible"/>
                                      </p:to>
                                    </p:set>
                                    <p:animEffect transition="in" filter="fade">
                                      <p:cBhvr>
                                        <p:cTn id="154" dur="500"/>
                                        <p:tgtEl>
                                          <p:spTgt spid="55"/>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56"/>
                                        </p:tgtEl>
                                        <p:attrNameLst>
                                          <p:attrName>style.visibility</p:attrName>
                                        </p:attrNameLst>
                                      </p:cBhvr>
                                      <p:to>
                                        <p:strVal val="visible"/>
                                      </p:to>
                                    </p:set>
                                    <p:animEffect transition="in" filter="fade">
                                      <p:cBhvr>
                                        <p:cTn id="157" dur="500"/>
                                        <p:tgtEl>
                                          <p:spTgt spid="56"/>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57"/>
                                        </p:tgtEl>
                                        <p:attrNameLst>
                                          <p:attrName>style.visibility</p:attrName>
                                        </p:attrNameLst>
                                      </p:cBhvr>
                                      <p:to>
                                        <p:strVal val="visible"/>
                                      </p:to>
                                    </p:set>
                                    <p:animEffect transition="in" filter="fade">
                                      <p:cBhvr>
                                        <p:cTn id="160" dur="500"/>
                                        <p:tgtEl>
                                          <p:spTgt spid="57"/>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58"/>
                                        </p:tgtEl>
                                        <p:attrNameLst>
                                          <p:attrName>style.visibility</p:attrName>
                                        </p:attrNameLst>
                                      </p:cBhvr>
                                      <p:to>
                                        <p:strVal val="visible"/>
                                      </p:to>
                                    </p:set>
                                    <p:animEffect transition="in" filter="fade">
                                      <p:cBhvr>
                                        <p:cTn id="163" dur="500"/>
                                        <p:tgtEl>
                                          <p:spTgt spid="58"/>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Effect transition="in" filter="fade">
                                      <p:cBhvr>
                                        <p:cTn id="166" dur="500"/>
                                        <p:tgtEl>
                                          <p:spTgt spid="59"/>
                                        </p:tgtEl>
                                      </p:cBhvr>
                                    </p:animEffect>
                                  </p:childTnLst>
                                </p:cTn>
                              </p:par>
                            </p:childTnLst>
                          </p:cTn>
                        </p:par>
                      </p:childTnLst>
                    </p:cTn>
                  </p:par>
                  <p:par>
                    <p:cTn id="167" fill="hold">
                      <p:stCondLst>
                        <p:cond delay="indefinite"/>
                      </p:stCondLst>
                      <p:childTnLst>
                        <p:par>
                          <p:cTn id="168" fill="hold">
                            <p:stCondLst>
                              <p:cond delay="0"/>
                            </p:stCondLst>
                            <p:childTnLst>
                              <p:par>
                                <p:cTn id="169" presetID="1" presetClass="emph" presetSubtype="2" fill="hold" nodeType="clickEffect">
                                  <p:stCondLst>
                                    <p:cond delay="0"/>
                                  </p:stCondLst>
                                  <p:childTnLst>
                                    <p:animClr clrSpc="rgb" dir="cw">
                                      <p:cBhvr>
                                        <p:cTn id="170" dur="500" fill="hold"/>
                                        <p:tgtEl>
                                          <p:spTgt spid="6"/>
                                        </p:tgtEl>
                                        <p:attrNameLst>
                                          <p:attrName>fillcolor</p:attrName>
                                        </p:attrNameLst>
                                      </p:cBhvr>
                                      <p:to>
                                        <a:srgbClr val="FF0000"/>
                                      </p:to>
                                    </p:animClr>
                                    <p:set>
                                      <p:cBhvr>
                                        <p:cTn id="171" dur="500" fill="hold"/>
                                        <p:tgtEl>
                                          <p:spTgt spid="6"/>
                                        </p:tgtEl>
                                        <p:attrNameLst>
                                          <p:attrName>fill.type</p:attrName>
                                        </p:attrNameLst>
                                      </p:cBhvr>
                                      <p:to>
                                        <p:strVal val="solid"/>
                                      </p:to>
                                    </p:set>
                                    <p:set>
                                      <p:cBhvr>
                                        <p:cTn id="172" dur="500" fill="hold"/>
                                        <p:tgtEl>
                                          <p:spTgt spid="6"/>
                                        </p:tgtEl>
                                        <p:attrNameLst>
                                          <p:attrName>fill.on</p:attrName>
                                        </p:attrNameLst>
                                      </p:cBhvr>
                                      <p:to>
                                        <p:strVal val="true"/>
                                      </p:to>
                                    </p:set>
                                  </p:childTnLst>
                                </p:cTn>
                              </p:par>
                              <p:par>
                                <p:cTn id="173" presetID="26" presetClass="emph" presetSubtype="0" fill="hold" nodeType="withEffect">
                                  <p:stCondLst>
                                    <p:cond delay="0"/>
                                  </p:stCondLst>
                                  <p:childTnLst>
                                    <p:animEffect transition="out" filter="fade">
                                      <p:cBhvr>
                                        <p:cTn id="174" dur="500" tmFilter="0, 0; .2, .5; .8, .5; 1, 0"/>
                                        <p:tgtEl>
                                          <p:spTgt spid="49"/>
                                        </p:tgtEl>
                                      </p:cBhvr>
                                    </p:animEffect>
                                    <p:animScale>
                                      <p:cBhvr>
                                        <p:cTn id="175" dur="250" autoRev="1" fill="hold"/>
                                        <p:tgtEl>
                                          <p:spTgt spid="49"/>
                                        </p:tgtEl>
                                      </p:cBhvr>
                                      <p:by x="105000" y="105000"/>
                                    </p:animScale>
                                  </p:childTnLst>
                                </p:cTn>
                              </p:par>
                              <p:par>
                                <p:cTn id="176" presetID="26" presetClass="emph" presetSubtype="0" fill="hold" nodeType="withEffect">
                                  <p:stCondLst>
                                    <p:cond delay="0"/>
                                  </p:stCondLst>
                                  <p:childTnLst>
                                    <p:animEffect transition="out" filter="fade">
                                      <p:cBhvr>
                                        <p:cTn id="177" dur="500" tmFilter="0, 0; .2, .5; .8, .5; 1, 0"/>
                                        <p:tgtEl>
                                          <p:spTgt spid="53"/>
                                        </p:tgtEl>
                                      </p:cBhvr>
                                    </p:animEffect>
                                    <p:animScale>
                                      <p:cBhvr>
                                        <p:cTn id="178" dur="250" autoRev="1" fill="hold"/>
                                        <p:tgtEl>
                                          <p:spTgt spid="53"/>
                                        </p:tgtEl>
                                      </p:cBhvr>
                                      <p:by x="105000" y="105000"/>
                                    </p:animScale>
                                  </p:childTnLst>
                                </p:cTn>
                              </p:par>
                              <p:par>
                                <p:cTn id="179" presetID="26" presetClass="emph" presetSubtype="0" fill="hold" nodeType="withEffect">
                                  <p:stCondLst>
                                    <p:cond delay="0"/>
                                  </p:stCondLst>
                                  <p:childTnLst>
                                    <p:animEffect transition="out" filter="fade">
                                      <p:cBhvr>
                                        <p:cTn id="180" dur="500" tmFilter="0, 0; .2, .5; .8, .5; 1, 0"/>
                                        <p:tgtEl>
                                          <p:spTgt spid="59"/>
                                        </p:tgtEl>
                                      </p:cBhvr>
                                    </p:animEffect>
                                    <p:animScale>
                                      <p:cBhvr>
                                        <p:cTn id="181" dur="250" autoRev="1" fill="hold"/>
                                        <p:tgtEl>
                                          <p:spTgt spid="59"/>
                                        </p:tgtEl>
                                      </p:cBhvr>
                                      <p:by x="105000" y="105000"/>
                                    </p:animScale>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88"/>
                                        </p:tgtEl>
                                        <p:attrNameLst>
                                          <p:attrName>style.visibility</p:attrName>
                                        </p:attrNameLst>
                                      </p:cBhvr>
                                      <p:to>
                                        <p:strVal val="visible"/>
                                      </p:to>
                                    </p:set>
                                    <p:animEffect transition="in" filter="fade">
                                      <p:cBhvr>
                                        <p:cTn id="186" dur="500"/>
                                        <p:tgtEl>
                                          <p:spTgt spid="88"/>
                                        </p:tgtEl>
                                      </p:cBhvr>
                                    </p:animEffect>
                                  </p:childTnLst>
                                </p:cTn>
                              </p:par>
                            </p:childTnLst>
                          </p:cTn>
                        </p:par>
                      </p:childTnLst>
                    </p:cTn>
                  </p:par>
                  <p:par>
                    <p:cTn id="187" fill="hold">
                      <p:stCondLst>
                        <p:cond delay="indefinite"/>
                      </p:stCondLst>
                      <p:childTnLst>
                        <p:par>
                          <p:cTn id="188" fill="hold">
                            <p:stCondLst>
                              <p:cond delay="0"/>
                            </p:stCondLst>
                            <p:childTnLst>
                              <p:par>
                                <p:cTn id="189" presetID="6" presetClass="entr" presetSubtype="32" fill="hold" nodeType="clickEffect">
                                  <p:stCondLst>
                                    <p:cond delay="0"/>
                                  </p:stCondLst>
                                  <p:childTnLst>
                                    <p:set>
                                      <p:cBhvr>
                                        <p:cTn id="190" dur="1" fill="hold">
                                          <p:stCondLst>
                                            <p:cond delay="0"/>
                                          </p:stCondLst>
                                        </p:cTn>
                                        <p:tgtEl>
                                          <p:spTgt spid="60"/>
                                        </p:tgtEl>
                                        <p:attrNameLst>
                                          <p:attrName>style.visibility</p:attrName>
                                        </p:attrNameLst>
                                      </p:cBhvr>
                                      <p:to>
                                        <p:strVal val="visible"/>
                                      </p:to>
                                    </p:set>
                                    <p:animEffect transition="in" filter="circle(out)">
                                      <p:cBhvr>
                                        <p:cTn id="191" dur="500"/>
                                        <p:tgtEl>
                                          <p:spTgt spid="60"/>
                                        </p:tgtEl>
                                      </p:cBhvr>
                                    </p:animEffect>
                                  </p:childTnLst>
                                </p:cTn>
                              </p:par>
                              <p:par>
                                <p:cTn id="192" presetID="6" presetClass="entr" presetSubtype="32" fill="hold" nodeType="withEffect">
                                  <p:stCondLst>
                                    <p:cond delay="0"/>
                                  </p:stCondLst>
                                  <p:childTnLst>
                                    <p:set>
                                      <p:cBhvr>
                                        <p:cTn id="193" dur="1" fill="hold">
                                          <p:stCondLst>
                                            <p:cond delay="0"/>
                                          </p:stCondLst>
                                        </p:cTn>
                                        <p:tgtEl>
                                          <p:spTgt spid="64"/>
                                        </p:tgtEl>
                                        <p:attrNameLst>
                                          <p:attrName>style.visibility</p:attrName>
                                        </p:attrNameLst>
                                      </p:cBhvr>
                                      <p:to>
                                        <p:strVal val="visible"/>
                                      </p:to>
                                    </p:set>
                                    <p:animEffect transition="in" filter="circle(out)">
                                      <p:cBhvr>
                                        <p:cTn id="194" dur="500"/>
                                        <p:tgtEl>
                                          <p:spTgt spid="64"/>
                                        </p:tgtEl>
                                      </p:cBhvr>
                                    </p:animEffect>
                                  </p:childTnLst>
                                </p:cTn>
                              </p:par>
                              <p:par>
                                <p:cTn id="195" presetID="6" presetClass="entr" presetSubtype="32" fill="hold" nodeType="withEffect">
                                  <p:stCondLst>
                                    <p:cond delay="0"/>
                                  </p:stCondLst>
                                  <p:childTnLst>
                                    <p:set>
                                      <p:cBhvr>
                                        <p:cTn id="196" dur="1" fill="hold">
                                          <p:stCondLst>
                                            <p:cond delay="0"/>
                                          </p:stCondLst>
                                        </p:cTn>
                                        <p:tgtEl>
                                          <p:spTgt spid="65"/>
                                        </p:tgtEl>
                                        <p:attrNameLst>
                                          <p:attrName>style.visibility</p:attrName>
                                        </p:attrNameLst>
                                      </p:cBhvr>
                                      <p:to>
                                        <p:strVal val="visible"/>
                                      </p:to>
                                    </p:set>
                                    <p:animEffect transition="in" filter="circle(out)">
                                      <p:cBhvr>
                                        <p:cTn id="197" dur="500"/>
                                        <p:tgtEl>
                                          <p:spTgt spid="65"/>
                                        </p:tgtEl>
                                      </p:cBhvr>
                                    </p:animEffect>
                                  </p:childTnLst>
                                </p:cTn>
                              </p:par>
                              <p:par>
                                <p:cTn id="198" presetID="6" presetClass="entr" presetSubtype="32" fill="hold" grpId="0" nodeType="withEffect">
                                  <p:stCondLst>
                                    <p:cond delay="0"/>
                                  </p:stCondLst>
                                  <p:childTnLst>
                                    <p:set>
                                      <p:cBhvr>
                                        <p:cTn id="199" dur="1" fill="hold">
                                          <p:stCondLst>
                                            <p:cond delay="0"/>
                                          </p:stCondLst>
                                        </p:cTn>
                                        <p:tgtEl>
                                          <p:spTgt spid="70"/>
                                        </p:tgtEl>
                                        <p:attrNameLst>
                                          <p:attrName>style.visibility</p:attrName>
                                        </p:attrNameLst>
                                      </p:cBhvr>
                                      <p:to>
                                        <p:strVal val="visible"/>
                                      </p:to>
                                    </p:set>
                                    <p:animEffect transition="in" filter="circle(out)">
                                      <p:cBhvr>
                                        <p:cTn id="200" dur="500"/>
                                        <p:tgtEl>
                                          <p:spTgt spid="70"/>
                                        </p:tgtEl>
                                      </p:cBhvr>
                                    </p:animEffect>
                                  </p:childTnLst>
                                </p:cTn>
                              </p:par>
                              <p:par>
                                <p:cTn id="201" presetID="6" presetClass="entr" presetSubtype="32" fill="hold" grpId="0" nodeType="withEffect">
                                  <p:stCondLst>
                                    <p:cond delay="0"/>
                                  </p:stCondLst>
                                  <p:childTnLst>
                                    <p:set>
                                      <p:cBhvr>
                                        <p:cTn id="202" dur="1" fill="hold">
                                          <p:stCondLst>
                                            <p:cond delay="0"/>
                                          </p:stCondLst>
                                        </p:cTn>
                                        <p:tgtEl>
                                          <p:spTgt spid="71"/>
                                        </p:tgtEl>
                                        <p:attrNameLst>
                                          <p:attrName>style.visibility</p:attrName>
                                        </p:attrNameLst>
                                      </p:cBhvr>
                                      <p:to>
                                        <p:strVal val="visible"/>
                                      </p:to>
                                    </p:set>
                                    <p:animEffect transition="in" filter="circle(out)">
                                      <p:cBhvr>
                                        <p:cTn id="203" dur="500"/>
                                        <p:tgtEl>
                                          <p:spTgt spid="71"/>
                                        </p:tgtEl>
                                      </p:cBhvr>
                                    </p:animEffect>
                                  </p:childTnLst>
                                </p:cTn>
                              </p:par>
                              <p:par>
                                <p:cTn id="204" presetID="6" presetClass="entr" presetSubtype="32" fill="hold" grpId="0" nodeType="withEffect">
                                  <p:stCondLst>
                                    <p:cond delay="0"/>
                                  </p:stCondLst>
                                  <p:childTnLst>
                                    <p:set>
                                      <p:cBhvr>
                                        <p:cTn id="205" dur="1" fill="hold">
                                          <p:stCondLst>
                                            <p:cond delay="0"/>
                                          </p:stCondLst>
                                        </p:cTn>
                                        <p:tgtEl>
                                          <p:spTgt spid="72"/>
                                        </p:tgtEl>
                                        <p:attrNameLst>
                                          <p:attrName>style.visibility</p:attrName>
                                        </p:attrNameLst>
                                      </p:cBhvr>
                                      <p:to>
                                        <p:strVal val="visible"/>
                                      </p:to>
                                    </p:set>
                                    <p:animEffect transition="in" filter="circle(out)">
                                      <p:cBhvr>
                                        <p:cTn id="206" dur="500"/>
                                        <p:tgtEl>
                                          <p:spTgt spid="72"/>
                                        </p:tgtEl>
                                      </p:cBhvr>
                                    </p:animEffect>
                                  </p:childTnLst>
                                </p:cTn>
                              </p:par>
                              <p:par>
                                <p:cTn id="207" presetID="6" presetClass="entr" presetSubtype="32" fill="hold" grpId="0" nodeType="withEffect">
                                  <p:stCondLst>
                                    <p:cond delay="0"/>
                                  </p:stCondLst>
                                  <p:childTnLst>
                                    <p:set>
                                      <p:cBhvr>
                                        <p:cTn id="208" dur="1" fill="hold">
                                          <p:stCondLst>
                                            <p:cond delay="0"/>
                                          </p:stCondLst>
                                        </p:cTn>
                                        <p:tgtEl>
                                          <p:spTgt spid="76"/>
                                        </p:tgtEl>
                                        <p:attrNameLst>
                                          <p:attrName>style.visibility</p:attrName>
                                        </p:attrNameLst>
                                      </p:cBhvr>
                                      <p:to>
                                        <p:strVal val="visible"/>
                                      </p:to>
                                    </p:set>
                                    <p:animEffect transition="in" filter="circle(out)">
                                      <p:cBhvr>
                                        <p:cTn id="209" dur="500"/>
                                        <p:tgtEl>
                                          <p:spTgt spid="76"/>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8" fill="hold" grpId="0" nodeType="clickEffect">
                                  <p:stCondLst>
                                    <p:cond delay="0"/>
                                  </p:stCondLst>
                                  <p:childTnLst>
                                    <p:set>
                                      <p:cBhvr>
                                        <p:cTn id="213" dur="1" fill="hold">
                                          <p:stCondLst>
                                            <p:cond delay="0"/>
                                          </p:stCondLst>
                                        </p:cTn>
                                        <p:tgtEl>
                                          <p:spTgt spid="80"/>
                                        </p:tgtEl>
                                        <p:attrNameLst>
                                          <p:attrName>style.visibility</p:attrName>
                                        </p:attrNameLst>
                                      </p:cBhvr>
                                      <p:to>
                                        <p:strVal val="visible"/>
                                      </p:to>
                                    </p:set>
                                    <p:animEffect transition="in" filter="wipe(left)">
                                      <p:cBhvr>
                                        <p:cTn id="214" dur="500"/>
                                        <p:tgtEl>
                                          <p:spTgt spid="80"/>
                                        </p:tgtEl>
                                      </p:cBhvr>
                                    </p:animEffect>
                                  </p:childTnLst>
                                </p:cTn>
                              </p:par>
                            </p:childTnLst>
                          </p:cTn>
                        </p:par>
                      </p:childTnLst>
                    </p:cTn>
                  </p:par>
                  <p:par>
                    <p:cTn id="215" fill="hold">
                      <p:stCondLst>
                        <p:cond delay="indefinite"/>
                      </p:stCondLst>
                      <p:childTnLst>
                        <p:par>
                          <p:cTn id="216" fill="hold">
                            <p:stCondLst>
                              <p:cond delay="0"/>
                            </p:stCondLst>
                            <p:childTnLst>
                              <p:par>
                                <p:cTn id="217" presetID="26" presetClass="emph" presetSubtype="0" fill="hold" nodeType="clickEffect">
                                  <p:stCondLst>
                                    <p:cond delay="0"/>
                                  </p:stCondLst>
                                  <p:childTnLst>
                                    <p:animEffect transition="out" filter="fade">
                                      <p:cBhvr>
                                        <p:cTn id="218" dur="500" tmFilter="0, 0; .2, .5; .8, .5; 1, 0"/>
                                        <p:tgtEl>
                                          <p:spTgt spid="64"/>
                                        </p:tgtEl>
                                      </p:cBhvr>
                                    </p:animEffect>
                                    <p:animScale>
                                      <p:cBhvr>
                                        <p:cTn id="219" dur="250" autoRev="1" fill="hold"/>
                                        <p:tgtEl>
                                          <p:spTgt spid="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15" grpId="0" animBg="1"/>
      <p:bldP spid="16" grpId="0" animBg="1"/>
      <p:bldP spid="17" grpId="0" animBg="1"/>
      <p:bldP spid="21" grpId="0" animBg="1"/>
      <p:bldP spid="22" grpId="0" animBg="1"/>
      <p:bldP spid="23" grpId="0" animBg="1"/>
      <p:bldP spid="24" grpId="0" animBg="1"/>
      <p:bldP spid="25" grpId="0" animBg="1"/>
      <p:bldP spid="26" grpId="0" animBg="1"/>
      <p:bldP spid="29" grpId="0" animBg="1"/>
      <p:bldP spid="30" grpId="0" animBg="1"/>
      <p:bldP spid="31" grpId="0" animBg="1"/>
      <p:bldP spid="33" grpId="0" animBg="1"/>
      <p:bldP spid="34" grpId="0" animBg="1"/>
      <p:bldP spid="35" grpId="0" animBg="1"/>
      <p:bldP spid="38" grpId="0" animBg="1"/>
      <p:bldP spid="39" grpId="0" animBg="1"/>
      <p:bldP spid="40" grpId="0" animBg="1"/>
      <p:bldP spid="56" grpId="0" animBg="1"/>
      <p:bldP spid="57" grpId="0" animBg="1"/>
      <p:bldP spid="58" grpId="0" animBg="1"/>
      <p:bldP spid="59" grpId="0" animBg="1"/>
      <p:bldP spid="70" grpId="0" animBg="1"/>
      <p:bldP spid="71" grpId="0" animBg="1"/>
      <p:bldP spid="72" grpId="0" animBg="1"/>
      <p:bldP spid="76" grpId="0" animBg="1"/>
      <p:bldP spid="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Conventional-extended Switch</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13</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123950"/>
            <a:ext cx="3410010" cy="370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1123950"/>
            <a:ext cx="3289300" cy="3781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3473450" y="1504950"/>
            <a:ext cx="1631950" cy="609600"/>
            <a:chOff x="3473450" y="1504950"/>
            <a:chExt cx="1631950" cy="609600"/>
          </a:xfrm>
        </p:grpSpPr>
        <p:sp>
          <p:nvSpPr>
            <p:cNvPr id="3" name="Oval 2"/>
            <p:cNvSpPr/>
            <p:nvPr/>
          </p:nvSpPr>
          <p:spPr bwMode="auto">
            <a:xfrm>
              <a:off x="3473450" y="1504950"/>
              <a:ext cx="152400" cy="457200"/>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cxnSp>
          <p:nvCxnSpPr>
            <p:cNvPr id="6" name="Straight Arrow Connector 5"/>
            <p:cNvCxnSpPr/>
            <p:nvPr/>
          </p:nvCxnSpPr>
          <p:spPr bwMode="auto">
            <a:xfrm>
              <a:off x="3625850" y="1733550"/>
              <a:ext cx="1479550" cy="3810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52815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3314"/>
                                        </p:tgtEl>
                                        <p:attrNameLst>
                                          <p:attrName>style.visibility</p:attrName>
                                        </p:attrNameLst>
                                      </p:cBhvr>
                                      <p:to>
                                        <p:strVal val="visible"/>
                                      </p:to>
                                    </p:set>
                                    <p:animEffect transition="in" filter="wipe(left)">
                                      <p:cBhvr>
                                        <p:cTn id="15"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Activate Connection</a:t>
            </a:r>
          </a:p>
        </p:txBody>
      </p:sp>
      <p:sp>
        <p:nvSpPr>
          <p:cNvPr id="4" name="Slide Number Placeholder 3"/>
          <p:cNvSpPr>
            <a:spLocks noGrp="1"/>
          </p:cNvSpPr>
          <p:nvPr>
            <p:ph type="sldNum" sz="quarter" idx="11"/>
          </p:nvPr>
        </p:nvSpPr>
        <p:spPr/>
        <p:txBody>
          <a:bodyPr/>
          <a:lstStyle/>
          <a:p>
            <a:fld id="{B6F15528-21DE-4FAA-801E-634DDDAF4B2B}" type="slidenum">
              <a:rPr lang="en-US" smtClean="0"/>
              <a:pPr/>
              <a:t>14</a:t>
            </a:fld>
            <a:endParaRPr lang="en-US"/>
          </a:p>
        </p:txBody>
      </p:sp>
      <p:sp>
        <p:nvSpPr>
          <p:cNvPr id="9" name="Rounded Rectangle 8"/>
          <p:cNvSpPr/>
          <p:nvPr/>
        </p:nvSpPr>
        <p:spPr bwMode="auto">
          <a:xfrm>
            <a:off x="1460605" y="1276350"/>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SW00</a:t>
            </a:r>
          </a:p>
        </p:txBody>
      </p:sp>
      <p:sp>
        <p:nvSpPr>
          <p:cNvPr id="10" name="Rounded Rectangle 9"/>
          <p:cNvSpPr/>
          <p:nvPr/>
        </p:nvSpPr>
        <p:spPr bwMode="auto">
          <a:xfrm>
            <a:off x="1460605" y="2416418"/>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SW10</a:t>
            </a:r>
          </a:p>
        </p:txBody>
      </p:sp>
      <p:sp>
        <p:nvSpPr>
          <p:cNvPr id="11" name="Rounded Rectangle 10"/>
          <p:cNvSpPr/>
          <p:nvPr/>
        </p:nvSpPr>
        <p:spPr bwMode="auto">
          <a:xfrm>
            <a:off x="1460605" y="3556486"/>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SW20</a:t>
            </a:r>
          </a:p>
        </p:txBody>
      </p:sp>
      <p:cxnSp>
        <p:nvCxnSpPr>
          <p:cNvPr id="19" name="Straight Arrow Connector 18"/>
          <p:cNvCxnSpPr>
            <a:stCxn id="29" idx="7"/>
            <a:endCxn id="9" idx="1"/>
          </p:cNvCxnSpPr>
          <p:nvPr/>
        </p:nvCxnSpPr>
        <p:spPr bwMode="auto">
          <a:xfrm flipV="1">
            <a:off x="1215508" y="1543050"/>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a:stCxn id="30" idx="7"/>
            <a:endCxn id="10" idx="1"/>
          </p:cNvCxnSpPr>
          <p:nvPr/>
        </p:nvCxnSpPr>
        <p:spPr bwMode="auto">
          <a:xfrm flipV="1">
            <a:off x="1215508" y="2683118"/>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a:stCxn id="31" idx="7"/>
            <a:endCxn id="11" idx="1"/>
          </p:cNvCxnSpPr>
          <p:nvPr/>
        </p:nvCxnSpPr>
        <p:spPr bwMode="auto">
          <a:xfrm flipV="1">
            <a:off x="1215508" y="3823186"/>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29" name="Oval 28"/>
          <p:cNvSpPr/>
          <p:nvPr/>
        </p:nvSpPr>
        <p:spPr bwMode="auto">
          <a:xfrm>
            <a:off x="533400" y="1815614"/>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NI00</a:t>
            </a:r>
          </a:p>
        </p:txBody>
      </p:sp>
      <p:sp>
        <p:nvSpPr>
          <p:cNvPr id="30" name="Oval 29"/>
          <p:cNvSpPr/>
          <p:nvPr/>
        </p:nvSpPr>
        <p:spPr bwMode="auto">
          <a:xfrm>
            <a:off x="533400" y="2955682"/>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NI10</a:t>
            </a:r>
          </a:p>
        </p:txBody>
      </p:sp>
      <p:sp>
        <p:nvSpPr>
          <p:cNvPr id="31" name="Oval 30"/>
          <p:cNvSpPr/>
          <p:nvPr/>
        </p:nvSpPr>
        <p:spPr bwMode="auto">
          <a:xfrm>
            <a:off x="533400" y="4095750"/>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NI20</a:t>
            </a:r>
          </a:p>
        </p:txBody>
      </p:sp>
      <p:sp>
        <p:nvSpPr>
          <p:cNvPr id="12" name="Rounded Rectangle 11"/>
          <p:cNvSpPr/>
          <p:nvPr/>
        </p:nvSpPr>
        <p:spPr bwMode="auto">
          <a:xfrm>
            <a:off x="3482361" y="1276350"/>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SW01</a:t>
            </a:r>
          </a:p>
        </p:txBody>
      </p:sp>
      <p:sp>
        <p:nvSpPr>
          <p:cNvPr id="13" name="Rounded Rectangle 12"/>
          <p:cNvSpPr/>
          <p:nvPr/>
        </p:nvSpPr>
        <p:spPr bwMode="auto">
          <a:xfrm>
            <a:off x="3482361" y="2416418"/>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SW11</a:t>
            </a:r>
          </a:p>
        </p:txBody>
      </p:sp>
      <p:sp>
        <p:nvSpPr>
          <p:cNvPr id="14" name="Rounded Rectangle 13"/>
          <p:cNvSpPr/>
          <p:nvPr/>
        </p:nvSpPr>
        <p:spPr bwMode="auto">
          <a:xfrm>
            <a:off x="3482361" y="3556486"/>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SW21</a:t>
            </a:r>
          </a:p>
        </p:txBody>
      </p:sp>
      <p:cxnSp>
        <p:nvCxnSpPr>
          <p:cNvPr id="22" name="Straight Arrow Connector 21"/>
          <p:cNvCxnSpPr>
            <a:stCxn id="32" idx="7"/>
            <a:endCxn id="12" idx="1"/>
          </p:cNvCxnSpPr>
          <p:nvPr/>
        </p:nvCxnSpPr>
        <p:spPr bwMode="auto">
          <a:xfrm flipV="1">
            <a:off x="3237264" y="1543050"/>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a:stCxn id="33" idx="7"/>
            <a:endCxn id="13" idx="1"/>
          </p:cNvCxnSpPr>
          <p:nvPr/>
        </p:nvCxnSpPr>
        <p:spPr bwMode="auto">
          <a:xfrm flipV="1">
            <a:off x="3237264" y="2683118"/>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a:stCxn id="34" idx="7"/>
            <a:endCxn id="14" idx="1"/>
          </p:cNvCxnSpPr>
          <p:nvPr/>
        </p:nvCxnSpPr>
        <p:spPr bwMode="auto">
          <a:xfrm flipV="1">
            <a:off x="3237264" y="3823186"/>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32" name="Oval 31"/>
          <p:cNvSpPr/>
          <p:nvPr/>
        </p:nvSpPr>
        <p:spPr bwMode="auto">
          <a:xfrm>
            <a:off x="2555156" y="1815614"/>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NI01</a:t>
            </a:r>
          </a:p>
        </p:txBody>
      </p:sp>
      <p:sp>
        <p:nvSpPr>
          <p:cNvPr id="33" name="Oval 32"/>
          <p:cNvSpPr/>
          <p:nvPr/>
        </p:nvSpPr>
        <p:spPr bwMode="auto">
          <a:xfrm>
            <a:off x="2555156" y="2955682"/>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NI11</a:t>
            </a:r>
          </a:p>
        </p:txBody>
      </p:sp>
      <p:sp>
        <p:nvSpPr>
          <p:cNvPr id="34" name="Oval 33"/>
          <p:cNvSpPr/>
          <p:nvPr/>
        </p:nvSpPr>
        <p:spPr bwMode="auto">
          <a:xfrm>
            <a:off x="2555156" y="4095750"/>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NI21</a:t>
            </a:r>
          </a:p>
        </p:txBody>
      </p:sp>
      <p:sp>
        <p:nvSpPr>
          <p:cNvPr id="15" name="Rounded Rectangle 14"/>
          <p:cNvSpPr/>
          <p:nvPr/>
        </p:nvSpPr>
        <p:spPr bwMode="auto">
          <a:xfrm>
            <a:off x="5504116" y="1276350"/>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SW02</a:t>
            </a:r>
          </a:p>
        </p:txBody>
      </p:sp>
      <p:sp>
        <p:nvSpPr>
          <p:cNvPr id="16" name="Rounded Rectangle 15"/>
          <p:cNvSpPr/>
          <p:nvPr/>
        </p:nvSpPr>
        <p:spPr bwMode="auto">
          <a:xfrm>
            <a:off x="5504116" y="2416418"/>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SW12</a:t>
            </a:r>
          </a:p>
        </p:txBody>
      </p:sp>
      <p:sp>
        <p:nvSpPr>
          <p:cNvPr id="17" name="Rounded Rectangle 16"/>
          <p:cNvSpPr/>
          <p:nvPr/>
        </p:nvSpPr>
        <p:spPr bwMode="auto">
          <a:xfrm>
            <a:off x="5504116" y="3556486"/>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SW22</a:t>
            </a:r>
          </a:p>
        </p:txBody>
      </p:sp>
      <p:cxnSp>
        <p:nvCxnSpPr>
          <p:cNvPr id="25" name="Straight Arrow Connector 24"/>
          <p:cNvCxnSpPr>
            <a:stCxn id="35" idx="7"/>
            <a:endCxn id="15" idx="1"/>
          </p:cNvCxnSpPr>
          <p:nvPr/>
        </p:nvCxnSpPr>
        <p:spPr bwMode="auto">
          <a:xfrm flipV="1">
            <a:off x="5259019" y="1543050"/>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a:stCxn id="36" idx="7"/>
            <a:endCxn id="16" idx="1"/>
          </p:cNvCxnSpPr>
          <p:nvPr/>
        </p:nvCxnSpPr>
        <p:spPr bwMode="auto">
          <a:xfrm flipV="1">
            <a:off x="5259019" y="2683118"/>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35" name="Oval 34"/>
          <p:cNvSpPr/>
          <p:nvPr/>
        </p:nvSpPr>
        <p:spPr bwMode="auto">
          <a:xfrm>
            <a:off x="4576911" y="1815614"/>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NI02</a:t>
            </a:r>
          </a:p>
        </p:txBody>
      </p:sp>
      <p:sp>
        <p:nvSpPr>
          <p:cNvPr id="36" name="Oval 35"/>
          <p:cNvSpPr/>
          <p:nvPr/>
        </p:nvSpPr>
        <p:spPr bwMode="auto">
          <a:xfrm>
            <a:off x="4576911" y="2955682"/>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NI12</a:t>
            </a:r>
          </a:p>
        </p:txBody>
      </p:sp>
      <p:sp>
        <p:nvSpPr>
          <p:cNvPr id="37" name="Oval 36"/>
          <p:cNvSpPr/>
          <p:nvPr/>
        </p:nvSpPr>
        <p:spPr bwMode="auto">
          <a:xfrm>
            <a:off x="4576911" y="4095750"/>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NI22</a:t>
            </a:r>
          </a:p>
        </p:txBody>
      </p:sp>
      <p:cxnSp>
        <p:nvCxnSpPr>
          <p:cNvPr id="28" name="Straight Arrow Connector 27"/>
          <p:cNvCxnSpPr>
            <a:stCxn id="37" idx="7"/>
            <a:endCxn id="17" idx="1"/>
          </p:cNvCxnSpPr>
          <p:nvPr/>
        </p:nvCxnSpPr>
        <p:spPr bwMode="auto">
          <a:xfrm flipV="1">
            <a:off x="5259019" y="3823186"/>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38" name="Rounded Rectangle 37"/>
          <p:cNvSpPr/>
          <p:nvPr/>
        </p:nvSpPr>
        <p:spPr bwMode="auto">
          <a:xfrm>
            <a:off x="7525871" y="1276350"/>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SW03</a:t>
            </a:r>
          </a:p>
        </p:txBody>
      </p:sp>
      <p:sp>
        <p:nvSpPr>
          <p:cNvPr id="39" name="Rounded Rectangle 38"/>
          <p:cNvSpPr/>
          <p:nvPr/>
        </p:nvSpPr>
        <p:spPr bwMode="auto">
          <a:xfrm>
            <a:off x="7525871" y="2416418"/>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SW13</a:t>
            </a:r>
          </a:p>
        </p:txBody>
      </p:sp>
      <p:sp>
        <p:nvSpPr>
          <p:cNvPr id="40" name="Rounded Rectangle 39"/>
          <p:cNvSpPr/>
          <p:nvPr/>
        </p:nvSpPr>
        <p:spPr bwMode="auto">
          <a:xfrm>
            <a:off x="7525871" y="3556486"/>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SW23</a:t>
            </a:r>
          </a:p>
        </p:txBody>
      </p:sp>
      <p:cxnSp>
        <p:nvCxnSpPr>
          <p:cNvPr id="41" name="Straight Arrow Connector 40"/>
          <p:cNvCxnSpPr>
            <a:stCxn id="43" idx="7"/>
            <a:endCxn id="38" idx="1"/>
          </p:cNvCxnSpPr>
          <p:nvPr/>
        </p:nvCxnSpPr>
        <p:spPr bwMode="auto">
          <a:xfrm flipV="1">
            <a:off x="7280774" y="1543050"/>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42" name="Straight Arrow Connector 41"/>
          <p:cNvCxnSpPr>
            <a:stCxn id="44" idx="7"/>
            <a:endCxn id="39" idx="1"/>
          </p:cNvCxnSpPr>
          <p:nvPr/>
        </p:nvCxnSpPr>
        <p:spPr bwMode="auto">
          <a:xfrm flipV="1">
            <a:off x="7280774" y="2683118"/>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43" name="Oval 42"/>
          <p:cNvSpPr/>
          <p:nvPr/>
        </p:nvSpPr>
        <p:spPr bwMode="auto">
          <a:xfrm>
            <a:off x="6598666" y="1815614"/>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NI03</a:t>
            </a:r>
          </a:p>
        </p:txBody>
      </p:sp>
      <p:sp>
        <p:nvSpPr>
          <p:cNvPr id="44" name="Oval 43"/>
          <p:cNvSpPr/>
          <p:nvPr/>
        </p:nvSpPr>
        <p:spPr bwMode="auto">
          <a:xfrm>
            <a:off x="6598666" y="2955682"/>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NI13</a:t>
            </a:r>
          </a:p>
        </p:txBody>
      </p:sp>
      <p:sp>
        <p:nvSpPr>
          <p:cNvPr id="45" name="Oval 44"/>
          <p:cNvSpPr/>
          <p:nvPr/>
        </p:nvSpPr>
        <p:spPr bwMode="auto">
          <a:xfrm>
            <a:off x="6598666" y="4095750"/>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NI23</a:t>
            </a:r>
          </a:p>
        </p:txBody>
      </p:sp>
      <p:cxnSp>
        <p:nvCxnSpPr>
          <p:cNvPr id="46" name="Straight Arrow Connector 45"/>
          <p:cNvCxnSpPr>
            <a:stCxn id="45" idx="7"/>
            <a:endCxn id="40" idx="1"/>
          </p:cNvCxnSpPr>
          <p:nvPr/>
        </p:nvCxnSpPr>
        <p:spPr bwMode="auto">
          <a:xfrm flipV="1">
            <a:off x="7280774" y="3823186"/>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grpSp>
        <p:nvGrpSpPr>
          <p:cNvPr id="1031" name="Group 1030"/>
          <p:cNvGrpSpPr/>
          <p:nvPr/>
        </p:nvGrpSpPr>
        <p:grpSpPr>
          <a:xfrm>
            <a:off x="2394788" y="1320800"/>
            <a:ext cx="5146142" cy="107950"/>
            <a:chOff x="2394788" y="1320800"/>
            <a:chExt cx="5146142" cy="107950"/>
          </a:xfrm>
        </p:grpSpPr>
        <p:grpSp>
          <p:nvGrpSpPr>
            <p:cNvPr id="60" name="Group 59"/>
            <p:cNvGrpSpPr/>
            <p:nvPr/>
          </p:nvGrpSpPr>
          <p:grpSpPr>
            <a:xfrm>
              <a:off x="2394788" y="1320800"/>
              <a:ext cx="1100869" cy="107950"/>
              <a:chOff x="2394788" y="1352550"/>
              <a:chExt cx="1100869" cy="107950"/>
            </a:xfrm>
          </p:grpSpPr>
          <p:cxnSp>
            <p:nvCxnSpPr>
              <p:cNvPr id="52" name="Straight Arrow Connector 51"/>
              <p:cNvCxnSpPr/>
              <p:nvPr/>
            </p:nvCxnSpPr>
            <p:spPr bwMode="auto">
              <a:xfrm>
                <a:off x="2394788" y="1352550"/>
                <a:ext cx="1100869" cy="0"/>
              </a:xfrm>
              <a:prstGeom prst="straightConnector1">
                <a:avLst/>
              </a:prstGeom>
              <a:ln w="38100">
                <a:solidFill>
                  <a:srgbClr val="00B0F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54" name="Straight Arrow Connector 53"/>
              <p:cNvCxnSpPr/>
              <p:nvPr/>
            </p:nvCxnSpPr>
            <p:spPr bwMode="auto">
              <a:xfrm>
                <a:off x="2406650" y="1460500"/>
                <a:ext cx="1079177" cy="0"/>
              </a:xfrm>
              <a:prstGeom prst="straightConnector1">
                <a:avLst/>
              </a:prstGeom>
              <a:ln w="38100">
                <a:solidFill>
                  <a:srgbClr val="00B0F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grpSp>
        <p:grpSp>
          <p:nvGrpSpPr>
            <p:cNvPr id="59" name="Group 58"/>
            <p:cNvGrpSpPr/>
            <p:nvPr/>
          </p:nvGrpSpPr>
          <p:grpSpPr>
            <a:xfrm>
              <a:off x="4408061" y="1320800"/>
              <a:ext cx="1100869" cy="107950"/>
              <a:chOff x="4408061" y="1352550"/>
              <a:chExt cx="1100869" cy="107950"/>
            </a:xfrm>
          </p:grpSpPr>
          <p:cxnSp>
            <p:nvCxnSpPr>
              <p:cNvPr id="55" name="Straight Arrow Connector 54"/>
              <p:cNvCxnSpPr/>
              <p:nvPr/>
            </p:nvCxnSpPr>
            <p:spPr bwMode="auto">
              <a:xfrm>
                <a:off x="4408061" y="1352550"/>
                <a:ext cx="1100869" cy="0"/>
              </a:xfrm>
              <a:prstGeom prst="straightConnector1">
                <a:avLst/>
              </a:prstGeom>
              <a:ln w="38100">
                <a:solidFill>
                  <a:srgbClr val="00B0F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56" name="Straight Arrow Connector 55"/>
              <p:cNvCxnSpPr/>
              <p:nvPr/>
            </p:nvCxnSpPr>
            <p:spPr bwMode="auto">
              <a:xfrm>
                <a:off x="4419923" y="1460500"/>
                <a:ext cx="1079177" cy="0"/>
              </a:xfrm>
              <a:prstGeom prst="straightConnector1">
                <a:avLst/>
              </a:prstGeom>
              <a:ln w="38100">
                <a:solidFill>
                  <a:srgbClr val="00B0F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grpSp>
        <p:grpSp>
          <p:nvGrpSpPr>
            <p:cNvPr id="53" name="Group 52"/>
            <p:cNvGrpSpPr/>
            <p:nvPr/>
          </p:nvGrpSpPr>
          <p:grpSpPr>
            <a:xfrm>
              <a:off x="6440061" y="1320800"/>
              <a:ext cx="1100869" cy="107950"/>
              <a:chOff x="6440061" y="1352550"/>
              <a:chExt cx="1100869" cy="107950"/>
            </a:xfrm>
          </p:grpSpPr>
          <p:cxnSp>
            <p:nvCxnSpPr>
              <p:cNvPr id="57" name="Straight Arrow Connector 56"/>
              <p:cNvCxnSpPr/>
              <p:nvPr/>
            </p:nvCxnSpPr>
            <p:spPr bwMode="auto">
              <a:xfrm>
                <a:off x="6440061" y="1352550"/>
                <a:ext cx="1100869" cy="0"/>
              </a:xfrm>
              <a:prstGeom prst="straightConnector1">
                <a:avLst/>
              </a:prstGeom>
              <a:ln w="38100">
                <a:solidFill>
                  <a:srgbClr val="00B0F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58" name="Straight Arrow Connector 57"/>
              <p:cNvCxnSpPr/>
              <p:nvPr/>
            </p:nvCxnSpPr>
            <p:spPr bwMode="auto">
              <a:xfrm>
                <a:off x="6451923" y="1460500"/>
                <a:ext cx="1079177" cy="0"/>
              </a:xfrm>
              <a:prstGeom prst="straightConnector1">
                <a:avLst/>
              </a:prstGeom>
              <a:ln w="38100">
                <a:solidFill>
                  <a:srgbClr val="00B0F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grpSp>
      </p:grpSp>
      <p:cxnSp>
        <p:nvCxnSpPr>
          <p:cNvPr id="74" name="Straight Arrow Connector 73"/>
          <p:cNvCxnSpPr/>
          <p:nvPr/>
        </p:nvCxnSpPr>
        <p:spPr bwMode="auto">
          <a:xfrm>
            <a:off x="4411980" y="1687830"/>
            <a:ext cx="1098369" cy="0"/>
          </a:xfrm>
          <a:prstGeom prst="straightConnector1">
            <a:avLst/>
          </a:prstGeom>
          <a:ln>
            <a:prstDash val="solid"/>
            <a:headEnd type="none" w="med" len="med"/>
            <a:tailEnd type="triangle"/>
          </a:ln>
          <a:extLst/>
        </p:spPr>
        <p:style>
          <a:lnRef idx="3">
            <a:schemeClr val="dk1"/>
          </a:lnRef>
          <a:fillRef idx="0">
            <a:schemeClr val="dk1"/>
          </a:fillRef>
          <a:effectRef idx="2">
            <a:schemeClr val="dk1"/>
          </a:effectRef>
          <a:fontRef idx="minor">
            <a:schemeClr val="tx1"/>
          </a:fontRef>
        </p:style>
      </p:cxnSp>
      <p:grpSp>
        <p:nvGrpSpPr>
          <p:cNvPr id="1035" name="Group 1034"/>
          <p:cNvGrpSpPr/>
          <p:nvPr/>
        </p:nvGrpSpPr>
        <p:grpSpPr>
          <a:xfrm>
            <a:off x="2385060" y="2579370"/>
            <a:ext cx="5148987" cy="0"/>
            <a:chOff x="2385060" y="2579370"/>
            <a:chExt cx="5148987" cy="0"/>
          </a:xfrm>
        </p:grpSpPr>
        <p:cxnSp>
          <p:nvCxnSpPr>
            <p:cNvPr id="76" name="Straight Arrow Connector 75"/>
            <p:cNvCxnSpPr/>
            <p:nvPr/>
          </p:nvCxnSpPr>
          <p:spPr bwMode="auto">
            <a:xfrm>
              <a:off x="2385060" y="2579370"/>
              <a:ext cx="1098369" cy="0"/>
            </a:xfrm>
            <a:prstGeom prst="straightConnector1">
              <a:avLst/>
            </a:prstGeom>
            <a:ln>
              <a:solidFill>
                <a:srgbClr val="00B05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77" name="Straight Arrow Connector 76"/>
            <p:cNvCxnSpPr/>
            <p:nvPr/>
          </p:nvCxnSpPr>
          <p:spPr bwMode="auto">
            <a:xfrm>
              <a:off x="4393518" y="2579370"/>
              <a:ext cx="1098369" cy="0"/>
            </a:xfrm>
            <a:prstGeom prst="straightConnector1">
              <a:avLst/>
            </a:prstGeom>
            <a:ln>
              <a:solidFill>
                <a:srgbClr val="00B05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78" name="Straight Arrow Connector 77"/>
            <p:cNvCxnSpPr/>
            <p:nvPr/>
          </p:nvCxnSpPr>
          <p:spPr bwMode="auto">
            <a:xfrm>
              <a:off x="6435678" y="2579370"/>
              <a:ext cx="1098369" cy="0"/>
            </a:xfrm>
            <a:prstGeom prst="straightConnector1">
              <a:avLst/>
            </a:prstGeom>
            <a:ln>
              <a:solidFill>
                <a:srgbClr val="00B05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grpSp>
      <p:cxnSp>
        <p:nvCxnSpPr>
          <p:cNvPr id="79" name="Straight Arrow Connector 78"/>
          <p:cNvCxnSpPr/>
          <p:nvPr/>
        </p:nvCxnSpPr>
        <p:spPr bwMode="auto">
          <a:xfrm>
            <a:off x="2390497" y="1581150"/>
            <a:ext cx="1087494" cy="0"/>
          </a:xfrm>
          <a:prstGeom prst="straightConnector1">
            <a:avLst/>
          </a:prstGeom>
          <a:ln>
            <a:solidFill>
              <a:srgbClr val="FF000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80" name="Straight Arrow Connector 79"/>
          <p:cNvCxnSpPr/>
          <p:nvPr/>
        </p:nvCxnSpPr>
        <p:spPr bwMode="auto">
          <a:xfrm>
            <a:off x="4414195" y="1581150"/>
            <a:ext cx="1087494" cy="0"/>
          </a:xfrm>
          <a:prstGeom prst="straightConnector1">
            <a:avLst/>
          </a:prstGeom>
          <a:ln>
            <a:solidFill>
              <a:srgbClr val="FF000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81" name="Straight Arrow Connector 80"/>
          <p:cNvCxnSpPr/>
          <p:nvPr/>
        </p:nvCxnSpPr>
        <p:spPr bwMode="auto">
          <a:xfrm>
            <a:off x="6448735" y="1581150"/>
            <a:ext cx="1087494" cy="0"/>
          </a:xfrm>
          <a:prstGeom prst="straightConnector1">
            <a:avLst/>
          </a:prstGeom>
          <a:ln>
            <a:solidFill>
              <a:srgbClr val="FF000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66141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left)">
                                      <p:cBhvr>
                                        <p:cTn id="11" dur="500"/>
                                        <p:tgtEl>
                                          <p:spTgt spid="8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wipe(left)">
                                      <p:cBhvr>
                                        <p:cTn id="15" dur="500"/>
                                        <p:tgtEl>
                                          <p:spTgt spid="81"/>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79"/>
                                        </p:tgtEl>
                                      </p:cBhvr>
                                    </p:animEffect>
                                    <p:animScale>
                                      <p:cBhvr>
                                        <p:cTn id="20" dur="250" autoRev="1" fill="hold"/>
                                        <p:tgtEl>
                                          <p:spTgt spid="79"/>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0"/>
                                        </p:tgtEl>
                                      </p:cBhvr>
                                    </p:animEffect>
                                    <p:animScale>
                                      <p:cBhvr>
                                        <p:cTn id="25" dur="250" autoRev="1" fill="hold"/>
                                        <p:tgtEl>
                                          <p:spTgt spid="80"/>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81"/>
                                        </p:tgtEl>
                                      </p:cBhvr>
                                    </p:animEffect>
                                    <p:animScale>
                                      <p:cBhvr>
                                        <p:cTn id="30" dur="250" autoRev="1" fill="hold"/>
                                        <p:tgtEl>
                                          <p:spTgt spid="8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2" y="1772116"/>
            <a:ext cx="9053465" cy="1256834"/>
          </a:xfrm>
          <a:prstGeom prst="rect">
            <a:avLst/>
          </a:prstGeom>
        </p:spPr>
      </p:pic>
      <p:sp>
        <p:nvSpPr>
          <p:cNvPr id="2" name="Title 1"/>
          <p:cNvSpPr>
            <a:spLocks noGrp="1"/>
          </p:cNvSpPr>
          <p:nvPr>
            <p:ph type="title"/>
          </p:nvPr>
        </p:nvSpPr>
        <p:spPr/>
        <p:txBody>
          <a:bodyPr/>
          <a:lstStyle/>
          <a:p>
            <a:r>
              <a:rPr lang="en-US" dirty="0" smtClean="0"/>
              <a:t>Activate Connection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678957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PTLabsSpotlight201608292130352199">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2" y="1772116"/>
            <a:ext cx="9053465" cy="1256834"/>
          </a:xfrm>
          <a:prstGeom prst="rect">
            <a:avLst/>
          </a:prstGeom>
        </p:spPr>
      </p:pic>
      <p:sp>
        <p:nvSpPr>
          <p:cNvPr id="2" name="Title 1"/>
          <p:cNvSpPr>
            <a:spLocks noGrp="1"/>
          </p:cNvSpPr>
          <p:nvPr>
            <p:ph type="title"/>
          </p:nvPr>
        </p:nvSpPr>
        <p:spPr/>
        <p:txBody>
          <a:bodyPr/>
          <a:lstStyle/>
          <a:p>
            <a:r>
              <a:rPr lang="en-US" dirty="0" smtClean="0"/>
              <a:t>Activate Connection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16</a:t>
            </a:fld>
            <a:endParaRPr lang="en-US"/>
          </a:p>
        </p:txBody>
      </p:sp>
      <p:pic>
        <p:nvPicPr>
          <p:cNvPr id="7" name="SpotlightShapec6d87849-47df-4c92-b175-0e96093e8c19" hidden="1"/>
          <p:cNvPicPr>
            <a:picLocks noChangeAspect="1"/>
          </p:cNvPicPr>
          <p:nvPr/>
        </p:nvPicPr>
        <p:blipFill>
          <a:blip r:embed="rId4"/>
          <a:stretch>
            <a:fillRect/>
          </a:stretch>
        </p:blipFill>
        <p:spPr>
          <a:xfrm>
            <a:off x="53848" y="1708577"/>
            <a:ext cx="1444877" cy="1383912"/>
          </a:xfrm>
          <a:prstGeom prst="rect">
            <a:avLst/>
          </a:prstGeom>
        </p:spPr>
      </p:pic>
      <p:pic>
        <p:nvPicPr>
          <p:cNvPr id="10" name="SpotlightShape1_rendered"/>
          <p:cNvPicPr>
            <a:picLocks/>
          </p:cNvPicPr>
          <p:nvPr/>
        </p:nvPicPr>
        <p:blipFill>
          <a:blip r:embed="rId5">
            <a:extLst>
              <a:ext uri="{28A0092B-C50C-407E-A947-70E740481C1C}">
                <a14:useLocalDpi xmlns:a14="http://schemas.microsoft.com/office/drawing/2010/main" val="0"/>
              </a:ext>
            </a:extLst>
          </a:blip>
          <a:srcRect l="2000" t="3449" r="1977" b="3430"/>
          <a:stretch>
            <a:fillRect/>
          </a:stretch>
        </p:blipFill>
        <p:spPr>
          <a:xfrm>
            <a:off x="-1" y="-1"/>
            <a:ext cx="9144003" cy="5143502"/>
          </a:xfrm>
          <a:prstGeom prst="rect">
            <a:avLst/>
          </a:prstGeom>
        </p:spPr>
      </p:pic>
      <p:pic>
        <p:nvPicPr>
          <p:cNvPr id="6" name="PPTIndicator201608292130352658"/>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620000" y="0"/>
            <a:ext cx="1524000" cy="1066800"/>
          </a:xfrm>
          <a:prstGeom prst="rect">
            <a:avLst/>
          </a:prstGeom>
        </p:spPr>
      </p:pic>
    </p:spTree>
    <p:extLst>
      <p:ext uri="{BB962C8B-B14F-4D97-AF65-F5344CB8AC3E}">
        <p14:creationId xmlns:p14="http://schemas.microsoft.com/office/powerpoint/2010/main" val="1905582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PPTLabsSpotlight201608292130260177">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2" y="1772116"/>
            <a:ext cx="9053465" cy="1256834"/>
          </a:xfrm>
          <a:prstGeom prst="rect">
            <a:avLst/>
          </a:prstGeom>
        </p:spPr>
      </p:pic>
      <p:sp>
        <p:nvSpPr>
          <p:cNvPr id="2" name="Title 1"/>
          <p:cNvSpPr>
            <a:spLocks noGrp="1"/>
          </p:cNvSpPr>
          <p:nvPr>
            <p:ph type="title"/>
          </p:nvPr>
        </p:nvSpPr>
        <p:spPr/>
        <p:txBody>
          <a:bodyPr/>
          <a:lstStyle/>
          <a:p>
            <a:r>
              <a:rPr lang="en-US" dirty="0" smtClean="0"/>
              <a:t>Activate Connection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17</a:t>
            </a:fld>
            <a:endParaRPr lang="en-US"/>
          </a:p>
        </p:txBody>
      </p:sp>
      <p:pic>
        <p:nvPicPr>
          <p:cNvPr id="7" name="SpotlightShape06192de2-73fc-4d59-80e6-2fa146a6da8d" hidden="1"/>
          <p:cNvPicPr>
            <a:picLocks noChangeAspect="1"/>
          </p:cNvPicPr>
          <p:nvPr/>
        </p:nvPicPr>
        <p:blipFill>
          <a:blip r:embed="rId4"/>
          <a:stretch>
            <a:fillRect/>
          </a:stretch>
        </p:blipFill>
        <p:spPr>
          <a:xfrm>
            <a:off x="29375" y="1748205"/>
            <a:ext cx="2103302" cy="1304657"/>
          </a:xfrm>
          <a:prstGeom prst="rect">
            <a:avLst/>
          </a:prstGeom>
        </p:spPr>
      </p:pic>
      <p:pic>
        <p:nvPicPr>
          <p:cNvPr id="10" name="SpotlightShape1_rendered"/>
          <p:cNvPicPr>
            <a:picLocks/>
          </p:cNvPicPr>
          <p:nvPr/>
        </p:nvPicPr>
        <p:blipFill>
          <a:blip r:embed="rId5">
            <a:extLst>
              <a:ext uri="{28A0092B-C50C-407E-A947-70E740481C1C}">
                <a14:useLocalDpi xmlns:a14="http://schemas.microsoft.com/office/drawing/2010/main" val="0"/>
              </a:ext>
            </a:extLst>
          </a:blip>
          <a:srcRect l="2000" t="3449" r="1977" b="3430"/>
          <a:stretch>
            <a:fillRect/>
          </a:stretch>
        </p:blipFill>
        <p:spPr>
          <a:xfrm>
            <a:off x="-1" y="-1"/>
            <a:ext cx="9144003" cy="5143502"/>
          </a:xfrm>
          <a:prstGeom prst="rect">
            <a:avLst/>
          </a:prstGeom>
        </p:spPr>
      </p:pic>
      <p:pic>
        <p:nvPicPr>
          <p:cNvPr id="6" name="PPTIndicator201608292130260929"/>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620000" y="0"/>
            <a:ext cx="1524000" cy="1066800"/>
          </a:xfrm>
          <a:prstGeom prst="rect">
            <a:avLst/>
          </a:prstGeom>
        </p:spPr>
      </p:pic>
    </p:spTree>
    <p:extLst>
      <p:ext uri="{BB962C8B-B14F-4D97-AF65-F5344CB8AC3E}">
        <p14:creationId xmlns:p14="http://schemas.microsoft.com/office/powerpoint/2010/main" val="1071480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PPTLabsSpotlight201608292131283449">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2" y="1772116"/>
            <a:ext cx="9053465" cy="1256834"/>
          </a:xfrm>
          <a:prstGeom prst="rect">
            <a:avLst/>
          </a:prstGeom>
        </p:spPr>
      </p:pic>
      <p:sp>
        <p:nvSpPr>
          <p:cNvPr id="2" name="Title 1"/>
          <p:cNvSpPr>
            <a:spLocks noGrp="1"/>
          </p:cNvSpPr>
          <p:nvPr>
            <p:ph type="title"/>
          </p:nvPr>
        </p:nvSpPr>
        <p:spPr/>
        <p:txBody>
          <a:bodyPr/>
          <a:lstStyle/>
          <a:p>
            <a:r>
              <a:rPr lang="en-US" dirty="0" smtClean="0"/>
              <a:t>Activate Connection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18</a:t>
            </a:fld>
            <a:endParaRPr lang="en-US"/>
          </a:p>
        </p:txBody>
      </p:sp>
      <p:pic>
        <p:nvPicPr>
          <p:cNvPr id="7" name="SpotlightShapedd6a45ec-66cf-494b-82c9-aa5ed2a06167" hidden="1"/>
          <p:cNvPicPr>
            <a:picLocks noChangeAspect="1"/>
          </p:cNvPicPr>
          <p:nvPr/>
        </p:nvPicPr>
        <p:blipFill>
          <a:blip r:embed="rId4"/>
          <a:stretch>
            <a:fillRect/>
          </a:stretch>
        </p:blipFill>
        <p:spPr>
          <a:xfrm>
            <a:off x="34986" y="1725964"/>
            <a:ext cx="2725148" cy="1329043"/>
          </a:xfrm>
          <a:prstGeom prst="rect">
            <a:avLst/>
          </a:prstGeom>
        </p:spPr>
      </p:pic>
      <p:pic>
        <p:nvPicPr>
          <p:cNvPr id="10" name="SpotlightShape1_rendered"/>
          <p:cNvPicPr>
            <a:picLocks/>
          </p:cNvPicPr>
          <p:nvPr/>
        </p:nvPicPr>
        <p:blipFill>
          <a:blip r:embed="rId5">
            <a:extLst>
              <a:ext uri="{28A0092B-C50C-407E-A947-70E740481C1C}">
                <a14:useLocalDpi xmlns:a14="http://schemas.microsoft.com/office/drawing/2010/main" val="0"/>
              </a:ext>
            </a:extLst>
          </a:blip>
          <a:srcRect l="2000" t="3449" r="1977" b="3430"/>
          <a:stretch>
            <a:fillRect/>
          </a:stretch>
        </p:blipFill>
        <p:spPr>
          <a:xfrm>
            <a:off x="-1" y="-1"/>
            <a:ext cx="9144003" cy="5143502"/>
          </a:xfrm>
          <a:prstGeom prst="rect">
            <a:avLst/>
          </a:prstGeom>
        </p:spPr>
      </p:pic>
      <p:pic>
        <p:nvPicPr>
          <p:cNvPr id="6" name="PPTIndicator20160829213128410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620000" y="0"/>
            <a:ext cx="1524000" cy="1066800"/>
          </a:xfrm>
          <a:prstGeom prst="rect">
            <a:avLst/>
          </a:prstGeom>
        </p:spPr>
      </p:pic>
    </p:spTree>
    <p:extLst>
      <p:ext uri="{BB962C8B-B14F-4D97-AF65-F5344CB8AC3E}">
        <p14:creationId xmlns:p14="http://schemas.microsoft.com/office/powerpoint/2010/main" val="2931575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PPTLabsSpotlight201608292131579689">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2" y="1772116"/>
            <a:ext cx="9053465" cy="1256834"/>
          </a:xfrm>
          <a:prstGeom prst="rect">
            <a:avLst/>
          </a:prstGeom>
        </p:spPr>
      </p:pic>
      <p:sp>
        <p:nvSpPr>
          <p:cNvPr id="2" name="Title 1"/>
          <p:cNvSpPr>
            <a:spLocks noGrp="1"/>
          </p:cNvSpPr>
          <p:nvPr>
            <p:ph type="title"/>
          </p:nvPr>
        </p:nvSpPr>
        <p:spPr/>
        <p:txBody>
          <a:bodyPr/>
          <a:lstStyle/>
          <a:p>
            <a:r>
              <a:rPr lang="en-US" dirty="0" smtClean="0"/>
              <a:t>Activate Connection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19</a:t>
            </a:fld>
            <a:endParaRPr lang="en-US"/>
          </a:p>
        </p:txBody>
      </p:sp>
      <p:pic>
        <p:nvPicPr>
          <p:cNvPr id="7" name="SpotlightShape9cb03af1-892f-449a-a361-d56d9da2b89c" hidden="1"/>
          <p:cNvPicPr>
            <a:picLocks noChangeAspect="1"/>
          </p:cNvPicPr>
          <p:nvPr/>
        </p:nvPicPr>
        <p:blipFill>
          <a:blip r:embed="rId4"/>
          <a:stretch>
            <a:fillRect/>
          </a:stretch>
        </p:blipFill>
        <p:spPr>
          <a:xfrm>
            <a:off x="20687" y="1736012"/>
            <a:ext cx="3365284" cy="1329043"/>
          </a:xfrm>
          <a:prstGeom prst="rect">
            <a:avLst/>
          </a:prstGeom>
        </p:spPr>
      </p:pic>
      <p:pic>
        <p:nvPicPr>
          <p:cNvPr id="10" name="SpotlightShape1_rendered"/>
          <p:cNvPicPr>
            <a:picLocks/>
          </p:cNvPicPr>
          <p:nvPr/>
        </p:nvPicPr>
        <p:blipFill>
          <a:blip r:embed="rId5">
            <a:extLst>
              <a:ext uri="{28A0092B-C50C-407E-A947-70E740481C1C}">
                <a14:useLocalDpi xmlns:a14="http://schemas.microsoft.com/office/drawing/2010/main" val="0"/>
              </a:ext>
            </a:extLst>
          </a:blip>
          <a:srcRect l="2000" t="3449" r="1977" b="3430"/>
          <a:stretch>
            <a:fillRect/>
          </a:stretch>
        </p:blipFill>
        <p:spPr>
          <a:xfrm>
            <a:off x="-1" y="-1"/>
            <a:ext cx="9144003" cy="5143502"/>
          </a:xfrm>
          <a:prstGeom prst="rect">
            <a:avLst/>
          </a:prstGeom>
        </p:spPr>
      </p:pic>
      <p:pic>
        <p:nvPicPr>
          <p:cNvPr id="6" name="PPTIndicator20160829213158034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620000" y="0"/>
            <a:ext cx="1524000" cy="1066800"/>
          </a:xfrm>
          <a:prstGeom prst="rect">
            <a:avLst/>
          </a:prstGeom>
        </p:spPr>
      </p:pic>
    </p:spTree>
    <p:extLst>
      <p:ext uri="{BB962C8B-B14F-4D97-AF65-F5344CB8AC3E}">
        <p14:creationId xmlns:p14="http://schemas.microsoft.com/office/powerpoint/2010/main" val="2007659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194736"/>
            <a:ext cx="7374300" cy="779807"/>
          </a:xfrm>
        </p:spPr>
        <p:txBody>
          <a:bodyPr/>
          <a:lstStyle/>
          <a:p>
            <a:r>
              <a:rPr lang="en-US" dirty="0" smtClean="0"/>
              <a:t>Why TDM Circuit-switched?</a:t>
            </a:r>
            <a:endParaRPr lang="en-US" dirty="0"/>
          </a:p>
        </p:txBody>
      </p:sp>
      <p:sp>
        <p:nvSpPr>
          <p:cNvPr id="3" name="Content Placeholder 2"/>
          <p:cNvSpPr>
            <a:spLocks noGrp="1"/>
          </p:cNvSpPr>
          <p:nvPr>
            <p:ph idx="1"/>
          </p:nvPr>
        </p:nvSpPr>
        <p:spPr>
          <a:xfrm>
            <a:off x="550500" y="1371600"/>
            <a:ext cx="8212500" cy="3209716"/>
          </a:xfrm>
        </p:spPr>
        <p:txBody>
          <a:bodyPr/>
          <a:lstStyle/>
          <a:p>
            <a:pPr marL="457200" indent="-457200">
              <a:buFont typeface="Arial" pitchFamily="34" charset="0"/>
              <a:buChar char="•"/>
            </a:pPr>
            <a:r>
              <a:rPr lang="en-US" dirty="0" smtClean="0"/>
              <a:t>Circuit-switched (</a:t>
            </a:r>
            <a:r>
              <a:rPr lang="en-US" dirty="0" err="1" smtClean="0"/>
              <a:t>CSw</a:t>
            </a:r>
            <a:r>
              <a:rPr lang="en-US" dirty="0" smtClean="0"/>
              <a:t>) vs. Packet-switched</a:t>
            </a:r>
          </a:p>
          <a:p>
            <a:pPr marL="794984" lvl="1" indent="-457200">
              <a:buFont typeface="Arial" pitchFamily="34" charset="0"/>
              <a:buChar char="•"/>
            </a:pPr>
            <a:r>
              <a:rPr lang="en-US" dirty="0" smtClean="0"/>
              <a:t>Better </a:t>
            </a:r>
            <a:r>
              <a:rPr lang="en-US" dirty="0"/>
              <a:t>predictability in real-time embedded systems [1,2] </a:t>
            </a:r>
            <a:endParaRPr lang="en-US" dirty="0" smtClean="0"/>
          </a:p>
          <a:p>
            <a:pPr marL="457200" indent="-457200">
              <a:buFont typeface="Arial" pitchFamily="34" charset="0"/>
              <a:buChar char="•"/>
            </a:pPr>
            <a:r>
              <a:rPr lang="en-US" dirty="0" smtClean="0"/>
              <a:t>TDM vs. SDM</a:t>
            </a:r>
          </a:p>
          <a:p>
            <a:pPr marL="794984" lvl="1" indent="-457200">
              <a:buFont typeface="Arial" pitchFamily="34" charset="0"/>
              <a:buChar char="•"/>
            </a:pPr>
            <a:r>
              <a:rPr lang="en-US" dirty="0" smtClean="0"/>
              <a:t>Lower data latency, less complex switch and cheaper network interfaces/switches [3]</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a:t>
            </a:fld>
            <a:endParaRPr lang="en-US"/>
          </a:p>
        </p:txBody>
      </p:sp>
      <p:sp>
        <p:nvSpPr>
          <p:cNvPr id="5" name="TextBox 4"/>
          <p:cNvSpPr txBox="1"/>
          <p:nvPr/>
        </p:nvSpPr>
        <p:spPr>
          <a:xfrm>
            <a:off x="0" y="4400550"/>
            <a:ext cx="9144000" cy="553998"/>
          </a:xfrm>
          <a:prstGeom prst="rect">
            <a:avLst/>
          </a:prstGeom>
          <a:noFill/>
        </p:spPr>
        <p:txBody>
          <a:bodyPr wrap="square" rtlCol="0">
            <a:spAutoFit/>
          </a:bodyPr>
          <a:lstStyle/>
          <a:p>
            <a:r>
              <a:rPr lang="en-US" sz="1000" dirty="0" smtClean="0">
                <a:solidFill>
                  <a:schemeClr val="tx1">
                    <a:lumMod val="65000"/>
                    <a:lumOff val="35000"/>
                  </a:schemeClr>
                </a:solidFill>
              </a:rPr>
              <a:t>[1] </a:t>
            </a:r>
            <a:r>
              <a:rPr lang="en-US" sz="1000" dirty="0" err="1" smtClean="0">
                <a:solidFill>
                  <a:schemeClr val="tx1">
                    <a:lumMod val="65000"/>
                    <a:lumOff val="35000"/>
                  </a:schemeClr>
                </a:solidFill>
              </a:rPr>
              <a:t>Goossens</a:t>
            </a:r>
            <a:r>
              <a:rPr lang="en-US" sz="1000" dirty="0">
                <a:solidFill>
                  <a:schemeClr val="tx1">
                    <a:lumMod val="65000"/>
                    <a:lumOff val="35000"/>
                  </a:schemeClr>
                </a:solidFill>
              </a:rPr>
              <a:t>, K. &amp; Hansson, A., 2010. The </a:t>
            </a:r>
            <a:r>
              <a:rPr lang="en-US" sz="1000" dirty="0" err="1">
                <a:solidFill>
                  <a:schemeClr val="tx1">
                    <a:lumMod val="65000"/>
                    <a:lumOff val="35000"/>
                  </a:schemeClr>
                </a:solidFill>
              </a:rPr>
              <a:t>aethereal</a:t>
            </a:r>
            <a:r>
              <a:rPr lang="en-US" sz="1000" dirty="0">
                <a:solidFill>
                  <a:schemeClr val="tx1">
                    <a:lumMod val="65000"/>
                    <a:lumOff val="35000"/>
                  </a:schemeClr>
                </a:solidFill>
              </a:rPr>
              <a:t> network on chip after ten years: Goals, evolution, lessons, and future. In </a:t>
            </a:r>
            <a:r>
              <a:rPr lang="en-US" sz="1000" i="1" dirty="0" smtClean="0">
                <a:solidFill>
                  <a:schemeClr val="tx1">
                    <a:lumMod val="65000"/>
                    <a:lumOff val="35000"/>
                  </a:schemeClr>
                </a:solidFill>
              </a:rPr>
              <a:t>DAC, </a:t>
            </a:r>
            <a:r>
              <a:rPr lang="en-US" sz="1000" i="1" dirty="0">
                <a:solidFill>
                  <a:schemeClr val="tx1">
                    <a:lumMod val="65000"/>
                    <a:lumOff val="35000"/>
                  </a:schemeClr>
                </a:solidFill>
              </a:rPr>
              <a:t>2010 47th ACM/IEEE</a:t>
            </a:r>
            <a:r>
              <a:rPr lang="en-US" sz="1000" dirty="0">
                <a:solidFill>
                  <a:schemeClr val="tx1">
                    <a:lumMod val="65000"/>
                    <a:lumOff val="35000"/>
                  </a:schemeClr>
                </a:solidFill>
              </a:rPr>
              <a:t>. pp. </a:t>
            </a:r>
            <a:r>
              <a:rPr lang="en-US" sz="1000" dirty="0" smtClean="0">
                <a:solidFill>
                  <a:schemeClr val="tx1">
                    <a:lumMod val="65000"/>
                    <a:lumOff val="35000"/>
                  </a:schemeClr>
                </a:solidFill>
              </a:rPr>
              <a:t>306–311</a:t>
            </a:r>
          </a:p>
          <a:p>
            <a:r>
              <a:rPr lang="en-US" sz="1000" dirty="0">
                <a:solidFill>
                  <a:schemeClr val="tx1">
                    <a:lumMod val="65000"/>
                    <a:lumOff val="35000"/>
                  </a:schemeClr>
                </a:solidFill>
              </a:rPr>
              <a:t>[2] Liu, S., </a:t>
            </a:r>
            <a:r>
              <a:rPr lang="en-US" sz="1000" dirty="0" err="1">
                <a:solidFill>
                  <a:schemeClr val="tx1">
                    <a:lumMod val="65000"/>
                    <a:lumOff val="35000"/>
                  </a:schemeClr>
                </a:solidFill>
              </a:rPr>
              <a:t>Jantsch</a:t>
            </a:r>
            <a:r>
              <a:rPr lang="en-US" sz="1000" dirty="0">
                <a:solidFill>
                  <a:schemeClr val="tx1">
                    <a:lumMod val="65000"/>
                    <a:lumOff val="35000"/>
                  </a:schemeClr>
                </a:solidFill>
              </a:rPr>
              <a:t>, A. &amp; Lu, Z., 2013. Analysis and evaluation of circuit switched NoC and packet switched NoC. In </a:t>
            </a:r>
            <a:r>
              <a:rPr lang="en-US" sz="1000" i="1" dirty="0" smtClean="0">
                <a:solidFill>
                  <a:schemeClr val="tx1">
                    <a:lumMod val="65000"/>
                    <a:lumOff val="35000"/>
                  </a:schemeClr>
                </a:solidFill>
              </a:rPr>
              <a:t>DSD, </a:t>
            </a:r>
            <a:r>
              <a:rPr lang="en-US" sz="1000" i="1" dirty="0">
                <a:solidFill>
                  <a:schemeClr val="tx1">
                    <a:lumMod val="65000"/>
                    <a:lumOff val="35000"/>
                  </a:schemeClr>
                </a:solidFill>
              </a:rPr>
              <a:t>2013 </a:t>
            </a:r>
            <a:r>
              <a:rPr lang="en-US" sz="1000" i="1" dirty="0" err="1">
                <a:solidFill>
                  <a:schemeClr val="tx1">
                    <a:lumMod val="65000"/>
                    <a:lumOff val="35000"/>
                  </a:schemeClr>
                </a:solidFill>
              </a:rPr>
              <a:t>Euromicro</a:t>
            </a:r>
            <a:r>
              <a:rPr lang="en-US" sz="1000" i="1" dirty="0">
                <a:solidFill>
                  <a:schemeClr val="tx1">
                    <a:lumMod val="65000"/>
                    <a:lumOff val="35000"/>
                  </a:schemeClr>
                </a:solidFill>
              </a:rPr>
              <a:t> Conference on</a:t>
            </a:r>
            <a:r>
              <a:rPr lang="en-US" sz="1000" dirty="0">
                <a:solidFill>
                  <a:schemeClr val="tx1">
                    <a:lumMod val="65000"/>
                    <a:lumOff val="35000"/>
                  </a:schemeClr>
                </a:solidFill>
              </a:rPr>
              <a:t>. pp. </a:t>
            </a:r>
            <a:r>
              <a:rPr lang="en-US" sz="1000" dirty="0" smtClean="0">
                <a:solidFill>
                  <a:schemeClr val="tx1">
                    <a:lumMod val="65000"/>
                    <a:lumOff val="35000"/>
                  </a:schemeClr>
                </a:solidFill>
              </a:rPr>
              <a:t>21–28</a:t>
            </a:r>
          </a:p>
          <a:p>
            <a:r>
              <a:rPr lang="en-US" sz="1000" dirty="0">
                <a:solidFill>
                  <a:schemeClr val="tx1">
                    <a:lumMod val="65000"/>
                    <a:lumOff val="35000"/>
                  </a:schemeClr>
                </a:solidFill>
              </a:rPr>
              <a:t>[3] </a:t>
            </a:r>
            <a:r>
              <a:rPr lang="en-US" sz="1000" dirty="0" err="1">
                <a:solidFill>
                  <a:schemeClr val="tx1">
                    <a:lumMod val="65000"/>
                    <a:lumOff val="35000"/>
                  </a:schemeClr>
                </a:solidFill>
              </a:rPr>
              <a:t>Sparsø</a:t>
            </a:r>
            <a:r>
              <a:rPr lang="en-US" sz="1000" dirty="0">
                <a:solidFill>
                  <a:schemeClr val="tx1">
                    <a:lumMod val="65000"/>
                    <a:lumOff val="35000"/>
                  </a:schemeClr>
                </a:solidFill>
              </a:rPr>
              <a:t>, J., </a:t>
            </a:r>
            <a:r>
              <a:rPr lang="en-US" sz="1000" dirty="0" err="1">
                <a:solidFill>
                  <a:schemeClr val="tx1">
                    <a:lumMod val="65000"/>
                    <a:lumOff val="35000"/>
                  </a:schemeClr>
                </a:solidFill>
              </a:rPr>
              <a:t>Kasapaki</a:t>
            </a:r>
            <a:r>
              <a:rPr lang="en-US" sz="1000" dirty="0">
                <a:solidFill>
                  <a:schemeClr val="tx1">
                    <a:lumMod val="65000"/>
                    <a:lumOff val="35000"/>
                  </a:schemeClr>
                </a:solidFill>
              </a:rPr>
              <a:t>, E. &amp; </a:t>
            </a:r>
            <a:r>
              <a:rPr lang="en-US" sz="1000" dirty="0" err="1">
                <a:solidFill>
                  <a:schemeClr val="tx1">
                    <a:lumMod val="65000"/>
                    <a:lumOff val="35000"/>
                  </a:schemeClr>
                </a:solidFill>
              </a:rPr>
              <a:t>Schoeberl</a:t>
            </a:r>
            <a:r>
              <a:rPr lang="en-US" sz="1000" dirty="0">
                <a:solidFill>
                  <a:schemeClr val="tx1">
                    <a:lumMod val="65000"/>
                    <a:lumOff val="35000"/>
                  </a:schemeClr>
                </a:solidFill>
              </a:rPr>
              <a:t>, M., 2013. An area-efficient network interface for a TDM-based Network-on-Chip. In </a:t>
            </a:r>
            <a:r>
              <a:rPr lang="en-US" sz="1000" i="1" dirty="0" smtClean="0">
                <a:solidFill>
                  <a:schemeClr val="tx1">
                    <a:lumMod val="65000"/>
                    <a:lumOff val="35000"/>
                  </a:schemeClr>
                </a:solidFill>
              </a:rPr>
              <a:t>DATE 2013</a:t>
            </a:r>
            <a:r>
              <a:rPr lang="en-US" sz="1000" dirty="0" smtClean="0">
                <a:solidFill>
                  <a:schemeClr val="tx1">
                    <a:lumMod val="65000"/>
                    <a:lumOff val="35000"/>
                  </a:schemeClr>
                </a:solidFill>
              </a:rPr>
              <a:t>. </a:t>
            </a:r>
            <a:r>
              <a:rPr lang="en-US" sz="1000" dirty="0">
                <a:solidFill>
                  <a:schemeClr val="tx1">
                    <a:lumMod val="65000"/>
                    <a:lumOff val="35000"/>
                  </a:schemeClr>
                </a:solidFill>
              </a:rPr>
              <a:t>pp. 1044–1047</a:t>
            </a:r>
            <a:r>
              <a:rPr lang="en-US" sz="1000" dirty="0" smtClean="0">
                <a:solidFill>
                  <a:schemeClr val="tx1">
                    <a:lumMod val="65000"/>
                    <a:lumOff val="35000"/>
                  </a:schemeClr>
                </a:solidFill>
              </a:rPr>
              <a:t>.</a:t>
            </a:r>
            <a:endParaRPr lang="en-US" sz="1000" dirty="0">
              <a:solidFill>
                <a:schemeClr val="tx1">
                  <a:lumMod val="65000"/>
                  <a:lumOff val="35000"/>
                </a:schemeClr>
              </a:solidFill>
            </a:endParaRPr>
          </a:p>
        </p:txBody>
      </p:sp>
    </p:spTree>
    <p:extLst>
      <p:ext uri="{BB962C8B-B14F-4D97-AF65-F5344CB8AC3E}">
        <p14:creationId xmlns:p14="http://schemas.microsoft.com/office/powerpoint/2010/main" val="215279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name="PPTLabsSpotlight201608292132321982">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2" y="1772116"/>
            <a:ext cx="9053465" cy="1256834"/>
          </a:xfrm>
          <a:prstGeom prst="rect">
            <a:avLst/>
          </a:prstGeom>
        </p:spPr>
      </p:pic>
      <p:sp>
        <p:nvSpPr>
          <p:cNvPr id="2" name="Title 1"/>
          <p:cNvSpPr>
            <a:spLocks noGrp="1"/>
          </p:cNvSpPr>
          <p:nvPr>
            <p:ph type="title"/>
          </p:nvPr>
        </p:nvSpPr>
        <p:spPr/>
        <p:txBody>
          <a:bodyPr/>
          <a:lstStyle/>
          <a:p>
            <a:r>
              <a:rPr lang="en-US" dirty="0" smtClean="0"/>
              <a:t>Activate Connection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20</a:t>
            </a:fld>
            <a:endParaRPr lang="en-US"/>
          </a:p>
        </p:txBody>
      </p:sp>
      <p:pic>
        <p:nvPicPr>
          <p:cNvPr id="7" name="SpotlightShape2053f2b7-91ef-4bbc-83bf-35da03ae7fa1" hidden="1"/>
          <p:cNvPicPr>
            <a:picLocks noChangeAspect="1"/>
          </p:cNvPicPr>
          <p:nvPr/>
        </p:nvPicPr>
        <p:blipFill>
          <a:blip r:embed="rId4"/>
          <a:stretch>
            <a:fillRect/>
          </a:stretch>
        </p:blipFill>
        <p:spPr>
          <a:xfrm>
            <a:off x="26207" y="1732963"/>
            <a:ext cx="3993226" cy="1335140"/>
          </a:xfrm>
          <a:prstGeom prst="rect">
            <a:avLst/>
          </a:prstGeom>
        </p:spPr>
      </p:pic>
      <p:pic>
        <p:nvPicPr>
          <p:cNvPr id="10" name="SpotlightShape1_rendered"/>
          <p:cNvPicPr>
            <a:picLocks/>
          </p:cNvPicPr>
          <p:nvPr/>
        </p:nvPicPr>
        <p:blipFill>
          <a:blip r:embed="rId5">
            <a:extLst>
              <a:ext uri="{28A0092B-C50C-407E-A947-70E740481C1C}">
                <a14:useLocalDpi xmlns:a14="http://schemas.microsoft.com/office/drawing/2010/main" val="0"/>
              </a:ext>
            </a:extLst>
          </a:blip>
          <a:srcRect l="2000" t="3449" r="1977" b="3430"/>
          <a:stretch>
            <a:fillRect/>
          </a:stretch>
        </p:blipFill>
        <p:spPr>
          <a:xfrm>
            <a:off x="-1" y="-1"/>
            <a:ext cx="9144003" cy="5143502"/>
          </a:xfrm>
          <a:prstGeom prst="rect">
            <a:avLst/>
          </a:prstGeom>
        </p:spPr>
      </p:pic>
      <p:pic>
        <p:nvPicPr>
          <p:cNvPr id="6" name="PPTIndicator20160829213232260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620000" y="0"/>
            <a:ext cx="1524000" cy="1066800"/>
          </a:xfrm>
          <a:prstGeom prst="rect">
            <a:avLst/>
          </a:prstGeom>
        </p:spPr>
      </p:pic>
    </p:spTree>
    <p:extLst>
      <p:ext uri="{BB962C8B-B14F-4D97-AF65-F5344CB8AC3E}">
        <p14:creationId xmlns:p14="http://schemas.microsoft.com/office/powerpoint/2010/main" val="1911438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name="PPTLabsSpotlight201608292136567949">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2" y="1772116"/>
            <a:ext cx="9053465" cy="1256833"/>
          </a:xfrm>
          <a:prstGeom prst="rect">
            <a:avLst/>
          </a:prstGeom>
        </p:spPr>
      </p:pic>
      <p:sp>
        <p:nvSpPr>
          <p:cNvPr id="2" name="Title 1"/>
          <p:cNvSpPr>
            <a:spLocks noGrp="1"/>
          </p:cNvSpPr>
          <p:nvPr>
            <p:ph type="title"/>
          </p:nvPr>
        </p:nvSpPr>
        <p:spPr/>
        <p:txBody>
          <a:bodyPr/>
          <a:lstStyle/>
          <a:p>
            <a:r>
              <a:rPr lang="en-US" dirty="0" smtClean="0"/>
              <a:t>Activate Connection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21</a:t>
            </a:fld>
            <a:endParaRPr lang="en-US"/>
          </a:p>
        </p:txBody>
      </p:sp>
      <p:sp>
        <p:nvSpPr>
          <p:cNvPr id="5" name="Down Arrow 4"/>
          <p:cNvSpPr/>
          <p:nvPr/>
        </p:nvSpPr>
        <p:spPr bwMode="auto">
          <a:xfrm>
            <a:off x="3936830" y="1733550"/>
            <a:ext cx="103061" cy="520456"/>
          </a:xfrm>
          <a:prstGeom prst="down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 name="TextBox 5"/>
          <p:cNvSpPr txBox="1"/>
          <p:nvPr/>
        </p:nvSpPr>
        <p:spPr>
          <a:xfrm>
            <a:off x="3341483" y="1438798"/>
            <a:ext cx="1450338" cy="338554"/>
          </a:xfrm>
          <a:prstGeom prst="rect">
            <a:avLst/>
          </a:prstGeom>
          <a:noFill/>
        </p:spPr>
        <p:txBody>
          <a:bodyPr wrap="square" rtlCol="0">
            <a:spAutoFit/>
          </a:bodyPr>
          <a:lstStyle/>
          <a:p>
            <a:r>
              <a:rPr lang="en-US" sz="1600" dirty="0" smtClean="0">
                <a:solidFill>
                  <a:srgbClr val="FF0000"/>
                </a:solidFill>
              </a:rPr>
              <a:t>Activate Slot 1</a:t>
            </a:r>
            <a:endParaRPr lang="en-US" sz="1600" dirty="0">
              <a:solidFill>
                <a:srgbClr val="FF0000"/>
              </a:solidFill>
            </a:endParaRPr>
          </a:p>
        </p:txBody>
      </p:sp>
      <p:pic>
        <p:nvPicPr>
          <p:cNvPr id="9" name="SpotlightShape49b0122d-6b81-4334-889e-21621fea5e0d" hidden="1"/>
          <p:cNvPicPr>
            <a:picLocks noChangeAspect="1"/>
          </p:cNvPicPr>
          <p:nvPr/>
        </p:nvPicPr>
        <p:blipFill>
          <a:blip r:embed="rId4"/>
          <a:stretch>
            <a:fillRect/>
          </a:stretch>
        </p:blipFill>
        <p:spPr>
          <a:xfrm>
            <a:off x="31333" y="1443151"/>
            <a:ext cx="4639458" cy="1615580"/>
          </a:xfrm>
          <a:prstGeom prst="rect">
            <a:avLst/>
          </a:prstGeom>
        </p:spPr>
      </p:pic>
      <p:pic>
        <p:nvPicPr>
          <p:cNvPr id="12" name="SpotlightShape1_rendered"/>
          <p:cNvPicPr>
            <a:picLocks/>
          </p:cNvPicPr>
          <p:nvPr/>
        </p:nvPicPr>
        <p:blipFill>
          <a:blip r:embed="rId5">
            <a:extLst>
              <a:ext uri="{28A0092B-C50C-407E-A947-70E740481C1C}">
                <a14:useLocalDpi xmlns:a14="http://schemas.microsoft.com/office/drawing/2010/main" val="0"/>
              </a:ext>
            </a:extLst>
          </a:blip>
          <a:srcRect l="2000" t="3449" r="1977" b="3430"/>
          <a:stretch>
            <a:fillRect/>
          </a:stretch>
        </p:blipFill>
        <p:spPr>
          <a:xfrm>
            <a:off x="-1" y="-1"/>
            <a:ext cx="9144003" cy="5143502"/>
          </a:xfrm>
          <a:prstGeom prst="rect">
            <a:avLst/>
          </a:prstGeom>
        </p:spPr>
      </p:pic>
      <p:pic>
        <p:nvPicPr>
          <p:cNvPr id="8" name="PPTIndicator20160829213656872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620000" y="0"/>
            <a:ext cx="1524000" cy="1066800"/>
          </a:xfrm>
          <a:prstGeom prst="rect">
            <a:avLst/>
          </a:prstGeom>
        </p:spPr>
      </p:pic>
    </p:spTree>
    <p:extLst>
      <p:ext uri="{BB962C8B-B14F-4D97-AF65-F5344CB8AC3E}">
        <p14:creationId xmlns:p14="http://schemas.microsoft.com/office/powerpoint/2010/main" val="534296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name="PPTLabsSpotlight201608292139249962">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2" y="1772116"/>
            <a:ext cx="9053465" cy="1256833"/>
          </a:xfrm>
          <a:prstGeom prst="rect">
            <a:avLst/>
          </a:prstGeom>
        </p:spPr>
      </p:pic>
      <p:sp>
        <p:nvSpPr>
          <p:cNvPr id="2" name="Title 1"/>
          <p:cNvSpPr>
            <a:spLocks noGrp="1"/>
          </p:cNvSpPr>
          <p:nvPr>
            <p:ph type="title"/>
          </p:nvPr>
        </p:nvSpPr>
        <p:spPr/>
        <p:txBody>
          <a:bodyPr/>
          <a:lstStyle/>
          <a:p>
            <a:r>
              <a:rPr lang="en-US" dirty="0" smtClean="0"/>
              <a:t>Activate Connection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22</a:t>
            </a:fld>
            <a:endParaRPr lang="en-US"/>
          </a:p>
        </p:txBody>
      </p:sp>
      <p:sp>
        <p:nvSpPr>
          <p:cNvPr id="6" name="Down Arrow 5"/>
          <p:cNvSpPr/>
          <p:nvPr/>
        </p:nvSpPr>
        <p:spPr bwMode="auto">
          <a:xfrm>
            <a:off x="4577843" y="1732389"/>
            <a:ext cx="103061" cy="620907"/>
          </a:xfrm>
          <a:prstGeom prst="down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 name="TextBox 6"/>
          <p:cNvSpPr txBox="1"/>
          <p:nvPr/>
        </p:nvSpPr>
        <p:spPr>
          <a:xfrm>
            <a:off x="3982496" y="1438798"/>
            <a:ext cx="1450338" cy="338554"/>
          </a:xfrm>
          <a:prstGeom prst="rect">
            <a:avLst/>
          </a:prstGeom>
          <a:noFill/>
        </p:spPr>
        <p:txBody>
          <a:bodyPr wrap="square" rtlCol="0">
            <a:spAutoFit/>
          </a:bodyPr>
          <a:lstStyle/>
          <a:p>
            <a:r>
              <a:rPr lang="en-US" sz="1600" dirty="0" smtClean="0">
                <a:solidFill>
                  <a:srgbClr val="FF0000"/>
                </a:solidFill>
              </a:rPr>
              <a:t>Activate Slot 2</a:t>
            </a:r>
            <a:endParaRPr lang="en-US" sz="1600" dirty="0">
              <a:solidFill>
                <a:srgbClr val="FF0000"/>
              </a:solidFill>
            </a:endParaRPr>
          </a:p>
        </p:txBody>
      </p:sp>
      <p:pic>
        <p:nvPicPr>
          <p:cNvPr id="9" name="SpotlightShape9906c8c7-24bb-49d4-a9ad-9cce1e40b951" hidden="1"/>
          <p:cNvPicPr>
            <a:picLocks noChangeAspect="1"/>
          </p:cNvPicPr>
          <p:nvPr/>
        </p:nvPicPr>
        <p:blipFill>
          <a:blip r:embed="rId4"/>
          <a:stretch>
            <a:fillRect/>
          </a:stretch>
        </p:blipFill>
        <p:spPr>
          <a:xfrm>
            <a:off x="47018" y="1494866"/>
            <a:ext cx="5261304" cy="1560711"/>
          </a:xfrm>
          <a:prstGeom prst="rect">
            <a:avLst/>
          </a:prstGeom>
        </p:spPr>
      </p:pic>
      <p:pic>
        <p:nvPicPr>
          <p:cNvPr id="12" name="SpotlightShape1_rendered"/>
          <p:cNvPicPr>
            <a:picLocks/>
          </p:cNvPicPr>
          <p:nvPr/>
        </p:nvPicPr>
        <p:blipFill>
          <a:blip r:embed="rId5">
            <a:extLst>
              <a:ext uri="{28A0092B-C50C-407E-A947-70E740481C1C}">
                <a14:useLocalDpi xmlns:a14="http://schemas.microsoft.com/office/drawing/2010/main" val="0"/>
              </a:ext>
            </a:extLst>
          </a:blip>
          <a:srcRect l="2000" t="3449" r="1977" b="3430"/>
          <a:stretch>
            <a:fillRect/>
          </a:stretch>
        </p:blipFill>
        <p:spPr>
          <a:xfrm>
            <a:off x="-1" y="-1"/>
            <a:ext cx="9144003" cy="5143502"/>
          </a:xfrm>
          <a:prstGeom prst="rect">
            <a:avLst/>
          </a:prstGeom>
        </p:spPr>
      </p:pic>
      <p:pic>
        <p:nvPicPr>
          <p:cNvPr id="8" name="PPTIndicator20160829213925059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620000" y="0"/>
            <a:ext cx="1524000" cy="1066800"/>
          </a:xfrm>
          <a:prstGeom prst="rect">
            <a:avLst/>
          </a:prstGeom>
        </p:spPr>
      </p:pic>
    </p:spTree>
    <p:extLst>
      <p:ext uri="{BB962C8B-B14F-4D97-AF65-F5344CB8AC3E}">
        <p14:creationId xmlns:p14="http://schemas.microsoft.com/office/powerpoint/2010/main" val="678903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PPTLabsSpotlight201608292140314179">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5" y="1772116"/>
            <a:ext cx="9053458" cy="1256833"/>
          </a:xfrm>
          <a:prstGeom prst="rect">
            <a:avLst/>
          </a:prstGeom>
        </p:spPr>
      </p:pic>
      <p:sp>
        <p:nvSpPr>
          <p:cNvPr id="2" name="Title 1"/>
          <p:cNvSpPr>
            <a:spLocks noGrp="1"/>
          </p:cNvSpPr>
          <p:nvPr>
            <p:ph type="title"/>
          </p:nvPr>
        </p:nvSpPr>
        <p:spPr/>
        <p:txBody>
          <a:bodyPr/>
          <a:lstStyle/>
          <a:p>
            <a:r>
              <a:rPr lang="en-US" dirty="0" smtClean="0"/>
              <a:t>Activate Connection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23</a:t>
            </a:fld>
            <a:endParaRPr lang="en-US"/>
          </a:p>
        </p:txBody>
      </p:sp>
      <p:sp>
        <p:nvSpPr>
          <p:cNvPr id="6" name="Down Arrow 5"/>
          <p:cNvSpPr/>
          <p:nvPr/>
        </p:nvSpPr>
        <p:spPr bwMode="auto">
          <a:xfrm>
            <a:off x="5220913" y="1752614"/>
            <a:ext cx="103061" cy="766399"/>
          </a:xfrm>
          <a:prstGeom prst="down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 name="TextBox 6"/>
          <p:cNvSpPr txBox="1"/>
          <p:nvPr/>
        </p:nvSpPr>
        <p:spPr>
          <a:xfrm>
            <a:off x="4615518" y="1438798"/>
            <a:ext cx="1450338" cy="338554"/>
          </a:xfrm>
          <a:prstGeom prst="rect">
            <a:avLst/>
          </a:prstGeom>
          <a:noFill/>
        </p:spPr>
        <p:txBody>
          <a:bodyPr wrap="square" rtlCol="0">
            <a:spAutoFit/>
          </a:bodyPr>
          <a:lstStyle/>
          <a:p>
            <a:r>
              <a:rPr lang="en-US" sz="1600" dirty="0" smtClean="0">
                <a:solidFill>
                  <a:srgbClr val="FF0000"/>
                </a:solidFill>
              </a:rPr>
              <a:t>Activate Slot 3</a:t>
            </a:r>
            <a:endParaRPr lang="en-US" sz="1600" dirty="0">
              <a:solidFill>
                <a:srgbClr val="FF0000"/>
              </a:solidFill>
            </a:endParaRPr>
          </a:p>
        </p:txBody>
      </p:sp>
      <p:pic>
        <p:nvPicPr>
          <p:cNvPr id="9" name="SpotlightShapee6825377-567a-47d3-acef-ba91c8ff45ff" hidden="1"/>
          <p:cNvPicPr>
            <a:picLocks noChangeAspect="1"/>
          </p:cNvPicPr>
          <p:nvPr/>
        </p:nvPicPr>
        <p:blipFill>
          <a:blip r:embed="rId4"/>
          <a:stretch>
            <a:fillRect/>
          </a:stretch>
        </p:blipFill>
        <p:spPr>
          <a:xfrm>
            <a:off x="43168" y="1494866"/>
            <a:ext cx="5901439" cy="1560711"/>
          </a:xfrm>
          <a:prstGeom prst="rect">
            <a:avLst/>
          </a:prstGeom>
        </p:spPr>
      </p:pic>
      <p:pic>
        <p:nvPicPr>
          <p:cNvPr id="12" name="SpotlightShape1_rendered"/>
          <p:cNvPicPr>
            <a:picLocks/>
          </p:cNvPicPr>
          <p:nvPr/>
        </p:nvPicPr>
        <p:blipFill>
          <a:blip r:embed="rId5">
            <a:extLst>
              <a:ext uri="{28A0092B-C50C-407E-A947-70E740481C1C}">
                <a14:useLocalDpi xmlns:a14="http://schemas.microsoft.com/office/drawing/2010/main" val="0"/>
              </a:ext>
            </a:extLst>
          </a:blip>
          <a:srcRect l="2000" t="3449" r="1977" b="3430"/>
          <a:stretch>
            <a:fillRect/>
          </a:stretch>
        </p:blipFill>
        <p:spPr>
          <a:xfrm>
            <a:off x="-1" y="-1"/>
            <a:ext cx="9144003" cy="5143502"/>
          </a:xfrm>
          <a:prstGeom prst="rect">
            <a:avLst/>
          </a:prstGeom>
        </p:spPr>
      </p:pic>
      <p:pic>
        <p:nvPicPr>
          <p:cNvPr id="8" name="PPTIndicator201608292140314784"/>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620000" y="0"/>
            <a:ext cx="1524000" cy="1066800"/>
          </a:xfrm>
          <a:prstGeom prst="rect">
            <a:avLst/>
          </a:prstGeom>
        </p:spPr>
      </p:pic>
    </p:spTree>
    <p:extLst>
      <p:ext uri="{BB962C8B-B14F-4D97-AF65-F5344CB8AC3E}">
        <p14:creationId xmlns:p14="http://schemas.microsoft.com/office/powerpoint/2010/main" val="1780061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name="PPTLabsSpotlight201608292141311435">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5" y="1772116"/>
            <a:ext cx="9053458" cy="1256833"/>
          </a:xfrm>
          <a:prstGeom prst="rect">
            <a:avLst/>
          </a:prstGeom>
        </p:spPr>
      </p:pic>
      <p:sp>
        <p:nvSpPr>
          <p:cNvPr id="2" name="Title 1"/>
          <p:cNvSpPr>
            <a:spLocks noGrp="1"/>
          </p:cNvSpPr>
          <p:nvPr>
            <p:ph type="title"/>
          </p:nvPr>
        </p:nvSpPr>
        <p:spPr/>
        <p:txBody>
          <a:bodyPr/>
          <a:lstStyle/>
          <a:p>
            <a:r>
              <a:rPr lang="en-US" dirty="0" smtClean="0"/>
              <a:t>Activate Connection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24</a:t>
            </a:fld>
            <a:endParaRPr lang="en-US"/>
          </a:p>
        </p:txBody>
      </p:sp>
      <p:sp>
        <p:nvSpPr>
          <p:cNvPr id="6" name="Down Arrow 5"/>
          <p:cNvSpPr/>
          <p:nvPr/>
        </p:nvSpPr>
        <p:spPr bwMode="auto">
          <a:xfrm>
            <a:off x="5863195" y="1751701"/>
            <a:ext cx="103061" cy="955443"/>
          </a:xfrm>
          <a:prstGeom prst="down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 name="TextBox 6"/>
          <p:cNvSpPr txBox="1"/>
          <p:nvPr/>
        </p:nvSpPr>
        <p:spPr>
          <a:xfrm>
            <a:off x="5257800" y="1438798"/>
            <a:ext cx="1450338" cy="338554"/>
          </a:xfrm>
          <a:prstGeom prst="rect">
            <a:avLst/>
          </a:prstGeom>
          <a:noFill/>
        </p:spPr>
        <p:txBody>
          <a:bodyPr wrap="square" rtlCol="0">
            <a:spAutoFit/>
          </a:bodyPr>
          <a:lstStyle/>
          <a:p>
            <a:r>
              <a:rPr lang="en-US" sz="1600" dirty="0" smtClean="0">
                <a:solidFill>
                  <a:srgbClr val="FF0000"/>
                </a:solidFill>
              </a:rPr>
              <a:t>Activate Slot 0</a:t>
            </a:r>
            <a:endParaRPr lang="en-US" sz="1600" dirty="0">
              <a:solidFill>
                <a:srgbClr val="FF0000"/>
              </a:solidFill>
            </a:endParaRPr>
          </a:p>
        </p:txBody>
      </p:sp>
      <p:pic>
        <p:nvPicPr>
          <p:cNvPr id="9" name="SpotlightShape38e2f7e2-353b-4ddf-95a4-b24ca9b4a28d" hidden="1"/>
          <p:cNvPicPr>
            <a:picLocks noChangeAspect="1"/>
          </p:cNvPicPr>
          <p:nvPr/>
        </p:nvPicPr>
        <p:blipFill>
          <a:blip r:embed="rId4"/>
          <a:stretch>
            <a:fillRect/>
          </a:stretch>
        </p:blipFill>
        <p:spPr>
          <a:xfrm>
            <a:off x="65515" y="1494866"/>
            <a:ext cx="6529382" cy="1560711"/>
          </a:xfrm>
          <a:prstGeom prst="rect">
            <a:avLst/>
          </a:prstGeom>
        </p:spPr>
      </p:pic>
      <p:pic>
        <p:nvPicPr>
          <p:cNvPr id="12" name="SpotlightShape1_rendered"/>
          <p:cNvPicPr>
            <a:picLocks/>
          </p:cNvPicPr>
          <p:nvPr/>
        </p:nvPicPr>
        <p:blipFill>
          <a:blip r:embed="rId5">
            <a:extLst>
              <a:ext uri="{28A0092B-C50C-407E-A947-70E740481C1C}">
                <a14:useLocalDpi xmlns:a14="http://schemas.microsoft.com/office/drawing/2010/main" val="0"/>
              </a:ext>
            </a:extLst>
          </a:blip>
          <a:srcRect l="2000" t="3449" r="1977" b="3430"/>
          <a:stretch>
            <a:fillRect/>
          </a:stretch>
        </p:blipFill>
        <p:spPr>
          <a:xfrm>
            <a:off x="-1" y="-1"/>
            <a:ext cx="9144003" cy="5143502"/>
          </a:xfrm>
          <a:prstGeom prst="rect">
            <a:avLst/>
          </a:prstGeom>
        </p:spPr>
      </p:pic>
      <p:pic>
        <p:nvPicPr>
          <p:cNvPr id="8" name="PPTIndicator201608292141312158"/>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620000" y="0"/>
            <a:ext cx="1524000" cy="1066800"/>
          </a:xfrm>
          <a:prstGeom prst="rect">
            <a:avLst/>
          </a:prstGeom>
        </p:spPr>
      </p:pic>
    </p:spTree>
    <p:extLst>
      <p:ext uri="{BB962C8B-B14F-4D97-AF65-F5344CB8AC3E}">
        <p14:creationId xmlns:p14="http://schemas.microsoft.com/office/powerpoint/2010/main" val="45147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name="PPTLabsSpotlight201608292144144209">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5" y="1772116"/>
            <a:ext cx="9053458" cy="1256833"/>
          </a:xfrm>
          <a:prstGeom prst="rect">
            <a:avLst/>
          </a:prstGeom>
        </p:spPr>
      </p:pic>
      <p:sp>
        <p:nvSpPr>
          <p:cNvPr id="2" name="Title 1"/>
          <p:cNvSpPr>
            <a:spLocks noGrp="1"/>
          </p:cNvSpPr>
          <p:nvPr>
            <p:ph type="title"/>
          </p:nvPr>
        </p:nvSpPr>
        <p:spPr/>
        <p:txBody>
          <a:bodyPr/>
          <a:lstStyle/>
          <a:p>
            <a:r>
              <a:rPr lang="en-US" dirty="0" smtClean="0"/>
              <a:t>Activate Connection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25</a:t>
            </a:fld>
            <a:endParaRPr lang="en-US"/>
          </a:p>
        </p:txBody>
      </p:sp>
      <p:sp>
        <p:nvSpPr>
          <p:cNvPr id="6" name="Down Arrow 5"/>
          <p:cNvSpPr/>
          <p:nvPr/>
        </p:nvSpPr>
        <p:spPr bwMode="auto">
          <a:xfrm>
            <a:off x="6490353" y="1729270"/>
            <a:ext cx="103061" cy="1162761"/>
          </a:xfrm>
          <a:prstGeom prst="down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 name="TextBox 6"/>
          <p:cNvSpPr txBox="1"/>
          <p:nvPr/>
        </p:nvSpPr>
        <p:spPr>
          <a:xfrm>
            <a:off x="5884958" y="1438798"/>
            <a:ext cx="1450338" cy="338554"/>
          </a:xfrm>
          <a:prstGeom prst="rect">
            <a:avLst/>
          </a:prstGeom>
          <a:noFill/>
        </p:spPr>
        <p:txBody>
          <a:bodyPr wrap="square" rtlCol="0">
            <a:spAutoFit/>
          </a:bodyPr>
          <a:lstStyle/>
          <a:p>
            <a:r>
              <a:rPr lang="en-US" sz="1600" dirty="0" smtClean="0">
                <a:solidFill>
                  <a:srgbClr val="FF0000"/>
                </a:solidFill>
              </a:rPr>
              <a:t>Activate Slot 2</a:t>
            </a:r>
            <a:endParaRPr lang="en-US" sz="1600" dirty="0">
              <a:solidFill>
                <a:srgbClr val="FF0000"/>
              </a:solidFill>
            </a:endParaRPr>
          </a:p>
        </p:txBody>
      </p:sp>
      <p:pic>
        <p:nvPicPr>
          <p:cNvPr id="9" name="SpotlightShapeb1969758-a2ed-4bea-8482-846f6a70e8d7" hidden="1"/>
          <p:cNvPicPr>
            <a:picLocks noChangeAspect="1"/>
          </p:cNvPicPr>
          <p:nvPr/>
        </p:nvPicPr>
        <p:blipFill>
          <a:blip r:embed="rId4"/>
          <a:stretch>
            <a:fillRect/>
          </a:stretch>
        </p:blipFill>
        <p:spPr>
          <a:xfrm>
            <a:off x="25549" y="1494866"/>
            <a:ext cx="7212193" cy="1560711"/>
          </a:xfrm>
          <a:prstGeom prst="rect">
            <a:avLst/>
          </a:prstGeom>
        </p:spPr>
      </p:pic>
      <p:pic>
        <p:nvPicPr>
          <p:cNvPr id="12" name="SpotlightShape1_rendered"/>
          <p:cNvPicPr>
            <a:picLocks/>
          </p:cNvPicPr>
          <p:nvPr/>
        </p:nvPicPr>
        <p:blipFill>
          <a:blip r:embed="rId5">
            <a:extLst>
              <a:ext uri="{28A0092B-C50C-407E-A947-70E740481C1C}">
                <a14:useLocalDpi xmlns:a14="http://schemas.microsoft.com/office/drawing/2010/main" val="0"/>
              </a:ext>
            </a:extLst>
          </a:blip>
          <a:srcRect l="2000" t="3449" r="1977" b="3430"/>
          <a:stretch>
            <a:fillRect/>
          </a:stretch>
        </p:blipFill>
        <p:spPr>
          <a:xfrm>
            <a:off x="-1" y="-1"/>
            <a:ext cx="9144003" cy="5143502"/>
          </a:xfrm>
          <a:prstGeom prst="rect">
            <a:avLst/>
          </a:prstGeom>
        </p:spPr>
      </p:pic>
      <p:pic>
        <p:nvPicPr>
          <p:cNvPr id="8" name="PPTIndicator20160829214414495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620000" y="0"/>
            <a:ext cx="1524000" cy="1066800"/>
          </a:xfrm>
          <a:prstGeom prst="rect">
            <a:avLst/>
          </a:prstGeom>
        </p:spPr>
      </p:pic>
    </p:spTree>
    <p:extLst>
      <p:ext uri="{BB962C8B-B14F-4D97-AF65-F5344CB8AC3E}">
        <p14:creationId xmlns:p14="http://schemas.microsoft.com/office/powerpoint/2010/main" val="3485830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name="PPTLabsSpotlight201608292144227416">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5" y="1772116"/>
            <a:ext cx="9053458" cy="1256833"/>
          </a:xfrm>
          <a:prstGeom prst="rect">
            <a:avLst/>
          </a:prstGeom>
        </p:spPr>
      </p:pic>
      <p:sp>
        <p:nvSpPr>
          <p:cNvPr id="2" name="Title 1"/>
          <p:cNvSpPr>
            <a:spLocks noGrp="1"/>
          </p:cNvSpPr>
          <p:nvPr>
            <p:ph type="title"/>
          </p:nvPr>
        </p:nvSpPr>
        <p:spPr/>
        <p:txBody>
          <a:bodyPr/>
          <a:lstStyle/>
          <a:p>
            <a:r>
              <a:rPr lang="en-US" dirty="0" smtClean="0"/>
              <a:t>Activate Connection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26</a:t>
            </a:fld>
            <a:endParaRPr lang="en-US"/>
          </a:p>
        </p:txBody>
      </p:sp>
      <p:pic>
        <p:nvPicPr>
          <p:cNvPr id="7" name="SpotlightShape1d8471b4-1e26-4474-8107-de130e3b0b58" hidden="1"/>
          <p:cNvPicPr>
            <a:picLocks noChangeAspect="1"/>
          </p:cNvPicPr>
          <p:nvPr/>
        </p:nvPicPr>
        <p:blipFill>
          <a:blip r:embed="rId4"/>
          <a:stretch>
            <a:fillRect/>
          </a:stretch>
        </p:blipFill>
        <p:spPr>
          <a:xfrm>
            <a:off x="71882" y="1701132"/>
            <a:ext cx="7779170" cy="1329043"/>
          </a:xfrm>
          <a:prstGeom prst="rect">
            <a:avLst/>
          </a:prstGeom>
        </p:spPr>
      </p:pic>
      <p:pic>
        <p:nvPicPr>
          <p:cNvPr id="10" name="SpotlightShape1_rendered"/>
          <p:cNvPicPr>
            <a:picLocks/>
          </p:cNvPicPr>
          <p:nvPr/>
        </p:nvPicPr>
        <p:blipFill>
          <a:blip r:embed="rId5">
            <a:extLst>
              <a:ext uri="{28A0092B-C50C-407E-A947-70E740481C1C}">
                <a14:useLocalDpi xmlns:a14="http://schemas.microsoft.com/office/drawing/2010/main" val="0"/>
              </a:ext>
            </a:extLst>
          </a:blip>
          <a:srcRect l="2000" t="3449" r="1977" b="3430"/>
          <a:stretch>
            <a:fillRect/>
          </a:stretch>
        </p:blipFill>
        <p:spPr>
          <a:xfrm>
            <a:off x="-1" y="-1"/>
            <a:ext cx="9144003" cy="5143502"/>
          </a:xfrm>
          <a:prstGeom prst="rect">
            <a:avLst/>
          </a:prstGeom>
        </p:spPr>
      </p:pic>
      <p:pic>
        <p:nvPicPr>
          <p:cNvPr id="6" name="PPTIndicator201608292144228319"/>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620000" y="0"/>
            <a:ext cx="1524000" cy="1066800"/>
          </a:xfrm>
          <a:prstGeom prst="rect">
            <a:avLst/>
          </a:prstGeom>
        </p:spPr>
      </p:pic>
    </p:spTree>
    <p:extLst>
      <p:ext uri="{BB962C8B-B14F-4D97-AF65-F5344CB8AC3E}">
        <p14:creationId xmlns:p14="http://schemas.microsoft.com/office/powerpoint/2010/main" val="1142827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name="PPTLabsSpotlight201608292144598914">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2" y="1772116"/>
            <a:ext cx="9053465" cy="1256833"/>
          </a:xfrm>
          <a:prstGeom prst="rect">
            <a:avLst/>
          </a:prstGeom>
        </p:spPr>
      </p:pic>
      <p:sp>
        <p:nvSpPr>
          <p:cNvPr id="2" name="Title 1"/>
          <p:cNvSpPr>
            <a:spLocks noGrp="1"/>
          </p:cNvSpPr>
          <p:nvPr>
            <p:ph type="title"/>
          </p:nvPr>
        </p:nvSpPr>
        <p:spPr/>
        <p:txBody>
          <a:bodyPr/>
          <a:lstStyle/>
          <a:p>
            <a:r>
              <a:rPr lang="en-US" dirty="0" smtClean="0"/>
              <a:t>Activate Connection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27</a:t>
            </a:fld>
            <a:endParaRPr lang="en-US"/>
          </a:p>
        </p:txBody>
      </p:sp>
      <p:pic>
        <p:nvPicPr>
          <p:cNvPr id="7" name="SpotlightShapebcca2ba4-f8a3-4a6a-934b-55eb714a8307" hidden="1"/>
          <p:cNvPicPr>
            <a:picLocks noChangeAspect="1"/>
          </p:cNvPicPr>
          <p:nvPr/>
        </p:nvPicPr>
        <p:blipFill>
          <a:blip r:embed="rId4"/>
          <a:stretch>
            <a:fillRect/>
          </a:stretch>
        </p:blipFill>
        <p:spPr>
          <a:xfrm>
            <a:off x="62674" y="1714228"/>
            <a:ext cx="9047248" cy="1322947"/>
          </a:xfrm>
          <a:prstGeom prst="rect">
            <a:avLst/>
          </a:prstGeom>
        </p:spPr>
      </p:pic>
      <p:pic>
        <p:nvPicPr>
          <p:cNvPr id="10" name="SpotlightShape1_rendered"/>
          <p:cNvPicPr>
            <a:picLocks/>
          </p:cNvPicPr>
          <p:nvPr/>
        </p:nvPicPr>
        <p:blipFill>
          <a:blip r:embed="rId5">
            <a:extLst>
              <a:ext uri="{28A0092B-C50C-407E-A947-70E740481C1C}">
                <a14:useLocalDpi xmlns:a14="http://schemas.microsoft.com/office/drawing/2010/main" val="0"/>
              </a:ext>
            </a:extLst>
          </a:blip>
          <a:srcRect l="2000" t="3449" r="1977" b="3430"/>
          <a:stretch>
            <a:fillRect/>
          </a:stretch>
        </p:blipFill>
        <p:spPr>
          <a:xfrm>
            <a:off x="-1" y="-1"/>
            <a:ext cx="9144003" cy="5143502"/>
          </a:xfrm>
          <a:prstGeom prst="rect">
            <a:avLst/>
          </a:prstGeom>
        </p:spPr>
      </p:pic>
      <p:pic>
        <p:nvPicPr>
          <p:cNvPr id="6" name="PPTIndicator20160829214459965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620000" y="0"/>
            <a:ext cx="1524000" cy="1066800"/>
          </a:xfrm>
          <a:prstGeom prst="rect">
            <a:avLst/>
          </a:prstGeom>
        </p:spPr>
      </p:pic>
    </p:spTree>
    <p:extLst>
      <p:ext uri="{BB962C8B-B14F-4D97-AF65-F5344CB8AC3E}">
        <p14:creationId xmlns:p14="http://schemas.microsoft.com/office/powerpoint/2010/main" val="3325844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Deactivate Connection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28</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85950"/>
            <a:ext cx="8839200" cy="1122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9632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PPTLabsSpotlight20160829214631012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Deactivate Connection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29</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85950"/>
            <a:ext cx="8839200" cy="1122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SpotlightShape2f4e4e49-0776-4d88-bef4-92baabd3fd80" hidden="1"/>
          <p:cNvPicPr>
            <a:picLocks noChangeAspect="1"/>
          </p:cNvPicPr>
          <p:nvPr/>
        </p:nvPicPr>
        <p:blipFill>
          <a:blip r:embed="rId3"/>
          <a:stretch>
            <a:fillRect/>
          </a:stretch>
        </p:blipFill>
        <p:spPr>
          <a:xfrm>
            <a:off x="3886035" y="1811218"/>
            <a:ext cx="3810330" cy="1292464"/>
          </a:xfrm>
          <a:prstGeom prst="rect">
            <a:avLst/>
          </a:prstGeom>
        </p:spPr>
      </p:pic>
      <p:pic>
        <p:nvPicPr>
          <p:cNvPr id="11" name="SpotlightShape1_rendered"/>
          <p:cNvPicPr>
            <a:picLocks/>
          </p:cNvPicPr>
          <p:nvPr/>
        </p:nvPicPr>
        <p:blipFill>
          <a:blip r:embed="rId4">
            <a:extLst>
              <a:ext uri="{28A0092B-C50C-407E-A947-70E740481C1C}">
                <a14:useLocalDpi xmlns:a14="http://schemas.microsoft.com/office/drawing/2010/main" val="0"/>
              </a:ext>
            </a:extLst>
          </a:blip>
          <a:srcRect l="2000" t="3449" r="1977" b="3430"/>
          <a:stretch>
            <a:fillRect/>
          </a:stretch>
        </p:blipFill>
        <p:spPr>
          <a:xfrm>
            <a:off x="-1" y="-1"/>
            <a:ext cx="9144003" cy="5143502"/>
          </a:xfrm>
          <a:prstGeom prst="rect">
            <a:avLst/>
          </a:prstGeom>
        </p:spPr>
      </p:pic>
      <p:pic>
        <p:nvPicPr>
          <p:cNvPr id="6" name="PPTIndicator201608292146310667"/>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7620000" y="0"/>
            <a:ext cx="1524000" cy="1066800"/>
          </a:xfrm>
          <a:prstGeom prst="rect">
            <a:avLst/>
          </a:prstGeom>
        </p:spPr>
      </p:pic>
    </p:spTree>
    <p:extLst>
      <p:ext uri="{BB962C8B-B14F-4D97-AF65-F5344CB8AC3E}">
        <p14:creationId xmlns:p14="http://schemas.microsoft.com/office/powerpoint/2010/main" val="945081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71093997"/>
              </p:ext>
            </p:extLst>
          </p:nvPr>
        </p:nvGraphicFramePr>
        <p:xfrm>
          <a:off x="533400" y="1428750"/>
          <a:ext cx="8151813" cy="2480989"/>
        </p:xfrm>
        <a:graphic>
          <a:graphicData uri="http://schemas.openxmlformats.org/drawingml/2006/table">
            <a:tbl>
              <a:tblPr firstRow="1" bandRow="1">
                <a:tableStyleId>{21E4AEA4-8DFA-4A89-87EB-49C32662AFE0}</a:tableStyleId>
              </a:tblPr>
              <a:tblGrid>
                <a:gridCol w="3035905"/>
                <a:gridCol w="2781108"/>
                <a:gridCol w="2334800"/>
              </a:tblGrid>
              <a:tr h="438829">
                <a:tc>
                  <a:txBody>
                    <a:bodyPr/>
                    <a:lstStyle/>
                    <a:p>
                      <a:pPr algn="ctr"/>
                      <a:r>
                        <a:rPr lang="en-US" dirty="0" smtClean="0"/>
                        <a:t>Features</a:t>
                      </a:r>
                      <a:endParaRPr lang="en-US" dirty="0"/>
                    </a:p>
                  </a:txBody>
                  <a:tcPr/>
                </a:tc>
                <a:tc>
                  <a:txBody>
                    <a:bodyPr/>
                    <a:lstStyle/>
                    <a:p>
                      <a:pPr algn="ctr"/>
                      <a:r>
                        <a:rPr lang="en-US" dirty="0" smtClean="0"/>
                        <a:t>Centralized</a:t>
                      </a:r>
                      <a:r>
                        <a:rPr lang="en-US" baseline="0" dirty="0" smtClean="0"/>
                        <a:t> NoC [1,2,3]</a:t>
                      </a:r>
                      <a:endParaRPr lang="en-US" dirty="0"/>
                    </a:p>
                  </a:txBody>
                  <a:tcPr/>
                </a:tc>
                <a:tc>
                  <a:txBody>
                    <a:bodyPr/>
                    <a:lstStyle/>
                    <a:p>
                      <a:pPr algn="ctr"/>
                      <a:r>
                        <a:rPr lang="en-US" dirty="0" smtClean="0"/>
                        <a:t>Decentralized NoC [4,5]</a:t>
                      </a:r>
                    </a:p>
                  </a:txBody>
                  <a:tcPr/>
                </a:tc>
              </a:tr>
              <a:tr h="277155">
                <a:tc>
                  <a:txBody>
                    <a:bodyPr/>
                    <a:lstStyle/>
                    <a:p>
                      <a:r>
                        <a:rPr lang="en-US" dirty="0" smtClean="0"/>
                        <a:t>Have global view of the network</a:t>
                      </a:r>
                      <a:endParaRPr lang="en-US" dirty="0"/>
                    </a:p>
                  </a:txBody>
                  <a:tcPr/>
                </a:tc>
                <a:tc>
                  <a:txBody>
                    <a:bodyPr/>
                    <a:lstStyle/>
                    <a:p>
                      <a:pPr marL="0" marR="0" indent="0" algn="ctr" defTabSz="824423" rtl="0" eaLnBrk="1" fontAlgn="auto" latinLnBrk="0" hangingPunct="1">
                        <a:lnSpc>
                          <a:spcPct val="100000"/>
                        </a:lnSpc>
                        <a:spcBef>
                          <a:spcPts val="0"/>
                        </a:spcBef>
                        <a:spcAft>
                          <a:spcPts val="0"/>
                        </a:spcAft>
                        <a:buClrTx/>
                        <a:buSzTx/>
                        <a:buFontTx/>
                        <a:buNone/>
                        <a:tabLst/>
                        <a:defRPr/>
                      </a:pPr>
                      <a:r>
                        <a:rPr lang="en-US" sz="1600" b="1" dirty="0" smtClean="0">
                          <a:solidFill>
                            <a:srgbClr val="00B050"/>
                          </a:solidFill>
                          <a:sym typeface="Symbol"/>
                        </a:rPr>
                        <a:t></a:t>
                      </a:r>
                      <a:endParaRPr lang="en-US" sz="1600" b="1" dirty="0" smtClean="0">
                        <a:solidFill>
                          <a:srgbClr val="00B050"/>
                        </a:solidFill>
                      </a:endParaRPr>
                    </a:p>
                  </a:txBody>
                  <a:tcPr/>
                </a:tc>
                <a:tc>
                  <a:txBody>
                    <a:bodyPr/>
                    <a:lstStyle/>
                    <a:p>
                      <a:pPr algn="ctr"/>
                      <a:r>
                        <a:rPr lang="en-US" b="1" dirty="0" smtClean="0">
                          <a:solidFill>
                            <a:srgbClr val="FF0000"/>
                          </a:solidFill>
                          <a:sym typeface="Symbol"/>
                        </a:rPr>
                        <a:t>×</a:t>
                      </a:r>
                      <a:endParaRPr lang="en-US" b="1" dirty="0"/>
                    </a:p>
                  </a:txBody>
                  <a:tcPr/>
                </a:tc>
              </a:tr>
              <a:tr h="277155">
                <a:tc>
                  <a:txBody>
                    <a:bodyPr/>
                    <a:lstStyle/>
                    <a:p>
                      <a:r>
                        <a:rPr lang="en-US" dirty="0" smtClean="0"/>
                        <a:t>Change routing algorithm</a:t>
                      </a:r>
                      <a:endParaRPr lang="en-US" dirty="0"/>
                    </a:p>
                  </a:txBody>
                  <a:tcPr/>
                </a:tc>
                <a:tc>
                  <a:txBody>
                    <a:bodyPr/>
                    <a:lstStyle/>
                    <a:p>
                      <a:pPr marL="0" marR="0" indent="0" algn="ctr" defTabSz="824423" rtl="0" eaLnBrk="1" fontAlgn="auto" latinLnBrk="0" hangingPunct="1">
                        <a:lnSpc>
                          <a:spcPct val="100000"/>
                        </a:lnSpc>
                        <a:spcBef>
                          <a:spcPts val="0"/>
                        </a:spcBef>
                        <a:spcAft>
                          <a:spcPts val="0"/>
                        </a:spcAft>
                        <a:buClrTx/>
                        <a:buSzTx/>
                        <a:buFontTx/>
                        <a:buNone/>
                        <a:tabLst/>
                        <a:defRPr/>
                      </a:pPr>
                      <a:r>
                        <a:rPr lang="en-US" sz="1600" b="1" dirty="0" smtClean="0">
                          <a:solidFill>
                            <a:srgbClr val="00B050"/>
                          </a:solidFill>
                          <a:sym typeface="Symbol"/>
                        </a:rPr>
                        <a:t></a:t>
                      </a:r>
                      <a:endParaRPr lang="en-US" sz="1600" b="1" dirty="0" smtClean="0">
                        <a:solidFill>
                          <a:srgbClr val="00B050"/>
                        </a:solidFill>
                      </a:endParaRPr>
                    </a:p>
                  </a:txBody>
                  <a:tcPr/>
                </a:tc>
                <a:tc>
                  <a:txBody>
                    <a:bodyPr/>
                    <a:lstStyle/>
                    <a:p>
                      <a:pPr algn="ctr"/>
                      <a:r>
                        <a:rPr lang="en-US" b="1" dirty="0" smtClean="0">
                          <a:solidFill>
                            <a:srgbClr val="FF0000"/>
                          </a:solidFill>
                          <a:sym typeface="Symbol"/>
                        </a:rPr>
                        <a:t>×</a:t>
                      </a:r>
                      <a:endParaRPr lang="en-US" b="1" dirty="0"/>
                    </a:p>
                  </a:txBody>
                  <a:tcPr/>
                </a:tc>
              </a:tr>
              <a:tr h="277155">
                <a:tc>
                  <a:txBody>
                    <a:bodyPr/>
                    <a:lstStyle/>
                    <a:p>
                      <a:r>
                        <a:rPr lang="en-US" dirty="0" smtClean="0"/>
                        <a:t>Allocate multi-slot path</a:t>
                      </a:r>
                      <a:endParaRPr lang="en-US" dirty="0"/>
                    </a:p>
                  </a:txBody>
                  <a:tcPr/>
                </a:tc>
                <a:tc>
                  <a:txBody>
                    <a:bodyPr/>
                    <a:lstStyle/>
                    <a:p>
                      <a:pPr marL="0" marR="0" indent="0" algn="ctr" defTabSz="824423" rtl="0" eaLnBrk="1" fontAlgn="auto" latinLnBrk="0" hangingPunct="1">
                        <a:lnSpc>
                          <a:spcPct val="100000"/>
                        </a:lnSpc>
                        <a:spcBef>
                          <a:spcPts val="0"/>
                        </a:spcBef>
                        <a:spcAft>
                          <a:spcPts val="0"/>
                        </a:spcAft>
                        <a:buClrTx/>
                        <a:buSzTx/>
                        <a:buFontTx/>
                        <a:buNone/>
                        <a:tabLst/>
                        <a:defRPr/>
                      </a:pPr>
                      <a:r>
                        <a:rPr lang="en-US" sz="1600" b="1" dirty="0" smtClean="0">
                          <a:solidFill>
                            <a:srgbClr val="00B050"/>
                          </a:solidFill>
                          <a:sym typeface="Symbol"/>
                        </a:rPr>
                        <a:t></a:t>
                      </a:r>
                      <a:endParaRPr lang="en-US" sz="1600" b="1" dirty="0" smtClean="0">
                        <a:solidFill>
                          <a:srgbClr val="00B050"/>
                        </a:solidFill>
                      </a:endParaRPr>
                    </a:p>
                  </a:txBody>
                  <a:tcPr/>
                </a:tc>
                <a:tc>
                  <a:txBody>
                    <a:bodyPr/>
                    <a:lstStyle/>
                    <a:p>
                      <a:pPr algn="ctr"/>
                      <a:r>
                        <a:rPr lang="en-US" b="1" dirty="0" smtClean="0">
                          <a:solidFill>
                            <a:srgbClr val="FF0000"/>
                          </a:solidFill>
                          <a:sym typeface="Symbol"/>
                        </a:rPr>
                        <a:t>×</a:t>
                      </a:r>
                      <a:endParaRPr lang="en-US" b="1" dirty="0"/>
                    </a:p>
                  </a:txBody>
                  <a:tcPr/>
                </a:tc>
              </a:tr>
              <a:tr h="277155">
                <a:tc>
                  <a:txBody>
                    <a:bodyPr/>
                    <a:lstStyle/>
                    <a:p>
                      <a:r>
                        <a:rPr lang="en-US" dirty="0" smtClean="0"/>
                        <a:t>Setup</a:t>
                      </a:r>
                      <a:r>
                        <a:rPr lang="en-US" baseline="0" dirty="0" smtClean="0"/>
                        <a:t> multicast domain</a:t>
                      </a:r>
                      <a:endParaRPr lang="en-US" dirty="0"/>
                    </a:p>
                  </a:txBody>
                  <a:tcPr/>
                </a:tc>
                <a:tc>
                  <a:txBody>
                    <a:bodyPr/>
                    <a:lstStyle/>
                    <a:p>
                      <a:pPr algn="ctr"/>
                      <a:r>
                        <a:rPr lang="en-US" sz="1800" b="1" dirty="0" smtClean="0">
                          <a:solidFill>
                            <a:srgbClr val="00B050"/>
                          </a:solidFill>
                          <a:sym typeface="Symbol"/>
                        </a:rPr>
                        <a:t></a:t>
                      </a:r>
                      <a:endParaRPr lang="en-US" sz="1800" b="1" dirty="0">
                        <a:solidFill>
                          <a:srgbClr val="00B050"/>
                        </a:solidFill>
                      </a:endParaRPr>
                    </a:p>
                  </a:txBody>
                  <a:tcPr/>
                </a:tc>
                <a:tc>
                  <a:txBody>
                    <a:bodyPr/>
                    <a:lstStyle/>
                    <a:p>
                      <a:pPr algn="ctr"/>
                      <a:r>
                        <a:rPr lang="en-US" b="1" dirty="0" smtClean="0">
                          <a:solidFill>
                            <a:srgbClr val="FF0000"/>
                          </a:solidFill>
                          <a:sym typeface="Symbol"/>
                        </a:rPr>
                        <a:t>×</a:t>
                      </a:r>
                      <a:endParaRPr lang="en-US" b="1" dirty="0">
                        <a:solidFill>
                          <a:srgbClr val="FF0000"/>
                        </a:solidFill>
                      </a:endParaRPr>
                    </a:p>
                  </a:txBody>
                  <a:tcPr/>
                </a:tc>
              </a:tr>
              <a:tr h="254059">
                <a:tc>
                  <a:txBody>
                    <a:bodyPr/>
                    <a:lstStyle/>
                    <a:p>
                      <a:r>
                        <a:rPr lang="en-US" dirty="0" smtClean="0"/>
                        <a:t>Reconfiguration Latency</a:t>
                      </a:r>
                      <a:endParaRPr lang="en-US" dirty="0"/>
                    </a:p>
                  </a:txBody>
                  <a:tcPr/>
                </a:tc>
                <a:tc>
                  <a:txBody>
                    <a:bodyPr/>
                    <a:lstStyle/>
                    <a:p>
                      <a:pPr marL="0" marR="0" indent="0" algn="ctr" defTabSz="824423" rtl="0" eaLnBrk="1" fontAlgn="auto" latinLnBrk="0" hangingPunct="1">
                        <a:lnSpc>
                          <a:spcPct val="100000"/>
                        </a:lnSpc>
                        <a:spcBef>
                          <a:spcPts val="0"/>
                        </a:spcBef>
                        <a:spcAft>
                          <a:spcPts val="0"/>
                        </a:spcAft>
                        <a:buClrTx/>
                        <a:buSzTx/>
                        <a:buFontTx/>
                        <a:buNone/>
                        <a:tabLst/>
                        <a:defRPr/>
                      </a:pPr>
                      <a:r>
                        <a:rPr lang="en-US" b="1" dirty="0" smtClean="0">
                          <a:solidFill>
                            <a:srgbClr val="FF0000"/>
                          </a:solidFill>
                          <a:sym typeface="Symbol"/>
                        </a:rPr>
                        <a:t>×</a:t>
                      </a:r>
                      <a:endParaRPr lang="en-US" sz="1600" b="1" dirty="0" smtClean="0">
                        <a:solidFill>
                          <a:srgbClr val="00B050"/>
                        </a:solidFill>
                      </a:endParaRPr>
                    </a:p>
                  </a:txBody>
                  <a:tcPr/>
                </a:tc>
                <a:tc>
                  <a:txBody>
                    <a:bodyPr/>
                    <a:lstStyle/>
                    <a:p>
                      <a:pPr algn="ctr"/>
                      <a:r>
                        <a:rPr lang="en-US" sz="1600" b="1" dirty="0" smtClean="0">
                          <a:solidFill>
                            <a:srgbClr val="00B050"/>
                          </a:solidFill>
                          <a:sym typeface="Symbol"/>
                        </a:rPr>
                        <a:t></a:t>
                      </a:r>
                      <a:endParaRPr lang="en-US" b="1" dirty="0"/>
                    </a:p>
                  </a:txBody>
                  <a:tcPr/>
                </a:tc>
              </a:tr>
              <a:tr h="254059">
                <a:tc>
                  <a:txBody>
                    <a:bodyPr/>
                    <a:lstStyle/>
                    <a:p>
                      <a:r>
                        <a:rPr lang="en-US" dirty="0" smtClean="0"/>
                        <a:t>Scalability</a:t>
                      </a:r>
                      <a:endParaRPr lang="en-US" dirty="0"/>
                    </a:p>
                  </a:txBody>
                  <a:tcPr/>
                </a:tc>
                <a:tc>
                  <a:txBody>
                    <a:bodyPr/>
                    <a:lstStyle/>
                    <a:p>
                      <a:pPr marL="0" marR="0" indent="0" algn="ctr" defTabSz="824423" rtl="0" eaLnBrk="1" fontAlgn="auto" latinLnBrk="0" hangingPunct="1">
                        <a:lnSpc>
                          <a:spcPct val="100000"/>
                        </a:lnSpc>
                        <a:spcBef>
                          <a:spcPts val="0"/>
                        </a:spcBef>
                        <a:spcAft>
                          <a:spcPts val="0"/>
                        </a:spcAft>
                        <a:buClrTx/>
                        <a:buSzTx/>
                        <a:buFontTx/>
                        <a:buNone/>
                        <a:tabLst/>
                        <a:defRPr/>
                      </a:pPr>
                      <a:r>
                        <a:rPr lang="en-US" b="1" dirty="0" smtClean="0">
                          <a:solidFill>
                            <a:srgbClr val="FF0000"/>
                          </a:solidFill>
                          <a:sym typeface="Symbol"/>
                        </a:rPr>
                        <a:t>×</a:t>
                      </a:r>
                      <a:endParaRPr lang="en-US" sz="1600" b="1" dirty="0" smtClean="0">
                        <a:solidFill>
                          <a:srgbClr val="00B050"/>
                        </a:solidFill>
                      </a:endParaRPr>
                    </a:p>
                  </a:txBody>
                  <a:tcPr/>
                </a:tc>
                <a:tc>
                  <a:txBody>
                    <a:bodyPr/>
                    <a:lstStyle/>
                    <a:p>
                      <a:pPr algn="ctr"/>
                      <a:r>
                        <a:rPr lang="en-US" sz="1600" b="1" dirty="0" smtClean="0">
                          <a:solidFill>
                            <a:srgbClr val="00B050"/>
                          </a:solidFill>
                          <a:sym typeface="Symbol"/>
                        </a:rPr>
                        <a:t></a:t>
                      </a:r>
                      <a:endParaRPr lang="en-US" b="1" dirty="0"/>
                    </a:p>
                  </a:txBody>
                  <a:tcPr/>
                </a:tc>
              </a:tr>
            </a:tbl>
          </a:graphicData>
        </a:graphic>
      </p:graphicFrame>
      <p:sp>
        <p:nvSpPr>
          <p:cNvPr id="2" name="Title 1"/>
          <p:cNvSpPr>
            <a:spLocks noGrp="1"/>
          </p:cNvSpPr>
          <p:nvPr>
            <p:ph type="title"/>
          </p:nvPr>
        </p:nvSpPr>
        <p:spPr>
          <a:xfrm>
            <a:off x="550500" y="194736"/>
            <a:ext cx="6518763" cy="1081614"/>
          </a:xfrm>
        </p:spPr>
        <p:txBody>
          <a:bodyPr/>
          <a:lstStyle/>
          <a:p>
            <a:r>
              <a:rPr lang="en-US" dirty="0" smtClean="0"/>
              <a:t>TDM </a:t>
            </a:r>
            <a:r>
              <a:rPr lang="en-US" dirty="0" err="1"/>
              <a:t>CSw</a:t>
            </a:r>
            <a:r>
              <a:rPr lang="en-US" dirty="0"/>
              <a:t> </a:t>
            </a:r>
            <a:r>
              <a:rPr lang="en-US" dirty="0" smtClean="0"/>
              <a:t>NoC</a:t>
            </a:r>
            <a:br>
              <a:rPr lang="en-US" dirty="0" smtClean="0"/>
            </a:br>
            <a:r>
              <a:rPr lang="en-US" dirty="0" smtClean="0"/>
              <a:t>Centralized vs. Decentralized</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a:t>
            </a:fld>
            <a:endParaRPr lang="en-US"/>
          </a:p>
        </p:txBody>
      </p:sp>
      <p:sp>
        <p:nvSpPr>
          <p:cNvPr id="6" name="TextBox 5"/>
          <p:cNvSpPr txBox="1"/>
          <p:nvPr/>
        </p:nvSpPr>
        <p:spPr>
          <a:xfrm>
            <a:off x="0" y="4138102"/>
            <a:ext cx="9144000" cy="861774"/>
          </a:xfrm>
          <a:prstGeom prst="rect">
            <a:avLst/>
          </a:prstGeom>
          <a:noFill/>
        </p:spPr>
        <p:txBody>
          <a:bodyPr wrap="square" rtlCol="0">
            <a:spAutoFit/>
          </a:bodyPr>
          <a:lstStyle/>
          <a:p>
            <a:r>
              <a:rPr lang="en-US" sz="1000" dirty="0" smtClean="0">
                <a:solidFill>
                  <a:schemeClr val="tx1">
                    <a:lumMod val="65000"/>
                    <a:lumOff val="35000"/>
                  </a:schemeClr>
                </a:solidFill>
              </a:rPr>
              <a:t>[1] </a:t>
            </a:r>
            <a:r>
              <a:rPr lang="en-US" sz="1000" dirty="0" err="1" smtClean="0">
                <a:solidFill>
                  <a:schemeClr val="tx1">
                    <a:lumMod val="65000"/>
                    <a:lumOff val="35000"/>
                  </a:schemeClr>
                </a:solidFill>
              </a:rPr>
              <a:t>Goossens</a:t>
            </a:r>
            <a:r>
              <a:rPr lang="en-US" sz="1000" dirty="0">
                <a:solidFill>
                  <a:schemeClr val="tx1">
                    <a:lumMod val="65000"/>
                    <a:lumOff val="35000"/>
                  </a:schemeClr>
                </a:solidFill>
              </a:rPr>
              <a:t>, K., </a:t>
            </a:r>
            <a:r>
              <a:rPr lang="en-US" sz="1000" dirty="0" err="1">
                <a:solidFill>
                  <a:schemeClr val="tx1">
                    <a:lumMod val="65000"/>
                    <a:lumOff val="35000"/>
                  </a:schemeClr>
                </a:solidFill>
              </a:rPr>
              <a:t>Dielissen</a:t>
            </a:r>
            <a:r>
              <a:rPr lang="en-US" sz="1000" dirty="0">
                <a:solidFill>
                  <a:schemeClr val="tx1">
                    <a:lumMod val="65000"/>
                    <a:lumOff val="35000"/>
                  </a:schemeClr>
                </a:solidFill>
              </a:rPr>
              <a:t>, J. &amp; </a:t>
            </a:r>
            <a:r>
              <a:rPr lang="en-US" sz="1000" dirty="0" err="1">
                <a:solidFill>
                  <a:schemeClr val="tx1">
                    <a:lumMod val="65000"/>
                    <a:lumOff val="35000"/>
                  </a:schemeClr>
                </a:solidFill>
              </a:rPr>
              <a:t>Radulescu</a:t>
            </a:r>
            <a:r>
              <a:rPr lang="en-US" sz="1000" dirty="0">
                <a:solidFill>
                  <a:schemeClr val="tx1">
                    <a:lumMod val="65000"/>
                    <a:lumOff val="35000"/>
                  </a:schemeClr>
                </a:solidFill>
              </a:rPr>
              <a:t>, A</a:t>
            </a:r>
            <a:r>
              <a:rPr lang="en-US" sz="1000" dirty="0" smtClean="0">
                <a:solidFill>
                  <a:schemeClr val="tx1">
                    <a:lumMod val="65000"/>
                    <a:lumOff val="35000"/>
                  </a:schemeClr>
                </a:solidFill>
              </a:rPr>
              <a:t>., </a:t>
            </a:r>
            <a:r>
              <a:rPr lang="en-US" sz="1000" dirty="0" err="1">
                <a:solidFill>
                  <a:schemeClr val="tx1">
                    <a:lumMod val="65000"/>
                    <a:lumOff val="35000"/>
                  </a:schemeClr>
                </a:solidFill>
              </a:rPr>
              <a:t>Æthereal</a:t>
            </a:r>
            <a:r>
              <a:rPr lang="en-US" sz="1000" dirty="0">
                <a:solidFill>
                  <a:schemeClr val="tx1">
                    <a:lumMod val="65000"/>
                    <a:lumOff val="35000"/>
                  </a:schemeClr>
                </a:solidFill>
              </a:rPr>
              <a:t> network on chip: concepts, architectures, and implementations. Design </a:t>
            </a:r>
            <a:r>
              <a:rPr lang="en-US" sz="1000" dirty="0" smtClean="0">
                <a:solidFill>
                  <a:schemeClr val="tx1">
                    <a:lumMod val="65000"/>
                    <a:lumOff val="35000"/>
                  </a:schemeClr>
                </a:solidFill>
              </a:rPr>
              <a:t>&amp; </a:t>
            </a:r>
            <a:r>
              <a:rPr lang="en-US" sz="1000" dirty="0">
                <a:solidFill>
                  <a:schemeClr val="tx1">
                    <a:lumMod val="65000"/>
                    <a:lumOff val="35000"/>
                  </a:schemeClr>
                </a:solidFill>
              </a:rPr>
              <a:t>Test of Computers, IEEE, </a:t>
            </a:r>
            <a:r>
              <a:rPr lang="en-US" sz="1000" dirty="0" smtClean="0">
                <a:solidFill>
                  <a:schemeClr val="tx1">
                    <a:lumMod val="65000"/>
                    <a:lumOff val="35000"/>
                  </a:schemeClr>
                </a:solidFill>
              </a:rPr>
              <a:t>2005</a:t>
            </a:r>
          </a:p>
          <a:p>
            <a:r>
              <a:rPr lang="en-US" sz="1000" dirty="0">
                <a:solidFill>
                  <a:schemeClr val="tx1">
                    <a:lumMod val="65000"/>
                    <a:lumOff val="35000"/>
                  </a:schemeClr>
                </a:solidFill>
              </a:rPr>
              <a:t>[2] Hansson, A., </a:t>
            </a:r>
            <a:r>
              <a:rPr lang="en-US" sz="1000" dirty="0" err="1">
                <a:solidFill>
                  <a:schemeClr val="tx1">
                    <a:lumMod val="65000"/>
                    <a:lumOff val="35000"/>
                  </a:schemeClr>
                </a:solidFill>
              </a:rPr>
              <a:t>Subburaman</a:t>
            </a:r>
            <a:r>
              <a:rPr lang="en-US" sz="1000" dirty="0">
                <a:solidFill>
                  <a:schemeClr val="tx1">
                    <a:lumMod val="65000"/>
                    <a:lumOff val="35000"/>
                  </a:schemeClr>
                </a:solidFill>
              </a:rPr>
              <a:t>, M. &amp; </a:t>
            </a:r>
            <a:r>
              <a:rPr lang="en-US" sz="1000" dirty="0" err="1">
                <a:solidFill>
                  <a:schemeClr val="tx1">
                    <a:lumMod val="65000"/>
                    <a:lumOff val="35000"/>
                  </a:schemeClr>
                </a:solidFill>
              </a:rPr>
              <a:t>Goossens</a:t>
            </a:r>
            <a:r>
              <a:rPr lang="en-US" sz="1000" dirty="0">
                <a:solidFill>
                  <a:schemeClr val="tx1">
                    <a:lumMod val="65000"/>
                    <a:lumOff val="35000"/>
                  </a:schemeClr>
                </a:solidFill>
              </a:rPr>
              <a:t>, K., 2009. </a:t>
            </a:r>
            <a:r>
              <a:rPr lang="en-US" sz="1000" dirty="0" err="1">
                <a:solidFill>
                  <a:schemeClr val="tx1">
                    <a:lumMod val="65000"/>
                    <a:lumOff val="35000"/>
                  </a:schemeClr>
                </a:solidFill>
              </a:rPr>
              <a:t>aelite</a:t>
            </a:r>
            <a:r>
              <a:rPr lang="en-US" sz="1000" dirty="0">
                <a:solidFill>
                  <a:schemeClr val="tx1">
                    <a:lumMod val="65000"/>
                    <a:lumOff val="35000"/>
                  </a:schemeClr>
                </a:solidFill>
              </a:rPr>
              <a:t>: A flit-synchronous network on chip with </a:t>
            </a:r>
            <a:r>
              <a:rPr lang="en-US" sz="1000" dirty="0" err="1">
                <a:solidFill>
                  <a:schemeClr val="tx1">
                    <a:lumMod val="65000"/>
                    <a:lumOff val="35000"/>
                  </a:schemeClr>
                </a:solidFill>
              </a:rPr>
              <a:t>composable</a:t>
            </a:r>
            <a:r>
              <a:rPr lang="en-US" sz="1000" dirty="0">
                <a:solidFill>
                  <a:schemeClr val="tx1">
                    <a:lumMod val="65000"/>
                    <a:lumOff val="35000"/>
                  </a:schemeClr>
                </a:solidFill>
              </a:rPr>
              <a:t> and predictable services. </a:t>
            </a:r>
            <a:r>
              <a:rPr lang="en-US" sz="1000" dirty="0" smtClean="0">
                <a:solidFill>
                  <a:schemeClr val="tx1">
                    <a:lumMod val="65000"/>
                    <a:lumOff val="35000"/>
                  </a:schemeClr>
                </a:solidFill>
              </a:rPr>
              <a:t>In DATE 2009 </a:t>
            </a:r>
          </a:p>
          <a:p>
            <a:r>
              <a:rPr lang="en-US" sz="1000" dirty="0">
                <a:solidFill>
                  <a:schemeClr val="tx1">
                    <a:lumMod val="65000"/>
                    <a:lumOff val="35000"/>
                  </a:schemeClr>
                </a:solidFill>
              </a:rPr>
              <a:t>[3] Stefan, R.A., </a:t>
            </a:r>
            <a:r>
              <a:rPr lang="en-US" sz="1000" dirty="0" err="1">
                <a:solidFill>
                  <a:schemeClr val="tx1">
                    <a:lumMod val="65000"/>
                    <a:lumOff val="35000"/>
                  </a:schemeClr>
                </a:solidFill>
              </a:rPr>
              <a:t>Molnos</a:t>
            </a:r>
            <a:r>
              <a:rPr lang="en-US" sz="1000" dirty="0">
                <a:solidFill>
                  <a:schemeClr val="tx1">
                    <a:lumMod val="65000"/>
                    <a:lumOff val="35000"/>
                  </a:schemeClr>
                </a:solidFill>
              </a:rPr>
              <a:t>, A. &amp; </a:t>
            </a:r>
            <a:r>
              <a:rPr lang="en-US" sz="1000" dirty="0" err="1">
                <a:solidFill>
                  <a:schemeClr val="tx1">
                    <a:lumMod val="65000"/>
                    <a:lumOff val="35000"/>
                  </a:schemeClr>
                </a:solidFill>
              </a:rPr>
              <a:t>Goossens</a:t>
            </a:r>
            <a:r>
              <a:rPr lang="en-US" sz="1000" dirty="0">
                <a:solidFill>
                  <a:schemeClr val="tx1">
                    <a:lumMod val="65000"/>
                    <a:lumOff val="35000"/>
                  </a:schemeClr>
                </a:solidFill>
              </a:rPr>
              <a:t>, K., 2014. </a:t>
            </a:r>
            <a:r>
              <a:rPr lang="en-US" sz="1000" dirty="0" err="1" smtClean="0">
                <a:solidFill>
                  <a:schemeClr val="tx1">
                    <a:lumMod val="65000"/>
                    <a:lumOff val="35000"/>
                  </a:schemeClr>
                </a:solidFill>
              </a:rPr>
              <a:t>dAElite</a:t>
            </a:r>
            <a:r>
              <a:rPr lang="en-US" sz="1000" dirty="0">
                <a:solidFill>
                  <a:schemeClr val="tx1">
                    <a:lumMod val="65000"/>
                    <a:lumOff val="35000"/>
                  </a:schemeClr>
                </a:solidFill>
              </a:rPr>
              <a:t>: </a:t>
            </a:r>
            <a:r>
              <a:rPr lang="en-US" sz="1000" dirty="0" smtClean="0">
                <a:solidFill>
                  <a:schemeClr val="tx1">
                    <a:lumMod val="65000"/>
                    <a:lumOff val="35000"/>
                  </a:schemeClr>
                </a:solidFill>
              </a:rPr>
              <a:t>A TDM NoC </a:t>
            </a:r>
            <a:r>
              <a:rPr lang="en-US" sz="1000" dirty="0">
                <a:solidFill>
                  <a:schemeClr val="tx1">
                    <a:lumMod val="65000"/>
                    <a:lumOff val="35000"/>
                  </a:schemeClr>
                </a:solidFill>
              </a:rPr>
              <a:t>supporting </a:t>
            </a:r>
            <a:r>
              <a:rPr lang="en-US" sz="1000" dirty="0" err="1">
                <a:solidFill>
                  <a:schemeClr val="tx1">
                    <a:lumMod val="65000"/>
                    <a:lumOff val="35000"/>
                  </a:schemeClr>
                </a:solidFill>
              </a:rPr>
              <a:t>qos</a:t>
            </a:r>
            <a:r>
              <a:rPr lang="en-US" sz="1000" dirty="0">
                <a:solidFill>
                  <a:schemeClr val="tx1">
                    <a:lumMod val="65000"/>
                    <a:lumOff val="35000"/>
                  </a:schemeClr>
                </a:solidFill>
              </a:rPr>
              <a:t>, multicast, and fast connection set-up. </a:t>
            </a:r>
            <a:r>
              <a:rPr lang="en-US" sz="1000" dirty="0" smtClean="0">
                <a:solidFill>
                  <a:schemeClr val="tx1">
                    <a:lumMod val="65000"/>
                    <a:lumOff val="35000"/>
                  </a:schemeClr>
                </a:solidFill>
              </a:rPr>
              <a:t>IEEE </a:t>
            </a:r>
            <a:r>
              <a:rPr lang="en-US" sz="1000" dirty="0">
                <a:solidFill>
                  <a:schemeClr val="tx1">
                    <a:lumMod val="65000"/>
                    <a:lumOff val="35000"/>
                  </a:schemeClr>
                </a:solidFill>
              </a:rPr>
              <a:t>Transactions </a:t>
            </a:r>
            <a:r>
              <a:rPr lang="en-US" sz="1000" dirty="0" smtClean="0">
                <a:solidFill>
                  <a:schemeClr val="tx1">
                    <a:lumMod val="65000"/>
                    <a:lumOff val="35000"/>
                  </a:schemeClr>
                </a:solidFill>
              </a:rPr>
              <a:t>on Computer, 2014</a:t>
            </a:r>
          </a:p>
          <a:p>
            <a:r>
              <a:rPr lang="en-US" sz="1000" dirty="0" smtClean="0">
                <a:solidFill>
                  <a:schemeClr val="tx1">
                    <a:lumMod val="65000"/>
                    <a:lumOff val="35000"/>
                  </a:schemeClr>
                </a:solidFill>
              </a:rPr>
              <a:t>[4</a:t>
            </a:r>
            <a:r>
              <a:rPr lang="en-US" sz="1000" dirty="0">
                <a:solidFill>
                  <a:schemeClr val="tx1">
                    <a:lumMod val="65000"/>
                    <a:lumOff val="35000"/>
                  </a:schemeClr>
                </a:solidFill>
              </a:rPr>
              <a:t>] Liu, S., </a:t>
            </a:r>
            <a:r>
              <a:rPr lang="en-US" sz="1000" dirty="0" err="1">
                <a:solidFill>
                  <a:schemeClr val="tx1">
                    <a:lumMod val="65000"/>
                    <a:lumOff val="35000"/>
                  </a:schemeClr>
                </a:solidFill>
              </a:rPr>
              <a:t>Jantsch</a:t>
            </a:r>
            <a:r>
              <a:rPr lang="en-US" sz="1000" dirty="0">
                <a:solidFill>
                  <a:schemeClr val="tx1">
                    <a:lumMod val="65000"/>
                    <a:lumOff val="35000"/>
                  </a:schemeClr>
                </a:solidFill>
              </a:rPr>
              <a:t>, A. &amp; Lu, Z., 2014. Parallel probe based dynamic connection setup in TDM </a:t>
            </a:r>
            <a:r>
              <a:rPr lang="en-US" sz="1000" dirty="0" err="1">
                <a:solidFill>
                  <a:schemeClr val="tx1">
                    <a:lumMod val="65000"/>
                    <a:lumOff val="35000"/>
                  </a:schemeClr>
                </a:solidFill>
              </a:rPr>
              <a:t>NoCs</a:t>
            </a:r>
            <a:r>
              <a:rPr lang="en-US" sz="1000" dirty="0">
                <a:solidFill>
                  <a:schemeClr val="tx1">
                    <a:lumMod val="65000"/>
                    <a:lumOff val="35000"/>
                  </a:schemeClr>
                </a:solidFill>
              </a:rPr>
              <a:t>. </a:t>
            </a:r>
            <a:r>
              <a:rPr lang="en-US" sz="1000" dirty="0" smtClean="0">
                <a:solidFill>
                  <a:schemeClr val="tx1">
                    <a:lumMod val="65000"/>
                    <a:lumOff val="35000"/>
                  </a:schemeClr>
                </a:solidFill>
              </a:rPr>
              <a:t>In DATE 2014</a:t>
            </a:r>
          </a:p>
          <a:p>
            <a:r>
              <a:rPr lang="en-US" sz="1000" dirty="0">
                <a:solidFill>
                  <a:schemeClr val="tx1">
                    <a:lumMod val="65000"/>
                    <a:lumOff val="35000"/>
                  </a:schemeClr>
                </a:solidFill>
              </a:rPr>
              <a:t>[5] </a:t>
            </a:r>
            <a:r>
              <a:rPr lang="en-US" sz="1000" dirty="0" err="1">
                <a:solidFill>
                  <a:schemeClr val="tx1">
                    <a:lumMod val="65000"/>
                    <a:lumOff val="35000"/>
                  </a:schemeClr>
                </a:solidFill>
              </a:rPr>
              <a:t>Lusala</a:t>
            </a:r>
            <a:r>
              <a:rPr lang="en-US" sz="1000" dirty="0">
                <a:solidFill>
                  <a:schemeClr val="tx1">
                    <a:lumMod val="65000"/>
                    <a:lumOff val="35000"/>
                  </a:schemeClr>
                </a:solidFill>
              </a:rPr>
              <a:t>, A.K. &amp; </a:t>
            </a:r>
            <a:r>
              <a:rPr lang="en-US" sz="1000" dirty="0" err="1">
                <a:solidFill>
                  <a:schemeClr val="tx1">
                    <a:lumMod val="65000"/>
                    <a:lumOff val="35000"/>
                  </a:schemeClr>
                </a:solidFill>
              </a:rPr>
              <a:t>Legat</a:t>
            </a:r>
            <a:r>
              <a:rPr lang="en-US" sz="1000" dirty="0">
                <a:solidFill>
                  <a:schemeClr val="tx1">
                    <a:lumMod val="65000"/>
                    <a:lumOff val="35000"/>
                  </a:schemeClr>
                </a:solidFill>
              </a:rPr>
              <a:t>, J.-D., 2012. A SDM-TDM-Based Circuit-Switched Router for On-Chip Networks. ACM </a:t>
            </a:r>
            <a:r>
              <a:rPr lang="en-US" sz="1000" dirty="0" smtClean="0">
                <a:solidFill>
                  <a:schemeClr val="tx1">
                    <a:lumMod val="65000"/>
                    <a:lumOff val="35000"/>
                  </a:schemeClr>
                </a:solidFill>
              </a:rPr>
              <a:t>TRETS 2012</a:t>
            </a:r>
            <a:endParaRPr lang="en-US" sz="1000" dirty="0">
              <a:solidFill>
                <a:schemeClr val="tx1">
                  <a:lumMod val="65000"/>
                  <a:lumOff val="35000"/>
                </a:schemeClr>
              </a:solidFill>
            </a:endParaRPr>
          </a:p>
        </p:txBody>
      </p:sp>
      <p:sp>
        <p:nvSpPr>
          <p:cNvPr id="3" name="Rectangle 2"/>
          <p:cNvSpPr/>
          <p:nvPr/>
        </p:nvSpPr>
        <p:spPr bwMode="auto">
          <a:xfrm>
            <a:off x="533400" y="1871708"/>
            <a:ext cx="8151813" cy="314035"/>
          </a:xfrm>
          <a:prstGeom prst="rect">
            <a:avLst/>
          </a:prstGeom>
          <a:noFill/>
          <a:ln w="2857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 name="Rectangle 6"/>
          <p:cNvSpPr/>
          <p:nvPr/>
        </p:nvSpPr>
        <p:spPr bwMode="auto">
          <a:xfrm>
            <a:off x="533400" y="2209590"/>
            <a:ext cx="8151813" cy="314035"/>
          </a:xfrm>
          <a:prstGeom prst="rect">
            <a:avLst/>
          </a:prstGeom>
          <a:noFill/>
          <a:ln w="2857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8" name="Rectangle 7"/>
          <p:cNvSpPr/>
          <p:nvPr/>
        </p:nvSpPr>
        <p:spPr bwMode="auto">
          <a:xfrm>
            <a:off x="523775" y="2543265"/>
            <a:ext cx="8151813" cy="314035"/>
          </a:xfrm>
          <a:prstGeom prst="rect">
            <a:avLst/>
          </a:prstGeom>
          <a:noFill/>
          <a:ln w="2857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9" name="Rectangle 8"/>
          <p:cNvSpPr/>
          <p:nvPr/>
        </p:nvSpPr>
        <p:spPr bwMode="auto">
          <a:xfrm>
            <a:off x="523775" y="2895800"/>
            <a:ext cx="8151813" cy="314035"/>
          </a:xfrm>
          <a:prstGeom prst="rect">
            <a:avLst/>
          </a:prstGeom>
          <a:noFill/>
          <a:ln w="2857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0" name="Rectangle 9"/>
          <p:cNvSpPr/>
          <p:nvPr/>
        </p:nvSpPr>
        <p:spPr bwMode="auto">
          <a:xfrm>
            <a:off x="523775" y="3229065"/>
            <a:ext cx="8151813" cy="314035"/>
          </a:xfrm>
          <a:prstGeom prst="rect">
            <a:avLst/>
          </a:prstGeom>
          <a:noFill/>
          <a:ln w="2857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1" name="Rectangle 10"/>
          <p:cNvSpPr/>
          <p:nvPr/>
        </p:nvSpPr>
        <p:spPr bwMode="auto">
          <a:xfrm>
            <a:off x="515737" y="3571565"/>
            <a:ext cx="8151813" cy="314035"/>
          </a:xfrm>
          <a:prstGeom prst="rect">
            <a:avLst/>
          </a:prstGeom>
          <a:noFill/>
          <a:ln w="2857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326969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xit" presetSubtype="0" fill="hold" grpId="1" nodeType="with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xit" presetSubtype="0" fill="hold" grpId="1"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xit" presetSubtype="0" fill="hold" grpId="1" nodeType="withEffect">
                                  <p:stCondLst>
                                    <p:cond delay="0"/>
                                  </p:stCondLst>
                                  <p:childTnLst>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xit" presetSubtype="0" fill="hold" grpId="1"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xit" presetSubtype="0" fill="hold" grpId="1" nodeType="withEffect">
                                  <p:stCondLst>
                                    <p:cond delay="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3" grpId="1" animBg="1"/>
      <p:bldP spid="7" grpId="0" animBg="1"/>
      <p:bldP spid="7" grpId="1" animBg="1"/>
      <p:bldP spid="8" grpId="0" animBg="1"/>
      <p:bldP spid="8" grpId="1" animBg="1"/>
      <p:bldP spid="9" grpId="0" animBg="1"/>
      <p:bldP spid="9" grpId="1" animBg="1"/>
      <p:bldP spid="10" grpId="0" animBg="1"/>
      <p:bldP spid="10" grpId="1"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194736"/>
            <a:ext cx="6518763" cy="1081614"/>
          </a:xfrm>
        </p:spPr>
        <p:txBody>
          <a:bodyPr/>
          <a:lstStyle/>
          <a:p>
            <a:r>
              <a:rPr lang="en-US" dirty="0" smtClean="0"/>
              <a:t>Contributions</a:t>
            </a:r>
            <a:endParaRPr lang="en-US" dirty="0"/>
          </a:p>
        </p:txBody>
      </p:sp>
      <p:graphicFrame>
        <p:nvGraphicFramePr>
          <p:cNvPr id="5" name="Content Placeholder 4"/>
          <p:cNvGraphicFramePr>
            <a:graphicFrameLocks noGrp="1"/>
          </p:cNvGraphicFramePr>
          <p:nvPr>
            <p:ph idx="1"/>
            <p:extLst/>
          </p:nvPr>
        </p:nvGraphicFramePr>
        <p:xfrm>
          <a:off x="872648" y="1462360"/>
          <a:ext cx="7320916" cy="2176189"/>
        </p:xfrm>
        <a:graphic>
          <a:graphicData uri="http://schemas.openxmlformats.org/drawingml/2006/table">
            <a:tbl>
              <a:tblPr firstRow="1" bandRow="1">
                <a:tableStyleId>{21E4AEA4-8DFA-4A89-87EB-49C32662AFE0}</a:tableStyleId>
              </a:tblPr>
              <a:tblGrid>
                <a:gridCol w="3276600"/>
                <a:gridCol w="1383030"/>
                <a:gridCol w="1432243"/>
                <a:gridCol w="1229043"/>
              </a:tblGrid>
              <a:tr h="438829">
                <a:tc>
                  <a:txBody>
                    <a:bodyPr/>
                    <a:lstStyle/>
                    <a:p>
                      <a:pPr algn="ctr"/>
                      <a:r>
                        <a:rPr lang="en-US" dirty="0" smtClean="0"/>
                        <a:t>Features</a:t>
                      </a:r>
                      <a:endParaRPr lang="en-US" dirty="0"/>
                    </a:p>
                  </a:txBody>
                  <a:tcPr/>
                </a:tc>
                <a:tc>
                  <a:txBody>
                    <a:bodyPr/>
                    <a:lstStyle/>
                    <a:p>
                      <a:pPr algn="ctr"/>
                      <a:r>
                        <a:rPr lang="en-US" baseline="0" dirty="0" smtClean="0"/>
                        <a:t>[1,2,3]</a:t>
                      </a:r>
                      <a:endParaRPr lang="en-US" dirty="0"/>
                    </a:p>
                  </a:txBody>
                  <a:tcPr/>
                </a:tc>
                <a:tc>
                  <a:txBody>
                    <a:bodyPr/>
                    <a:lstStyle/>
                    <a:p>
                      <a:pPr algn="ctr"/>
                      <a:r>
                        <a:rPr lang="en-US" dirty="0" smtClean="0"/>
                        <a:t>[4,5]</a:t>
                      </a:r>
                    </a:p>
                  </a:txBody>
                  <a:tcPr/>
                </a:tc>
                <a:tc>
                  <a:txBody>
                    <a:bodyPr/>
                    <a:lstStyle/>
                    <a:p>
                      <a:pPr algn="ctr"/>
                      <a:r>
                        <a:rPr lang="en-US" dirty="0" smtClean="0"/>
                        <a:t>XNoC</a:t>
                      </a:r>
                    </a:p>
                  </a:txBody>
                  <a:tcPr/>
                </a:tc>
              </a:tr>
              <a:tr h="277155">
                <a:tc>
                  <a:txBody>
                    <a:bodyPr/>
                    <a:lstStyle/>
                    <a:p>
                      <a:r>
                        <a:rPr lang="en-US" dirty="0" smtClean="0"/>
                        <a:t>Controller</a:t>
                      </a:r>
                      <a:endParaRPr lang="en-US" dirty="0"/>
                    </a:p>
                  </a:txBody>
                  <a:tcPr/>
                </a:tc>
                <a:tc>
                  <a:txBody>
                    <a:bodyPr/>
                    <a:lstStyle/>
                    <a:p>
                      <a:pPr algn="ctr"/>
                      <a:r>
                        <a:rPr lang="en-US" sz="1800" b="1" dirty="0" smtClean="0">
                          <a:solidFill>
                            <a:schemeClr val="tx1"/>
                          </a:solidFill>
                        </a:rPr>
                        <a:t>Centralized</a:t>
                      </a:r>
                      <a:endParaRPr lang="en-US" sz="1800" b="1" dirty="0">
                        <a:solidFill>
                          <a:schemeClr val="tx1"/>
                        </a:solidFill>
                      </a:endParaRPr>
                    </a:p>
                  </a:txBody>
                  <a:tcPr/>
                </a:tc>
                <a:tc>
                  <a:txBody>
                    <a:bodyPr/>
                    <a:lstStyle/>
                    <a:p>
                      <a:pPr algn="ctr"/>
                      <a:r>
                        <a:rPr lang="en-US" b="1" dirty="0" smtClean="0">
                          <a:solidFill>
                            <a:schemeClr val="tx1"/>
                          </a:solidFill>
                        </a:rPr>
                        <a:t>Decentralized</a:t>
                      </a:r>
                      <a:endParaRPr lang="en-US" b="1" dirty="0">
                        <a:solidFill>
                          <a:schemeClr val="tx1"/>
                        </a:solidFill>
                      </a:endParaRPr>
                    </a:p>
                  </a:txBody>
                  <a:tcPr/>
                </a:tc>
                <a:tc>
                  <a:txBody>
                    <a:bodyPr/>
                    <a:lstStyle/>
                    <a:p>
                      <a:pPr algn="ctr"/>
                      <a:r>
                        <a:rPr lang="en-US" b="1" dirty="0" smtClean="0">
                          <a:solidFill>
                            <a:schemeClr val="tx1"/>
                          </a:solidFill>
                        </a:rPr>
                        <a:t>Distributed</a:t>
                      </a:r>
                      <a:endParaRPr lang="en-US" b="1" dirty="0">
                        <a:solidFill>
                          <a:schemeClr val="tx1"/>
                        </a:solidFill>
                      </a:endParaRPr>
                    </a:p>
                  </a:txBody>
                  <a:tcPr/>
                </a:tc>
              </a:tr>
              <a:tr h="277155">
                <a:tc>
                  <a:txBody>
                    <a:bodyPr/>
                    <a:lstStyle/>
                    <a:p>
                      <a:r>
                        <a:rPr lang="en-US" dirty="0" smtClean="0"/>
                        <a:t>Multicast with aggregated</a:t>
                      </a:r>
                      <a:r>
                        <a:rPr lang="en-US" baseline="0" dirty="0" smtClean="0"/>
                        <a:t> feedback</a:t>
                      </a:r>
                      <a:endParaRPr lang="en-US" dirty="0"/>
                    </a:p>
                  </a:txBody>
                  <a:tcPr/>
                </a:tc>
                <a:tc>
                  <a:txBody>
                    <a:bodyPr/>
                    <a:lstStyle/>
                    <a:p>
                      <a:pPr marL="0" marR="0" lvl="0" indent="0" algn="ctr" defTabSz="824423"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sym typeface="Symbol"/>
                        </a:rPr>
                        <a:t>×</a:t>
                      </a:r>
                      <a:endParaRPr lang="en-US" sz="1800" b="1" dirty="0" smtClean="0">
                        <a:solidFill>
                          <a:srgbClr val="FF0000"/>
                        </a:solidFill>
                      </a:endParaRPr>
                    </a:p>
                  </a:txBody>
                  <a:tcPr/>
                </a:tc>
                <a:tc>
                  <a:txBody>
                    <a:bodyPr/>
                    <a:lstStyle/>
                    <a:p>
                      <a:pPr marL="0" marR="0" lvl="0" indent="0" algn="ctr" defTabSz="824423" rtl="0" eaLnBrk="1" fontAlgn="auto" latinLnBrk="0" hangingPunct="1">
                        <a:lnSpc>
                          <a:spcPct val="100000"/>
                        </a:lnSpc>
                        <a:spcBef>
                          <a:spcPts val="0"/>
                        </a:spcBef>
                        <a:spcAft>
                          <a:spcPts val="0"/>
                        </a:spcAft>
                        <a:buClrTx/>
                        <a:buSzTx/>
                        <a:buFontTx/>
                        <a:buNone/>
                        <a:tabLst/>
                        <a:defRPr/>
                      </a:pPr>
                      <a:r>
                        <a:rPr lang="en-US" b="1" dirty="0" smtClean="0">
                          <a:solidFill>
                            <a:srgbClr val="FF0000"/>
                          </a:solidFill>
                          <a:sym typeface="Symbol"/>
                        </a:rPr>
                        <a:t>×</a:t>
                      </a:r>
                      <a:endParaRPr lang="en-US" b="1" dirty="0" smtClean="0">
                        <a:solidFill>
                          <a:srgbClr val="FF0000"/>
                        </a:solidFill>
                      </a:endParaRPr>
                    </a:p>
                  </a:txBody>
                  <a:tcPr/>
                </a:tc>
                <a:tc>
                  <a:txBody>
                    <a:bodyPr/>
                    <a:lstStyle/>
                    <a:p>
                      <a:pPr algn="ctr"/>
                      <a:r>
                        <a:rPr lang="en-US" sz="1600" b="1" dirty="0" smtClean="0">
                          <a:solidFill>
                            <a:srgbClr val="00B050"/>
                          </a:solidFill>
                          <a:sym typeface="Symbol"/>
                        </a:rPr>
                        <a:t></a:t>
                      </a:r>
                      <a:endParaRPr lang="en-US" b="1" dirty="0">
                        <a:solidFill>
                          <a:srgbClr val="FF0000"/>
                        </a:solidFill>
                      </a:endParaRPr>
                    </a:p>
                  </a:txBody>
                  <a:tcPr/>
                </a:tc>
              </a:tr>
              <a:tr h="254059">
                <a:tc>
                  <a:txBody>
                    <a:bodyPr/>
                    <a:lstStyle/>
                    <a:p>
                      <a:r>
                        <a:rPr lang="en-US" dirty="0" smtClean="0"/>
                        <a:t>Non-intrusive reconfiguration</a:t>
                      </a:r>
                      <a:endParaRPr lang="en-US" dirty="0"/>
                    </a:p>
                  </a:txBody>
                  <a:tcPr/>
                </a:tc>
                <a:tc>
                  <a:txBody>
                    <a:bodyPr/>
                    <a:lstStyle/>
                    <a:p>
                      <a:pPr marL="0" marR="0" indent="0" algn="ctr" defTabSz="824423" rtl="0" eaLnBrk="1" fontAlgn="auto" latinLnBrk="0" hangingPunct="1">
                        <a:lnSpc>
                          <a:spcPct val="100000"/>
                        </a:lnSpc>
                        <a:spcBef>
                          <a:spcPts val="0"/>
                        </a:spcBef>
                        <a:spcAft>
                          <a:spcPts val="0"/>
                        </a:spcAft>
                        <a:buClrTx/>
                        <a:buSzTx/>
                        <a:buFontTx/>
                        <a:buNone/>
                        <a:tabLst/>
                        <a:defRPr/>
                      </a:pPr>
                      <a:r>
                        <a:rPr lang="en-US" b="1" dirty="0" smtClean="0">
                          <a:solidFill>
                            <a:srgbClr val="FF0000"/>
                          </a:solidFill>
                          <a:sym typeface="Symbol"/>
                        </a:rPr>
                        <a:t>×</a:t>
                      </a:r>
                      <a:endParaRPr lang="en-US" sz="1600" b="1" dirty="0" smtClean="0">
                        <a:solidFill>
                          <a:srgbClr val="00B050"/>
                        </a:solidFill>
                      </a:endParaRPr>
                    </a:p>
                  </a:txBody>
                  <a:tcPr/>
                </a:tc>
                <a:tc>
                  <a:txBody>
                    <a:bodyPr/>
                    <a:lstStyle/>
                    <a:p>
                      <a:pPr algn="ctr"/>
                      <a:r>
                        <a:rPr lang="en-US" b="1" dirty="0" smtClean="0">
                          <a:solidFill>
                            <a:srgbClr val="FF0000"/>
                          </a:solidFill>
                          <a:sym typeface="Symbol"/>
                        </a:rPr>
                        <a:t>×</a:t>
                      </a:r>
                      <a:endParaRPr lang="en-US" b="1" dirty="0"/>
                    </a:p>
                  </a:txBody>
                  <a:tcPr/>
                </a:tc>
                <a:tc>
                  <a:txBody>
                    <a:bodyPr/>
                    <a:lstStyle/>
                    <a:p>
                      <a:pPr algn="ctr"/>
                      <a:r>
                        <a:rPr lang="en-US" sz="1600" b="1" dirty="0" smtClean="0">
                          <a:solidFill>
                            <a:srgbClr val="00B050"/>
                          </a:solidFill>
                          <a:sym typeface="Symbol"/>
                        </a:rPr>
                        <a:t></a:t>
                      </a:r>
                      <a:endParaRPr lang="en-US" b="1" dirty="0"/>
                    </a:p>
                  </a:txBody>
                  <a:tcPr/>
                </a:tc>
              </a:tr>
              <a:tr h="254059">
                <a:tc>
                  <a:txBody>
                    <a:bodyPr/>
                    <a:lstStyle/>
                    <a:p>
                      <a:r>
                        <a:rPr lang="en-US" dirty="0" smtClean="0"/>
                        <a:t>Reconfiguration Latency</a:t>
                      </a:r>
                      <a:endParaRPr lang="en-US" dirty="0"/>
                    </a:p>
                  </a:txBody>
                  <a:tcPr/>
                </a:tc>
                <a:tc>
                  <a:txBody>
                    <a:bodyPr/>
                    <a:lstStyle/>
                    <a:p>
                      <a:pPr marL="0" marR="0" indent="0" algn="ctr" defTabSz="824423" rtl="0" eaLnBrk="1" fontAlgn="auto" latinLnBrk="0" hangingPunct="1">
                        <a:lnSpc>
                          <a:spcPct val="100000"/>
                        </a:lnSpc>
                        <a:spcBef>
                          <a:spcPts val="0"/>
                        </a:spcBef>
                        <a:spcAft>
                          <a:spcPts val="0"/>
                        </a:spcAft>
                        <a:buClrTx/>
                        <a:buSzTx/>
                        <a:buFontTx/>
                        <a:buNone/>
                        <a:tabLst/>
                        <a:defRPr/>
                      </a:pPr>
                      <a:r>
                        <a:rPr lang="en-US" b="1" dirty="0" smtClean="0">
                          <a:solidFill>
                            <a:srgbClr val="FF0000"/>
                          </a:solidFill>
                          <a:sym typeface="Symbol"/>
                        </a:rPr>
                        <a:t>×</a:t>
                      </a:r>
                      <a:endParaRPr lang="en-US" sz="1600" b="1" dirty="0" smtClean="0">
                        <a:solidFill>
                          <a:srgbClr val="00B050"/>
                        </a:solidFill>
                      </a:endParaRPr>
                    </a:p>
                  </a:txBody>
                  <a:tcPr/>
                </a:tc>
                <a:tc>
                  <a:txBody>
                    <a:bodyPr/>
                    <a:lstStyle/>
                    <a:p>
                      <a:pPr algn="ctr"/>
                      <a:r>
                        <a:rPr lang="en-US" sz="1600" b="1" dirty="0" smtClean="0">
                          <a:solidFill>
                            <a:srgbClr val="00B050"/>
                          </a:solidFill>
                          <a:sym typeface="Symbol"/>
                        </a:rPr>
                        <a:t></a:t>
                      </a:r>
                      <a:endParaRPr lang="en-US" b="1" dirty="0"/>
                    </a:p>
                  </a:txBody>
                  <a:tcPr/>
                </a:tc>
                <a:tc>
                  <a:txBody>
                    <a:bodyPr/>
                    <a:lstStyle/>
                    <a:p>
                      <a:pPr algn="ctr"/>
                      <a:r>
                        <a:rPr lang="en-US" sz="1600" b="1" dirty="0" smtClean="0">
                          <a:solidFill>
                            <a:srgbClr val="00B050"/>
                          </a:solidFill>
                          <a:sym typeface="Symbol"/>
                        </a:rPr>
                        <a:t></a:t>
                      </a:r>
                      <a:endParaRPr lang="en-US" b="1" dirty="0"/>
                    </a:p>
                  </a:txBody>
                  <a:tcPr/>
                </a:tc>
              </a:tr>
              <a:tr h="254059">
                <a:tc>
                  <a:txBody>
                    <a:bodyPr/>
                    <a:lstStyle/>
                    <a:p>
                      <a:r>
                        <a:rPr lang="en-US" dirty="0" smtClean="0"/>
                        <a:t>Scalability</a:t>
                      </a:r>
                      <a:endParaRPr lang="en-US" dirty="0"/>
                    </a:p>
                  </a:txBody>
                  <a:tcPr/>
                </a:tc>
                <a:tc>
                  <a:txBody>
                    <a:bodyPr/>
                    <a:lstStyle/>
                    <a:p>
                      <a:pPr marL="0" marR="0" indent="0" algn="ctr" defTabSz="824423" rtl="0" eaLnBrk="1" fontAlgn="auto" latinLnBrk="0" hangingPunct="1">
                        <a:lnSpc>
                          <a:spcPct val="100000"/>
                        </a:lnSpc>
                        <a:spcBef>
                          <a:spcPts val="0"/>
                        </a:spcBef>
                        <a:spcAft>
                          <a:spcPts val="0"/>
                        </a:spcAft>
                        <a:buClrTx/>
                        <a:buSzTx/>
                        <a:buFontTx/>
                        <a:buNone/>
                        <a:tabLst/>
                        <a:defRPr/>
                      </a:pPr>
                      <a:r>
                        <a:rPr lang="en-US" b="1" dirty="0" smtClean="0">
                          <a:solidFill>
                            <a:srgbClr val="FF0000"/>
                          </a:solidFill>
                          <a:sym typeface="Symbol"/>
                        </a:rPr>
                        <a:t>×</a:t>
                      </a:r>
                      <a:endParaRPr lang="en-US" sz="1600" b="1" dirty="0" smtClean="0">
                        <a:solidFill>
                          <a:srgbClr val="00B050"/>
                        </a:solidFill>
                      </a:endParaRPr>
                    </a:p>
                  </a:txBody>
                  <a:tcPr/>
                </a:tc>
                <a:tc>
                  <a:txBody>
                    <a:bodyPr/>
                    <a:lstStyle/>
                    <a:p>
                      <a:pPr algn="ctr"/>
                      <a:r>
                        <a:rPr lang="en-US" sz="1600" b="1" dirty="0" smtClean="0">
                          <a:solidFill>
                            <a:srgbClr val="00B050"/>
                          </a:solidFill>
                          <a:sym typeface="Symbol"/>
                        </a:rPr>
                        <a:t></a:t>
                      </a:r>
                      <a:endParaRPr lang="en-US" b="1" dirty="0"/>
                    </a:p>
                  </a:txBody>
                  <a:tcPr/>
                </a:tc>
                <a:tc>
                  <a:txBody>
                    <a:bodyPr/>
                    <a:lstStyle/>
                    <a:p>
                      <a:pPr algn="ctr"/>
                      <a:r>
                        <a:rPr lang="en-US" sz="1600" b="1" dirty="0" smtClean="0">
                          <a:solidFill>
                            <a:srgbClr val="00B050"/>
                          </a:solidFill>
                          <a:sym typeface="Symbol"/>
                        </a:rPr>
                        <a:t></a:t>
                      </a:r>
                      <a:endParaRPr lang="en-US" b="1" dirty="0"/>
                    </a:p>
                  </a:txBody>
                  <a:tcPr/>
                </a:tc>
              </a:tr>
            </a:tbl>
          </a:graphicData>
        </a:graphic>
      </p:graphicFrame>
      <p:sp>
        <p:nvSpPr>
          <p:cNvPr id="4" name="Slide Number Placeholder 3"/>
          <p:cNvSpPr>
            <a:spLocks noGrp="1"/>
          </p:cNvSpPr>
          <p:nvPr>
            <p:ph type="sldNum" sz="quarter" idx="11"/>
          </p:nvPr>
        </p:nvSpPr>
        <p:spPr/>
        <p:txBody>
          <a:bodyPr/>
          <a:lstStyle/>
          <a:p>
            <a:fld id="{B6F15528-21DE-4FAA-801E-634DDDAF4B2B}" type="slidenum">
              <a:rPr lang="en-US" smtClean="0"/>
              <a:pPr/>
              <a:t>30</a:t>
            </a:fld>
            <a:endParaRPr lang="en-US"/>
          </a:p>
        </p:txBody>
      </p:sp>
      <p:sp>
        <p:nvSpPr>
          <p:cNvPr id="6" name="TextBox 5"/>
          <p:cNvSpPr txBox="1"/>
          <p:nvPr/>
        </p:nvSpPr>
        <p:spPr>
          <a:xfrm>
            <a:off x="1" y="4072176"/>
            <a:ext cx="9144000" cy="861774"/>
          </a:xfrm>
          <a:prstGeom prst="rect">
            <a:avLst/>
          </a:prstGeom>
          <a:noFill/>
        </p:spPr>
        <p:txBody>
          <a:bodyPr wrap="square" rtlCol="0">
            <a:spAutoFit/>
          </a:bodyPr>
          <a:lstStyle/>
          <a:p>
            <a:r>
              <a:rPr lang="en-US" sz="1000" dirty="0" smtClean="0">
                <a:solidFill>
                  <a:schemeClr val="tx1">
                    <a:lumMod val="65000"/>
                    <a:lumOff val="35000"/>
                  </a:schemeClr>
                </a:solidFill>
              </a:rPr>
              <a:t>[1] </a:t>
            </a:r>
            <a:r>
              <a:rPr lang="en-US" sz="1000" dirty="0" err="1" smtClean="0">
                <a:solidFill>
                  <a:schemeClr val="tx1">
                    <a:lumMod val="65000"/>
                    <a:lumOff val="35000"/>
                  </a:schemeClr>
                </a:solidFill>
              </a:rPr>
              <a:t>Goossens</a:t>
            </a:r>
            <a:r>
              <a:rPr lang="en-US" sz="1000" dirty="0">
                <a:solidFill>
                  <a:schemeClr val="tx1">
                    <a:lumMod val="65000"/>
                    <a:lumOff val="35000"/>
                  </a:schemeClr>
                </a:solidFill>
              </a:rPr>
              <a:t>, K., </a:t>
            </a:r>
            <a:r>
              <a:rPr lang="en-US" sz="1000" dirty="0" err="1">
                <a:solidFill>
                  <a:schemeClr val="tx1">
                    <a:lumMod val="65000"/>
                    <a:lumOff val="35000"/>
                  </a:schemeClr>
                </a:solidFill>
              </a:rPr>
              <a:t>Dielissen</a:t>
            </a:r>
            <a:r>
              <a:rPr lang="en-US" sz="1000" dirty="0">
                <a:solidFill>
                  <a:schemeClr val="tx1">
                    <a:lumMod val="65000"/>
                    <a:lumOff val="35000"/>
                  </a:schemeClr>
                </a:solidFill>
              </a:rPr>
              <a:t>, J. &amp; </a:t>
            </a:r>
            <a:r>
              <a:rPr lang="en-US" sz="1000" dirty="0" err="1">
                <a:solidFill>
                  <a:schemeClr val="tx1">
                    <a:lumMod val="65000"/>
                    <a:lumOff val="35000"/>
                  </a:schemeClr>
                </a:solidFill>
              </a:rPr>
              <a:t>Radulescu</a:t>
            </a:r>
            <a:r>
              <a:rPr lang="en-US" sz="1000" dirty="0">
                <a:solidFill>
                  <a:schemeClr val="tx1">
                    <a:lumMod val="65000"/>
                    <a:lumOff val="35000"/>
                  </a:schemeClr>
                </a:solidFill>
              </a:rPr>
              <a:t>, A</a:t>
            </a:r>
            <a:r>
              <a:rPr lang="en-US" sz="1000" dirty="0" smtClean="0">
                <a:solidFill>
                  <a:schemeClr val="tx1">
                    <a:lumMod val="65000"/>
                    <a:lumOff val="35000"/>
                  </a:schemeClr>
                </a:solidFill>
              </a:rPr>
              <a:t>., </a:t>
            </a:r>
            <a:r>
              <a:rPr lang="en-US" sz="1000" dirty="0" err="1">
                <a:solidFill>
                  <a:schemeClr val="tx1">
                    <a:lumMod val="65000"/>
                    <a:lumOff val="35000"/>
                  </a:schemeClr>
                </a:solidFill>
              </a:rPr>
              <a:t>Æthereal</a:t>
            </a:r>
            <a:r>
              <a:rPr lang="en-US" sz="1000" dirty="0">
                <a:solidFill>
                  <a:schemeClr val="tx1">
                    <a:lumMod val="65000"/>
                    <a:lumOff val="35000"/>
                  </a:schemeClr>
                </a:solidFill>
              </a:rPr>
              <a:t> network on chip: concepts, architectures, and implementations. Design </a:t>
            </a:r>
            <a:r>
              <a:rPr lang="en-US" sz="1000" dirty="0" smtClean="0">
                <a:solidFill>
                  <a:schemeClr val="tx1">
                    <a:lumMod val="65000"/>
                    <a:lumOff val="35000"/>
                  </a:schemeClr>
                </a:solidFill>
              </a:rPr>
              <a:t>&amp; </a:t>
            </a:r>
            <a:r>
              <a:rPr lang="en-US" sz="1000" dirty="0">
                <a:solidFill>
                  <a:schemeClr val="tx1">
                    <a:lumMod val="65000"/>
                    <a:lumOff val="35000"/>
                  </a:schemeClr>
                </a:solidFill>
              </a:rPr>
              <a:t>Test of Computers, IEEE, </a:t>
            </a:r>
            <a:r>
              <a:rPr lang="en-US" sz="1000" dirty="0" smtClean="0">
                <a:solidFill>
                  <a:schemeClr val="tx1">
                    <a:lumMod val="65000"/>
                    <a:lumOff val="35000"/>
                  </a:schemeClr>
                </a:solidFill>
              </a:rPr>
              <a:t>2005</a:t>
            </a:r>
          </a:p>
          <a:p>
            <a:r>
              <a:rPr lang="en-US" sz="1000" dirty="0">
                <a:solidFill>
                  <a:schemeClr val="tx1">
                    <a:lumMod val="65000"/>
                    <a:lumOff val="35000"/>
                  </a:schemeClr>
                </a:solidFill>
              </a:rPr>
              <a:t>[2] Hansson, A., </a:t>
            </a:r>
            <a:r>
              <a:rPr lang="en-US" sz="1000" dirty="0" err="1">
                <a:solidFill>
                  <a:schemeClr val="tx1">
                    <a:lumMod val="65000"/>
                    <a:lumOff val="35000"/>
                  </a:schemeClr>
                </a:solidFill>
              </a:rPr>
              <a:t>Subburaman</a:t>
            </a:r>
            <a:r>
              <a:rPr lang="en-US" sz="1000" dirty="0">
                <a:solidFill>
                  <a:schemeClr val="tx1">
                    <a:lumMod val="65000"/>
                    <a:lumOff val="35000"/>
                  </a:schemeClr>
                </a:solidFill>
              </a:rPr>
              <a:t>, M. &amp; </a:t>
            </a:r>
            <a:r>
              <a:rPr lang="en-US" sz="1000" dirty="0" err="1">
                <a:solidFill>
                  <a:schemeClr val="tx1">
                    <a:lumMod val="65000"/>
                    <a:lumOff val="35000"/>
                  </a:schemeClr>
                </a:solidFill>
              </a:rPr>
              <a:t>Goossens</a:t>
            </a:r>
            <a:r>
              <a:rPr lang="en-US" sz="1000" dirty="0">
                <a:solidFill>
                  <a:schemeClr val="tx1">
                    <a:lumMod val="65000"/>
                    <a:lumOff val="35000"/>
                  </a:schemeClr>
                </a:solidFill>
              </a:rPr>
              <a:t>, K., 2009. </a:t>
            </a:r>
            <a:r>
              <a:rPr lang="en-US" sz="1000" dirty="0" err="1">
                <a:solidFill>
                  <a:schemeClr val="tx1">
                    <a:lumMod val="65000"/>
                    <a:lumOff val="35000"/>
                  </a:schemeClr>
                </a:solidFill>
              </a:rPr>
              <a:t>aelite</a:t>
            </a:r>
            <a:r>
              <a:rPr lang="en-US" sz="1000" dirty="0">
                <a:solidFill>
                  <a:schemeClr val="tx1">
                    <a:lumMod val="65000"/>
                    <a:lumOff val="35000"/>
                  </a:schemeClr>
                </a:solidFill>
              </a:rPr>
              <a:t>: A flit-synchronous network on chip with </a:t>
            </a:r>
            <a:r>
              <a:rPr lang="en-US" sz="1000" dirty="0" err="1">
                <a:solidFill>
                  <a:schemeClr val="tx1">
                    <a:lumMod val="65000"/>
                    <a:lumOff val="35000"/>
                  </a:schemeClr>
                </a:solidFill>
              </a:rPr>
              <a:t>composable</a:t>
            </a:r>
            <a:r>
              <a:rPr lang="en-US" sz="1000" dirty="0">
                <a:solidFill>
                  <a:schemeClr val="tx1">
                    <a:lumMod val="65000"/>
                    <a:lumOff val="35000"/>
                  </a:schemeClr>
                </a:solidFill>
              </a:rPr>
              <a:t> and predictable services. </a:t>
            </a:r>
            <a:r>
              <a:rPr lang="en-US" sz="1000" dirty="0" smtClean="0">
                <a:solidFill>
                  <a:schemeClr val="tx1">
                    <a:lumMod val="65000"/>
                    <a:lumOff val="35000"/>
                  </a:schemeClr>
                </a:solidFill>
              </a:rPr>
              <a:t>In DATE 2009 </a:t>
            </a:r>
          </a:p>
          <a:p>
            <a:r>
              <a:rPr lang="en-US" sz="1000" dirty="0">
                <a:solidFill>
                  <a:schemeClr val="tx1">
                    <a:lumMod val="65000"/>
                    <a:lumOff val="35000"/>
                  </a:schemeClr>
                </a:solidFill>
              </a:rPr>
              <a:t>[3] Stefan, R.A., </a:t>
            </a:r>
            <a:r>
              <a:rPr lang="en-US" sz="1000" dirty="0" err="1">
                <a:solidFill>
                  <a:schemeClr val="tx1">
                    <a:lumMod val="65000"/>
                    <a:lumOff val="35000"/>
                  </a:schemeClr>
                </a:solidFill>
              </a:rPr>
              <a:t>Molnos</a:t>
            </a:r>
            <a:r>
              <a:rPr lang="en-US" sz="1000" dirty="0">
                <a:solidFill>
                  <a:schemeClr val="tx1">
                    <a:lumMod val="65000"/>
                    <a:lumOff val="35000"/>
                  </a:schemeClr>
                </a:solidFill>
              </a:rPr>
              <a:t>, A. &amp; </a:t>
            </a:r>
            <a:r>
              <a:rPr lang="en-US" sz="1000" dirty="0" err="1">
                <a:solidFill>
                  <a:schemeClr val="tx1">
                    <a:lumMod val="65000"/>
                    <a:lumOff val="35000"/>
                  </a:schemeClr>
                </a:solidFill>
              </a:rPr>
              <a:t>Goossens</a:t>
            </a:r>
            <a:r>
              <a:rPr lang="en-US" sz="1000" dirty="0">
                <a:solidFill>
                  <a:schemeClr val="tx1">
                    <a:lumMod val="65000"/>
                    <a:lumOff val="35000"/>
                  </a:schemeClr>
                </a:solidFill>
              </a:rPr>
              <a:t>, K., 2014. </a:t>
            </a:r>
            <a:r>
              <a:rPr lang="en-US" sz="1000" dirty="0" err="1" smtClean="0">
                <a:solidFill>
                  <a:schemeClr val="tx1">
                    <a:lumMod val="65000"/>
                    <a:lumOff val="35000"/>
                  </a:schemeClr>
                </a:solidFill>
              </a:rPr>
              <a:t>dAElite</a:t>
            </a:r>
            <a:r>
              <a:rPr lang="en-US" sz="1000" dirty="0">
                <a:solidFill>
                  <a:schemeClr val="tx1">
                    <a:lumMod val="65000"/>
                    <a:lumOff val="35000"/>
                  </a:schemeClr>
                </a:solidFill>
              </a:rPr>
              <a:t>: </a:t>
            </a:r>
            <a:r>
              <a:rPr lang="en-US" sz="1000" dirty="0" smtClean="0">
                <a:solidFill>
                  <a:schemeClr val="tx1">
                    <a:lumMod val="65000"/>
                    <a:lumOff val="35000"/>
                  </a:schemeClr>
                </a:solidFill>
              </a:rPr>
              <a:t>A TDM NoC </a:t>
            </a:r>
            <a:r>
              <a:rPr lang="en-US" sz="1000" dirty="0">
                <a:solidFill>
                  <a:schemeClr val="tx1">
                    <a:lumMod val="65000"/>
                    <a:lumOff val="35000"/>
                  </a:schemeClr>
                </a:solidFill>
              </a:rPr>
              <a:t>supporting </a:t>
            </a:r>
            <a:r>
              <a:rPr lang="en-US" sz="1000" dirty="0" err="1">
                <a:solidFill>
                  <a:schemeClr val="tx1">
                    <a:lumMod val="65000"/>
                    <a:lumOff val="35000"/>
                  </a:schemeClr>
                </a:solidFill>
              </a:rPr>
              <a:t>qos</a:t>
            </a:r>
            <a:r>
              <a:rPr lang="en-US" sz="1000" dirty="0">
                <a:solidFill>
                  <a:schemeClr val="tx1">
                    <a:lumMod val="65000"/>
                    <a:lumOff val="35000"/>
                  </a:schemeClr>
                </a:solidFill>
              </a:rPr>
              <a:t>, multicast, and fast connection set-up. </a:t>
            </a:r>
            <a:r>
              <a:rPr lang="en-US" sz="1000" dirty="0" smtClean="0">
                <a:solidFill>
                  <a:schemeClr val="tx1">
                    <a:lumMod val="65000"/>
                    <a:lumOff val="35000"/>
                  </a:schemeClr>
                </a:solidFill>
              </a:rPr>
              <a:t>IEEE </a:t>
            </a:r>
            <a:r>
              <a:rPr lang="en-US" sz="1000" dirty="0">
                <a:solidFill>
                  <a:schemeClr val="tx1">
                    <a:lumMod val="65000"/>
                    <a:lumOff val="35000"/>
                  </a:schemeClr>
                </a:solidFill>
              </a:rPr>
              <a:t>Transactions </a:t>
            </a:r>
            <a:r>
              <a:rPr lang="en-US" sz="1000" dirty="0" smtClean="0">
                <a:solidFill>
                  <a:schemeClr val="tx1">
                    <a:lumMod val="65000"/>
                    <a:lumOff val="35000"/>
                  </a:schemeClr>
                </a:solidFill>
              </a:rPr>
              <a:t>on Computer, 2014</a:t>
            </a:r>
          </a:p>
          <a:p>
            <a:r>
              <a:rPr lang="en-US" sz="1000" dirty="0" smtClean="0">
                <a:solidFill>
                  <a:schemeClr val="tx1">
                    <a:lumMod val="65000"/>
                    <a:lumOff val="35000"/>
                  </a:schemeClr>
                </a:solidFill>
              </a:rPr>
              <a:t>[4</a:t>
            </a:r>
            <a:r>
              <a:rPr lang="en-US" sz="1000" dirty="0">
                <a:solidFill>
                  <a:schemeClr val="tx1">
                    <a:lumMod val="65000"/>
                    <a:lumOff val="35000"/>
                  </a:schemeClr>
                </a:solidFill>
              </a:rPr>
              <a:t>] Liu, S., </a:t>
            </a:r>
            <a:r>
              <a:rPr lang="en-US" sz="1000" dirty="0" err="1">
                <a:solidFill>
                  <a:schemeClr val="tx1">
                    <a:lumMod val="65000"/>
                    <a:lumOff val="35000"/>
                  </a:schemeClr>
                </a:solidFill>
              </a:rPr>
              <a:t>Jantsch</a:t>
            </a:r>
            <a:r>
              <a:rPr lang="en-US" sz="1000" dirty="0">
                <a:solidFill>
                  <a:schemeClr val="tx1">
                    <a:lumMod val="65000"/>
                    <a:lumOff val="35000"/>
                  </a:schemeClr>
                </a:solidFill>
              </a:rPr>
              <a:t>, A. &amp; Lu, Z., 2014. Parallel probe based dynamic connection setup in TDM </a:t>
            </a:r>
            <a:r>
              <a:rPr lang="en-US" sz="1000" dirty="0" err="1">
                <a:solidFill>
                  <a:schemeClr val="tx1">
                    <a:lumMod val="65000"/>
                    <a:lumOff val="35000"/>
                  </a:schemeClr>
                </a:solidFill>
              </a:rPr>
              <a:t>NoCs</a:t>
            </a:r>
            <a:r>
              <a:rPr lang="en-US" sz="1000" dirty="0">
                <a:solidFill>
                  <a:schemeClr val="tx1">
                    <a:lumMod val="65000"/>
                    <a:lumOff val="35000"/>
                  </a:schemeClr>
                </a:solidFill>
              </a:rPr>
              <a:t>. </a:t>
            </a:r>
            <a:r>
              <a:rPr lang="en-US" sz="1000" dirty="0" smtClean="0">
                <a:solidFill>
                  <a:schemeClr val="tx1">
                    <a:lumMod val="65000"/>
                    <a:lumOff val="35000"/>
                  </a:schemeClr>
                </a:solidFill>
              </a:rPr>
              <a:t>In DATE 2014</a:t>
            </a:r>
          </a:p>
          <a:p>
            <a:r>
              <a:rPr lang="en-US" sz="1000" dirty="0">
                <a:solidFill>
                  <a:schemeClr val="tx1">
                    <a:lumMod val="65000"/>
                    <a:lumOff val="35000"/>
                  </a:schemeClr>
                </a:solidFill>
              </a:rPr>
              <a:t>[5] </a:t>
            </a:r>
            <a:r>
              <a:rPr lang="en-US" sz="1000" dirty="0" err="1">
                <a:solidFill>
                  <a:schemeClr val="tx1">
                    <a:lumMod val="65000"/>
                    <a:lumOff val="35000"/>
                  </a:schemeClr>
                </a:solidFill>
              </a:rPr>
              <a:t>Lusala</a:t>
            </a:r>
            <a:r>
              <a:rPr lang="en-US" sz="1000" dirty="0">
                <a:solidFill>
                  <a:schemeClr val="tx1">
                    <a:lumMod val="65000"/>
                    <a:lumOff val="35000"/>
                  </a:schemeClr>
                </a:solidFill>
              </a:rPr>
              <a:t>, A.K. &amp; </a:t>
            </a:r>
            <a:r>
              <a:rPr lang="en-US" sz="1000" dirty="0" err="1">
                <a:solidFill>
                  <a:schemeClr val="tx1">
                    <a:lumMod val="65000"/>
                    <a:lumOff val="35000"/>
                  </a:schemeClr>
                </a:solidFill>
              </a:rPr>
              <a:t>Legat</a:t>
            </a:r>
            <a:r>
              <a:rPr lang="en-US" sz="1000" dirty="0">
                <a:solidFill>
                  <a:schemeClr val="tx1">
                    <a:lumMod val="65000"/>
                    <a:lumOff val="35000"/>
                  </a:schemeClr>
                </a:solidFill>
              </a:rPr>
              <a:t>, J.-D., 2012. A SDM-TDM-Based Circuit-Switched Router for On-Chip Networks. ACM </a:t>
            </a:r>
            <a:r>
              <a:rPr lang="en-US" sz="1000" dirty="0" smtClean="0">
                <a:solidFill>
                  <a:schemeClr val="tx1">
                    <a:lumMod val="65000"/>
                    <a:lumOff val="35000"/>
                  </a:schemeClr>
                </a:solidFill>
              </a:rPr>
              <a:t>TRETS 2012</a:t>
            </a:r>
            <a:endParaRPr lang="en-US" sz="1000" dirty="0">
              <a:solidFill>
                <a:schemeClr val="tx1">
                  <a:lumMod val="65000"/>
                  <a:lumOff val="35000"/>
                </a:schemeClr>
              </a:solidFill>
            </a:endParaRPr>
          </a:p>
        </p:txBody>
      </p:sp>
      <p:sp>
        <p:nvSpPr>
          <p:cNvPr id="3" name="Rectangle 2"/>
          <p:cNvSpPr/>
          <p:nvPr/>
        </p:nvSpPr>
        <p:spPr bwMode="auto">
          <a:xfrm>
            <a:off x="859904" y="2936476"/>
            <a:ext cx="7330751" cy="691800"/>
          </a:xfrm>
          <a:prstGeom prst="rect">
            <a:avLst/>
          </a:prstGeom>
          <a:noFill/>
          <a:ln w="2857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26025125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Control Plane</a:t>
            </a:r>
          </a:p>
        </p:txBody>
      </p:sp>
      <p:sp>
        <p:nvSpPr>
          <p:cNvPr id="4" name="Slide Number Placeholder 3"/>
          <p:cNvSpPr>
            <a:spLocks noGrp="1"/>
          </p:cNvSpPr>
          <p:nvPr>
            <p:ph type="sldNum" sz="quarter" idx="11"/>
          </p:nvPr>
        </p:nvSpPr>
        <p:spPr/>
        <p:txBody>
          <a:bodyPr/>
          <a:lstStyle/>
          <a:p>
            <a:fld id="{B6F15528-21DE-4FAA-801E-634DDDAF4B2B}" type="slidenum">
              <a:rPr lang="en-US" smtClean="0"/>
              <a:pPr/>
              <a:t>31</a:t>
            </a:fld>
            <a:endParaRPr lang="en-US"/>
          </a:p>
        </p:txBody>
      </p:sp>
      <p:sp>
        <p:nvSpPr>
          <p:cNvPr id="5" name="Slide Number Placeholder 3"/>
          <p:cNvSpPr txBox="1">
            <a:spLocks/>
          </p:cNvSpPr>
          <p:nvPr/>
        </p:nvSpPr>
        <p:spPr bwMode="auto">
          <a:xfrm>
            <a:off x="5884296" y="3959989"/>
            <a:ext cx="1507105" cy="12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3" rIns="91408" bIns="45703" numCol="1" anchor="ctr" anchorCtr="0" compatLnSpc="1">
            <a:prstTxWarp prst="textNoShape">
              <a:avLst/>
            </a:prstTxWarp>
          </a:bodyPr>
          <a:lstStyle>
            <a:defPPr>
              <a:defRPr lang="en-US"/>
            </a:defPPr>
            <a:lvl1pPr marL="0" algn="r" defTabSz="914595" rtl="0" eaLnBrk="1" latinLnBrk="0" hangingPunct="1">
              <a:defRPr sz="900" b="1"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z="1200" smtClean="0"/>
              <a:pPr algn="ctr"/>
              <a:t>31</a:t>
            </a:fld>
            <a:endParaRPr lang="en-US" sz="1200"/>
          </a:p>
        </p:txBody>
      </p:sp>
      <p:sp>
        <p:nvSpPr>
          <p:cNvPr id="6" name="Rounded Rectangle 5"/>
          <p:cNvSpPr/>
          <p:nvPr/>
        </p:nvSpPr>
        <p:spPr bwMode="auto">
          <a:xfrm>
            <a:off x="1296723" y="1428750"/>
            <a:ext cx="844164" cy="386991"/>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SW00</a:t>
            </a:r>
          </a:p>
        </p:txBody>
      </p:sp>
      <p:sp>
        <p:nvSpPr>
          <p:cNvPr id="7" name="Rounded Rectangle 6"/>
          <p:cNvSpPr/>
          <p:nvPr/>
        </p:nvSpPr>
        <p:spPr bwMode="auto">
          <a:xfrm>
            <a:off x="1296723" y="2255889"/>
            <a:ext cx="844164" cy="386991"/>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SW10</a:t>
            </a:r>
          </a:p>
        </p:txBody>
      </p:sp>
      <p:sp>
        <p:nvSpPr>
          <p:cNvPr id="8" name="Rounded Rectangle 7"/>
          <p:cNvSpPr/>
          <p:nvPr/>
        </p:nvSpPr>
        <p:spPr bwMode="auto">
          <a:xfrm>
            <a:off x="1296723" y="3083027"/>
            <a:ext cx="844164" cy="386991"/>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SW20</a:t>
            </a:r>
          </a:p>
        </p:txBody>
      </p:sp>
      <p:sp>
        <p:nvSpPr>
          <p:cNvPr id="9" name="Rounded Rectangle 8"/>
          <p:cNvSpPr/>
          <p:nvPr/>
        </p:nvSpPr>
        <p:spPr bwMode="auto">
          <a:xfrm>
            <a:off x="2982730" y="1428750"/>
            <a:ext cx="844164" cy="386991"/>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SW01</a:t>
            </a:r>
          </a:p>
        </p:txBody>
      </p:sp>
      <p:sp>
        <p:nvSpPr>
          <p:cNvPr id="10" name="Rounded Rectangle 9"/>
          <p:cNvSpPr/>
          <p:nvPr/>
        </p:nvSpPr>
        <p:spPr bwMode="auto">
          <a:xfrm>
            <a:off x="2982730" y="2255889"/>
            <a:ext cx="844164" cy="386991"/>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SW11</a:t>
            </a:r>
          </a:p>
        </p:txBody>
      </p:sp>
      <p:sp>
        <p:nvSpPr>
          <p:cNvPr id="11" name="Rounded Rectangle 10"/>
          <p:cNvSpPr/>
          <p:nvPr/>
        </p:nvSpPr>
        <p:spPr bwMode="auto">
          <a:xfrm>
            <a:off x="2982730" y="3083027"/>
            <a:ext cx="844164" cy="386991"/>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SW21</a:t>
            </a:r>
          </a:p>
        </p:txBody>
      </p:sp>
      <p:sp>
        <p:nvSpPr>
          <p:cNvPr id="12" name="Rounded Rectangle 11"/>
          <p:cNvSpPr/>
          <p:nvPr/>
        </p:nvSpPr>
        <p:spPr bwMode="auto">
          <a:xfrm>
            <a:off x="4668737" y="1428750"/>
            <a:ext cx="844164" cy="386991"/>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SW02</a:t>
            </a:r>
          </a:p>
        </p:txBody>
      </p:sp>
      <p:sp>
        <p:nvSpPr>
          <p:cNvPr id="13" name="Rounded Rectangle 12"/>
          <p:cNvSpPr/>
          <p:nvPr/>
        </p:nvSpPr>
        <p:spPr bwMode="auto">
          <a:xfrm>
            <a:off x="4668737" y="2255889"/>
            <a:ext cx="844164" cy="386991"/>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SW12</a:t>
            </a:r>
          </a:p>
        </p:txBody>
      </p:sp>
      <p:sp>
        <p:nvSpPr>
          <p:cNvPr id="14" name="Rounded Rectangle 13"/>
          <p:cNvSpPr/>
          <p:nvPr/>
        </p:nvSpPr>
        <p:spPr bwMode="auto">
          <a:xfrm>
            <a:off x="4668737" y="3083027"/>
            <a:ext cx="844164" cy="386991"/>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SW22</a:t>
            </a:r>
          </a:p>
        </p:txBody>
      </p:sp>
      <p:sp>
        <p:nvSpPr>
          <p:cNvPr id="15" name="Oval 14"/>
          <p:cNvSpPr/>
          <p:nvPr/>
        </p:nvSpPr>
        <p:spPr bwMode="auto">
          <a:xfrm>
            <a:off x="457200" y="1819995"/>
            <a:ext cx="723569" cy="331706"/>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NI00</a:t>
            </a:r>
          </a:p>
        </p:txBody>
      </p:sp>
      <p:sp>
        <p:nvSpPr>
          <p:cNvPr id="16" name="Oval 15"/>
          <p:cNvSpPr/>
          <p:nvPr/>
        </p:nvSpPr>
        <p:spPr bwMode="auto">
          <a:xfrm>
            <a:off x="457200" y="2647134"/>
            <a:ext cx="723569" cy="331706"/>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NI10</a:t>
            </a:r>
          </a:p>
        </p:txBody>
      </p:sp>
      <p:sp>
        <p:nvSpPr>
          <p:cNvPr id="17" name="Oval 16"/>
          <p:cNvSpPr/>
          <p:nvPr/>
        </p:nvSpPr>
        <p:spPr bwMode="auto">
          <a:xfrm>
            <a:off x="457200" y="3474272"/>
            <a:ext cx="723569" cy="331706"/>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NI20</a:t>
            </a:r>
          </a:p>
        </p:txBody>
      </p:sp>
      <p:sp>
        <p:nvSpPr>
          <p:cNvPr id="18" name="Oval 17"/>
          <p:cNvSpPr/>
          <p:nvPr/>
        </p:nvSpPr>
        <p:spPr bwMode="auto">
          <a:xfrm>
            <a:off x="2143207" y="1819995"/>
            <a:ext cx="723569" cy="331706"/>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NI01</a:t>
            </a:r>
          </a:p>
        </p:txBody>
      </p:sp>
      <p:sp>
        <p:nvSpPr>
          <p:cNvPr id="19" name="Oval 18"/>
          <p:cNvSpPr/>
          <p:nvPr/>
        </p:nvSpPr>
        <p:spPr bwMode="auto">
          <a:xfrm>
            <a:off x="2143207" y="2647134"/>
            <a:ext cx="723569" cy="331706"/>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NI11</a:t>
            </a:r>
          </a:p>
        </p:txBody>
      </p:sp>
      <p:sp>
        <p:nvSpPr>
          <p:cNvPr id="20" name="Oval 19"/>
          <p:cNvSpPr/>
          <p:nvPr/>
        </p:nvSpPr>
        <p:spPr bwMode="auto">
          <a:xfrm>
            <a:off x="2143207" y="3474272"/>
            <a:ext cx="723569" cy="331706"/>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NI21</a:t>
            </a:r>
          </a:p>
        </p:txBody>
      </p:sp>
      <p:sp>
        <p:nvSpPr>
          <p:cNvPr id="21" name="Oval 20"/>
          <p:cNvSpPr/>
          <p:nvPr/>
        </p:nvSpPr>
        <p:spPr bwMode="auto">
          <a:xfrm>
            <a:off x="3829214" y="1819995"/>
            <a:ext cx="723569" cy="331706"/>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NI02</a:t>
            </a:r>
          </a:p>
        </p:txBody>
      </p:sp>
      <p:sp>
        <p:nvSpPr>
          <p:cNvPr id="22" name="Oval 21"/>
          <p:cNvSpPr/>
          <p:nvPr/>
        </p:nvSpPr>
        <p:spPr bwMode="auto">
          <a:xfrm>
            <a:off x="3829214" y="2647134"/>
            <a:ext cx="723569" cy="331706"/>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NI12</a:t>
            </a:r>
          </a:p>
        </p:txBody>
      </p:sp>
      <p:sp>
        <p:nvSpPr>
          <p:cNvPr id="23" name="Oval 22"/>
          <p:cNvSpPr/>
          <p:nvPr/>
        </p:nvSpPr>
        <p:spPr bwMode="auto">
          <a:xfrm>
            <a:off x="3829214" y="3474272"/>
            <a:ext cx="723569" cy="331706"/>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NI22</a:t>
            </a:r>
          </a:p>
        </p:txBody>
      </p:sp>
      <p:cxnSp>
        <p:nvCxnSpPr>
          <p:cNvPr id="24" name="Straight Arrow Connector 23"/>
          <p:cNvCxnSpPr>
            <a:stCxn id="15" idx="7"/>
            <a:endCxn id="6" idx="1"/>
          </p:cNvCxnSpPr>
          <p:nvPr/>
        </p:nvCxnSpPr>
        <p:spPr bwMode="auto">
          <a:xfrm flipV="1">
            <a:off x="1074804" y="1622245"/>
            <a:ext cx="212639" cy="246327"/>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a:stCxn id="16" idx="7"/>
            <a:endCxn id="7" idx="1"/>
          </p:cNvCxnSpPr>
          <p:nvPr/>
        </p:nvCxnSpPr>
        <p:spPr bwMode="auto">
          <a:xfrm flipV="1">
            <a:off x="1074804" y="2449384"/>
            <a:ext cx="212639" cy="246327"/>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a:stCxn id="17" idx="7"/>
            <a:endCxn id="8" idx="1"/>
          </p:cNvCxnSpPr>
          <p:nvPr/>
        </p:nvCxnSpPr>
        <p:spPr bwMode="auto">
          <a:xfrm flipV="1">
            <a:off x="1074804" y="3276523"/>
            <a:ext cx="212639" cy="246327"/>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a:stCxn id="18" idx="7"/>
            <a:endCxn id="9" idx="1"/>
          </p:cNvCxnSpPr>
          <p:nvPr/>
        </p:nvCxnSpPr>
        <p:spPr bwMode="auto">
          <a:xfrm flipV="1">
            <a:off x="2760811" y="1622245"/>
            <a:ext cx="212639" cy="246327"/>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a:stCxn id="19" idx="7"/>
            <a:endCxn id="10" idx="1"/>
          </p:cNvCxnSpPr>
          <p:nvPr/>
        </p:nvCxnSpPr>
        <p:spPr bwMode="auto">
          <a:xfrm flipV="1">
            <a:off x="2760811" y="2449384"/>
            <a:ext cx="212639" cy="246327"/>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a:stCxn id="20" idx="7"/>
            <a:endCxn id="11" idx="1"/>
          </p:cNvCxnSpPr>
          <p:nvPr/>
        </p:nvCxnSpPr>
        <p:spPr bwMode="auto">
          <a:xfrm flipV="1">
            <a:off x="2760811" y="3276523"/>
            <a:ext cx="212639" cy="246327"/>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a:stCxn id="21" idx="7"/>
            <a:endCxn id="12" idx="1"/>
          </p:cNvCxnSpPr>
          <p:nvPr/>
        </p:nvCxnSpPr>
        <p:spPr bwMode="auto">
          <a:xfrm flipV="1">
            <a:off x="4446818" y="1622245"/>
            <a:ext cx="212639" cy="246327"/>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a:stCxn id="22" idx="7"/>
            <a:endCxn id="13" idx="1"/>
          </p:cNvCxnSpPr>
          <p:nvPr/>
        </p:nvCxnSpPr>
        <p:spPr bwMode="auto">
          <a:xfrm flipV="1">
            <a:off x="4446818" y="2449384"/>
            <a:ext cx="212639" cy="246327"/>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a:stCxn id="23" idx="7"/>
            <a:endCxn id="14" idx="1"/>
          </p:cNvCxnSpPr>
          <p:nvPr/>
        </p:nvCxnSpPr>
        <p:spPr bwMode="auto">
          <a:xfrm flipV="1">
            <a:off x="4446818" y="3276523"/>
            <a:ext cx="212639" cy="246327"/>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a:stCxn id="9" idx="2"/>
            <a:endCxn id="10" idx="0"/>
          </p:cNvCxnSpPr>
          <p:nvPr/>
        </p:nvCxnSpPr>
        <p:spPr bwMode="auto">
          <a:xfrm>
            <a:off x="3403483" y="1815741"/>
            <a:ext cx="0" cy="44014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34" name="Straight Arrow Connector 33"/>
          <p:cNvCxnSpPr>
            <a:stCxn id="10" idx="2"/>
            <a:endCxn id="11" idx="0"/>
          </p:cNvCxnSpPr>
          <p:nvPr/>
        </p:nvCxnSpPr>
        <p:spPr bwMode="auto">
          <a:xfrm>
            <a:off x="3403483" y="2642879"/>
            <a:ext cx="0" cy="44014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35" name="Straight Arrow Connector 34"/>
          <p:cNvCxnSpPr>
            <a:stCxn id="6" idx="2"/>
            <a:endCxn id="7" idx="0"/>
          </p:cNvCxnSpPr>
          <p:nvPr/>
        </p:nvCxnSpPr>
        <p:spPr bwMode="auto">
          <a:xfrm>
            <a:off x="1717476" y="1815741"/>
            <a:ext cx="0" cy="44014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36" name="Straight Arrow Connector 35"/>
          <p:cNvCxnSpPr>
            <a:stCxn id="7" idx="2"/>
            <a:endCxn id="8" idx="0"/>
          </p:cNvCxnSpPr>
          <p:nvPr/>
        </p:nvCxnSpPr>
        <p:spPr bwMode="auto">
          <a:xfrm>
            <a:off x="1717476" y="2642879"/>
            <a:ext cx="0" cy="44014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37" name="Straight Arrow Connector 36"/>
          <p:cNvCxnSpPr>
            <a:stCxn id="8" idx="3"/>
            <a:endCxn id="11" idx="1"/>
          </p:cNvCxnSpPr>
          <p:nvPr/>
        </p:nvCxnSpPr>
        <p:spPr bwMode="auto">
          <a:xfrm>
            <a:off x="2139557" y="3276523"/>
            <a:ext cx="841843"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38" name="Straight Arrow Connector 37"/>
          <p:cNvCxnSpPr>
            <a:stCxn id="11" idx="3"/>
            <a:endCxn id="14" idx="1"/>
          </p:cNvCxnSpPr>
          <p:nvPr/>
        </p:nvCxnSpPr>
        <p:spPr bwMode="auto">
          <a:xfrm>
            <a:off x="3825564" y="3276523"/>
            <a:ext cx="841843"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39" name="Straight Arrow Connector 38"/>
          <p:cNvCxnSpPr>
            <a:stCxn id="14" idx="0"/>
            <a:endCxn id="13" idx="2"/>
          </p:cNvCxnSpPr>
          <p:nvPr/>
        </p:nvCxnSpPr>
        <p:spPr bwMode="auto">
          <a:xfrm flipV="1">
            <a:off x="5089489" y="2642879"/>
            <a:ext cx="0" cy="44014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40" name="Straight Arrow Connector 39"/>
          <p:cNvCxnSpPr>
            <a:stCxn id="12" idx="2"/>
            <a:endCxn id="13" idx="0"/>
          </p:cNvCxnSpPr>
          <p:nvPr/>
        </p:nvCxnSpPr>
        <p:spPr bwMode="auto">
          <a:xfrm>
            <a:off x="5089489" y="1815741"/>
            <a:ext cx="0" cy="44014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41" name="Straight Arrow Connector 40"/>
          <p:cNvCxnSpPr>
            <a:stCxn id="6" idx="3"/>
            <a:endCxn id="9" idx="1"/>
          </p:cNvCxnSpPr>
          <p:nvPr/>
        </p:nvCxnSpPr>
        <p:spPr bwMode="auto">
          <a:xfrm>
            <a:off x="2139557" y="1622245"/>
            <a:ext cx="841843"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42" name="Straight Arrow Connector 41"/>
          <p:cNvCxnSpPr>
            <a:stCxn id="9" idx="3"/>
            <a:endCxn id="12" idx="1"/>
          </p:cNvCxnSpPr>
          <p:nvPr/>
        </p:nvCxnSpPr>
        <p:spPr bwMode="auto">
          <a:xfrm>
            <a:off x="3825564" y="1622245"/>
            <a:ext cx="841843"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43" name="Straight Arrow Connector 42"/>
          <p:cNvCxnSpPr>
            <a:stCxn id="10" idx="3"/>
            <a:endCxn id="13" idx="1"/>
          </p:cNvCxnSpPr>
          <p:nvPr/>
        </p:nvCxnSpPr>
        <p:spPr bwMode="auto">
          <a:xfrm>
            <a:off x="3825564" y="2449384"/>
            <a:ext cx="841843"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44" name="Straight Arrow Connector 43"/>
          <p:cNvCxnSpPr>
            <a:stCxn id="7" idx="3"/>
            <a:endCxn id="10" idx="1"/>
          </p:cNvCxnSpPr>
          <p:nvPr/>
        </p:nvCxnSpPr>
        <p:spPr bwMode="auto">
          <a:xfrm>
            <a:off x="2139557" y="2449384"/>
            <a:ext cx="841843"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sp>
        <p:nvSpPr>
          <p:cNvPr id="45" name="Rounded Rectangle 44"/>
          <p:cNvSpPr/>
          <p:nvPr/>
        </p:nvSpPr>
        <p:spPr bwMode="auto">
          <a:xfrm>
            <a:off x="6366345" y="1444549"/>
            <a:ext cx="844164" cy="386991"/>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SW03</a:t>
            </a:r>
          </a:p>
        </p:txBody>
      </p:sp>
      <p:sp>
        <p:nvSpPr>
          <p:cNvPr id="46" name="Rounded Rectangle 45"/>
          <p:cNvSpPr/>
          <p:nvPr/>
        </p:nvSpPr>
        <p:spPr bwMode="auto">
          <a:xfrm>
            <a:off x="6366345" y="2271687"/>
            <a:ext cx="844164" cy="386991"/>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SW13</a:t>
            </a:r>
          </a:p>
        </p:txBody>
      </p:sp>
      <p:sp>
        <p:nvSpPr>
          <p:cNvPr id="47" name="Rounded Rectangle 46"/>
          <p:cNvSpPr/>
          <p:nvPr/>
        </p:nvSpPr>
        <p:spPr bwMode="auto">
          <a:xfrm>
            <a:off x="6366345" y="3098826"/>
            <a:ext cx="844164" cy="386991"/>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SW23</a:t>
            </a:r>
          </a:p>
        </p:txBody>
      </p:sp>
      <p:cxnSp>
        <p:nvCxnSpPr>
          <p:cNvPr id="48" name="Straight Arrow Connector 47"/>
          <p:cNvCxnSpPr>
            <a:stCxn id="50" idx="7"/>
            <a:endCxn id="45" idx="1"/>
          </p:cNvCxnSpPr>
          <p:nvPr/>
        </p:nvCxnSpPr>
        <p:spPr bwMode="auto">
          <a:xfrm flipV="1">
            <a:off x="6144426" y="1638044"/>
            <a:ext cx="212639" cy="246327"/>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49" name="Straight Arrow Connector 48"/>
          <p:cNvCxnSpPr>
            <a:stCxn id="51" idx="7"/>
            <a:endCxn id="46" idx="1"/>
          </p:cNvCxnSpPr>
          <p:nvPr/>
        </p:nvCxnSpPr>
        <p:spPr bwMode="auto">
          <a:xfrm flipV="1">
            <a:off x="6144426" y="2465183"/>
            <a:ext cx="212639" cy="246327"/>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50" name="Oval 49"/>
          <p:cNvSpPr/>
          <p:nvPr/>
        </p:nvSpPr>
        <p:spPr bwMode="auto">
          <a:xfrm>
            <a:off x="5526821" y="1835794"/>
            <a:ext cx="723569" cy="331706"/>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NI02</a:t>
            </a:r>
          </a:p>
        </p:txBody>
      </p:sp>
      <p:sp>
        <p:nvSpPr>
          <p:cNvPr id="51" name="Oval 50"/>
          <p:cNvSpPr/>
          <p:nvPr/>
        </p:nvSpPr>
        <p:spPr bwMode="auto">
          <a:xfrm>
            <a:off x="5526821" y="2662933"/>
            <a:ext cx="723569" cy="331706"/>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NI12</a:t>
            </a:r>
          </a:p>
        </p:txBody>
      </p:sp>
      <p:sp>
        <p:nvSpPr>
          <p:cNvPr id="52" name="Oval 51"/>
          <p:cNvSpPr/>
          <p:nvPr/>
        </p:nvSpPr>
        <p:spPr bwMode="auto">
          <a:xfrm>
            <a:off x="5526821" y="3490071"/>
            <a:ext cx="723569" cy="331706"/>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NI22</a:t>
            </a:r>
          </a:p>
        </p:txBody>
      </p:sp>
      <p:cxnSp>
        <p:nvCxnSpPr>
          <p:cNvPr id="53" name="Straight Arrow Connector 52"/>
          <p:cNvCxnSpPr>
            <a:stCxn id="52" idx="7"/>
            <a:endCxn id="47" idx="1"/>
          </p:cNvCxnSpPr>
          <p:nvPr/>
        </p:nvCxnSpPr>
        <p:spPr bwMode="auto">
          <a:xfrm flipV="1">
            <a:off x="6144426" y="3292321"/>
            <a:ext cx="212639" cy="246327"/>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54" name="Straight Arrow Connector 53"/>
          <p:cNvCxnSpPr>
            <a:endCxn id="47" idx="1"/>
          </p:cNvCxnSpPr>
          <p:nvPr/>
        </p:nvCxnSpPr>
        <p:spPr bwMode="auto">
          <a:xfrm>
            <a:off x="5523172" y="3292321"/>
            <a:ext cx="841843"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55" name="Straight Arrow Connector 54"/>
          <p:cNvCxnSpPr>
            <a:stCxn id="47" idx="0"/>
            <a:endCxn id="46" idx="2"/>
          </p:cNvCxnSpPr>
          <p:nvPr/>
        </p:nvCxnSpPr>
        <p:spPr bwMode="auto">
          <a:xfrm flipV="1">
            <a:off x="6787097" y="2658678"/>
            <a:ext cx="0" cy="44014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56" name="Straight Arrow Connector 55"/>
          <p:cNvCxnSpPr>
            <a:stCxn id="45" idx="2"/>
            <a:endCxn id="46" idx="0"/>
          </p:cNvCxnSpPr>
          <p:nvPr/>
        </p:nvCxnSpPr>
        <p:spPr bwMode="auto">
          <a:xfrm>
            <a:off x="6787097" y="1831540"/>
            <a:ext cx="0" cy="44014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57" name="Straight Arrow Connector 56"/>
          <p:cNvCxnSpPr>
            <a:endCxn id="45" idx="1"/>
          </p:cNvCxnSpPr>
          <p:nvPr/>
        </p:nvCxnSpPr>
        <p:spPr bwMode="auto">
          <a:xfrm>
            <a:off x="5523172" y="1638044"/>
            <a:ext cx="841843"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58" name="Straight Arrow Connector 57"/>
          <p:cNvCxnSpPr>
            <a:endCxn id="46" idx="1"/>
          </p:cNvCxnSpPr>
          <p:nvPr/>
        </p:nvCxnSpPr>
        <p:spPr bwMode="auto">
          <a:xfrm>
            <a:off x="5523172" y="2465183"/>
            <a:ext cx="841843"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sp>
        <p:nvSpPr>
          <p:cNvPr id="59" name="Rounded Rectangle 58"/>
          <p:cNvSpPr/>
          <p:nvPr/>
        </p:nvSpPr>
        <p:spPr bwMode="auto">
          <a:xfrm>
            <a:off x="1304674" y="3912604"/>
            <a:ext cx="844164" cy="386991"/>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SW30</a:t>
            </a:r>
          </a:p>
        </p:txBody>
      </p:sp>
      <p:sp>
        <p:nvSpPr>
          <p:cNvPr id="60" name="Rounded Rectangle 59"/>
          <p:cNvSpPr/>
          <p:nvPr/>
        </p:nvSpPr>
        <p:spPr bwMode="auto">
          <a:xfrm>
            <a:off x="2990681" y="3912604"/>
            <a:ext cx="844164" cy="386991"/>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SW31</a:t>
            </a:r>
          </a:p>
        </p:txBody>
      </p:sp>
      <p:sp>
        <p:nvSpPr>
          <p:cNvPr id="61" name="Rounded Rectangle 60"/>
          <p:cNvSpPr/>
          <p:nvPr/>
        </p:nvSpPr>
        <p:spPr bwMode="auto">
          <a:xfrm>
            <a:off x="4676688" y="3912604"/>
            <a:ext cx="844164" cy="386991"/>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SW32</a:t>
            </a:r>
          </a:p>
        </p:txBody>
      </p:sp>
      <p:cxnSp>
        <p:nvCxnSpPr>
          <p:cNvPr id="62" name="Straight Arrow Connector 61"/>
          <p:cNvCxnSpPr>
            <a:stCxn id="64" idx="7"/>
            <a:endCxn id="59" idx="1"/>
          </p:cNvCxnSpPr>
          <p:nvPr/>
        </p:nvCxnSpPr>
        <p:spPr bwMode="auto">
          <a:xfrm flipV="1">
            <a:off x="1082755" y="4106099"/>
            <a:ext cx="212639" cy="246327"/>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63" name="Straight Arrow Connector 62"/>
          <p:cNvCxnSpPr>
            <a:stCxn id="65" idx="7"/>
            <a:endCxn id="60" idx="1"/>
          </p:cNvCxnSpPr>
          <p:nvPr/>
        </p:nvCxnSpPr>
        <p:spPr bwMode="auto">
          <a:xfrm flipV="1">
            <a:off x="2768762" y="4106099"/>
            <a:ext cx="212639" cy="246327"/>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64" name="Oval 63"/>
          <p:cNvSpPr/>
          <p:nvPr/>
        </p:nvSpPr>
        <p:spPr bwMode="auto">
          <a:xfrm>
            <a:off x="465151" y="4303849"/>
            <a:ext cx="723569" cy="331706"/>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NI30</a:t>
            </a:r>
          </a:p>
        </p:txBody>
      </p:sp>
      <p:sp>
        <p:nvSpPr>
          <p:cNvPr id="65" name="Oval 64"/>
          <p:cNvSpPr/>
          <p:nvPr/>
        </p:nvSpPr>
        <p:spPr bwMode="auto">
          <a:xfrm>
            <a:off x="2151158" y="4303849"/>
            <a:ext cx="723569" cy="331706"/>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NI31</a:t>
            </a:r>
          </a:p>
        </p:txBody>
      </p:sp>
      <p:sp>
        <p:nvSpPr>
          <p:cNvPr id="66" name="Oval 65"/>
          <p:cNvSpPr/>
          <p:nvPr/>
        </p:nvSpPr>
        <p:spPr bwMode="auto">
          <a:xfrm>
            <a:off x="3837165" y="4303849"/>
            <a:ext cx="723569" cy="331706"/>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NI32</a:t>
            </a:r>
          </a:p>
        </p:txBody>
      </p:sp>
      <p:cxnSp>
        <p:nvCxnSpPr>
          <p:cNvPr id="67" name="Straight Arrow Connector 66"/>
          <p:cNvCxnSpPr>
            <a:stCxn id="66" idx="7"/>
            <a:endCxn id="61" idx="1"/>
          </p:cNvCxnSpPr>
          <p:nvPr/>
        </p:nvCxnSpPr>
        <p:spPr bwMode="auto">
          <a:xfrm flipV="1">
            <a:off x="4454769" y="4106099"/>
            <a:ext cx="212639" cy="246327"/>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68" name="Straight Arrow Connector 67"/>
          <p:cNvCxnSpPr>
            <a:endCxn id="60" idx="0"/>
          </p:cNvCxnSpPr>
          <p:nvPr/>
        </p:nvCxnSpPr>
        <p:spPr bwMode="auto">
          <a:xfrm>
            <a:off x="3411434" y="3472456"/>
            <a:ext cx="0" cy="44014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69" name="Straight Arrow Connector 68"/>
          <p:cNvCxnSpPr>
            <a:endCxn id="59" idx="0"/>
          </p:cNvCxnSpPr>
          <p:nvPr/>
        </p:nvCxnSpPr>
        <p:spPr bwMode="auto">
          <a:xfrm>
            <a:off x="1725427" y="3472456"/>
            <a:ext cx="0" cy="44014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70" name="Straight Arrow Connector 69"/>
          <p:cNvCxnSpPr>
            <a:stCxn id="59" idx="3"/>
            <a:endCxn id="60" idx="1"/>
          </p:cNvCxnSpPr>
          <p:nvPr/>
        </p:nvCxnSpPr>
        <p:spPr bwMode="auto">
          <a:xfrm>
            <a:off x="2147508" y="4106099"/>
            <a:ext cx="841843"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71" name="Straight Arrow Connector 70"/>
          <p:cNvCxnSpPr>
            <a:stCxn id="60" idx="3"/>
            <a:endCxn id="61" idx="1"/>
          </p:cNvCxnSpPr>
          <p:nvPr/>
        </p:nvCxnSpPr>
        <p:spPr bwMode="auto">
          <a:xfrm>
            <a:off x="3833515" y="4106099"/>
            <a:ext cx="841843"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72" name="Straight Arrow Connector 71"/>
          <p:cNvCxnSpPr>
            <a:stCxn id="61" idx="0"/>
          </p:cNvCxnSpPr>
          <p:nvPr/>
        </p:nvCxnSpPr>
        <p:spPr bwMode="auto">
          <a:xfrm flipV="1">
            <a:off x="5097440" y="3472456"/>
            <a:ext cx="0" cy="44014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sp>
        <p:nvSpPr>
          <p:cNvPr id="73" name="Rounded Rectangle 72"/>
          <p:cNvSpPr/>
          <p:nvPr/>
        </p:nvSpPr>
        <p:spPr bwMode="auto">
          <a:xfrm>
            <a:off x="6374296" y="3928402"/>
            <a:ext cx="844164" cy="386991"/>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SW33</a:t>
            </a:r>
          </a:p>
        </p:txBody>
      </p:sp>
      <p:sp>
        <p:nvSpPr>
          <p:cNvPr id="74" name="Oval 73"/>
          <p:cNvSpPr/>
          <p:nvPr/>
        </p:nvSpPr>
        <p:spPr bwMode="auto">
          <a:xfrm>
            <a:off x="5534772" y="4319648"/>
            <a:ext cx="723569" cy="331706"/>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NI33</a:t>
            </a:r>
          </a:p>
        </p:txBody>
      </p:sp>
      <p:cxnSp>
        <p:nvCxnSpPr>
          <p:cNvPr id="75" name="Straight Arrow Connector 74"/>
          <p:cNvCxnSpPr>
            <a:stCxn id="74" idx="7"/>
            <a:endCxn id="73" idx="1"/>
          </p:cNvCxnSpPr>
          <p:nvPr/>
        </p:nvCxnSpPr>
        <p:spPr bwMode="auto">
          <a:xfrm flipV="1">
            <a:off x="6152377" y="4121898"/>
            <a:ext cx="212639" cy="246327"/>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76" name="Straight Arrow Connector 75"/>
          <p:cNvCxnSpPr>
            <a:endCxn id="73" idx="1"/>
          </p:cNvCxnSpPr>
          <p:nvPr/>
        </p:nvCxnSpPr>
        <p:spPr bwMode="auto">
          <a:xfrm>
            <a:off x="5531123" y="4121898"/>
            <a:ext cx="841843"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77" name="Straight Arrow Connector 76"/>
          <p:cNvCxnSpPr>
            <a:stCxn id="73" idx="0"/>
          </p:cNvCxnSpPr>
          <p:nvPr/>
        </p:nvCxnSpPr>
        <p:spPr bwMode="auto">
          <a:xfrm flipV="1">
            <a:off x="6795048" y="3488255"/>
            <a:ext cx="0" cy="44014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sp>
        <p:nvSpPr>
          <p:cNvPr id="78" name="Flowchart: Alternate Process 4125"/>
          <p:cNvSpPr/>
          <p:nvPr/>
        </p:nvSpPr>
        <p:spPr bwMode="auto">
          <a:xfrm>
            <a:off x="7455872" y="1009650"/>
            <a:ext cx="1611928" cy="647700"/>
          </a:xfrm>
          <a:prstGeom prst="flowChartAlternateProcess">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a:solidFill>
              <a:srgbClr val="C00000"/>
            </a:solidFill>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Centralized</a:t>
            </a:r>
            <a:r>
              <a:rPr kumimoji="0" lang="en-US" sz="1600" b="0" i="0" u="none" strike="noStrike" cap="none" normalizeH="0" dirty="0" smtClean="0">
                <a:ln>
                  <a:noFill/>
                </a:ln>
                <a:solidFill>
                  <a:schemeClr val="tx1"/>
                </a:solidFill>
                <a:effectLst/>
                <a:latin typeface="Times" pitchFamily="18" charset="0"/>
              </a:rPr>
              <a:t> Controller</a:t>
            </a:r>
            <a:endParaRPr kumimoji="0" lang="en-US" sz="1600" b="0" i="0" u="none" strike="noStrike" cap="none" normalizeH="0" baseline="0" dirty="0" smtClean="0">
              <a:ln>
                <a:noFill/>
              </a:ln>
              <a:solidFill>
                <a:schemeClr val="tx1"/>
              </a:solidFill>
              <a:effectLst/>
              <a:latin typeface="Times" pitchFamily="18" charset="0"/>
            </a:endParaRPr>
          </a:p>
        </p:txBody>
      </p:sp>
      <p:sp>
        <p:nvSpPr>
          <p:cNvPr id="79" name="Rounded Rectangle 4126"/>
          <p:cNvSpPr/>
          <p:nvPr/>
        </p:nvSpPr>
        <p:spPr bwMode="auto">
          <a:xfrm>
            <a:off x="7690336" y="2349014"/>
            <a:ext cx="1143000" cy="451336"/>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b="100000"/>
            </a:path>
            <a:tileRect t="-100000" r="-100000"/>
          </a:gradFill>
          <a:ln>
            <a:solidFill>
              <a:srgbClr val="92D050"/>
            </a:solid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pitchFamily="18" charset="0"/>
              </a:rPr>
              <a:t>Processor</a:t>
            </a:r>
          </a:p>
        </p:txBody>
      </p:sp>
      <p:cxnSp>
        <p:nvCxnSpPr>
          <p:cNvPr id="80" name="Straight Arrow Connector 72"/>
          <p:cNvCxnSpPr>
            <a:stCxn id="78" idx="2"/>
            <a:endCxn id="79" idx="0"/>
          </p:cNvCxnSpPr>
          <p:nvPr/>
        </p:nvCxnSpPr>
        <p:spPr bwMode="auto">
          <a:xfrm>
            <a:off x="8261836" y="1657350"/>
            <a:ext cx="0" cy="691664"/>
          </a:xfrm>
          <a:prstGeom prst="straightConnector1">
            <a:avLst/>
          </a:prstGeom>
          <a:ln>
            <a:solidFill>
              <a:srgbClr val="92D050"/>
            </a:solidFill>
            <a:headEnd type="triangle"/>
            <a:tailEnd type="triangle"/>
          </a:ln>
          <a:extLst/>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18870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50" fill="hold"/>
                                        <p:tgtEl>
                                          <p:spTgt spid="41"/>
                                        </p:tgtEl>
                                        <p:attrNameLst>
                                          <p:attrName>stroke.color</p:attrName>
                                        </p:attrNameLst>
                                      </p:cBhvr>
                                      <p:to>
                                        <a:srgbClr val="7F7F7F"/>
                                      </p:to>
                                    </p:animClr>
                                    <p:set>
                                      <p:cBhvr>
                                        <p:cTn id="7" dur="250" fill="hold"/>
                                        <p:tgtEl>
                                          <p:spTgt spid="41"/>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50" fill="hold"/>
                                        <p:tgtEl>
                                          <p:spTgt spid="35"/>
                                        </p:tgtEl>
                                        <p:attrNameLst>
                                          <p:attrName>stroke.color</p:attrName>
                                        </p:attrNameLst>
                                      </p:cBhvr>
                                      <p:to>
                                        <a:srgbClr val="7F7F7F"/>
                                      </p:to>
                                    </p:animClr>
                                    <p:set>
                                      <p:cBhvr>
                                        <p:cTn id="10" dur="250" fill="hold"/>
                                        <p:tgtEl>
                                          <p:spTgt spid="35"/>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50" fill="hold"/>
                                        <p:tgtEl>
                                          <p:spTgt spid="24"/>
                                        </p:tgtEl>
                                        <p:attrNameLst>
                                          <p:attrName>stroke.color</p:attrName>
                                        </p:attrNameLst>
                                      </p:cBhvr>
                                      <p:to>
                                        <a:srgbClr val="7F7F7F"/>
                                      </p:to>
                                    </p:animClr>
                                    <p:set>
                                      <p:cBhvr>
                                        <p:cTn id="13" dur="250" fill="hold"/>
                                        <p:tgtEl>
                                          <p:spTgt spid="24"/>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50" fill="hold"/>
                                        <p:tgtEl>
                                          <p:spTgt spid="36"/>
                                        </p:tgtEl>
                                        <p:attrNameLst>
                                          <p:attrName>stroke.color</p:attrName>
                                        </p:attrNameLst>
                                      </p:cBhvr>
                                      <p:to>
                                        <a:srgbClr val="7F7F7F"/>
                                      </p:to>
                                    </p:animClr>
                                    <p:set>
                                      <p:cBhvr>
                                        <p:cTn id="16" dur="250" fill="hold"/>
                                        <p:tgtEl>
                                          <p:spTgt spid="36"/>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250" fill="hold"/>
                                        <p:tgtEl>
                                          <p:spTgt spid="25"/>
                                        </p:tgtEl>
                                        <p:attrNameLst>
                                          <p:attrName>stroke.color</p:attrName>
                                        </p:attrNameLst>
                                      </p:cBhvr>
                                      <p:to>
                                        <a:srgbClr val="7F7F7F"/>
                                      </p:to>
                                    </p:animClr>
                                    <p:set>
                                      <p:cBhvr>
                                        <p:cTn id="19" dur="250" fill="hold"/>
                                        <p:tgtEl>
                                          <p:spTgt spid="25"/>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250" fill="hold"/>
                                        <p:tgtEl>
                                          <p:spTgt spid="62"/>
                                        </p:tgtEl>
                                        <p:attrNameLst>
                                          <p:attrName>stroke.color</p:attrName>
                                        </p:attrNameLst>
                                      </p:cBhvr>
                                      <p:to>
                                        <a:srgbClr val="7F7F7F"/>
                                      </p:to>
                                    </p:animClr>
                                    <p:set>
                                      <p:cBhvr>
                                        <p:cTn id="22" dur="250" fill="hold"/>
                                        <p:tgtEl>
                                          <p:spTgt spid="62"/>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250" fill="hold"/>
                                        <p:tgtEl>
                                          <p:spTgt spid="26"/>
                                        </p:tgtEl>
                                        <p:attrNameLst>
                                          <p:attrName>stroke.color</p:attrName>
                                        </p:attrNameLst>
                                      </p:cBhvr>
                                      <p:to>
                                        <a:srgbClr val="7F7F7F"/>
                                      </p:to>
                                    </p:animClr>
                                    <p:set>
                                      <p:cBhvr>
                                        <p:cTn id="25" dur="250" fill="hold"/>
                                        <p:tgtEl>
                                          <p:spTgt spid="26"/>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250" fill="hold"/>
                                        <p:tgtEl>
                                          <p:spTgt spid="69"/>
                                        </p:tgtEl>
                                        <p:attrNameLst>
                                          <p:attrName>stroke.color</p:attrName>
                                        </p:attrNameLst>
                                      </p:cBhvr>
                                      <p:to>
                                        <a:srgbClr val="7F7F7F"/>
                                      </p:to>
                                    </p:animClr>
                                    <p:set>
                                      <p:cBhvr>
                                        <p:cTn id="28" dur="250" fill="hold"/>
                                        <p:tgtEl>
                                          <p:spTgt spid="69"/>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250" fill="hold"/>
                                        <p:tgtEl>
                                          <p:spTgt spid="37"/>
                                        </p:tgtEl>
                                        <p:attrNameLst>
                                          <p:attrName>stroke.color</p:attrName>
                                        </p:attrNameLst>
                                      </p:cBhvr>
                                      <p:to>
                                        <a:srgbClr val="7F7F7F"/>
                                      </p:to>
                                    </p:animClr>
                                    <p:set>
                                      <p:cBhvr>
                                        <p:cTn id="31" dur="250" fill="hold"/>
                                        <p:tgtEl>
                                          <p:spTgt spid="37"/>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250" fill="hold"/>
                                        <p:tgtEl>
                                          <p:spTgt spid="44"/>
                                        </p:tgtEl>
                                        <p:attrNameLst>
                                          <p:attrName>stroke.color</p:attrName>
                                        </p:attrNameLst>
                                      </p:cBhvr>
                                      <p:to>
                                        <a:srgbClr val="7F7F7F"/>
                                      </p:to>
                                    </p:animClr>
                                    <p:set>
                                      <p:cBhvr>
                                        <p:cTn id="34" dur="250" fill="hold"/>
                                        <p:tgtEl>
                                          <p:spTgt spid="44"/>
                                        </p:tgtEl>
                                        <p:attrNameLst>
                                          <p:attrName>stroke.on</p:attrName>
                                        </p:attrNameLst>
                                      </p:cBhvr>
                                      <p:to>
                                        <p:strVal val="true"/>
                                      </p:to>
                                    </p:set>
                                  </p:childTnLst>
                                </p:cTn>
                              </p:par>
                              <p:par>
                                <p:cTn id="35" presetID="7" presetClass="emph" presetSubtype="2" fill="hold" nodeType="withEffect">
                                  <p:stCondLst>
                                    <p:cond delay="0"/>
                                  </p:stCondLst>
                                  <p:childTnLst>
                                    <p:animClr clrSpc="rgb" dir="cw">
                                      <p:cBhvr>
                                        <p:cTn id="36" dur="250" fill="hold"/>
                                        <p:tgtEl>
                                          <p:spTgt spid="70"/>
                                        </p:tgtEl>
                                        <p:attrNameLst>
                                          <p:attrName>stroke.color</p:attrName>
                                        </p:attrNameLst>
                                      </p:cBhvr>
                                      <p:to>
                                        <a:srgbClr val="7F7F7F"/>
                                      </p:to>
                                    </p:animClr>
                                    <p:set>
                                      <p:cBhvr>
                                        <p:cTn id="37" dur="250" fill="hold"/>
                                        <p:tgtEl>
                                          <p:spTgt spid="70"/>
                                        </p:tgtEl>
                                        <p:attrNameLst>
                                          <p:attrName>stroke.on</p:attrName>
                                        </p:attrNameLst>
                                      </p:cBhvr>
                                      <p:to>
                                        <p:strVal val="true"/>
                                      </p:to>
                                    </p:set>
                                  </p:childTnLst>
                                </p:cTn>
                              </p:par>
                              <p:par>
                                <p:cTn id="38" presetID="7" presetClass="emph" presetSubtype="2" fill="hold" nodeType="withEffect">
                                  <p:stCondLst>
                                    <p:cond delay="0"/>
                                  </p:stCondLst>
                                  <p:childTnLst>
                                    <p:animClr clrSpc="rgb" dir="cw">
                                      <p:cBhvr>
                                        <p:cTn id="39" dur="250" fill="hold"/>
                                        <p:tgtEl>
                                          <p:spTgt spid="42"/>
                                        </p:tgtEl>
                                        <p:attrNameLst>
                                          <p:attrName>stroke.color</p:attrName>
                                        </p:attrNameLst>
                                      </p:cBhvr>
                                      <p:to>
                                        <a:srgbClr val="7F7F7F"/>
                                      </p:to>
                                    </p:animClr>
                                    <p:set>
                                      <p:cBhvr>
                                        <p:cTn id="40" dur="250" fill="hold"/>
                                        <p:tgtEl>
                                          <p:spTgt spid="42"/>
                                        </p:tgtEl>
                                        <p:attrNameLst>
                                          <p:attrName>stroke.on</p:attrName>
                                        </p:attrNameLst>
                                      </p:cBhvr>
                                      <p:to>
                                        <p:strVal val="true"/>
                                      </p:to>
                                    </p:set>
                                  </p:childTnLst>
                                </p:cTn>
                              </p:par>
                              <p:par>
                                <p:cTn id="41" presetID="7" presetClass="emph" presetSubtype="2" fill="hold" nodeType="withEffect">
                                  <p:stCondLst>
                                    <p:cond delay="0"/>
                                  </p:stCondLst>
                                  <p:childTnLst>
                                    <p:animClr clrSpc="rgb" dir="cw">
                                      <p:cBhvr>
                                        <p:cTn id="42" dur="250" fill="hold"/>
                                        <p:tgtEl>
                                          <p:spTgt spid="30"/>
                                        </p:tgtEl>
                                        <p:attrNameLst>
                                          <p:attrName>stroke.color</p:attrName>
                                        </p:attrNameLst>
                                      </p:cBhvr>
                                      <p:to>
                                        <a:srgbClr val="7F7F7F"/>
                                      </p:to>
                                    </p:animClr>
                                    <p:set>
                                      <p:cBhvr>
                                        <p:cTn id="43" dur="250" fill="hold"/>
                                        <p:tgtEl>
                                          <p:spTgt spid="30"/>
                                        </p:tgtEl>
                                        <p:attrNameLst>
                                          <p:attrName>stroke.on</p:attrName>
                                        </p:attrNameLst>
                                      </p:cBhvr>
                                      <p:to>
                                        <p:strVal val="true"/>
                                      </p:to>
                                    </p:set>
                                  </p:childTnLst>
                                </p:cTn>
                              </p:par>
                              <p:par>
                                <p:cTn id="44" presetID="7" presetClass="emph" presetSubtype="2" fill="hold" nodeType="withEffect">
                                  <p:stCondLst>
                                    <p:cond delay="0"/>
                                  </p:stCondLst>
                                  <p:childTnLst>
                                    <p:animClr clrSpc="rgb" dir="cw">
                                      <p:cBhvr>
                                        <p:cTn id="45" dur="250" fill="hold"/>
                                        <p:tgtEl>
                                          <p:spTgt spid="27"/>
                                        </p:tgtEl>
                                        <p:attrNameLst>
                                          <p:attrName>stroke.color</p:attrName>
                                        </p:attrNameLst>
                                      </p:cBhvr>
                                      <p:to>
                                        <a:srgbClr val="7F7F7F"/>
                                      </p:to>
                                    </p:animClr>
                                    <p:set>
                                      <p:cBhvr>
                                        <p:cTn id="46" dur="250" fill="hold"/>
                                        <p:tgtEl>
                                          <p:spTgt spid="27"/>
                                        </p:tgtEl>
                                        <p:attrNameLst>
                                          <p:attrName>stroke.on</p:attrName>
                                        </p:attrNameLst>
                                      </p:cBhvr>
                                      <p:to>
                                        <p:strVal val="true"/>
                                      </p:to>
                                    </p:set>
                                  </p:childTnLst>
                                </p:cTn>
                              </p:par>
                              <p:par>
                                <p:cTn id="47" presetID="7" presetClass="emph" presetSubtype="2" fill="hold" nodeType="withEffect">
                                  <p:stCondLst>
                                    <p:cond delay="0"/>
                                  </p:stCondLst>
                                  <p:childTnLst>
                                    <p:animClr clrSpc="rgb" dir="cw">
                                      <p:cBhvr>
                                        <p:cTn id="48" dur="250" fill="hold"/>
                                        <p:tgtEl>
                                          <p:spTgt spid="43"/>
                                        </p:tgtEl>
                                        <p:attrNameLst>
                                          <p:attrName>stroke.color</p:attrName>
                                        </p:attrNameLst>
                                      </p:cBhvr>
                                      <p:to>
                                        <a:srgbClr val="7F7F7F"/>
                                      </p:to>
                                    </p:animClr>
                                    <p:set>
                                      <p:cBhvr>
                                        <p:cTn id="49" dur="250" fill="hold"/>
                                        <p:tgtEl>
                                          <p:spTgt spid="43"/>
                                        </p:tgtEl>
                                        <p:attrNameLst>
                                          <p:attrName>stroke.on</p:attrName>
                                        </p:attrNameLst>
                                      </p:cBhvr>
                                      <p:to>
                                        <p:strVal val="true"/>
                                      </p:to>
                                    </p:set>
                                  </p:childTnLst>
                                </p:cTn>
                              </p:par>
                              <p:par>
                                <p:cTn id="50" presetID="7" presetClass="emph" presetSubtype="2" fill="hold" nodeType="withEffect">
                                  <p:stCondLst>
                                    <p:cond delay="0"/>
                                  </p:stCondLst>
                                  <p:childTnLst>
                                    <p:animClr clrSpc="rgb" dir="cw">
                                      <p:cBhvr>
                                        <p:cTn id="51" dur="250" fill="hold"/>
                                        <p:tgtEl>
                                          <p:spTgt spid="71"/>
                                        </p:tgtEl>
                                        <p:attrNameLst>
                                          <p:attrName>stroke.color</p:attrName>
                                        </p:attrNameLst>
                                      </p:cBhvr>
                                      <p:to>
                                        <a:srgbClr val="7F7F7F"/>
                                      </p:to>
                                    </p:animClr>
                                    <p:set>
                                      <p:cBhvr>
                                        <p:cTn id="52" dur="250" fill="hold"/>
                                        <p:tgtEl>
                                          <p:spTgt spid="71"/>
                                        </p:tgtEl>
                                        <p:attrNameLst>
                                          <p:attrName>stroke.on</p:attrName>
                                        </p:attrNameLst>
                                      </p:cBhvr>
                                      <p:to>
                                        <p:strVal val="true"/>
                                      </p:to>
                                    </p:set>
                                  </p:childTnLst>
                                </p:cTn>
                              </p:par>
                              <p:par>
                                <p:cTn id="53" presetID="7" presetClass="emph" presetSubtype="2" fill="hold" nodeType="withEffect">
                                  <p:stCondLst>
                                    <p:cond delay="0"/>
                                  </p:stCondLst>
                                  <p:childTnLst>
                                    <p:animClr clrSpc="rgb" dir="cw">
                                      <p:cBhvr>
                                        <p:cTn id="54" dur="250" fill="hold"/>
                                        <p:tgtEl>
                                          <p:spTgt spid="68"/>
                                        </p:tgtEl>
                                        <p:attrNameLst>
                                          <p:attrName>stroke.color</p:attrName>
                                        </p:attrNameLst>
                                      </p:cBhvr>
                                      <p:to>
                                        <a:srgbClr val="7F7F7F"/>
                                      </p:to>
                                    </p:animClr>
                                    <p:set>
                                      <p:cBhvr>
                                        <p:cTn id="55" dur="250" fill="hold"/>
                                        <p:tgtEl>
                                          <p:spTgt spid="68"/>
                                        </p:tgtEl>
                                        <p:attrNameLst>
                                          <p:attrName>stroke.on</p:attrName>
                                        </p:attrNameLst>
                                      </p:cBhvr>
                                      <p:to>
                                        <p:strVal val="true"/>
                                      </p:to>
                                    </p:set>
                                  </p:childTnLst>
                                </p:cTn>
                              </p:par>
                              <p:par>
                                <p:cTn id="56" presetID="7" presetClass="emph" presetSubtype="2" fill="hold" nodeType="withEffect">
                                  <p:stCondLst>
                                    <p:cond delay="0"/>
                                  </p:stCondLst>
                                  <p:childTnLst>
                                    <p:animClr clrSpc="rgb" dir="cw">
                                      <p:cBhvr>
                                        <p:cTn id="57" dur="250" fill="hold"/>
                                        <p:tgtEl>
                                          <p:spTgt spid="34"/>
                                        </p:tgtEl>
                                        <p:attrNameLst>
                                          <p:attrName>stroke.color</p:attrName>
                                        </p:attrNameLst>
                                      </p:cBhvr>
                                      <p:to>
                                        <a:srgbClr val="7F7F7F"/>
                                      </p:to>
                                    </p:animClr>
                                    <p:set>
                                      <p:cBhvr>
                                        <p:cTn id="58" dur="250" fill="hold"/>
                                        <p:tgtEl>
                                          <p:spTgt spid="34"/>
                                        </p:tgtEl>
                                        <p:attrNameLst>
                                          <p:attrName>stroke.on</p:attrName>
                                        </p:attrNameLst>
                                      </p:cBhvr>
                                      <p:to>
                                        <p:strVal val="true"/>
                                      </p:to>
                                    </p:set>
                                  </p:childTnLst>
                                </p:cTn>
                              </p:par>
                              <p:par>
                                <p:cTn id="59" presetID="7" presetClass="emph" presetSubtype="2" fill="hold" nodeType="withEffect">
                                  <p:stCondLst>
                                    <p:cond delay="0"/>
                                  </p:stCondLst>
                                  <p:childTnLst>
                                    <p:animClr clrSpc="rgb" dir="cw">
                                      <p:cBhvr>
                                        <p:cTn id="60" dur="250" fill="hold"/>
                                        <p:tgtEl>
                                          <p:spTgt spid="33"/>
                                        </p:tgtEl>
                                        <p:attrNameLst>
                                          <p:attrName>stroke.color</p:attrName>
                                        </p:attrNameLst>
                                      </p:cBhvr>
                                      <p:to>
                                        <a:srgbClr val="7F7F7F"/>
                                      </p:to>
                                    </p:animClr>
                                    <p:set>
                                      <p:cBhvr>
                                        <p:cTn id="61" dur="250" fill="hold"/>
                                        <p:tgtEl>
                                          <p:spTgt spid="33"/>
                                        </p:tgtEl>
                                        <p:attrNameLst>
                                          <p:attrName>stroke.on</p:attrName>
                                        </p:attrNameLst>
                                      </p:cBhvr>
                                      <p:to>
                                        <p:strVal val="true"/>
                                      </p:to>
                                    </p:set>
                                  </p:childTnLst>
                                </p:cTn>
                              </p:par>
                              <p:par>
                                <p:cTn id="62" presetID="7" presetClass="emph" presetSubtype="2" fill="hold" nodeType="withEffect">
                                  <p:stCondLst>
                                    <p:cond delay="0"/>
                                  </p:stCondLst>
                                  <p:childTnLst>
                                    <p:animClr clrSpc="rgb" dir="cw">
                                      <p:cBhvr>
                                        <p:cTn id="63" dur="250" fill="hold"/>
                                        <p:tgtEl>
                                          <p:spTgt spid="31"/>
                                        </p:tgtEl>
                                        <p:attrNameLst>
                                          <p:attrName>stroke.color</p:attrName>
                                        </p:attrNameLst>
                                      </p:cBhvr>
                                      <p:to>
                                        <a:srgbClr val="7F7F7F"/>
                                      </p:to>
                                    </p:animClr>
                                    <p:set>
                                      <p:cBhvr>
                                        <p:cTn id="64" dur="250" fill="hold"/>
                                        <p:tgtEl>
                                          <p:spTgt spid="31"/>
                                        </p:tgtEl>
                                        <p:attrNameLst>
                                          <p:attrName>stroke.on</p:attrName>
                                        </p:attrNameLst>
                                      </p:cBhvr>
                                      <p:to>
                                        <p:strVal val="true"/>
                                      </p:to>
                                    </p:set>
                                  </p:childTnLst>
                                </p:cTn>
                              </p:par>
                              <p:par>
                                <p:cTn id="65" presetID="7" presetClass="emph" presetSubtype="2" fill="hold" nodeType="withEffect">
                                  <p:stCondLst>
                                    <p:cond delay="0"/>
                                  </p:stCondLst>
                                  <p:childTnLst>
                                    <p:animClr clrSpc="rgb" dir="cw">
                                      <p:cBhvr>
                                        <p:cTn id="66" dur="250" fill="hold"/>
                                        <p:tgtEl>
                                          <p:spTgt spid="38"/>
                                        </p:tgtEl>
                                        <p:attrNameLst>
                                          <p:attrName>stroke.color</p:attrName>
                                        </p:attrNameLst>
                                      </p:cBhvr>
                                      <p:to>
                                        <a:srgbClr val="7F7F7F"/>
                                      </p:to>
                                    </p:animClr>
                                    <p:set>
                                      <p:cBhvr>
                                        <p:cTn id="67" dur="250" fill="hold"/>
                                        <p:tgtEl>
                                          <p:spTgt spid="38"/>
                                        </p:tgtEl>
                                        <p:attrNameLst>
                                          <p:attrName>stroke.on</p:attrName>
                                        </p:attrNameLst>
                                      </p:cBhvr>
                                      <p:to>
                                        <p:strVal val="true"/>
                                      </p:to>
                                    </p:set>
                                  </p:childTnLst>
                                </p:cTn>
                              </p:par>
                              <p:par>
                                <p:cTn id="68" presetID="7" presetClass="emph" presetSubtype="2" fill="hold" nodeType="withEffect">
                                  <p:stCondLst>
                                    <p:cond delay="0"/>
                                  </p:stCondLst>
                                  <p:childTnLst>
                                    <p:animClr clrSpc="rgb" dir="cw">
                                      <p:cBhvr>
                                        <p:cTn id="69" dur="250" fill="hold"/>
                                        <p:tgtEl>
                                          <p:spTgt spid="32"/>
                                        </p:tgtEl>
                                        <p:attrNameLst>
                                          <p:attrName>stroke.color</p:attrName>
                                        </p:attrNameLst>
                                      </p:cBhvr>
                                      <p:to>
                                        <a:srgbClr val="7F7F7F"/>
                                      </p:to>
                                    </p:animClr>
                                    <p:set>
                                      <p:cBhvr>
                                        <p:cTn id="70" dur="250" fill="hold"/>
                                        <p:tgtEl>
                                          <p:spTgt spid="32"/>
                                        </p:tgtEl>
                                        <p:attrNameLst>
                                          <p:attrName>stroke.on</p:attrName>
                                        </p:attrNameLst>
                                      </p:cBhvr>
                                      <p:to>
                                        <p:strVal val="true"/>
                                      </p:to>
                                    </p:set>
                                  </p:childTnLst>
                                </p:cTn>
                              </p:par>
                              <p:par>
                                <p:cTn id="71" presetID="7" presetClass="emph" presetSubtype="2" fill="hold" nodeType="withEffect">
                                  <p:stCondLst>
                                    <p:cond delay="0"/>
                                  </p:stCondLst>
                                  <p:childTnLst>
                                    <p:animClr clrSpc="rgb" dir="cw">
                                      <p:cBhvr>
                                        <p:cTn id="72" dur="250" fill="hold"/>
                                        <p:tgtEl>
                                          <p:spTgt spid="67"/>
                                        </p:tgtEl>
                                        <p:attrNameLst>
                                          <p:attrName>stroke.color</p:attrName>
                                        </p:attrNameLst>
                                      </p:cBhvr>
                                      <p:to>
                                        <a:srgbClr val="7F7F7F"/>
                                      </p:to>
                                    </p:animClr>
                                    <p:set>
                                      <p:cBhvr>
                                        <p:cTn id="73" dur="250" fill="hold"/>
                                        <p:tgtEl>
                                          <p:spTgt spid="67"/>
                                        </p:tgtEl>
                                        <p:attrNameLst>
                                          <p:attrName>stroke.on</p:attrName>
                                        </p:attrNameLst>
                                      </p:cBhvr>
                                      <p:to>
                                        <p:strVal val="true"/>
                                      </p:to>
                                    </p:set>
                                  </p:childTnLst>
                                </p:cTn>
                              </p:par>
                              <p:par>
                                <p:cTn id="74" presetID="7" presetClass="emph" presetSubtype="2" fill="hold" nodeType="withEffect">
                                  <p:stCondLst>
                                    <p:cond delay="0"/>
                                  </p:stCondLst>
                                  <p:childTnLst>
                                    <p:animClr clrSpc="rgb" dir="cw">
                                      <p:cBhvr>
                                        <p:cTn id="75" dur="250" fill="hold"/>
                                        <p:tgtEl>
                                          <p:spTgt spid="75"/>
                                        </p:tgtEl>
                                        <p:attrNameLst>
                                          <p:attrName>stroke.color</p:attrName>
                                        </p:attrNameLst>
                                      </p:cBhvr>
                                      <p:to>
                                        <a:srgbClr val="7F7F7F"/>
                                      </p:to>
                                    </p:animClr>
                                    <p:set>
                                      <p:cBhvr>
                                        <p:cTn id="76" dur="250" fill="hold"/>
                                        <p:tgtEl>
                                          <p:spTgt spid="75"/>
                                        </p:tgtEl>
                                        <p:attrNameLst>
                                          <p:attrName>stroke.on</p:attrName>
                                        </p:attrNameLst>
                                      </p:cBhvr>
                                      <p:to>
                                        <p:strVal val="true"/>
                                      </p:to>
                                    </p:set>
                                  </p:childTnLst>
                                </p:cTn>
                              </p:par>
                              <p:par>
                                <p:cTn id="77" presetID="7" presetClass="emph" presetSubtype="2" fill="hold" nodeType="withEffect">
                                  <p:stCondLst>
                                    <p:cond delay="0"/>
                                  </p:stCondLst>
                                  <p:childTnLst>
                                    <p:animClr clrSpc="rgb" dir="cw">
                                      <p:cBhvr>
                                        <p:cTn id="78" dur="250" fill="hold"/>
                                        <p:tgtEl>
                                          <p:spTgt spid="76"/>
                                        </p:tgtEl>
                                        <p:attrNameLst>
                                          <p:attrName>stroke.color</p:attrName>
                                        </p:attrNameLst>
                                      </p:cBhvr>
                                      <p:to>
                                        <a:srgbClr val="7F7F7F"/>
                                      </p:to>
                                    </p:animClr>
                                    <p:set>
                                      <p:cBhvr>
                                        <p:cTn id="79" dur="250" fill="hold"/>
                                        <p:tgtEl>
                                          <p:spTgt spid="76"/>
                                        </p:tgtEl>
                                        <p:attrNameLst>
                                          <p:attrName>stroke.on</p:attrName>
                                        </p:attrNameLst>
                                      </p:cBhvr>
                                      <p:to>
                                        <p:strVal val="true"/>
                                      </p:to>
                                    </p:set>
                                  </p:childTnLst>
                                </p:cTn>
                              </p:par>
                              <p:par>
                                <p:cTn id="80" presetID="7" presetClass="emph" presetSubtype="2" fill="hold" nodeType="withEffect">
                                  <p:stCondLst>
                                    <p:cond delay="0"/>
                                  </p:stCondLst>
                                  <p:childTnLst>
                                    <p:animClr clrSpc="rgb" dir="cw">
                                      <p:cBhvr>
                                        <p:cTn id="81" dur="250" fill="hold"/>
                                        <p:tgtEl>
                                          <p:spTgt spid="72"/>
                                        </p:tgtEl>
                                        <p:attrNameLst>
                                          <p:attrName>stroke.color</p:attrName>
                                        </p:attrNameLst>
                                      </p:cBhvr>
                                      <p:to>
                                        <a:srgbClr val="7F7F7F"/>
                                      </p:to>
                                    </p:animClr>
                                    <p:set>
                                      <p:cBhvr>
                                        <p:cTn id="82" dur="250" fill="hold"/>
                                        <p:tgtEl>
                                          <p:spTgt spid="72"/>
                                        </p:tgtEl>
                                        <p:attrNameLst>
                                          <p:attrName>stroke.on</p:attrName>
                                        </p:attrNameLst>
                                      </p:cBhvr>
                                      <p:to>
                                        <p:strVal val="true"/>
                                      </p:to>
                                    </p:set>
                                  </p:childTnLst>
                                </p:cTn>
                              </p:par>
                              <p:par>
                                <p:cTn id="83" presetID="7" presetClass="emph" presetSubtype="2" fill="hold" nodeType="withEffect">
                                  <p:stCondLst>
                                    <p:cond delay="0"/>
                                  </p:stCondLst>
                                  <p:childTnLst>
                                    <p:animClr clrSpc="rgb" dir="cw">
                                      <p:cBhvr>
                                        <p:cTn id="84" dur="250" fill="hold"/>
                                        <p:tgtEl>
                                          <p:spTgt spid="39"/>
                                        </p:tgtEl>
                                        <p:attrNameLst>
                                          <p:attrName>stroke.color</p:attrName>
                                        </p:attrNameLst>
                                      </p:cBhvr>
                                      <p:to>
                                        <a:srgbClr val="7F7F7F"/>
                                      </p:to>
                                    </p:animClr>
                                    <p:set>
                                      <p:cBhvr>
                                        <p:cTn id="85" dur="250" fill="hold"/>
                                        <p:tgtEl>
                                          <p:spTgt spid="39"/>
                                        </p:tgtEl>
                                        <p:attrNameLst>
                                          <p:attrName>stroke.on</p:attrName>
                                        </p:attrNameLst>
                                      </p:cBhvr>
                                      <p:to>
                                        <p:strVal val="true"/>
                                      </p:to>
                                    </p:set>
                                  </p:childTnLst>
                                </p:cTn>
                              </p:par>
                              <p:par>
                                <p:cTn id="86" presetID="7" presetClass="emph" presetSubtype="2" fill="hold" nodeType="withEffect">
                                  <p:stCondLst>
                                    <p:cond delay="0"/>
                                  </p:stCondLst>
                                  <p:childTnLst>
                                    <p:animClr clrSpc="rgb" dir="cw">
                                      <p:cBhvr>
                                        <p:cTn id="87" dur="250" fill="hold"/>
                                        <p:tgtEl>
                                          <p:spTgt spid="40"/>
                                        </p:tgtEl>
                                        <p:attrNameLst>
                                          <p:attrName>stroke.color</p:attrName>
                                        </p:attrNameLst>
                                      </p:cBhvr>
                                      <p:to>
                                        <a:srgbClr val="7F7F7F"/>
                                      </p:to>
                                    </p:animClr>
                                    <p:set>
                                      <p:cBhvr>
                                        <p:cTn id="88" dur="250" fill="hold"/>
                                        <p:tgtEl>
                                          <p:spTgt spid="40"/>
                                        </p:tgtEl>
                                        <p:attrNameLst>
                                          <p:attrName>stroke.on</p:attrName>
                                        </p:attrNameLst>
                                      </p:cBhvr>
                                      <p:to>
                                        <p:strVal val="true"/>
                                      </p:to>
                                    </p:set>
                                  </p:childTnLst>
                                </p:cTn>
                              </p:par>
                              <p:par>
                                <p:cTn id="89" presetID="7" presetClass="emph" presetSubtype="2" fill="hold" nodeType="withEffect">
                                  <p:stCondLst>
                                    <p:cond delay="0"/>
                                  </p:stCondLst>
                                  <p:childTnLst>
                                    <p:animClr clrSpc="rgb" dir="cw">
                                      <p:cBhvr>
                                        <p:cTn id="90" dur="250" fill="hold"/>
                                        <p:tgtEl>
                                          <p:spTgt spid="57"/>
                                        </p:tgtEl>
                                        <p:attrNameLst>
                                          <p:attrName>stroke.color</p:attrName>
                                        </p:attrNameLst>
                                      </p:cBhvr>
                                      <p:to>
                                        <a:srgbClr val="7F7F7F"/>
                                      </p:to>
                                    </p:animClr>
                                    <p:set>
                                      <p:cBhvr>
                                        <p:cTn id="91" dur="250" fill="hold"/>
                                        <p:tgtEl>
                                          <p:spTgt spid="57"/>
                                        </p:tgtEl>
                                        <p:attrNameLst>
                                          <p:attrName>stroke.on</p:attrName>
                                        </p:attrNameLst>
                                      </p:cBhvr>
                                      <p:to>
                                        <p:strVal val="true"/>
                                      </p:to>
                                    </p:set>
                                  </p:childTnLst>
                                </p:cTn>
                              </p:par>
                              <p:par>
                                <p:cTn id="92" presetID="7" presetClass="emph" presetSubtype="2" fill="hold" nodeType="withEffect">
                                  <p:stCondLst>
                                    <p:cond delay="0"/>
                                  </p:stCondLst>
                                  <p:childTnLst>
                                    <p:animClr clrSpc="rgb" dir="cw">
                                      <p:cBhvr>
                                        <p:cTn id="93" dur="250" fill="hold"/>
                                        <p:tgtEl>
                                          <p:spTgt spid="48"/>
                                        </p:tgtEl>
                                        <p:attrNameLst>
                                          <p:attrName>stroke.color</p:attrName>
                                        </p:attrNameLst>
                                      </p:cBhvr>
                                      <p:to>
                                        <a:srgbClr val="7F7F7F"/>
                                      </p:to>
                                    </p:animClr>
                                    <p:set>
                                      <p:cBhvr>
                                        <p:cTn id="94" dur="250" fill="hold"/>
                                        <p:tgtEl>
                                          <p:spTgt spid="48"/>
                                        </p:tgtEl>
                                        <p:attrNameLst>
                                          <p:attrName>stroke.on</p:attrName>
                                        </p:attrNameLst>
                                      </p:cBhvr>
                                      <p:to>
                                        <p:strVal val="true"/>
                                      </p:to>
                                    </p:set>
                                  </p:childTnLst>
                                </p:cTn>
                              </p:par>
                              <p:par>
                                <p:cTn id="95" presetID="7" presetClass="emph" presetSubtype="2" fill="hold" nodeType="withEffect">
                                  <p:stCondLst>
                                    <p:cond delay="0"/>
                                  </p:stCondLst>
                                  <p:childTnLst>
                                    <p:animClr clrSpc="rgb" dir="cw">
                                      <p:cBhvr>
                                        <p:cTn id="96" dur="250" fill="hold"/>
                                        <p:tgtEl>
                                          <p:spTgt spid="56"/>
                                        </p:tgtEl>
                                        <p:attrNameLst>
                                          <p:attrName>stroke.color</p:attrName>
                                        </p:attrNameLst>
                                      </p:cBhvr>
                                      <p:to>
                                        <a:srgbClr val="7F7F7F"/>
                                      </p:to>
                                    </p:animClr>
                                    <p:set>
                                      <p:cBhvr>
                                        <p:cTn id="97" dur="250" fill="hold"/>
                                        <p:tgtEl>
                                          <p:spTgt spid="56"/>
                                        </p:tgtEl>
                                        <p:attrNameLst>
                                          <p:attrName>stroke.on</p:attrName>
                                        </p:attrNameLst>
                                      </p:cBhvr>
                                      <p:to>
                                        <p:strVal val="true"/>
                                      </p:to>
                                    </p:set>
                                  </p:childTnLst>
                                </p:cTn>
                              </p:par>
                              <p:par>
                                <p:cTn id="98" presetID="7" presetClass="emph" presetSubtype="2" fill="hold" nodeType="withEffect">
                                  <p:stCondLst>
                                    <p:cond delay="0"/>
                                  </p:stCondLst>
                                  <p:childTnLst>
                                    <p:animClr clrSpc="rgb" dir="cw">
                                      <p:cBhvr>
                                        <p:cTn id="99" dur="250" fill="hold"/>
                                        <p:tgtEl>
                                          <p:spTgt spid="49"/>
                                        </p:tgtEl>
                                        <p:attrNameLst>
                                          <p:attrName>stroke.color</p:attrName>
                                        </p:attrNameLst>
                                      </p:cBhvr>
                                      <p:to>
                                        <a:srgbClr val="7F7F7F"/>
                                      </p:to>
                                    </p:animClr>
                                    <p:set>
                                      <p:cBhvr>
                                        <p:cTn id="100" dur="250" fill="hold"/>
                                        <p:tgtEl>
                                          <p:spTgt spid="49"/>
                                        </p:tgtEl>
                                        <p:attrNameLst>
                                          <p:attrName>stroke.on</p:attrName>
                                        </p:attrNameLst>
                                      </p:cBhvr>
                                      <p:to>
                                        <p:strVal val="true"/>
                                      </p:to>
                                    </p:set>
                                  </p:childTnLst>
                                </p:cTn>
                              </p:par>
                              <p:par>
                                <p:cTn id="101" presetID="7" presetClass="emph" presetSubtype="2" fill="hold" nodeType="withEffect">
                                  <p:stCondLst>
                                    <p:cond delay="0"/>
                                  </p:stCondLst>
                                  <p:childTnLst>
                                    <p:animClr clrSpc="rgb" dir="cw">
                                      <p:cBhvr>
                                        <p:cTn id="102" dur="250" fill="hold"/>
                                        <p:tgtEl>
                                          <p:spTgt spid="58"/>
                                        </p:tgtEl>
                                        <p:attrNameLst>
                                          <p:attrName>stroke.color</p:attrName>
                                        </p:attrNameLst>
                                      </p:cBhvr>
                                      <p:to>
                                        <a:srgbClr val="7F7F7F"/>
                                      </p:to>
                                    </p:animClr>
                                    <p:set>
                                      <p:cBhvr>
                                        <p:cTn id="103" dur="250" fill="hold"/>
                                        <p:tgtEl>
                                          <p:spTgt spid="58"/>
                                        </p:tgtEl>
                                        <p:attrNameLst>
                                          <p:attrName>stroke.on</p:attrName>
                                        </p:attrNameLst>
                                      </p:cBhvr>
                                      <p:to>
                                        <p:strVal val="true"/>
                                      </p:to>
                                    </p:set>
                                  </p:childTnLst>
                                </p:cTn>
                              </p:par>
                              <p:par>
                                <p:cTn id="104" presetID="7" presetClass="emph" presetSubtype="2" fill="hold" nodeType="withEffect">
                                  <p:stCondLst>
                                    <p:cond delay="0"/>
                                  </p:stCondLst>
                                  <p:childTnLst>
                                    <p:animClr clrSpc="rgb" dir="cw">
                                      <p:cBhvr>
                                        <p:cTn id="105" dur="250" fill="hold"/>
                                        <p:tgtEl>
                                          <p:spTgt spid="55"/>
                                        </p:tgtEl>
                                        <p:attrNameLst>
                                          <p:attrName>stroke.color</p:attrName>
                                        </p:attrNameLst>
                                      </p:cBhvr>
                                      <p:to>
                                        <a:srgbClr val="7F7F7F"/>
                                      </p:to>
                                    </p:animClr>
                                    <p:set>
                                      <p:cBhvr>
                                        <p:cTn id="106" dur="250" fill="hold"/>
                                        <p:tgtEl>
                                          <p:spTgt spid="55"/>
                                        </p:tgtEl>
                                        <p:attrNameLst>
                                          <p:attrName>stroke.on</p:attrName>
                                        </p:attrNameLst>
                                      </p:cBhvr>
                                      <p:to>
                                        <p:strVal val="true"/>
                                      </p:to>
                                    </p:set>
                                  </p:childTnLst>
                                </p:cTn>
                              </p:par>
                              <p:par>
                                <p:cTn id="107" presetID="7" presetClass="emph" presetSubtype="2" fill="hold" nodeType="withEffect">
                                  <p:stCondLst>
                                    <p:cond delay="0"/>
                                  </p:stCondLst>
                                  <p:childTnLst>
                                    <p:animClr clrSpc="rgb" dir="cw">
                                      <p:cBhvr>
                                        <p:cTn id="108" dur="250" fill="hold"/>
                                        <p:tgtEl>
                                          <p:spTgt spid="54"/>
                                        </p:tgtEl>
                                        <p:attrNameLst>
                                          <p:attrName>stroke.color</p:attrName>
                                        </p:attrNameLst>
                                      </p:cBhvr>
                                      <p:to>
                                        <a:srgbClr val="7F7F7F"/>
                                      </p:to>
                                    </p:animClr>
                                    <p:set>
                                      <p:cBhvr>
                                        <p:cTn id="109" dur="250" fill="hold"/>
                                        <p:tgtEl>
                                          <p:spTgt spid="54"/>
                                        </p:tgtEl>
                                        <p:attrNameLst>
                                          <p:attrName>stroke.on</p:attrName>
                                        </p:attrNameLst>
                                      </p:cBhvr>
                                      <p:to>
                                        <p:strVal val="true"/>
                                      </p:to>
                                    </p:set>
                                  </p:childTnLst>
                                </p:cTn>
                              </p:par>
                              <p:par>
                                <p:cTn id="110" presetID="7" presetClass="emph" presetSubtype="2" fill="hold" nodeType="withEffect">
                                  <p:stCondLst>
                                    <p:cond delay="0"/>
                                  </p:stCondLst>
                                  <p:childTnLst>
                                    <p:animClr clrSpc="rgb" dir="cw">
                                      <p:cBhvr>
                                        <p:cTn id="111" dur="250" fill="hold"/>
                                        <p:tgtEl>
                                          <p:spTgt spid="53"/>
                                        </p:tgtEl>
                                        <p:attrNameLst>
                                          <p:attrName>stroke.color</p:attrName>
                                        </p:attrNameLst>
                                      </p:cBhvr>
                                      <p:to>
                                        <a:srgbClr val="7F7F7F"/>
                                      </p:to>
                                    </p:animClr>
                                    <p:set>
                                      <p:cBhvr>
                                        <p:cTn id="112" dur="250" fill="hold"/>
                                        <p:tgtEl>
                                          <p:spTgt spid="53"/>
                                        </p:tgtEl>
                                        <p:attrNameLst>
                                          <p:attrName>stroke.on</p:attrName>
                                        </p:attrNameLst>
                                      </p:cBhvr>
                                      <p:to>
                                        <p:strVal val="true"/>
                                      </p:to>
                                    </p:set>
                                  </p:childTnLst>
                                </p:cTn>
                              </p:par>
                              <p:par>
                                <p:cTn id="113" presetID="7" presetClass="emph" presetSubtype="2" fill="hold" nodeType="withEffect">
                                  <p:stCondLst>
                                    <p:cond delay="0"/>
                                  </p:stCondLst>
                                  <p:childTnLst>
                                    <p:animClr clrSpc="rgb" dir="cw">
                                      <p:cBhvr>
                                        <p:cTn id="114" dur="250" fill="hold"/>
                                        <p:tgtEl>
                                          <p:spTgt spid="77"/>
                                        </p:tgtEl>
                                        <p:attrNameLst>
                                          <p:attrName>stroke.color</p:attrName>
                                        </p:attrNameLst>
                                      </p:cBhvr>
                                      <p:to>
                                        <a:srgbClr val="7F7F7F"/>
                                      </p:to>
                                    </p:animClr>
                                    <p:set>
                                      <p:cBhvr>
                                        <p:cTn id="115" dur="250" fill="hold"/>
                                        <p:tgtEl>
                                          <p:spTgt spid="77"/>
                                        </p:tgtEl>
                                        <p:attrNameLst>
                                          <p:attrName>stroke.on</p:attrName>
                                        </p:attrNameLst>
                                      </p:cBhvr>
                                      <p:to>
                                        <p:strVal val="true"/>
                                      </p:to>
                                    </p:set>
                                  </p:childTnLst>
                                </p:cTn>
                              </p:par>
                              <p:par>
                                <p:cTn id="116" presetID="7" presetClass="emph" presetSubtype="2" fill="hold" nodeType="withEffect">
                                  <p:stCondLst>
                                    <p:cond delay="0"/>
                                  </p:stCondLst>
                                  <p:childTnLst>
                                    <p:animClr clrSpc="rgb" dir="cw">
                                      <p:cBhvr>
                                        <p:cTn id="117" dur="250" fill="hold"/>
                                        <p:tgtEl>
                                          <p:spTgt spid="28"/>
                                        </p:tgtEl>
                                        <p:attrNameLst>
                                          <p:attrName>stroke.color</p:attrName>
                                        </p:attrNameLst>
                                      </p:cBhvr>
                                      <p:to>
                                        <a:srgbClr val="7F7F7F"/>
                                      </p:to>
                                    </p:animClr>
                                    <p:set>
                                      <p:cBhvr>
                                        <p:cTn id="118" dur="250" fill="hold"/>
                                        <p:tgtEl>
                                          <p:spTgt spid="28"/>
                                        </p:tgtEl>
                                        <p:attrNameLst>
                                          <p:attrName>stroke.on</p:attrName>
                                        </p:attrNameLst>
                                      </p:cBhvr>
                                      <p:to>
                                        <p:strVal val="true"/>
                                      </p:to>
                                    </p:set>
                                  </p:childTnLst>
                                </p:cTn>
                              </p:par>
                              <p:par>
                                <p:cTn id="119" presetID="7" presetClass="emph" presetSubtype="2" fill="hold" nodeType="withEffect">
                                  <p:stCondLst>
                                    <p:cond delay="0"/>
                                  </p:stCondLst>
                                  <p:childTnLst>
                                    <p:animClr clrSpc="rgb" dir="cw">
                                      <p:cBhvr>
                                        <p:cTn id="120" dur="250" fill="hold"/>
                                        <p:tgtEl>
                                          <p:spTgt spid="29"/>
                                        </p:tgtEl>
                                        <p:attrNameLst>
                                          <p:attrName>stroke.color</p:attrName>
                                        </p:attrNameLst>
                                      </p:cBhvr>
                                      <p:to>
                                        <a:srgbClr val="7F7F7F"/>
                                      </p:to>
                                    </p:animClr>
                                    <p:set>
                                      <p:cBhvr>
                                        <p:cTn id="121" dur="250" fill="hold"/>
                                        <p:tgtEl>
                                          <p:spTgt spid="29"/>
                                        </p:tgtEl>
                                        <p:attrNameLst>
                                          <p:attrName>stroke.on</p:attrName>
                                        </p:attrNameLst>
                                      </p:cBhvr>
                                      <p:to>
                                        <p:strVal val="true"/>
                                      </p:to>
                                    </p:set>
                                  </p:childTnLst>
                                </p:cTn>
                              </p:par>
                              <p:par>
                                <p:cTn id="122" presetID="7" presetClass="emph" presetSubtype="2" fill="hold" nodeType="withEffect">
                                  <p:stCondLst>
                                    <p:cond delay="0"/>
                                  </p:stCondLst>
                                  <p:childTnLst>
                                    <p:animClr clrSpc="rgb" dir="cw">
                                      <p:cBhvr>
                                        <p:cTn id="123" dur="250" fill="hold"/>
                                        <p:tgtEl>
                                          <p:spTgt spid="63"/>
                                        </p:tgtEl>
                                        <p:attrNameLst>
                                          <p:attrName>stroke.color</p:attrName>
                                        </p:attrNameLst>
                                      </p:cBhvr>
                                      <p:to>
                                        <a:srgbClr val="7F7F7F"/>
                                      </p:to>
                                    </p:animClr>
                                    <p:set>
                                      <p:cBhvr>
                                        <p:cTn id="124" dur="250" fill="hold"/>
                                        <p:tgtEl>
                                          <p:spTgt spid="63"/>
                                        </p:tgtEl>
                                        <p:attrNameLst>
                                          <p:attrName>stroke.on</p:attrName>
                                        </p:attrNameLst>
                                      </p:cBhvr>
                                      <p:to>
                                        <p:strVal val="true"/>
                                      </p:to>
                                    </p:set>
                                  </p:childTnLst>
                                </p:cTn>
                              </p:par>
                            </p:childTnLst>
                          </p:cTn>
                        </p:par>
                        <p:par>
                          <p:cTn id="125" fill="hold">
                            <p:stCondLst>
                              <p:cond delay="250"/>
                            </p:stCondLst>
                            <p:childTnLst>
                              <p:par>
                                <p:cTn id="126" presetID="1" presetClass="emph" presetSubtype="2" fill="hold" grpId="0" nodeType="afterEffect">
                                  <p:stCondLst>
                                    <p:cond delay="0"/>
                                  </p:stCondLst>
                                  <p:childTnLst>
                                    <p:animClr clrSpc="rgb" dir="cw">
                                      <p:cBhvr>
                                        <p:cTn id="127" dur="500" fill="hold"/>
                                        <p:tgtEl>
                                          <p:spTgt spid="16"/>
                                        </p:tgtEl>
                                        <p:attrNameLst>
                                          <p:attrName>fillcolor</p:attrName>
                                        </p:attrNameLst>
                                      </p:cBhvr>
                                      <p:to>
                                        <a:srgbClr val="92D050"/>
                                      </p:to>
                                    </p:animClr>
                                    <p:set>
                                      <p:cBhvr>
                                        <p:cTn id="128" dur="500" fill="hold"/>
                                        <p:tgtEl>
                                          <p:spTgt spid="16"/>
                                        </p:tgtEl>
                                        <p:attrNameLst>
                                          <p:attrName>fill.type</p:attrName>
                                        </p:attrNameLst>
                                      </p:cBhvr>
                                      <p:to>
                                        <p:strVal val="solid"/>
                                      </p:to>
                                    </p:set>
                                    <p:set>
                                      <p:cBhvr>
                                        <p:cTn id="129" dur="500" fill="hold"/>
                                        <p:tgtEl>
                                          <p:spTgt spid="16"/>
                                        </p:tgtEl>
                                        <p:attrNameLst>
                                          <p:attrName>fill.on</p:attrName>
                                        </p:attrNameLst>
                                      </p:cBhvr>
                                      <p:to>
                                        <p:strVal val="true"/>
                                      </p:to>
                                    </p:set>
                                  </p:childTnLst>
                                </p:cTn>
                              </p:par>
                              <p:par>
                                <p:cTn id="130" presetID="1" presetClass="emph" presetSubtype="2" fill="hold" grpId="0" nodeType="withEffect">
                                  <p:stCondLst>
                                    <p:cond delay="0"/>
                                  </p:stCondLst>
                                  <p:childTnLst>
                                    <p:animClr clrSpc="rgb" dir="cw">
                                      <p:cBhvr>
                                        <p:cTn id="131" dur="500" fill="hold"/>
                                        <p:tgtEl>
                                          <p:spTgt spid="7"/>
                                        </p:tgtEl>
                                        <p:attrNameLst>
                                          <p:attrName>fillcolor</p:attrName>
                                        </p:attrNameLst>
                                      </p:cBhvr>
                                      <p:to>
                                        <a:srgbClr val="92D050"/>
                                      </p:to>
                                    </p:animClr>
                                    <p:set>
                                      <p:cBhvr>
                                        <p:cTn id="132" dur="500" fill="hold"/>
                                        <p:tgtEl>
                                          <p:spTgt spid="7"/>
                                        </p:tgtEl>
                                        <p:attrNameLst>
                                          <p:attrName>fill.type</p:attrName>
                                        </p:attrNameLst>
                                      </p:cBhvr>
                                      <p:to>
                                        <p:strVal val="solid"/>
                                      </p:to>
                                    </p:set>
                                    <p:set>
                                      <p:cBhvr>
                                        <p:cTn id="133" dur="500" fill="hold"/>
                                        <p:tgtEl>
                                          <p:spTgt spid="7"/>
                                        </p:tgtEl>
                                        <p:attrNameLst>
                                          <p:attrName>fill.on</p:attrName>
                                        </p:attrNameLst>
                                      </p:cBhvr>
                                      <p:to>
                                        <p:strVal val="true"/>
                                      </p:to>
                                    </p:set>
                                  </p:childTnLst>
                                </p:cTn>
                              </p:par>
                              <p:par>
                                <p:cTn id="134" presetID="1" presetClass="emph" presetSubtype="2" fill="hold" grpId="0" nodeType="withEffect">
                                  <p:stCondLst>
                                    <p:cond delay="0"/>
                                  </p:stCondLst>
                                  <p:childTnLst>
                                    <p:animClr clrSpc="rgb" dir="cw">
                                      <p:cBhvr>
                                        <p:cTn id="135" dur="500" fill="hold"/>
                                        <p:tgtEl>
                                          <p:spTgt spid="15"/>
                                        </p:tgtEl>
                                        <p:attrNameLst>
                                          <p:attrName>fillcolor</p:attrName>
                                        </p:attrNameLst>
                                      </p:cBhvr>
                                      <p:to>
                                        <a:srgbClr val="92D050"/>
                                      </p:to>
                                    </p:animClr>
                                    <p:set>
                                      <p:cBhvr>
                                        <p:cTn id="136" dur="500" fill="hold"/>
                                        <p:tgtEl>
                                          <p:spTgt spid="15"/>
                                        </p:tgtEl>
                                        <p:attrNameLst>
                                          <p:attrName>fill.type</p:attrName>
                                        </p:attrNameLst>
                                      </p:cBhvr>
                                      <p:to>
                                        <p:strVal val="solid"/>
                                      </p:to>
                                    </p:set>
                                    <p:set>
                                      <p:cBhvr>
                                        <p:cTn id="137" dur="500" fill="hold"/>
                                        <p:tgtEl>
                                          <p:spTgt spid="15"/>
                                        </p:tgtEl>
                                        <p:attrNameLst>
                                          <p:attrName>fill.on</p:attrName>
                                        </p:attrNameLst>
                                      </p:cBhvr>
                                      <p:to>
                                        <p:strVal val="true"/>
                                      </p:to>
                                    </p:set>
                                  </p:childTnLst>
                                </p:cTn>
                              </p:par>
                            </p:childTnLst>
                          </p:cTn>
                        </p:par>
                        <p:par>
                          <p:cTn id="138" fill="hold">
                            <p:stCondLst>
                              <p:cond delay="750"/>
                            </p:stCondLst>
                            <p:childTnLst>
                              <p:par>
                                <p:cTn id="139" presetID="1" presetClass="emph" presetSubtype="2" fill="hold" grpId="0" nodeType="afterEffect">
                                  <p:stCondLst>
                                    <p:cond delay="0"/>
                                  </p:stCondLst>
                                  <p:childTnLst>
                                    <p:animClr clrSpc="rgb" dir="cw">
                                      <p:cBhvr>
                                        <p:cTn id="140" dur="500" fill="hold"/>
                                        <p:tgtEl>
                                          <p:spTgt spid="6"/>
                                        </p:tgtEl>
                                        <p:attrNameLst>
                                          <p:attrName>fillcolor</p:attrName>
                                        </p:attrNameLst>
                                      </p:cBhvr>
                                      <p:to>
                                        <a:srgbClr val="92D050"/>
                                      </p:to>
                                    </p:animClr>
                                    <p:set>
                                      <p:cBhvr>
                                        <p:cTn id="141" dur="500" fill="hold"/>
                                        <p:tgtEl>
                                          <p:spTgt spid="6"/>
                                        </p:tgtEl>
                                        <p:attrNameLst>
                                          <p:attrName>fill.type</p:attrName>
                                        </p:attrNameLst>
                                      </p:cBhvr>
                                      <p:to>
                                        <p:strVal val="solid"/>
                                      </p:to>
                                    </p:set>
                                    <p:set>
                                      <p:cBhvr>
                                        <p:cTn id="142" dur="500" fill="hold"/>
                                        <p:tgtEl>
                                          <p:spTgt spid="6"/>
                                        </p:tgtEl>
                                        <p:attrNameLst>
                                          <p:attrName>fill.on</p:attrName>
                                        </p:attrNameLst>
                                      </p:cBhvr>
                                      <p:to>
                                        <p:strVal val="true"/>
                                      </p:to>
                                    </p:set>
                                  </p:childTnLst>
                                </p:cTn>
                              </p:par>
                              <p:par>
                                <p:cTn id="143" presetID="1" presetClass="emph" presetSubtype="2" fill="hold" grpId="0" nodeType="withEffect">
                                  <p:stCondLst>
                                    <p:cond delay="0"/>
                                  </p:stCondLst>
                                  <p:childTnLst>
                                    <p:animClr clrSpc="rgb" dir="cw">
                                      <p:cBhvr>
                                        <p:cTn id="144" dur="500" fill="hold"/>
                                        <p:tgtEl>
                                          <p:spTgt spid="9"/>
                                        </p:tgtEl>
                                        <p:attrNameLst>
                                          <p:attrName>fillcolor</p:attrName>
                                        </p:attrNameLst>
                                      </p:cBhvr>
                                      <p:to>
                                        <a:srgbClr val="92D050"/>
                                      </p:to>
                                    </p:animClr>
                                    <p:set>
                                      <p:cBhvr>
                                        <p:cTn id="145" dur="500" fill="hold"/>
                                        <p:tgtEl>
                                          <p:spTgt spid="9"/>
                                        </p:tgtEl>
                                        <p:attrNameLst>
                                          <p:attrName>fill.type</p:attrName>
                                        </p:attrNameLst>
                                      </p:cBhvr>
                                      <p:to>
                                        <p:strVal val="solid"/>
                                      </p:to>
                                    </p:set>
                                    <p:set>
                                      <p:cBhvr>
                                        <p:cTn id="146" dur="500" fill="hold"/>
                                        <p:tgtEl>
                                          <p:spTgt spid="9"/>
                                        </p:tgtEl>
                                        <p:attrNameLst>
                                          <p:attrName>fill.on</p:attrName>
                                        </p:attrNameLst>
                                      </p:cBhvr>
                                      <p:to>
                                        <p:strVal val="true"/>
                                      </p:to>
                                    </p:set>
                                  </p:childTnLst>
                                </p:cTn>
                              </p:par>
                              <p:par>
                                <p:cTn id="147" presetID="1" presetClass="emph" presetSubtype="2" fill="hold" grpId="0" nodeType="withEffect">
                                  <p:stCondLst>
                                    <p:cond delay="0"/>
                                  </p:stCondLst>
                                  <p:childTnLst>
                                    <p:animClr clrSpc="rgb" dir="cw">
                                      <p:cBhvr>
                                        <p:cTn id="148" dur="500" fill="hold"/>
                                        <p:tgtEl>
                                          <p:spTgt spid="18"/>
                                        </p:tgtEl>
                                        <p:attrNameLst>
                                          <p:attrName>fillcolor</p:attrName>
                                        </p:attrNameLst>
                                      </p:cBhvr>
                                      <p:to>
                                        <a:srgbClr val="92D050"/>
                                      </p:to>
                                    </p:animClr>
                                    <p:set>
                                      <p:cBhvr>
                                        <p:cTn id="149" dur="500" fill="hold"/>
                                        <p:tgtEl>
                                          <p:spTgt spid="18"/>
                                        </p:tgtEl>
                                        <p:attrNameLst>
                                          <p:attrName>fill.type</p:attrName>
                                        </p:attrNameLst>
                                      </p:cBhvr>
                                      <p:to>
                                        <p:strVal val="solid"/>
                                      </p:to>
                                    </p:set>
                                    <p:set>
                                      <p:cBhvr>
                                        <p:cTn id="150" dur="500" fill="hold"/>
                                        <p:tgtEl>
                                          <p:spTgt spid="18"/>
                                        </p:tgtEl>
                                        <p:attrNameLst>
                                          <p:attrName>fill.on</p:attrName>
                                        </p:attrNameLst>
                                      </p:cBhvr>
                                      <p:to>
                                        <p:strVal val="true"/>
                                      </p:to>
                                    </p:set>
                                  </p:childTnLst>
                                </p:cTn>
                              </p:par>
                              <p:par>
                                <p:cTn id="151" presetID="1" presetClass="emph" presetSubtype="2" fill="hold" grpId="0" nodeType="withEffect">
                                  <p:stCondLst>
                                    <p:cond delay="0"/>
                                  </p:stCondLst>
                                  <p:childTnLst>
                                    <p:animClr clrSpc="rgb" dir="cw">
                                      <p:cBhvr>
                                        <p:cTn id="152" dur="500" fill="hold"/>
                                        <p:tgtEl>
                                          <p:spTgt spid="10"/>
                                        </p:tgtEl>
                                        <p:attrNameLst>
                                          <p:attrName>fillcolor</p:attrName>
                                        </p:attrNameLst>
                                      </p:cBhvr>
                                      <p:to>
                                        <a:srgbClr val="92D050"/>
                                      </p:to>
                                    </p:animClr>
                                    <p:set>
                                      <p:cBhvr>
                                        <p:cTn id="153" dur="500" fill="hold"/>
                                        <p:tgtEl>
                                          <p:spTgt spid="10"/>
                                        </p:tgtEl>
                                        <p:attrNameLst>
                                          <p:attrName>fill.type</p:attrName>
                                        </p:attrNameLst>
                                      </p:cBhvr>
                                      <p:to>
                                        <p:strVal val="solid"/>
                                      </p:to>
                                    </p:set>
                                    <p:set>
                                      <p:cBhvr>
                                        <p:cTn id="154" dur="500" fill="hold"/>
                                        <p:tgtEl>
                                          <p:spTgt spid="10"/>
                                        </p:tgtEl>
                                        <p:attrNameLst>
                                          <p:attrName>fill.on</p:attrName>
                                        </p:attrNameLst>
                                      </p:cBhvr>
                                      <p:to>
                                        <p:strVal val="true"/>
                                      </p:to>
                                    </p:set>
                                  </p:childTnLst>
                                </p:cTn>
                              </p:par>
                              <p:par>
                                <p:cTn id="155" presetID="1" presetClass="emph" presetSubtype="2" fill="hold" grpId="0" nodeType="withEffect">
                                  <p:stCondLst>
                                    <p:cond delay="0"/>
                                  </p:stCondLst>
                                  <p:childTnLst>
                                    <p:animClr clrSpc="rgb" dir="cw">
                                      <p:cBhvr>
                                        <p:cTn id="156" dur="500" fill="hold"/>
                                        <p:tgtEl>
                                          <p:spTgt spid="19"/>
                                        </p:tgtEl>
                                        <p:attrNameLst>
                                          <p:attrName>fillcolor</p:attrName>
                                        </p:attrNameLst>
                                      </p:cBhvr>
                                      <p:to>
                                        <a:srgbClr val="92D050"/>
                                      </p:to>
                                    </p:animClr>
                                    <p:set>
                                      <p:cBhvr>
                                        <p:cTn id="157" dur="500" fill="hold"/>
                                        <p:tgtEl>
                                          <p:spTgt spid="19"/>
                                        </p:tgtEl>
                                        <p:attrNameLst>
                                          <p:attrName>fill.type</p:attrName>
                                        </p:attrNameLst>
                                      </p:cBhvr>
                                      <p:to>
                                        <p:strVal val="solid"/>
                                      </p:to>
                                    </p:set>
                                    <p:set>
                                      <p:cBhvr>
                                        <p:cTn id="158" dur="500" fill="hold"/>
                                        <p:tgtEl>
                                          <p:spTgt spid="19"/>
                                        </p:tgtEl>
                                        <p:attrNameLst>
                                          <p:attrName>fill.on</p:attrName>
                                        </p:attrNameLst>
                                      </p:cBhvr>
                                      <p:to>
                                        <p:strVal val="true"/>
                                      </p:to>
                                    </p:set>
                                  </p:childTnLst>
                                </p:cTn>
                              </p:par>
                            </p:childTnLst>
                          </p:cTn>
                        </p:par>
                        <p:par>
                          <p:cTn id="159" fill="hold">
                            <p:stCondLst>
                              <p:cond delay="1250"/>
                            </p:stCondLst>
                            <p:childTnLst>
                              <p:par>
                                <p:cTn id="160" presetID="1" presetClass="emph" presetSubtype="2" fill="hold" nodeType="afterEffect">
                                  <p:stCondLst>
                                    <p:cond delay="0"/>
                                  </p:stCondLst>
                                  <p:childTnLst>
                                    <p:animClr clrSpc="rgb" dir="cw">
                                      <p:cBhvr>
                                        <p:cTn id="161" dur="500" fill="hold"/>
                                        <p:tgtEl>
                                          <p:spTgt spid="12"/>
                                        </p:tgtEl>
                                        <p:attrNameLst>
                                          <p:attrName>fillcolor</p:attrName>
                                        </p:attrNameLst>
                                      </p:cBhvr>
                                      <p:to>
                                        <a:srgbClr val="00B0F0"/>
                                      </p:to>
                                    </p:animClr>
                                    <p:set>
                                      <p:cBhvr>
                                        <p:cTn id="162" dur="500" fill="hold"/>
                                        <p:tgtEl>
                                          <p:spTgt spid="12"/>
                                        </p:tgtEl>
                                        <p:attrNameLst>
                                          <p:attrName>fill.type</p:attrName>
                                        </p:attrNameLst>
                                      </p:cBhvr>
                                      <p:to>
                                        <p:strVal val="solid"/>
                                      </p:to>
                                    </p:set>
                                    <p:set>
                                      <p:cBhvr>
                                        <p:cTn id="163" dur="500" fill="hold"/>
                                        <p:tgtEl>
                                          <p:spTgt spid="12"/>
                                        </p:tgtEl>
                                        <p:attrNameLst>
                                          <p:attrName>fill.on</p:attrName>
                                        </p:attrNameLst>
                                      </p:cBhvr>
                                      <p:to>
                                        <p:strVal val="true"/>
                                      </p:to>
                                    </p:set>
                                  </p:childTnLst>
                                </p:cTn>
                              </p:par>
                              <p:par>
                                <p:cTn id="164" presetID="1" presetClass="emph" presetSubtype="2" fill="hold" nodeType="withEffect">
                                  <p:stCondLst>
                                    <p:cond delay="0"/>
                                  </p:stCondLst>
                                  <p:childTnLst>
                                    <p:animClr clrSpc="rgb" dir="cw">
                                      <p:cBhvr>
                                        <p:cTn id="165" dur="500" fill="hold"/>
                                        <p:tgtEl>
                                          <p:spTgt spid="21"/>
                                        </p:tgtEl>
                                        <p:attrNameLst>
                                          <p:attrName>fillcolor</p:attrName>
                                        </p:attrNameLst>
                                      </p:cBhvr>
                                      <p:to>
                                        <a:srgbClr val="00B0F0"/>
                                      </p:to>
                                    </p:animClr>
                                    <p:set>
                                      <p:cBhvr>
                                        <p:cTn id="166" dur="500" fill="hold"/>
                                        <p:tgtEl>
                                          <p:spTgt spid="21"/>
                                        </p:tgtEl>
                                        <p:attrNameLst>
                                          <p:attrName>fill.type</p:attrName>
                                        </p:attrNameLst>
                                      </p:cBhvr>
                                      <p:to>
                                        <p:strVal val="solid"/>
                                      </p:to>
                                    </p:set>
                                    <p:set>
                                      <p:cBhvr>
                                        <p:cTn id="167" dur="500" fill="hold"/>
                                        <p:tgtEl>
                                          <p:spTgt spid="21"/>
                                        </p:tgtEl>
                                        <p:attrNameLst>
                                          <p:attrName>fill.on</p:attrName>
                                        </p:attrNameLst>
                                      </p:cBhvr>
                                      <p:to>
                                        <p:strVal val="true"/>
                                      </p:to>
                                    </p:set>
                                  </p:childTnLst>
                                </p:cTn>
                              </p:par>
                              <p:par>
                                <p:cTn id="168" presetID="1" presetClass="emph" presetSubtype="2" fill="hold" nodeType="withEffect">
                                  <p:stCondLst>
                                    <p:cond delay="0"/>
                                  </p:stCondLst>
                                  <p:childTnLst>
                                    <p:animClr clrSpc="rgb" dir="cw">
                                      <p:cBhvr>
                                        <p:cTn id="169" dur="500" fill="hold"/>
                                        <p:tgtEl>
                                          <p:spTgt spid="22"/>
                                        </p:tgtEl>
                                        <p:attrNameLst>
                                          <p:attrName>fillcolor</p:attrName>
                                        </p:attrNameLst>
                                      </p:cBhvr>
                                      <p:to>
                                        <a:srgbClr val="00B0F0"/>
                                      </p:to>
                                    </p:animClr>
                                    <p:set>
                                      <p:cBhvr>
                                        <p:cTn id="170" dur="500" fill="hold"/>
                                        <p:tgtEl>
                                          <p:spTgt spid="22"/>
                                        </p:tgtEl>
                                        <p:attrNameLst>
                                          <p:attrName>fill.type</p:attrName>
                                        </p:attrNameLst>
                                      </p:cBhvr>
                                      <p:to>
                                        <p:strVal val="solid"/>
                                      </p:to>
                                    </p:set>
                                    <p:set>
                                      <p:cBhvr>
                                        <p:cTn id="171" dur="500" fill="hold"/>
                                        <p:tgtEl>
                                          <p:spTgt spid="22"/>
                                        </p:tgtEl>
                                        <p:attrNameLst>
                                          <p:attrName>fill.on</p:attrName>
                                        </p:attrNameLst>
                                      </p:cBhvr>
                                      <p:to>
                                        <p:strVal val="true"/>
                                      </p:to>
                                    </p:set>
                                  </p:childTnLst>
                                </p:cTn>
                              </p:par>
                              <p:par>
                                <p:cTn id="172" presetID="1" presetClass="emph" presetSubtype="2" fill="hold" nodeType="withEffect">
                                  <p:stCondLst>
                                    <p:cond delay="0"/>
                                  </p:stCondLst>
                                  <p:childTnLst>
                                    <p:animClr clrSpc="rgb" dir="cw">
                                      <p:cBhvr>
                                        <p:cTn id="173" dur="500" fill="hold"/>
                                        <p:tgtEl>
                                          <p:spTgt spid="13"/>
                                        </p:tgtEl>
                                        <p:attrNameLst>
                                          <p:attrName>fillcolor</p:attrName>
                                        </p:attrNameLst>
                                      </p:cBhvr>
                                      <p:to>
                                        <a:srgbClr val="00B0F0"/>
                                      </p:to>
                                    </p:animClr>
                                    <p:set>
                                      <p:cBhvr>
                                        <p:cTn id="174" dur="500" fill="hold"/>
                                        <p:tgtEl>
                                          <p:spTgt spid="13"/>
                                        </p:tgtEl>
                                        <p:attrNameLst>
                                          <p:attrName>fill.type</p:attrName>
                                        </p:attrNameLst>
                                      </p:cBhvr>
                                      <p:to>
                                        <p:strVal val="solid"/>
                                      </p:to>
                                    </p:set>
                                    <p:set>
                                      <p:cBhvr>
                                        <p:cTn id="175" dur="500" fill="hold"/>
                                        <p:tgtEl>
                                          <p:spTgt spid="13"/>
                                        </p:tgtEl>
                                        <p:attrNameLst>
                                          <p:attrName>fill.on</p:attrName>
                                        </p:attrNameLst>
                                      </p:cBhvr>
                                      <p:to>
                                        <p:strVal val="true"/>
                                      </p:to>
                                    </p:set>
                                  </p:childTnLst>
                                </p:cTn>
                              </p:par>
                              <p:par>
                                <p:cTn id="176" presetID="1" presetClass="emph" presetSubtype="2" fill="hold" nodeType="withEffect">
                                  <p:stCondLst>
                                    <p:cond delay="0"/>
                                  </p:stCondLst>
                                  <p:childTnLst>
                                    <p:animClr clrSpc="rgb" dir="cw">
                                      <p:cBhvr>
                                        <p:cTn id="177" dur="500" fill="hold"/>
                                        <p:tgtEl>
                                          <p:spTgt spid="50"/>
                                        </p:tgtEl>
                                        <p:attrNameLst>
                                          <p:attrName>fillcolor</p:attrName>
                                        </p:attrNameLst>
                                      </p:cBhvr>
                                      <p:to>
                                        <a:srgbClr val="00B0F0"/>
                                      </p:to>
                                    </p:animClr>
                                    <p:set>
                                      <p:cBhvr>
                                        <p:cTn id="178" dur="500" fill="hold"/>
                                        <p:tgtEl>
                                          <p:spTgt spid="50"/>
                                        </p:tgtEl>
                                        <p:attrNameLst>
                                          <p:attrName>fill.type</p:attrName>
                                        </p:attrNameLst>
                                      </p:cBhvr>
                                      <p:to>
                                        <p:strVal val="solid"/>
                                      </p:to>
                                    </p:set>
                                    <p:set>
                                      <p:cBhvr>
                                        <p:cTn id="179" dur="500" fill="hold"/>
                                        <p:tgtEl>
                                          <p:spTgt spid="50"/>
                                        </p:tgtEl>
                                        <p:attrNameLst>
                                          <p:attrName>fill.on</p:attrName>
                                        </p:attrNameLst>
                                      </p:cBhvr>
                                      <p:to>
                                        <p:strVal val="true"/>
                                      </p:to>
                                    </p:set>
                                  </p:childTnLst>
                                </p:cTn>
                              </p:par>
                              <p:par>
                                <p:cTn id="180" presetID="1" presetClass="emph" presetSubtype="2" fill="hold" nodeType="withEffect">
                                  <p:stCondLst>
                                    <p:cond delay="0"/>
                                  </p:stCondLst>
                                  <p:childTnLst>
                                    <p:animClr clrSpc="rgb" dir="cw">
                                      <p:cBhvr>
                                        <p:cTn id="181" dur="500" fill="hold"/>
                                        <p:tgtEl>
                                          <p:spTgt spid="51"/>
                                        </p:tgtEl>
                                        <p:attrNameLst>
                                          <p:attrName>fillcolor</p:attrName>
                                        </p:attrNameLst>
                                      </p:cBhvr>
                                      <p:to>
                                        <a:srgbClr val="00B0F0"/>
                                      </p:to>
                                    </p:animClr>
                                    <p:set>
                                      <p:cBhvr>
                                        <p:cTn id="182" dur="500" fill="hold"/>
                                        <p:tgtEl>
                                          <p:spTgt spid="51"/>
                                        </p:tgtEl>
                                        <p:attrNameLst>
                                          <p:attrName>fill.type</p:attrName>
                                        </p:attrNameLst>
                                      </p:cBhvr>
                                      <p:to>
                                        <p:strVal val="solid"/>
                                      </p:to>
                                    </p:set>
                                    <p:set>
                                      <p:cBhvr>
                                        <p:cTn id="183" dur="500" fill="hold"/>
                                        <p:tgtEl>
                                          <p:spTgt spid="51"/>
                                        </p:tgtEl>
                                        <p:attrNameLst>
                                          <p:attrName>fill.on</p:attrName>
                                        </p:attrNameLst>
                                      </p:cBhvr>
                                      <p:to>
                                        <p:strVal val="true"/>
                                      </p:to>
                                    </p:set>
                                  </p:childTnLst>
                                </p:cTn>
                              </p:par>
                              <p:par>
                                <p:cTn id="184" presetID="1" presetClass="emph" presetSubtype="2" fill="hold" nodeType="withEffect">
                                  <p:stCondLst>
                                    <p:cond delay="0"/>
                                  </p:stCondLst>
                                  <p:childTnLst>
                                    <p:animClr clrSpc="rgb" dir="cw">
                                      <p:cBhvr>
                                        <p:cTn id="185" dur="500" fill="hold"/>
                                        <p:tgtEl>
                                          <p:spTgt spid="46"/>
                                        </p:tgtEl>
                                        <p:attrNameLst>
                                          <p:attrName>fillcolor</p:attrName>
                                        </p:attrNameLst>
                                      </p:cBhvr>
                                      <p:to>
                                        <a:srgbClr val="00B0F0"/>
                                      </p:to>
                                    </p:animClr>
                                    <p:set>
                                      <p:cBhvr>
                                        <p:cTn id="186" dur="500" fill="hold"/>
                                        <p:tgtEl>
                                          <p:spTgt spid="46"/>
                                        </p:tgtEl>
                                        <p:attrNameLst>
                                          <p:attrName>fill.type</p:attrName>
                                        </p:attrNameLst>
                                      </p:cBhvr>
                                      <p:to>
                                        <p:strVal val="solid"/>
                                      </p:to>
                                    </p:set>
                                    <p:set>
                                      <p:cBhvr>
                                        <p:cTn id="187" dur="500" fill="hold"/>
                                        <p:tgtEl>
                                          <p:spTgt spid="46"/>
                                        </p:tgtEl>
                                        <p:attrNameLst>
                                          <p:attrName>fill.on</p:attrName>
                                        </p:attrNameLst>
                                      </p:cBhvr>
                                      <p:to>
                                        <p:strVal val="true"/>
                                      </p:to>
                                    </p:set>
                                  </p:childTnLst>
                                </p:cTn>
                              </p:par>
                              <p:par>
                                <p:cTn id="188" presetID="1" presetClass="emph" presetSubtype="2" fill="hold" nodeType="withEffect">
                                  <p:stCondLst>
                                    <p:cond delay="0"/>
                                  </p:stCondLst>
                                  <p:childTnLst>
                                    <p:animClr clrSpc="rgb" dir="cw">
                                      <p:cBhvr>
                                        <p:cTn id="189" dur="500" fill="hold"/>
                                        <p:tgtEl>
                                          <p:spTgt spid="45"/>
                                        </p:tgtEl>
                                        <p:attrNameLst>
                                          <p:attrName>fillcolor</p:attrName>
                                        </p:attrNameLst>
                                      </p:cBhvr>
                                      <p:to>
                                        <a:srgbClr val="00B0F0"/>
                                      </p:to>
                                    </p:animClr>
                                    <p:set>
                                      <p:cBhvr>
                                        <p:cTn id="190" dur="500" fill="hold"/>
                                        <p:tgtEl>
                                          <p:spTgt spid="45"/>
                                        </p:tgtEl>
                                        <p:attrNameLst>
                                          <p:attrName>fill.type</p:attrName>
                                        </p:attrNameLst>
                                      </p:cBhvr>
                                      <p:to>
                                        <p:strVal val="solid"/>
                                      </p:to>
                                    </p:set>
                                    <p:set>
                                      <p:cBhvr>
                                        <p:cTn id="191" dur="500" fill="hold"/>
                                        <p:tgtEl>
                                          <p:spTgt spid="45"/>
                                        </p:tgtEl>
                                        <p:attrNameLst>
                                          <p:attrName>fill.on</p:attrName>
                                        </p:attrNameLst>
                                      </p:cBhvr>
                                      <p:to>
                                        <p:strVal val="true"/>
                                      </p:to>
                                    </p:set>
                                  </p:childTnLst>
                                </p:cTn>
                              </p:par>
                            </p:childTnLst>
                          </p:cTn>
                        </p:par>
                        <p:par>
                          <p:cTn id="192" fill="hold">
                            <p:stCondLst>
                              <p:cond delay="1750"/>
                            </p:stCondLst>
                            <p:childTnLst>
                              <p:par>
                                <p:cTn id="193" presetID="1" presetClass="emph" presetSubtype="2" fill="hold" nodeType="afterEffect">
                                  <p:stCondLst>
                                    <p:cond delay="0"/>
                                  </p:stCondLst>
                                  <p:childTnLst>
                                    <p:animClr clrSpc="rgb" dir="cw">
                                      <p:cBhvr>
                                        <p:cTn id="194" dur="500" fill="hold"/>
                                        <p:tgtEl>
                                          <p:spTgt spid="17"/>
                                        </p:tgtEl>
                                        <p:attrNameLst>
                                          <p:attrName>fillcolor</p:attrName>
                                        </p:attrNameLst>
                                      </p:cBhvr>
                                      <p:to>
                                        <a:srgbClr val="FFC000"/>
                                      </p:to>
                                    </p:animClr>
                                    <p:set>
                                      <p:cBhvr>
                                        <p:cTn id="195" dur="500" fill="hold"/>
                                        <p:tgtEl>
                                          <p:spTgt spid="17"/>
                                        </p:tgtEl>
                                        <p:attrNameLst>
                                          <p:attrName>fill.type</p:attrName>
                                        </p:attrNameLst>
                                      </p:cBhvr>
                                      <p:to>
                                        <p:strVal val="solid"/>
                                      </p:to>
                                    </p:set>
                                    <p:set>
                                      <p:cBhvr>
                                        <p:cTn id="196" dur="500" fill="hold"/>
                                        <p:tgtEl>
                                          <p:spTgt spid="17"/>
                                        </p:tgtEl>
                                        <p:attrNameLst>
                                          <p:attrName>fill.on</p:attrName>
                                        </p:attrNameLst>
                                      </p:cBhvr>
                                      <p:to>
                                        <p:strVal val="true"/>
                                      </p:to>
                                    </p:set>
                                  </p:childTnLst>
                                </p:cTn>
                              </p:par>
                              <p:par>
                                <p:cTn id="197" presetID="1" presetClass="emph" presetSubtype="2" fill="hold" nodeType="withEffect">
                                  <p:stCondLst>
                                    <p:cond delay="0"/>
                                  </p:stCondLst>
                                  <p:childTnLst>
                                    <p:animClr clrSpc="rgb" dir="cw">
                                      <p:cBhvr>
                                        <p:cTn id="198" dur="500" fill="hold"/>
                                        <p:tgtEl>
                                          <p:spTgt spid="64"/>
                                        </p:tgtEl>
                                        <p:attrNameLst>
                                          <p:attrName>fillcolor</p:attrName>
                                        </p:attrNameLst>
                                      </p:cBhvr>
                                      <p:to>
                                        <a:srgbClr val="FFC000"/>
                                      </p:to>
                                    </p:animClr>
                                    <p:set>
                                      <p:cBhvr>
                                        <p:cTn id="199" dur="500" fill="hold"/>
                                        <p:tgtEl>
                                          <p:spTgt spid="64"/>
                                        </p:tgtEl>
                                        <p:attrNameLst>
                                          <p:attrName>fill.type</p:attrName>
                                        </p:attrNameLst>
                                      </p:cBhvr>
                                      <p:to>
                                        <p:strVal val="solid"/>
                                      </p:to>
                                    </p:set>
                                    <p:set>
                                      <p:cBhvr>
                                        <p:cTn id="200" dur="500" fill="hold"/>
                                        <p:tgtEl>
                                          <p:spTgt spid="64"/>
                                        </p:tgtEl>
                                        <p:attrNameLst>
                                          <p:attrName>fill.on</p:attrName>
                                        </p:attrNameLst>
                                      </p:cBhvr>
                                      <p:to>
                                        <p:strVal val="true"/>
                                      </p:to>
                                    </p:set>
                                  </p:childTnLst>
                                </p:cTn>
                              </p:par>
                              <p:par>
                                <p:cTn id="201" presetID="1" presetClass="emph" presetSubtype="2" fill="hold" nodeType="withEffect">
                                  <p:stCondLst>
                                    <p:cond delay="0"/>
                                  </p:stCondLst>
                                  <p:childTnLst>
                                    <p:animClr clrSpc="rgb" dir="cw">
                                      <p:cBhvr>
                                        <p:cTn id="202" dur="500" fill="hold"/>
                                        <p:tgtEl>
                                          <p:spTgt spid="59"/>
                                        </p:tgtEl>
                                        <p:attrNameLst>
                                          <p:attrName>fillcolor</p:attrName>
                                        </p:attrNameLst>
                                      </p:cBhvr>
                                      <p:to>
                                        <a:srgbClr val="FFC000"/>
                                      </p:to>
                                    </p:animClr>
                                    <p:set>
                                      <p:cBhvr>
                                        <p:cTn id="203" dur="500" fill="hold"/>
                                        <p:tgtEl>
                                          <p:spTgt spid="59"/>
                                        </p:tgtEl>
                                        <p:attrNameLst>
                                          <p:attrName>fill.type</p:attrName>
                                        </p:attrNameLst>
                                      </p:cBhvr>
                                      <p:to>
                                        <p:strVal val="solid"/>
                                      </p:to>
                                    </p:set>
                                    <p:set>
                                      <p:cBhvr>
                                        <p:cTn id="204" dur="500" fill="hold"/>
                                        <p:tgtEl>
                                          <p:spTgt spid="59"/>
                                        </p:tgtEl>
                                        <p:attrNameLst>
                                          <p:attrName>fill.on</p:attrName>
                                        </p:attrNameLst>
                                      </p:cBhvr>
                                      <p:to>
                                        <p:strVal val="true"/>
                                      </p:to>
                                    </p:set>
                                  </p:childTnLst>
                                </p:cTn>
                              </p:par>
                              <p:par>
                                <p:cTn id="205" presetID="1" presetClass="emph" presetSubtype="2" fill="hold" nodeType="withEffect">
                                  <p:stCondLst>
                                    <p:cond delay="0"/>
                                  </p:stCondLst>
                                  <p:childTnLst>
                                    <p:animClr clrSpc="rgb" dir="cw">
                                      <p:cBhvr>
                                        <p:cTn id="206" dur="500" fill="hold"/>
                                        <p:tgtEl>
                                          <p:spTgt spid="8"/>
                                        </p:tgtEl>
                                        <p:attrNameLst>
                                          <p:attrName>fillcolor</p:attrName>
                                        </p:attrNameLst>
                                      </p:cBhvr>
                                      <p:to>
                                        <a:srgbClr val="FFC000"/>
                                      </p:to>
                                    </p:animClr>
                                    <p:set>
                                      <p:cBhvr>
                                        <p:cTn id="207" dur="500" fill="hold"/>
                                        <p:tgtEl>
                                          <p:spTgt spid="8"/>
                                        </p:tgtEl>
                                        <p:attrNameLst>
                                          <p:attrName>fill.type</p:attrName>
                                        </p:attrNameLst>
                                      </p:cBhvr>
                                      <p:to>
                                        <p:strVal val="solid"/>
                                      </p:to>
                                    </p:set>
                                    <p:set>
                                      <p:cBhvr>
                                        <p:cTn id="208" dur="500" fill="hold"/>
                                        <p:tgtEl>
                                          <p:spTgt spid="8"/>
                                        </p:tgtEl>
                                        <p:attrNameLst>
                                          <p:attrName>fill.on</p:attrName>
                                        </p:attrNameLst>
                                      </p:cBhvr>
                                      <p:to>
                                        <p:strVal val="true"/>
                                      </p:to>
                                    </p:set>
                                  </p:childTnLst>
                                </p:cTn>
                              </p:par>
                              <p:par>
                                <p:cTn id="209" presetID="1" presetClass="emph" presetSubtype="2" fill="hold" nodeType="withEffect">
                                  <p:stCondLst>
                                    <p:cond delay="0"/>
                                  </p:stCondLst>
                                  <p:childTnLst>
                                    <p:animClr clrSpc="rgb" dir="cw">
                                      <p:cBhvr>
                                        <p:cTn id="210" dur="500" fill="hold"/>
                                        <p:tgtEl>
                                          <p:spTgt spid="20"/>
                                        </p:tgtEl>
                                        <p:attrNameLst>
                                          <p:attrName>fillcolor</p:attrName>
                                        </p:attrNameLst>
                                      </p:cBhvr>
                                      <p:to>
                                        <a:srgbClr val="FFC000"/>
                                      </p:to>
                                    </p:animClr>
                                    <p:set>
                                      <p:cBhvr>
                                        <p:cTn id="211" dur="500" fill="hold"/>
                                        <p:tgtEl>
                                          <p:spTgt spid="20"/>
                                        </p:tgtEl>
                                        <p:attrNameLst>
                                          <p:attrName>fill.type</p:attrName>
                                        </p:attrNameLst>
                                      </p:cBhvr>
                                      <p:to>
                                        <p:strVal val="solid"/>
                                      </p:to>
                                    </p:set>
                                    <p:set>
                                      <p:cBhvr>
                                        <p:cTn id="212" dur="500" fill="hold"/>
                                        <p:tgtEl>
                                          <p:spTgt spid="20"/>
                                        </p:tgtEl>
                                        <p:attrNameLst>
                                          <p:attrName>fill.on</p:attrName>
                                        </p:attrNameLst>
                                      </p:cBhvr>
                                      <p:to>
                                        <p:strVal val="true"/>
                                      </p:to>
                                    </p:set>
                                  </p:childTnLst>
                                </p:cTn>
                              </p:par>
                              <p:par>
                                <p:cTn id="213" presetID="1" presetClass="emph" presetSubtype="2" fill="hold" nodeType="withEffect">
                                  <p:stCondLst>
                                    <p:cond delay="0"/>
                                  </p:stCondLst>
                                  <p:childTnLst>
                                    <p:animClr clrSpc="rgb" dir="cw">
                                      <p:cBhvr>
                                        <p:cTn id="214" dur="500" fill="hold"/>
                                        <p:tgtEl>
                                          <p:spTgt spid="65"/>
                                        </p:tgtEl>
                                        <p:attrNameLst>
                                          <p:attrName>fillcolor</p:attrName>
                                        </p:attrNameLst>
                                      </p:cBhvr>
                                      <p:to>
                                        <a:srgbClr val="FFC000"/>
                                      </p:to>
                                    </p:animClr>
                                    <p:set>
                                      <p:cBhvr>
                                        <p:cTn id="215" dur="500" fill="hold"/>
                                        <p:tgtEl>
                                          <p:spTgt spid="65"/>
                                        </p:tgtEl>
                                        <p:attrNameLst>
                                          <p:attrName>fill.type</p:attrName>
                                        </p:attrNameLst>
                                      </p:cBhvr>
                                      <p:to>
                                        <p:strVal val="solid"/>
                                      </p:to>
                                    </p:set>
                                    <p:set>
                                      <p:cBhvr>
                                        <p:cTn id="216" dur="500" fill="hold"/>
                                        <p:tgtEl>
                                          <p:spTgt spid="65"/>
                                        </p:tgtEl>
                                        <p:attrNameLst>
                                          <p:attrName>fill.on</p:attrName>
                                        </p:attrNameLst>
                                      </p:cBhvr>
                                      <p:to>
                                        <p:strVal val="true"/>
                                      </p:to>
                                    </p:set>
                                  </p:childTnLst>
                                </p:cTn>
                              </p:par>
                              <p:par>
                                <p:cTn id="217" presetID="1" presetClass="emph" presetSubtype="2" fill="hold" nodeType="withEffect">
                                  <p:stCondLst>
                                    <p:cond delay="0"/>
                                  </p:stCondLst>
                                  <p:childTnLst>
                                    <p:animClr clrSpc="rgb" dir="cw">
                                      <p:cBhvr>
                                        <p:cTn id="218" dur="500" fill="hold"/>
                                        <p:tgtEl>
                                          <p:spTgt spid="60"/>
                                        </p:tgtEl>
                                        <p:attrNameLst>
                                          <p:attrName>fillcolor</p:attrName>
                                        </p:attrNameLst>
                                      </p:cBhvr>
                                      <p:to>
                                        <a:srgbClr val="FFC000"/>
                                      </p:to>
                                    </p:animClr>
                                    <p:set>
                                      <p:cBhvr>
                                        <p:cTn id="219" dur="500" fill="hold"/>
                                        <p:tgtEl>
                                          <p:spTgt spid="60"/>
                                        </p:tgtEl>
                                        <p:attrNameLst>
                                          <p:attrName>fill.type</p:attrName>
                                        </p:attrNameLst>
                                      </p:cBhvr>
                                      <p:to>
                                        <p:strVal val="solid"/>
                                      </p:to>
                                    </p:set>
                                    <p:set>
                                      <p:cBhvr>
                                        <p:cTn id="220" dur="500" fill="hold"/>
                                        <p:tgtEl>
                                          <p:spTgt spid="60"/>
                                        </p:tgtEl>
                                        <p:attrNameLst>
                                          <p:attrName>fill.on</p:attrName>
                                        </p:attrNameLst>
                                      </p:cBhvr>
                                      <p:to>
                                        <p:strVal val="true"/>
                                      </p:to>
                                    </p:set>
                                  </p:childTnLst>
                                </p:cTn>
                              </p:par>
                              <p:par>
                                <p:cTn id="221" presetID="1" presetClass="emph" presetSubtype="2" fill="hold" nodeType="withEffect">
                                  <p:stCondLst>
                                    <p:cond delay="0"/>
                                  </p:stCondLst>
                                  <p:childTnLst>
                                    <p:animClr clrSpc="rgb" dir="cw">
                                      <p:cBhvr>
                                        <p:cTn id="222" dur="500" fill="hold"/>
                                        <p:tgtEl>
                                          <p:spTgt spid="11"/>
                                        </p:tgtEl>
                                        <p:attrNameLst>
                                          <p:attrName>fillcolor</p:attrName>
                                        </p:attrNameLst>
                                      </p:cBhvr>
                                      <p:to>
                                        <a:srgbClr val="FFC000"/>
                                      </p:to>
                                    </p:animClr>
                                    <p:set>
                                      <p:cBhvr>
                                        <p:cTn id="223" dur="500" fill="hold"/>
                                        <p:tgtEl>
                                          <p:spTgt spid="11"/>
                                        </p:tgtEl>
                                        <p:attrNameLst>
                                          <p:attrName>fill.type</p:attrName>
                                        </p:attrNameLst>
                                      </p:cBhvr>
                                      <p:to>
                                        <p:strVal val="solid"/>
                                      </p:to>
                                    </p:set>
                                    <p:set>
                                      <p:cBhvr>
                                        <p:cTn id="224" dur="500" fill="hold"/>
                                        <p:tgtEl>
                                          <p:spTgt spid="11"/>
                                        </p:tgtEl>
                                        <p:attrNameLst>
                                          <p:attrName>fill.on</p:attrName>
                                        </p:attrNameLst>
                                      </p:cBhvr>
                                      <p:to>
                                        <p:strVal val="true"/>
                                      </p:to>
                                    </p:set>
                                  </p:childTnLst>
                                </p:cTn>
                              </p:par>
                            </p:childTnLst>
                          </p:cTn>
                        </p:par>
                        <p:par>
                          <p:cTn id="225" fill="hold">
                            <p:stCondLst>
                              <p:cond delay="2250"/>
                            </p:stCondLst>
                            <p:childTnLst>
                              <p:par>
                                <p:cTn id="226" presetID="1" presetClass="emph" presetSubtype="2" fill="hold" nodeType="afterEffect">
                                  <p:stCondLst>
                                    <p:cond delay="0"/>
                                  </p:stCondLst>
                                  <p:childTnLst>
                                    <p:animClr clrSpc="rgb" dir="cw">
                                      <p:cBhvr>
                                        <p:cTn id="227" dur="500" fill="hold"/>
                                        <p:tgtEl>
                                          <p:spTgt spid="23"/>
                                        </p:tgtEl>
                                        <p:attrNameLst>
                                          <p:attrName>fillcolor</p:attrName>
                                        </p:attrNameLst>
                                      </p:cBhvr>
                                      <p:to>
                                        <a:srgbClr val="C00000"/>
                                      </p:to>
                                    </p:animClr>
                                    <p:set>
                                      <p:cBhvr>
                                        <p:cTn id="228" dur="500" fill="hold"/>
                                        <p:tgtEl>
                                          <p:spTgt spid="23"/>
                                        </p:tgtEl>
                                        <p:attrNameLst>
                                          <p:attrName>fill.type</p:attrName>
                                        </p:attrNameLst>
                                      </p:cBhvr>
                                      <p:to>
                                        <p:strVal val="solid"/>
                                      </p:to>
                                    </p:set>
                                    <p:set>
                                      <p:cBhvr>
                                        <p:cTn id="229" dur="500" fill="hold"/>
                                        <p:tgtEl>
                                          <p:spTgt spid="23"/>
                                        </p:tgtEl>
                                        <p:attrNameLst>
                                          <p:attrName>fill.on</p:attrName>
                                        </p:attrNameLst>
                                      </p:cBhvr>
                                      <p:to>
                                        <p:strVal val="true"/>
                                      </p:to>
                                    </p:set>
                                  </p:childTnLst>
                                </p:cTn>
                              </p:par>
                              <p:par>
                                <p:cTn id="230" presetID="1" presetClass="emph" presetSubtype="2" fill="hold" nodeType="withEffect">
                                  <p:stCondLst>
                                    <p:cond delay="0"/>
                                  </p:stCondLst>
                                  <p:childTnLst>
                                    <p:animClr clrSpc="rgb" dir="cw">
                                      <p:cBhvr>
                                        <p:cTn id="231" dur="500" fill="hold"/>
                                        <p:tgtEl>
                                          <p:spTgt spid="14"/>
                                        </p:tgtEl>
                                        <p:attrNameLst>
                                          <p:attrName>fillcolor</p:attrName>
                                        </p:attrNameLst>
                                      </p:cBhvr>
                                      <p:to>
                                        <a:srgbClr val="C00000"/>
                                      </p:to>
                                    </p:animClr>
                                    <p:set>
                                      <p:cBhvr>
                                        <p:cTn id="232" dur="500" fill="hold"/>
                                        <p:tgtEl>
                                          <p:spTgt spid="14"/>
                                        </p:tgtEl>
                                        <p:attrNameLst>
                                          <p:attrName>fill.type</p:attrName>
                                        </p:attrNameLst>
                                      </p:cBhvr>
                                      <p:to>
                                        <p:strVal val="solid"/>
                                      </p:to>
                                    </p:set>
                                    <p:set>
                                      <p:cBhvr>
                                        <p:cTn id="233" dur="500" fill="hold"/>
                                        <p:tgtEl>
                                          <p:spTgt spid="14"/>
                                        </p:tgtEl>
                                        <p:attrNameLst>
                                          <p:attrName>fill.on</p:attrName>
                                        </p:attrNameLst>
                                      </p:cBhvr>
                                      <p:to>
                                        <p:strVal val="true"/>
                                      </p:to>
                                    </p:set>
                                  </p:childTnLst>
                                </p:cTn>
                              </p:par>
                              <p:par>
                                <p:cTn id="234" presetID="1" presetClass="emph" presetSubtype="2" fill="hold" nodeType="withEffect">
                                  <p:stCondLst>
                                    <p:cond delay="0"/>
                                  </p:stCondLst>
                                  <p:childTnLst>
                                    <p:animClr clrSpc="rgb" dir="cw">
                                      <p:cBhvr>
                                        <p:cTn id="235" dur="500" fill="hold"/>
                                        <p:tgtEl>
                                          <p:spTgt spid="66"/>
                                        </p:tgtEl>
                                        <p:attrNameLst>
                                          <p:attrName>fillcolor</p:attrName>
                                        </p:attrNameLst>
                                      </p:cBhvr>
                                      <p:to>
                                        <a:srgbClr val="C00000"/>
                                      </p:to>
                                    </p:animClr>
                                    <p:set>
                                      <p:cBhvr>
                                        <p:cTn id="236" dur="500" fill="hold"/>
                                        <p:tgtEl>
                                          <p:spTgt spid="66"/>
                                        </p:tgtEl>
                                        <p:attrNameLst>
                                          <p:attrName>fill.type</p:attrName>
                                        </p:attrNameLst>
                                      </p:cBhvr>
                                      <p:to>
                                        <p:strVal val="solid"/>
                                      </p:to>
                                    </p:set>
                                    <p:set>
                                      <p:cBhvr>
                                        <p:cTn id="237" dur="500" fill="hold"/>
                                        <p:tgtEl>
                                          <p:spTgt spid="66"/>
                                        </p:tgtEl>
                                        <p:attrNameLst>
                                          <p:attrName>fill.on</p:attrName>
                                        </p:attrNameLst>
                                      </p:cBhvr>
                                      <p:to>
                                        <p:strVal val="true"/>
                                      </p:to>
                                    </p:set>
                                  </p:childTnLst>
                                </p:cTn>
                              </p:par>
                              <p:par>
                                <p:cTn id="238" presetID="1" presetClass="emph" presetSubtype="2" fill="hold" nodeType="withEffect">
                                  <p:stCondLst>
                                    <p:cond delay="0"/>
                                  </p:stCondLst>
                                  <p:childTnLst>
                                    <p:animClr clrSpc="rgb" dir="cw">
                                      <p:cBhvr>
                                        <p:cTn id="239" dur="500" fill="hold"/>
                                        <p:tgtEl>
                                          <p:spTgt spid="61"/>
                                        </p:tgtEl>
                                        <p:attrNameLst>
                                          <p:attrName>fillcolor</p:attrName>
                                        </p:attrNameLst>
                                      </p:cBhvr>
                                      <p:to>
                                        <a:srgbClr val="C00000"/>
                                      </p:to>
                                    </p:animClr>
                                    <p:set>
                                      <p:cBhvr>
                                        <p:cTn id="240" dur="500" fill="hold"/>
                                        <p:tgtEl>
                                          <p:spTgt spid="61"/>
                                        </p:tgtEl>
                                        <p:attrNameLst>
                                          <p:attrName>fill.type</p:attrName>
                                        </p:attrNameLst>
                                      </p:cBhvr>
                                      <p:to>
                                        <p:strVal val="solid"/>
                                      </p:to>
                                    </p:set>
                                    <p:set>
                                      <p:cBhvr>
                                        <p:cTn id="241" dur="500" fill="hold"/>
                                        <p:tgtEl>
                                          <p:spTgt spid="61"/>
                                        </p:tgtEl>
                                        <p:attrNameLst>
                                          <p:attrName>fill.on</p:attrName>
                                        </p:attrNameLst>
                                      </p:cBhvr>
                                      <p:to>
                                        <p:strVal val="true"/>
                                      </p:to>
                                    </p:set>
                                  </p:childTnLst>
                                </p:cTn>
                              </p:par>
                              <p:par>
                                <p:cTn id="242" presetID="1" presetClass="emph" presetSubtype="2" fill="hold" nodeType="withEffect">
                                  <p:stCondLst>
                                    <p:cond delay="0"/>
                                  </p:stCondLst>
                                  <p:childTnLst>
                                    <p:animClr clrSpc="rgb" dir="cw">
                                      <p:cBhvr>
                                        <p:cTn id="243" dur="500" fill="hold"/>
                                        <p:tgtEl>
                                          <p:spTgt spid="52"/>
                                        </p:tgtEl>
                                        <p:attrNameLst>
                                          <p:attrName>fillcolor</p:attrName>
                                        </p:attrNameLst>
                                      </p:cBhvr>
                                      <p:to>
                                        <a:srgbClr val="C00000"/>
                                      </p:to>
                                    </p:animClr>
                                    <p:set>
                                      <p:cBhvr>
                                        <p:cTn id="244" dur="500" fill="hold"/>
                                        <p:tgtEl>
                                          <p:spTgt spid="52"/>
                                        </p:tgtEl>
                                        <p:attrNameLst>
                                          <p:attrName>fill.type</p:attrName>
                                        </p:attrNameLst>
                                      </p:cBhvr>
                                      <p:to>
                                        <p:strVal val="solid"/>
                                      </p:to>
                                    </p:set>
                                    <p:set>
                                      <p:cBhvr>
                                        <p:cTn id="245" dur="500" fill="hold"/>
                                        <p:tgtEl>
                                          <p:spTgt spid="52"/>
                                        </p:tgtEl>
                                        <p:attrNameLst>
                                          <p:attrName>fill.on</p:attrName>
                                        </p:attrNameLst>
                                      </p:cBhvr>
                                      <p:to>
                                        <p:strVal val="true"/>
                                      </p:to>
                                    </p:set>
                                  </p:childTnLst>
                                </p:cTn>
                              </p:par>
                              <p:par>
                                <p:cTn id="246" presetID="1" presetClass="emph" presetSubtype="2" fill="hold" nodeType="withEffect">
                                  <p:stCondLst>
                                    <p:cond delay="0"/>
                                  </p:stCondLst>
                                  <p:childTnLst>
                                    <p:animClr clrSpc="rgb" dir="cw">
                                      <p:cBhvr>
                                        <p:cTn id="247" dur="500" fill="hold"/>
                                        <p:tgtEl>
                                          <p:spTgt spid="74"/>
                                        </p:tgtEl>
                                        <p:attrNameLst>
                                          <p:attrName>fillcolor</p:attrName>
                                        </p:attrNameLst>
                                      </p:cBhvr>
                                      <p:to>
                                        <a:srgbClr val="C00000"/>
                                      </p:to>
                                    </p:animClr>
                                    <p:set>
                                      <p:cBhvr>
                                        <p:cTn id="248" dur="500" fill="hold"/>
                                        <p:tgtEl>
                                          <p:spTgt spid="74"/>
                                        </p:tgtEl>
                                        <p:attrNameLst>
                                          <p:attrName>fill.type</p:attrName>
                                        </p:attrNameLst>
                                      </p:cBhvr>
                                      <p:to>
                                        <p:strVal val="solid"/>
                                      </p:to>
                                    </p:set>
                                    <p:set>
                                      <p:cBhvr>
                                        <p:cTn id="249" dur="500" fill="hold"/>
                                        <p:tgtEl>
                                          <p:spTgt spid="74"/>
                                        </p:tgtEl>
                                        <p:attrNameLst>
                                          <p:attrName>fill.on</p:attrName>
                                        </p:attrNameLst>
                                      </p:cBhvr>
                                      <p:to>
                                        <p:strVal val="true"/>
                                      </p:to>
                                    </p:set>
                                  </p:childTnLst>
                                </p:cTn>
                              </p:par>
                              <p:par>
                                <p:cTn id="250" presetID="1" presetClass="emph" presetSubtype="2" fill="hold" nodeType="withEffect">
                                  <p:stCondLst>
                                    <p:cond delay="0"/>
                                  </p:stCondLst>
                                  <p:childTnLst>
                                    <p:animClr clrSpc="rgb" dir="cw">
                                      <p:cBhvr>
                                        <p:cTn id="251" dur="500" fill="hold"/>
                                        <p:tgtEl>
                                          <p:spTgt spid="73"/>
                                        </p:tgtEl>
                                        <p:attrNameLst>
                                          <p:attrName>fillcolor</p:attrName>
                                        </p:attrNameLst>
                                      </p:cBhvr>
                                      <p:to>
                                        <a:srgbClr val="C00000"/>
                                      </p:to>
                                    </p:animClr>
                                    <p:set>
                                      <p:cBhvr>
                                        <p:cTn id="252" dur="500" fill="hold"/>
                                        <p:tgtEl>
                                          <p:spTgt spid="73"/>
                                        </p:tgtEl>
                                        <p:attrNameLst>
                                          <p:attrName>fill.type</p:attrName>
                                        </p:attrNameLst>
                                      </p:cBhvr>
                                      <p:to>
                                        <p:strVal val="solid"/>
                                      </p:to>
                                    </p:set>
                                    <p:set>
                                      <p:cBhvr>
                                        <p:cTn id="253" dur="500" fill="hold"/>
                                        <p:tgtEl>
                                          <p:spTgt spid="73"/>
                                        </p:tgtEl>
                                        <p:attrNameLst>
                                          <p:attrName>fill.on</p:attrName>
                                        </p:attrNameLst>
                                      </p:cBhvr>
                                      <p:to>
                                        <p:strVal val="true"/>
                                      </p:to>
                                    </p:set>
                                  </p:childTnLst>
                                </p:cTn>
                              </p:par>
                              <p:par>
                                <p:cTn id="254" presetID="1" presetClass="emph" presetSubtype="2" fill="hold" nodeType="withEffect">
                                  <p:stCondLst>
                                    <p:cond delay="0"/>
                                  </p:stCondLst>
                                  <p:childTnLst>
                                    <p:animClr clrSpc="rgb" dir="cw">
                                      <p:cBhvr>
                                        <p:cTn id="255" dur="500" fill="hold"/>
                                        <p:tgtEl>
                                          <p:spTgt spid="47"/>
                                        </p:tgtEl>
                                        <p:attrNameLst>
                                          <p:attrName>fillcolor</p:attrName>
                                        </p:attrNameLst>
                                      </p:cBhvr>
                                      <p:to>
                                        <a:srgbClr val="C00000"/>
                                      </p:to>
                                    </p:animClr>
                                    <p:set>
                                      <p:cBhvr>
                                        <p:cTn id="256" dur="500" fill="hold"/>
                                        <p:tgtEl>
                                          <p:spTgt spid="47"/>
                                        </p:tgtEl>
                                        <p:attrNameLst>
                                          <p:attrName>fill.type</p:attrName>
                                        </p:attrNameLst>
                                      </p:cBhvr>
                                      <p:to>
                                        <p:strVal val="solid"/>
                                      </p:to>
                                    </p:set>
                                    <p:set>
                                      <p:cBhvr>
                                        <p:cTn id="257" dur="500" fill="hold"/>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5" grpId="0" animBg="1"/>
      <p:bldP spid="16"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Control Plane</a:t>
            </a:r>
          </a:p>
        </p:txBody>
      </p:sp>
      <p:sp>
        <p:nvSpPr>
          <p:cNvPr id="4" name="Slide Number Placeholder 3"/>
          <p:cNvSpPr>
            <a:spLocks noGrp="1"/>
          </p:cNvSpPr>
          <p:nvPr>
            <p:ph type="sldNum" sz="quarter" idx="11"/>
          </p:nvPr>
        </p:nvSpPr>
        <p:spPr/>
        <p:txBody>
          <a:bodyPr/>
          <a:lstStyle/>
          <a:p>
            <a:fld id="{B6F15528-21DE-4FAA-801E-634DDDAF4B2B}" type="slidenum">
              <a:rPr lang="en-US" smtClean="0"/>
              <a:pPr/>
              <a:t>32</a:t>
            </a:fld>
            <a:endParaRPr lang="en-US"/>
          </a:p>
        </p:txBody>
      </p:sp>
      <p:grpSp>
        <p:nvGrpSpPr>
          <p:cNvPr id="3" name="Group 2"/>
          <p:cNvGrpSpPr/>
          <p:nvPr/>
        </p:nvGrpSpPr>
        <p:grpSpPr>
          <a:xfrm>
            <a:off x="457200" y="1428750"/>
            <a:ext cx="3369694" cy="1550090"/>
            <a:chOff x="457200" y="1428750"/>
            <a:chExt cx="3369694" cy="1550090"/>
          </a:xfrm>
          <a:solidFill>
            <a:srgbClr val="92D050"/>
          </a:solidFill>
        </p:grpSpPr>
        <p:sp>
          <p:nvSpPr>
            <p:cNvPr id="6" name="Rounded Rectangle 5"/>
            <p:cNvSpPr/>
            <p:nvPr/>
          </p:nvSpPr>
          <p:spPr bwMode="auto">
            <a:xfrm>
              <a:off x="1296723" y="1428750"/>
              <a:ext cx="844164" cy="386991"/>
            </a:xfrm>
            <a:prstGeom prst="roundRect">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SW00</a:t>
              </a:r>
            </a:p>
          </p:txBody>
        </p:sp>
        <p:sp>
          <p:nvSpPr>
            <p:cNvPr id="7" name="Rounded Rectangle 6"/>
            <p:cNvSpPr/>
            <p:nvPr/>
          </p:nvSpPr>
          <p:spPr bwMode="auto">
            <a:xfrm>
              <a:off x="1296723" y="2255889"/>
              <a:ext cx="844164" cy="386991"/>
            </a:xfrm>
            <a:prstGeom prst="roundRect">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SW10</a:t>
              </a:r>
            </a:p>
          </p:txBody>
        </p:sp>
        <p:sp>
          <p:nvSpPr>
            <p:cNvPr id="9" name="Rounded Rectangle 8"/>
            <p:cNvSpPr/>
            <p:nvPr/>
          </p:nvSpPr>
          <p:spPr bwMode="auto">
            <a:xfrm>
              <a:off x="2982730" y="1428750"/>
              <a:ext cx="844164" cy="386991"/>
            </a:xfrm>
            <a:prstGeom prst="roundRect">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SW01</a:t>
              </a:r>
            </a:p>
          </p:txBody>
        </p:sp>
        <p:sp>
          <p:nvSpPr>
            <p:cNvPr id="10" name="Rounded Rectangle 9"/>
            <p:cNvSpPr/>
            <p:nvPr/>
          </p:nvSpPr>
          <p:spPr bwMode="auto">
            <a:xfrm>
              <a:off x="2982730" y="2255889"/>
              <a:ext cx="844164" cy="386991"/>
            </a:xfrm>
            <a:prstGeom prst="roundRect">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SW11</a:t>
              </a:r>
            </a:p>
          </p:txBody>
        </p:sp>
        <p:sp>
          <p:nvSpPr>
            <p:cNvPr id="15" name="Oval 14"/>
            <p:cNvSpPr/>
            <p:nvPr/>
          </p:nvSpPr>
          <p:spPr bwMode="auto">
            <a:xfrm>
              <a:off x="457200" y="1819995"/>
              <a:ext cx="723569" cy="331706"/>
            </a:xfrm>
            <a:prstGeom prst="ellipse">
              <a:avLst/>
            </a:prstGeom>
            <a:grp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NI00</a:t>
              </a:r>
            </a:p>
          </p:txBody>
        </p:sp>
        <p:sp>
          <p:nvSpPr>
            <p:cNvPr id="16" name="Oval 15"/>
            <p:cNvSpPr/>
            <p:nvPr/>
          </p:nvSpPr>
          <p:spPr bwMode="auto">
            <a:xfrm>
              <a:off x="457200" y="2647134"/>
              <a:ext cx="723569" cy="331706"/>
            </a:xfrm>
            <a:prstGeom prst="ellipse">
              <a:avLst/>
            </a:prstGeom>
            <a:grp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NI10</a:t>
              </a:r>
            </a:p>
          </p:txBody>
        </p:sp>
        <p:sp>
          <p:nvSpPr>
            <p:cNvPr id="18" name="Oval 17"/>
            <p:cNvSpPr/>
            <p:nvPr/>
          </p:nvSpPr>
          <p:spPr bwMode="auto">
            <a:xfrm>
              <a:off x="2143207" y="1819995"/>
              <a:ext cx="723569" cy="331706"/>
            </a:xfrm>
            <a:prstGeom prst="ellipse">
              <a:avLst/>
            </a:prstGeom>
            <a:grp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NI01</a:t>
              </a:r>
            </a:p>
          </p:txBody>
        </p:sp>
        <p:sp>
          <p:nvSpPr>
            <p:cNvPr id="19" name="Oval 18"/>
            <p:cNvSpPr/>
            <p:nvPr/>
          </p:nvSpPr>
          <p:spPr bwMode="auto">
            <a:xfrm>
              <a:off x="2143207" y="2647134"/>
              <a:ext cx="723569" cy="331706"/>
            </a:xfrm>
            <a:prstGeom prst="ellipse">
              <a:avLst/>
            </a:prstGeom>
            <a:grp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NI11</a:t>
              </a:r>
            </a:p>
          </p:txBody>
        </p:sp>
      </p:grpSp>
      <p:grpSp>
        <p:nvGrpSpPr>
          <p:cNvPr id="79" name="Group 78"/>
          <p:cNvGrpSpPr/>
          <p:nvPr/>
        </p:nvGrpSpPr>
        <p:grpSpPr>
          <a:xfrm>
            <a:off x="3829214" y="1428750"/>
            <a:ext cx="3381295" cy="1565889"/>
            <a:chOff x="3829214" y="1428750"/>
            <a:chExt cx="3381295" cy="1565889"/>
          </a:xfrm>
          <a:solidFill>
            <a:srgbClr val="00B0F0"/>
          </a:solidFill>
        </p:grpSpPr>
        <p:sp>
          <p:nvSpPr>
            <p:cNvPr id="12" name="Rounded Rectangle 11"/>
            <p:cNvSpPr/>
            <p:nvPr/>
          </p:nvSpPr>
          <p:spPr bwMode="auto">
            <a:xfrm>
              <a:off x="4668737" y="1428750"/>
              <a:ext cx="844164" cy="386991"/>
            </a:xfrm>
            <a:prstGeom prst="roundRect">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SW02</a:t>
              </a:r>
            </a:p>
          </p:txBody>
        </p:sp>
        <p:sp>
          <p:nvSpPr>
            <p:cNvPr id="13" name="Rounded Rectangle 12"/>
            <p:cNvSpPr/>
            <p:nvPr/>
          </p:nvSpPr>
          <p:spPr bwMode="auto">
            <a:xfrm>
              <a:off x="4668737" y="2255889"/>
              <a:ext cx="844164" cy="386991"/>
            </a:xfrm>
            <a:prstGeom prst="roundRect">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SW12</a:t>
              </a:r>
            </a:p>
          </p:txBody>
        </p:sp>
        <p:sp>
          <p:nvSpPr>
            <p:cNvPr id="21" name="Oval 20"/>
            <p:cNvSpPr/>
            <p:nvPr/>
          </p:nvSpPr>
          <p:spPr bwMode="auto">
            <a:xfrm>
              <a:off x="3829214" y="1819995"/>
              <a:ext cx="723569" cy="331706"/>
            </a:xfrm>
            <a:prstGeom prst="ellipse">
              <a:avLst/>
            </a:prstGeom>
            <a:grp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NI02</a:t>
              </a:r>
            </a:p>
          </p:txBody>
        </p:sp>
        <p:sp>
          <p:nvSpPr>
            <p:cNvPr id="22" name="Oval 21"/>
            <p:cNvSpPr/>
            <p:nvPr/>
          </p:nvSpPr>
          <p:spPr bwMode="auto">
            <a:xfrm>
              <a:off x="3829214" y="2647134"/>
              <a:ext cx="723569" cy="331706"/>
            </a:xfrm>
            <a:prstGeom prst="ellipse">
              <a:avLst/>
            </a:prstGeom>
            <a:grp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NI12</a:t>
              </a:r>
            </a:p>
          </p:txBody>
        </p:sp>
        <p:sp>
          <p:nvSpPr>
            <p:cNvPr id="45" name="Rounded Rectangle 44"/>
            <p:cNvSpPr/>
            <p:nvPr/>
          </p:nvSpPr>
          <p:spPr bwMode="auto">
            <a:xfrm>
              <a:off x="6366345" y="1444549"/>
              <a:ext cx="844164" cy="386991"/>
            </a:xfrm>
            <a:prstGeom prst="roundRect">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SW03</a:t>
              </a:r>
            </a:p>
          </p:txBody>
        </p:sp>
        <p:sp>
          <p:nvSpPr>
            <p:cNvPr id="46" name="Rounded Rectangle 45"/>
            <p:cNvSpPr/>
            <p:nvPr/>
          </p:nvSpPr>
          <p:spPr bwMode="auto">
            <a:xfrm>
              <a:off x="6366345" y="2271687"/>
              <a:ext cx="844164" cy="386991"/>
            </a:xfrm>
            <a:prstGeom prst="roundRect">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SW13</a:t>
              </a:r>
            </a:p>
          </p:txBody>
        </p:sp>
        <p:sp>
          <p:nvSpPr>
            <p:cNvPr id="50" name="Oval 49"/>
            <p:cNvSpPr/>
            <p:nvPr/>
          </p:nvSpPr>
          <p:spPr bwMode="auto">
            <a:xfrm>
              <a:off x="5526821" y="1835794"/>
              <a:ext cx="723569" cy="331706"/>
            </a:xfrm>
            <a:prstGeom prst="ellipse">
              <a:avLst/>
            </a:prstGeom>
            <a:grp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NI02</a:t>
              </a:r>
            </a:p>
          </p:txBody>
        </p:sp>
        <p:sp>
          <p:nvSpPr>
            <p:cNvPr id="51" name="Oval 50"/>
            <p:cNvSpPr/>
            <p:nvPr/>
          </p:nvSpPr>
          <p:spPr bwMode="auto">
            <a:xfrm>
              <a:off x="5526821" y="2662933"/>
              <a:ext cx="723569" cy="331706"/>
            </a:xfrm>
            <a:prstGeom prst="ellipse">
              <a:avLst/>
            </a:prstGeom>
            <a:grp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NI12</a:t>
              </a:r>
            </a:p>
          </p:txBody>
        </p:sp>
      </p:grpSp>
      <p:grpSp>
        <p:nvGrpSpPr>
          <p:cNvPr id="80" name="Group 79"/>
          <p:cNvGrpSpPr/>
          <p:nvPr/>
        </p:nvGrpSpPr>
        <p:grpSpPr>
          <a:xfrm>
            <a:off x="457200" y="3083027"/>
            <a:ext cx="3377645" cy="1552528"/>
            <a:chOff x="457200" y="3083027"/>
            <a:chExt cx="3377645" cy="1552528"/>
          </a:xfrm>
          <a:solidFill>
            <a:srgbClr val="FFC000"/>
          </a:solidFill>
        </p:grpSpPr>
        <p:sp>
          <p:nvSpPr>
            <p:cNvPr id="8" name="Rounded Rectangle 7"/>
            <p:cNvSpPr/>
            <p:nvPr/>
          </p:nvSpPr>
          <p:spPr bwMode="auto">
            <a:xfrm>
              <a:off x="1296723" y="3083027"/>
              <a:ext cx="844164" cy="386991"/>
            </a:xfrm>
            <a:prstGeom prst="roundRect">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SW20</a:t>
              </a:r>
            </a:p>
          </p:txBody>
        </p:sp>
        <p:sp>
          <p:nvSpPr>
            <p:cNvPr id="11" name="Rounded Rectangle 10"/>
            <p:cNvSpPr/>
            <p:nvPr/>
          </p:nvSpPr>
          <p:spPr bwMode="auto">
            <a:xfrm>
              <a:off x="2982730" y="3083027"/>
              <a:ext cx="844164" cy="386991"/>
            </a:xfrm>
            <a:prstGeom prst="roundRect">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SW21</a:t>
              </a:r>
            </a:p>
          </p:txBody>
        </p:sp>
        <p:sp>
          <p:nvSpPr>
            <p:cNvPr id="17" name="Oval 16"/>
            <p:cNvSpPr/>
            <p:nvPr/>
          </p:nvSpPr>
          <p:spPr bwMode="auto">
            <a:xfrm>
              <a:off x="457200" y="3474272"/>
              <a:ext cx="723569" cy="331706"/>
            </a:xfrm>
            <a:prstGeom prst="ellipse">
              <a:avLst/>
            </a:prstGeom>
            <a:grp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NI20</a:t>
              </a:r>
            </a:p>
          </p:txBody>
        </p:sp>
        <p:sp>
          <p:nvSpPr>
            <p:cNvPr id="20" name="Oval 19"/>
            <p:cNvSpPr/>
            <p:nvPr/>
          </p:nvSpPr>
          <p:spPr bwMode="auto">
            <a:xfrm>
              <a:off x="2143207" y="3474272"/>
              <a:ext cx="723569" cy="331706"/>
            </a:xfrm>
            <a:prstGeom prst="ellipse">
              <a:avLst/>
            </a:prstGeom>
            <a:grp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NI21</a:t>
              </a:r>
            </a:p>
          </p:txBody>
        </p:sp>
        <p:sp>
          <p:nvSpPr>
            <p:cNvPr id="59" name="Rounded Rectangle 58"/>
            <p:cNvSpPr/>
            <p:nvPr/>
          </p:nvSpPr>
          <p:spPr bwMode="auto">
            <a:xfrm>
              <a:off x="1304674" y="3912604"/>
              <a:ext cx="844164" cy="386991"/>
            </a:xfrm>
            <a:prstGeom prst="roundRect">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SW30</a:t>
              </a:r>
            </a:p>
          </p:txBody>
        </p:sp>
        <p:sp>
          <p:nvSpPr>
            <p:cNvPr id="60" name="Rounded Rectangle 59"/>
            <p:cNvSpPr/>
            <p:nvPr/>
          </p:nvSpPr>
          <p:spPr bwMode="auto">
            <a:xfrm>
              <a:off x="2990681" y="3912604"/>
              <a:ext cx="844164" cy="386991"/>
            </a:xfrm>
            <a:prstGeom prst="roundRect">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SW31</a:t>
              </a:r>
            </a:p>
          </p:txBody>
        </p:sp>
        <p:sp>
          <p:nvSpPr>
            <p:cNvPr id="64" name="Oval 63"/>
            <p:cNvSpPr/>
            <p:nvPr/>
          </p:nvSpPr>
          <p:spPr bwMode="auto">
            <a:xfrm>
              <a:off x="465151" y="4303849"/>
              <a:ext cx="723569" cy="331706"/>
            </a:xfrm>
            <a:prstGeom prst="ellipse">
              <a:avLst/>
            </a:prstGeom>
            <a:grp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NI30</a:t>
              </a:r>
            </a:p>
          </p:txBody>
        </p:sp>
        <p:sp>
          <p:nvSpPr>
            <p:cNvPr id="65" name="Oval 64"/>
            <p:cNvSpPr/>
            <p:nvPr/>
          </p:nvSpPr>
          <p:spPr bwMode="auto">
            <a:xfrm>
              <a:off x="2151158" y="4303849"/>
              <a:ext cx="723569" cy="331706"/>
            </a:xfrm>
            <a:prstGeom prst="ellipse">
              <a:avLst/>
            </a:prstGeom>
            <a:grp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NI31</a:t>
              </a:r>
            </a:p>
          </p:txBody>
        </p:sp>
      </p:grpSp>
      <p:grpSp>
        <p:nvGrpSpPr>
          <p:cNvPr id="81" name="Group 80"/>
          <p:cNvGrpSpPr/>
          <p:nvPr/>
        </p:nvGrpSpPr>
        <p:grpSpPr>
          <a:xfrm>
            <a:off x="3829214" y="3083027"/>
            <a:ext cx="3389246" cy="1568327"/>
            <a:chOff x="3829214" y="3083027"/>
            <a:chExt cx="3389246" cy="1568327"/>
          </a:xfrm>
        </p:grpSpPr>
        <p:sp>
          <p:nvSpPr>
            <p:cNvPr id="14" name="Rounded Rectangle 13"/>
            <p:cNvSpPr/>
            <p:nvPr/>
          </p:nvSpPr>
          <p:spPr bwMode="auto">
            <a:xfrm>
              <a:off x="4668737" y="3083027"/>
              <a:ext cx="844164" cy="386991"/>
            </a:xfrm>
            <a:prstGeom prst="roundRect">
              <a:avLst/>
            </a:prstGeom>
            <a:solidFill>
              <a:srgbClr val="C00000"/>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SW22</a:t>
              </a:r>
            </a:p>
          </p:txBody>
        </p:sp>
        <p:sp>
          <p:nvSpPr>
            <p:cNvPr id="23" name="Oval 22"/>
            <p:cNvSpPr/>
            <p:nvPr/>
          </p:nvSpPr>
          <p:spPr bwMode="auto">
            <a:xfrm>
              <a:off x="3829214" y="3474272"/>
              <a:ext cx="723569" cy="331706"/>
            </a:xfrm>
            <a:prstGeom prst="ellipse">
              <a:avLst/>
            </a:prstGeom>
            <a:solidFill>
              <a:srgbClr val="C00000"/>
            </a:solid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NI22</a:t>
              </a:r>
            </a:p>
          </p:txBody>
        </p:sp>
        <p:sp>
          <p:nvSpPr>
            <p:cNvPr id="47" name="Rounded Rectangle 46"/>
            <p:cNvSpPr/>
            <p:nvPr/>
          </p:nvSpPr>
          <p:spPr bwMode="auto">
            <a:xfrm>
              <a:off x="6366345" y="3098826"/>
              <a:ext cx="844164" cy="386991"/>
            </a:xfrm>
            <a:prstGeom prst="roundRect">
              <a:avLst/>
            </a:prstGeom>
            <a:solidFill>
              <a:srgbClr val="C00000"/>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SW23</a:t>
              </a:r>
            </a:p>
          </p:txBody>
        </p:sp>
        <p:sp>
          <p:nvSpPr>
            <p:cNvPr id="52" name="Oval 51"/>
            <p:cNvSpPr/>
            <p:nvPr/>
          </p:nvSpPr>
          <p:spPr bwMode="auto">
            <a:xfrm>
              <a:off x="5526821" y="3490071"/>
              <a:ext cx="723569" cy="331706"/>
            </a:xfrm>
            <a:prstGeom prst="ellipse">
              <a:avLst/>
            </a:prstGeom>
            <a:solidFill>
              <a:srgbClr val="C00000"/>
            </a:solid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NI22</a:t>
              </a:r>
            </a:p>
          </p:txBody>
        </p:sp>
        <p:sp>
          <p:nvSpPr>
            <p:cNvPr id="61" name="Rounded Rectangle 60"/>
            <p:cNvSpPr/>
            <p:nvPr/>
          </p:nvSpPr>
          <p:spPr bwMode="auto">
            <a:xfrm>
              <a:off x="4676688" y="3912604"/>
              <a:ext cx="844164" cy="386991"/>
            </a:xfrm>
            <a:prstGeom prst="roundRect">
              <a:avLst/>
            </a:prstGeom>
            <a:solidFill>
              <a:srgbClr val="C00000"/>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SW32</a:t>
              </a:r>
            </a:p>
          </p:txBody>
        </p:sp>
        <p:sp>
          <p:nvSpPr>
            <p:cNvPr id="66" name="Oval 65"/>
            <p:cNvSpPr/>
            <p:nvPr/>
          </p:nvSpPr>
          <p:spPr bwMode="auto">
            <a:xfrm>
              <a:off x="3837165" y="4303849"/>
              <a:ext cx="723569" cy="331706"/>
            </a:xfrm>
            <a:prstGeom prst="ellipse">
              <a:avLst/>
            </a:prstGeom>
            <a:solidFill>
              <a:srgbClr val="C00000"/>
            </a:solid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NI32</a:t>
              </a:r>
            </a:p>
          </p:txBody>
        </p:sp>
        <p:sp>
          <p:nvSpPr>
            <p:cNvPr id="73" name="Rounded Rectangle 72"/>
            <p:cNvSpPr/>
            <p:nvPr/>
          </p:nvSpPr>
          <p:spPr bwMode="auto">
            <a:xfrm>
              <a:off x="6374296" y="3928402"/>
              <a:ext cx="844164" cy="386991"/>
            </a:xfrm>
            <a:prstGeom prst="roundRect">
              <a:avLst/>
            </a:prstGeom>
            <a:solidFill>
              <a:srgbClr val="C00000"/>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SW33</a:t>
              </a:r>
            </a:p>
          </p:txBody>
        </p:sp>
        <p:sp>
          <p:nvSpPr>
            <p:cNvPr id="74" name="Oval 73"/>
            <p:cNvSpPr/>
            <p:nvPr/>
          </p:nvSpPr>
          <p:spPr bwMode="auto">
            <a:xfrm>
              <a:off x="5534772" y="4319648"/>
              <a:ext cx="723569" cy="331706"/>
            </a:xfrm>
            <a:prstGeom prst="ellipse">
              <a:avLst/>
            </a:prstGeom>
            <a:solidFill>
              <a:srgbClr val="C00000"/>
            </a:solid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NI33</a:t>
              </a:r>
            </a:p>
          </p:txBody>
        </p:sp>
      </p:grpSp>
      <p:sp>
        <p:nvSpPr>
          <p:cNvPr id="82" name="Oval 81"/>
          <p:cNvSpPr/>
          <p:nvPr/>
        </p:nvSpPr>
        <p:spPr bwMode="auto">
          <a:xfrm>
            <a:off x="1068293" y="1556884"/>
            <a:ext cx="2237822" cy="1300133"/>
          </a:xfrm>
          <a:prstGeom prst="ellipse">
            <a:avLst/>
          </a:prstGeom>
          <a:solidFill>
            <a:schemeClr val="accent6">
              <a:lumMod val="20000"/>
              <a:lumOff val="80000"/>
              <a:alpha val="70000"/>
            </a:schemeClr>
          </a:solidFill>
          <a:ln w="285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lumMod val="75000"/>
                    <a:lumOff val="25000"/>
                  </a:schemeClr>
                </a:solidFill>
                <a:effectLst/>
                <a:latin typeface="Times" pitchFamily="18" charset="0"/>
              </a:rPr>
              <a:t>Sub-Ctrl</a:t>
            </a:r>
            <a:r>
              <a:rPr kumimoji="0" lang="en-US" sz="2400" b="0" i="0" u="none" strike="noStrike" cap="none" normalizeH="0" dirty="0" smtClean="0">
                <a:ln>
                  <a:noFill/>
                </a:ln>
                <a:solidFill>
                  <a:schemeClr val="tx1">
                    <a:lumMod val="75000"/>
                    <a:lumOff val="25000"/>
                  </a:schemeClr>
                </a:solidFill>
                <a:effectLst/>
                <a:latin typeface="Times" pitchFamily="18" charset="0"/>
              </a:rPr>
              <a:t> 00</a:t>
            </a:r>
            <a:endParaRPr kumimoji="0" lang="en-US" sz="2400" b="0" i="0" u="none" strike="noStrike" cap="none" normalizeH="0" baseline="0" dirty="0" smtClean="0">
              <a:ln>
                <a:noFill/>
              </a:ln>
              <a:solidFill>
                <a:schemeClr val="tx1">
                  <a:lumMod val="75000"/>
                  <a:lumOff val="25000"/>
                </a:schemeClr>
              </a:solidFill>
              <a:effectLst/>
              <a:latin typeface="Times" pitchFamily="18" charset="0"/>
            </a:endParaRPr>
          </a:p>
        </p:txBody>
      </p:sp>
      <p:sp>
        <p:nvSpPr>
          <p:cNvPr id="83" name="Oval 82"/>
          <p:cNvSpPr/>
          <p:nvPr/>
        </p:nvSpPr>
        <p:spPr bwMode="auto">
          <a:xfrm>
            <a:off x="1068293" y="3227358"/>
            <a:ext cx="2237822" cy="1300133"/>
          </a:xfrm>
          <a:prstGeom prst="ellipse">
            <a:avLst/>
          </a:prstGeom>
          <a:solidFill>
            <a:schemeClr val="accent6">
              <a:lumMod val="20000"/>
              <a:lumOff val="80000"/>
              <a:alpha val="70000"/>
            </a:schemeClr>
          </a:solidFill>
          <a:ln w="285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dirty="0">
                <a:solidFill>
                  <a:schemeClr val="tx1">
                    <a:lumMod val="75000"/>
                    <a:lumOff val="25000"/>
                  </a:schemeClr>
                </a:solidFill>
                <a:latin typeface="Times" pitchFamily="18" charset="0"/>
              </a:rPr>
              <a:t>Sub-Ctrl </a:t>
            </a:r>
            <a:r>
              <a:rPr lang="en-US" sz="2400" dirty="0" smtClean="0">
                <a:solidFill>
                  <a:schemeClr val="tx1">
                    <a:lumMod val="75000"/>
                    <a:lumOff val="25000"/>
                  </a:schemeClr>
                </a:solidFill>
                <a:latin typeface="Times" pitchFamily="18" charset="0"/>
              </a:rPr>
              <a:t>10</a:t>
            </a:r>
            <a:endParaRPr lang="en-US" sz="2400" dirty="0">
              <a:solidFill>
                <a:schemeClr val="tx1">
                  <a:lumMod val="75000"/>
                  <a:lumOff val="25000"/>
                </a:schemeClr>
              </a:solidFill>
              <a:latin typeface="Times" pitchFamily="18" charset="0"/>
            </a:endParaRPr>
          </a:p>
        </p:txBody>
      </p:sp>
      <p:sp>
        <p:nvSpPr>
          <p:cNvPr id="84" name="Oval 83"/>
          <p:cNvSpPr/>
          <p:nvPr/>
        </p:nvSpPr>
        <p:spPr bwMode="auto">
          <a:xfrm>
            <a:off x="4419600" y="1556884"/>
            <a:ext cx="2237822" cy="1300133"/>
          </a:xfrm>
          <a:prstGeom prst="ellipse">
            <a:avLst/>
          </a:prstGeom>
          <a:solidFill>
            <a:schemeClr val="accent6">
              <a:lumMod val="20000"/>
              <a:lumOff val="80000"/>
              <a:alpha val="70000"/>
            </a:schemeClr>
          </a:solidFill>
          <a:ln w="285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dirty="0">
                <a:solidFill>
                  <a:schemeClr val="tx1">
                    <a:lumMod val="75000"/>
                    <a:lumOff val="25000"/>
                  </a:schemeClr>
                </a:solidFill>
                <a:latin typeface="Times" pitchFamily="18" charset="0"/>
              </a:rPr>
              <a:t>Sub-Ctrl </a:t>
            </a:r>
            <a:r>
              <a:rPr lang="en-US" sz="2400" dirty="0" smtClean="0">
                <a:solidFill>
                  <a:schemeClr val="tx1">
                    <a:lumMod val="75000"/>
                    <a:lumOff val="25000"/>
                  </a:schemeClr>
                </a:solidFill>
                <a:latin typeface="Times" pitchFamily="18" charset="0"/>
              </a:rPr>
              <a:t>01</a:t>
            </a:r>
            <a:endParaRPr lang="en-US" sz="2400" dirty="0">
              <a:solidFill>
                <a:schemeClr val="tx1">
                  <a:lumMod val="75000"/>
                  <a:lumOff val="25000"/>
                </a:schemeClr>
              </a:solidFill>
              <a:latin typeface="Times" pitchFamily="18" charset="0"/>
            </a:endParaRPr>
          </a:p>
        </p:txBody>
      </p:sp>
      <p:sp>
        <p:nvSpPr>
          <p:cNvPr id="85" name="Oval 84"/>
          <p:cNvSpPr/>
          <p:nvPr/>
        </p:nvSpPr>
        <p:spPr bwMode="auto">
          <a:xfrm>
            <a:off x="4419600" y="3227358"/>
            <a:ext cx="2237822" cy="1300133"/>
          </a:xfrm>
          <a:prstGeom prst="ellipse">
            <a:avLst/>
          </a:prstGeom>
          <a:solidFill>
            <a:schemeClr val="accent6">
              <a:lumMod val="20000"/>
              <a:lumOff val="80000"/>
              <a:alpha val="70000"/>
            </a:schemeClr>
          </a:solidFill>
          <a:ln w="285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dirty="0">
                <a:solidFill>
                  <a:schemeClr val="tx1">
                    <a:lumMod val="75000"/>
                    <a:lumOff val="25000"/>
                  </a:schemeClr>
                </a:solidFill>
                <a:latin typeface="Times" pitchFamily="18" charset="0"/>
              </a:rPr>
              <a:t>Sub-Ctrl </a:t>
            </a:r>
            <a:r>
              <a:rPr lang="en-US" sz="2400" dirty="0" smtClean="0">
                <a:solidFill>
                  <a:schemeClr val="tx1">
                    <a:lumMod val="75000"/>
                    <a:lumOff val="25000"/>
                  </a:schemeClr>
                </a:solidFill>
                <a:latin typeface="Times" pitchFamily="18" charset="0"/>
              </a:rPr>
              <a:t>11</a:t>
            </a:r>
            <a:endParaRPr lang="en-US" sz="2400" dirty="0">
              <a:solidFill>
                <a:schemeClr val="tx1">
                  <a:lumMod val="75000"/>
                  <a:lumOff val="25000"/>
                </a:schemeClr>
              </a:solidFill>
              <a:latin typeface="Times" pitchFamily="18" charset="0"/>
            </a:endParaRPr>
          </a:p>
        </p:txBody>
      </p:sp>
      <p:cxnSp>
        <p:nvCxnSpPr>
          <p:cNvPr id="88" name="Straight Arrow Connector 87"/>
          <p:cNvCxnSpPr>
            <a:stCxn id="82" idx="6"/>
            <a:endCxn id="84" idx="2"/>
          </p:cNvCxnSpPr>
          <p:nvPr/>
        </p:nvCxnSpPr>
        <p:spPr bwMode="auto">
          <a:xfrm>
            <a:off x="3306115" y="2206951"/>
            <a:ext cx="1113485" cy="0"/>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90" name="Straight Arrow Connector 89"/>
          <p:cNvCxnSpPr>
            <a:stCxn id="83" idx="0"/>
            <a:endCxn id="82" idx="4"/>
          </p:cNvCxnSpPr>
          <p:nvPr/>
        </p:nvCxnSpPr>
        <p:spPr bwMode="auto">
          <a:xfrm flipV="1">
            <a:off x="2187204" y="2857017"/>
            <a:ext cx="0" cy="370341"/>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94" name="Straight Arrow Connector 93"/>
          <p:cNvCxnSpPr>
            <a:stCxn id="84" idx="4"/>
            <a:endCxn id="85" idx="0"/>
          </p:cNvCxnSpPr>
          <p:nvPr/>
        </p:nvCxnSpPr>
        <p:spPr bwMode="auto">
          <a:xfrm>
            <a:off x="5538511" y="2857017"/>
            <a:ext cx="0" cy="370341"/>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96" name="Straight Arrow Connector 95"/>
          <p:cNvCxnSpPr>
            <a:stCxn id="83" idx="6"/>
            <a:endCxn id="85" idx="2"/>
          </p:cNvCxnSpPr>
          <p:nvPr/>
        </p:nvCxnSpPr>
        <p:spPr bwMode="auto">
          <a:xfrm>
            <a:off x="3306115" y="3877425"/>
            <a:ext cx="1113485" cy="0"/>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97" name="Flowchart: Alternate Process 96"/>
          <p:cNvSpPr/>
          <p:nvPr/>
        </p:nvSpPr>
        <p:spPr bwMode="auto">
          <a:xfrm>
            <a:off x="7287206" y="2724150"/>
            <a:ext cx="1611928" cy="647700"/>
          </a:xfrm>
          <a:prstGeom prst="flowChartAlternateProcess">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a:solidFill>
              <a:srgbClr val="C00000"/>
            </a:solidFill>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Control Agent</a:t>
            </a:r>
          </a:p>
        </p:txBody>
      </p:sp>
      <p:sp>
        <p:nvSpPr>
          <p:cNvPr id="98" name="Rounded Rectangle 97"/>
          <p:cNvSpPr/>
          <p:nvPr/>
        </p:nvSpPr>
        <p:spPr bwMode="auto">
          <a:xfrm>
            <a:off x="7531944" y="4063514"/>
            <a:ext cx="1143000" cy="451336"/>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b="100000"/>
            </a:path>
            <a:tileRect t="-100000" r="-100000"/>
          </a:gradFill>
          <a:ln>
            <a:solidFill>
              <a:srgbClr val="92D050"/>
            </a:solid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pitchFamily="18" charset="0"/>
              </a:rPr>
              <a:t>Processor</a:t>
            </a:r>
          </a:p>
        </p:txBody>
      </p:sp>
      <p:cxnSp>
        <p:nvCxnSpPr>
          <p:cNvPr id="99" name="Straight Arrow Connector 98"/>
          <p:cNvCxnSpPr>
            <a:stCxn id="97" idx="2"/>
            <a:endCxn id="98" idx="0"/>
          </p:cNvCxnSpPr>
          <p:nvPr/>
        </p:nvCxnSpPr>
        <p:spPr bwMode="auto">
          <a:xfrm>
            <a:off x="8093170" y="3371850"/>
            <a:ext cx="10274" cy="691664"/>
          </a:xfrm>
          <a:prstGeom prst="straightConnector1">
            <a:avLst/>
          </a:prstGeom>
          <a:ln>
            <a:solidFill>
              <a:srgbClr val="92D050"/>
            </a:solidFill>
            <a:headEnd type="triangle"/>
            <a:tailEnd type="triangle"/>
          </a:ln>
          <a:extLst/>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a:off x="8194200" y="3367568"/>
            <a:ext cx="0" cy="691664"/>
          </a:xfrm>
          <a:prstGeom prst="straightConnector1">
            <a:avLst/>
          </a:prstGeom>
          <a:ln>
            <a:solidFill>
              <a:srgbClr val="92D050"/>
            </a:solidFill>
            <a:headEnd type="triangle"/>
            <a:tailEnd type="triangle"/>
          </a:ln>
          <a:extLst/>
        </p:spPr>
        <p:style>
          <a:lnRef idx="3">
            <a:schemeClr val="accent4"/>
          </a:lnRef>
          <a:fillRef idx="0">
            <a:schemeClr val="accent4"/>
          </a:fillRef>
          <a:effectRef idx="2">
            <a:schemeClr val="accent4"/>
          </a:effectRef>
          <a:fontRef idx="minor">
            <a:schemeClr val="tx1"/>
          </a:fontRef>
        </p:style>
      </p:cxnSp>
      <p:cxnSp>
        <p:nvCxnSpPr>
          <p:cNvPr id="101" name="Straight Arrow Connector 100"/>
          <p:cNvCxnSpPr/>
          <p:nvPr/>
        </p:nvCxnSpPr>
        <p:spPr bwMode="auto">
          <a:xfrm>
            <a:off x="7992436" y="3365986"/>
            <a:ext cx="0" cy="691664"/>
          </a:xfrm>
          <a:prstGeom prst="straightConnector1">
            <a:avLst/>
          </a:prstGeom>
          <a:ln>
            <a:solidFill>
              <a:srgbClr val="92D050"/>
            </a:solidFill>
            <a:headEnd type="triangle"/>
            <a:tailEnd type="triangle"/>
          </a:ln>
          <a:extLst/>
        </p:spPr>
        <p:style>
          <a:lnRef idx="3">
            <a:schemeClr val="accent4"/>
          </a:lnRef>
          <a:fillRef idx="0">
            <a:schemeClr val="accent4"/>
          </a:fillRef>
          <a:effectRef idx="2">
            <a:schemeClr val="accent4"/>
          </a:effectRef>
          <a:fontRef idx="minor">
            <a:schemeClr val="tx1"/>
          </a:fontRef>
        </p:style>
      </p:cxnSp>
      <p:cxnSp>
        <p:nvCxnSpPr>
          <p:cNvPr id="102" name="Straight Arrow Connector 101"/>
          <p:cNvCxnSpPr/>
          <p:nvPr/>
        </p:nvCxnSpPr>
        <p:spPr bwMode="auto">
          <a:xfrm>
            <a:off x="8305800" y="3365986"/>
            <a:ext cx="0" cy="691664"/>
          </a:xfrm>
          <a:prstGeom prst="straightConnector1">
            <a:avLst/>
          </a:prstGeom>
          <a:ln>
            <a:solidFill>
              <a:srgbClr val="92D050"/>
            </a:solidFill>
            <a:headEnd type="triangle"/>
            <a:tailEnd type="triangle"/>
          </a:ln>
          <a:extLst/>
        </p:spPr>
        <p:style>
          <a:lnRef idx="3">
            <a:schemeClr val="accent4"/>
          </a:lnRef>
          <a:fillRef idx="0">
            <a:schemeClr val="accent4"/>
          </a:fillRef>
          <a:effectRef idx="2">
            <a:schemeClr val="accent4"/>
          </a:effectRef>
          <a:fontRef idx="minor">
            <a:schemeClr val="tx1"/>
          </a:fontRef>
        </p:style>
      </p:cxnSp>
      <p:cxnSp>
        <p:nvCxnSpPr>
          <p:cNvPr id="113" name="Elbow Connector 112"/>
          <p:cNvCxnSpPr>
            <a:stCxn id="97" idx="1"/>
            <a:endCxn id="84" idx="0"/>
          </p:cNvCxnSpPr>
          <p:nvPr/>
        </p:nvCxnSpPr>
        <p:spPr bwMode="auto">
          <a:xfrm rot="10800000">
            <a:off x="5538512" y="1556884"/>
            <a:ext cx="1748695" cy="1491116"/>
          </a:xfrm>
          <a:prstGeom prst="bentConnector4">
            <a:avLst>
              <a:gd name="adj1" fmla="val 18007"/>
              <a:gd name="adj2" fmla="val 115331"/>
            </a:avLst>
          </a:prstGeom>
          <a:ln w="28575">
            <a:solidFill>
              <a:srgbClr val="C00000"/>
            </a:solidFill>
            <a:headEnd type="triangle"/>
            <a:tailEnd type="triangle"/>
          </a:ln>
          <a:effectLst/>
          <a:extLst/>
        </p:spPr>
        <p:style>
          <a:lnRef idx="3">
            <a:schemeClr val="accent2"/>
          </a:lnRef>
          <a:fillRef idx="0">
            <a:schemeClr val="accent2"/>
          </a:fillRef>
          <a:effectRef idx="2">
            <a:schemeClr val="accent2"/>
          </a:effectRef>
          <a:fontRef idx="minor">
            <a:schemeClr val="tx1"/>
          </a:fontRef>
        </p:style>
      </p:cxnSp>
      <p:cxnSp>
        <p:nvCxnSpPr>
          <p:cNvPr id="117" name="Elbow Connector 116"/>
          <p:cNvCxnSpPr>
            <a:stCxn id="97" idx="1"/>
            <a:endCxn id="85" idx="4"/>
          </p:cNvCxnSpPr>
          <p:nvPr/>
        </p:nvCxnSpPr>
        <p:spPr bwMode="auto">
          <a:xfrm rot="10800000" flipV="1">
            <a:off x="5538512" y="3047999"/>
            <a:ext cx="1748695" cy="1479491"/>
          </a:xfrm>
          <a:prstGeom prst="bentConnector4">
            <a:avLst>
              <a:gd name="adj1" fmla="val 18007"/>
              <a:gd name="adj2" fmla="val 115451"/>
            </a:avLst>
          </a:prstGeom>
          <a:ln w="28575">
            <a:solidFill>
              <a:srgbClr val="C00000"/>
            </a:solidFill>
            <a:headEnd type="triangle"/>
            <a:tailEnd type="triangle"/>
          </a:ln>
          <a:effectLst/>
          <a:extLst/>
        </p:spPr>
        <p:style>
          <a:lnRef idx="3">
            <a:schemeClr val="accent2"/>
          </a:lnRef>
          <a:fillRef idx="0">
            <a:schemeClr val="accent2"/>
          </a:fillRef>
          <a:effectRef idx="2">
            <a:schemeClr val="accent2"/>
          </a:effectRef>
          <a:fontRef idx="minor">
            <a:schemeClr val="tx1"/>
          </a:fontRef>
        </p:style>
      </p:cxnSp>
      <p:cxnSp>
        <p:nvCxnSpPr>
          <p:cNvPr id="124" name="Elbow Connector 123"/>
          <p:cNvCxnSpPr>
            <a:stCxn id="97" idx="1"/>
            <a:endCxn id="82" idx="0"/>
          </p:cNvCxnSpPr>
          <p:nvPr/>
        </p:nvCxnSpPr>
        <p:spPr bwMode="auto">
          <a:xfrm rot="10800000">
            <a:off x="2187204" y="1556884"/>
            <a:ext cx="5100002" cy="1491116"/>
          </a:xfrm>
          <a:prstGeom prst="bentConnector4">
            <a:avLst>
              <a:gd name="adj1" fmla="val 6207"/>
              <a:gd name="adj2" fmla="val 115331"/>
            </a:avLst>
          </a:prstGeom>
          <a:ln w="28575">
            <a:solidFill>
              <a:srgbClr val="C00000"/>
            </a:solidFill>
            <a:headEnd type="triangle"/>
            <a:tailEnd type="triangle"/>
          </a:ln>
          <a:effectLst/>
          <a:extLst/>
        </p:spPr>
        <p:style>
          <a:lnRef idx="3">
            <a:schemeClr val="accent2"/>
          </a:lnRef>
          <a:fillRef idx="0">
            <a:schemeClr val="accent2"/>
          </a:fillRef>
          <a:effectRef idx="2">
            <a:schemeClr val="accent2"/>
          </a:effectRef>
          <a:fontRef idx="minor">
            <a:schemeClr val="tx1"/>
          </a:fontRef>
        </p:style>
      </p:cxnSp>
      <p:cxnSp>
        <p:nvCxnSpPr>
          <p:cNvPr id="127" name="Elbow Connector 126"/>
          <p:cNvCxnSpPr>
            <a:stCxn id="97" idx="1"/>
            <a:endCxn id="83" idx="4"/>
          </p:cNvCxnSpPr>
          <p:nvPr/>
        </p:nvCxnSpPr>
        <p:spPr bwMode="auto">
          <a:xfrm rot="10800000" flipV="1">
            <a:off x="2187204" y="3047999"/>
            <a:ext cx="5100002" cy="1479491"/>
          </a:xfrm>
          <a:prstGeom prst="bentConnector4">
            <a:avLst>
              <a:gd name="adj1" fmla="val 6193"/>
              <a:gd name="adj2" fmla="val 115451"/>
            </a:avLst>
          </a:prstGeom>
          <a:ln w="28575">
            <a:solidFill>
              <a:srgbClr val="C00000"/>
            </a:solidFill>
            <a:headEnd type="triangle"/>
            <a:tailEnd type="triangle"/>
          </a:ln>
          <a:effectLst/>
          <a:extLst/>
        </p:spPr>
        <p:style>
          <a:lnRef idx="3">
            <a:schemeClr val="accent2"/>
          </a:lnRef>
          <a:fillRef idx="0">
            <a:schemeClr val="accent2"/>
          </a:fillRef>
          <a:effectRef idx="2">
            <a:schemeClr val="accent2"/>
          </a:effectRef>
          <a:fontRef idx="minor">
            <a:schemeClr val="tx1"/>
          </a:fontRef>
        </p:style>
      </p:cxnSp>
      <p:sp>
        <p:nvSpPr>
          <p:cNvPr id="130" name="Oval Callout 129"/>
          <p:cNvSpPr/>
          <p:nvPr/>
        </p:nvSpPr>
        <p:spPr bwMode="auto">
          <a:xfrm>
            <a:off x="3018608" y="1047750"/>
            <a:ext cx="1783123" cy="691916"/>
          </a:xfrm>
          <a:prstGeom prst="wedgeEllipseCallout">
            <a:avLst>
              <a:gd name="adj1" fmla="val -437"/>
              <a:gd name="adj2" fmla="val 120031"/>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pitchFamily="18" charset="0"/>
              </a:rPr>
              <a:t>Strict</a:t>
            </a:r>
            <a:r>
              <a:rPr kumimoji="0" lang="en-US" b="0" i="0" u="none" strike="noStrike" cap="none" normalizeH="0" dirty="0" smtClean="0">
                <a:ln>
                  <a:noFill/>
                </a:ln>
                <a:solidFill>
                  <a:schemeClr val="tx1"/>
                </a:solidFill>
                <a:effectLst/>
                <a:latin typeface="Times" pitchFamily="18" charset="0"/>
              </a:rPr>
              <a:t> Sync.</a:t>
            </a:r>
            <a:endParaRPr kumimoji="0" lang="en-US" b="0" i="0" u="none" strike="noStrike" cap="none" normalizeH="0" baseline="0" dirty="0" smtClean="0">
              <a:ln>
                <a:noFill/>
              </a:ln>
              <a:solidFill>
                <a:schemeClr val="tx1"/>
              </a:solidFill>
              <a:effectLst/>
              <a:latin typeface="Times" pitchFamily="18" charset="0"/>
            </a:endParaRPr>
          </a:p>
        </p:txBody>
      </p:sp>
      <p:sp>
        <p:nvSpPr>
          <p:cNvPr id="131" name="Oval Callout 130"/>
          <p:cNvSpPr/>
          <p:nvPr/>
        </p:nvSpPr>
        <p:spPr bwMode="auto">
          <a:xfrm>
            <a:off x="6858000" y="813034"/>
            <a:ext cx="2157579" cy="691916"/>
          </a:xfrm>
          <a:prstGeom prst="wedgeEllipseCallout">
            <a:avLst>
              <a:gd name="adj1" fmla="val -44054"/>
              <a:gd name="adj2" fmla="val 82750"/>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pitchFamily="18" charset="0"/>
              </a:rPr>
              <a:t>Out-of-Order</a:t>
            </a:r>
            <a:r>
              <a:rPr kumimoji="0" lang="en-US" b="0" i="0" u="none" strike="noStrike" cap="none" normalizeH="0" dirty="0" smtClean="0">
                <a:ln>
                  <a:noFill/>
                </a:ln>
                <a:solidFill>
                  <a:schemeClr val="tx1"/>
                </a:solidFill>
                <a:effectLst/>
                <a:latin typeface="Times" pitchFamily="18" charset="0"/>
              </a:rPr>
              <a:t> Sync.</a:t>
            </a:r>
            <a:endParaRPr kumimoji="0" lang="en-US" b="0" i="0"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379204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3"/>
                                        </p:tgtEl>
                                      </p:cBhvr>
                                      <p:by x="50000" y="50000"/>
                                    </p:animScale>
                                  </p:childTnLst>
                                </p:cTn>
                              </p:par>
                              <p:par>
                                <p:cTn id="7" presetID="6" presetClass="emph" presetSubtype="0" fill="hold" nodeType="withEffect">
                                  <p:stCondLst>
                                    <p:cond delay="0"/>
                                  </p:stCondLst>
                                  <p:childTnLst>
                                    <p:animScale>
                                      <p:cBhvr>
                                        <p:cTn id="8" dur="1000" fill="hold"/>
                                        <p:tgtEl>
                                          <p:spTgt spid="79"/>
                                        </p:tgtEl>
                                      </p:cBhvr>
                                      <p:by x="50000" y="50000"/>
                                    </p:animScale>
                                  </p:childTnLst>
                                </p:cTn>
                              </p:par>
                              <p:par>
                                <p:cTn id="9" presetID="6" presetClass="emph" presetSubtype="0" fill="hold" nodeType="withEffect">
                                  <p:stCondLst>
                                    <p:cond delay="0"/>
                                  </p:stCondLst>
                                  <p:childTnLst>
                                    <p:animScale>
                                      <p:cBhvr>
                                        <p:cTn id="10" dur="1000" fill="hold"/>
                                        <p:tgtEl>
                                          <p:spTgt spid="80"/>
                                        </p:tgtEl>
                                      </p:cBhvr>
                                      <p:by x="50000" y="50000"/>
                                    </p:animScale>
                                  </p:childTnLst>
                                </p:cTn>
                              </p:par>
                              <p:par>
                                <p:cTn id="11" presetID="6" presetClass="emph" presetSubtype="0" fill="hold" nodeType="withEffect">
                                  <p:stCondLst>
                                    <p:cond delay="0"/>
                                  </p:stCondLst>
                                  <p:childTnLst>
                                    <p:animScale>
                                      <p:cBhvr>
                                        <p:cTn id="12" dur="1000" fill="hold"/>
                                        <p:tgtEl>
                                          <p:spTgt spid="81"/>
                                        </p:tgtEl>
                                      </p:cBhvr>
                                      <p:by x="50000" y="50000"/>
                                    </p:animScale>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fade">
                                      <p:cBhvr>
                                        <p:cTn id="16" dur="500"/>
                                        <p:tgtEl>
                                          <p:spTgt spid="8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500"/>
                                        <p:tgtEl>
                                          <p:spTgt spid="8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500"/>
                                        <p:tgtEl>
                                          <p:spTgt spid="8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0"/>
                                        </p:tgtEl>
                                        <p:attrNameLst>
                                          <p:attrName>style.visibility</p:attrName>
                                        </p:attrNameLst>
                                      </p:cBhvr>
                                      <p:to>
                                        <p:strVal val="visible"/>
                                      </p:to>
                                    </p:set>
                                    <p:animEffect transition="in" filter="fade">
                                      <p:cBhvr>
                                        <p:cTn id="30" dur="500"/>
                                        <p:tgtEl>
                                          <p:spTgt spid="90"/>
                                        </p:tgtEl>
                                      </p:cBhvr>
                                    </p:animEffect>
                                  </p:childTnLst>
                                </p:cTn>
                              </p:par>
                              <p:par>
                                <p:cTn id="31" presetID="10" presetClass="entr" presetSubtype="0"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fade">
                                      <p:cBhvr>
                                        <p:cTn id="33" dur="500"/>
                                        <p:tgtEl>
                                          <p:spTgt spid="88"/>
                                        </p:tgtEl>
                                      </p:cBhvr>
                                    </p:animEffect>
                                  </p:childTnLst>
                                </p:cTn>
                              </p:par>
                              <p:par>
                                <p:cTn id="34" presetID="10" presetClass="entr" presetSubtype="0" fill="hold" nodeType="with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fade">
                                      <p:cBhvr>
                                        <p:cTn id="36" dur="500"/>
                                        <p:tgtEl>
                                          <p:spTgt spid="96"/>
                                        </p:tgtEl>
                                      </p:cBhvr>
                                    </p:animEffect>
                                  </p:childTnLst>
                                </p:cTn>
                              </p:par>
                              <p:par>
                                <p:cTn id="37" presetID="10" presetClass="entr" presetSubtype="0" fill="hold" nodeType="with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500"/>
                                        <p:tgtEl>
                                          <p:spTgt spid="9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17"/>
                                        </p:tgtEl>
                                        <p:attrNameLst>
                                          <p:attrName>style.visibility</p:attrName>
                                        </p:attrNameLst>
                                      </p:cBhvr>
                                      <p:to>
                                        <p:strVal val="visible"/>
                                      </p:to>
                                    </p:set>
                                    <p:animEffect transition="in" filter="wipe(left)">
                                      <p:cBhvr>
                                        <p:cTn id="44" dur="500"/>
                                        <p:tgtEl>
                                          <p:spTgt spid="117"/>
                                        </p:tgtEl>
                                      </p:cBhvr>
                                    </p:animEffect>
                                  </p:childTnLst>
                                </p:cTn>
                              </p:par>
                              <p:par>
                                <p:cTn id="45" presetID="22" presetClass="entr" presetSubtype="8" fill="hold" nodeType="withEffect">
                                  <p:stCondLst>
                                    <p:cond delay="0"/>
                                  </p:stCondLst>
                                  <p:childTnLst>
                                    <p:set>
                                      <p:cBhvr>
                                        <p:cTn id="46" dur="1" fill="hold">
                                          <p:stCondLst>
                                            <p:cond delay="0"/>
                                          </p:stCondLst>
                                        </p:cTn>
                                        <p:tgtEl>
                                          <p:spTgt spid="113"/>
                                        </p:tgtEl>
                                        <p:attrNameLst>
                                          <p:attrName>style.visibility</p:attrName>
                                        </p:attrNameLst>
                                      </p:cBhvr>
                                      <p:to>
                                        <p:strVal val="visible"/>
                                      </p:to>
                                    </p:set>
                                    <p:animEffect transition="in" filter="wipe(left)">
                                      <p:cBhvr>
                                        <p:cTn id="47" dur="500"/>
                                        <p:tgtEl>
                                          <p:spTgt spid="113"/>
                                        </p:tgtEl>
                                      </p:cBhvr>
                                    </p:animEffect>
                                  </p:childTnLst>
                                </p:cTn>
                              </p:par>
                              <p:par>
                                <p:cTn id="48" presetID="22" presetClass="entr" presetSubtype="8" fill="hold" nodeType="withEffect">
                                  <p:stCondLst>
                                    <p:cond delay="0"/>
                                  </p:stCondLst>
                                  <p:childTnLst>
                                    <p:set>
                                      <p:cBhvr>
                                        <p:cTn id="49" dur="1" fill="hold">
                                          <p:stCondLst>
                                            <p:cond delay="0"/>
                                          </p:stCondLst>
                                        </p:cTn>
                                        <p:tgtEl>
                                          <p:spTgt spid="124"/>
                                        </p:tgtEl>
                                        <p:attrNameLst>
                                          <p:attrName>style.visibility</p:attrName>
                                        </p:attrNameLst>
                                      </p:cBhvr>
                                      <p:to>
                                        <p:strVal val="visible"/>
                                      </p:to>
                                    </p:set>
                                    <p:animEffect transition="in" filter="wipe(left)">
                                      <p:cBhvr>
                                        <p:cTn id="50" dur="500"/>
                                        <p:tgtEl>
                                          <p:spTgt spid="124"/>
                                        </p:tgtEl>
                                      </p:cBhvr>
                                    </p:animEffect>
                                  </p:childTnLst>
                                </p:cTn>
                              </p:par>
                              <p:par>
                                <p:cTn id="51" presetID="22" presetClass="entr" presetSubtype="8" fill="hold" nodeType="withEffect">
                                  <p:stCondLst>
                                    <p:cond delay="0"/>
                                  </p:stCondLst>
                                  <p:childTnLst>
                                    <p:set>
                                      <p:cBhvr>
                                        <p:cTn id="52" dur="1" fill="hold">
                                          <p:stCondLst>
                                            <p:cond delay="0"/>
                                          </p:stCondLst>
                                        </p:cTn>
                                        <p:tgtEl>
                                          <p:spTgt spid="127"/>
                                        </p:tgtEl>
                                        <p:attrNameLst>
                                          <p:attrName>style.visibility</p:attrName>
                                        </p:attrNameLst>
                                      </p:cBhvr>
                                      <p:to>
                                        <p:strVal val="visible"/>
                                      </p:to>
                                    </p:set>
                                    <p:animEffect transition="in" filter="wipe(left)">
                                      <p:cBhvr>
                                        <p:cTn id="53" dur="500"/>
                                        <p:tgtEl>
                                          <p:spTgt spid="127"/>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97"/>
                                        </p:tgtEl>
                                        <p:attrNameLst>
                                          <p:attrName>style.visibility</p:attrName>
                                        </p:attrNameLst>
                                      </p:cBhvr>
                                      <p:to>
                                        <p:strVal val="visible"/>
                                      </p:to>
                                    </p:set>
                                    <p:animEffect transition="in" filter="fade">
                                      <p:cBhvr>
                                        <p:cTn id="57" dur="500"/>
                                        <p:tgtEl>
                                          <p:spTgt spid="9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42" fill="hold" nodeType="clickEffect">
                                  <p:stCondLst>
                                    <p:cond delay="0"/>
                                  </p:stCondLst>
                                  <p:childTnLst>
                                    <p:set>
                                      <p:cBhvr>
                                        <p:cTn id="61" dur="1" fill="hold">
                                          <p:stCondLst>
                                            <p:cond delay="0"/>
                                          </p:stCondLst>
                                        </p:cTn>
                                        <p:tgtEl>
                                          <p:spTgt spid="99"/>
                                        </p:tgtEl>
                                        <p:attrNameLst>
                                          <p:attrName>style.visibility</p:attrName>
                                        </p:attrNameLst>
                                      </p:cBhvr>
                                      <p:to>
                                        <p:strVal val="visible"/>
                                      </p:to>
                                    </p:set>
                                    <p:animEffect transition="in" filter="barn(outHorizontal)">
                                      <p:cBhvr>
                                        <p:cTn id="62" dur="500"/>
                                        <p:tgtEl>
                                          <p:spTgt spid="99"/>
                                        </p:tgtEl>
                                      </p:cBhvr>
                                    </p:animEffect>
                                  </p:childTnLst>
                                </p:cTn>
                              </p:par>
                              <p:par>
                                <p:cTn id="63" presetID="16" presetClass="entr" presetSubtype="42" fill="hold" nodeType="withEffect">
                                  <p:stCondLst>
                                    <p:cond delay="0"/>
                                  </p:stCondLst>
                                  <p:childTnLst>
                                    <p:set>
                                      <p:cBhvr>
                                        <p:cTn id="64" dur="1" fill="hold">
                                          <p:stCondLst>
                                            <p:cond delay="0"/>
                                          </p:stCondLst>
                                        </p:cTn>
                                        <p:tgtEl>
                                          <p:spTgt spid="100"/>
                                        </p:tgtEl>
                                        <p:attrNameLst>
                                          <p:attrName>style.visibility</p:attrName>
                                        </p:attrNameLst>
                                      </p:cBhvr>
                                      <p:to>
                                        <p:strVal val="visible"/>
                                      </p:to>
                                    </p:set>
                                    <p:animEffect transition="in" filter="barn(outHorizontal)">
                                      <p:cBhvr>
                                        <p:cTn id="65" dur="500"/>
                                        <p:tgtEl>
                                          <p:spTgt spid="100"/>
                                        </p:tgtEl>
                                      </p:cBhvr>
                                    </p:animEffect>
                                  </p:childTnLst>
                                </p:cTn>
                              </p:par>
                              <p:par>
                                <p:cTn id="66" presetID="16" presetClass="entr" presetSubtype="42" fill="hold" nodeType="withEffect">
                                  <p:stCondLst>
                                    <p:cond delay="0"/>
                                  </p:stCondLst>
                                  <p:childTnLst>
                                    <p:set>
                                      <p:cBhvr>
                                        <p:cTn id="67" dur="1" fill="hold">
                                          <p:stCondLst>
                                            <p:cond delay="0"/>
                                          </p:stCondLst>
                                        </p:cTn>
                                        <p:tgtEl>
                                          <p:spTgt spid="101"/>
                                        </p:tgtEl>
                                        <p:attrNameLst>
                                          <p:attrName>style.visibility</p:attrName>
                                        </p:attrNameLst>
                                      </p:cBhvr>
                                      <p:to>
                                        <p:strVal val="visible"/>
                                      </p:to>
                                    </p:set>
                                    <p:animEffect transition="in" filter="barn(outHorizontal)">
                                      <p:cBhvr>
                                        <p:cTn id="68" dur="500"/>
                                        <p:tgtEl>
                                          <p:spTgt spid="101"/>
                                        </p:tgtEl>
                                      </p:cBhvr>
                                    </p:animEffect>
                                  </p:childTnLst>
                                </p:cTn>
                              </p:par>
                              <p:par>
                                <p:cTn id="69" presetID="16" presetClass="entr" presetSubtype="42" fill="hold" nodeType="withEffect">
                                  <p:stCondLst>
                                    <p:cond delay="0"/>
                                  </p:stCondLst>
                                  <p:childTnLst>
                                    <p:set>
                                      <p:cBhvr>
                                        <p:cTn id="70" dur="1" fill="hold">
                                          <p:stCondLst>
                                            <p:cond delay="0"/>
                                          </p:stCondLst>
                                        </p:cTn>
                                        <p:tgtEl>
                                          <p:spTgt spid="102"/>
                                        </p:tgtEl>
                                        <p:attrNameLst>
                                          <p:attrName>style.visibility</p:attrName>
                                        </p:attrNameLst>
                                      </p:cBhvr>
                                      <p:to>
                                        <p:strVal val="visible"/>
                                      </p:to>
                                    </p:set>
                                    <p:animEffect transition="in" filter="barn(outHorizontal)">
                                      <p:cBhvr>
                                        <p:cTn id="71" dur="500"/>
                                        <p:tgtEl>
                                          <p:spTgt spid="102"/>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98"/>
                                        </p:tgtEl>
                                        <p:attrNameLst>
                                          <p:attrName>style.visibility</p:attrName>
                                        </p:attrNameLst>
                                      </p:cBhvr>
                                      <p:to>
                                        <p:strVal val="visible"/>
                                      </p:to>
                                    </p:set>
                                    <p:animEffect transition="in" filter="fade">
                                      <p:cBhvr>
                                        <p:cTn id="75" dur="500"/>
                                        <p:tgtEl>
                                          <p:spTgt spid="98"/>
                                        </p:tgtEl>
                                      </p:cBhvr>
                                    </p:animEffect>
                                  </p:childTnLst>
                                </p:cTn>
                              </p:par>
                            </p:childTnLst>
                          </p:cTn>
                        </p:par>
                      </p:childTnLst>
                    </p:cTn>
                  </p:par>
                  <p:par>
                    <p:cTn id="76" fill="hold">
                      <p:stCondLst>
                        <p:cond delay="indefinite"/>
                      </p:stCondLst>
                      <p:childTnLst>
                        <p:par>
                          <p:cTn id="77" fill="hold">
                            <p:stCondLst>
                              <p:cond delay="0"/>
                            </p:stCondLst>
                            <p:childTnLst>
                              <p:par>
                                <p:cTn id="78" presetID="26" presetClass="emph" presetSubtype="0" repeatCount="2000" fill="hold" nodeType="clickEffect">
                                  <p:stCondLst>
                                    <p:cond delay="0"/>
                                  </p:stCondLst>
                                  <p:childTnLst>
                                    <p:animEffect transition="out" filter="fade">
                                      <p:cBhvr>
                                        <p:cTn id="79" dur="500" tmFilter="0, 0; .2, .5; .8, .5; 1, 0"/>
                                        <p:tgtEl>
                                          <p:spTgt spid="90"/>
                                        </p:tgtEl>
                                      </p:cBhvr>
                                    </p:animEffect>
                                    <p:animScale>
                                      <p:cBhvr>
                                        <p:cTn id="80" dur="250" autoRev="1" fill="hold"/>
                                        <p:tgtEl>
                                          <p:spTgt spid="90"/>
                                        </p:tgtEl>
                                      </p:cBhvr>
                                      <p:by x="105000" y="105000"/>
                                    </p:animScale>
                                  </p:childTnLst>
                                </p:cTn>
                              </p:par>
                              <p:par>
                                <p:cTn id="81" presetID="26" presetClass="emph" presetSubtype="0" fill="hold" nodeType="withEffect">
                                  <p:stCondLst>
                                    <p:cond delay="0"/>
                                  </p:stCondLst>
                                  <p:childTnLst>
                                    <p:animEffect transition="out" filter="fade">
                                      <p:cBhvr>
                                        <p:cTn id="82" dur="500" tmFilter="0, 0; .2, .5; .8, .5; 1, 0"/>
                                        <p:tgtEl>
                                          <p:spTgt spid="88"/>
                                        </p:tgtEl>
                                      </p:cBhvr>
                                    </p:animEffect>
                                    <p:animScale>
                                      <p:cBhvr>
                                        <p:cTn id="83" dur="250" autoRev="1" fill="hold"/>
                                        <p:tgtEl>
                                          <p:spTgt spid="88"/>
                                        </p:tgtEl>
                                      </p:cBhvr>
                                      <p:by x="105000" y="105000"/>
                                    </p:animScale>
                                  </p:childTnLst>
                                </p:cTn>
                              </p:par>
                              <p:par>
                                <p:cTn id="84" presetID="26" presetClass="emph" presetSubtype="0" fill="hold" nodeType="withEffect">
                                  <p:stCondLst>
                                    <p:cond delay="0"/>
                                  </p:stCondLst>
                                  <p:childTnLst>
                                    <p:animEffect transition="out" filter="fade">
                                      <p:cBhvr>
                                        <p:cTn id="85" dur="500" tmFilter="0, 0; .2, .5; .8, .5; 1, 0"/>
                                        <p:tgtEl>
                                          <p:spTgt spid="96"/>
                                        </p:tgtEl>
                                      </p:cBhvr>
                                    </p:animEffect>
                                    <p:animScale>
                                      <p:cBhvr>
                                        <p:cTn id="86" dur="250" autoRev="1" fill="hold"/>
                                        <p:tgtEl>
                                          <p:spTgt spid="96"/>
                                        </p:tgtEl>
                                      </p:cBhvr>
                                      <p:by x="105000" y="105000"/>
                                    </p:animScale>
                                  </p:childTnLst>
                                </p:cTn>
                              </p:par>
                              <p:par>
                                <p:cTn id="87" presetID="26" presetClass="emph" presetSubtype="0" fill="hold" nodeType="withEffect">
                                  <p:stCondLst>
                                    <p:cond delay="0"/>
                                  </p:stCondLst>
                                  <p:childTnLst>
                                    <p:animEffect transition="out" filter="fade">
                                      <p:cBhvr>
                                        <p:cTn id="88" dur="500" tmFilter="0, 0; .2, .5; .8, .5; 1, 0"/>
                                        <p:tgtEl>
                                          <p:spTgt spid="94"/>
                                        </p:tgtEl>
                                      </p:cBhvr>
                                    </p:animEffect>
                                    <p:animScale>
                                      <p:cBhvr>
                                        <p:cTn id="89" dur="250" autoRev="1" fill="hold"/>
                                        <p:tgtEl>
                                          <p:spTgt spid="94"/>
                                        </p:tgtEl>
                                      </p:cBhvr>
                                      <p:by x="105000" y="105000"/>
                                    </p:animScale>
                                  </p:childTnLst>
                                </p:cTn>
                              </p:par>
                            </p:childTnLst>
                          </p:cTn>
                        </p:par>
                        <p:par>
                          <p:cTn id="90" fill="hold">
                            <p:stCondLst>
                              <p:cond delay="1000"/>
                            </p:stCondLst>
                            <p:childTnLst>
                              <p:par>
                                <p:cTn id="91" presetID="10" presetClass="entr" presetSubtype="0" fill="hold" grpId="0" nodeType="afterEffect">
                                  <p:stCondLst>
                                    <p:cond delay="0"/>
                                  </p:stCondLst>
                                  <p:childTnLst>
                                    <p:set>
                                      <p:cBhvr>
                                        <p:cTn id="92" dur="1" fill="hold">
                                          <p:stCondLst>
                                            <p:cond delay="0"/>
                                          </p:stCondLst>
                                        </p:cTn>
                                        <p:tgtEl>
                                          <p:spTgt spid="130"/>
                                        </p:tgtEl>
                                        <p:attrNameLst>
                                          <p:attrName>style.visibility</p:attrName>
                                        </p:attrNameLst>
                                      </p:cBhvr>
                                      <p:to>
                                        <p:strVal val="visible"/>
                                      </p:to>
                                    </p:set>
                                    <p:animEffect transition="in" filter="fade">
                                      <p:cBhvr>
                                        <p:cTn id="93" dur="500"/>
                                        <p:tgtEl>
                                          <p:spTgt spid="130"/>
                                        </p:tgtEl>
                                      </p:cBhvr>
                                    </p:animEffect>
                                  </p:childTnLst>
                                </p:cTn>
                              </p:par>
                            </p:childTnLst>
                          </p:cTn>
                        </p:par>
                      </p:childTnLst>
                    </p:cTn>
                  </p:par>
                  <p:par>
                    <p:cTn id="94" fill="hold">
                      <p:stCondLst>
                        <p:cond delay="indefinite"/>
                      </p:stCondLst>
                      <p:childTnLst>
                        <p:par>
                          <p:cTn id="95" fill="hold">
                            <p:stCondLst>
                              <p:cond delay="0"/>
                            </p:stCondLst>
                            <p:childTnLst>
                              <p:par>
                                <p:cTn id="96" presetID="26" presetClass="emph" presetSubtype="0" fill="hold" nodeType="clickEffect">
                                  <p:stCondLst>
                                    <p:cond delay="0"/>
                                  </p:stCondLst>
                                  <p:childTnLst>
                                    <p:animEffect transition="out" filter="fade">
                                      <p:cBhvr>
                                        <p:cTn id="97" dur="500" tmFilter="0, 0; .2, .5; .8, .5; 1, 0"/>
                                        <p:tgtEl>
                                          <p:spTgt spid="117"/>
                                        </p:tgtEl>
                                      </p:cBhvr>
                                    </p:animEffect>
                                    <p:animScale>
                                      <p:cBhvr>
                                        <p:cTn id="98" dur="250" autoRev="1" fill="hold"/>
                                        <p:tgtEl>
                                          <p:spTgt spid="117"/>
                                        </p:tgtEl>
                                      </p:cBhvr>
                                      <p:by x="105000" y="105000"/>
                                    </p:animScale>
                                  </p:childTnLst>
                                </p:cTn>
                              </p:par>
                              <p:par>
                                <p:cTn id="99" presetID="26" presetClass="emph" presetSubtype="0" fill="hold" nodeType="withEffect">
                                  <p:stCondLst>
                                    <p:cond delay="0"/>
                                  </p:stCondLst>
                                  <p:childTnLst>
                                    <p:animEffect transition="out" filter="fade">
                                      <p:cBhvr>
                                        <p:cTn id="100" dur="500" tmFilter="0, 0; .2, .5; .8, .5; 1, 0"/>
                                        <p:tgtEl>
                                          <p:spTgt spid="113"/>
                                        </p:tgtEl>
                                      </p:cBhvr>
                                    </p:animEffect>
                                    <p:animScale>
                                      <p:cBhvr>
                                        <p:cTn id="101" dur="250" autoRev="1" fill="hold"/>
                                        <p:tgtEl>
                                          <p:spTgt spid="113"/>
                                        </p:tgtEl>
                                      </p:cBhvr>
                                      <p:by x="105000" y="105000"/>
                                    </p:animScale>
                                  </p:childTnLst>
                                </p:cTn>
                              </p:par>
                              <p:par>
                                <p:cTn id="102" presetID="26" presetClass="emph" presetSubtype="0" fill="hold" nodeType="withEffect">
                                  <p:stCondLst>
                                    <p:cond delay="0"/>
                                  </p:stCondLst>
                                  <p:childTnLst>
                                    <p:animEffect transition="out" filter="fade">
                                      <p:cBhvr>
                                        <p:cTn id="103" dur="500" tmFilter="0, 0; .2, .5; .8, .5; 1, 0"/>
                                        <p:tgtEl>
                                          <p:spTgt spid="124"/>
                                        </p:tgtEl>
                                      </p:cBhvr>
                                    </p:animEffect>
                                    <p:animScale>
                                      <p:cBhvr>
                                        <p:cTn id="104" dur="250" autoRev="1" fill="hold"/>
                                        <p:tgtEl>
                                          <p:spTgt spid="124"/>
                                        </p:tgtEl>
                                      </p:cBhvr>
                                      <p:by x="105000" y="105000"/>
                                    </p:animScale>
                                  </p:childTnLst>
                                </p:cTn>
                              </p:par>
                              <p:par>
                                <p:cTn id="105" presetID="26" presetClass="emph" presetSubtype="0" fill="hold" nodeType="withEffect">
                                  <p:stCondLst>
                                    <p:cond delay="0"/>
                                  </p:stCondLst>
                                  <p:childTnLst>
                                    <p:animEffect transition="out" filter="fade">
                                      <p:cBhvr>
                                        <p:cTn id="106" dur="500" tmFilter="0, 0; .2, .5; .8, .5; 1, 0"/>
                                        <p:tgtEl>
                                          <p:spTgt spid="127"/>
                                        </p:tgtEl>
                                      </p:cBhvr>
                                    </p:animEffect>
                                    <p:animScale>
                                      <p:cBhvr>
                                        <p:cTn id="107" dur="250" autoRev="1" fill="hold"/>
                                        <p:tgtEl>
                                          <p:spTgt spid="127"/>
                                        </p:tgtEl>
                                      </p:cBhvr>
                                      <p:by x="105000" y="105000"/>
                                    </p:animScale>
                                  </p:childTnLst>
                                </p:cTn>
                              </p:par>
                            </p:childTnLst>
                          </p:cTn>
                        </p:par>
                        <p:par>
                          <p:cTn id="108" fill="hold">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131"/>
                                        </p:tgtEl>
                                        <p:attrNameLst>
                                          <p:attrName>style.visibility</p:attrName>
                                        </p:attrNameLst>
                                      </p:cBhvr>
                                      <p:to>
                                        <p:strVal val="visible"/>
                                      </p:to>
                                    </p:set>
                                    <p:animEffect transition="in" filter="fade">
                                      <p:cBhvr>
                                        <p:cTn id="111"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97" grpId="0" animBg="1"/>
      <p:bldP spid="98" grpId="0" animBg="1"/>
      <p:bldP spid="130" grpId="0" animBg="1"/>
      <p:bldP spid="1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194736"/>
            <a:ext cx="7374300" cy="853014"/>
          </a:xfrm>
        </p:spPr>
        <p:txBody>
          <a:bodyPr/>
          <a:lstStyle/>
          <a:p>
            <a:r>
              <a:rPr lang="en-US" smtClean="0"/>
              <a:t>Sub-Controller Synchronization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33</a:t>
            </a:fld>
            <a:endParaRPr 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69353"/>
            <a:ext cx="3903737" cy="2510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2270" y="1569352"/>
            <a:ext cx="4479330" cy="2510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2139" y="4324350"/>
            <a:ext cx="3030900" cy="369332"/>
          </a:xfrm>
          <a:prstGeom prst="rect">
            <a:avLst/>
          </a:prstGeom>
          <a:noFill/>
        </p:spPr>
        <p:txBody>
          <a:bodyPr wrap="square" rtlCol="0">
            <a:spAutoFit/>
          </a:bodyPr>
          <a:lstStyle/>
          <a:p>
            <a:pPr algn="ctr"/>
            <a:r>
              <a:rPr lang="en-US" b="1" dirty="0">
                <a:solidFill>
                  <a:srgbClr val="003399"/>
                </a:solidFill>
              </a:rPr>
              <a:t>Strict Synchronization</a:t>
            </a:r>
          </a:p>
        </p:txBody>
      </p:sp>
      <p:sp>
        <p:nvSpPr>
          <p:cNvPr id="7" name="TextBox 6"/>
          <p:cNvSpPr txBox="1"/>
          <p:nvPr/>
        </p:nvSpPr>
        <p:spPr>
          <a:xfrm>
            <a:off x="5026778" y="4324350"/>
            <a:ext cx="3450315" cy="369332"/>
          </a:xfrm>
          <a:prstGeom prst="rect">
            <a:avLst/>
          </a:prstGeom>
          <a:noFill/>
        </p:spPr>
        <p:txBody>
          <a:bodyPr wrap="square" rtlCol="0">
            <a:spAutoFit/>
          </a:bodyPr>
          <a:lstStyle/>
          <a:p>
            <a:pPr algn="ctr"/>
            <a:r>
              <a:rPr lang="en-US" b="1" dirty="0">
                <a:solidFill>
                  <a:srgbClr val="003399"/>
                </a:solidFill>
              </a:rPr>
              <a:t>Out-of-Order Synchronization</a:t>
            </a:r>
          </a:p>
        </p:txBody>
      </p:sp>
    </p:spTree>
    <p:extLst>
      <p:ext uri="{BB962C8B-B14F-4D97-AF65-F5344CB8AC3E}">
        <p14:creationId xmlns:p14="http://schemas.microsoft.com/office/powerpoint/2010/main" val="303645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Resource cost of XSwitch</a:t>
            </a:r>
          </a:p>
          <a:p>
            <a:pPr marL="457200" indent="-457200">
              <a:buFont typeface="Arial" panose="020B0604020202020204" pitchFamily="34" charset="0"/>
              <a:buChar char="•"/>
            </a:pPr>
            <a:r>
              <a:rPr lang="en-US" dirty="0"/>
              <a:t>Resource cost of </a:t>
            </a:r>
            <a:r>
              <a:rPr lang="en-US" dirty="0" smtClean="0"/>
              <a:t>XNoC</a:t>
            </a:r>
          </a:p>
          <a:p>
            <a:pPr marL="794984" lvl="1" indent="-457200">
              <a:buFont typeface="Arial" panose="020B0604020202020204" pitchFamily="34" charset="0"/>
              <a:buChar char="•"/>
            </a:pPr>
            <a:r>
              <a:rPr lang="en-US" dirty="0" smtClean="0"/>
              <a:t>Xilinx </a:t>
            </a:r>
            <a:r>
              <a:rPr lang="en-US" dirty="0"/>
              <a:t>ISE 14.7 </a:t>
            </a:r>
            <a:r>
              <a:rPr lang="en-US" dirty="0" smtClean="0"/>
              <a:t>- Virtex-6 XC6VLX240T </a:t>
            </a:r>
          </a:p>
          <a:p>
            <a:pPr marL="794984" lvl="1" indent="-457200">
              <a:buFont typeface="Arial" panose="020B0604020202020204" pitchFamily="34" charset="0"/>
              <a:buChar char="•"/>
            </a:pPr>
            <a:r>
              <a:rPr lang="en-US" dirty="0" smtClean="0"/>
              <a:t>Altera Quartus </a:t>
            </a:r>
            <a:r>
              <a:rPr lang="en-US" dirty="0"/>
              <a:t>II </a:t>
            </a:r>
            <a:r>
              <a:rPr lang="en-US" dirty="0" smtClean="0"/>
              <a:t>11.0sp1 - Stratix </a:t>
            </a:r>
            <a:r>
              <a:rPr lang="en-US" dirty="0"/>
              <a:t>III </a:t>
            </a:r>
            <a:r>
              <a:rPr lang="en-US" dirty="0" smtClean="0"/>
              <a:t>EP3SL340F</a:t>
            </a:r>
          </a:p>
          <a:p>
            <a:pPr marL="457200" indent="-457200">
              <a:buFont typeface="Arial" panose="020B0604020202020204" pitchFamily="34" charset="0"/>
              <a:buChar char="•"/>
            </a:pPr>
            <a:r>
              <a:rPr lang="en-US" dirty="0" smtClean="0"/>
              <a:t>Speedup gained from Distributed Control Plane</a:t>
            </a:r>
          </a:p>
          <a:p>
            <a:pPr marL="794984" lvl="1" indent="-457200">
              <a:buFont typeface="Arial" panose="020B0604020202020204" pitchFamily="34" charset="0"/>
              <a:buChar char="•"/>
            </a:pPr>
            <a:r>
              <a:rPr lang="en-US" dirty="0" smtClean="0"/>
              <a:t>SystemC simulation</a:t>
            </a:r>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121166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Cost - XSwitch</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35</a:t>
            </a:fld>
            <a:endParaRPr lang="en-US"/>
          </a:p>
        </p:txBody>
      </p:sp>
      <p:graphicFrame>
        <p:nvGraphicFramePr>
          <p:cNvPr id="13" name="Chart 12"/>
          <p:cNvGraphicFramePr/>
          <p:nvPr>
            <p:extLst>
              <p:ext uri="{D42A27DB-BD31-4B8C-83A1-F6EECF244321}">
                <p14:modId xmlns:p14="http://schemas.microsoft.com/office/powerpoint/2010/main" val="1689259822"/>
              </p:ext>
            </p:extLst>
          </p:nvPr>
        </p:nvGraphicFramePr>
        <p:xfrm>
          <a:off x="228600" y="895350"/>
          <a:ext cx="8610600" cy="4076700"/>
        </p:xfrm>
        <a:graphic>
          <a:graphicData uri="http://schemas.openxmlformats.org/drawingml/2006/chart">
            <c:chart xmlns:c="http://schemas.openxmlformats.org/drawingml/2006/chart" xmlns:r="http://schemas.openxmlformats.org/officeDocument/2006/relationships" r:id="rId3"/>
          </a:graphicData>
        </a:graphic>
      </p:graphicFrame>
      <p:sp>
        <p:nvSpPr>
          <p:cNvPr id="3" name="Explosion 1 2"/>
          <p:cNvSpPr/>
          <p:nvPr/>
        </p:nvSpPr>
        <p:spPr bwMode="auto">
          <a:xfrm>
            <a:off x="1600200" y="895350"/>
            <a:ext cx="1219200" cy="838200"/>
          </a:xfrm>
          <a:prstGeom prst="irregularSeal1">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pitchFamily="18" charset="0"/>
              </a:rPr>
              <a:t>3.5X</a:t>
            </a:r>
            <a:endParaRPr kumimoji="0" lang="en-US" b="0" i="0" u="none" strike="noStrike" cap="none" normalizeH="0" baseline="0" dirty="0" smtClean="0">
              <a:ln>
                <a:noFill/>
              </a:ln>
              <a:solidFill>
                <a:schemeClr val="tx1"/>
              </a:solidFill>
              <a:effectLst/>
              <a:latin typeface="Times" pitchFamily="18" charset="0"/>
            </a:endParaRPr>
          </a:p>
        </p:txBody>
      </p:sp>
      <p:sp>
        <p:nvSpPr>
          <p:cNvPr id="5" name="Left Brace 4"/>
          <p:cNvSpPr/>
          <p:nvPr/>
        </p:nvSpPr>
        <p:spPr bwMode="auto">
          <a:xfrm>
            <a:off x="1600200" y="1948295"/>
            <a:ext cx="152400" cy="623455"/>
          </a:xfrm>
          <a:prstGeom prst="leftBrac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 name="Left Brace 6"/>
          <p:cNvSpPr/>
          <p:nvPr/>
        </p:nvSpPr>
        <p:spPr bwMode="auto">
          <a:xfrm>
            <a:off x="2839496" y="1775459"/>
            <a:ext cx="152400" cy="754381"/>
          </a:xfrm>
          <a:prstGeom prst="leftBrac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8" name="Left Brace 7"/>
          <p:cNvSpPr/>
          <p:nvPr/>
        </p:nvSpPr>
        <p:spPr bwMode="auto">
          <a:xfrm>
            <a:off x="4114800" y="1653239"/>
            <a:ext cx="152400" cy="665632"/>
          </a:xfrm>
          <a:prstGeom prst="leftBrac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9" name="Left Brace 8"/>
          <p:cNvSpPr/>
          <p:nvPr/>
        </p:nvSpPr>
        <p:spPr bwMode="auto">
          <a:xfrm>
            <a:off x="5334000" y="1459922"/>
            <a:ext cx="152400" cy="685801"/>
          </a:xfrm>
          <a:prstGeom prst="leftBrac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0" name="Left Brace 9"/>
          <p:cNvSpPr/>
          <p:nvPr/>
        </p:nvSpPr>
        <p:spPr bwMode="auto">
          <a:xfrm>
            <a:off x="6583344" y="1221980"/>
            <a:ext cx="152400" cy="732195"/>
          </a:xfrm>
          <a:prstGeom prst="leftBrac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1" name="Left Brace 10"/>
          <p:cNvSpPr/>
          <p:nvPr/>
        </p:nvSpPr>
        <p:spPr bwMode="auto">
          <a:xfrm>
            <a:off x="7822640" y="1077481"/>
            <a:ext cx="152400" cy="688683"/>
          </a:xfrm>
          <a:prstGeom prst="leftBrac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81799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3">
                                            <p:graphicEl>
                                              <a:chart seriesIdx="-4" categoryIdx="0" bldStep="category"/>
                                            </p:graphicEl>
                                          </p:spTgt>
                                        </p:tgtEl>
                                        <p:attrNameLst>
                                          <p:attrName>style.visibility</p:attrName>
                                        </p:attrNameLst>
                                      </p:cBhvr>
                                      <p:to>
                                        <p:strVal val="visible"/>
                                      </p:to>
                                    </p:set>
                                    <p:animEffect transition="in" filter="wipe(down)">
                                      <p:cBhvr>
                                        <p:cTn id="11" dur="500"/>
                                        <p:tgtEl>
                                          <p:spTgt spid="13">
                                            <p:graphicEl>
                                              <a:chart seriesIdx="-4" categoryIdx="0" bldStep="category"/>
                                            </p:graphic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3">
                                            <p:graphicEl>
                                              <a:chart seriesIdx="-4" categoryIdx="3" bldStep="category"/>
                                            </p:graphicEl>
                                          </p:spTgt>
                                        </p:tgtEl>
                                        <p:attrNameLst>
                                          <p:attrName>style.visibility</p:attrName>
                                        </p:attrNameLst>
                                      </p:cBhvr>
                                      <p:to>
                                        <p:strVal val="visible"/>
                                      </p:to>
                                    </p:set>
                                    <p:animEffect transition="in" filter="wipe(down)">
                                      <p:cBhvr>
                                        <p:cTn id="14" dur="500"/>
                                        <p:tgtEl>
                                          <p:spTgt spid="13">
                                            <p:graphicEl>
                                              <a:chart seriesIdx="-4" categoryIdx="3" bldStep="category"/>
                                            </p:graphic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3">
                                            <p:graphicEl>
                                              <a:chart seriesIdx="-4" categoryIdx="6" bldStep="category"/>
                                            </p:graphicEl>
                                          </p:spTgt>
                                        </p:tgtEl>
                                        <p:attrNameLst>
                                          <p:attrName>style.visibility</p:attrName>
                                        </p:attrNameLst>
                                      </p:cBhvr>
                                      <p:to>
                                        <p:strVal val="visible"/>
                                      </p:to>
                                    </p:set>
                                    <p:animEffect transition="in" filter="wipe(down)">
                                      <p:cBhvr>
                                        <p:cTn id="17" dur="500"/>
                                        <p:tgtEl>
                                          <p:spTgt spid="13">
                                            <p:graphicEl>
                                              <a:chart seriesIdx="-4" categoryIdx="6" bldStep="category"/>
                                            </p:graphic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3">
                                            <p:graphicEl>
                                              <a:chart seriesIdx="-4" categoryIdx="9" bldStep="category"/>
                                            </p:graphicEl>
                                          </p:spTgt>
                                        </p:tgtEl>
                                        <p:attrNameLst>
                                          <p:attrName>style.visibility</p:attrName>
                                        </p:attrNameLst>
                                      </p:cBhvr>
                                      <p:to>
                                        <p:strVal val="visible"/>
                                      </p:to>
                                    </p:set>
                                    <p:animEffect transition="in" filter="wipe(down)">
                                      <p:cBhvr>
                                        <p:cTn id="20" dur="500"/>
                                        <p:tgtEl>
                                          <p:spTgt spid="13">
                                            <p:graphicEl>
                                              <a:chart seriesIdx="-4" categoryIdx="9" bldStep="category"/>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
                                            <p:graphicEl>
                                              <a:chart seriesIdx="-4" categoryIdx="12" bldStep="category"/>
                                            </p:graphicEl>
                                          </p:spTgt>
                                        </p:tgtEl>
                                        <p:attrNameLst>
                                          <p:attrName>style.visibility</p:attrName>
                                        </p:attrNameLst>
                                      </p:cBhvr>
                                      <p:to>
                                        <p:strVal val="visible"/>
                                      </p:to>
                                    </p:set>
                                    <p:animEffect transition="in" filter="wipe(down)">
                                      <p:cBhvr>
                                        <p:cTn id="23" dur="500"/>
                                        <p:tgtEl>
                                          <p:spTgt spid="13">
                                            <p:graphicEl>
                                              <a:chart seriesIdx="-4" categoryIdx="12" bldStep="category"/>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graphicEl>
                                              <a:chart seriesIdx="-4" categoryIdx="15" bldStep="category"/>
                                            </p:graphicEl>
                                          </p:spTgt>
                                        </p:tgtEl>
                                        <p:attrNameLst>
                                          <p:attrName>style.visibility</p:attrName>
                                        </p:attrNameLst>
                                      </p:cBhvr>
                                      <p:to>
                                        <p:strVal val="visible"/>
                                      </p:to>
                                    </p:set>
                                    <p:animEffect transition="in" filter="wipe(down)">
                                      <p:cBhvr>
                                        <p:cTn id="26" dur="500"/>
                                        <p:tgtEl>
                                          <p:spTgt spid="13">
                                            <p:graphicEl>
                                              <a:chart seriesIdx="-4" categoryIdx="15" bldStep="category"/>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2" nodeType="clickEffect">
                                  <p:stCondLst>
                                    <p:cond delay="0"/>
                                  </p:stCondLst>
                                  <p:childTnLst>
                                    <p:set>
                                      <p:cBhvr>
                                        <p:cTn id="30" dur="1" fill="hold">
                                          <p:stCondLst>
                                            <p:cond delay="0"/>
                                          </p:stCondLst>
                                        </p:cTn>
                                        <p:tgtEl>
                                          <p:spTgt spid="13">
                                            <p:graphicEl>
                                              <a:chart seriesIdx="-4" categoryIdx="2" bldStep="category"/>
                                            </p:graphicEl>
                                          </p:spTgt>
                                        </p:tgtEl>
                                        <p:attrNameLst>
                                          <p:attrName>style.visibility</p:attrName>
                                        </p:attrNameLst>
                                      </p:cBhvr>
                                      <p:to>
                                        <p:strVal val="visible"/>
                                      </p:to>
                                    </p:set>
                                    <p:animEffect transition="in" filter="wipe(down)">
                                      <p:cBhvr>
                                        <p:cTn id="31" dur="500"/>
                                        <p:tgtEl>
                                          <p:spTgt spid="13">
                                            <p:graphicEl>
                                              <a:chart seriesIdx="-4" categoryIdx="2" bldStep="category"/>
                                            </p:graphicEl>
                                          </p:spTgt>
                                        </p:tgtEl>
                                      </p:cBhvr>
                                    </p:animEffect>
                                  </p:childTnLst>
                                </p:cTn>
                              </p:par>
                              <p:par>
                                <p:cTn id="32" presetID="22" presetClass="entr" presetSubtype="4" fill="hold" grpId="2" nodeType="withEffect">
                                  <p:stCondLst>
                                    <p:cond delay="0"/>
                                  </p:stCondLst>
                                  <p:childTnLst>
                                    <p:set>
                                      <p:cBhvr>
                                        <p:cTn id="33" dur="1" fill="hold">
                                          <p:stCondLst>
                                            <p:cond delay="0"/>
                                          </p:stCondLst>
                                        </p:cTn>
                                        <p:tgtEl>
                                          <p:spTgt spid="13">
                                            <p:graphicEl>
                                              <a:chart seriesIdx="-4" categoryIdx="5" bldStep="category"/>
                                            </p:graphicEl>
                                          </p:spTgt>
                                        </p:tgtEl>
                                        <p:attrNameLst>
                                          <p:attrName>style.visibility</p:attrName>
                                        </p:attrNameLst>
                                      </p:cBhvr>
                                      <p:to>
                                        <p:strVal val="visible"/>
                                      </p:to>
                                    </p:set>
                                    <p:animEffect transition="in" filter="wipe(down)">
                                      <p:cBhvr>
                                        <p:cTn id="34" dur="500"/>
                                        <p:tgtEl>
                                          <p:spTgt spid="13">
                                            <p:graphicEl>
                                              <a:chart seriesIdx="-4" categoryIdx="5" bldStep="category"/>
                                            </p:graphicEl>
                                          </p:spTgt>
                                        </p:tgtEl>
                                      </p:cBhvr>
                                    </p:animEffect>
                                  </p:childTnLst>
                                </p:cTn>
                              </p:par>
                              <p:par>
                                <p:cTn id="35" presetID="22" presetClass="entr" presetSubtype="4" fill="hold" grpId="2" nodeType="withEffect">
                                  <p:stCondLst>
                                    <p:cond delay="0"/>
                                  </p:stCondLst>
                                  <p:childTnLst>
                                    <p:set>
                                      <p:cBhvr>
                                        <p:cTn id="36" dur="1" fill="hold">
                                          <p:stCondLst>
                                            <p:cond delay="0"/>
                                          </p:stCondLst>
                                        </p:cTn>
                                        <p:tgtEl>
                                          <p:spTgt spid="13">
                                            <p:graphicEl>
                                              <a:chart seriesIdx="-4" categoryIdx="8" bldStep="category"/>
                                            </p:graphicEl>
                                          </p:spTgt>
                                        </p:tgtEl>
                                        <p:attrNameLst>
                                          <p:attrName>style.visibility</p:attrName>
                                        </p:attrNameLst>
                                      </p:cBhvr>
                                      <p:to>
                                        <p:strVal val="visible"/>
                                      </p:to>
                                    </p:set>
                                    <p:animEffect transition="in" filter="wipe(down)">
                                      <p:cBhvr>
                                        <p:cTn id="37" dur="500"/>
                                        <p:tgtEl>
                                          <p:spTgt spid="13">
                                            <p:graphicEl>
                                              <a:chart seriesIdx="-4" categoryIdx="8" bldStep="category"/>
                                            </p:graphicEl>
                                          </p:spTgt>
                                        </p:tgtEl>
                                      </p:cBhvr>
                                    </p:animEffect>
                                  </p:childTnLst>
                                </p:cTn>
                              </p:par>
                              <p:par>
                                <p:cTn id="38" presetID="22" presetClass="entr" presetSubtype="4" fill="hold" grpId="2" nodeType="withEffect">
                                  <p:stCondLst>
                                    <p:cond delay="0"/>
                                  </p:stCondLst>
                                  <p:childTnLst>
                                    <p:set>
                                      <p:cBhvr>
                                        <p:cTn id="39" dur="1" fill="hold">
                                          <p:stCondLst>
                                            <p:cond delay="0"/>
                                          </p:stCondLst>
                                        </p:cTn>
                                        <p:tgtEl>
                                          <p:spTgt spid="13">
                                            <p:graphicEl>
                                              <a:chart seriesIdx="-4" categoryIdx="11" bldStep="category"/>
                                            </p:graphicEl>
                                          </p:spTgt>
                                        </p:tgtEl>
                                        <p:attrNameLst>
                                          <p:attrName>style.visibility</p:attrName>
                                        </p:attrNameLst>
                                      </p:cBhvr>
                                      <p:to>
                                        <p:strVal val="visible"/>
                                      </p:to>
                                    </p:set>
                                    <p:animEffect transition="in" filter="wipe(down)">
                                      <p:cBhvr>
                                        <p:cTn id="40" dur="500"/>
                                        <p:tgtEl>
                                          <p:spTgt spid="13">
                                            <p:graphicEl>
                                              <a:chart seriesIdx="-4" categoryIdx="11" bldStep="category"/>
                                            </p:graphicEl>
                                          </p:spTgt>
                                        </p:tgtEl>
                                      </p:cBhvr>
                                    </p:animEffect>
                                  </p:childTnLst>
                                </p:cTn>
                              </p:par>
                              <p:par>
                                <p:cTn id="41" presetID="22" presetClass="entr" presetSubtype="4" fill="hold" grpId="2" nodeType="withEffect">
                                  <p:stCondLst>
                                    <p:cond delay="0"/>
                                  </p:stCondLst>
                                  <p:childTnLst>
                                    <p:set>
                                      <p:cBhvr>
                                        <p:cTn id="42" dur="1" fill="hold">
                                          <p:stCondLst>
                                            <p:cond delay="0"/>
                                          </p:stCondLst>
                                        </p:cTn>
                                        <p:tgtEl>
                                          <p:spTgt spid="13">
                                            <p:graphicEl>
                                              <a:chart seriesIdx="-4" categoryIdx="14" bldStep="category"/>
                                            </p:graphicEl>
                                          </p:spTgt>
                                        </p:tgtEl>
                                        <p:attrNameLst>
                                          <p:attrName>style.visibility</p:attrName>
                                        </p:attrNameLst>
                                      </p:cBhvr>
                                      <p:to>
                                        <p:strVal val="visible"/>
                                      </p:to>
                                    </p:set>
                                    <p:animEffect transition="in" filter="wipe(down)">
                                      <p:cBhvr>
                                        <p:cTn id="43" dur="500"/>
                                        <p:tgtEl>
                                          <p:spTgt spid="13">
                                            <p:graphicEl>
                                              <a:chart seriesIdx="-4" categoryIdx="14" bldStep="category"/>
                                            </p:graphicEl>
                                          </p:spTgt>
                                        </p:tgtEl>
                                      </p:cBhvr>
                                    </p:animEffect>
                                  </p:childTnLst>
                                </p:cTn>
                              </p:par>
                              <p:par>
                                <p:cTn id="44" presetID="22" presetClass="entr" presetSubtype="4" fill="hold" grpId="2" nodeType="withEffect">
                                  <p:stCondLst>
                                    <p:cond delay="0"/>
                                  </p:stCondLst>
                                  <p:childTnLst>
                                    <p:set>
                                      <p:cBhvr>
                                        <p:cTn id="45" dur="1" fill="hold">
                                          <p:stCondLst>
                                            <p:cond delay="0"/>
                                          </p:stCondLst>
                                        </p:cTn>
                                        <p:tgtEl>
                                          <p:spTgt spid="13">
                                            <p:graphicEl>
                                              <a:chart seriesIdx="-4" categoryIdx="17" bldStep="category"/>
                                            </p:graphicEl>
                                          </p:spTgt>
                                        </p:tgtEl>
                                        <p:attrNameLst>
                                          <p:attrName>style.visibility</p:attrName>
                                        </p:attrNameLst>
                                      </p:cBhvr>
                                      <p:to>
                                        <p:strVal val="visible"/>
                                      </p:to>
                                    </p:set>
                                    <p:animEffect transition="in" filter="wipe(down)">
                                      <p:cBhvr>
                                        <p:cTn id="46" dur="500"/>
                                        <p:tgtEl>
                                          <p:spTgt spid="13">
                                            <p:graphicEl>
                                              <a:chart seriesIdx="-4" categoryIdx="17" bldStep="category"/>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1" nodeType="clickEffect">
                                  <p:stCondLst>
                                    <p:cond delay="0"/>
                                  </p:stCondLst>
                                  <p:childTnLst>
                                    <p:set>
                                      <p:cBhvr>
                                        <p:cTn id="50" dur="1" fill="hold">
                                          <p:stCondLst>
                                            <p:cond delay="0"/>
                                          </p:stCondLst>
                                        </p:cTn>
                                        <p:tgtEl>
                                          <p:spTgt spid="13">
                                            <p:graphicEl>
                                              <a:chart seriesIdx="-4" categoryIdx="1" bldStep="category"/>
                                            </p:graphicEl>
                                          </p:spTgt>
                                        </p:tgtEl>
                                        <p:attrNameLst>
                                          <p:attrName>style.visibility</p:attrName>
                                        </p:attrNameLst>
                                      </p:cBhvr>
                                      <p:to>
                                        <p:strVal val="visible"/>
                                      </p:to>
                                    </p:set>
                                    <p:animEffect transition="in" filter="wipe(up)">
                                      <p:cBhvr>
                                        <p:cTn id="51" dur="500"/>
                                        <p:tgtEl>
                                          <p:spTgt spid="13">
                                            <p:graphicEl>
                                              <a:chart seriesIdx="-4" categoryIdx="1" bldStep="category"/>
                                            </p:graphicEl>
                                          </p:spTgt>
                                        </p:tgtEl>
                                      </p:cBhvr>
                                    </p:animEffect>
                                  </p:childTnLst>
                                </p:cTn>
                              </p:par>
                              <p:par>
                                <p:cTn id="52" presetID="22" presetClass="entr" presetSubtype="1" fill="hold" grpId="1" nodeType="withEffect">
                                  <p:stCondLst>
                                    <p:cond delay="0"/>
                                  </p:stCondLst>
                                  <p:childTnLst>
                                    <p:set>
                                      <p:cBhvr>
                                        <p:cTn id="53" dur="1" fill="hold">
                                          <p:stCondLst>
                                            <p:cond delay="0"/>
                                          </p:stCondLst>
                                        </p:cTn>
                                        <p:tgtEl>
                                          <p:spTgt spid="13">
                                            <p:graphicEl>
                                              <a:chart seriesIdx="-4" categoryIdx="4" bldStep="category"/>
                                            </p:graphicEl>
                                          </p:spTgt>
                                        </p:tgtEl>
                                        <p:attrNameLst>
                                          <p:attrName>style.visibility</p:attrName>
                                        </p:attrNameLst>
                                      </p:cBhvr>
                                      <p:to>
                                        <p:strVal val="visible"/>
                                      </p:to>
                                    </p:set>
                                    <p:animEffect transition="in" filter="wipe(up)">
                                      <p:cBhvr>
                                        <p:cTn id="54" dur="500"/>
                                        <p:tgtEl>
                                          <p:spTgt spid="13">
                                            <p:graphicEl>
                                              <a:chart seriesIdx="-4" categoryIdx="4" bldStep="category"/>
                                            </p:graphicEl>
                                          </p:spTgt>
                                        </p:tgtEl>
                                      </p:cBhvr>
                                    </p:animEffect>
                                  </p:childTnLst>
                                </p:cTn>
                              </p:par>
                              <p:par>
                                <p:cTn id="55" presetID="22" presetClass="entr" presetSubtype="1" fill="hold" grpId="1" nodeType="withEffect">
                                  <p:stCondLst>
                                    <p:cond delay="0"/>
                                  </p:stCondLst>
                                  <p:childTnLst>
                                    <p:set>
                                      <p:cBhvr>
                                        <p:cTn id="56" dur="1" fill="hold">
                                          <p:stCondLst>
                                            <p:cond delay="0"/>
                                          </p:stCondLst>
                                        </p:cTn>
                                        <p:tgtEl>
                                          <p:spTgt spid="13">
                                            <p:graphicEl>
                                              <a:chart seriesIdx="-4" categoryIdx="7" bldStep="category"/>
                                            </p:graphicEl>
                                          </p:spTgt>
                                        </p:tgtEl>
                                        <p:attrNameLst>
                                          <p:attrName>style.visibility</p:attrName>
                                        </p:attrNameLst>
                                      </p:cBhvr>
                                      <p:to>
                                        <p:strVal val="visible"/>
                                      </p:to>
                                    </p:set>
                                    <p:animEffect transition="in" filter="wipe(up)">
                                      <p:cBhvr>
                                        <p:cTn id="57" dur="500"/>
                                        <p:tgtEl>
                                          <p:spTgt spid="13">
                                            <p:graphicEl>
                                              <a:chart seriesIdx="-4" categoryIdx="7" bldStep="category"/>
                                            </p:graphicEl>
                                          </p:spTgt>
                                        </p:tgtEl>
                                      </p:cBhvr>
                                    </p:animEffect>
                                  </p:childTnLst>
                                </p:cTn>
                              </p:par>
                              <p:par>
                                <p:cTn id="58" presetID="22" presetClass="entr" presetSubtype="1" fill="hold" grpId="1" nodeType="withEffect">
                                  <p:stCondLst>
                                    <p:cond delay="0"/>
                                  </p:stCondLst>
                                  <p:childTnLst>
                                    <p:set>
                                      <p:cBhvr>
                                        <p:cTn id="59" dur="1" fill="hold">
                                          <p:stCondLst>
                                            <p:cond delay="0"/>
                                          </p:stCondLst>
                                        </p:cTn>
                                        <p:tgtEl>
                                          <p:spTgt spid="13">
                                            <p:graphicEl>
                                              <a:chart seriesIdx="-4" categoryIdx="10" bldStep="category"/>
                                            </p:graphicEl>
                                          </p:spTgt>
                                        </p:tgtEl>
                                        <p:attrNameLst>
                                          <p:attrName>style.visibility</p:attrName>
                                        </p:attrNameLst>
                                      </p:cBhvr>
                                      <p:to>
                                        <p:strVal val="visible"/>
                                      </p:to>
                                    </p:set>
                                    <p:animEffect transition="in" filter="wipe(up)">
                                      <p:cBhvr>
                                        <p:cTn id="60" dur="500"/>
                                        <p:tgtEl>
                                          <p:spTgt spid="13">
                                            <p:graphicEl>
                                              <a:chart seriesIdx="-4" categoryIdx="10" bldStep="category"/>
                                            </p:graphicEl>
                                          </p:spTgt>
                                        </p:tgtEl>
                                      </p:cBhvr>
                                    </p:animEffect>
                                  </p:childTnLst>
                                </p:cTn>
                              </p:par>
                              <p:par>
                                <p:cTn id="61" presetID="22" presetClass="entr" presetSubtype="1" fill="hold" grpId="1" nodeType="withEffect">
                                  <p:stCondLst>
                                    <p:cond delay="0"/>
                                  </p:stCondLst>
                                  <p:childTnLst>
                                    <p:set>
                                      <p:cBhvr>
                                        <p:cTn id="62" dur="1" fill="hold">
                                          <p:stCondLst>
                                            <p:cond delay="0"/>
                                          </p:stCondLst>
                                        </p:cTn>
                                        <p:tgtEl>
                                          <p:spTgt spid="13">
                                            <p:graphicEl>
                                              <a:chart seriesIdx="-4" categoryIdx="13" bldStep="category"/>
                                            </p:graphicEl>
                                          </p:spTgt>
                                        </p:tgtEl>
                                        <p:attrNameLst>
                                          <p:attrName>style.visibility</p:attrName>
                                        </p:attrNameLst>
                                      </p:cBhvr>
                                      <p:to>
                                        <p:strVal val="visible"/>
                                      </p:to>
                                    </p:set>
                                    <p:animEffect transition="in" filter="wipe(up)">
                                      <p:cBhvr>
                                        <p:cTn id="63" dur="500"/>
                                        <p:tgtEl>
                                          <p:spTgt spid="13">
                                            <p:graphicEl>
                                              <a:chart seriesIdx="-4" categoryIdx="13" bldStep="category"/>
                                            </p:graphicEl>
                                          </p:spTgt>
                                        </p:tgtEl>
                                      </p:cBhvr>
                                    </p:animEffect>
                                  </p:childTnLst>
                                </p:cTn>
                              </p:par>
                              <p:par>
                                <p:cTn id="64" presetID="22" presetClass="entr" presetSubtype="1" fill="hold" grpId="1" nodeType="withEffect">
                                  <p:stCondLst>
                                    <p:cond delay="0"/>
                                  </p:stCondLst>
                                  <p:childTnLst>
                                    <p:set>
                                      <p:cBhvr>
                                        <p:cTn id="65" dur="1" fill="hold">
                                          <p:stCondLst>
                                            <p:cond delay="0"/>
                                          </p:stCondLst>
                                        </p:cTn>
                                        <p:tgtEl>
                                          <p:spTgt spid="13">
                                            <p:graphicEl>
                                              <a:chart seriesIdx="-4" categoryIdx="16" bldStep="category"/>
                                            </p:graphicEl>
                                          </p:spTgt>
                                        </p:tgtEl>
                                        <p:attrNameLst>
                                          <p:attrName>style.visibility</p:attrName>
                                        </p:attrNameLst>
                                      </p:cBhvr>
                                      <p:to>
                                        <p:strVal val="visible"/>
                                      </p:to>
                                    </p:set>
                                    <p:animEffect transition="in" filter="wipe(up)">
                                      <p:cBhvr>
                                        <p:cTn id="66" dur="500"/>
                                        <p:tgtEl>
                                          <p:spTgt spid="13">
                                            <p:graphicEl>
                                              <a:chart seriesIdx="-4" categoryIdx="16" bldStep="category"/>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500"/>
                                        <p:tgtEl>
                                          <p:spTgt spid="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500"/>
                                        <p:tgtEl>
                                          <p:spTgt spid="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fade">
                                      <p:cBhvr>
                                        <p:cTn id="86" dur="500"/>
                                        <p:tgtEl>
                                          <p:spTgt spid="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fade">
                                      <p:cBhvr>
                                        <p:cTn id="8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category"/>
        </p:bldSub>
      </p:bldGraphic>
      <p:bldGraphic spid="13" grpId="1" uiExpand="1">
        <p:bldSub>
          <a:bldChart bld="category"/>
        </p:bldSub>
      </p:bldGraphic>
      <p:bldGraphic spid="13" grpId="2" uiExpand="1">
        <p:bldSub>
          <a:bldChart bld="category"/>
        </p:bldSub>
      </p:bldGraphic>
      <p:bldP spid="3" grpId="0" animBg="1"/>
      <p:bldP spid="5" grpId="0" animBg="1"/>
      <p:bldP spid="7" grpId="0" animBg="1"/>
      <p:bldP spid="8" grpId="0" animBg="1"/>
      <p:bldP spid="9"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194736"/>
            <a:ext cx="7374300" cy="779807"/>
          </a:xfrm>
        </p:spPr>
        <p:txBody>
          <a:bodyPr/>
          <a:lstStyle/>
          <a:p>
            <a:r>
              <a:rPr lang="en-US" dirty="0" smtClean="0"/>
              <a:t>XNoC with Different Configurations </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36</a:t>
            </a:fld>
            <a:endParaRPr lang="en-US"/>
          </a:p>
        </p:txBody>
      </p:sp>
      <p:graphicFrame>
        <p:nvGraphicFramePr>
          <p:cNvPr id="10" name="Chart 9"/>
          <p:cNvGraphicFramePr/>
          <p:nvPr>
            <p:extLst>
              <p:ext uri="{D42A27DB-BD31-4B8C-83A1-F6EECF244321}">
                <p14:modId xmlns:p14="http://schemas.microsoft.com/office/powerpoint/2010/main" val="2397829994"/>
              </p:ext>
            </p:extLst>
          </p:nvPr>
        </p:nvGraphicFramePr>
        <p:xfrm>
          <a:off x="152400" y="1047750"/>
          <a:ext cx="8686800"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592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1" dur="500"/>
                                        <p:tgtEl>
                                          <p:spTgt spid="10">
                                            <p:graphicEl>
                                              <a:chart seriesIdx="0" categoryIdx="-4" bldStep="series"/>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16" dur="500"/>
                                        <p:tgtEl>
                                          <p:spTgt spid="10">
                                            <p:graphicEl>
                                              <a:chart seriesIdx="1"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21" dur="500"/>
                                        <p:tgtEl>
                                          <p:spTgt spid="10">
                                            <p:graphicEl>
                                              <a:chart seriesIdx="2" categoryIdx="-4" bldStep="series"/>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graphicEl>
                                              <a:chart seriesIdx="3" categoryIdx="-4" bldStep="series"/>
                                            </p:graphicEl>
                                          </p:spTgt>
                                        </p:tgtEl>
                                        <p:attrNameLst>
                                          <p:attrName>style.visibility</p:attrName>
                                        </p:attrNameLst>
                                      </p:cBhvr>
                                      <p:to>
                                        <p:strVal val="visible"/>
                                      </p:to>
                                    </p:set>
                                    <p:animEffect transition="in" filter="wipe(left)">
                                      <p:cBhvr>
                                        <p:cTn id="26" dur="500"/>
                                        <p:tgtEl>
                                          <p:spTgt spid="10">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XNoC Compared to Others</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37</a:t>
            </a:fld>
            <a:endParaRPr lang="en-US"/>
          </a:p>
        </p:txBody>
      </p:sp>
      <p:graphicFrame>
        <p:nvGraphicFramePr>
          <p:cNvPr id="10" name="Chart 9"/>
          <p:cNvGraphicFramePr/>
          <p:nvPr>
            <p:extLst>
              <p:ext uri="{D42A27DB-BD31-4B8C-83A1-F6EECF244321}">
                <p14:modId xmlns:p14="http://schemas.microsoft.com/office/powerpoint/2010/main" val="2644157653"/>
              </p:ext>
            </p:extLst>
          </p:nvPr>
        </p:nvGraphicFramePr>
        <p:xfrm>
          <a:off x="228600" y="974543"/>
          <a:ext cx="8610599" cy="35784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 y="4533840"/>
            <a:ext cx="9144000" cy="400110"/>
          </a:xfrm>
          <a:prstGeom prst="rect">
            <a:avLst/>
          </a:prstGeom>
          <a:noFill/>
        </p:spPr>
        <p:txBody>
          <a:bodyPr wrap="square" rtlCol="0">
            <a:spAutoFit/>
          </a:bodyPr>
          <a:lstStyle/>
          <a:p>
            <a:r>
              <a:rPr lang="en-US" sz="1000" dirty="0" smtClean="0">
                <a:solidFill>
                  <a:schemeClr val="tx1">
                    <a:lumMod val="65000"/>
                    <a:lumOff val="35000"/>
                  </a:schemeClr>
                </a:solidFill>
              </a:rPr>
              <a:t>[1] </a:t>
            </a:r>
            <a:r>
              <a:rPr lang="en-US" sz="1000" dirty="0">
                <a:solidFill>
                  <a:schemeClr val="tx1">
                    <a:lumMod val="65000"/>
                    <a:lumOff val="35000"/>
                  </a:schemeClr>
                </a:solidFill>
              </a:rPr>
              <a:t>Stefan, R.A., </a:t>
            </a:r>
            <a:r>
              <a:rPr lang="en-US" sz="1000" dirty="0" err="1">
                <a:solidFill>
                  <a:schemeClr val="tx1">
                    <a:lumMod val="65000"/>
                    <a:lumOff val="35000"/>
                  </a:schemeClr>
                </a:solidFill>
              </a:rPr>
              <a:t>Molnos</a:t>
            </a:r>
            <a:r>
              <a:rPr lang="en-US" sz="1000" dirty="0">
                <a:solidFill>
                  <a:schemeClr val="tx1">
                    <a:lumMod val="65000"/>
                    <a:lumOff val="35000"/>
                  </a:schemeClr>
                </a:solidFill>
              </a:rPr>
              <a:t>, A. &amp; </a:t>
            </a:r>
            <a:r>
              <a:rPr lang="en-US" sz="1000" dirty="0" err="1">
                <a:solidFill>
                  <a:schemeClr val="tx1">
                    <a:lumMod val="65000"/>
                    <a:lumOff val="35000"/>
                  </a:schemeClr>
                </a:solidFill>
              </a:rPr>
              <a:t>Goossens</a:t>
            </a:r>
            <a:r>
              <a:rPr lang="en-US" sz="1000" dirty="0">
                <a:solidFill>
                  <a:schemeClr val="tx1">
                    <a:lumMod val="65000"/>
                    <a:lumOff val="35000"/>
                  </a:schemeClr>
                </a:solidFill>
              </a:rPr>
              <a:t>, K., 2014. </a:t>
            </a:r>
            <a:r>
              <a:rPr lang="en-US" sz="1000" dirty="0" err="1" smtClean="0">
                <a:solidFill>
                  <a:schemeClr val="tx1">
                    <a:lumMod val="65000"/>
                    <a:lumOff val="35000"/>
                  </a:schemeClr>
                </a:solidFill>
              </a:rPr>
              <a:t>dAElite</a:t>
            </a:r>
            <a:r>
              <a:rPr lang="en-US" sz="1000" dirty="0">
                <a:solidFill>
                  <a:schemeClr val="tx1">
                    <a:lumMod val="65000"/>
                    <a:lumOff val="35000"/>
                  </a:schemeClr>
                </a:solidFill>
              </a:rPr>
              <a:t>: </a:t>
            </a:r>
            <a:r>
              <a:rPr lang="en-US" sz="1000" dirty="0" smtClean="0">
                <a:solidFill>
                  <a:schemeClr val="tx1">
                    <a:lumMod val="65000"/>
                    <a:lumOff val="35000"/>
                  </a:schemeClr>
                </a:solidFill>
              </a:rPr>
              <a:t>A TDM NoC </a:t>
            </a:r>
            <a:r>
              <a:rPr lang="en-US" sz="1000" dirty="0">
                <a:solidFill>
                  <a:schemeClr val="tx1">
                    <a:lumMod val="65000"/>
                    <a:lumOff val="35000"/>
                  </a:schemeClr>
                </a:solidFill>
              </a:rPr>
              <a:t>supporting </a:t>
            </a:r>
            <a:r>
              <a:rPr lang="en-US" sz="1000" dirty="0" err="1">
                <a:solidFill>
                  <a:schemeClr val="tx1">
                    <a:lumMod val="65000"/>
                    <a:lumOff val="35000"/>
                  </a:schemeClr>
                </a:solidFill>
              </a:rPr>
              <a:t>qos</a:t>
            </a:r>
            <a:r>
              <a:rPr lang="en-US" sz="1000" dirty="0">
                <a:solidFill>
                  <a:schemeClr val="tx1">
                    <a:lumMod val="65000"/>
                    <a:lumOff val="35000"/>
                  </a:schemeClr>
                </a:solidFill>
              </a:rPr>
              <a:t>, multicast, and fast connection set-up. </a:t>
            </a:r>
            <a:r>
              <a:rPr lang="en-US" sz="1000" dirty="0" smtClean="0">
                <a:solidFill>
                  <a:schemeClr val="tx1">
                    <a:lumMod val="65000"/>
                    <a:lumOff val="35000"/>
                  </a:schemeClr>
                </a:solidFill>
              </a:rPr>
              <a:t>IEEE </a:t>
            </a:r>
            <a:r>
              <a:rPr lang="en-US" sz="1000" dirty="0">
                <a:solidFill>
                  <a:schemeClr val="tx1">
                    <a:lumMod val="65000"/>
                    <a:lumOff val="35000"/>
                  </a:schemeClr>
                </a:solidFill>
              </a:rPr>
              <a:t>Transactions </a:t>
            </a:r>
            <a:r>
              <a:rPr lang="en-US" sz="1000" dirty="0" smtClean="0">
                <a:solidFill>
                  <a:schemeClr val="tx1">
                    <a:lumMod val="65000"/>
                    <a:lumOff val="35000"/>
                  </a:schemeClr>
                </a:solidFill>
              </a:rPr>
              <a:t>on Computer, 2014</a:t>
            </a:r>
          </a:p>
          <a:p>
            <a:r>
              <a:rPr lang="en-US" sz="1000" dirty="0" smtClean="0">
                <a:solidFill>
                  <a:schemeClr val="tx1">
                    <a:lumMod val="65000"/>
                    <a:lumOff val="35000"/>
                  </a:schemeClr>
                </a:solidFill>
              </a:rPr>
              <a:t>[2] </a:t>
            </a:r>
            <a:r>
              <a:rPr lang="en-US" sz="1000" dirty="0">
                <a:solidFill>
                  <a:schemeClr val="tx1">
                    <a:lumMod val="65000"/>
                    <a:lumOff val="35000"/>
                  </a:schemeClr>
                </a:solidFill>
              </a:rPr>
              <a:t>Hansson, A., </a:t>
            </a:r>
            <a:r>
              <a:rPr lang="en-US" sz="1000" dirty="0" err="1">
                <a:solidFill>
                  <a:schemeClr val="tx1">
                    <a:lumMod val="65000"/>
                    <a:lumOff val="35000"/>
                  </a:schemeClr>
                </a:solidFill>
              </a:rPr>
              <a:t>Subburaman</a:t>
            </a:r>
            <a:r>
              <a:rPr lang="en-US" sz="1000" dirty="0">
                <a:solidFill>
                  <a:schemeClr val="tx1">
                    <a:lumMod val="65000"/>
                    <a:lumOff val="35000"/>
                  </a:schemeClr>
                </a:solidFill>
              </a:rPr>
              <a:t>, M. &amp; </a:t>
            </a:r>
            <a:r>
              <a:rPr lang="en-US" sz="1000" dirty="0" err="1">
                <a:solidFill>
                  <a:schemeClr val="tx1">
                    <a:lumMod val="65000"/>
                    <a:lumOff val="35000"/>
                  </a:schemeClr>
                </a:solidFill>
              </a:rPr>
              <a:t>Goossens</a:t>
            </a:r>
            <a:r>
              <a:rPr lang="en-US" sz="1000" dirty="0">
                <a:solidFill>
                  <a:schemeClr val="tx1">
                    <a:lumMod val="65000"/>
                    <a:lumOff val="35000"/>
                  </a:schemeClr>
                </a:solidFill>
              </a:rPr>
              <a:t>, K., 2009. </a:t>
            </a:r>
            <a:r>
              <a:rPr lang="en-US" sz="1000" dirty="0" err="1">
                <a:solidFill>
                  <a:schemeClr val="tx1">
                    <a:lumMod val="65000"/>
                    <a:lumOff val="35000"/>
                  </a:schemeClr>
                </a:solidFill>
              </a:rPr>
              <a:t>aelite</a:t>
            </a:r>
            <a:r>
              <a:rPr lang="en-US" sz="1000" dirty="0">
                <a:solidFill>
                  <a:schemeClr val="tx1">
                    <a:lumMod val="65000"/>
                    <a:lumOff val="35000"/>
                  </a:schemeClr>
                </a:solidFill>
              </a:rPr>
              <a:t>: A flit-synchronous network on chip with </a:t>
            </a:r>
            <a:r>
              <a:rPr lang="en-US" sz="1000" dirty="0" err="1">
                <a:solidFill>
                  <a:schemeClr val="tx1">
                    <a:lumMod val="65000"/>
                    <a:lumOff val="35000"/>
                  </a:schemeClr>
                </a:solidFill>
              </a:rPr>
              <a:t>composable</a:t>
            </a:r>
            <a:r>
              <a:rPr lang="en-US" sz="1000" dirty="0">
                <a:solidFill>
                  <a:schemeClr val="tx1">
                    <a:lumMod val="65000"/>
                    <a:lumOff val="35000"/>
                  </a:schemeClr>
                </a:solidFill>
              </a:rPr>
              <a:t> and predictable services. In DATE 2009 </a:t>
            </a:r>
          </a:p>
        </p:txBody>
      </p:sp>
    </p:spTree>
    <p:extLst>
      <p:ext uri="{BB962C8B-B14F-4D97-AF65-F5344CB8AC3E}">
        <p14:creationId xmlns:p14="http://schemas.microsoft.com/office/powerpoint/2010/main" val="169349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wipe(down)">
                                      <p:cBhvr>
                                        <p:cTn id="14" dur="500"/>
                                        <p:tgtEl>
                                          <p:spTgt spid="10">
                                            <p:graphicEl>
                                              <a:chart seriesIdx="-4" categoryIdx="0" bldStep="category"/>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wipe(down)">
                                      <p:cBhvr>
                                        <p:cTn id="19" dur="500"/>
                                        <p:tgtEl>
                                          <p:spTgt spid="10">
                                            <p:graphicEl>
                                              <a:chart seriesIdx="-4" categoryIdx="1" bldStep="category"/>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wipe(down)">
                                      <p:cBhvr>
                                        <p:cTn id="24" dur="500"/>
                                        <p:tgtEl>
                                          <p:spTgt spid="10">
                                            <p:graphicEl>
                                              <a:chart seriesIdx="-4" categoryIdx="2" bldStep="category"/>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graphicEl>
                                              <a:chart seriesIdx="-4" categoryIdx="3" bldStep="category"/>
                                            </p:graphicEl>
                                          </p:spTgt>
                                        </p:tgtEl>
                                        <p:attrNameLst>
                                          <p:attrName>style.visibility</p:attrName>
                                        </p:attrNameLst>
                                      </p:cBhvr>
                                      <p:to>
                                        <p:strVal val="visible"/>
                                      </p:to>
                                    </p:set>
                                    <p:animEffect transition="in" filter="wipe(down)">
                                      <p:cBhvr>
                                        <p:cTn id="29" dur="500"/>
                                        <p:tgtEl>
                                          <p:spTgt spid="10">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category"/>
        </p:bldSub>
      </p:bldGraphic>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XNoC Compared to Others</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38</a:t>
            </a:fld>
            <a:endParaRPr lang="en-US"/>
          </a:p>
        </p:txBody>
      </p:sp>
      <p:graphicFrame>
        <p:nvGraphicFramePr>
          <p:cNvPr id="10" name="Chart 9"/>
          <p:cNvGraphicFramePr/>
          <p:nvPr>
            <p:extLst>
              <p:ext uri="{D42A27DB-BD31-4B8C-83A1-F6EECF244321}">
                <p14:modId xmlns:p14="http://schemas.microsoft.com/office/powerpoint/2010/main" val="3738422945"/>
              </p:ext>
            </p:extLst>
          </p:nvPr>
        </p:nvGraphicFramePr>
        <p:xfrm>
          <a:off x="381000" y="974543"/>
          <a:ext cx="8458199" cy="35784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 y="4533840"/>
            <a:ext cx="9144000" cy="400110"/>
          </a:xfrm>
          <a:prstGeom prst="rect">
            <a:avLst/>
          </a:prstGeom>
          <a:noFill/>
        </p:spPr>
        <p:txBody>
          <a:bodyPr wrap="square" rtlCol="0">
            <a:spAutoFit/>
          </a:bodyPr>
          <a:lstStyle/>
          <a:p>
            <a:r>
              <a:rPr lang="en-US" sz="1000" dirty="0" smtClean="0">
                <a:solidFill>
                  <a:schemeClr val="tx1">
                    <a:lumMod val="65000"/>
                    <a:lumOff val="35000"/>
                  </a:schemeClr>
                </a:solidFill>
              </a:rPr>
              <a:t>[1] </a:t>
            </a:r>
            <a:r>
              <a:rPr lang="en-US" sz="1000" dirty="0">
                <a:solidFill>
                  <a:schemeClr val="tx1">
                    <a:lumMod val="65000"/>
                    <a:lumOff val="35000"/>
                  </a:schemeClr>
                </a:solidFill>
              </a:rPr>
              <a:t>Stefan, R.A., </a:t>
            </a:r>
            <a:r>
              <a:rPr lang="en-US" sz="1000" dirty="0" err="1">
                <a:solidFill>
                  <a:schemeClr val="tx1">
                    <a:lumMod val="65000"/>
                    <a:lumOff val="35000"/>
                  </a:schemeClr>
                </a:solidFill>
              </a:rPr>
              <a:t>Molnos</a:t>
            </a:r>
            <a:r>
              <a:rPr lang="en-US" sz="1000" dirty="0">
                <a:solidFill>
                  <a:schemeClr val="tx1">
                    <a:lumMod val="65000"/>
                    <a:lumOff val="35000"/>
                  </a:schemeClr>
                </a:solidFill>
              </a:rPr>
              <a:t>, A. &amp; </a:t>
            </a:r>
            <a:r>
              <a:rPr lang="en-US" sz="1000" dirty="0" err="1">
                <a:solidFill>
                  <a:schemeClr val="tx1">
                    <a:lumMod val="65000"/>
                    <a:lumOff val="35000"/>
                  </a:schemeClr>
                </a:solidFill>
              </a:rPr>
              <a:t>Goossens</a:t>
            </a:r>
            <a:r>
              <a:rPr lang="en-US" sz="1000" dirty="0">
                <a:solidFill>
                  <a:schemeClr val="tx1">
                    <a:lumMod val="65000"/>
                    <a:lumOff val="35000"/>
                  </a:schemeClr>
                </a:solidFill>
              </a:rPr>
              <a:t>, K., 2014. </a:t>
            </a:r>
            <a:r>
              <a:rPr lang="en-US" sz="1000" dirty="0" err="1" smtClean="0">
                <a:solidFill>
                  <a:schemeClr val="tx1">
                    <a:lumMod val="65000"/>
                    <a:lumOff val="35000"/>
                  </a:schemeClr>
                </a:solidFill>
              </a:rPr>
              <a:t>dAElite</a:t>
            </a:r>
            <a:r>
              <a:rPr lang="en-US" sz="1000" dirty="0">
                <a:solidFill>
                  <a:schemeClr val="tx1">
                    <a:lumMod val="65000"/>
                    <a:lumOff val="35000"/>
                  </a:schemeClr>
                </a:solidFill>
              </a:rPr>
              <a:t>: </a:t>
            </a:r>
            <a:r>
              <a:rPr lang="en-US" sz="1000" dirty="0" smtClean="0">
                <a:solidFill>
                  <a:schemeClr val="tx1">
                    <a:lumMod val="65000"/>
                    <a:lumOff val="35000"/>
                  </a:schemeClr>
                </a:solidFill>
              </a:rPr>
              <a:t>A TDM NoC </a:t>
            </a:r>
            <a:r>
              <a:rPr lang="en-US" sz="1000" dirty="0">
                <a:solidFill>
                  <a:schemeClr val="tx1">
                    <a:lumMod val="65000"/>
                    <a:lumOff val="35000"/>
                  </a:schemeClr>
                </a:solidFill>
              </a:rPr>
              <a:t>supporting </a:t>
            </a:r>
            <a:r>
              <a:rPr lang="en-US" sz="1000" dirty="0" err="1">
                <a:solidFill>
                  <a:schemeClr val="tx1">
                    <a:lumMod val="65000"/>
                    <a:lumOff val="35000"/>
                  </a:schemeClr>
                </a:solidFill>
              </a:rPr>
              <a:t>qos</a:t>
            </a:r>
            <a:r>
              <a:rPr lang="en-US" sz="1000" dirty="0">
                <a:solidFill>
                  <a:schemeClr val="tx1">
                    <a:lumMod val="65000"/>
                    <a:lumOff val="35000"/>
                  </a:schemeClr>
                </a:solidFill>
              </a:rPr>
              <a:t>, multicast, and fast connection set-up. </a:t>
            </a:r>
            <a:r>
              <a:rPr lang="en-US" sz="1000" dirty="0" smtClean="0">
                <a:solidFill>
                  <a:schemeClr val="tx1">
                    <a:lumMod val="65000"/>
                    <a:lumOff val="35000"/>
                  </a:schemeClr>
                </a:solidFill>
              </a:rPr>
              <a:t>IEEE </a:t>
            </a:r>
            <a:r>
              <a:rPr lang="en-US" sz="1000" dirty="0">
                <a:solidFill>
                  <a:schemeClr val="tx1">
                    <a:lumMod val="65000"/>
                    <a:lumOff val="35000"/>
                  </a:schemeClr>
                </a:solidFill>
              </a:rPr>
              <a:t>Transactions </a:t>
            </a:r>
            <a:r>
              <a:rPr lang="en-US" sz="1000" dirty="0" smtClean="0">
                <a:solidFill>
                  <a:schemeClr val="tx1">
                    <a:lumMod val="65000"/>
                    <a:lumOff val="35000"/>
                  </a:schemeClr>
                </a:solidFill>
              </a:rPr>
              <a:t>on Computer, 2014</a:t>
            </a:r>
          </a:p>
          <a:p>
            <a:r>
              <a:rPr lang="en-US" sz="1000" dirty="0" smtClean="0">
                <a:solidFill>
                  <a:schemeClr val="tx1">
                    <a:lumMod val="65000"/>
                    <a:lumOff val="35000"/>
                  </a:schemeClr>
                </a:solidFill>
              </a:rPr>
              <a:t>[2] </a:t>
            </a:r>
            <a:r>
              <a:rPr lang="en-US" sz="1000" dirty="0">
                <a:solidFill>
                  <a:schemeClr val="tx1">
                    <a:lumMod val="65000"/>
                    <a:lumOff val="35000"/>
                  </a:schemeClr>
                </a:solidFill>
              </a:rPr>
              <a:t>Hansson, A., </a:t>
            </a:r>
            <a:r>
              <a:rPr lang="en-US" sz="1000" dirty="0" err="1">
                <a:solidFill>
                  <a:schemeClr val="tx1">
                    <a:lumMod val="65000"/>
                    <a:lumOff val="35000"/>
                  </a:schemeClr>
                </a:solidFill>
              </a:rPr>
              <a:t>Subburaman</a:t>
            </a:r>
            <a:r>
              <a:rPr lang="en-US" sz="1000" dirty="0">
                <a:solidFill>
                  <a:schemeClr val="tx1">
                    <a:lumMod val="65000"/>
                    <a:lumOff val="35000"/>
                  </a:schemeClr>
                </a:solidFill>
              </a:rPr>
              <a:t>, M. &amp; </a:t>
            </a:r>
            <a:r>
              <a:rPr lang="en-US" sz="1000" dirty="0" err="1">
                <a:solidFill>
                  <a:schemeClr val="tx1">
                    <a:lumMod val="65000"/>
                    <a:lumOff val="35000"/>
                  </a:schemeClr>
                </a:solidFill>
              </a:rPr>
              <a:t>Goossens</a:t>
            </a:r>
            <a:r>
              <a:rPr lang="en-US" sz="1000" dirty="0">
                <a:solidFill>
                  <a:schemeClr val="tx1">
                    <a:lumMod val="65000"/>
                    <a:lumOff val="35000"/>
                  </a:schemeClr>
                </a:solidFill>
              </a:rPr>
              <a:t>, K., 2009. </a:t>
            </a:r>
            <a:r>
              <a:rPr lang="en-US" sz="1000" dirty="0" err="1">
                <a:solidFill>
                  <a:schemeClr val="tx1">
                    <a:lumMod val="65000"/>
                    <a:lumOff val="35000"/>
                  </a:schemeClr>
                </a:solidFill>
              </a:rPr>
              <a:t>aelite</a:t>
            </a:r>
            <a:r>
              <a:rPr lang="en-US" sz="1000" dirty="0">
                <a:solidFill>
                  <a:schemeClr val="tx1">
                    <a:lumMod val="65000"/>
                    <a:lumOff val="35000"/>
                  </a:schemeClr>
                </a:solidFill>
              </a:rPr>
              <a:t>: A flit-synchronous network on chip with </a:t>
            </a:r>
            <a:r>
              <a:rPr lang="en-US" sz="1000" dirty="0" err="1">
                <a:solidFill>
                  <a:schemeClr val="tx1">
                    <a:lumMod val="65000"/>
                    <a:lumOff val="35000"/>
                  </a:schemeClr>
                </a:solidFill>
              </a:rPr>
              <a:t>composable</a:t>
            </a:r>
            <a:r>
              <a:rPr lang="en-US" sz="1000" dirty="0">
                <a:solidFill>
                  <a:schemeClr val="tx1">
                    <a:lumMod val="65000"/>
                    <a:lumOff val="35000"/>
                  </a:schemeClr>
                </a:solidFill>
              </a:rPr>
              <a:t> and predictable services. In DATE 2009 </a:t>
            </a:r>
          </a:p>
        </p:txBody>
      </p:sp>
      <p:sp>
        <p:nvSpPr>
          <p:cNvPr id="6" name="Explosion 1 5"/>
          <p:cNvSpPr/>
          <p:nvPr/>
        </p:nvSpPr>
        <p:spPr bwMode="auto">
          <a:xfrm>
            <a:off x="2209800" y="819150"/>
            <a:ext cx="1219200" cy="838200"/>
          </a:xfrm>
          <a:prstGeom prst="irregularSeal1">
            <a:avLst/>
          </a:prstGeom>
          <a:solidFill>
            <a:srgbClr val="92D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pitchFamily="18" charset="0"/>
              </a:rPr>
              <a:t>2X</a:t>
            </a:r>
            <a:endParaRPr kumimoji="0" lang="en-US" b="0" i="0" u="none" strike="noStrike" cap="none" normalizeH="0" baseline="0" dirty="0" smtClean="0">
              <a:ln>
                <a:noFill/>
              </a:ln>
              <a:solidFill>
                <a:schemeClr val="tx1"/>
              </a:solidFill>
              <a:effectLst/>
              <a:latin typeface="Times" pitchFamily="18" charset="0"/>
            </a:endParaRPr>
          </a:p>
        </p:txBody>
      </p:sp>
      <p:sp>
        <p:nvSpPr>
          <p:cNvPr id="3" name="Right Brace 2"/>
          <p:cNvSpPr/>
          <p:nvPr/>
        </p:nvSpPr>
        <p:spPr bwMode="auto">
          <a:xfrm>
            <a:off x="2057400" y="1123950"/>
            <a:ext cx="228600" cy="1143000"/>
          </a:xfrm>
          <a:prstGeom prst="rightBrac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258180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wipe(down)">
                                      <p:cBhvr>
                                        <p:cTn id="14" dur="500"/>
                                        <p:tgtEl>
                                          <p:spTgt spid="10">
                                            <p:graphicEl>
                                              <a:chart seriesIdx="-4" categoryIdx="0" bldStep="category"/>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wipe(down)">
                                      <p:cBhvr>
                                        <p:cTn id="19" dur="500"/>
                                        <p:tgtEl>
                                          <p:spTgt spid="10">
                                            <p:graphicEl>
                                              <a:chart seriesIdx="-4" categoryIdx="1" bldStep="category"/>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wipe(down)">
                                      <p:cBhvr>
                                        <p:cTn id="24" dur="500"/>
                                        <p:tgtEl>
                                          <p:spTgt spid="10">
                                            <p:graphicEl>
                                              <a:chart seriesIdx="-4" categoryIdx="2" bldStep="category"/>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graphicEl>
                                              <a:chart seriesIdx="-4" categoryIdx="3" bldStep="category"/>
                                            </p:graphicEl>
                                          </p:spTgt>
                                        </p:tgtEl>
                                        <p:attrNameLst>
                                          <p:attrName>style.visibility</p:attrName>
                                        </p:attrNameLst>
                                      </p:cBhvr>
                                      <p:to>
                                        <p:strVal val="visible"/>
                                      </p:to>
                                    </p:set>
                                    <p:animEffect transition="in" filter="wipe(down)">
                                      <p:cBhvr>
                                        <p:cTn id="29" dur="500"/>
                                        <p:tgtEl>
                                          <p:spTgt spid="10">
                                            <p:graphicEl>
                                              <a:chart seriesIdx="-4" categoryIdx="3" bldStep="category"/>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category"/>
        </p:bldSub>
      </p:bldGraphic>
      <p:bldP spid="5" grpId="0"/>
      <p:bldP spid="6"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XNoC Compared to Others</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39</a:t>
            </a:fld>
            <a:endParaRPr lang="en-US"/>
          </a:p>
        </p:txBody>
      </p:sp>
      <p:graphicFrame>
        <p:nvGraphicFramePr>
          <p:cNvPr id="8" name="Chart 7"/>
          <p:cNvGraphicFramePr/>
          <p:nvPr>
            <p:extLst>
              <p:ext uri="{D42A27DB-BD31-4B8C-83A1-F6EECF244321}">
                <p14:modId xmlns:p14="http://schemas.microsoft.com/office/powerpoint/2010/main" val="2122029262"/>
              </p:ext>
            </p:extLst>
          </p:nvPr>
        </p:nvGraphicFramePr>
        <p:xfrm>
          <a:off x="457200" y="1123949"/>
          <a:ext cx="8229600" cy="343492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4642351"/>
            <a:ext cx="9144000" cy="246221"/>
          </a:xfrm>
          <a:prstGeom prst="rect">
            <a:avLst/>
          </a:prstGeom>
          <a:noFill/>
        </p:spPr>
        <p:txBody>
          <a:bodyPr wrap="square" rtlCol="0">
            <a:spAutoFit/>
          </a:bodyPr>
          <a:lstStyle/>
          <a:p>
            <a:r>
              <a:rPr lang="en-US" sz="1000" dirty="0" smtClean="0">
                <a:solidFill>
                  <a:schemeClr val="tx1">
                    <a:lumMod val="65000"/>
                    <a:lumOff val="35000"/>
                  </a:schemeClr>
                </a:solidFill>
              </a:rPr>
              <a:t>[3] </a:t>
            </a:r>
            <a:r>
              <a:rPr lang="en-US" sz="1000" dirty="0" err="1">
                <a:solidFill>
                  <a:schemeClr val="tx1">
                    <a:lumMod val="65000"/>
                    <a:lumOff val="35000"/>
                  </a:schemeClr>
                </a:solidFill>
              </a:rPr>
              <a:t>Lusala</a:t>
            </a:r>
            <a:r>
              <a:rPr lang="en-US" sz="1000" dirty="0">
                <a:solidFill>
                  <a:schemeClr val="tx1">
                    <a:lumMod val="65000"/>
                    <a:lumOff val="35000"/>
                  </a:schemeClr>
                </a:solidFill>
              </a:rPr>
              <a:t>, A.K. &amp; </a:t>
            </a:r>
            <a:r>
              <a:rPr lang="en-US" sz="1000" dirty="0" err="1">
                <a:solidFill>
                  <a:schemeClr val="tx1">
                    <a:lumMod val="65000"/>
                    <a:lumOff val="35000"/>
                  </a:schemeClr>
                </a:solidFill>
              </a:rPr>
              <a:t>Legat</a:t>
            </a:r>
            <a:r>
              <a:rPr lang="en-US" sz="1000" dirty="0">
                <a:solidFill>
                  <a:schemeClr val="tx1">
                    <a:lumMod val="65000"/>
                    <a:lumOff val="35000"/>
                  </a:schemeClr>
                </a:solidFill>
              </a:rPr>
              <a:t>, J.-D., 2012. A SDM-TDM-Based Circuit-Switched Router for On-Chip Networks. ACM </a:t>
            </a:r>
            <a:r>
              <a:rPr lang="en-US" sz="1000" dirty="0" smtClean="0">
                <a:solidFill>
                  <a:schemeClr val="tx1">
                    <a:lumMod val="65000"/>
                    <a:lumOff val="35000"/>
                  </a:schemeClr>
                </a:solidFill>
              </a:rPr>
              <a:t>TRETS 2012</a:t>
            </a:r>
            <a:endParaRPr lang="en-US" sz="1000" dirty="0">
              <a:solidFill>
                <a:schemeClr val="tx1">
                  <a:lumMod val="65000"/>
                  <a:lumOff val="35000"/>
                </a:schemeClr>
              </a:solidFill>
            </a:endParaRPr>
          </a:p>
        </p:txBody>
      </p:sp>
    </p:spTree>
    <p:extLst>
      <p:ext uri="{BB962C8B-B14F-4D97-AF65-F5344CB8AC3E}">
        <p14:creationId xmlns:p14="http://schemas.microsoft.com/office/powerpoint/2010/main" val="367563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wipe(down)">
                                      <p:cBhvr>
                                        <p:cTn id="14" dur="500"/>
                                        <p:tgtEl>
                                          <p:spTgt spid="8">
                                            <p:graphicEl>
                                              <a:chart seriesIdx="-4" categoryIdx="0" bldStep="category"/>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wipe(down)">
                                      <p:cBhvr>
                                        <p:cTn id="19" dur="500"/>
                                        <p:tgtEl>
                                          <p:spTgt spid="8">
                                            <p:graphicEl>
                                              <a:chart seriesIdx="-4" categoryIdx="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
        </p:bldSub>
      </p:bldGraphic>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 Modify Connection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a:t>
            </a:fld>
            <a:endParaRPr lang="en-US"/>
          </a:p>
        </p:txBody>
      </p:sp>
      <p:sp>
        <p:nvSpPr>
          <p:cNvPr id="9" name="Rounded Rectangle 8"/>
          <p:cNvSpPr/>
          <p:nvPr/>
        </p:nvSpPr>
        <p:spPr bwMode="auto">
          <a:xfrm>
            <a:off x="1460605" y="1276350"/>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SW00</a:t>
            </a:r>
          </a:p>
        </p:txBody>
      </p:sp>
      <p:sp>
        <p:nvSpPr>
          <p:cNvPr id="10" name="Rounded Rectangle 9"/>
          <p:cNvSpPr/>
          <p:nvPr/>
        </p:nvSpPr>
        <p:spPr bwMode="auto">
          <a:xfrm>
            <a:off x="1460605" y="2416418"/>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SW10</a:t>
            </a:r>
          </a:p>
        </p:txBody>
      </p:sp>
      <p:sp>
        <p:nvSpPr>
          <p:cNvPr id="11" name="Rounded Rectangle 10"/>
          <p:cNvSpPr/>
          <p:nvPr/>
        </p:nvSpPr>
        <p:spPr bwMode="auto">
          <a:xfrm>
            <a:off x="1460605" y="3556486"/>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SW20</a:t>
            </a:r>
          </a:p>
        </p:txBody>
      </p:sp>
      <p:cxnSp>
        <p:nvCxnSpPr>
          <p:cNvPr id="19" name="Straight Arrow Connector 18"/>
          <p:cNvCxnSpPr>
            <a:stCxn id="29" idx="7"/>
            <a:endCxn id="9" idx="1"/>
          </p:cNvCxnSpPr>
          <p:nvPr/>
        </p:nvCxnSpPr>
        <p:spPr bwMode="auto">
          <a:xfrm flipV="1">
            <a:off x="1215508" y="1543050"/>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a:stCxn id="30" idx="7"/>
            <a:endCxn id="10" idx="1"/>
          </p:cNvCxnSpPr>
          <p:nvPr/>
        </p:nvCxnSpPr>
        <p:spPr bwMode="auto">
          <a:xfrm flipV="1">
            <a:off x="1215508" y="2683118"/>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a:stCxn id="31" idx="7"/>
            <a:endCxn id="11" idx="1"/>
          </p:cNvCxnSpPr>
          <p:nvPr/>
        </p:nvCxnSpPr>
        <p:spPr bwMode="auto">
          <a:xfrm flipV="1">
            <a:off x="1215508" y="3823186"/>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29" name="Oval 28"/>
          <p:cNvSpPr/>
          <p:nvPr/>
        </p:nvSpPr>
        <p:spPr bwMode="auto">
          <a:xfrm>
            <a:off x="533400" y="1815614"/>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NI00</a:t>
            </a:r>
          </a:p>
        </p:txBody>
      </p:sp>
      <p:sp>
        <p:nvSpPr>
          <p:cNvPr id="30" name="Oval 29"/>
          <p:cNvSpPr/>
          <p:nvPr/>
        </p:nvSpPr>
        <p:spPr bwMode="auto">
          <a:xfrm>
            <a:off x="533400" y="2955682"/>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NI10</a:t>
            </a:r>
          </a:p>
        </p:txBody>
      </p:sp>
      <p:sp>
        <p:nvSpPr>
          <p:cNvPr id="31" name="Oval 30"/>
          <p:cNvSpPr/>
          <p:nvPr/>
        </p:nvSpPr>
        <p:spPr bwMode="auto">
          <a:xfrm>
            <a:off x="533400" y="4095750"/>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NI20</a:t>
            </a:r>
          </a:p>
        </p:txBody>
      </p:sp>
      <p:sp>
        <p:nvSpPr>
          <p:cNvPr id="12" name="Rounded Rectangle 11"/>
          <p:cNvSpPr/>
          <p:nvPr/>
        </p:nvSpPr>
        <p:spPr bwMode="auto">
          <a:xfrm>
            <a:off x="3482361" y="1276350"/>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SW01</a:t>
            </a:r>
          </a:p>
        </p:txBody>
      </p:sp>
      <p:sp>
        <p:nvSpPr>
          <p:cNvPr id="13" name="Rounded Rectangle 12"/>
          <p:cNvSpPr/>
          <p:nvPr/>
        </p:nvSpPr>
        <p:spPr bwMode="auto">
          <a:xfrm>
            <a:off x="3482361" y="2416418"/>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SW11</a:t>
            </a:r>
          </a:p>
        </p:txBody>
      </p:sp>
      <p:sp>
        <p:nvSpPr>
          <p:cNvPr id="14" name="Rounded Rectangle 13"/>
          <p:cNvSpPr/>
          <p:nvPr/>
        </p:nvSpPr>
        <p:spPr bwMode="auto">
          <a:xfrm>
            <a:off x="3482361" y="3556486"/>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SW21</a:t>
            </a:r>
          </a:p>
        </p:txBody>
      </p:sp>
      <p:cxnSp>
        <p:nvCxnSpPr>
          <p:cNvPr id="22" name="Straight Arrow Connector 21"/>
          <p:cNvCxnSpPr>
            <a:stCxn id="32" idx="7"/>
            <a:endCxn id="12" idx="1"/>
          </p:cNvCxnSpPr>
          <p:nvPr/>
        </p:nvCxnSpPr>
        <p:spPr bwMode="auto">
          <a:xfrm flipV="1">
            <a:off x="3237264" y="1543050"/>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a:stCxn id="33" idx="7"/>
            <a:endCxn id="13" idx="1"/>
          </p:cNvCxnSpPr>
          <p:nvPr/>
        </p:nvCxnSpPr>
        <p:spPr bwMode="auto">
          <a:xfrm flipV="1">
            <a:off x="3237264" y="2683118"/>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a:stCxn id="34" idx="7"/>
            <a:endCxn id="14" idx="1"/>
          </p:cNvCxnSpPr>
          <p:nvPr/>
        </p:nvCxnSpPr>
        <p:spPr bwMode="auto">
          <a:xfrm flipV="1">
            <a:off x="3237264" y="3823186"/>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32" name="Oval 31"/>
          <p:cNvSpPr/>
          <p:nvPr/>
        </p:nvSpPr>
        <p:spPr bwMode="auto">
          <a:xfrm>
            <a:off x="2555156" y="1815614"/>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NI01</a:t>
            </a:r>
          </a:p>
        </p:txBody>
      </p:sp>
      <p:sp>
        <p:nvSpPr>
          <p:cNvPr id="33" name="Oval 32"/>
          <p:cNvSpPr/>
          <p:nvPr/>
        </p:nvSpPr>
        <p:spPr bwMode="auto">
          <a:xfrm>
            <a:off x="2555156" y="2955682"/>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NI11</a:t>
            </a:r>
          </a:p>
        </p:txBody>
      </p:sp>
      <p:sp>
        <p:nvSpPr>
          <p:cNvPr id="34" name="Oval 33"/>
          <p:cNvSpPr/>
          <p:nvPr/>
        </p:nvSpPr>
        <p:spPr bwMode="auto">
          <a:xfrm>
            <a:off x="2555156" y="4095750"/>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NI21</a:t>
            </a:r>
          </a:p>
        </p:txBody>
      </p:sp>
      <p:sp>
        <p:nvSpPr>
          <p:cNvPr id="15" name="Rounded Rectangle 14"/>
          <p:cNvSpPr/>
          <p:nvPr/>
        </p:nvSpPr>
        <p:spPr bwMode="auto">
          <a:xfrm>
            <a:off x="5504116" y="1276350"/>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SW02</a:t>
            </a:r>
          </a:p>
        </p:txBody>
      </p:sp>
      <p:sp>
        <p:nvSpPr>
          <p:cNvPr id="16" name="Rounded Rectangle 15"/>
          <p:cNvSpPr/>
          <p:nvPr/>
        </p:nvSpPr>
        <p:spPr bwMode="auto">
          <a:xfrm>
            <a:off x="5504116" y="2416418"/>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SW12</a:t>
            </a:r>
          </a:p>
        </p:txBody>
      </p:sp>
      <p:sp>
        <p:nvSpPr>
          <p:cNvPr id="17" name="Rounded Rectangle 16"/>
          <p:cNvSpPr/>
          <p:nvPr/>
        </p:nvSpPr>
        <p:spPr bwMode="auto">
          <a:xfrm>
            <a:off x="5504116" y="3556486"/>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SW22</a:t>
            </a:r>
          </a:p>
        </p:txBody>
      </p:sp>
      <p:cxnSp>
        <p:nvCxnSpPr>
          <p:cNvPr id="25" name="Straight Arrow Connector 24"/>
          <p:cNvCxnSpPr>
            <a:stCxn id="35" idx="7"/>
            <a:endCxn id="15" idx="1"/>
          </p:cNvCxnSpPr>
          <p:nvPr/>
        </p:nvCxnSpPr>
        <p:spPr bwMode="auto">
          <a:xfrm flipV="1">
            <a:off x="5259019" y="1543050"/>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a:stCxn id="36" idx="7"/>
            <a:endCxn id="16" idx="1"/>
          </p:cNvCxnSpPr>
          <p:nvPr/>
        </p:nvCxnSpPr>
        <p:spPr bwMode="auto">
          <a:xfrm flipV="1">
            <a:off x="5259019" y="2683118"/>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35" name="Oval 34"/>
          <p:cNvSpPr/>
          <p:nvPr/>
        </p:nvSpPr>
        <p:spPr bwMode="auto">
          <a:xfrm>
            <a:off x="4576911" y="1815614"/>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NI02</a:t>
            </a:r>
          </a:p>
        </p:txBody>
      </p:sp>
      <p:sp>
        <p:nvSpPr>
          <p:cNvPr id="36" name="Oval 35"/>
          <p:cNvSpPr/>
          <p:nvPr/>
        </p:nvSpPr>
        <p:spPr bwMode="auto">
          <a:xfrm>
            <a:off x="4576911" y="2955682"/>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NI12</a:t>
            </a:r>
          </a:p>
        </p:txBody>
      </p:sp>
      <p:sp>
        <p:nvSpPr>
          <p:cNvPr id="37" name="Oval 36"/>
          <p:cNvSpPr/>
          <p:nvPr/>
        </p:nvSpPr>
        <p:spPr bwMode="auto">
          <a:xfrm>
            <a:off x="4576911" y="4095750"/>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NI22</a:t>
            </a:r>
          </a:p>
        </p:txBody>
      </p:sp>
      <p:cxnSp>
        <p:nvCxnSpPr>
          <p:cNvPr id="28" name="Straight Arrow Connector 27"/>
          <p:cNvCxnSpPr>
            <a:stCxn id="37" idx="7"/>
            <a:endCxn id="17" idx="1"/>
          </p:cNvCxnSpPr>
          <p:nvPr/>
        </p:nvCxnSpPr>
        <p:spPr bwMode="auto">
          <a:xfrm flipV="1">
            <a:off x="5259019" y="3823186"/>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38" name="Rounded Rectangle 37"/>
          <p:cNvSpPr/>
          <p:nvPr/>
        </p:nvSpPr>
        <p:spPr bwMode="auto">
          <a:xfrm>
            <a:off x="7525871" y="1276350"/>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SW03</a:t>
            </a:r>
          </a:p>
        </p:txBody>
      </p:sp>
      <p:sp>
        <p:nvSpPr>
          <p:cNvPr id="39" name="Rounded Rectangle 38"/>
          <p:cNvSpPr/>
          <p:nvPr/>
        </p:nvSpPr>
        <p:spPr bwMode="auto">
          <a:xfrm>
            <a:off x="7525871" y="2416418"/>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SW13</a:t>
            </a:r>
          </a:p>
        </p:txBody>
      </p:sp>
      <p:sp>
        <p:nvSpPr>
          <p:cNvPr id="40" name="Rounded Rectangle 39"/>
          <p:cNvSpPr/>
          <p:nvPr/>
        </p:nvSpPr>
        <p:spPr bwMode="auto">
          <a:xfrm>
            <a:off x="7525871" y="3556486"/>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SW23</a:t>
            </a:r>
          </a:p>
        </p:txBody>
      </p:sp>
      <p:cxnSp>
        <p:nvCxnSpPr>
          <p:cNvPr id="41" name="Straight Arrow Connector 40"/>
          <p:cNvCxnSpPr>
            <a:stCxn id="43" idx="7"/>
            <a:endCxn id="38" idx="1"/>
          </p:cNvCxnSpPr>
          <p:nvPr/>
        </p:nvCxnSpPr>
        <p:spPr bwMode="auto">
          <a:xfrm flipV="1">
            <a:off x="7280774" y="1543050"/>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42" name="Straight Arrow Connector 41"/>
          <p:cNvCxnSpPr>
            <a:stCxn id="44" idx="7"/>
            <a:endCxn id="39" idx="1"/>
          </p:cNvCxnSpPr>
          <p:nvPr/>
        </p:nvCxnSpPr>
        <p:spPr bwMode="auto">
          <a:xfrm flipV="1">
            <a:off x="7280774" y="2683118"/>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43" name="Oval 42"/>
          <p:cNvSpPr/>
          <p:nvPr/>
        </p:nvSpPr>
        <p:spPr bwMode="auto">
          <a:xfrm>
            <a:off x="6598666" y="1815614"/>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NI03</a:t>
            </a:r>
          </a:p>
        </p:txBody>
      </p:sp>
      <p:sp>
        <p:nvSpPr>
          <p:cNvPr id="44" name="Oval 43"/>
          <p:cNvSpPr/>
          <p:nvPr/>
        </p:nvSpPr>
        <p:spPr bwMode="auto">
          <a:xfrm>
            <a:off x="6598666" y="2955682"/>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NI13</a:t>
            </a:r>
          </a:p>
        </p:txBody>
      </p:sp>
      <p:sp>
        <p:nvSpPr>
          <p:cNvPr id="45" name="Oval 44"/>
          <p:cNvSpPr/>
          <p:nvPr/>
        </p:nvSpPr>
        <p:spPr bwMode="auto">
          <a:xfrm>
            <a:off x="6598666" y="4095750"/>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NI23</a:t>
            </a:r>
          </a:p>
        </p:txBody>
      </p:sp>
      <p:cxnSp>
        <p:nvCxnSpPr>
          <p:cNvPr id="46" name="Straight Arrow Connector 45"/>
          <p:cNvCxnSpPr>
            <a:stCxn id="45" idx="7"/>
            <a:endCxn id="40" idx="1"/>
          </p:cNvCxnSpPr>
          <p:nvPr/>
        </p:nvCxnSpPr>
        <p:spPr bwMode="auto">
          <a:xfrm flipV="1">
            <a:off x="7280774" y="3823186"/>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grpSp>
        <p:nvGrpSpPr>
          <p:cNvPr id="1031" name="Group 1030"/>
          <p:cNvGrpSpPr/>
          <p:nvPr/>
        </p:nvGrpSpPr>
        <p:grpSpPr>
          <a:xfrm>
            <a:off x="2394788" y="1320800"/>
            <a:ext cx="5146142" cy="107950"/>
            <a:chOff x="2394788" y="1320800"/>
            <a:chExt cx="5146142" cy="107950"/>
          </a:xfrm>
        </p:grpSpPr>
        <p:grpSp>
          <p:nvGrpSpPr>
            <p:cNvPr id="60" name="Group 59"/>
            <p:cNvGrpSpPr/>
            <p:nvPr/>
          </p:nvGrpSpPr>
          <p:grpSpPr>
            <a:xfrm>
              <a:off x="2394788" y="1320800"/>
              <a:ext cx="1100869" cy="107950"/>
              <a:chOff x="2394788" y="1352550"/>
              <a:chExt cx="1100869" cy="107950"/>
            </a:xfrm>
          </p:grpSpPr>
          <p:cxnSp>
            <p:nvCxnSpPr>
              <p:cNvPr id="52" name="Straight Arrow Connector 51"/>
              <p:cNvCxnSpPr/>
              <p:nvPr/>
            </p:nvCxnSpPr>
            <p:spPr bwMode="auto">
              <a:xfrm>
                <a:off x="2394788" y="1352550"/>
                <a:ext cx="1100869" cy="0"/>
              </a:xfrm>
              <a:prstGeom prst="straightConnector1">
                <a:avLst/>
              </a:prstGeom>
              <a:ln w="38100">
                <a:solidFill>
                  <a:srgbClr val="00B0F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54" name="Straight Arrow Connector 53"/>
              <p:cNvCxnSpPr/>
              <p:nvPr/>
            </p:nvCxnSpPr>
            <p:spPr bwMode="auto">
              <a:xfrm>
                <a:off x="2406650" y="1460500"/>
                <a:ext cx="1079177" cy="0"/>
              </a:xfrm>
              <a:prstGeom prst="straightConnector1">
                <a:avLst/>
              </a:prstGeom>
              <a:ln w="38100">
                <a:solidFill>
                  <a:srgbClr val="00B0F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grpSp>
        <p:grpSp>
          <p:nvGrpSpPr>
            <p:cNvPr id="59" name="Group 58"/>
            <p:cNvGrpSpPr/>
            <p:nvPr/>
          </p:nvGrpSpPr>
          <p:grpSpPr>
            <a:xfrm>
              <a:off x="4408061" y="1320800"/>
              <a:ext cx="1100869" cy="107950"/>
              <a:chOff x="4408061" y="1352550"/>
              <a:chExt cx="1100869" cy="107950"/>
            </a:xfrm>
          </p:grpSpPr>
          <p:cxnSp>
            <p:nvCxnSpPr>
              <p:cNvPr id="55" name="Straight Arrow Connector 54"/>
              <p:cNvCxnSpPr/>
              <p:nvPr/>
            </p:nvCxnSpPr>
            <p:spPr bwMode="auto">
              <a:xfrm>
                <a:off x="4408061" y="1352550"/>
                <a:ext cx="1100869" cy="0"/>
              </a:xfrm>
              <a:prstGeom prst="straightConnector1">
                <a:avLst/>
              </a:prstGeom>
              <a:ln w="38100">
                <a:solidFill>
                  <a:srgbClr val="00B0F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56" name="Straight Arrow Connector 55"/>
              <p:cNvCxnSpPr/>
              <p:nvPr/>
            </p:nvCxnSpPr>
            <p:spPr bwMode="auto">
              <a:xfrm>
                <a:off x="4419923" y="1460500"/>
                <a:ext cx="1079177" cy="0"/>
              </a:xfrm>
              <a:prstGeom prst="straightConnector1">
                <a:avLst/>
              </a:prstGeom>
              <a:ln w="38100">
                <a:solidFill>
                  <a:srgbClr val="00B0F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grpSp>
        <p:grpSp>
          <p:nvGrpSpPr>
            <p:cNvPr id="53" name="Group 52"/>
            <p:cNvGrpSpPr/>
            <p:nvPr/>
          </p:nvGrpSpPr>
          <p:grpSpPr>
            <a:xfrm>
              <a:off x="6440061" y="1320800"/>
              <a:ext cx="1100869" cy="107950"/>
              <a:chOff x="6440061" y="1352550"/>
              <a:chExt cx="1100869" cy="107950"/>
            </a:xfrm>
          </p:grpSpPr>
          <p:cxnSp>
            <p:nvCxnSpPr>
              <p:cNvPr id="57" name="Straight Arrow Connector 56"/>
              <p:cNvCxnSpPr/>
              <p:nvPr/>
            </p:nvCxnSpPr>
            <p:spPr bwMode="auto">
              <a:xfrm>
                <a:off x="6440061" y="1352550"/>
                <a:ext cx="1100869" cy="0"/>
              </a:xfrm>
              <a:prstGeom prst="straightConnector1">
                <a:avLst/>
              </a:prstGeom>
              <a:ln w="38100">
                <a:solidFill>
                  <a:srgbClr val="00B0F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58" name="Straight Arrow Connector 57"/>
              <p:cNvCxnSpPr/>
              <p:nvPr/>
            </p:nvCxnSpPr>
            <p:spPr bwMode="auto">
              <a:xfrm>
                <a:off x="6451923" y="1460500"/>
                <a:ext cx="1079177" cy="0"/>
              </a:xfrm>
              <a:prstGeom prst="straightConnector1">
                <a:avLst/>
              </a:prstGeom>
              <a:ln w="38100">
                <a:solidFill>
                  <a:srgbClr val="00B0F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grpSp>
      </p:grpSp>
      <p:grpSp>
        <p:nvGrpSpPr>
          <p:cNvPr id="1034" name="Group 1033"/>
          <p:cNvGrpSpPr/>
          <p:nvPr/>
        </p:nvGrpSpPr>
        <p:grpSpPr>
          <a:xfrm>
            <a:off x="2394813" y="1558290"/>
            <a:ext cx="5148987" cy="0"/>
            <a:chOff x="2394813" y="1558290"/>
            <a:chExt cx="5148987" cy="0"/>
          </a:xfrm>
        </p:grpSpPr>
        <p:cxnSp>
          <p:nvCxnSpPr>
            <p:cNvPr id="1024" name="Straight Arrow Connector 1023"/>
            <p:cNvCxnSpPr/>
            <p:nvPr/>
          </p:nvCxnSpPr>
          <p:spPr bwMode="auto">
            <a:xfrm>
              <a:off x="2394813" y="1558290"/>
              <a:ext cx="1098369" cy="0"/>
            </a:xfrm>
            <a:prstGeom prst="straightConnector1">
              <a:avLst/>
            </a:prstGeom>
            <a:ln>
              <a:solidFill>
                <a:srgbClr val="00B05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66" name="Straight Arrow Connector 65"/>
            <p:cNvCxnSpPr/>
            <p:nvPr/>
          </p:nvCxnSpPr>
          <p:spPr bwMode="auto">
            <a:xfrm>
              <a:off x="4403271" y="1558290"/>
              <a:ext cx="1098369" cy="0"/>
            </a:xfrm>
            <a:prstGeom prst="straightConnector1">
              <a:avLst/>
            </a:prstGeom>
            <a:ln>
              <a:solidFill>
                <a:srgbClr val="00B05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67" name="Straight Arrow Connector 66"/>
            <p:cNvCxnSpPr/>
            <p:nvPr/>
          </p:nvCxnSpPr>
          <p:spPr bwMode="auto">
            <a:xfrm>
              <a:off x="6445431" y="1558290"/>
              <a:ext cx="1098369" cy="0"/>
            </a:xfrm>
            <a:prstGeom prst="straightConnector1">
              <a:avLst/>
            </a:prstGeom>
            <a:ln>
              <a:solidFill>
                <a:srgbClr val="00B05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grpSp>
      <p:cxnSp>
        <p:nvCxnSpPr>
          <p:cNvPr id="1027" name="Straight Arrow Connector 1026"/>
          <p:cNvCxnSpPr/>
          <p:nvPr/>
        </p:nvCxnSpPr>
        <p:spPr bwMode="auto">
          <a:xfrm flipV="1">
            <a:off x="2103120" y="1809750"/>
            <a:ext cx="0" cy="606668"/>
          </a:xfrm>
          <a:prstGeom prst="straightConnector1">
            <a:avLst/>
          </a:prstGeom>
          <a:ln>
            <a:solidFill>
              <a:srgbClr val="00B05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1029" name="Straight Arrow Connector 1028"/>
          <p:cNvCxnSpPr/>
          <p:nvPr/>
        </p:nvCxnSpPr>
        <p:spPr bwMode="auto">
          <a:xfrm>
            <a:off x="7772400" y="1809750"/>
            <a:ext cx="0" cy="606668"/>
          </a:xfrm>
          <a:prstGeom prst="straightConnector1">
            <a:avLst/>
          </a:prstGeom>
          <a:ln>
            <a:solidFill>
              <a:srgbClr val="00B05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74" name="Straight Arrow Connector 73"/>
          <p:cNvCxnSpPr/>
          <p:nvPr/>
        </p:nvCxnSpPr>
        <p:spPr bwMode="auto">
          <a:xfrm>
            <a:off x="4411980" y="1687830"/>
            <a:ext cx="1098369" cy="0"/>
          </a:xfrm>
          <a:prstGeom prst="straightConnector1">
            <a:avLst/>
          </a:prstGeom>
          <a:ln>
            <a:prstDash val="solid"/>
            <a:headEnd type="none" w="med" len="med"/>
            <a:tailEnd type="triangle"/>
          </a:ln>
          <a:extLst/>
        </p:spPr>
        <p:style>
          <a:lnRef idx="3">
            <a:schemeClr val="dk1"/>
          </a:lnRef>
          <a:fillRef idx="0">
            <a:schemeClr val="dk1"/>
          </a:fillRef>
          <a:effectRef idx="2">
            <a:schemeClr val="dk1"/>
          </a:effectRef>
          <a:fontRef idx="minor">
            <a:schemeClr val="tx1"/>
          </a:fontRef>
        </p:style>
      </p:cxnSp>
      <p:grpSp>
        <p:nvGrpSpPr>
          <p:cNvPr id="1035" name="Group 1034"/>
          <p:cNvGrpSpPr/>
          <p:nvPr/>
        </p:nvGrpSpPr>
        <p:grpSpPr>
          <a:xfrm>
            <a:off x="2385060" y="2579370"/>
            <a:ext cx="5148987" cy="0"/>
            <a:chOff x="2385060" y="2579370"/>
            <a:chExt cx="5148987" cy="0"/>
          </a:xfrm>
        </p:grpSpPr>
        <p:cxnSp>
          <p:nvCxnSpPr>
            <p:cNvPr id="76" name="Straight Arrow Connector 75"/>
            <p:cNvCxnSpPr/>
            <p:nvPr/>
          </p:nvCxnSpPr>
          <p:spPr bwMode="auto">
            <a:xfrm>
              <a:off x="2385060" y="2579370"/>
              <a:ext cx="1098369" cy="0"/>
            </a:xfrm>
            <a:prstGeom prst="straightConnector1">
              <a:avLst/>
            </a:prstGeom>
            <a:ln>
              <a:solidFill>
                <a:srgbClr val="00B05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77" name="Straight Arrow Connector 76"/>
            <p:cNvCxnSpPr/>
            <p:nvPr/>
          </p:nvCxnSpPr>
          <p:spPr bwMode="auto">
            <a:xfrm>
              <a:off x="4393518" y="2579370"/>
              <a:ext cx="1098369" cy="0"/>
            </a:xfrm>
            <a:prstGeom prst="straightConnector1">
              <a:avLst/>
            </a:prstGeom>
            <a:ln>
              <a:solidFill>
                <a:srgbClr val="00B05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78" name="Straight Arrow Connector 77"/>
            <p:cNvCxnSpPr/>
            <p:nvPr/>
          </p:nvCxnSpPr>
          <p:spPr bwMode="auto">
            <a:xfrm>
              <a:off x="6435678" y="2579370"/>
              <a:ext cx="1098369" cy="0"/>
            </a:xfrm>
            <a:prstGeom prst="straightConnector1">
              <a:avLst/>
            </a:prstGeom>
            <a:ln>
              <a:solidFill>
                <a:srgbClr val="00B05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grpSp>
      <p:grpSp>
        <p:nvGrpSpPr>
          <p:cNvPr id="1032" name="Group 1031"/>
          <p:cNvGrpSpPr/>
          <p:nvPr/>
        </p:nvGrpSpPr>
        <p:grpSpPr>
          <a:xfrm>
            <a:off x="2390497" y="1562100"/>
            <a:ext cx="5145732" cy="0"/>
            <a:chOff x="2405737" y="1504950"/>
            <a:chExt cx="5145732" cy="0"/>
          </a:xfrm>
        </p:grpSpPr>
        <p:cxnSp>
          <p:nvCxnSpPr>
            <p:cNvPr id="79" name="Straight Arrow Connector 78"/>
            <p:cNvCxnSpPr/>
            <p:nvPr/>
          </p:nvCxnSpPr>
          <p:spPr bwMode="auto">
            <a:xfrm>
              <a:off x="2405737" y="1504950"/>
              <a:ext cx="1087494" cy="0"/>
            </a:xfrm>
            <a:prstGeom prst="straightConnector1">
              <a:avLst/>
            </a:prstGeom>
            <a:ln>
              <a:solidFill>
                <a:srgbClr val="FF000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80" name="Straight Arrow Connector 79"/>
            <p:cNvCxnSpPr/>
            <p:nvPr/>
          </p:nvCxnSpPr>
          <p:spPr bwMode="auto">
            <a:xfrm>
              <a:off x="4429435" y="1504950"/>
              <a:ext cx="1087494" cy="0"/>
            </a:xfrm>
            <a:prstGeom prst="straightConnector1">
              <a:avLst/>
            </a:prstGeom>
            <a:ln>
              <a:solidFill>
                <a:srgbClr val="FF000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81" name="Straight Arrow Connector 80"/>
            <p:cNvCxnSpPr/>
            <p:nvPr/>
          </p:nvCxnSpPr>
          <p:spPr bwMode="auto">
            <a:xfrm>
              <a:off x="6463975" y="1504950"/>
              <a:ext cx="1087494" cy="0"/>
            </a:xfrm>
            <a:prstGeom prst="straightConnector1">
              <a:avLst/>
            </a:prstGeom>
            <a:ln>
              <a:solidFill>
                <a:srgbClr val="FF0000"/>
              </a:solidFill>
              <a:headEnd type="none" w="med" len="med"/>
              <a:tailEnd type="triangle"/>
            </a:ln>
            <a:extLst/>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45609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9"/>
                                        </p:tgtEl>
                                        <p:attrNameLst>
                                          <p:attrName>fillcolor</p:attrName>
                                        </p:attrNameLst>
                                      </p:cBhvr>
                                      <p:to>
                                        <a:srgbClr val="00B0F0"/>
                                      </p:to>
                                    </p:animClr>
                                    <p:set>
                                      <p:cBhvr>
                                        <p:cTn id="7" dur="500" fill="hold"/>
                                        <p:tgtEl>
                                          <p:spTgt spid="9"/>
                                        </p:tgtEl>
                                        <p:attrNameLst>
                                          <p:attrName>fill.type</p:attrName>
                                        </p:attrNameLst>
                                      </p:cBhvr>
                                      <p:to>
                                        <p:strVal val="solid"/>
                                      </p:to>
                                    </p:set>
                                    <p:set>
                                      <p:cBhvr>
                                        <p:cTn id="8" dur="500" fill="hold"/>
                                        <p:tgtEl>
                                          <p:spTgt spid="9"/>
                                        </p:tgtEl>
                                        <p:attrNameLst>
                                          <p:attrName>fill.on</p:attrName>
                                        </p:attrNameLst>
                                      </p:cBhvr>
                                      <p:to>
                                        <p:strVal val="true"/>
                                      </p:to>
                                    </p:se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031"/>
                                        </p:tgtEl>
                                        <p:attrNameLst>
                                          <p:attrName>style.visibility</p:attrName>
                                        </p:attrNameLst>
                                      </p:cBhvr>
                                      <p:to>
                                        <p:strVal val="visible"/>
                                      </p:to>
                                    </p:set>
                                    <p:animEffect transition="in" filter="wipe(left)">
                                      <p:cBhvr>
                                        <p:cTn id="12" dur="500"/>
                                        <p:tgtEl>
                                          <p:spTgt spid="1031"/>
                                        </p:tgtEl>
                                      </p:cBhvr>
                                    </p:animEffect>
                                  </p:childTnLst>
                                </p:cTn>
                              </p:par>
                            </p:childTnLst>
                          </p:cTn>
                        </p:par>
                        <p:par>
                          <p:cTn id="13" fill="hold">
                            <p:stCondLst>
                              <p:cond delay="1000"/>
                            </p:stCondLst>
                            <p:childTnLst>
                              <p:par>
                                <p:cTn id="14" presetID="1" presetClass="emph" presetSubtype="2" fill="hold" nodeType="afterEffect">
                                  <p:stCondLst>
                                    <p:cond delay="0"/>
                                  </p:stCondLst>
                                  <p:childTnLst>
                                    <p:animClr clrSpc="rgb" dir="cw">
                                      <p:cBhvr>
                                        <p:cTn id="15" dur="500" fill="hold"/>
                                        <p:tgtEl>
                                          <p:spTgt spid="38"/>
                                        </p:tgtEl>
                                        <p:attrNameLst>
                                          <p:attrName>fillcolor</p:attrName>
                                        </p:attrNameLst>
                                      </p:cBhvr>
                                      <p:to>
                                        <a:srgbClr val="00B0F0"/>
                                      </p:to>
                                    </p:animClr>
                                    <p:set>
                                      <p:cBhvr>
                                        <p:cTn id="16" dur="500" fill="hold"/>
                                        <p:tgtEl>
                                          <p:spTgt spid="38"/>
                                        </p:tgtEl>
                                        <p:attrNameLst>
                                          <p:attrName>fill.type</p:attrName>
                                        </p:attrNameLst>
                                      </p:cBhvr>
                                      <p:to>
                                        <p:strVal val="solid"/>
                                      </p:to>
                                    </p:set>
                                    <p:set>
                                      <p:cBhvr>
                                        <p:cTn id="17" dur="500" fill="hold"/>
                                        <p:tgtEl>
                                          <p:spTgt spid="38"/>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10"/>
                                        </p:tgtEl>
                                        <p:attrNameLst>
                                          <p:attrName>fillcolor</p:attrName>
                                        </p:attrNameLst>
                                      </p:cBhvr>
                                      <p:to>
                                        <a:srgbClr val="00B050"/>
                                      </p:to>
                                    </p:animClr>
                                    <p:set>
                                      <p:cBhvr>
                                        <p:cTn id="22" dur="500" fill="hold"/>
                                        <p:tgtEl>
                                          <p:spTgt spid="10"/>
                                        </p:tgtEl>
                                        <p:attrNameLst>
                                          <p:attrName>fill.type</p:attrName>
                                        </p:attrNameLst>
                                      </p:cBhvr>
                                      <p:to>
                                        <p:strVal val="solid"/>
                                      </p:to>
                                    </p:set>
                                    <p:set>
                                      <p:cBhvr>
                                        <p:cTn id="23" dur="500" fill="hold"/>
                                        <p:tgtEl>
                                          <p:spTgt spid="10"/>
                                        </p:tgtEl>
                                        <p:attrNameLst>
                                          <p:attrName>fill.on</p:attrName>
                                        </p:attrNameLst>
                                      </p:cBhvr>
                                      <p:to>
                                        <p:strVal val="true"/>
                                      </p:to>
                                    </p:se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wipe(down)">
                                      <p:cBhvr>
                                        <p:cTn id="27" dur="500"/>
                                        <p:tgtEl>
                                          <p:spTgt spid="1027"/>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wipe(left)">
                                      <p:cBhvr>
                                        <p:cTn id="31" dur="500"/>
                                        <p:tgtEl>
                                          <p:spTgt spid="1034"/>
                                        </p:tgtEl>
                                      </p:cBhvr>
                                    </p:animEffect>
                                  </p:childTnLst>
                                </p:cTn>
                              </p:par>
                            </p:childTnLst>
                          </p:cTn>
                        </p:par>
                        <p:par>
                          <p:cTn id="32" fill="hold">
                            <p:stCondLst>
                              <p:cond delay="1500"/>
                            </p:stCondLst>
                            <p:childTnLst>
                              <p:par>
                                <p:cTn id="33" presetID="22" presetClass="entr" presetSubtype="1" fill="hold" nodeType="afterEffect">
                                  <p:stCondLst>
                                    <p:cond delay="0"/>
                                  </p:stCondLst>
                                  <p:childTnLst>
                                    <p:set>
                                      <p:cBhvr>
                                        <p:cTn id="34" dur="1" fill="hold">
                                          <p:stCondLst>
                                            <p:cond delay="0"/>
                                          </p:stCondLst>
                                        </p:cTn>
                                        <p:tgtEl>
                                          <p:spTgt spid="1029"/>
                                        </p:tgtEl>
                                        <p:attrNameLst>
                                          <p:attrName>style.visibility</p:attrName>
                                        </p:attrNameLst>
                                      </p:cBhvr>
                                      <p:to>
                                        <p:strVal val="visible"/>
                                      </p:to>
                                    </p:set>
                                    <p:animEffect transition="in" filter="wipe(up)">
                                      <p:cBhvr>
                                        <p:cTn id="35" dur="500"/>
                                        <p:tgtEl>
                                          <p:spTgt spid="1029"/>
                                        </p:tgtEl>
                                      </p:cBhvr>
                                    </p:animEffect>
                                  </p:childTnLst>
                                </p:cTn>
                              </p:par>
                            </p:childTnLst>
                          </p:cTn>
                        </p:par>
                        <p:par>
                          <p:cTn id="36" fill="hold">
                            <p:stCondLst>
                              <p:cond delay="2000"/>
                            </p:stCondLst>
                            <p:childTnLst>
                              <p:par>
                                <p:cTn id="37" presetID="1" presetClass="emph" presetSubtype="2" fill="hold" nodeType="afterEffect">
                                  <p:stCondLst>
                                    <p:cond delay="0"/>
                                  </p:stCondLst>
                                  <p:childTnLst>
                                    <p:animClr clrSpc="rgb" dir="cw">
                                      <p:cBhvr>
                                        <p:cTn id="38" dur="500" fill="hold"/>
                                        <p:tgtEl>
                                          <p:spTgt spid="39"/>
                                        </p:tgtEl>
                                        <p:attrNameLst>
                                          <p:attrName>fillcolor</p:attrName>
                                        </p:attrNameLst>
                                      </p:cBhvr>
                                      <p:to>
                                        <a:srgbClr val="00B050"/>
                                      </p:to>
                                    </p:animClr>
                                    <p:set>
                                      <p:cBhvr>
                                        <p:cTn id="39" dur="500" fill="hold"/>
                                        <p:tgtEl>
                                          <p:spTgt spid="39"/>
                                        </p:tgtEl>
                                        <p:attrNameLst>
                                          <p:attrName>fill.type</p:attrName>
                                        </p:attrNameLst>
                                      </p:cBhvr>
                                      <p:to>
                                        <p:strVal val="solid"/>
                                      </p:to>
                                    </p:set>
                                    <p:set>
                                      <p:cBhvr>
                                        <p:cTn id="40" dur="500" fill="hold"/>
                                        <p:tgtEl>
                                          <p:spTgt spid="39"/>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500"/>
                                        <p:tgtEl>
                                          <p:spTgt spid="74"/>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1031"/>
                                        </p:tgtEl>
                                      </p:cBhvr>
                                    </p:animEffect>
                                    <p:animScale>
                                      <p:cBhvr>
                                        <p:cTn id="50" dur="250" autoRev="1" fill="hold"/>
                                        <p:tgtEl>
                                          <p:spTgt spid="1031"/>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26" presetClass="emph" presetSubtype="0" fill="hold" nodeType="clickEffect">
                                  <p:stCondLst>
                                    <p:cond delay="0"/>
                                  </p:stCondLst>
                                  <p:childTnLst>
                                    <p:animEffect transition="out" filter="fade">
                                      <p:cBhvr>
                                        <p:cTn id="54" dur="500" tmFilter="0, 0; .2, .5; .8, .5; 1, 0"/>
                                        <p:tgtEl>
                                          <p:spTgt spid="1034"/>
                                        </p:tgtEl>
                                      </p:cBhvr>
                                    </p:animEffect>
                                    <p:animScale>
                                      <p:cBhvr>
                                        <p:cTn id="55" dur="250" autoRev="1" fill="hold"/>
                                        <p:tgtEl>
                                          <p:spTgt spid="1034"/>
                                        </p:tgtEl>
                                      </p:cBhvr>
                                      <p:by x="105000" y="105000"/>
                                    </p:animScale>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74"/>
                                        </p:tgtEl>
                                      </p:cBhvr>
                                    </p:animEffect>
                                    <p:animScale>
                                      <p:cBhvr>
                                        <p:cTn id="60" dur="250" autoRev="1" fill="hold"/>
                                        <p:tgtEl>
                                          <p:spTgt spid="74"/>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22" presetClass="exit" presetSubtype="4" fill="hold" nodeType="clickEffect">
                                  <p:stCondLst>
                                    <p:cond delay="0"/>
                                  </p:stCondLst>
                                  <p:childTnLst>
                                    <p:animEffect transition="out" filter="wipe(down)">
                                      <p:cBhvr>
                                        <p:cTn id="64" dur="500"/>
                                        <p:tgtEl>
                                          <p:spTgt spid="1027"/>
                                        </p:tgtEl>
                                      </p:cBhvr>
                                    </p:animEffect>
                                    <p:set>
                                      <p:cBhvr>
                                        <p:cTn id="65" dur="1" fill="hold">
                                          <p:stCondLst>
                                            <p:cond delay="499"/>
                                          </p:stCondLst>
                                        </p:cTn>
                                        <p:tgtEl>
                                          <p:spTgt spid="1027"/>
                                        </p:tgtEl>
                                        <p:attrNameLst>
                                          <p:attrName>style.visibility</p:attrName>
                                        </p:attrNameLst>
                                      </p:cBhvr>
                                      <p:to>
                                        <p:strVal val="hidden"/>
                                      </p:to>
                                    </p:set>
                                  </p:childTnLst>
                                </p:cTn>
                              </p:par>
                            </p:childTnLst>
                          </p:cTn>
                        </p:par>
                        <p:par>
                          <p:cTn id="66" fill="hold">
                            <p:stCondLst>
                              <p:cond delay="500"/>
                            </p:stCondLst>
                            <p:childTnLst>
                              <p:par>
                                <p:cTn id="67" presetID="22" presetClass="exit" presetSubtype="8" fill="hold" nodeType="afterEffect">
                                  <p:stCondLst>
                                    <p:cond delay="0"/>
                                  </p:stCondLst>
                                  <p:childTnLst>
                                    <p:animEffect transition="out" filter="wipe(left)">
                                      <p:cBhvr>
                                        <p:cTn id="68" dur="500"/>
                                        <p:tgtEl>
                                          <p:spTgt spid="1034"/>
                                        </p:tgtEl>
                                      </p:cBhvr>
                                    </p:animEffect>
                                    <p:set>
                                      <p:cBhvr>
                                        <p:cTn id="69" dur="1" fill="hold">
                                          <p:stCondLst>
                                            <p:cond delay="499"/>
                                          </p:stCondLst>
                                        </p:cTn>
                                        <p:tgtEl>
                                          <p:spTgt spid="1034"/>
                                        </p:tgtEl>
                                        <p:attrNameLst>
                                          <p:attrName>style.visibility</p:attrName>
                                        </p:attrNameLst>
                                      </p:cBhvr>
                                      <p:to>
                                        <p:strVal val="hidden"/>
                                      </p:to>
                                    </p:set>
                                  </p:childTnLst>
                                </p:cTn>
                              </p:par>
                            </p:childTnLst>
                          </p:cTn>
                        </p:par>
                        <p:par>
                          <p:cTn id="70" fill="hold">
                            <p:stCondLst>
                              <p:cond delay="1000"/>
                            </p:stCondLst>
                            <p:childTnLst>
                              <p:par>
                                <p:cTn id="71" presetID="22" presetClass="exit" presetSubtype="1" fill="hold" nodeType="afterEffect">
                                  <p:stCondLst>
                                    <p:cond delay="0"/>
                                  </p:stCondLst>
                                  <p:childTnLst>
                                    <p:animEffect transition="out" filter="wipe(up)">
                                      <p:cBhvr>
                                        <p:cTn id="72" dur="500"/>
                                        <p:tgtEl>
                                          <p:spTgt spid="1029"/>
                                        </p:tgtEl>
                                      </p:cBhvr>
                                    </p:animEffect>
                                    <p:set>
                                      <p:cBhvr>
                                        <p:cTn id="73" dur="1" fill="hold">
                                          <p:stCondLst>
                                            <p:cond delay="499"/>
                                          </p:stCondLst>
                                        </p:cTn>
                                        <p:tgtEl>
                                          <p:spTgt spid="102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1035"/>
                                        </p:tgtEl>
                                        <p:attrNameLst>
                                          <p:attrName>style.visibility</p:attrName>
                                        </p:attrNameLst>
                                      </p:cBhvr>
                                      <p:to>
                                        <p:strVal val="visible"/>
                                      </p:to>
                                    </p:set>
                                    <p:animEffect transition="in" filter="wipe(left)">
                                      <p:cBhvr>
                                        <p:cTn id="78" dur="500"/>
                                        <p:tgtEl>
                                          <p:spTgt spid="103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1032"/>
                                        </p:tgtEl>
                                        <p:attrNameLst>
                                          <p:attrName>style.visibility</p:attrName>
                                        </p:attrNameLst>
                                      </p:cBhvr>
                                      <p:to>
                                        <p:strVal val="visible"/>
                                      </p:to>
                                    </p:set>
                                    <p:animEffect transition="in" filter="wipe(left)">
                                      <p:cBhvr>
                                        <p:cTn id="83"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XNoC Compared to Others</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40</a:t>
            </a:fld>
            <a:endParaRPr lang="en-US"/>
          </a:p>
        </p:txBody>
      </p:sp>
      <p:graphicFrame>
        <p:nvGraphicFramePr>
          <p:cNvPr id="8" name="Chart 7"/>
          <p:cNvGraphicFramePr/>
          <p:nvPr>
            <p:extLst>
              <p:ext uri="{D42A27DB-BD31-4B8C-83A1-F6EECF244321}">
                <p14:modId xmlns:p14="http://schemas.microsoft.com/office/powerpoint/2010/main" val="1747824774"/>
              </p:ext>
            </p:extLst>
          </p:nvPr>
        </p:nvGraphicFramePr>
        <p:xfrm>
          <a:off x="457200" y="1123949"/>
          <a:ext cx="8229600" cy="343492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4642351"/>
            <a:ext cx="9144000" cy="246221"/>
          </a:xfrm>
          <a:prstGeom prst="rect">
            <a:avLst/>
          </a:prstGeom>
          <a:noFill/>
        </p:spPr>
        <p:txBody>
          <a:bodyPr wrap="square" rtlCol="0">
            <a:spAutoFit/>
          </a:bodyPr>
          <a:lstStyle/>
          <a:p>
            <a:r>
              <a:rPr lang="en-US" sz="1000" dirty="0" smtClean="0">
                <a:solidFill>
                  <a:schemeClr val="tx1">
                    <a:lumMod val="65000"/>
                    <a:lumOff val="35000"/>
                  </a:schemeClr>
                </a:solidFill>
              </a:rPr>
              <a:t>[3] </a:t>
            </a:r>
            <a:r>
              <a:rPr lang="en-US" sz="1000" dirty="0" err="1">
                <a:solidFill>
                  <a:schemeClr val="tx1">
                    <a:lumMod val="65000"/>
                    <a:lumOff val="35000"/>
                  </a:schemeClr>
                </a:solidFill>
              </a:rPr>
              <a:t>Lusala</a:t>
            </a:r>
            <a:r>
              <a:rPr lang="en-US" sz="1000" dirty="0">
                <a:solidFill>
                  <a:schemeClr val="tx1">
                    <a:lumMod val="65000"/>
                    <a:lumOff val="35000"/>
                  </a:schemeClr>
                </a:solidFill>
              </a:rPr>
              <a:t>, A.K. &amp; </a:t>
            </a:r>
            <a:r>
              <a:rPr lang="en-US" sz="1000" dirty="0" err="1">
                <a:solidFill>
                  <a:schemeClr val="tx1">
                    <a:lumMod val="65000"/>
                    <a:lumOff val="35000"/>
                  </a:schemeClr>
                </a:solidFill>
              </a:rPr>
              <a:t>Legat</a:t>
            </a:r>
            <a:r>
              <a:rPr lang="en-US" sz="1000" dirty="0">
                <a:solidFill>
                  <a:schemeClr val="tx1">
                    <a:lumMod val="65000"/>
                    <a:lumOff val="35000"/>
                  </a:schemeClr>
                </a:solidFill>
              </a:rPr>
              <a:t>, J.-D., 2012. A SDM-TDM-Based Circuit-Switched Router for On-Chip Networks. ACM </a:t>
            </a:r>
            <a:r>
              <a:rPr lang="en-US" sz="1000" dirty="0" smtClean="0">
                <a:solidFill>
                  <a:schemeClr val="tx1">
                    <a:lumMod val="65000"/>
                    <a:lumOff val="35000"/>
                  </a:schemeClr>
                </a:solidFill>
              </a:rPr>
              <a:t>TRETS 2012</a:t>
            </a:r>
            <a:endParaRPr lang="en-US" sz="1000" dirty="0">
              <a:solidFill>
                <a:schemeClr val="tx1">
                  <a:lumMod val="65000"/>
                  <a:lumOff val="35000"/>
                </a:schemeClr>
              </a:solidFill>
            </a:endParaRPr>
          </a:p>
        </p:txBody>
      </p:sp>
      <p:sp>
        <p:nvSpPr>
          <p:cNvPr id="6" name="Explosion 1 5"/>
          <p:cNvSpPr/>
          <p:nvPr/>
        </p:nvSpPr>
        <p:spPr bwMode="auto">
          <a:xfrm>
            <a:off x="3581400" y="1352550"/>
            <a:ext cx="1219200" cy="838200"/>
          </a:xfrm>
          <a:prstGeom prst="irregularSeal1">
            <a:avLst/>
          </a:prstGeom>
          <a:solidFill>
            <a:srgbClr val="92D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pitchFamily="18" charset="0"/>
              </a:rPr>
              <a:t>3X</a:t>
            </a:r>
            <a:endParaRPr kumimoji="0" lang="en-US" b="0" i="0" u="none" strike="noStrike" cap="none" normalizeH="0" baseline="0" dirty="0" smtClean="0">
              <a:ln>
                <a:noFill/>
              </a:ln>
              <a:solidFill>
                <a:schemeClr val="tx1"/>
              </a:solidFill>
              <a:effectLst/>
              <a:latin typeface="Times" pitchFamily="18" charset="0"/>
            </a:endParaRPr>
          </a:p>
        </p:txBody>
      </p:sp>
      <p:sp>
        <p:nvSpPr>
          <p:cNvPr id="7" name="Right Brace 2"/>
          <p:cNvSpPr/>
          <p:nvPr/>
        </p:nvSpPr>
        <p:spPr bwMode="auto">
          <a:xfrm>
            <a:off x="3429000" y="1666293"/>
            <a:ext cx="228600" cy="1208242"/>
          </a:xfrm>
          <a:prstGeom prst="rightBrac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395740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down)">
                                      <p:cBhvr>
                                        <p:cTn id="14" dur="500"/>
                                        <p:tgtEl>
                                          <p:spTgt spid="8">
                                            <p:graphicEl>
                                              <a:chart seriesIdx="0" categoryIdx="-4" bldStep="series"/>
                                            </p:graphic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down)">
                                      <p:cBhvr>
                                        <p:cTn id="17" dur="500"/>
                                        <p:tgtEl>
                                          <p:spTgt spid="8">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5" grpId="0" uiExpand="1"/>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Control Plane</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Instead </a:t>
            </a:r>
            <a:r>
              <a:rPr lang="en-US" dirty="0"/>
              <a:t>of </a:t>
            </a:r>
            <a:r>
              <a:rPr lang="en-US" i="1" dirty="0"/>
              <a:t>fully randomizing</a:t>
            </a:r>
            <a:r>
              <a:rPr lang="en-US" dirty="0"/>
              <a:t> the connection (de)-activation </a:t>
            </a:r>
            <a:r>
              <a:rPr lang="en-US" dirty="0" smtClean="0"/>
              <a:t>requests, the </a:t>
            </a:r>
            <a:r>
              <a:rPr lang="en-US" i="1" dirty="0" smtClean="0"/>
              <a:t>locality</a:t>
            </a:r>
            <a:r>
              <a:rPr lang="en-US" dirty="0" smtClean="0"/>
              <a:t> value is introduced to </a:t>
            </a:r>
            <a:r>
              <a:rPr lang="en-US" dirty="0"/>
              <a:t>model the </a:t>
            </a:r>
            <a:r>
              <a:rPr lang="en-US" dirty="0" smtClean="0"/>
              <a:t>behavior of the requests better. </a:t>
            </a:r>
          </a:p>
          <a:p>
            <a:pPr marL="457200" indent="-457200">
              <a:buFont typeface="Arial" panose="020B0604020202020204" pitchFamily="34" charset="0"/>
              <a:buChar char="•"/>
            </a:pPr>
            <a:r>
              <a:rPr lang="en-US" dirty="0" smtClean="0"/>
              <a:t>The </a:t>
            </a:r>
            <a:r>
              <a:rPr lang="en-US" i="1" u="sng" dirty="0"/>
              <a:t>larger</a:t>
            </a:r>
            <a:r>
              <a:rPr lang="en-US" dirty="0"/>
              <a:t> the </a:t>
            </a:r>
            <a:r>
              <a:rPr lang="en-US" i="1" dirty="0"/>
              <a:t>locality</a:t>
            </a:r>
            <a:r>
              <a:rPr lang="en-US" dirty="0"/>
              <a:t>, the </a:t>
            </a:r>
            <a:r>
              <a:rPr lang="en-US" i="1" u="sng" dirty="0"/>
              <a:t>higher the chance</a:t>
            </a:r>
            <a:r>
              <a:rPr lang="en-US" dirty="0"/>
              <a:t> the connections are </a:t>
            </a:r>
            <a:r>
              <a:rPr lang="en-US" i="1" u="sng" dirty="0"/>
              <a:t>not crossing multiple regions</a:t>
            </a:r>
            <a:r>
              <a:rPr lang="en-US" dirty="0"/>
              <a:t>.</a:t>
            </a:r>
          </a:p>
        </p:txBody>
      </p:sp>
      <p:sp>
        <p:nvSpPr>
          <p:cNvPr id="4" name="Slide Number Placeholder 3"/>
          <p:cNvSpPr>
            <a:spLocks noGrp="1"/>
          </p:cNvSpPr>
          <p:nvPr>
            <p:ph type="sldNum" sz="quarter" idx="11"/>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158154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Speedup</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42</a:t>
            </a:fld>
            <a:endParaRPr lang="en-US"/>
          </a:p>
        </p:txBody>
      </p:sp>
      <p:graphicFrame>
        <p:nvGraphicFramePr>
          <p:cNvPr id="14" name="Chart 13"/>
          <p:cNvGraphicFramePr/>
          <p:nvPr>
            <p:extLst>
              <p:ext uri="{D42A27DB-BD31-4B8C-83A1-F6EECF244321}">
                <p14:modId xmlns:p14="http://schemas.microsoft.com/office/powerpoint/2010/main" val="1581021618"/>
              </p:ext>
            </p:extLst>
          </p:nvPr>
        </p:nvGraphicFramePr>
        <p:xfrm>
          <a:off x="304800" y="1123950"/>
          <a:ext cx="8534400" cy="3848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58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4">
                                            <p:graphicEl>
                                              <a:chart seriesIdx="0" categoryIdx="-4" bldStep="series"/>
                                            </p:graphicEl>
                                          </p:spTgt>
                                        </p:tgtEl>
                                        <p:attrNameLst>
                                          <p:attrName>style.visibility</p:attrName>
                                        </p:attrNameLst>
                                      </p:cBhvr>
                                      <p:to>
                                        <p:strVal val="visible"/>
                                      </p:to>
                                    </p:set>
                                    <p:animEffect transition="in" filter="wipe(left)">
                                      <p:cBhvr>
                                        <p:cTn id="11" dur="500"/>
                                        <p:tgtEl>
                                          <p:spTgt spid="14">
                                            <p:graphicEl>
                                              <a:chart seriesIdx="0" categoryIdx="-4" bldStep="series"/>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4">
                                            <p:graphicEl>
                                              <a:chart seriesIdx="1" categoryIdx="-4" bldStep="series"/>
                                            </p:graphicEl>
                                          </p:spTgt>
                                        </p:tgtEl>
                                        <p:attrNameLst>
                                          <p:attrName>style.visibility</p:attrName>
                                        </p:attrNameLst>
                                      </p:cBhvr>
                                      <p:to>
                                        <p:strVal val="visible"/>
                                      </p:to>
                                    </p:set>
                                    <p:animEffect transition="in" filter="wipe(left)">
                                      <p:cBhvr>
                                        <p:cTn id="14" dur="500"/>
                                        <p:tgtEl>
                                          <p:spTgt spid="14">
                                            <p:graphicEl>
                                              <a:chart seriesIdx="1" categoryIdx="-4" bldStep="series"/>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4">
                                            <p:graphicEl>
                                              <a:chart seriesIdx="2" categoryIdx="-4" bldStep="series"/>
                                            </p:graphicEl>
                                          </p:spTgt>
                                        </p:tgtEl>
                                        <p:attrNameLst>
                                          <p:attrName>style.visibility</p:attrName>
                                        </p:attrNameLst>
                                      </p:cBhvr>
                                      <p:to>
                                        <p:strVal val="visible"/>
                                      </p:to>
                                    </p:set>
                                    <p:animEffect transition="in" filter="wipe(left)">
                                      <p:cBhvr>
                                        <p:cTn id="17" dur="500"/>
                                        <p:tgtEl>
                                          <p:spTgt spid="14">
                                            <p:graphicEl>
                                              <a:chart seriesIdx="2" categoryIdx="-4" bldStep="series"/>
                                            </p:graphic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graphicEl>
                                              <a:chart seriesIdx="3" categoryIdx="-4" bldStep="series"/>
                                            </p:graphicEl>
                                          </p:spTgt>
                                        </p:tgtEl>
                                        <p:attrNameLst>
                                          <p:attrName>style.visibility</p:attrName>
                                        </p:attrNameLst>
                                      </p:cBhvr>
                                      <p:to>
                                        <p:strVal val="visible"/>
                                      </p:to>
                                    </p:set>
                                    <p:animEffect transition="in" filter="wipe(left)">
                                      <p:cBhvr>
                                        <p:cTn id="20" dur="500"/>
                                        <p:tgtEl>
                                          <p:spTgt spid="14">
                                            <p:graphicEl>
                                              <a:chart seriesIdx="3"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graphicEl>
                                              <a:chart seriesIdx="4" categoryIdx="-4" bldStep="series"/>
                                            </p:graphicEl>
                                          </p:spTgt>
                                        </p:tgtEl>
                                        <p:attrNameLst>
                                          <p:attrName>style.visibility</p:attrName>
                                        </p:attrNameLst>
                                      </p:cBhvr>
                                      <p:to>
                                        <p:strVal val="visible"/>
                                      </p:to>
                                    </p:set>
                                    <p:animEffect transition="in" filter="wipe(left)">
                                      <p:cBhvr>
                                        <p:cTn id="25" dur="500"/>
                                        <p:tgtEl>
                                          <p:spTgt spid="14">
                                            <p:graphicEl>
                                              <a:chart seriesIdx="4" categoryIdx="-4" bldStep="series"/>
                                            </p:graphic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
                                            <p:graphicEl>
                                              <a:chart seriesIdx="5" categoryIdx="-4" bldStep="series"/>
                                            </p:graphicEl>
                                          </p:spTgt>
                                        </p:tgtEl>
                                        <p:attrNameLst>
                                          <p:attrName>style.visibility</p:attrName>
                                        </p:attrNameLst>
                                      </p:cBhvr>
                                      <p:to>
                                        <p:strVal val="visible"/>
                                      </p:to>
                                    </p:set>
                                    <p:animEffect transition="in" filter="wipe(left)">
                                      <p:cBhvr>
                                        <p:cTn id="28" dur="500"/>
                                        <p:tgtEl>
                                          <p:spTgt spid="14">
                                            <p:graphicEl>
                                              <a:chart seriesIdx="5" categoryIdx="-4" bldStep="series"/>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
                                            <p:graphicEl>
                                              <a:chart seriesIdx="6" categoryIdx="-4" bldStep="series"/>
                                            </p:graphicEl>
                                          </p:spTgt>
                                        </p:tgtEl>
                                        <p:attrNameLst>
                                          <p:attrName>style.visibility</p:attrName>
                                        </p:attrNameLst>
                                      </p:cBhvr>
                                      <p:to>
                                        <p:strVal val="visible"/>
                                      </p:to>
                                    </p:set>
                                    <p:animEffect transition="in" filter="wipe(left)">
                                      <p:cBhvr>
                                        <p:cTn id="31" dur="500"/>
                                        <p:tgtEl>
                                          <p:spTgt spid="14">
                                            <p:graphicEl>
                                              <a:chart seriesIdx="6" categoryIdx="-4" bldStep="series"/>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graphicEl>
                                              <a:chart seriesIdx="7" categoryIdx="-4" bldStep="series"/>
                                            </p:graphicEl>
                                          </p:spTgt>
                                        </p:tgtEl>
                                        <p:attrNameLst>
                                          <p:attrName>style.visibility</p:attrName>
                                        </p:attrNameLst>
                                      </p:cBhvr>
                                      <p:to>
                                        <p:strVal val="visible"/>
                                      </p:to>
                                    </p:set>
                                    <p:animEffect transition="in" filter="wipe(left)">
                                      <p:cBhvr>
                                        <p:cTn id="34" dur="500"/>
                                        <p:tgtEl>
                                          <p:spTgt spid="14">
                                            <p:graphicEl>
                                              <a:chart seriesIdx="7"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Chart bld="series"/>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194736"/>
            <a:ext cx="7374300" cy="779807"/>
          </a:xfrm>
        </p:spPr>
        <p:txBody>
          <a:bodyPr/>
          <a:lstStyle/>
          <a:p>
            <a:r>
              <a:rPr lang="en-US" dirty="0" smtClean="0"/>
              <a:t>Connection Activation Latency</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43</a:t>
            </a:fld>
            <a:endParaRPr lang="en-US"/>
          </a:p>
        </p:txBody>
      </p:sp>
      <p:graphicFrame>
        <p:nvGraphicFramePr>
          <p:cNvPr id="12" name="Chart 11"/>
          <p:cNvGraphicFramePr/>
          <p:nvPr>
            <p:extLst>
              <p:ext uri="{D42A27DB-BD31-4B8C-83A1-F6EECF244321}">
                <p14:modId xmlns:p14="http://schemas.microsoft.com/office/powerpoint/2010/main" val="3147848818"/>
              </p:ext>
            </p:extLst>
          </p:nvPr>
        </p:nvGraphicFramePr>
        <p:xfrm>
          <a:off x="152400" y="1123950"/>
          <a:ext cx="8763000" cy="346125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 y="4585210"/>
            <a:ext cx="9144000" cy="400110"/>
          </a:xfrm>
          <a:prstGeom prst="rect">
            <a:avLst/>
          </a:prstGeom>
          <a:noFill/>
        </p:spPr>
        <p:txBody>
          <a:bodyPr wrap="square" rtlCol="0">
            <a:spAutoFit/>
          </a:bodyPr>
          <a:lstStyle/>
          <a:p>
            <a:r>
              <a:rPr lang="en-US" sz="1000" dirty="0" smtClean="0">
                <a:solidFill>
                  <a:schemeClr val="tx1">
                    <a:lumMod val="65000"/>
                    <a:lumOff val="35000"/>
                  </a:schemeClr>
                </a:solidFill>
              </a:rPr>
              <a:t>[1] </a:t>
            </a:r>
            <a:r>
              <a:rPr lang="en-US" sz="1000" dirty="0">
                <a:solidFill>
                  <a:schemeClr val="tx1">
                    <a:lumMod val="65000"/>
                    <a:lumOff val="35000"/>
                  </a:schemeClr>
                </a:solidFill>
              </a:rPr>
              <a:t>Stefan, R.A., </a:t>
            </a:r>
            <a:r>
              <a:rPr lang="en-US" sz="1000" dirty="0" err="1">
                <a:solidFill>
                  <a:schemeClr val="tx1">
                    <a:lumMod val="65000"/>
                    <a:lumOff val="35000"/>
                  </a:schemeClr>
                </a:solidFill>
              </a:rPr>
              <a:t>Molnos</a:t>
            </a:r>
            <a:r>
              <a:rPr lang="en-US" sz="1000" dirty="0">
                <a:solidFill>
                  <a:schemeClr val="tx1">
                    <a:lumMod val="65000"/>
                    <a:lumOff val="35000"/>
                  </a:schemeClr>
                </a:solidFill>
              </a:rPr>
              <a:t>, A. &amp; </a:t>
            </a:r>
            <a:r>
              <a:rPr lang="en-US" sz="1000" dirty="0" err="1">
                <a:solidFill>
                  <a:schemeClr val="tx1">
                    <a:lumMod val="65000"/>
                    <a:lumOff val="35000"/>
                  </a:schemeClr>
                </a:solidFill>
              </a:rPr>
              <a:t>Goossens</a:t>
            </a:r>
            <a:r>
              <a:rPr lang="en-US" sz="1000" dirty="0">
                <a:solidFill>
                  <a:schemeClr val="tx1">
                    <a:lumMod val="65000"/>
                    <a:lumOff val="35000"/>
                  </a:schemeClr>
                </a:solidFill>
              </a:rPr>
              <a:t>, K., 2014. </a:t>
            </a:r>
            <a:r>
              <a:rPr lang="en-US" sz="1000" dirty="0" err="1" smtClean="0">
                <a:solidFill>
                  <a:schemeClr val="tx1">
                    <a:lumMod val="65000"/>
                    <a:lumOff val="35000"/>
                  </a:schemeClr>
                </a:solidFill>
              </a:rPr>
              <a:t>dAElite</a:t>
            </a:r>
            <a:r>
              <a:rPr lang="en-US" sz="1000" dirty="0">
                <a:solidFill>
                  <a:schemeClr val="tx1">
                    <a:lumMod val="65000"/>
                    <a:lumOff val="35000"/>
                  </a:schemeClr>
                </a:solidFill>
              </a:rPr>
              <a:t>: </a:t>
            </a:r>
            <a:r>
              <a:rPr lang="en-US" sz="1000" dirty="0" smtClean="0">
                <a:solidFill>
                  <a:schemeClr val="tx1">
                    <a:lumMod val="65000"/>
                    <a:lumOff val="35000"/>
                  </a:schemeClr>
                </a:solidFill>
              </a:rPr>
              <a:t>A TDM NoC </a:t>
            </a:r>
            <a:r>
              <a:rPr lang="en-US" sz="1000" dirty="0">
                <a:solidFill>
                  <a:schemeClr val="tx1">
                    <a:lumMod val="65000"/>
                    <a:lumOff val="35000"/>
                  </a:schemeClr>
                </a:solidFill>
              </a:rPr>
              <a:t>supporting </a:t>
            </a:r>
            <a:r>
              <a:rPr lang="en-US" sz="1000" dirty="0" err="1">
                <a:solidFill>
                  <a:schemeClr val="tx1">
                    <a:lumMod val="65000"/>
                    <a:lumOff val="35000"/>
                  </a:schemeClr>
                </a:solidFill>
              </a:rPr>
              <a:t>qos</a:t>
            </a:r>
            <a:r>
              <a:rPr lang="en-US" sz="1000" dirty="0">
                <a:solidFill>
                  <a:schemeClr val="tx1">
                    <a:lumMod val="65000"/>
                    <a:lumOff val="35000"/>
                  </a:schemeClr>
                </a:solidFill>
              </a:rPr>
              <a:t>, multicast, and fast connection set-up. </a:t>
            </a:r>
            <a:r>
              <a:rPr lang="en-US" sz="1000" dirty="0" smtClean="0">
                <a:solidFill>
                  <a:schemeClr val="tx1">
                    <a:lumMod val="65000"/>
                    <a:lumOff val="35000"/>
                  </a:schemeClr>
                </a:solidFill>
              </a:rPr>
              <a:t>IEEE </a:t>
            </a:r>
            <a:r>
              <a:rPr lang="en-US" sz="1000" dirty="0">
                <a:solidFill>
                  <a:schemeClr val="tx1">
                    <a:lumMod val="65000"/>
                    <a:lumOff val="35000"/>
                  </a:schemeClr>
                </a:solidFill>
              </a:rPr>
              <a:t>Transactions </a:t>
            </a:r>
            <a:r>
              <a:rPr lang="en-US" sz="1000" dirty="0" smtClean="0">
                <a:solidFill>
                  <a:schemeClr val="tx1">
                    <a:lumMod val="65000"/>
                    <a:lumOff val="35000"/>
                  </a:schemeClr>
                </a:solidFill>
              </a:rPr>
              <a:t>on Computer, 2014</a:t>
            </a:r>
          </a:p>
          <a:p>
            <a:r>
              <a:rPr lang="en-US" sz="1000" dirty="0" smtClean="0">
                <a:solidFill>
                  <a:schemeClr val="tx1">
                    <a:lumMod val="65000"/>
                    <a:lumOff val="35000"/>
                  </a:schemeClr>
                </a:solidFill>
              </a:rPr>
              <a:t>[2] </a:t>
            </a:r>
            <a:r>
              <a:rPr lang="en-US" sz="1000" dirty="0">
                <a:solidFill>
                  <a:schemeClr val="tx1">
                    <a:lumMod val="65000"/>
                    <a:lumOff val="35000"/>
                  </a:schemeClr>
                </a:solidFill>
              </a:rPr>
              <a:t>Liu, S., </a:t>
            </a:r>
            <a:r>
              <a:rPr lang="en-US" sz="1000" dirty="0" err="1">
                <a:solidFill>
                  <a:schemeClr val="tx1">
                    <a:lumMod val="65000"/>
                    <a:lumOff val="35000"/>
                  </a:schemeClr>
                </a:solidFill>
              </a:rPr>
              <a:t>Jantsch</a:t>
            </a:r>
            <a:r>
              <a:rPr lang="en-US" sz="1000" dirty="0">
                <a:solidFill>
                  <a:schemeClr val="tx1">
                    <a:lumMod val="65000"/>
                    <a:lumOff val="35000"/>
                  </a:schemeClr>
                </a:solidFill>
              </a:rPr>
              <a:t>, A. &amp; Lu, Z., 2014. Parallel probe based dynamic connection setup in TDM </a:t>
            </a:r>
            <a:r>
              <a:rPr lang="en-US" sz="1000" dirty="0" err="1">
                <a:solidFill>
                  <a:schemeClr val="tx1">
                    <a:lumMod val="65000"/>
                    <a:lumOff val="35000"/>
                  </a:schemeClr>
                </a:solidFill>
              </a:rPr>
              <a:t>NoCs</a:t>
            </a:r>
            <a:r>
              <a:rPr lang="en-US" sz="1000" dirty="0">
                <a:solidFill>
                  <a:schemeClr val="tx1">
                    <a:lumMod val="65000"/>
                    <a:lumOff val="35000"/>
                  </a:schemeClr>
                </a:solidFill>
              </a:rPr>
              <a:t>. </a:t>
            </a:r>
            <a:r>
              <a:rPr lang="en-US" sz="1000" dirty="0" smtClean="0">
                <a:solidFill>
                  <a:schemeClr val="tx1">
                    <a:lumMod val="65000"/>
                    <a:lumOff val="35000"/>
                  </a:schemeClr>
                </a:solidFill>
              </a:rPr>
              <a:t>In DATE 2014</a:t>
            </a:r>
          </a:p>
        </p:txBody>
      </p:sp>
    </p:spTree>
    <p:extLst>
      <p:ext uri="{BB962C8B-B14F-4D97-AF65-F5344CB8AC3E}">
        <p14:creationId xmlns:p14="http://schemas.microsoft.com/office/powerpoint/2010/main" val="134799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graphicEl>
                                              <a:chart seriesIdx="0" categoryIdx="0" bldStep="ptInSeries"/>
                                            </p:graphicEl>
                                          </p:spTgt>
                                        </p:tgtEl>
                                        <p:attrNameLst>
                                          <p:attrName>style.visibility</p:attrName>
                                        </p:attrNameLst>
                                      </p:cBhvr>
                                      <p:to>
                                        <p:strVal val="visible"/>
                                      </p:to>
                                    </p:set>
                                    <p:animEffect transition="in" filter="wipe(down)">
                                      <p:cBhvr>
                                        <p:cTn id="13" dur="500"/>
                                        <p:tgtEl>
                                          <p:spTgt spid="12">
                                            <p:graphicEl>
                                              <a:chart seriesIdx="0" categoryIdx="0" bldStep="ptInSeries"/>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graphicEl>
                                              <a:chart seriesIdx="0" categoryIdx="1" bldStep="ptInSeries"/>
                                            </p:graphicEl>
                                          </p:spTgt>
                                        </p:tgtEl>
                                        <p:attrNameLst>
                                          <p:attrName>style.visibility</p:attrName>
                                        </p:attrNameLst>
                                      </p:cBhvr>
                                      <p:to>
                                        <p:strVal val="visible"/>
                                      </p:to>
                                    </p:set>
                                    <p:animEffect transition="in" filter="wipe(down)">
                                      <p:cBhvr>
                                        <p:cTn id="16" dur="500"/>
                                        <p:tgtEl>
                                          <p:spTgt spid="12">
                                            <p:graphicEl>
                                              <a:chart seriesIdx="0" categoryIdx="1" bldStep="ptInSeries"/>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graphicEl>
                                              <a:chart seriesIdx="0" categoryIdx="2" bldStep="ptInSeries"/>
                                            </p:graphicEl>
                                          </p:spTgt>
                                        </p:tgtEl>
                                        <p:attrNameLst>
                                          <p:attrName>style.visibility</p:attrName>
                                        </p:attrNameLst>
                                      </p:cBhvr>
                                      <p:to>
                                        <p:strVal val="visible"/>
                                      </p:to>
                                    </p:set>
                                    <p:animEffect transition="in" filter="wipe(down)">
                                      <p:cBhvr>
                                        <p:cTn id="19" dur="500"/>
                                        <p:tgtEl>
                                          <p:spTgt spid="12">
                                            <p:graphicEl>
                                              <a:chart seriesIdx="0" categoryIdx="2" bldStep="ptInSeries"/>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graphicEl>
                                              <a:chart seriesIdx="0" categoryIdx="3" bldStep="ptInSeries"/>
                                            </p:graphicEl>
                                          </p:spTgt>
                                        </p:tgtEl>
                                        <p:attrNameLst>
                                          <p:attrName>style.visibility</p:attrName>
                                        </p:attrNameLst>
                                      </p:cBhvr>
                                      <p:to>
                                        <p:strVal val="visible"/>
                                      </p:to>
                                    </p:set>
                                    <p:animEffect transition="in" filter="wipe(down)">
                                      <p:cBhvr>
                                        <p:cTn id="22" dur="500"/>
                                        <p:tgtEl>
                                          <p:spTgt spid="12">
                                            <p:graphicEl>
                                              <a:chart seriesIdx="0" categoryIdx="3"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graphicEl>
                                              <a:chart seriesIdx="1" categoryIdx="0" bldStep="ptInSeries"/>
                                            </p:graphicEl>
                                          </p:spTgt>
                                        </p:tgtEl>
                                        <p:attrNameLst>
                                          <p:attrName>style.visibility</p:attrName>
                                        </p:attrNameLst>
                                      </p:cBhvr>
                                      <p:to>
                                        <p:strVal val="visible"/>
                                      </p:to>
                                    </p:set>
                                    <p:animEffect transition="in" filter="wipe(down)">
                                      <p:cBhvr>
                                        <p:cTn id="27" dur="500"/>
                                        <p:tgtEl>
                                          <p:spTgt spid="12">
                                            <p:graphicEl>
                                              <a:chart seriesIdx="1" categoryIdx="0" bldStep="ptInSeries"/>
                                            </p:graphic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
                                            <p:graphicEl>
                                              <a:chart seriesIdx="1" categoryIdx="1" bldStep="ptInSeries"/>
                                            </p:graphicEl>
                                          </p:spTgt>
                                        </p:tgtEl>
                                        <p:attrNameLst>
                                          <p:attrName>style.visibility</p:attrName>
                                        </p:attrNameLst>
                                      </p:cBhvr>
                                      <p:to>
                                        <p:strVal val="visible"/>
                                      </p:to>
                                    </p:set>
                                    <p:animEffect transition="in" filter="wipe(down)">
                                      <p:cBhvr>
                                        <p:cTn id="30" dur="500"/>
                                        <p:tgtEl>
                                          <p:spTgt spid="12">
                                            <p:graphicEl>
                                              <a:chart seriesIdx="1" categoryIdx="1" bldStep="ptInSeries"/>
                                            </p:graphic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2">
                                            <p:graphicEl>
                                              <a:chart seriesIdx="1" categoryIdx="2" bldStep="ptInSeries"/>
                                            </p:graphicEl>
                                          </p:spTgt>
                                        </p:tgtEl>
                                        <p:attrNameLst>
                                          <p:attrName>style.visibility</p:attrName>
                                        </p:attrNameLst>
                                      </p:cBhvr>
                                      <p:to>
                                        <p:strVal val="visible"/>
                                      </p:to>
                                    </p:set>
                                    <p:animEffect transition="in" filter="wipe(down)">
                                      <p:cBhvr>
                                        <p:cTn id="33" dur="500"/>
                                        <p:tgtEl>
                                          <p:spTgt spid="12">
                                            <p:graphicEl>
                                              <a:chart seriesIdx="1" categoryIdx="2" bldStep="ptInSeries"/>
                                            </p:graphic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2">
                                            <p:graphicEl>
                                              <a:chart seriesIdx="1" categoryIdx="3" bldStep="ptInSeries"/>
                                            </p:graphicEl>
                                          </p:spTgt>
                                        </p:tgtEl>
                                        <p:attrNameLst>
                                          <p:attrName>style.visibility</p:attrName>
                                        </p:attrNameLst>
                                      </p:cBhvr>
                                      <p:to>
                                        <p:strVal val="visible"/>
                                      </p:to>
                                    </p:set>
                                    <p:animEffect transition="in" filter="wipe(down)">
                                      <p:cBhvr>
                                        <p:cTn id="36" dur="500"/>
                                        <p:tgtEl>
                                          <p:spTgt spid="12">
                                            <p:graphicEl>
                                              <a:chart seriesIdx="1" categoryIdx="3" bldStep="ptInSeries"/>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
                                            <p:graphicEl>
                                              <a:chart seriesIdx="2" categoryIdx="0" bldStep="ptInSeries"/>
                                            </p:graphicEl>
                                          </p:spTgt>
                                        </p:tgtEl>
                                        <p:attrNameLst>
                                          <p:attrName>style.visibility</p:attrName>
                                        </p:attrNameLst>
                                      </p:cBhvr>
                                      <p:to>
                                        <p:strVal val="visible"/>
                                      </p:to>
                                    </p:set>
                                    <p:animEffect transition="in" filter="wipe(down)">
                                      <p:cBhvr>
                                        <p:cTn id="41" dur="500"/>
                                        <p:tgtEl>
                                          <p:spTgt spid="12">
                                            <p:graphicEl>
                                              <a:chart seriesIdx="2" categoryIdx="0" bldStep="ptInSeries"/>
                                            </p:graphic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2">
                                            <p:graphicEl>
                                              <a:chart seriesIdx="2" categoryIdx="1" bldStep="ptInSeries"/>
                                            </p:graphicEl>
                                          </p:spTgt>
                                        </p:tgtEl>
                                        <p:attrNameLst>
                                          <p:attrName>style.visibility</p:attrName>
                                        </p:attrNameLst>
                                      </p:cBhvr>
                                      <p:to>
                                        <p:strVal val="visible"/>
                                      </p:to>
                                    </p:set>
                                    <p:animEffect transition="in" filter="wipe(down)">
                                      <p:cBhvr>
                                        <p:cTn id="44" dur="500"/>
                                        <p:tgtEl>
                                          <p:spTgt spid="12">
                                            <p:graphicEl>
                                              <a:chart seriesIdx="2" categoryIdx="1" bldStep="ptInSeries"/>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2">
                                            <p:graphicEl>
                                              <a:chart seriesIdx="2" categoryIdx="2" bldStep="ptInSeries"/>
                                            </p:graphicEl>
                                          </p:spTgt>
                                        </p:tgtEl>
                                        <p:attrNameLst>
                                          <p:attrName>style.visibility</p:attrName>
                                        </p:attrNameLst>
                                      </p:cBhvr>
                                      <p:to>
                                        <p:strVal val="visible"/>
                                      </p:to>
                                    </p:set>
                                    <p:animEffect transition="in" filter="wipe(down)">
                                      <p:cBhvr>
                                        <p:cTn id="47" dur="500"/>
                                        <p:tgtEl>
                                          <p:spTgt spid="12">
                                            <p:graphicEl>
                                              <a:chart seriesIdx="2" categoryIdx="2" bldStep="ptInSeries"/>
                                            </p:graphic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2">
                                            <p:graphicEl>
                                              <a:chart seriesIdx="2" categoryIdx="3" bldStep="ptInSeries"/>
                                            </p:graphicEl>
                                          </p:spTgt>
                                        </p:tgtEl>
                                        <p:attrNameLst>
                                          <p:attrName>style.visibility</p:attrName>
                                        </p:attrNameLst>
                                      </p:cBhvr>
                                      <p:to>
                                        <p:strVal val="visible"/>
                                      </p:to>
                                    </p:set>
                                    <p:animEffect transition="in" filter="wipe(down)">
                                      <p:cBhvr>
                                        <p:cTn id="50" dur="500"/>
                                        <p:tgtEl>
                                          <p:spTgt spid="12">
                                            <p:graphicEl>
                                              <a:chart seriesIdx="2" categoryIdx="3" bldStep="ptInSeries"/>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2">
                                            <p:graphicEl>
                                              <a:chart seriesIdx="3" categoryIdx="0" bldStep="ptInSeries"/>
                                            </p:graphicEl>
                                          </p:spTgt>
                                        </p:tgtEl>
                                        <p:attrNameLst>
                                          <p:attrName>style.visibility</p:attrName>
                                        </p:attrNameLst>
                                      </p:cBhvr>
                                      <p:to>
                                        <p:strVal val="visible"/>
                                      </p:to>
                                    </p:set>
                                    <p:animEffect transition="in" filter="wipe(down)">
                                      <p:cBhvr>
                                        <p:cTn id="55" dur="500"/>
                                        <p:tgtEl>
                                          <p:spTgt spid="12">
                                            <p:graphicEl>
                                              <a:chart seriesIdx="3" categoryIdx="0" bldStep="ptInSeries"/>
                                            </p:graphic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2">
                                            <p:graphicEl>
                                              <a:chart seriesIdx="3" categoryIdx="1" bldStep="ptInSeries"/>
                                            </p:graphicEl>
                                          </p:spTgt>
                                        </p:tgtEl>
                                        <p:attrNameLst>
                                          <p:attrName>style.visibility</p:attrName>
                                        </p:attrNameLst>
                                      </p:cBhvr>
                                      <p:to>
                                        <p:strVal val="visible"/>
                                      </p:to>
                                    </p:set>
                                    <p:animEffect transition="in" filter="wipe(down)">
                                      <p:cBhvr>
                                        <p:cTn id="58" dur="500"/>
                                        <p:tgtEl>
                                          <p:spTgt spid="12">
                                            <p:graphicEl>
                                              <a:chart seriesIdx="3" categoryIdx="1" bldStep="ptInSeries"/>
                                            </p:graphicEl>
                                          </p:spTgt>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2">
                                            <p:graphicEl>
                                              <a:chart seriesIdx="3" categoryIdx="2" bldStep="ptInSeries"/>
                                            </p:graphicEl>
                                          </p:spTgt>
                                        </p:tgtEl>
                                        <p:attrNameLst>
                                          <p:attrName>style.visibility</p:attrName>
                                        </p:attrNameLst>
                                      </p:cBhvr>
                                      <p:to>
                                        <p:strVal val="visible"/>
                                      </p:to>
                                    </p:set>
                                    <p:animEffect transition="in" filter="wipe(down)">
                                      <p:cBhvr>
                                        <p:cTn id="61" dur="500"/>
                                        <p:tgtEl>
                                          <p:spTgt spid="12">
                                            <p:graphicEl>
                                              <a:chart seriesIdx="3" categoryIdx="2" bldStep="ptInSeries"/>
                                            </p:graphicEl>
                                          </p:spTgt>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2">
                                            <p:graphicEl>
                                              <a:chart seriesIdx="3" categoryIdx="3" bldStep="ptInSeries"/>
                                            </p:graphicEl>
                                          </p:spTgt>
                                        </p:tgtEl>
                                        <p:attrNameLst>
                                          <p:attrName>style.visibility</p:attrName>
                                        </p:attrNameLst>
                                      </p:cBhvr>
                                      <p:to>
                                        <p:strVal val="visible"/>
                                      </p:to>
                                    </p:set>
                                    <p:animEffect transition="in" filter="wipe(down)">
                                      <p:cBhvr>
                                        <p:cTn id="64" dur="500"/>
                                        <p:tgtEl>
                                          <p:spTgt spid="12">
                                            <p:graphicEl>
                                              <a:chart seriesIdx="3" categoryIdx="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El"/>
        </p:bldSub>
      </p:bldGraphic>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XNoC architecture with XSwitch</a:t>
            </a:r>
          </a:p>
          <a:p>
            <a:pPr marL="457200" indent="-457200">
              <a:buFont typeface="Arial" panose="020B0604020202020204" pitchFamily="34" charset="0"/>
              <a:buChar char="•"/>
            </a:pPr>
            <a:r>
              <a:rPr lang="en-US" dirty="0" smtClean="0"/>
              <a:t>Multicast with aggregated feedback</a:t>
            </a:r>
          </a:p>
          <a:p>
            <a:pPr marL="457200" indent="-457200">
              <a:buFont typeface="Arial" panose="020B0604020202020204" pitchFamily="34" charset="0"/>
              <a:buChar char="•"/>
            </a:pPr>
            <a:r>
              <a:rPr lang="en-US" dirty="0" smtClean="0"/>
              <a:t>Connection activation process</a:t>
            </a:r>
          </a:p>
          <a:p>
            <a:pPr marL="457200" indent="-457200">
              <a:buFont typeface="Arial" panose="020B0604020202020204" pitchFamily="34" charset="0"/>
              <a:buChar char="•"/>
            </a:pPr>
            <a:r>
              <a:rPr lang="en-US" dirty="0" smtClean="0"/>
              <a:t>Distributed control plane</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226484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2190750"/>
            <a:ext cx="6518763" cy="779807"/>
          </a:xfrm>
        </p:spPr>
        <p:txBody>
          <a:bodyPr/>
          <a:lstStyle/>
          <a:p>
            <a:r>
              <a:rPr lang="en-US" dirty="0" smtClean="0"/>
              <a:t>Thank You!</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31803995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Apendix</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34001517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dirty="0" smtClean="0"/>
              <a:t>Non-intrusive reconfiguration</a:t>
            </a:r>
          </a:p>
          <a:p>
            <a:pPr marL="457200" indent="-457200">
              <a:buFont typeface="Arial" pitchFamily="34" charset="0"/>
              <a:buChar char="•"/>
            </a:pPr>
            <a:r>
              <a:rPr lang="en-US" dirty="0" smtClean="0"/>
              <a:t>Low latency and predictable path (de)-activation</a:t>
            </a:r>
          </a:p>
          <a:p>
            <a:pPr marL="457200" indent="-457200">
              <a:buFont typeface="Arial" pitchFamily="34" charset="0"/>
              <a:buChar char="•"/>
            </a:pPr>
            <a:r>
              <a:rPr lang="en-US" dirty="0" smtClean="0"/>
              <a:t>Multicast service with aggregate feedback</a:t>
            </a:r>
          </a:p>
          <a:p>
            <a:pPr marL="457200" indent="-457200">
              <a:buFont typeface="Arial" pitchFamily="34" charset="0"/>
              <a:buChar char="•"/>
            </a:pPr>
            <a:r>
              <a:rPr lang="en-US" dirty="0" smtClean="0"/>
              <a:t>Distributed control plane for scalability</a:t>
            </a:r>
          </a:p>
          <a:p>
            <a:pPr marL="457200" indent="-457200">
              <a:buFont typeface="Arial" pitchFamily="34" charset="0"/>
              <a:buChar char="•"/>
            </a:pPr>
            <a:endParaRPr lang="en-US" dirty="0" smtClean="0"/>
          </a:p>
          <a:p>
            <a:pPr marL="457200" indent="-457200">
              <a:buFont typeface="Arial" pitchFamily="34" charset="0"/>
              <a:buChar char="•"/>
            </a:pPr>
            <a:endParaRPr lang="en-US" dirty="0" smtClean="0"/>
          </a:p>
          <a:p>
            <a:endParaRPr lang="en-US" dirty="0" smtClean="0"/>
          </a:p>
          <a:p>
            <a:pPr marL="457200" indent="-457200">
              <a:buFont typeface="Arial" pitchFamily="34" charset="0"/>
              <a:buChar char="•"/>
            </a:pPr>
            <a:endParaRPr lang="en-US" dirty="0" smtClean="0"/>
          </a:p>
          <a:p>
            <a:pPr marL="457200" indent="-457200">
              <a:buFont typeface="Arial" pitchFamily="34" charset="0"/>
              <a:buChar char="•"/>
            </a:pP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293703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194736"/>
            <a:ext cx="7374300" cy="779807"/>
          </a:xfrm>
        </p:spPr>
        <p:txBody>
          <a:bodyPr/>
          <a:lstStyle/>
          <a:p>
            <a:r>
              <a:rPr lang="en-US" dirty="0" smtClean="0"/>
              <a:t>Data Injection Latency</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48</a:t>
            </a:fld>
            <a:endParaRPr lang="en-US"/>
          </a:p>
        </p:txBody>
      </p:sp>
      <p:graphicFrame>
        <p:nvGraphicFramePr>
          <p:cNvPr id="12" name="Chart 11"/>
          <p:cNvGraphicFramePr/>
          <p:nvPr>
            <p:extLst/>
          </p:nvPr>
        </p:nvGraphicFramePr>
        <p:xfrm>
          <a:off x="152400" y="1123950"/>
          <a:ext cx="8763000" cy="346125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 y="4585210"/>
            <a:ext cx="9144000" cy="400110"/>
          </a:xfrm>
          <a:prstGeom prst="rect">
            <a:avLst/>
          </a:prstGeom>
          <a:noFill/>
        </p:spPr>
        <p:txBody>
          <a:bodyPr wrap="square" rtlCol="0">
            <a:spAutoFit/>
          </a:bodyPr>
          <a:lstStyle/>
          <a:p>
            <a:r>
              <a:rPr lang="en-US" sz="1000" dirty="0" smtClean="0">
                <a:solidFill>
                  <a:schemeClr val="tx1">
                    <a:lumMod val="65000"/>
                    <a:lumOff val="35000"/>
                  </a:schemeClr>
                </a:solidFill>
              </a:rPr>
              <a:t>[1] </a:t>
            </a:r>
            <a:r>
              <a:rPr lang="en-US" sz="1000" dirty="0">
                <a:solidFill>
                  <a:schemeClr val="tx1">
                    <a:lumMod val="65000"/>
                    <a:lumOff val="35000"/>
                  </a:schemeClr>
                </a:solidFill>
              </a:rPr>
              <a:t>Stefan, R.A., </a:t>
            </a:r>
            <a:r>
              <a:rPr lang="en-US" sz="1000" dirty="0" err="1">
                <a:solidFill>
                  <a:schemeClr val="tx1">
                    <a:lumMod val="65000"/>
                    <a:lumOff val="35000"/>
                  </a:schemeClr>
                </a:solidFill>
              </a:rPr>
              <a:t>Molnos</a:t>
            </a:r>
            <a:r>
              <a:rPr lang="en-US" sz="1000" dirty="0">
                <a:solidFill>
                  <a:schemeClr val="tx1">
                    <a:lumMod val="65000"/>
                    <a:lumOff val="35000"/>
                  </a:schemeClr>
                </a:solidFill>
              </a:rPr>
              <a:t>, A. &amp; </a:t>
            </a:r>
            <a:r>
              <a:rPr lang="en-US" sz="1000" dirty="0" err="1">
                <a:solidFill>
                  <a:schemeClr val="tx1">
                    <a:lumMod val="65000"/>
                    <a:lumOff val="35000"/>
                  </a:schemeClr>
                </a:solidFill>
              </a:rPr>
              <a:t>Goossens</a:t>
            </a:r>
            <a:r>
              <a:rPr lang="en-US" sz="1000" dirty="0">
                <a:solidFill>
                  <a:schemeClr val="tx1">
                    <a:lumMod val="65000"/>
                    <a:lumOff val="35000"/>
                  </a:schemeClr>
                </a:solidFill>
              </a:rPr>
              <a:t>, K., 2014. </a:t>
            </a:r>
            <a:r>
              <a:rPr lang="en-US" sz="1000" dirty="0" err="1" smtClean="0">
                <a:solidFill>
                  <a:schemeClr val="tx1">
                    <a:lumMod val="65000"/>
                    <a:lumOff val="35000"/>
                  </a:schemeClr>
                </a:solidFill>
              </a:rPr>
              <a:t>dAElite</a:t>
            </a:r>
            <a:r>
              <a:rPr lang="en-US" sz="1000" dirty="0">
                <a:solidFill>
                  <a:schemeClr val="tx1">
                    <a:lumMod val="65000"/>
                    <a:lumOff val="35000"/>
                  </a:schemeClr>
                </a:solidFill>
              </a:rPr>
              <a:t>: </a:t>
            </a:r>
            <a:r>
              <a:rPr lang="en-US" sz="1000" dirty="0" smtClean="0">
                <a:solidFill>
                  <a:schemeClr val="tx1">
                    <a:lumMod val="65000"/>
                    <a:lumOff val="35000"/>
                  </a:schemeClr>
                </a:solidFill>
              </a:rPr>
              <a:t>A TDM NoC </a:t>
            </a:r>
            <a:r>
              <a:rPr lang="en-US" sz="1000" dirty="0">
                <a:solidFill>
                  <a:schemeClr val="tx1">
                    <a:lumMod val="65000"/>
                    <a:lumOff val="35000"/>
                  </a:schemeClr>
                </a:solidFill>
              </a:rPr>
              <a:t>supporting </a:t>
            </a:r>
            <a:r>
              <a:rPr lang="en-US" sz="1000" dirty="0" err="1">
                <a:solidFill>
                  <a:schemeClr val="tx1">
                    <a:lumMod val="65000"/>
                    <a:lumOff val="35000"/>
                  </a:schemeClr>
                </a:solidFill>
              </a:rPr>
              <a:t>qos</a:t>
            </a:r>
            <a:r>
              <a:rPr lang="en-US" sz="1000" dirty="0">
                <a:solidFill>
                  <a:schemeClr val="tx1">
                    <a:lumMod val="65000"/>
                    <a:lumOff val="35000"/>
                  </a:schemeClr>
                </a:solidFill>
              </a:rPr>
              <a:t>, multicast, and fast connection set-up. </a:t>
            </a:r>
            <a:r>
              <a:rPr lang="en-US" sz="1000" dirty="0" smtClean="0">
                <a:solidFill>
                  <a:schemeClr val="tx1">
                    <a:lumMod val="65000"/>
                    <a:lumOff val="35000"/>
                  </a:schemeClr>
                </a:solidFill>
              </a:rPr>
              <a:t>IEEE </a:t>
            </a:r>
            <a:r>
              <a:rPr lang="en-US" sz="1000" dirty="0">
                <a:solidFill>
                  <a:schemeClr val="tx1">
                    <a:lumMod val="65000"/>
                    <a:lumOff val="35000"/>
                  </a:schemeClr>
                </a:solidFill>
              </a:rPr>
              <a:t>Transactions </a:t>
            </a:r>
            <a:r>
              <a:rPr lang="en-US" sz="1000" dirty="0" smtClean="0">
                <a:solidFill>
                  <a:schemeClr val="tx1">
                    <a:lumMod val="65000"/>
                    <a:lumOff val="35000"/>
                  </a:schemeClr>
                </a:solidFill>
              </a:rPr>
              <a:t>on Computer, 2014</a:t>
            </a:r>
          </a:p>
          <a:p>
            <a:r>
              <a:rPr lang="en-US" sz="1000" dirty="0" smtClean="0">
                <a:solidFill>
                  <a:schemeClr val="tx1">
                    <a:lumMod val="65000"/>
                    <a:lumOff val="35000"/>
                  </a:schemeClr>
                </a:solidFill>
              </a:rPr>
              <a:t>[2] </a:t>
            </a:r>
            <a:r>
              <a:rPr lang="en-US" sz="1000" dirty="0">
                <a:solidFill>
                  <a:schemeClr val="tx1">
                    <a:lumMod val="65000"/>
                    <a:lumOff val="35000"/>
                  </a:schemeClr>
                </a:solidFill>
              </a:rPr>
              <a:t>Liu, S., </a:t>
            </a:r>
            <a:r>
              <a:rPr lang="en-US" sz="1000" dirty="0" err="1">
                <a:solidFill>
                  <a:schemeClr val="tx1">
                    <a:lumMod val="65000"/>
                    <a:lumOff val="35000"/>
                  </a:schemeClr>
                </a:solidFill>
              </a:rPr>
              <a:t>Jantsch</a:t>
            </a:r>
            <a:r>
              <a:rPr lang="en-US" sz="1000" dirty="0">
                <a:solidFill>
                  <a:schemeClr val="tx1">
                    <a:lumMod val="65000"/>
                    <a:lumOff val="35000"/>
                  </a:schemeClr>
                </a:solidFill>
              </a:rPr>
              <a:t>, A. &amp; Lu, Z., 2014. Parallel probe based dynamic connection setup in TDM </a:t>
            </a:r>
            <a:r>
              <a:rPr lang="en-US" sz="1000" dirty="0" err="1">
                <a:solidFill>
                  <a:schemeClr val="tx1">
                    <a:lumMod val="65000"/>
                    <a:lumOff val="35000"/>
                  </a:schemeClr>
                </a:solidFill>
              </a:rPr>
              <a:t>NoCs</a:t>
            </a:r>
            <a:r>
              <a:rPr lang="en-US" sz="1000" dirty="0">
                <a:solidFill>
                  <a:schemeClr val="tx1">
                    <a:lumMod val="65000"/>
                    <a:lumOff val="35000"/>
                  </a:schemeClr>
                </a:solidFill>
              </a:rPr>
              <a:t>. </a:t>
            </a:r>
            <a:r>
              <a:rPr lang="en-US" sz="1000" dirty="0" smtClean="0">
                <a:solidFill>
                  <a:schemeClr val="tx1">
                    <a:lumMod val="65000"/>
                    <a:lumOff val="35000"/>
                  </a:schemeClr>
                </a:solidFill>
              </a:rPr>
              <a:t>In DATE 2014</a:t>
            </a:r>
          </a:p>
        </p:txBody>
      </p:sp>
    </p:spTree>
    <p:extLst>
      <p:ext uri="{BB962C8B-B14F-4D97-AF65-F5344CB8AC3E}">
        <p14:creationId xmlns:p14="http://schemas.microsoft.com/office/powerpoint/2010/main" val="143438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graphicEl>
                                              <a:chart seriesIdx="0" categoryIdx="0" bldStep="ptInSeries"/>
                                            </p:graphicEl>
                                          </p:spTgt>
                                        </p:tgtEl>
                                        <p:attrNameLst>
                                          <p:attrName>style.visibility</p:attrName>
                                        </p:attrNameLst>
                                      </p:cBhvr>
                                      <p:to>
                                        <p:strVal val="visible"/>
                                      </p:to>
                                    </p:set>
                                    <p:animEffect transition="in" filter="wipe(down)">
                                      <p:cBhvr>
                                        <p:cTn id="13" dur="500"/>
                                        <p:tgtEl>
                                          <p:spTgt spid="12">
                                            <p:graphicEl>
                                              <a:chart seriesIdx="0" categoryIdx="0" bldStep="ptInSeries"/>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graphicEl>
                                              <a:chart seriesIdx="0" categoryIdx="1" bldStep="ptInSeries"/>
                                            </p:graphicEl>
                                          </p:spTgt>
                                        </p:tgtEl>
                                        <p:attrNameLst>
                                          <p:attrName>style.visibility</p:attrName>
                                        </p:attrNameLst>
                                      </p:cBhvr>
                                      <p:to>
                                        <p:strVal val="visible"/>
                                      </p:to>
                                    </p:set>
                                    <p:animEffect transition="in" filter="wipe(down)">
                                      <p:cBhvr>
                                        <p:cTn id="16" dur="500"/>
                                        <p:tgtEl>
                                          <p:spTgt spid="12">
                                            <p:graphicEl>
                                              <a:chart seriesIdx="0" categoryIdx="1" bldStep="ptInSeries"/>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graphicEl>
                                              <a:chart seriesIdx="0" categoryIdx="2" bldStep="ptInSeries"/>
                                            </p:graphicEl>
                                          </p:spTgt>
                                        </p:tgtEl>
                                        <p:attrNameLst>
                                          <p:attrName>style.visibility</p:attrName>
                                        </p:attrNameLst>
                                      </p:cBhvr>
                                      <p:to>
                                        <p:strVal val="visible"/>
                                      </p:to>
                                    </p:set>
                                    <p:animEffect transition="in" filter="wipe(down)">
                                      <p:cBhvr>
                                        <p:cTn id="19" dur="500"/>
                                        <p:tgtEl>
                                          <p:spTgt spid="12">
                                            <p:graphicEl>
                                              <a:chart seriesIdx="0" categoryIdx="2" bldStep="ptInSeries"/>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graphicEl>
                                              <a:chart seriesIdx="0" categoryIdx="3" bldStep="ptInSeries"/>
                                            </p:graphicEl>
                                          </p:spTgt>
                                        </p:tgtEl>
                                        <p:attrNameLst>
                                          <p:attrName>style.visibility</p:attrName>
                                        </p:attrNameLst>
                                      </p:cBhvr>
                                      <p:to>
                                        <p:strVal val="visible"/>
                                      </p:to>
                                    </p:set>
                                    <p:animEffect transition="in" filter="wipe(down)">
                                      <p:cBhvr>
                                        <p:cTn id="22" dur="500"/>
                                        <p:tgtEl>
                                          <p:spTgt spid="12">
                                            <p:graphicEl>
                                              <a:chart seriesIdx="0" categoryIdx="3"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graphicEl>
                                              <a:chart seriesIdx="1" categoryIdx="0" bldStep="ptInSeries"/>
                                            </p:graphicEl>
                                          </p:spTgt>
                                        </p:tgtEl>
                                        <p:attrNameLst>
                                          <p:attrName>style.visibility</p:attrName>
                                        </p:attrNameLst>
                                      </p:cBhvr>
                                      <p:to>
                                        <p:strVal val="visible"/>
                                      </p:to>
                                    </p:set>
                                    <p:animEffect transition="in" filter="wipe(down)">
                                      <p:cBhvr>
                                        <p:cTn id="27" dur="500"/>
                                        <p:tgtEl>
                                          <p:spTgt spid="12">
                                            <p:graphicEl>
                                              <a:chart seriesIdx="1" categoryIdx="0" bldStep="ptInSeries"/>
                                            </p:graphic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
                                            <p:graphicEl>
                                              <a:chart seriesIdx="1" categoryIdx="1" bldStep="ptInSeries"/>
                                            </p:graphicEl>
                                          </p:spTgt>
                                        </p:tgtEl>
                                        <p:attrNameLst>
                                          <p:attrName>style.visibility</p:attrName>
                                        </p:attrNameLst>
                                      </p:cBhvr>
                                      <p:to>
                                        <p:strVal val="visible"/>
                                      </p:to>
                                    </p:set>
                                    <p:animEffect transition="in" filter="wipe(down)">
                                      <p:cBhvr>
                                        <p:cTn id="30" dur="500"/>
                                        <p:tgtEl>
                                          <p:spTgt spid="12">
                                            <p:graphicEl>
                                              <a:chart seriesIdx="1" categoryIdx="1" bldStep="ptInSeries"/>
                                            </p:graphic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2">
                                            <p:graphicEl>
                                              <a:chart seriesIdx="1" categoryIdx="2" bldStep="ptInSeries"/>
                                            </p:graphicEl>
                                          </p:spTgt>
                                        </p:tgtEl>
                                        <p:attrNameLst>
                                          <p:attrName>style.visibility</p:attrName>
                                        </p:attrNameLst>
                                      </p:cBhvr>
                                      <p:to>
                                        <p:strVal val="visible"/>
                                      </p:to>
                                    </p:set>
                                    <p:animEffect transition="in" filter="wipe(down)">
                                      <p:cBhvr>
                                        <p:cTn id="33" dur="500"/>
                                        <p:tgtEl>
                                          <p:spTgt spid="12">
                                            <p:graphicEl>
                                              <a:chart seriesIdx="1" categoryIdx="2" bldStep="ptInSeries"/>
                                            </p:graphic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2">
                                            <p:graphicEl>
                                              <a:chart seriesIdx="1" categoryIdx="3" bldStep="ptInSeries"/>
                                            </p:graphicEl>
                                          </p:spTgt>
                                        </p:tgtEl>
                                        <p:attrNameLst>
                                          <p:attrName>style.visibility</p:attrName>
                                        </p:attrNameLst>
                                      </p:cBhvr>
                                      <p:to>
                                        <p:strVal val="visible"/>
                                      </p:to>
                                    </p:set>
                                    <p:animEffect transition="in" filter="wipe(down)">
                                      <p:cBhvr>
                                        <p:cTn id="36" dur="500"/>
                                        <p:tgtEl>
                                          <p:spTgt spid="12">
                                            <p:graphicEl>
                                              <a:chart seriesIdx="1" categoryIdx="3" bldStep="ptInSeries"/>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
                                            <p:graphicEl>
                                              <a:chart seriesIdx="2" categoryIdx="0" bldStep="ptInSeries"/>
                                            </p:graphicEl>
                                          </p:spTgt>
                                        </p:tgtEl>
                                        <p:attrNameLst>
                                          <p:attrName>style.visibility</p:attrName>
                                        </p:attrNameLst>
                                      </p:cBhvr>
                                      <p:to>
                                        <p:strVal val="visible"/>
                                      </p:to>
                                    </p:set>
                                    <p:animEffect transition="in" filter="wipe(down)">
                                      <p:cBhvr>
                                        <p:cTn id="41" dur="500"/>
                                        <p:tgtEl>
                                          <p:spTgt spid="12">
                                            <p:graphicEl>
                                              <a:chart seriesIdx="2" categoryIdx="0" bldStep="ptInSeries"/>
                                            </p:graphic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2">
                                            <p:graphicEl>
                                              <a:chart seriesIdx="2" categoryIdx="1" bldStep="ptInSeries"/>
                                            </p:graphicEl>
                                          </p:spTgt>
                                        </p:tgtEl>
                                        <p:attrNameLst>
                                          <p:attrName>style.visibility</p:attrName>
                                        </p:attrNameLst>
                                      </p:cBhvr>
                                      <p:to>
                                        <p:strVal val="visible"/>
                                      </p:to>
                                    </p:set>
                                    <p:animEffect transition="in" filter="wipe(down)">
                                      <p:cBhvr>
                                        <p:cTn id="44" dur="500"/>
                                        <p:tgtEl>
                                          <p:spTgt spid="12">
                                            <p:graphicEl>
                                              <a:chart seriesIdx="2" categoryIdx="1" bldStep="ptInSeries"/>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2">
                                            <p:graphicEl>
                                              <a:chart seriesIdx="2" categoryIdx="2" bldStep="ptInSeries"/>
                                            </p:graphicEl>
                                          </p:spTgt>
                                        </p:tgtEl>
                                        <p:attrNameLst>
                                          <p:attrName>style.visibility</p:attrName>
                                        </p:attrNameLst>
                                      </p:cBhvr>
                                      <p:to>
                                        <p:strVal val="visible"/>
                                      </p:to>
                                    </p:set>
                                    <p:animEffect transition="in" filter="wipe(down)">
                                      <p:cBhvr>
                                        <p:cTn id="47" dur="500"/>
                                        <p:tgtEl>
                                          <p:spTgt spid="12">
                                            <p:graphicEl>
                                              <a:chart seriesIdx="2" categoryIdx="2" bldStep="ptInSeries"/>
                                            </p:graphic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2">
                                            <p:graphicEl>
                                              <a:chart seriesIdx="2" categoryIdx="3" bldStep="ptInSeries"/>
                                            </p:graphicEl>
                                          </p:spTgt>
                                        </p:tgtEl>
                                        <p:attrNameLst>
                                          <p:attrName>style.visibility</p:attrName>
                                        </p:attrNameLst>
                                      </p:cBhvr>
                                      <p:to>
                                        <p:strVal val="visible"/>
                                      </p:to>
                                    </p:set>
                                    <p:animEffect transition="in" filter="wipe(down)">
                                      <p:cBhvr>
                                        <p:cTn id="50" dur="500"/>
                                        <p:tgtEl>
                                          <p:spTgt spid="12">
                                            <p:graphicEl>
                                              <a:chart seriesIdx="2" categoryIdx="3" bldStep="ptInSeries"/>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2">
                                            <p:graphicEl>
                                              <a:chart seriesIdx="3" categoryIdx="0" bldStep="ptInSeries"/>
                                            </p:graphicEl>
                                          </p:spTgt>
                                        </p:tgtEl>
                                        <p:attrNameLst>
                                          <p:attrName>style.visibility</p:attrName>
                                        </p:attrNameLst>
                                      </p:cBhvr>
                                      <p:to>
                                        <p:strVal val="visible"/>
                                      </p:to>
                                    </p:set>
                                    <p:animEffect transition="in" filter="wipe(down)">
                                      <p:cBhvr>
                                        <p:cTn id="55" dur="500"/>
                                        <p:tgtEl>
                                          <p:spTgt spid="12">
                                            <p:graphicEl>
                                              <a:chart seriesIdx="3" categoryIdx="0" bldStep="ptInSeries"/>
                                            </p:graphic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2">
                                            <p:graphicEl>
                                              <a:chart seriesIdx="3" categoryIdx="1" bldStep="ptInSeries"/>
                                            </p:graphicEl>
                                          </p:spTgt>
                                        </p:tgtEl>
                                        <p:attrNameLst>
                                          <p:attrName>style.visibility</p:attrName>
                                        </p:attrNameLst>
                                      </p:cBhvr>
                                      <p:to>
                                        <p:strVal val="visible"/>
                                      </p:to>
                                    </p:set>
                                    <p:animEffect transition="in" filter="wipe(down)">
                                      <p:cBhvr>
                                        <p:cTn id="58" dur="500"/>
                                        <p:tgtEl>
                                          <p:spTgt spid="12">
                                            <p:graphicEl>
                                              <a:chart seriesIdx="3" categoryIdx="1" bldStep="ptInSeries"/>
                                            </p:graphicEl>
                                          </p:spTgt>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2">
                                            <p:graphicEl>
                                              <a:chart seriesIdx="3" categoryIdx="2" bldStep="ptInSeries"/>
                                            </p:graphicEl>
                                          </p:spTgt>
                                        </p:tgtEl>
                                        <p:attrNameLst>
                                          <p:attrName>style.visibility</p:attrName>
                                        </p:attrNameLst>
                                      </p:cBhvr>
                                      <p:to>
                                        <p:strVal val="visible"/>
                                      </p:to>
                                    </p:set>
                                    <p:animEffect transition="in" filter="wipe(down)">
                                      <p:cBhvr>
                                        <p:cTn id="61" dur="500"/>
                                        <p:tgtEl>
                                          <p:spTgt spid="12">
                                            <p:graphicEl>
                                              <a:chart seriesIdx="3" categoryIdx="2" bldStep="ptInSeries"/>
                                            </p:graphicEl>
                                          </p:spTgt>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2">
                                            <p:graphicEl>
                                              <a:chart seriesIdx="3" categoryIdx="3" bldStep="ptInSeries"/>
                                            </p:graphicEl>
                                          </p:spTgt>
                                        </p:tgtEl>
                                        <p:attrNameLst>
                                          <p:attrName>style.visibility</p:attrName>
                                        </p:attrNameLst>
                                      </p:cBhvr>
                                      <p:to>
                                        <p:strVal val="visible"/>
                                      </p:to>
                                    </p:set>
                                    <p:animEffect transition="in" filter="wipe(down)">
                                      <p:cBhvr>
                                        <p:cTn id="64" dur="500"/>
                                        <p:tgtEl>
                                          <p:spTgt spid="12">
                                            <p:graphicEl>
                                              <a:chart seriesIdx="3" categoryIdx="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seriesEl"/>
        </p:bldSub>
      </p:bldGraphic>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731"/>
          <a:stretch/>
        </p:blipFill>
        <p:spPr bwMode="auto">
          <a:xfrm>
            <a:off x="5023208" y="1352549"/>
            <a:ext cx="3847676" cy="3352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XSwitch – Micro-arch</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49</a:t>
            </a:fld>
            <a:endParaRPr lang="en-US"/>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4767"/>
          <a:stretch/>
        </p:blipFill>
        <p:spPr bwMode="auto">
          <a:xfrm>
            <a:off x="228600" y="1352550"/>
            <a:ext cx="4800600" cy="3352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1295400" y="1352550"/>
            <a:ext cx="2286000" cy="1219200"/>
          </a:xfrm>
          <a:prstGeom prst="ellipse">
            <a:avLst/>
          </a:prstGeom>
          <a:noFill/>
          <a:ln w="19050"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 name="Oval 5"/>
          <p:cNvSpPr/>
          <p:nvPr/>
        </p:nvSpPr>
        <p:spPr bwMode="auto">
          <a:xfrm>
            <a:off x="162674" y="2763548"/>
            <a:ext cx="1290386" cy="321054"/>
          </a:xfrm>
          <a:prstGeom prst="ellipse">
            <a:avLst/>
          </a:prstGeom>
          <a:noFill/>
          <a:ln w="19050"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8" name="Oval 7"/>
          <p:cNvSpPr/>
          <p:nvPr/>
        </p:nvSpPr>
        <p:spPr bwMode="auto">
          <a:xfrm>
            <a:off x="4991831" y="1294016"/>
            <a:ext cx="1561369" cy="1963534"/>
          </a:xfrm>
          <a:prstGeom prst="ellipse">
            <a:avLst/>
          </a:prstGeom>
          <a:noFill/>
          <a:ln w="19050"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9" name="Oval 8"/>
          <p:cNvSpPr/>
          <p:nvPr/>
        </p:nvSpPr>
        <p:spPr bwMode="auto">
          <a:xfrm>
            <a:off x="5029200" y="3181350"/>
            <a:ext cx="1717506" cy="1219200"/>
          </a:xfrm>
          <a:prstGeom prst="ellipse">
            <a:avLst/>
          </a:prstGeom>
          <a:noFill/>
          <a:ln w="19050"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 name="Rectangular Callout 6"/>
          <p:cNvSpPr/>
          <p:nvPr/>
        </p:nvSpPr>
        <p:spPr bwMode="auto">
          <a:xfrm>
            <a:off x="7874159" y="1085850"/>
            <a:ext cx="1111859" cy="647699"/>
          </a:xfrm>
          <a:prstGeom prst="wedgeRectCallout">
            <a:avLst>
              <a:gd name="adj1" fmla="val -98459"/>
              <a:gd name="adj2" fmla="val 62271"/>
            </a:avLst>
          </a:prstGeom>
          <a:solidFill>
            <a:schemeClr val="bg1"/>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pitchFamily="18" charset="0"/>
              </a:rPr>
              <a:t>Dual-port</a:t>
            </a:r>
            <a:r>
              <a:rPr kumimoji="0" lang="en-US" b="0" i="0" u="none" strike="noStrike" cap="none" normalizeH="0" dirty="0" smtClean="0">
                <a:ln>
                  <a:noFill/>
                </a:ln>
                <a:solidFill>
                  <a:schemeClr val="tx1"/>
                </a:solidFill>
                <a:effectLst/>
                <a:latin typeface="Times" pitchFamily="18" charset="0"/>
              </a:rPr>
              <a:t> </a:t>
            </a:r>
            <a:r>
              <a:rPr kumimoji="0" lang="en-US" b="0" i="0" u="none" strike="noStrike" cap="none" normalizeH="0" baseline="0" dirty="0" smtClean="0">
                <a:ln>
                  <a:noFill/>
                </a:ln>
                <a:solidFill>
                  <a:schemeClr val="tx1"/>
                </a:solidFill>
                <a:effectLst/>
                <a:latin typeface="Times" pitchFamily="18" charset="0"/>
              </a:rPr>
              <a:t>RAM</a:t>
            </a:r>
          </a:p>
        </p:txBody>
      </p:sp>
      <p:sp>
        <p:nvSpPr>
          <p:cNvPr id="10" name="Rectangle 9"/>
          <p:cNvSpPr/>
          <p:nvPr/>
        </p:nvSpPr>
        <p:spPr bwMode="auto">
          <a:xfrm>
            <a:off x="2388650" y="1407968"/>
            <a:ext cx="251901" cy="1108364"/>
          </a:xfrm>
          <a:prstGeom prst="rect">
            <a:avLst/>
          </a:prstGeom>
          <a:noFill/>
          <a:ln w="19050"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2" name="Rectangle 11"/>
          <p:cNvSpPr/>
          <p:nvPr/>
        </p:nvSpPr>
        <p:spPr bwMode="auto">
          <a:xfrm>
            <a:off x="5334000" y="4059016"/>
            <a:ext cx="1400548" cy="265334"/>
          </a:xfrm>
          <a:prstGeom prst="rect">
            <a:avLst/>
          </a:prstGeom>
          <a:noFill/>
          <a:ln w="952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4" name="TextBox 13"/>
          <p:cNvSpPr txBox="1"/>
          <p:nvPr/>
        </p:nvSpPr>
        <p:spPr>
          <a:xfrm>
            <a:off x="7772400" y="1809750"/>
            <a:ext cx="1371600" cy="646331"/>
          </a:xfrm>
          <a:prstGeom prst="rect">
            <a:avLst/>
          </a:prstGeom>
          <a:noFill/>
        </p:spPr>
        <p:txBody>
          <a:bodyPr wrap="square" rtlCol="0">
            <a:spAutoFit/>
          </a:bodyPr>
          <a:lstStyle/>
          <a:p>
            <a:r>
              <a:rPr lang="en-US" dirty="0" smtClean="0">
                <a:solidFill>
                  <a:srgbClr val="FF0000"/>
                </a:solidFill>
              </a:rPr>
              <a:t>3’bxx1</a:t>
            </a:r>
          </a:p>
          <a:p>
            <a:r>
              <a:rPr lang="en-US" dirty="0" smtClean="0">
                <a:solidFill>
                  <a:srgbClr val="FF0000"/>
                </a:solidFill>
                <a:sym typeface="Wingdings" panose="05000000000000000000" pitchFamily="2" charset="2"/>
              </a:rPr>
              <a:t> 1, 3, 5, 7</a:t>
            </a:r>
            <a:endParaRPr lang="en-US" dirty="0">
              <a:solidFill>
                <a:srgbClr val="FF0000"/>
              </a:solidFill>
            </a:endParaRPr>
          </a:p>
        </p:txBody>
      </p:sp>
    </p:spTree>
    <p:extLst>
      <p:ext uri="{BB962C8B-B14F-4D97-AF65-F5344CB8AC3E}">
        <p14:creationId xmlns:p14="http://schemas.microsoft.com/office/powerpoint/2010/main" val="825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0" presetClass="exit" presetSubtype="0" fill="hold" grpId="1"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out)">
                                      <p:cBhvr>
                                        <p:cTn id="30" dur="500"/>
                                        <p:tgtEl>
                                          <p:spTgt spid="15"/>
                                        </p:tgtEl>
                                      </p:cBhvr>
                                    </p:animEffect>
                                  </p:childTnLst>
                                </p:cTn>
                              </p:par>
                              <p:par>
                                <p:cTn id="31" presetID="10" presetClass="exit" presetSubtype="0" fill="hold" grpId="1" nodeType="withEffect">
                                  <p:stCondLst>
                                    <p:cond delay="0"/>
                                  </p:stCondLst>
                                  <p:childTnLst>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circle(in)">
                                      <p:cBhvr>
                                        <p:cTn id="51" dur="500"/>
                                        <p:tgtEl>
                                          <p:spTgt spid="12"/>
                                        </p:tgtEl>
                                      </p:cBhvr>
                                    </p:animEffect>
                                  </p:childTnLst>
                                </p:cTn>
                              </p:par>
                              <p:par>
                                <p:cTn id="52" presetID="10" presetClass="exit" presetSubtype="0" fill="hold" grpId="1" nodeType="withEffect">
                                  <p:stCondLst>
                                    <p:cond delay="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par>
                                <p:cTn id="55" presetID="10" presetClass="entr" presetSubtype="0" fill="hold" grpId="0" nodeType="withEffect">
                                  <p:stCondLst>
                                    <p:cond delay="10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Vertical)">
                                      <p:cBhvr>
                                        <p:cTn id="62" dur="500"/>
                                        <p:tgtEl>
                                          <p:spTgt spid="8"/>
                                        </p:tgtEl>
                                      </p:cBhvr>
                                    </p:animEffect>
                                  </p:childTnLst>
                                </p:cTn>
                              </p:par>
                              <p:par>
                                <p:cTn id="63" presetID="10" presetClass="exit" presetSubtype="0" fill="hold" grpId="1" nodeType="withEffect">
                                  <p:stCondLst>
                                    <p:cond delay="0"/>
                                  </p:stCondLst>
                                  <p:childTnLst>
                                    <p:animEffect transition="out" filter="fade">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8" grpId="0" animBg="1"/>
      <p:bldP spid="9" grpId="0" animBg="1"/>
      <p:bldP spid="9" grpId="1" animBg="1"/>
      <p:bldP spid="7" grpId="0" animBg="1"/>
      <p:bldP spid="10" grpId="0" animBg="1"/>
      <p:bldP spid="10" grpId="1" animBg="1"/>
      <p:bldP spid="12" grpId="0" animBg="1"/>
      <p:bldP spid="12" grpId="1" animBg="1"/>
      <p:bldP spid="14" grpId="0"/>
      <p:bldP spid="1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194736"/>
            <a:ext cx="7221900" cy="779807"/>
          </a:xfrm>
        </p:spPr>
        <p:txBody>
          <a:bodyPr/>
          <a:lstStyle/>
          <a:p>
            <a:r>
              <a:rPr lang="en-US" dirty="0" smtClean="0"/>
              <a:t>Problem – </a:t>
            </a:r>
            <a:r>
              <a:rPr lang="en-US" dirty="0"/>
              <a:t>Multicast with Feedback</a:t>
            </a:r>
          </a:p>
        </p:txBody>
      </p:sp>
      <p:sp>
        <p:nvSpPr>
          <p:cNvPr id="4" name="Slide Number Placeholder 3"/>
          <p:cNvSpPr>
            <a:spLocks noGrp="1"/>
          </p:cNvSpPr>
          <p:nvPr>
            <p:ph type="sldNum" sz="quarter" idx="11"/>
          </p:nvPr>
        </p:nvSpPr>
        <p:spPr/>
        <p:txBody>
          <a:bodyPr/>
          <a:lstStyle/>
          <a:p>
            <a:fld id="{B6F15528-21DE-4FAA-801E-634DDDAF4B2B}" type="slidenum">
              <a:rPr lang="en-US" smtClean="0"/>
              <a:pPr/>
              <a:t>5</a:t>
            </a:fld>
            <a:endParaRPr lang="en-US"/>
          </a:p>
        </p:txBody>
      </p:sp>
      <p:sp>
        <p:nvSpPr>
          <p:cNvPr id="69" name="Rounded Rectangle 68"/>
          <p:cNvSpPr/>
          <p:nvPr/>
        </p:nvSpPr>
        <p:spPr bwMode="auto">
          <a:xfrm>
            <a:off x="1460605" y="1276350"/>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SW00</a:t>
            </a:r>
          </a:p>
        </p:txBody>
      </p:sp>
      <p:sp>
        <p:nvSpPr>
          <p:cNvPr id="70" name="Rounded Rectangle 69"/>
          <p:cNvSpPr/>
          <p:nvPr/>
        </p:nvSpPr>
        <p:spPr bwMode="auto">
          <a:xfrm>
            <a:off x="1460605" y="2416418"/>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SW10</a:t>
            </a:r>
          </a:p>
        </p:txBody>
      </p:sp>
      <p:sp>
        <p:nvSpPr>
          <p:cNvPr id="71" name="Rounded Rectangle 70"/>
          <p:cNvSpPr/>
          <p:nvPr/>
        </p:nvSpPr>
        <p:spPr bwMode="auto">
          <a:xfrm>
            <a:off x="1460605" y="3556486"/>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SW20</a:t>
            </a:r>
          </a:p>
        </p:txBody>
      </p:sp>
      <p:cxnSp>
        <p:nvCxnSpPr>
          <p:cNvPr id="72" name="Straight Arrow Connector 71"/>
          <p:cNvCxnSpPr>
            <a:stCxn id="82" idx="7"/>
            <a:endCxn id="69" idx="1"/>
          </p:cNvCxnSpPr>
          <p:nvPr/>
        </p:nvCxnSpPr>
        <p:spPr bwMode="auto">
          <a:xfrm flipV="1">
            <a:off x="1215508" y="1543050"/>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73" name="Straight Arrow Connector 72"/>
          <p:cNvCxnSpPr>
            <a:stCxn id="83" idx="7"/>
            <a:endCxn id="70" idx="1"/>
          </p:cNvCxnSpPr>
          <p:nvPr/>
        </p:nvCxnSpPr>
        <p:spPr bwMode="auto">
          <a:xfrm flipV="1">
            <a:off x="1215508" y="2683118"/>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75" name="Straight Arrow Connector 74"/>
          <p:cNvCxnSpPr>
            <a:stCxn id="84" idx="7"/>
            <a:endCxn id="71" idx="1"/>
          </p:cNvCxnSpPr>
          <p:nvPr/>
        </p:nvCxnSpPr>
        <p:spPr bwMode="auto">
          <a:xfrm flipV="1">
            <a:off x="1215508" y="3823186"/>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82" name="Oval 81"/>
          <p:cNvSpPr/>
          <p:nvPr/>
        </p:nvSpPr>
        <p:spPr bwMode="auto">
          <a:xfrm>
            <a:off x="533400" y="1815614"/>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NI00</a:t>
            </a:r>
          </a:p>
        </p:txBody>
      </p:sp>
      <p:sp>
        <p:nvSpPr>
          <p:cNvPr id="83" name="Oval 82"/>
          <p:cNvSpPr/>
          <p:nvPr/>
        </p:nvSpPr>
        <p:spPr bwMode="auto">
          <a:xfrm>
            <a:off x="533400" y="2955682"/>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NI10</a:t>
            </a:r>
          </a:p>
        </p:txBody>
      </p:sp>
      <p:sp>
        <p:nvSpPr>
          <p:cNvPr id="84" name="Oval 83"/>
          <p:cNvSpPr/>
          <p:nvPr/>
        </p:nvSpPr>
        <p:spPr bwMode="auto">
          <a:xfrm>
            <a:off x="533400" y="4095750"/>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NI20</a:t>
            </a:r>
          </a:p>
        </p:txBody>
      </p:sp>
      <p:sp>
        <p:nvSpPr>
          <p:cNvPr id="85" name="Rounded Rectangle 84"/>
          <p:cNvSpPr/>
          <p:nvPr/>
        </p:nvSpPr>
        <p:spPr bwMode="auto">
          <a:xfrm>
            <a:off x="3482361" y="1276350"/>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SW01</a:t>
            </a:r>
          </a:p>
        </p:txBody>
      </p:sp>
      <p:sp>
        <p:nvSpPr>
          <p:cNvPr id="86" name="Rounded Rectangle 85"/>
          <p:cNvSpPr/>
          <p:nvPr/>
        </p:nvSpPr>
        <p:spPr bwMode="auto">
          <a:xfrm>
            <a:off x="3482361" y="2416418"/>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SW11</a:t>
            </a:r>
          </a:p>
        </p:txBody>
      </p:sp>
      <p:sp>
        <p:nvSpPr>
          <p:cNvPr id="87" name="Rounded Rectangle 86"/>
          <p:cNvSpPr/>
          <p:nvPr/>
        </p:nvSpPr>
        <p:spPr bwMode="auto">
          <a:xfrm>
            <a:off x="3482361" y="3556486"/>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SW21</a:t>
            </a:r>
          </a:p>
        </p:txBody>
      </p:sp>
      <p:cxnSp>
        <p:nvCxnSpPr>
          <p:cNvPr id="88" name="Straight Arrow Connector 87"/>
          <p:cNvCxnSpPr>
            <a:stCxn id="91" idx="7"/>
            <a:endCxn id="85" idx="1"/>
          </p:cNvCxnSpPr>
          <p:nvPr/>
        </p:nvCxnSpPr>
        <p:spPr bwMode="auto">
          <a:xfrm flipV="1">
            <a:off x="3237264" y="1543050"/>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89" name="Straight Arrow Connector 88"/>
          <p:cNvCxnSpPr>
            <a:stCxn id="92" idx="7"/>
            <a:endCxn id="86" idx="1"/>
          </p:cNvCxnSpPr>
          <p:nvPr/>
        </p:nvCxnSpPr>
        <p:spPr bwMode="auto">
          <a:xfrm flipV="1">
            <a:off x="3237264" y="2683118"/>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90" name="Straight Arrow Connector 89"/>
          <p:cNvCxnSpPr>
            <a:stCxn id="93" idx="7"/>
            <a:endCxn id="87" idx="1"/>
          </p:cNvCxnSpPr>
          <p:nvPr/>
        </p:nvCxnSpPr>
        <p:spPr bwMode="auto">
          <a:xfrm flipV="1">
            <a:off x="3237264" y="3823186"/>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91" name="Oval 90"/>
          <p:cNvSpPr/>
          <p:nvPr/>
        </p:nvSpPr>
        <p:spPr bwMode="auto">
          <a:xfrm>
            <a:off x="2555156" y="1815614"/>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NI01</a:t>
            </a:r>
          </a:p>
        </p:txBody>
      </p:sp>
      <p:sp>
        <p:nvSpPr>
          <p:cNvPr id="92" name="Oval 91"/>
          <p:cNvSpPr/>
          <p:nvPr/>
        </p:nvSpPr>
        <p:spPr bwMode="auto">
          <a:xfrm>
            <a:off x="2555156" y="2955682"/>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NI11</a:t>
            </a:r>
          </a:p>
        </p:txBody>
      </p:sp>
      <p:sp>
        <p:nvSpPr>
          <p:cNvPr id="93" name="Oval 92"/>
          <p:cNvSpPr/>
          <p:nvPr/>
        </p:nvSpPr>
        <p:spPr bwMode="auto">
          <a:xfrm>
            <a:off x="2555156" y="4095750"/>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NI21</a:t>
            </a:r>
          </a:p>
        </p:txBody>
      </p:sp>
      <p:sp>
        <p:nvSpPr>
          <p:cNvPr id="94" name="Rounded Rectangle 93"/>
          <p:cNvSpPr/>
          <p:nvPr/>
        </p:nvSpPr>
        <p:spPr bwMode="auto">
          <a:xfrm>
            <a:off x="5504116" y="1276350"/>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SW02</a:t>
            </a:r>
          </a:p>
        </p:txBody>
      </p:sp>
      <p:sp>
        <p:nvSpPr>
          <p:cNvPr id="95" name="Rounded Rectangle 94"/>
          <p:cNvSpPr/>
          <p:nvPr/>
        </p:nvSpPr>
        <p:spPr bwMode="auto">
          <a:xfrm>
            <a:off x="5504116" y="2416418"/>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SW12</a:t>
            </a:r>
          </a:p>
        </p:txBody>
      </p:sp>
      <p:sp>
        <p:nvSpPr>
          <p:cNvPr id="96" name="Rounded Rectangle 95"/>
          <p:cNvSpPr/>
          <p:nvPr/>
        </p:nvSpPr>
        <p:spPr bwMode="auto">
          <a:xfrm>
            <a:off x="5504116" y="3556486"/>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SW22</a:t>
            </a:r>
          </a:p>
        </p:txBody>
      </p:sp>
      <p:cxnSp>
        <p:nvCxnSpPr>
          <p:cNvPr id="97" name="Straight Arrow Connector 96"/>
          <p:cNvCxnSpPr>
            <a:stCxn id="99" idx="7"/>
            <a:endCxn id="94" idx="1"/>
          </p:cNvCxnSpPr>
          <p:nvPr/>
        </p:nvCxnSpPr>
        <p:spPr bwMode="auto">
          <a:xfrm flipV="1">
            <a:off x="5259019" y="1543050"/>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98" name="Straight Arrow Connector 97"/>
          <p:cNvCxnSpPr>
            <a:stCxn id="100" idx="7"/>
            <a:endCxn id="95" idx="1"/>
          </p:cNvCxnSpPr>
          <p:nvPr/>
        </p:nvCxnSpPr>
        <p:spPr bwMode="auto">
          <a:xfrm flipV="1">
            <a:off x="5259019" y="2683118"/>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99" name="Oval 98"/>
          <p:cNvSpPr/>
          <p:nvPr/>
        </p:nvSpPr>
        <p:spPr bwMode="auto">
          <a:xfrm>
            <a:off x="4576911" y="1815614"/>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NI02</a:t>
            </a:r>
          </a:p>
        </p:txBody>
      </p:sp>
      <p:sp>
        <p:nvSpPr>
          <p:cNvPr id="100" name="Oval 99"/>
          <p:cNvSpPr/>
          <p:nvPr/>
        </p:nvSpPr>
        <p:spPr bwMode="auto">
          <a:xfrm>
            <a:off x="4576911" y="2955682"/>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NI12</a:t>
            </a:r>
          </a:p>
        </p:txBody>
      </p:sp>
      <p:sp>
        <p:nvSpPr>
          <p:cNvPr id="101" name="Oval 100"/>
          <p:cNvSpPr/>
          <p:nvPr/>
        </p:nvSpPr>
        <p:spPr bwMode="auto">
          <a:xfrm>
            <a:off x="4576911" y="4095750"/>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NI22</a:t>
            </a:r>
          </a:p>
        </p:txBody>
      </p:sp>
      <p:cxnSp>
        <p:nvCxnSpPr>
          <p:cNvPr id="102" name="Straight Arrow Connector 101"/>
          <p:cNvCxnSpPr>
            <a:stCxn id="101" idx="7"/>
            <a:endCxn id="96" idx="1"/>
          </p:cNvCxnSpPr>
          <p:nvPr/>
        </p:nvCxnSpPr>
        <p:spPr bwMode="auto">
          <a:xfrm flipV="1">
            <a:off x="5259019" y="3823186"/>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103" name="Rounded Rectangle 102"/>
          <p:cNvSpPr/>
          <p:nvPr/>
        </p:nvSpPr>
        <p:spPr bwMode="auto">
          <a:xfrm>
            <a:off x="7525871" y="1276350"/>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SW03</a:t>
            </a:r>
          </a:p>
        </p:txBody>
      </p:sp>
      <p:sp>
        <p:nvSpPr>
          <p:cNvPr id="104" name="Rounded Rectangle 103"/>
          <p:cNvSpPr/>
          <p:nvPr/>
        </p:nvSpPr>
        <p:spPr bwMode="auto">
          <a:xfrm>
            <a:off x="7525871" y="2416418"/>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SW13</a:t>
            </a:r>
          </a:p>
        </p:txBody>
      </p:sp>
      <p:sp>
        <p:nvSpPr>
          <p:cNvPr id="105" name="Rounded Rectangle 104"/>
          <p:cNvSpPr/>
          <p:nvPr/>
        </p:nvSpPr>
        <p:spPr bwMode="auto">
          <a:xfrm>
            <a:off x="7525871" y="3556486"/>
            <a:ext cx="932329"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Times" pitchFamily="18" charset="0"/>
              </a:rPr>
              <a:t>SW23</a:t>
            </a:r>
          </a:p>
        </p:txBody>
      </p:sp>
      <p:cxnSp>
        <p:nvCxnSpPr>
          <p:cNvPr id="106" name="Straight Arrow Connector 105"/>
          <p:cNvCxnSpPr>
            <a:stCxn id="108" idx="7"/>
            <a:endCxn id="103" idx="1"/>
          </p:cNvCxnSpPr>
          <p:nvPr/>
        </p:nvCxnSpPr>
        <p:spPr bwMode="auto">
          <a:xfrm flipV="1">
            <a:off x="7280774" y="1543050"/>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107" name="Straight Arrow Connector 106"/>
          <p:cNvCxnSpPr>
            <a:stCxn id="109" idx="7"/>
            <a:endCxn id="104" idx="1"/>
          </p:cNvCxnSpPr>
          <p:nvPr/>
        </p:nvCxnSpPr>
        <p:spPr bwMode="auto">
          <a:xfrm flipV="1">
            <a:off x="7280774" y="2683118"/>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108" name="Oval 107"/>
          <p:cNvSpPr/>
          <p:nvPr/>
        </p:nvSpPr>
        <p:spPr bwMode="auto">
          <a:xfrm>
            <a:off x="6598666" y="1815614"/>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NI03</a:t>
            </a:r>
          </a:p>
        </p:txBody>
      </p:sp>
      <p:sp>
        <p:nvSpPr>
          <p:cNvPr id="109" name="Oval 108"/>
          <p:cNvSpPr/>
          <p:nvPr/>
        </p:nvSpPr>
        <p:spPr bwMode="auto">
          <a:xfrm>
            <a:off x="6598666" y="2955682"/>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NI13</a:t>
            </a:r>
          </a:p>
        </p:txBody>
      </p:sp>
      <p:sp>
        <p:nvSpPr>
          <p:cNvPr id="110" name="Oval 109"/>
          <p:cNvSpPr/>
          <p:nvPr/>
        </p:nvSpPr>
        <p:spPr bwMode="auto">
          <a:xfrm>
            <a:off x="6598666" y="4095750"/>
            <a:ext cx="79914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pitchFamily="18" charset="0"/>
              </a:rPr>
              <a:t>NI23</a:t>
            </a:r>
          </a:p>
        </p:txBody>
      </p:sp>
      <p:cxnSp>
        <p:nvCxnSpPr>
          <p:cNvPr id="111" name="Straight Arrow Connector 110"/>
          <p:cNvCxnSpPr>
            <a:stCxn id="110" idx="7"/>
            <a:endCxn id="105" idx="1"/>
          </p:cNvCxnSpPr>
          <p:nvPr/>
        </p:nvCxnSpPr>
        <p:spPr bwMode="auto">
          <a:xfrm flipV="1">
            <a:off x="7280774" y="3823186"/>
            <a:ext cx="234847"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bwMode="auto">
          <a:xfrm>
            <a:off x="2397012" y="1381125"/>
            <a:ext cx="1100321" cy="0"/>
          </a:xfrm>
          <a:prstGeom prst="straightConnector1">
            <a:avLst/>
          </a:prstGeom>
          <a:ln>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137" name="Straight Arrow Connector 136"/>
          <p:cNvCxnSpPr/>
          <p:nvPr/>
        </p:nvCxnSpPr>
        <p:spPr bwMode="auto">
          <a:xfrm>
            <a:off x="4414654" y="1381125"/>
            <a:ext cx="1100321" cy="0"/>
          </a:xfrm>
          <a:prstGeom prst="straightConnector1">
            <a:avLst/>
          </a:prstGeom>
          <a:ln>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138" name="Straight Arrow Connector 137"/>
          <p:cNvCxnSpPr/>
          <p:nvPr/>
        </p:nvCxnSpPr>
        <p:spPr bwMode="auto">
          <a:xfrm>
            <a:off x="6443479" y="1381125"/>
            <a:ext cx="1100321" cy="0"/>
          </a:xfrm>
          <a:prstGeom prst="straightConnector1">
            <a:avLst/>
          </a:prstGeom>
          <a:ln>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139" name="Straight Arrow Connector 138"/>
          <p:cNvCxnSpPr/>
          <p:nvPr/>
        </p:nvCxnSpPr>
        <p:spPr bwMode="auto">
          <a:xfrm>
            <a:off x="4424179" y="2514600"/>
            <a:ext cx="1100321" cy="0"/>
          </a:xfrm>
          <a:prstGeom prst="straightConnector1">
            <a:avLst/>
          </a:prstGeom>
          <a:ln>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p:nvPr/>
        </p:nvCxnSpPr>
        <p:spPr bwMode="auto">
          <a:xfrm>
            <a:off x="1790700" y="1819275"/>
            <a:ext cx="0" cy="606668"/>
          </a:xfrm>
          <a:prstGeom prst="straightConnector1">
            <a:avLst/>
          </a:prstGeom>
          <a:ln>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140" name="Straight Arrow Connector 139"/>
          <p:cNvCxnSpPr/>
          <p:nvPr/>
        </p:nvCxnSpPr>
        <p:spPr bwMode="auto">
          <a:xfrm>
            <a:off x="3810000" y="1819275"/>
            <a:ext cx="0" cy="606668"/>
          </a:xfrm>
          <a:prstGeom prst="straightConnector1">
            <a:avLst/>
          </a:prstGeom>
          <a:ln>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141" name="Straight Arrow Connector 140"/>
          <p:cNvCxnSpPr/>
          <p:nvPr/>
        </p:nvCxnSpPr>
        <p:spPr bwMode="auto">
          <a:xfrm>
            <a:off x="3810000" y="2955682"/>
            <a:ext cx="0" cy="606668"/>
          </a:xfrm>
          <a:prstGeom prst="straightConnector1">
            <a:avLst/>
          </a:prstGeom>
          <a:ln>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47" name="Straight Arrow Connector 46"/>
          <p:cNvCxnSpPr/>
          <p:nvPr/>
        </p:nvCxnSpPr>
        <p:spPr bwMode="auto">
          <a:xfrm flipH="1">
            <a:off x="2392934" y="1543050"/>
            <a:ext cx="1089427" cy="0"/>
          </a:xfrm>
          <a:prstGeom prst="straightConnector1">
            <a:avLst/>
          </a:prstGeom>
          <a:ln>
            <a:solidFill>
              <a:srgbClr val="C00000"/>
            </a:solidFill>
            <a:prstDash val="sysDot"/>
            <a:headEnd type="none" w="med" len="med"/>
            <a:tailEnd type="triangle"/>
          </a:ln>
          <a:extLst/>
        </p:spPr>
        <p:style>
          <a:lnRef idx="2">
            <a:schemeClr val="accent6"/>
          </a:lnRef>
          <a:fillRef idx="0">
            <a:schemeClr val="accent6"/>
          </a:fillRef>
          <a:effectRef idx="1">
            <a:schemeClr val="accent6"/>
          </a:effectRef>
          <a:fontRef idx="minor">
            <a:schemeClr val="tx1"/>
          </a:fontRef>
        </p:style>
      </p:cxnSp>
      <p:cxnSp>
        <p:nvCxnSpPr>
          <p:cNvPr id="142" name="Straight Arrow Connector 141"/>
          <p:cNvCxnSpPr/>
          <p:nvPr/>
        </p:nvCxnSpPr>
        <p:spPr bwMode="auto">
          <a:xfrm flipH="1">
            <a:off x="4406283" y="1543050"/>
            <a:ext cx="1067961" cy="0"/>
          </a:xfrm>
          <a:prstGeom prst="straightConnector1">
            <a:avLst/>
          </a:prstGeom>
          <a:ln>
            <a:solidFill>
              <a:srgbClr val="C00000"/>
            </a:solidFill>
            <a:prstDash val="sysDot"/>
            <a:headEnd type="none" w="med" len="med"/>
            <a:tailEnd type="triangle"/>
          </a:ln>
          <a:extLst/>
        </p:spPr>
        <p:style>
          <a:lnRef idx="2">
            <a:schemeClr val="accent6"/>
          </a:lnRef>
          <a:fillRef idx="0">
            <a:schemeClr val="accent6"/>
          </a:fillRef>
          <a:effectRef idx="1">
            <a:schemeClr val="accent6"/>
          </a:effectRef>
          <a:fontRef idx="minor">
            <a:schemeClr val="tx1"/>
          </a:fontRef>
        </p:style>
      </p:cxnSp>
      <p:cxnSp>
        <p:nvCxnSpPr>
          <p:cNvPr id="143" name="Straight Arrow Connector 142"/>
          <p:cNvCxnSpPr/>
          <p:nvPr/>
        </p:nvCxnSpPr>
        <p:spPr bwMode="auto">
          <a:xfrm flipH="1">
            <a:off x="6444633" y="1552575"/>
            <a:ext cx="1067961" cy="0"/>
          </a:xfrm>
          <a:prstGeom prst="straightConnector1">
            <a:avLst/>
          </a:prstGeom>
          <a:ln>
            <a:solidFill>
              <a:srgbClr val="C00000"/>
            </a:solidFill>
            <a:prstDash val="sysDot"/>
            <a:headEnd type="none" w="med" len="med"/>
            <a:tailEnd type="triangle"/>
          </a:ln>
          <a:extLst/>
        </p:spPr>
        <p:style>
          <a:lnRef idx="2">
            <a:schemeClr val="accent6"/>
          </a:lnRef>
          <a:fillRef idx="0">
            <a:schemeClr val="accent6"/>
          </a:fillRef>
          <a:effectRef idx="1">
            <a:schemeClr val="accent6"/>
          </a:effectRef>
          <a:fontRef idx="minor">
            <a:schemeClr val="tx1"/>
          </a:fontRef>
        </p:style>
      </p:cxnSp>
      <p:cxnSp>
        <p:nvCxnSpPr>
          <p:cNvPr id="144" name="Straight Arrow Connector 143"/>
          <p:cNvCxnSpPr/>
          <p:nvPr/>
        </p:nvCxnSpPr>
        <p:spPr bwMode="auto">
          <a:xfrm flipH="1">
            <a:off x="4399628" y="2724150"/>
            <a:ext cx="1100321" cy="0"/>
          </a:xfrm>
          <a:prstGeom prst="straightConnector1">
            <a:avLst/>
          </a:prstGeom>
          <a:ln>
            <a:solidFill>
              <a:srgbClr val="C00000"/>
            </a:solidFill>
            <a:prstDash val="sysDot"/>
            <a:headEnd type="none" w="med" len="med"/>
            <a:tailEnd type="triangle"/>
          </a:ln>
          <a:extLst/>
        </p:spPr>
        <p:style>
          <a:lnRef idx="2">
            <a:schemeClr val="accent6"/>
          </a:lnRef>
          <a:fillRef idx="0">
            <a:schemeClr val="accent6"/>
          </a:fillRef>
          <a:effectRef idx="1">
            <a:schemeClr val="accent6"/>
          </a:effectRef>
          <a:fontRef idx="minor">
            <a:schemeClr val="tx1"/>
          </a:fontRef>
        </p:style>
      </p:cxnSp>
      <p:cxnSp>
        <p:nvCxnSpPr>
          <p:cNvPr id="50" name="Straight Arrow Connector 49"/>
          <p:cNvCxnSpPr/>
          <p:nvPr/>
        </p:nvCxnSpPr>
        <p:spPr bwMode="auto">
          <a:xfrm flipV="1">
            <a:off x="2124075" y="1818811"/>
            <a:ext cx="0" cy="598070"/>
          </a:xfrm>
          <a:prstGeom prst="straightConnector1">
            <a:avLst/>
          </a:prstGeom>
          <a:ln>
            <a:solidFill>
              <a:srgbClr val="C00000"/>
            </a:solidFill>
            <a:prstDash val="sysDot"/>
            <a:headEnd type="none" w="med" len="med"/>
            <a:tailEnd type="triangle"/>
          </a:ln>
          <a:extLst/>
        </p:spPr>
        <p:style>
          <a:lnRef idx="2">
            <a:schemeClr val="accent6"/>
          </a:lnRef>
          <a:fillRef idx="0">
            <a:schemeClr val="accent6"/>
          </a:fillRef>
          <a:effectRef idx="1">
            <a:schemeClr val="accent6"/>
          </a:effectRef>
          <a:fontRef idx="minor">
            <a:schemeClr val="tx1"/>
          </a:fontRef>
        </p:style>
      </p:cxnSp>
      <p:cxnSp>
        <p:nvCxnSpPr>
          <p:cNvPr id="147" name="Straight Arrow Connector 146"/>
          <p:cNvCxnSpPr/>
          <p:nvPr/>
        </p:nvCxnSpPr>
        <p:spPr bwMode="auto">
          <a:xfrm flipV="1">
            <a:off x="4152900" y="1809286"/>
            <a:ext cx="0" cy="598070"/>
          </a:xfrm>
          <a:prstGeom prst="straightConnector1">
            <a:avLst/>
          </a:prstGeom>
          <a:ln>
            <a:solidFill>
              <a:srgbClr val="C00000"/>
            </a:solidFill>
            <a:prstDash val="sysDot"/>
            <a:headEnd type="none" w="med" len="med"/>
            <a:tailEnd type="triangle"/>
          </a:ln>
          <a:extLst/>
        </p:spPr>
        <p:style>
          <a:lnRef idx="2">
            <a:schemeClr val="accent6"/>
          </a:lnRef>
          <a:fillRef idx="0">
            <a:schemeClr val="accent6"/>
          </a:fillRef>
          <a:effectRef idx="1">
            <a:schemeClr val="accent6"/>
          </a:effectRef>
          <a:fontRef idx="minor">
            <a:schemeClr val="tx1"/>
          </a:fontRef>
        </p:style>
      </p:cxnSp>
      <p:cxnSp>
        <p:nvCxnSpPr>
          <p:cNvPr id="148" name="Straight Arrow Connector 147"/>
          <p:cNvCxnSpPr/>
          <p:nvPr/>
        </p:nvCxnSpPr>
        <p:spPr bwMode="auto">
          <a:xfrm flipV="1">
            <a:off x="4143375" y="2949296"/>
            <a:ext cx="0" cy="604051"/>
          </a:xfrm>
          <a:prstGeom prst="straightConnector1">
            <a:avLst/>
          </a:prstGeom>
          <a:ln>
            <a:solidFill>
              <a:srgbClr val="C00000"/>
            </a:solidFill>
            <a:prstDash val="sysDot"/>
            <a:headEnd type="none" w="med" len="med"/>
            <a:tailEnd type="triangle"/>
          </a:ln>
          <a:extLst/>
        </p:spPr>
        <p:style>
          <a:lnRef idx="2">
            <a:schemeClr val="accent6"/>
          </a:lnRef>
          <a:fillRef idx="0">
            <a:schemeClr val="accent6"/>
          </a:fillRef>
          <a:effectRef idx="1">
            <a:schemeClr val="accent6"/>
          </a:effectRef>
          <a:fontRef idx="minor">
            <a:schemeClr val="tx1"/>
          </a:fontRef>
        </p:style>
      </p:cxnSp>
      <p:sp>
        <p:nvSpPr>
          <p:cNvPr id="55" name="Flowchart: Delay 54"/>
          <p:cNvSpPr/>
          <p:nvPr/>
        </p:nvSpPr>
        <p:spPr bwMode="auto">
          <a:xfrm rot="10800000">
            <a:off x="5671179" y="1322071"/>
            <a:ext cx="597541" cy="427984"/>
          </a:xfrm>
          <a:prstGeom prst="flowChartDelay">
            <a:avLst/>
          </a:prstGeom>
          <a:solidFill>
            <a:schemeClr val="accent2">
              <a:lumMod val="40000"/>
              <a:lumOff val="60000"/>
              <a:alpha val="55000"/>
            </a:schemeClr>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56" name="Flowchart: Delay 55"/>
          <p:cNvSpPr/>
          <p:nvPr/>
        </p:nvSpPr>
        <p:spPr bwMode="auto">
          <a:xfrm rot="10800000">
            <a:off x="3640769" y="1322070"/>
            <a:ext cx="597541" cy="427984"/>
          </a:xfrm>
          <a:prstGeom prst="flowChartDelay">
            <a:avLst/>
          </a:prstGeom>
          <a:solidFill>
            <a:schemeClr val="accent2">
              <a:lumMod val="40000"/>
              <a:lumOff val="60000"/>
              <a:alpha val="55000"/>
            </a:schemeClr>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57" name="Flowchart: Delay 56"/>
          <p:cNvSpPr/>
          <p:nvPr/>
        </p:nvSpPr>
        <p:spPr bwMode="auto">
          <a:xfrm rot="10800000">
            <a:off x="3640769" y="2468885"/>
            <a:ext cx="597541" cy="427984"/>
          </a:xfrm>
          <a:prstGeom prst="flowChartDelay">
            <a:avLst/>
          </a:prstGeom>
          <a:solidFill>
            <a:schemeClr val="accent2">
              <a:lumMod val="40000"/>
              <a:lumOff val="60000"/>
              <a:alpha val="55000"/>
            </a:schemeClr>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59" name="Flowchart: Delay 58"/>
          <p:cNvSpPr/>
          <p:nvPr/>
        </p:nvSpPr>
        <p:spPr bwMode="auto">
          <a:xfrm rot="10800000">
            <a:off x="1610360" y="1322070"/>
            <a:ext cx="597541" cy="427984"/>
          </a:xfrm>
          <a:prstGeom prst="flowChartDelay">
            <a:avLst/>
          </a:prstGeom>
          <a:solidFill>
            <a:schemeClr val="accent2">
              <a:lumMod val="40000"/>
              <a:lumOff val="60000"/>
              <a:alpha val="55000"/>
            </a:schemeClr>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368100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37"/>
                                        </p:tgtEl>
                                        <p:attrNameLst>
                                          <p:attrName>style.visibility</p:attrName>
                                        </p:attrNameLst>
                                      </p:cBhvr>
                                      <p:to>
                                        <p:strVal val="visible"/>
                                      </p:to>
                                    </p:set>
                                    <p:animEffect transition="in" filter="wipe(left)">
                                      <p:cBhvr>
                                        <p:cTn id="15" dur="500"/>
                                        <p:tgtEl>
                                          <p:spTgt spid="137"/>
                                        </p:tgtEl>
                                      </p:cBhvr>
                                    </p:animEffect>
                                  </p:childTnLst>
                                </p:cTn>
                              </p:par>
                              <p:par>
                                <p:cTn id="16" presetID="22" presetClass="entr" presetSubtype="1" fill="hold" nodeType="withEffect">
                                  <p:stCondLst>
                                    <p:cond delay="0"/>
                                  </p:stCondLst>
                                  <p:childTnLst>
                                    <p:set>
                                      <p:cBhvr>
                                        <p:cTn id="17" dur="1" fill="hold">
                                          <p:stCondLst>
                                            <p:cond delay="0"/>
                                          </p:stCondLst>
                                        </p:cTn>
                                        <p:tgtEl>
                                          <p:spTgt spid="140"/>
                                        </p:tgtEl>
                                        <p:attrNameLst>
                                          <p:attrName>style.visibility</p:attrName>
                                        </p:attrNameLst>
                                      </p:cBhvr>
                                      <p:to>
                                        <p:strVal val="visible"/>
                                      </p:to>
                                    </p:set>
                                    <p:animEffect transition="in" filter="wipe(up)">
                                      <p:cBhvr>
                                        <p:cTn id="18" dur="500"/>
                                        <p:tgtEl>
                                          <p:spTgt spid="14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9"/>
                                        </p:tgtEl>
                                        <p:attrNameLst>
                                          <p:attrName>style.visibility</p:attrName>
                                        </p:attrNameLst>
                                      </p:cBhvr>
                                      <p:to>
                                        <p:strVal val="visible"/>
                                      </p:to>
                                    </p:set>
                                    <p:animEffect transition="in" filter="wipe(left)">
                                      <p:cBhvr>
                                        <p:cTn id="23" dur="500"/>
                                        <p:tgtEl>
                                          <p:spTgt spid="139"/>
                                        </p:tgtEl>
                                      </p:cBhvr>
                                    </p:animEffect>
                                  </p:childTnLst>
                                </p:cTn>
                              </p:par>
                              <p:par>
                                <p:cTn id="24" presetID="22" presetClass="entr" presetSubtype="1" fill="hold" nodeType="withEffect">
                                  <p:stCondLst>
                                    <p:cond delay="0"/>
                                  </p:stCondLst>
                                  <p:childTnLst>
                                    <p:set>
                                      <p:cBhvr>
                                        <p:cTn id="25" dur="1" fill="hold">
                                          <p:stCondLst>
                                            <p:cond delay="0"/>
                                          </p:stCondLst>
                                        </p:cTn>
                                        <p:tgtEl>
                                          <p:spTgt spid="141"/>
                                        </p:tgtEl>
                                        <p:attrNameLst>
                                          <p:attrName>style.visibility</p:attrName>
                                        </p:attrNameLst>
                                      </p:cBhvr>
                                      <p:to>
                                        <p:strVal val="visible"/>
                                      </p:to>
                                    </p:set>
                                    <p:animEffect transition="in" filter="wipe(up)">
                                      <p:cBhvr>
                                        <p:cTn id="26" dur="500"/>
                                        <p:tgtEl>
                                          <p:spTgt spid="141"/>
                                        </p:tgtEl>
                                      </p:cBhvr>
                                    </p:animEffect>
                                  </p:childTnLst>
                                </p:cTn>
                              </p:par>
                              <p:par>
                                <p:cTn id="27" presetID="22" presetClass="entr" presetSubtype="8" fill="hold" nodeType="withEffect">
                                  <p:stCondLst>
                                    <p:cond delay="0"/>
                                  </p:stCondLst>
                                  <p:childTnLst>
                                    <p:set>
                                      <p:cBhvr>
                                        <p:cTn id="28" dur="1" fill="hold">
                                          <p:stCondLst>
                                            <p:cond delay="0"/>
                                          </p:stCondLst>
                                        </p:cTn>
                                        <p:tgtEl>
                                          <p:spTgt spid="138"/>
                                        </p:tgtEl>
                                        <p:attrNameLst>
                                          <p:attrName>style.visibility</p:attrName>
                                        </p:attrNameLst>
                                      </p:cBhvr>
                                      <p:to>
                                        <p:strVal val="visible"/>
                                      </p:to>
                                    </p:set>
                                    <p:animEffect transition="in" filter="wipe(left)">
                                      <p:cBhvr>
                                        <p:cTn id="29" dur="500"/>
                                        <p:tgtEl>
                                          <p:spTgt spid="13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grpId="0"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circle(out)">
                                      <p:cBhvr>
                                        <p:cTn id="34" dur="500"/>
                                        <p:tgtEl>
                                          <p:spTgt spid="57"/>
                                        </p:tgtEl>
                                      </p:cBhvr>
                                    </p:animEffect>
                                  </p:childTnLst>
                                </p:cTn>
                              </p:par>
                              <p:par>
                                <p:cTn id="35" presetID="6" presetClass="entr" presetSubtype="32"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circle(out)">
                                      <p:cBhvr>
                                        <p:cTn id="37" dur="500"/>
                                        <p:tgtEl>
                                          <p:spTgt spid="59"/>
                                        </p:tgtEl>
                                      </p:cBhvr>
                                    </p:animEffect>
                                  </p:childTnLst>
                                </p:cTn>
                              </p:par>
                              <p:par>
                                <p:cTn id="38" presetID="6" presetClass="entr" presetSubtype="32"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circle(out)">
                                      <p:cBhvr>
                                        <p:cTn id="40" dur="500"/>
                                        <p:tgtEl>
                                          <p:spTgt spid="56"/>
                                        </p:tgtEl>
                                      </p:cBhvr>
                                    </p:animEffect>
                                  </p:childTnLst>
                                </p:cTn>
                              </p:par>
                              <p:par>
                                <p:cTn id="41" presetID="6" presetClass="entr" presetSubtype="32"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circle(out)">
                                      <p:cBhvr>
                                        <p:cTn id="43" dur="500"/>
                                        <p:tgtEl>
                                          <p:spTgt spid="55"/>
                                        </p:tgtEl>
                                      </p:cBhvr>
                                    </p:animEffect>
                                  </p:childTnLst>
                                </p:cTn>
                              </p:par>
                            </p:childTnLst>
                          </p:cTn>
                        </p:par>
                        <p:par>
                          <p:cTn id="44" fill="hold">
                            <p:stCondLst>
                              <p:cond delay="500"/>
                            </p:stCondLst>
                            <p:childTnLst>
                              <p:par>
                                <p:cTn id="45" presetID="22" presetClass="entr" presetSubtype="2" fill="hold" nodeType="afterEffect">
                                  <p:stCondLst>
                                    <p:cond delay="0"/>
                                  </p:stCondLst>
                                  <p:childTnLst>
                                    <p:set>
                                      <p:cBhvr>
                                        <p:cTn id="46" dur="1" fill="hold">
                                          <p:stCondLst>
                                            <p:cond delay="0"/>
                                          </p:stCondLst>
                                        </p:cTn>
                                        <p:tgtEl>
                                          <p:spTgt spid="144"/>
                                        </p:tgtEl>
                                        <p:attrNameLst>
                                          <p:attrName>style.visibility</p:attrName>
                                        </p:attrNameLst>
                                      </p:cBhvr>
                                      <p:to>
                                        <p:strVal val="visible"/>
                                      </p:to>
                                    </p:set>
                                    <p:animEffect transition="in" filter="wipe(right)">
                                      <p:cBhvr>
                                        <p:cTn id="47" dur="500"/>
                                        <p:tgtEl>
                                          <p:spTgt spid="144"/>
                                        </p:tgtEl>
                                      </p:cBhvr>
                                    </p:animEffect>
                                  </p:childTnLst>
                                </p:cTn>
                              </p:par>
                              <p:par>
                                <p:cTn id="48" presetID="22" presetClass="entr" presetSubtype="4" fill="hold" nodeType="withEffect">
                                  <p:stCondLst>
                                    <p:cond delay="0"/>
                                  </p:stCondLst>
                                  <p:childTnLst>
                                    <p:set>
                                      <p:cBhvr>
                                        <p:cTn id="49" dur="1" fill="hold">
                                          <p:stCondLst>
                                            <p:cond delay="0"/>
                                          </p:stCondLst>
                                        </p:cTn>
                                        <p:tgtEl>
                                          <p:spTgt spid="148"/>
                                        </p:tgtEl>
                                        <p:attrNameLst>
                                          <p:attrName>style.visibility</p:attrName>
                                        </p:attrNameLst>
                                      </p:cBhvr>
                                      <p:to>
                                        <p:strVal val="visible"/>
                                      </p:to>
                                    </p:set>
                                    <p:animEffect transition="in" filter="wipe(down)">
                                      <p:cBhvr>
                                        <p:cTn id="50" dur="500"/>
                                        <p:tgtEl>
                                          <p:spTgt spid="148"/>
                                        </p:tgtEl>
                                      </p:cBhvr>
                                    </p:animEffect>
                                  </p:childTnLst>
                                </p:cTn>
                              </p:par>
                              <p:par>
                                <p:cTn id="51" presetID="22" presetClass="entr" presetSubtype="2" fill="hold" nodeType="withEffect">
                                  <p:stCondLst>
                                    <p:cond delay="0"/>
                                  </p:stCondLst>
                                  <p:childTnLst>
                                    <p:set>
                                      <p:cBhvr>
                                        <p:cTn id="52" dur="1" fill="hold">
                                          <p:stCondLst>
                                            <p:cond delay="0"/>
                                          </p:stCondLst>
                                        </p:cTn>
                                        <p:tgtEl>
                                          <p:spTgt spid="143"/>
                                        </p:tgtEl>
                                        <p:attrNameLst>
                                          <p:attrName>style.visibility</p:attrName>
                                        </p:attrNameLst>
                                      </p:cBhvr>
                                      <p:to>
                                        <p:strVal val="visible"/>
                                      </p:to>
                                    </p:set>
                                    <p:animEffect transition="in" filter="wipe(right)">
                                      <p:cBhvr>
                                        <p:cTn id="53" dur="500"/>
                                        <p:tgtEl>
                                          <p:spTgt spid="14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142"/>
                                        </p:tgtEl>
                                        <p:attrNameLst>
                                          <p:attrName>style.visibility</p:attrName>
                                        </p:attrNameLst>
                                      </p:cBhvr>
                                      <p:to>
                                        <p:strVal val="visible"/>
                                      </p:to>
                                    </p:set>
                                    <p:animEffect transition="in" filter="wipe(right)">
                                      <p:cBhvr>
                                        <p:cTn id="58" dur="500"/>
                                        <p:tgtEl>
                                          <p:spTgt spid="142"/>
                                        </p:tgtEl>
                                      </p:cBhvr>
                                    </p:animEffect>
                                  </p:childTnLst>
                                </p:cTn>
                              </p:par>
                              <p:par>
                                <p:cTn id="59" presetID="22" presetClass="entr" presetSubtype="4" fill="hold" nodeType="withEffect">
                                  <p:stCondLst>
                                    <p:cond delay="0"/>
                                  </p:stCondLst>
                                  <p:childTnLst>
                                    <p:set>
                                      <p:cBhvr>
                                        <p:cTn id="60" dur="1" fill="hold">
                                          <p:stCondLst>
                                            <p:cond delay="0"/>
                                          </p:stCondLst>
                                        </p:cTn>
                                        <p:tgtEl>
                                          <p:spTgt spid="147"/>
                                        </p:tgtEl>
                                        <p:attrNameLst>
                                          <p:attrName>style.visibility</p:attrName>
                                        </p:attrNameLst>
                                      </p:cBhvr>
                                      <p:to>
                                        <p:strVal val="visible"/>
                                      </p:to>
                                    </p:set>
                                    <p:animEffect transition="in" filter="wipe(down)">
                                      <p:cBhvr>
                                        <p:cTn id="61" dur="500"/>
                                        <p:tgtEl>
                                          <p:spTgt spid="14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right)">
                                      <p:cBhvr>
                                        <p:cTn id="66" dur="500"/>
                                        <p:tgtEl>
                                          <p:spTgt spid="47"/>
                                        </p:tgtEl>
                                      </p:cBhvr>
                                    </p:animEffect>
                                  </p:childTnLst>
                                </p:cTn>
                              </p:par>
                              <p:par>
                                <p:cTn id="67" presetID="22" presetClass="entr" presetSubtype="4" fill="hold" nodeType="with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down)">
                                      <p:cBhvr>
                                        <p:cTn id="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XSwitch - Schematic</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50</a:t>
            </a:fld>
            <a:endParaRPr lang="en-US"/>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082"/>
          <a:stretch/>
        </p:blipFill>
        <p:spPr bwMode="auto">
          <a:xfrm>
            <a:off x="1295400" y="901003"/>
            <a:ext cx="6477000" cy="4021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ular Callout 4"/>
          <p:cNvSpPr/>
          <p:nvPr/>
        </p:nvSpPr>
        <p:spPr bwMode="auto">
          <a:xfrm>
            <a:off x="6858000" y="3105150"/>
            <a:ext cx="1111859" cy="647699"/>
          </a:xfrm>
          <a:prstGeom prst="wedgeRectCallout">
            <a:avLst>
              <a:gd name="adj1" fmla="val -148358"/>
              <a:gd name="adj2" fmla="val -140770"/>
            </a:avLst>
          </a:prstGeom>
          <a:solidFill>
            <a:schemeClr val="bg1"/>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pitchFamily="18" charset="0"/>
              </a:rPr>
              <a:t>Dual-port</a:t>
            </a:r>
            <a:r>
              <a:rPr kumimoji="0" lang="en-US" b="0" i="0" u="none" strike="noStrike" cap="none" normalizeH="0" dirty="0" smtClean="0">
                <a:ln>
                  <a:noFill/>
                </a:ln>
                <a:solidFill>
                  <a:schemeClr val="tx1"/>
                </a:solidFill>
                <a:effectLst/>
                <a:latin typeface="Times" pitchFamily="18" charset="0"/>
              </a:rPr>
              <a:t> </a:t>
            </a:r>
            <a:r>
              <a:rPr kumimoji="0" lang="en-US" b="0" i="0" u="none" strike="noStrike" cap="none" normalizeH="0" baseline="0" dirty="0" smtClean="0">
                <a:ln>
                  <a:noFill/>
                </a:ln>
                <a:solidFill>
                  <a:schemeClr val="tx1"/>
                </a:solidFill>
                <a:effectLst/>
                <a:latin typeface="Times" pitchFamily="18" charset="0"/>
              </a:rPr>
              <a:t>RAM</a:t>
            </a:r>
          </a:p>
        </p:txBody>
      </p:sp>
    </p:spTree>
    <p:extLst>
      <p:ext uri="{BB962C8B-B14F-4D97-AF65-F5344CB8AC3E}">
        <p14:creationId xmlns:p14="http://schemas.microsoft.com/office/powerpoint/2010/main" val="172040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Multicast</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51</a:t>
            </a:fld>
            <a:endParaRPr lang="en-US"/>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1332"/>
          <a:stretch/>
        </p:blipFill>
        <p:spPr bwMode="auto">
          <a:xfrm>
            <a:off x="1339959" y="2852152"/>
            <a:ext cx="2784157" cy="2081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4059" y="1047750"/>
            <a:ext cx="6475883" cy="1615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879"/>
          <a:stretch/>
        </p:blipFill>
        <p:spPr bwMode="auto">
          <a:xfrm>
            <a:off x="5038516" y="2852152"/>
            <a:ext cx="2810084" cy="2081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flipH="1">
            <a:off x="2348962" y="1271587"/>
            <a:ext cx="789623" cy="0"/>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flipH="1">
            <a:off x="5006340" y="1271587"/>
            <a:ext cx="789623" cy="0"/>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V="1">
            <a:off x="2228852" y="1338645"/>
            <a:ext cx="0" cy="284988"/>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bwMode="auto">
          <a:xfrm>
            <a:off x="1334059" y="3511908"/>
            <a:ext cx="1256741" cy="381000"/>
          </a:xfrm>
          <a:prstGeom prst="rect">
            <a:avLst/>
          </a:prstGeom>
          <a:noFill/>
          <a:ln w="2857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4" name="Rectangle 13"/>
          <p:cNvSpPr/>
          <p:nvPr/>
        </p:nvSpPr>
        <p:spPr bwMode="auto">
          <a:xfrm>
            <a:off x="1333500" y="3920490"/>
            <a:ext cx="1256741" cy="381000"/>
          </a:xfrm>
          <a:prstGeom prst="rect">
            <a:avLst/>
          </a:prstGeom>
          <a:noFill/>
          <a:ln w="2857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3" name="TextBox 12"/>
          <p:cNvSpPr txBox="1"/>
          <p:nvPr/>
        </p:nvSpPr>
        <p:spPr>
          <a:xfrm>
            <a:off x="3107451" y="3328095"/>
            <a:ext cx="1144509" cy="584775"/>
          </a:xfrm>
          <a:prstGeom prst="rect">
            <a:avLst/>
          </a:prstGeom>
          <a:noFill/>
        </p:spPr>
        <p:txBody>
          <a:bodyPr wrap="square" rtlCol="0">
            <a:spAutoFit/>
          </a:bodyPr>
          <a:lstStyle/>
          <a:p>
            <a:r>
              <a:rPr lang="en-US" sz="1600" dirty="0" smtClean="0">
                <a:solidFill>
                  <a:srgbClr val="FF0000"/>
                </a:solidFill>
              </a:rPr>
              <a:t>3’b11x </a:t>
            </a:r>
          </a:p>
          <a:p>
            <a:r>
              <a:rPr lang="en-US" sz="1600" dirty="0" smtClean="0">
                <a:solidFill>
                  <a:srgbClr val="FF0000"/>
                </a:solidFill>
                <a:sym typeface="Wingdings" panose="05000000000000000000" pitchFamily="2" charset="2"/>
              </a:rPr>
              <a:t> 6 and 7</a:t>
            </a:r>
            <a:endParaRPr lang="en-US" sz="1600" dirty="0">
              <a:solidFill>
                <a:srgbClr val="FF0000"/>
              </a:solidFill>
            </a:endParaRPr>
          </a:p>
        </p:txBody>
      </p:sp>
      <p:sp>
        <p:nvSpPr>
          <p:cNvPr id="16" name="Rectangle 15"/>
          <p:cNvSpPr/>
          <p:nvPr/>
        </p:nvSpPr>
        <p:spPr bwMode="auto">
          <a:xfrm>
            <a:off x="5067859" y="3522285"/>
            <a:ext cx="1256741" cy="381000"/>
          </a:xfrm>
          <a:prstGeom prst="rect">
            <a:avLst/>
          </a:prstGeom>
          <a:noFill/>
          <a:ln w="2857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7" name="Rectangle 16"/>
          <p:cNvSpPr/>
          <p:nvPr/>
        </p:nvSpPr>
        <p:spPr bwMode="auto">
          <a:xfrm>
            <a:off x="5067300" y="4309110"/>
            <a:ext cx="1256741" cy="381000"/>
          </a:xfrm>
          <a:prstGeom prst="rect">
            <a:avLst/>
          </a:prstGeom>
          <a:noFill/>
          <a:ln w="2857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8" name="TextBox 17"/>
          <p:cNvSpPr txBox="1"/>
          <p:nvPr/>
        </p:nvSpPr>
        <p:spPr>
          <a:xfrm>
            <a:off x="6841251" y="3364230"/>
            <a:ext cx="1144509" cy="584775"/>
          </a:xfrm>
          <a:prstGeom prst="rect">
            <a:avLst/>
          </a:prstGeom>
          <a:noFill/>
        </p:spPr>
        <p:txBody>
          <a:bodyPr wrap="square" rtlCol="0">
            <a:spAutoFit/>
          </a:bodyPr>
          <a:lstStyle/>
          <a:p>
            <a:r>
              <a:rPr lang="en-US" sz="1600" dirty="0" smtClean="0">
                <a:solidFill>
                  <a:srgbClr val="FF0000"/>
                </a:solidFill>
              </a:rPr>
              <a:t>3’b1x1 </a:t>
            </a:r>
          </a:p>
          <a:p>
            <a:r>
              <a:rPr lang="en-US" sz="1600" dirty="0" smtClean="0">
                <a:solidFill>
                  <a:srgbClr val="FF0000"/>
                </a:solidFill>
                <a:sym typeface="Wingdings" panose="05000000000000000000" pitchFamily="2" charset="2"/>
              </a:rPr>
              <a:t> 5 and 7</a:t>
            </a:r>
            <a:endParaRPr lang="en-US" sz="1600" dirty="0">
              <a:solidFill>
                <a:srgbClr val="FF0000"/>
              </a:solidFill>
            </a:endParaRPr>
          </a:p>
        </p:txBody>
      </p:sp>
      <p:sp>
        <p:nvSpPr>
          <p:cNvPr id="15" name="Rectangle 14"/>
          <p:cNvSpPr/>
          <p:nvPr/>
        </p:nvSpPr>
        <p:spPr bwMode="auto">
          <a:xfrm>
            <a:off x="1729740" y="1009650"/>
            <a:ext cx="685800" cy="381000"/>
          </a:xfrm>
          <a:prstGeom prst="rect">
            <a:avLst/>
          </a:prstGeom>
          <a:noFill/>
          <a:ln w="2857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0" name="Rectangle 19"/>
          <p:cNvSpPr/>
          <p:nvPr/>
        </p:nvSpPr>
        <p:spPr bwMode="auto">
          <a:xfrm>
            <a:off x="4373880" y="1017270"/>
            <a:ext cx="685800" cy="381000"/>
          </a:xfrm>
          <a:prstGeom prst="rect">
            <a:avLst/>
          </a:prstGeom>
          <a:noFill/>
          <a:ln w="2857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cxnSp>
        <p:nvCxnSpPr>
          <p:cNvPr id="7" name="Straight Arrow Connector 6"/>
          <p:cNvCxnSpPr/>
          <p:nvPr/>
        </p:nvCxnSpPr>
        <p:spPr bwMode="auto">
          <a:xfrm flipV="1">
            <a:off x="4277591" y="1204533"/>
            <a:ext cx="207818" cy="217932"/>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H="1">
            <a:off x="1566859" y="1219582"/>
            <a:ext cx="248945" cy="198120"/>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0362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xit" presetSubtype="0" fill="hold" grpId="1" nodeType="with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par>
                                <p:cTn id="60" presetID="10"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P spid="14" grpId="1" animBg="1"/>
      <p:bldP spid="13" grpId="0"/>
      <p:bldP spid="13" grpId="1"/>
      <p:bldP spid="16" grpId="0" animBg="1"/>
      <p:bldP spid="17" grpId="0" animBg="1"/>
      <p:bldP spid="18" grpId="0"/>
      <p:bldP spid="15" grpId="0" animBg="1"/>
      <p:bldP spid="15" grpId="1" animBg="1"/>
      <p:bldP spid="2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Signal Scheduling</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52</a:t>
            </a:fld>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1657350"/>
            <a:ext cx="7743825" cy="2812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83722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194736"/>
            <a:ext cx="6518763" cy="1081614"/>
          </a:xfrm>
        </p:spPr>
        <p:txBody>
          <a:bodyPr/>
          <a:lstStyle/>
          <a:p>
            <a:r>
              <a:rPr lang="en-US" dirty="0" smtClean="0"/>
              <a:t>Sub-Controller </a:t>
            </a:r>
            <a:br>
              <a:rPr lang="en-US" dirty="0" smtClean="0"/>
            </a:br>
            <a:r>
              <a:rPr lang="en-US" dirty="0" smtClean="0"/>
              <a:t>Strict Synchronization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53</a:t>
            </a:fld>
            <a:endParaRPr lang="en-US"/>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0044" y="1581150"/>
            <a:ext cx="5075356" cy="3263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233859" y="1885950"/>
            <a:ext cx="3153177" cy="2161195"/>
            <a:chOff x="233859" y="1885950"/>
            <a:chExt cx="3153177" cy="2161195"/>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859" y="1885950"/>
              <a:ext cx="3153177" cy="2161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bwMode="auto">
            <a:xfrm flipV="1">
              <a:off x="1097635" y="2389429"/>
              <a:ext cx="405057" cy="244447"/>
            </a:xfrm>
            <a:prstGeom prst="straightConnector1">
              <a:avLst/>
            </a:prstGeom>
            <a:solidFill>
              <a:schemeClr val="accent1"/>
            </a:solidFill>
            <a:ln w="19050"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flipV="1">
              <a:off x="2028580" y="2928935"/>
              <a:ext cx="405057" cy="244447"/>
            </a:xfrm>
            <a:prstGeom prst="straightConnector1">
              <a:avLst/>
            </a:prstGeom>
            <a:solidFill>
              <a:schemeClr val="accent1"/>
            </a:solidFill>
            <a:ln w="19050"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flipH="1" flipV="1">
              <a:off x="1109032" y="2822069"/>
              <a:ext cx="584551" cy="339121"/>
            </a:xfrm>
            <a:prstGeom prst="straightConnector1">
              <a:avLst/>
            </a:prstGeom>
            <a:solidFill>
              <a:schemeClr val="accent1"/>
            </a:solidFill>
            <a:ln w="19050"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H="1" flipV="1">
              <a:off x="1838326" y="2399318"/>
              <a:ext cx="584551" cy="339121"/>
            </a:xfrm>
            <a:prstGeom prst="straightConnector1">
              <a:avLst/>
            </a:prstGeom>
            <a:solidFill>
              <a:schemeClr val="accent1"/>
            </a:solidFill>
            <a:ln w="19050"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49644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194736"/>
            <a:ext cx="6518763" cy="1081614"/>
          </a:xfrm>
        </p:spPr>
        <p:txBody>
          <a:bodyPr/>
          <a:lstStyle/>
          <a:p>
            <a:r>
              <a:rPr lang="en-US" dirty="0" smtClean="0"/>
              <a:t>Sub-Controller </a:t>
            </a:r>
            <a:br>
              <a:rPr lang="en-US" dirty="0" smtClean="0"/>
            </a:br>
            <a:r>
              <a:rPr lang="en-US" dirty="0" smtClean="0"/>
              <a:t>Out-of-Order Configuration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54</a:t>
            </a:fld>
            <a:endParaRPr lang="en-US"/>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657350"/>
            <a:ext cx="5438796"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21578" y="2046788"/>
            <a:ext cx="3153178" cy="2267288"/>
            <a:chOff x="121578" y="1856057"/>
            <a:chExt cx="3153178" cy="2267288"/>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578" y="1962150"/>
              <a:ext cx="3153178" cy="2161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2401875" y="1856057"/>
              <a:ext cx="188925" cy="669386"/>
            </a:xfrm>
            <a:prstGeom prst="ellipse">
              <a:avLst/>
            </a:prstGeom>
            <a:noFill/>
            <a:ln w="19050"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spTree>
    <p:extLst>
      <p:ext uri="{BB962C8B-B14F-4D97-AF65-F5344CB8AC3E}">
        <p14:creationId xmlns:p14="http://schemas.microsoft.com/office/powerpoint/2010/main" val="397661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Feedback on Routing</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55</a:t>
            </a:fld>
            <a:endParaRPr lang="en-US"/>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428750"/>
            <a:ext cx="6515100" cy="2623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1148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Feedback on Routing</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56</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28750"/>
            <a:ext cx="7219950" cy="2852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31881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Activate Connection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57</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948308"/>
            <a:ext cx="6477000" cy="1928491"/>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666" r="1666"/>
          <a:stretch/>
        </p:blipFill>
        <p:spPr>
          <a:xfrm>
            <a:off x="56585" y="1190277"/>
            <a:ext cx="9068930" cy="1305273"/>
          </a:xfrm>
          <a:prstGeom prst="rect">
            <a:avLst/>
          </a:prstGeom>
        </p:spPr>
      </p:pic>
      <p:sp>
        <p:nvSpPr>
          <p:cNvPr id="10" name="Rectangle 9"/>
          <p:cNvSpPr/>
          <p:nvPr/>
        </p:nvSpPr>
        <p:spPr bwMode="auto">
          <a:xfrm>
            <a:off x="808595" y="1180225"/>
            <a:ext cx="8333884" cy="131075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1" name="Rectangle 10"/>
          <p:cNvSpPr/>
          <p:nvPr/>
        </p:nvSpPr>
        <p:spPr bwMode="auto">
          <a:xfrm>
            <a:off x="1524000" y="3382052"/>
            <a:ext cx="304800" cy="314876"/>
          </a:xfrm>
          <a:prstGeom prst="rect">
            <a:avLst/>
          </a:prstGeom>
          <a:noFill/>
          <a:ln w="12700"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3" name="Rectangle 12"/>
          <p:cNvSpPr/>
          <p:nvPr/>
        </p:nvSpPr>
        <p:spPr bwMode="auto">
          <a:xfrm>
            <a:off x="1971978" y="3018874"/>
            <a:ext cx="490884" cy="314876"/>
          </a:xfrm>
          <a:prstGeom prst="rect">
            <a:avLst/>
          </a:prstGeom>
          <a:noFill/>
          <a:ln w="12700"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4" name="Rectangle 13"/>
          <p:cNvSpPr/>
          <p:nvPr/>
        </p:nvSpPr>
        <p:spPr bwMode="auto">
          <a:xfrm>
            <a:off x="3296256" y="3011254"/>
            <a:ext cx="490884" cy="314876"/>
          </a:xfrm>
          <a:prstGeom prst="rect">
            <a:avLst/>
          </a:prstGeom>
          <a:noFill/>
          <a:ln w="12700"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5" name="Rectangle 14"/>
          <p:cNvSpPr/>
          <p:nvPr/>
        </p:nvSpPr>
        <p:spPr bwMode="auto">
          <a:xfrm>
            <a:off x="4629756" y="3006090"/>
            <a:ext cx="490884" cy="314876"/>
          </a:xfrm>
          <a:prstGeom prst="rect">
            <a:avLst/>
          </a:prstGeom>
          <a:noFill/>
          <a:ln w="12700"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6" name="Rectangle 15"/>
          <p:cNvSpPr/>
          <p:nvPr/>
        </p:nvSpPr>
        <p:spPr bwMode="auto">
          <a:xfrm>
            <a:off x="5958840" y="3006090"/>
            <a:ext cx="490884" cy="314876"/>
          </a:xfrm>
          <a:prstGeom prst="rect">
            <a:avLst/>
          </a:prstGeom>
          <a:noFill/>
          <a:ln w="12700"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 name="Rectangular Callout 2"/>
          <p:cNvSpPr/>
          <p:nvPr/>
        </p:nvSpPr>
        <p:spPr bwMode="auto">
          <a:xfrm>
            <a:off x="457200" y="3696928"/>
            <a:ext cx="914400" cy="551222"/>
          </a:xfrm>
          <a:prstGeom prst="wedgeRectCallout">
            <a:avLst>
              <a:gd name="adj1" fmla="val 81588"/>
              <a:gd name="adj2" fmla="val -77341"/>
            </a:avLst>
          </a:prstGeom>
          <a:solidFill>
            <a:schemeClr val="bg1"/>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Activate</a:t>
            </a:r>
            <a:endParaRPr lang="en-US" sz="1600" dirty="0">
              <a:latin typeface="Times"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Slot</a:t>
            </a:r>
            <a:r>
              <a:rPr kumimoji="0" lang="en-US" sz="1600" b="0" i="0" u="none" strike="noStrike" cap="none" normalizeH="0" dirty="0" smtClean="0">
                <a:ln>
                  <a:noFill/>
                </a:ln>
                <a:solidFill>
                  <a:schemeClr val="tx1"/>
                </a:solidFill>
                <a:effectLst/>
                <a:latin typeface="Times" pitchFamily="18" charset="0"/>
              </a:rPr>
              <a:t> 1</a:t>
            </a:r>
            <a:endParaRPr kumimoji="0" lang="en-US" sz="1600" b="0" i="0" u="none" strike="noStrike" cap="none" normalizeH="0" baseline="0" dirty="0" smtClean="0">
              <a:ln>
                <a:noFill/>
              </a:ln>
              <a:solidFill>
                <a:schemeClr val="tx1"/>
              </a:solidFill>
              <a:effectLst/>
              <a:latin typeface="Times" pitchFamily="18" charset="0"/>
            </a:endParaRPr>
          </a:p>
        </p:txBody>
      </p:sp>
      <p:sp>
        <p:nvSpPr>
          <p:cNvPr id="17" name="Rectangular Callout 16"/>
          <p:cNvSpPr/>
          <p:nvPr/>
        </p:nvSpPr>
        <p:spPr bwMode="auto">
          <a:xfrm>
            <a:off x="609600" y="2571750"/>
            <a:ext cx="914400" cy="515578"/>
          </a:xfrm>
          <a:prstGeom prst="wedgeRectCallout">
            <a:avLst>
              <a:gd name="adj1" fmla="val 104554"/>
              <a:gd name="adj2" fmla="val 55955"/>
            </a:avLst>
          </a:prstGeom>
          <a:solidFill>
            <a:schemeClr val="bg1"/>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Activate</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latin typeface="Times" pitchFamily="18" charset="0"/>
              </a:rPr>
              <a:t>Slot 2</a:t>
            </a:r>
            <a:endParaRPr kumimoji="0" lang="en-US" sz="1600" b="0" i="0" u="none" strike="noStrike" cap="none" normalizeH="0" baseline="0" dirty="0" smtClean="0">
              <a:ln>
                <a:noFill/>
              </a:ln>
              <a:solidFill>
                <a:schemeClr val="tx1"/>
              </a:solidFill>
              <a:effectLst/>
              <a:latin typeface="Times" pitchFamily="18" charset="0"/>
            </a:endParaRPr>
          </a:p>
        </p:txBody>
      </p:sp>
      <p:sp>
        <p:nvSpPr>
          <p:cNvPr id="19" name="Rectangular Callout 18"/>
          <p:cNvSpPr/>
          <p:nvPr/>
        </p:nvSpPr>
        <p:spPr bwMode="auto">
          <a:xfrm>
            <a:off x="2057400" y="2423865"/>
            <a:ext cx="914400" cy="498405"/>
          </a:xfrm>
          <a:prstGeom prst="wedgeRectCallout">
            <a:avLst>
              <a:gd name="adj1" fmla="val 90943"/>
              <a:gd name="adj2" fmla="val 95597"/>
            </a:avLst>
          </a:prstGeom>
          <a:solidFill>
            <a:schemeClr val="bg1"/>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Activate Slot 3</a:t>
            </a:r>
          </a:p>
        </p:txBody>
      </p:sp>
      <p:sp>
        <p:nvSpPr>
          <p:cNvPr id="20" name="Rectangular Callout 19"/>
          <p:cNvSpPr/>
          <p:nvPr/>
        </p:nvSpPr>
        <p:spPr bwMode="auto">
          <a:xfrm>
            <a:off x="3429000" y="2423865"/>
            <a:ext cx="914400" cy="498405"/>
          </a:xfrm>
          <a:prstGeom prst="wedgeRectCallout">
            <a:avLst>
              <a:gd name="adj1" fmla="val 94346"/>
              <a:gd name="adj2" fmla="val 100600"/>
            </a:avLst>
          </a:prstGeom>
          <a:solidFill>
            <a:schemeClr val="bg1"/>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Activate</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latin typeface="Times" pitchFamily="18" charset="0"/>
              </a:rPr>
              <a:t>Slot 0</a:t>
            </a:r>
            <a:endParaRPr kumimoji="0" lang="en-US" sz="1600" b="0" i="0" u="none" strike="noStrike" cap="none" normalizeH="0" baseline="0" dirty="0" smtClean="0">
              <a:ln>
                <a:noFill/>
              </a:ln>
              <a:solidFill>
                <a:schemeClr val="tx1"/>
              </a:solidFill>
              <a:effectLst/>
              <a:latin typeface="Times" pitchFamily="18" charset="0"/>
            </a:endParaRPr>
          </a:p>
        </p:txBody>
      </p:sp>
      <p:sp>
        <p:nvSpPr>
          <p:cNvPr id="21" name="Rectangular Callout 20"/>
          <p:cNvSpPr/>
          <p:nvPr/>
        </p:nvSpPr>
        <p:spPr bwMode="auto">
          <a:xfrm>
            <a:off x="4648200" y="2423865"/>
            <a:ext cx="914400" cy="516227"/>
          </a:xfrm>
          <a:prstGeom prst="wedgeRectCallout">
            <a:avLst>
              <a:gd name="adj1" fmla="val 102263"/>
              <a:gd name="adj2" fmla="val 94170"/>
            </a:avLst>
          </a:prstGeom>
          <a:solidFill>
            <a:schemeClr val="bg1"/>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Activate</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latin typeface="Times" pitchFamily="18" charset="0"/>
              </a:rPr>
              <a:t>Slot 1</a:t>
            </a:r>
            <a:endParaRPr kumimoji="0" lang="en-US" sz="1600" b="0" i="0" u="none" strike="noStrike" cap="none" normalizeH="0" baseline="0" dirty="0" smtClean="0">
              <a:ln>
                <a:noFill/>
              </a:ln>
              <a:solidFill>
                <a:schemeClr val="tx1"/>
              </a:solidFill>
              <a:effectLst/>
              <a:latin typeface="Times" pitchFamily="18" charset="0"/>
            </a:endParaRPr>
          </a:p>
        </p:txBody>
      </p:sp>
      <p:sp>
        <p:nvSpPr>
          <p:cNvPr id="6" name="Right Arrow 5"/>
          <p:cNvSpPr/>
          <p:nvPr/>
        </p:nvSpPr>
        <p:spPr bwMode="auto">
          <a:xfrm>
            <a:off x="2488647" y="3214259"/>
            <a:ext cx="800875" cy="92848"/>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8" name="Right Arrow 17"/>
          <p:cNvSpPr/>
          <p:nvPr/>
        </p:nvSpPr>
        <p:spPr bwMode="auto">
          <a:xfrm>
            <a:off x="3818750" y="3200400"/>
            <a:ext cx="800875" cy="92848"/>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2" name="Right Arrow 21"/>
          <p:cNvSpPr/>
          <p:nvPr/>
        </p:nvSpPr>
        <p:spPr bwMode="auto">
          <a:xfrm>
            <a:off x="5150615" y="3202802"/>
            <a:ext cx="785095" cy="92848"/>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 name="Rectangle 6"/>
          <p:cNvSpPr/>
          <p:nvPr/>
        </p:nvSpPr>
        <p:spPr bwMode="auto">
          <a:xfrm>
            <a:off x="66110" y="1571625"/>
            <a:ext cx="752010" cy="152400"/>
          </a:xfrm>
          <a:prstGeom prst="rect">
            <a:avLst/>
          </a:prstGeom>
          <a:noFill/>
          <a:ln w="952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3" name="Rectangle 22"/>
          <p:cNvSpPr/>
          <p:nvPr/>
        </p:nvSpPr>
        <p:spPr bwMode="auto">
          <a:xfrm>
            <a:off x="66675" y="1733550"/>
            <a:ext cx="752010" cy="152400"/>
          </a:xfrm>
          <a:prstGeom prst="rect">
            <a:avLst/>
          </a:prstGeom>
          <a:noFill/>
          <a:ln w="952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4" name="Rectangle 23"/>
          <p:cNvSpPr/>
          <p:nvPr/>
        </p:nvSpPr>
        <p:spPr bwMode="auto">
          <a:xfrm>
            <a:off x="66675" y="1924050"/>
            <a:ext cx="752010" cy="152400"/>
          </a:xfrm>
          <a:prstGeom prst="rect">
            <a:avLst/>
          </a:prstGeom>
          <a:noFill/>
          <a:ln w="952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5" name="Rectangle 24"/>
          <p:cNvSpPr/>
          <p:nvPr/>
        </p:nvSpPr>
        <p:spPr bwMode="auto">
          <a:xfrm>
            <a:off x="66675" y="2105025"/>
            <a:ext cx="752010" cy="152400"/>
          </a:xfrm>
          <a:prstGeom prst="rect">
            <a:avLst/>
          </a:prstGeom>
          <a:noFill/>
          <a:ln w="952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6" name="Rectangle 25"/>
          <p:cNvSpPr/>
          <p:nvPr/>
        </p:nvSpPr>
        <p:spPr bwMode="auto">
          <a:xfrm>
            <a:off x="66675" y="2276475"/>
            <a:ext cx="752010" cy="152400"/>
          </a:xfrm>
          <a:prstGeom prst="rect">
            <a:avLst/>
          </a:prstGeom>
          <a:noFill/>
          <a:ln w="952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nvGrpSpPr>
          <p:cNvPr id="12" name="Group 11"/>
          <p:cNvGrpSpPr/>
          <p:nvPr/>
        </p:nvGrpSpPr>
        <p:grpSpPr>
          <a:xfrm>
            <a:off x="2353999" y="819150"/>
            <a:ext cx="3325142" cy="2032612"/>
            <a:chOff x="5571610" y="2358529"/>
            <a:chExt cx="3783292" cy="2505638"/>
          </a:xfrm>
        </p:grpSpPr>
        <p:pic>
          <p:nvPicPr>
            <p:cNvPr id="2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8" r="44767" b="5698"/>
            <a:stretch/>
          </p:blipFill>
          <p:spPr bwMode="auto">
            <a:xfrm>
              <a:off x="5571610" y="2358529"/>
              <a:ext cx="3783292" cy="250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bwMode="auto">
            <a:xfrm>
              <a:off x="7239418" y="2412562"/>
              <a:ext cx="228182" cy="927044"/>
            </a:xfrm>
            <a:prstGeom prst="rect">
              <a:avLst/>
            </a:prstGeom>
            <a:noFill/>
            <a:ln w="12700"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spTree>
    <p:extLst>
      <p:ext uri="{BB962C8B-B14F-4D97-AF65-F5344CB8AC3E}">
        <p14:creationId xmlns:p14="http://schemas.microsoft.com/office/powerpoint/2010/main" val="276595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xit" presetSubtype="0" fill="hold" grpId="1" nodeType="with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63" presetClass="path" presetSubtype="0" accel="50000" decel="50000" fill="hold" grpId="0" nodeType="clickEffect">
                                  <p:stCondLst>
                                    <p:cond delay="0"/>
                                  </p:stCondLst>
                                  <p:childTnLst>
                                    <p:animMotion origin="layout" path="M 2.77778E-6 -1.23457E-7 L 0.071 -1.23457E-7 " pathEditMode="relative" rAng="0" ptsTypes="AA">
                                      <p:cBhvr>
                                        <p:cTn id="53" dur="500" fill="hold"/>
                                        <p:tgtEl>
                                          <p:spTgt spid="10"/>
                                        </p:tgtEl>
                                        <p:attrNameLst>
                                          <p:attrName>ppt_x</p:attrName>
                                          <p:attrName>ppt_y</p:attrName>
                                        </p:attrNameLst>
                                      </p:cBhvr>
                                      <p:rCtr x="3542" y="0"/>
                                    </p:animMotion>
                                  </p:childTnLst>
                                </p:cTn>
                              </p:par>
                            </p:childTnLst>
                          </p:cTn>
                        </p:par>
                      </p:childTnLst>
                    </p:cTn>
                  </p:par>
                  <p:par>
                    <p:cTn id="54" fill="hold">
                      <p:stCondLst>
                        <p:cond delay="indefinite"/>
                      </p:stCondLst>
                      <p:childTnLst>
                        <p:par>
                          <p:cTn id="55" fill="hold">
                            <p:stCondLst>
                              <p:cond delay="0"/>
                            </p:stCondLst>
                            <p:childTnLst>
                              <p:par>
                                <p:cTn id="56" presetID="63" presetClass="path" presetSubtype="0" accel="50000" decel="50000" fill="hold" grpId="1" nodeType="clickEffect">
                                  <p:stCondLst>
                                    <p:cond delay="0"/>
                                  </p:stCondLst>
                                  <p:childTnLst>
                                    <p:animMotion origin="layout" path="M 0.071 -1.23457E-7 L 0.13767 -1.23457E-7 " pathEditMode="relative" rAng="0" ptsTypes="AA">
                                      <p:cBhvr>
                                        <p:cTn id="57" dur="500" fill="hold"/>
                                        <p:tgtEl>
                                          <p:spTgt spid="10"/>
                                        </p:tgtEl>
                                        <p:attrNameLst>
                                          <p:attrName>ppt_x</p:attrName>
                                          <p:attrName>ppt_y</p:attrName>
                                        </p:attrNameLst>
                                      </p:cBhvr>
                                      <p:rCtr x="3333" y="0"/>
                                    </p:animMotion>
                                  </p:childTnLst>
                                </p:cTn>
                              </p:par>
                            </p:childTnLst>
                          </p:cTn>
                        </p:par>
                      </p:childTnLst>
                    </p:cTn>
                  </p:par>
                  <p:par>
                    <p:cTn id="58" fill="hold">
                      <p:stCondLst>
                        <p:cond delay="indefinite"/>
                      </p:stCondLst>
                      <p:childTnLst>
                        <p:par>
                          <p:cTn id="59" fill="hold">
                            <p:stCondLst>
                              <p:cond delay="0"/>
                            </p:stCondLst>
                            <p:childTnLst>
                              <p:par>
                                <p:cTn id="60" presetID="63" presetClass="path" presetSubtype="0" accel="50000" decel="50000" fill="hold" grpId="2" nodeType="clickEffect">
                                  <p:stCondLst>
                                    <p:cond delay="0"/>
                                  </p:stCondLst>
                                  <p:childTnLst>
                                    <p:animMotion origin="layout" path="M 0.13767 -1.23457E-7 L 0.21267 -1.23457E-7 " pathEditMode="relative" rAng="0" ptsTypes="AA">
                                      <p:cBhvr>
                                        <p:cTn id="61" dur="500" fill="hold"/>
                                        <p:tgtEl>
                                          <p:spTgt spid="10"/>
                                        </p:tgtEl>
                                        <p:attrNameLst>
                                          <p:attrName>ppt_x</p:attrName>
                                          <p:attrName>ppt_y</p:attrName>
                                        </p:attrNameLst>
                                      </p:cBhvr>
                                      <p:rCtr x="3750" y="0"/>
                                    </p:animMotion>
                                  </p:childTnLst>
                                </p:cTn>
                              </p:par>
                            </p:childTnLst>
                          </p:cTn>
                        </p:par>
                      </p:childTnLst>
                    </p:cTn>
                  </p:par>
                  <p:par>
                    <p:cTn id="62" fill="hold">
                      <p:stCondLst>
                        <p:cond delay="indefinite"/>
                      </p:stCondLst>
                      <p:childTnLst>
                        <p:par>
                          <p:cTn id="63" fill="hold">
                            <p:stCondLst>
                              <p:cond delay="0"/>
                            </p:stCondLst>
                            <p:childTnLst>
                              <p:par>
                                <p:cTn id="64" presetID="63" presetClass="path" presetSubtype="0" accel="50000" decel="50000" fill="hold" grpId="3" nodeType="clickEffect">
                                  <p:stCondLst>
                                    <p:cond delay="0"/>
                                  </p:stCondLst>
                                  <p:childTnLst>
                                    <p:animMotion origin="layout" path="M 0.21267 -1.23457E-7 L 0.27934 -1.23457E-7 " pathEditMode="relative" rAng="0" ptsTypes="AA">
                                      <p:cBhvr>
                                        <p:cTn id="65" dur="500" fill="hold"/>
                                        <p:tgtEl>
                                          <p:spTgt spid="10"/>
                                        </p:tgtEl>
                                        <p:attrNameLst>
                                          <p:attrName>ppt_x</p:attrName>
                                          <p:attrName>ppt_y</p:attrName>
                                        </p:attrNameLst>
                                      </p:cBhvr>
                                      <p:rCtr x="3333" y="0"/>
                                    </p:animMotion>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grpId="4" nodeType="clickEffect">
                                  <p:stCondLst>
                                    <p:cond delay="0"/>
                                  </p:stCondLst>
                                  <p:childTnLst>
                                    <p:animMotion origin="layout" path="M 0.27934 -1.23457E-7 L 0.346 -1.23457E-7 " pathEditMode="relative" rAng="0" ptsTypes="AA">
                                      <p:cBhvr>
                                        <p:cTn id="69" dur="500" fill="hold"/>
                                        <p:tgtEl>
                                          <p:spTgt spid="10"/>
                                        </p:tgtEl>
                                        <p:attrNameLst>
                                          <p:attrName>ppt_x</p:attrName>
                                          <p:attrName>ppt_y</p:attrName>
                                        </p:attrNameLst>
                                      </p:cBhvr>
                                      <p:rCtr x="3333" y="0"/>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grpId="5" nodeType="clickEffect">
                                  <p:stCondLst>
                                    <p:cond delay="0"/>
                                  </p:stCondLst>
                                  <p:childTnLst>
                                    <p:animMotion origin="layout" path="M 0.346 -1.23457E-7 L 0.41267 -1.23457E-7 " pathEditMode="relative" rAng="0" ptsTypes="AA">
                                      <p:cBhvr>
                                        <p:cTn id="73" dur="500" fill="hold"/>
                                        <p:tgtEl>
                                          <p:spTgt spid="10"/>
                                        </p:tgtEl>
                                        <p:attrNameLst>
                                          <p:attrName>ppt_x</p:attrName>
                                          <p:attrName>ppt_y</p:attrName>
                                        </p:attrNameLst>
                                      </p:cBhvr>
                                      <p:rCtr x="3333" y="0"/>
                                    </p:animMotion>
                                  </p:childTnLst>
                                </p:cTn>
                              </p:par>
                              <p:par>
                                <p:cTn id="74" presetID="10" presetClass="entr" presetSubtype="0" fill="hold" grpId="0" nodeType="with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500"/>
                                        <p:tgtEl>
                                          <p:spTgt spid="7"/>
                                        </p:tgtEl>
                                      </p:cBhvr>
                                    </p:animEffect>
                                  </p:childTnLst>
                                </p:cTn>
                              </p:par>
                            </p:childTnLst>
                          </p:cTn>
                        </p:par>
                      </p:childTnLst>
                    </p:cTn>
                  </p:par>
                  <p:par>
                    <p:cTn id="80" fill="hold">
                      <p:stCondLst>
                        <p:cond delay="indefinite"/>
                      </p:stCondLst>
                      <p:childTnLst>
                        <p:par>
                          <p:cTn id="81" fill="hold">
                            <p:stCondLst>
                              <p:cond delay="0"/>
                            </p:stCondLst>
                            <p:childTnLst>
                              <p:par>
                                <p:cTn id="82" presetID="63" presetClass="path" presetSubtype="0" accel="50000" decel="50000" fill="hold" grpId="6" nodeType="clickEffect">
                                  <p:stCondLst>
                                    <p:cond delay="0"/>
                                  </p:stCondLst>
                                  <p:childTnLst>
                                    <p:animMotion origin="layout" path="M 0.41267 -1.23457E-7 L 0.48767 -1.23457E-7 " pathEditMode="relative" rAng="0" ptsTypes="AA">
                                      <p:cBhvr>
                                        <p:cTn id="83" dur="500" fill="hold"/>
                                        <p:tgtEl>
                                          <p:spTgt spid="10"/>
                                        </p:tgtEl>
                                        <p:attrNameLst>
                                          <p:attrName>ppt_x</p:attrName>
                                          <p:attrName>ppt_y</p:attrName>
                                        </p:attrNameLst>
                                      </p:cBhvr>
                                      <p:rCtr x="3750" y="0"/>
                                    </p:animMotion>
                                  </p:childTnLst>
                                </p:cTn>
                              </p:par>
                              <p:par>
                                <p:cTn id="84" presetID="10" presetClass="exit" presetSubtype="0" fill="hold" grpId="1" nodeType="withEffect">
                                  <p:stCondLst>
                                    <p:cond delay="0"/>
                                  </p:stCondLst>
                                  <p:childTnLst>
                                    <p:animEffect transition="out" filter="fade">
                                      <p:cBhvr>
                                        <p:cTn id="85" dur="500"/>
                                        <p:tgtEl>
                                          <p:spTgt spid="3"/>
                                        </p:tgtEl>
                                      </p:cBhvr>
                                    </p:animEffect>
                                    <p:set>
                                      <p:cBhvr>
                                        <p:cTn id="86" dur="1" fill="hold">
                                          <p:stCondLst>
                                            <p:cond delay="499"/>
                                          </p:stCondLst>
                                        </p:cTn>
                                        <p:tgtEl>
                                          <p:spTgt spid="3"/>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7"/>
                                        </p:tgtEl>
                                      </p:cBhvr>
                                    </p:animEffect>
                                    <p:set>
                                      <p:cBhvr>
                                        <p:cTn id="89" dur="1" fill="hold">
                                          <p:stCondLst>
                                            <p:cond delay="499"/>
                                          </p:stCondLst>
                                        </p:cTn>
                                        <p:tgtEl>
                                          <p:spTgt spid="7"/>
                                        </p:tgtEl>
                                        <p:attrNameLst>
                                          <p:attrName>style.visibility</p:attrName>
                                        </p:attrNameLst>
                                      </p:cBhvr>
                                      <p:to>
                                        <p:strVal val="hidden"/>
                                      </p:to>
                                    </p:set>
                                  </p:childTnLst>
                                </p:cTn>
                              </p:par>
                              <p:par>
                                <p:cTn id="90" presetID="10" presetClass="entr" presetSubtype="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0"/>
                                        <p:tgtEl>
                                          <p:spTgt spid="1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fade">
                                      <p:cBhvr>
                                        <p:cTn id="98" dur="500"/>
                                        <p:tgtEl>
                                          <p:spTgt spid="6"/>
                                        </p:tgtEl>
                                      </p:cBhvr>
                                    </p:animEffect>
                                  </p:childTnLst>
                                </p:cTn>
                              </p:par>
                            </p:childTnLst>
                          </p:cTn>
                        </p:par>
                      </p:childTnLst>
                    </p:cTn>
                  </p:par>
                  <p:par>
                    <p:cTn id="99" fill="hold">
                      <p:stCondLst>
                        <p:cond delay="indefinite"/>
                      </p:stCondLst>
                      <p:childTnLst>
                        <p:par>
                          <p:cTn id="100" fill="hold">
                            <p:stCondLst>
                              <p:cond delay="0"/>
                            </p:stCondLst>
                            <p:childTnLst>
                              <p:par>
                                <p:cTn id="101" presetID="63" presetClass="path" presetSubtype="0" accel="50000" decel="50000" fill="hold" grpId="7" nodeType="clickEffect">
                                  <p:stCondLst>
                                    <p:cond delay="0"/>
                                  </p:stCondLst>
                                  <p:childTnLst>
                                    <p:animMotion origin="layout" path="M 0.48767 -1.23457E-7 L 0.55434 -1.23457E-7 " pathEditMode="relative" rAng="0" ptsTypes="AA">
                                      <p:cBhvr>
                                        <p:cTn id="102" dur="500" fill="hold"/>
                                        <p:tgtEl>
                                          <p:spTgt spid="10"/>
                                        </p:tgtEl>
                                        <p:attrNameLst>
                                          <p:attrName>ppt_x</p:attrName>
                                          <p:attrName>ppt_y</p:attrName>
                                        </p:attrNameLst>
                                      </p:cBhvr>
                                      <p:rCtr x="2569" y="0"/>
                                    </p:animMotion>
                                  </p:childTnLst>
                                </p:cTn>
                              </p:par>
                              <p:par>
                                <p:cTn id="103" presetID="10" presetClass="entr" presetSubtype="0" fill="hold" grpId="0"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500"/>
                                        <p:tgtEl>
                                          <p:spTgt spid="19"/>
                                        </p:tgtEl>
                                      </p:cBhvr>
                                    </p:animEffect>
                                  </p:childTnLst>
                                </p:cTn>
                              </p:par>
                              <p:par>
                                <p:cTn id="106" presetID="10" presetClass="exit" presetSubtype="0" fill="hold" grpId="1" nodeType="withEffect">
                                  <p:stCondLst>
                                    <p:cond delay="0"/>
                                  </p:stCondLst>
                                  <p:childTnLst>
                                    <p:animEffect transition="out" filter="fade">
                                      <p:cBhvr>
                                        <p:cTn id="107" dur="500"/>
                                        <p:tgtEl>
                                          <p:spTgt spid="23"/>
                                        </p:tgtEl>
                                      </p:cBhvr>
                                    </p:animEffect>
                                    <p:set>
                                      <p:cBhvr>
                                        <p:cTn id="108" dur="1" fill="hold">
                                          <p:stCondLst>
                                            <p:cond delay="499"/>
                                          </p:stCondLst>
                                        </p:cTn>
                                        <p:tgtEl>
                                          <p:spTgt spid="23"/>
                                        </p:tgtEl>
                                        <p:attrNameLst>
                                          <p:attrName>style.visibility</p:attrName>
                                        </p:attrNameLst>
                                      </p:cBhvr>
                                      <p:to>
                                        <p:strVal val="hidden"/>
                                      </p:to>
                                    </p:set>
                                  </p:childTnLst>
                                </p:cTn>
                              </p:par>
                              <p:par>
                                <p:cTn id="109" presetID="10" presetClass="entr" presetSubtype="0" fill="hold" grpId="0" nodeType="with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500"/>
                                        <p:tgtEl>
                                          <p:spTgt spid="18"/>
                                        </p:tgtEl>
                                      </p:cBhvr>
                                    </p:animEffect>
                                  </p:childTnLst>
                                </p:cTn>
                              </p:par>
                              <p:par>
                                <p:cTn id="112" presetID="1" presetClass="emph" presetSubtype="2" fill="hold" nodeType="withEffect">
                                  <p:stCondLst>
                                    <p:cond delay="0"/>
                                  </p:stCondLst>
                                  <p:childTnLst>
                                    <p:animClr clrSpc="rgb" dir="cw">
                                      <p:cBhvr>
                                        <p:cTn id="113" dur="500" fill="hold"/>
                                        <p:tgtEl>
                                          <p:spTgt spid="6"/>
                                        </p:tgtEl>
                                        <p:attrNameLst>
                                          <p:attrName>fillcolor</p:attrName>
                                        </p:attrNameLst>
                                      </p:cBhvr>
                                      <p:to>
                                        <a:schemeClr val="tx1"/>
                                      </p:to>
                                    </p:animClr>
                                    <p:set>
                                      <p:cBhvr>
                                        <p:cTn id="114" dur="500" fill="hold"/>
                                        <p:tgtEl>
                                          <p:spTgt spid="6"/>
                                        </p:tgtEl>
                                        <p:attrNameLst>
                                          <p:attrName>fill.type</p:attrName>
                                        </p:attrNameLst>
                                      </p:cBhvr>
                                      <p:to>
                                        <p:strVal val="solid"/>
                                      </p:to>
                                    </p:set>
                                    <p:set>
                                      <p:cBhvr>
                                        <p:cTn id="115" dur="500" fill="hold"/>
                                        <p:tgtEl>
                                          <p:spTgt spid="6"/>
                                        </p:tgtEl>
                                        <p:attrNameLst>
                                          <p:attrName>fill.on</p:attrName>
                                        </p:attrNameLst>
                                      </p:cBhvr>
                                      <p:to>
                                        <p:strVal val="true"/>
                                      </p:to>
                                    </p:set>
                                  </p:childTnLst>
                                </p:cTn>
                              </p:par>
                              <p:par>
                                <p:cTn id="116" presetID="10" presetClass="entr" presetSubtype="0" fill="hold" grpId="0" nodeType="with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fade">
                                      <p:cBhvr>
                                        <p:cTn id="118" dur="500"/>
                                        <p:tgtEl>
                                          <p:spTgt spid="24"/>
                                        </p:tgtEl>
                                      </p:cBhvr>
                                    </p:animEffect>
                                  </p:childTnLst>
                                </p:cTn>
                              </p:par>
                              <p:par>
                                <p:cTn id="119" presetID="10" presetClass="exit" presetSubtype="0" fill="hold" grpId="1" nodeType="withEffect">
                                  <p:stCondLst>
                                    <p:cond delay="0"/>
                                  </p:stCondLst>
                                  <p:childTnLst>
                                    <p:animEffect transition="out" filter="fade">
                                      <p:cBhvr>
                                        <p:cTn id="120" dur="500"/>
                                        <p:tgtEl>
                                          <p:spTgt spid="17"/>
                                        </p:tgtEl>
                                      </p:cBhvr>
                                    </p:animEffect>
                                    <p:set>
                                      <p:cBhvr>
                                        <p:cTn id="121" dur="1" fill="hold">
                                          <p:stCondLst>
                                            <p:cond delay="499"/>
                                          </p:stCondLst>
                                        </p:cTn>
                                        <p:tgtEl>
                                          <p:spTgt spid="17"/>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63" presetClass="path" presetSubtype="0" accel="50000" decel="50000" fill="hold" grpId="8" nodeType="clickEffect">
                                  <p:stCondLst>
                                    <p:cond delay="0"/>
                                  </p:stCondLst>
                                  <p:childTnLst>
                                    <p:animMotion origin="layout" path="M 0.55434 -1.23457E-7 L 0.621 -1.23457E-7 " pathEditMode="relative" rAng="0" ptsTypes="AA">
                                      <p:cBhvr>
                                        <p:cTn id="125" dur="500" fill="hold"/>
                                        <p:tgtEl>
                                          <p:spTgt spid="10"/>
                                        </p:tgtEl>
                                        <p:attrNameLst>
                                          <p:attrName>ppt_x</p:attrName>
                                          <p:attrName>ppt_y</p:attrName>
                                        </p:attrNameLst>
                                      </p:cBhvr>
                                      <p:rCtr x="3333" y="0"/>
                                    </p:animMotion>
                                  </p:childTnLst>
                                </p:cTn>
                              </p:par>
                              <p:par>
                                <p:cTn id="126" presetID="10" presetClass="entr" presetSubtype="0" fill="hold" grpId="0" nodeType="with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fade">
                                      <p:cBhvr>
                                        <p:cTn id="128" dur="500"/>
                                        <p:tgtEl>
                                          <p:spTgt spid="20"/>
                                        </p:tgtEl>
                                      </p:cBhvr>
                                    </p:animEffect>
                                  </p:childTnLst>
                                </p:cTn>
                              </p:par>
                              <p:par>
                                <p:cTn id="129" presetID="10" presetClass="exit" presetSubtype="0" fill="hold" grpId="1" nodeType="withEffect">
                                  <p:stCondLst>
                                    <p:cond delay="0"/>
                                  </p:stCondLst>
                                  <p:childTnLst>
                                    <p:animEffect transition="out" filter="fade">
                                      <p:cBhvr>
                                        <p:cTn id="130" dur="500"/>
                                        <p:tgtEl>
                                          <p:spTgt spid="24"/>
                                        </p:tgtEl>
                                      </p:cBhvr>
                                    </p:animEffect>
                                    <p:set>
                                      <p:cBhvr>
                                        <p:cTn id="131" dur="1" fill="hold">
                                          <p:stCondLst>
                                            <p:cond delay="499"/>
                                          </p:stCondLst>
                                        </p:cTn>
                                        <p:tgtEl>
                                          <p:spTgt spid="24"/>
                                        </p:tgtEl>
                                        <p:attrNameLst>
                                          <p:attrName>style.visibility</p:attrName>
                                        </p:attrNameLst>
                                      </p:cBhvr>
                                      <p:to>
                                        <p:strVal val="hidden"/>
                                      </p:to>
                                    </p:set>
                                  </p:childTnLst>
                                </p:cTn>
                              </p:par>
                              <p:par>
                                <p:cTn id="132" presetID="10" presetClass="entr" presetSubtype="0"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Effect transition="in" filter="fade">
                                      <p:cBhvr>
                                        <p:cTn id="134" dur="500"/>
                                        <p:tgtEl>
                                          <p:spTgt spid="25"/>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2"/>
                                        </p:tgtEl>
                                        <p:attrNameLst>
                                          <p:attrName>style.visibility</p:attrName>
                                        </p:attrNameLst>
                                      </p:cBhvr>
                                      <p:to>
                                        <p:strVal val="visible"/>
                                      </p:to>
                                    </p:set>
                                    <p:animEffect transition="in" filter="fade">
                                      <p:cBhvr>
                                        <p:cTn id="137" dur="500"/>
                                        <p:tgtEl>
                                          <p:spTgt spid="22"/>
                                        </p:tgtEl>
                                      </p:cBhvr>
                                    </p:animEffect>
                                  </p:childTnLst>
                                </p:cTn>
                              </p:par>
                              <p:par>
                                <p:cTn id="138" presetID="1" presetClass="emph" presetSubtype="2" fill="hold" nodeType="withEffect">
                                  <p:stCondLst>
                                    <p:cond delay="0"/>
                                  </p:stCondLst>
                                  <p:childTnLst>
                                    <p:animClr clrSpc="rgb" dir="cw">
                                      <p:cBhvr>
                                        <p:cTn id="139" dur="500" fill="hold"/>
                                        <p:tgtEl>
                                          <p:spTgt spid="18"/>
                                        </p:tgtEl>
                                        <p:attrNameLst>
                                          <p:attrName>fillcolor</p:attrName>
                                        </p:attrNameLst>
                                      </p:cBhvr>
                                      <p:to>
                                        <a:schemeClr val="tx1"/>
                                      </p:to>
                                    </p:animClr>
                                    <p:set>
                                      <p:cBhvr>
                                        <p:cTn id="140" dur="500" fill="hold"/>
                                        <p:tgtEl>
                                          <p:spTgt spid="18"/>
                                        </p:tgtEl>
                                        <p:attrNameLst>
                                          <p:attrName>fill.type</p:attrName>
                                        </p:attrNameLst>
                                      </p:cBhvr>
                                      <p:to>
                                        <p:strVal val="solid"/>
                                      </p:to>
                                    </p:set>
                                    <p:set>
                                      <p:cBhvr>
                                        <p:cTn id="141" dur="500" fill="hold"/>
                                        <p:tgtEl>
                                          <p:spTgt spid="18"/>
                                        </p:tgtEl>
                                        <p:attrNameLst>
                                          <p:attrName>fill.on</p:attrName>
                                        </p:attrNameLst>
                                      </p:cBhvr>
                                      <p:to>
                                        <p:strVal val="true"/>
                                      </p:to>
                                    </p:set>
                                  </p:childTnLst>
                                </p:cTn>
                              </p:par>
                              <p:par>
                                <p:cTn id="142" presetID="10" presetClass="exit" presetSubtype="0" fill="hold" grpId="1" nodeType="withEffect">
                                  <p:stCondLst>
                                    <p:cond delay="0"/>
                                  </p:stCondLst>
                                  <p:childTnLst>
                                    <p:animEffect transition="out" filter="fade">
                                      <p:cBhvr>
                                        <p:cTn id="143" dur="500"/>
                                        <p:tgtEl>
                                          <p:spTgt spid="19"/>
                                        </p:tgtEl>
                                      </p:cBhvr>
                                    </p:animEffect>
                                    <p:set>
                                      <p:cBhvr>
                                        <p:cTn id="144" dur="1" fill="hold">
                                          <p:stCondLst>
                                            <p:cond delay="499"/>
                                          </p:stCondLst>
                                        </p:cTn>
                                        <p:tgtEl>
                                          <p:spTgt spid="19"/>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63" presetClass="path" presetSubtype="0" accel="50000" decel="50000" fill="hold" grpId="9" nodeType="clickEffect">
                                  <p:stCondLst>
                                    <p:cond delay="0"/>
                                  </p:stCondLst>
                                  <p:childTnLst>
                                    <p:animMotion origin="layout" path="M 0.621 -1.23457E-7 L 0.68767 -1.23457E-7 " pathEditMode="relative" rAng="0" ptsTypes="AA">
                                      <p:cBhvr>
                                        <p:cTn id="148" dur="500" fill="hold"/>
                                        <p:tgtEl>
                                          <p:spTgt spid="10"/>
                                        </p:tgtEl>
                                        <p:attrNameLst>
                                          <p:attrName>ppt_x</p:attrName>
                                          <p:attrName>ppt_y</p:attrName>
                                        </p:attrNameLst>
                                      </p:cBhvr>
                                      <p:rCtr x="3333" y="0"/>
                                    </p:animMotion>
                                  </p:childTnLst>
                                </p:cTn>
                              </p:par>
                              <p:par>
                                <p:cTn id="149" presetID="1" presetClass="emph" presetSubtype="2" fill="hold" nodeType="withEffect">
                                  <p:stCondLst>
                                    <p:cond delay="0"/>
                                  </p:stCondLst>
                                  <p:childTnLst>
                                    <p:animClr clrSpc="rgb" dir="cw">
                                      <p:cBhvr>
                                        <p:cTn id="150" dur="500" fill="hold"/>
                                        <p:tgtEl>
                                          <p:spTgt spid="22"/>
                                        </p:tgtEl>
                                        <p:attrNameLst>
                                          <p:attrName>fillcolor</p:attrName>
                                        </p:attrNameLst>
                                      </p:cBhvr>
                                      <p:to>
                                        <a:schemeClr val="tx1"/>
                                      </p:to>
                                    </p:animClr>
                                    <p:set>
                                      <p:cBhvr>
                                        <p:cTn id="151" dur="500" fill="hold"/>
                                        <p:tgtEl>
                                          <p:spTgt spid="22"/>
                                        </p:tgtEl>
                                        <p:attrNameLst>
                                          <p:attrName>fill.type</p:attrName>
                                        </p:attrNameLst>
                                      </p:cBhvr>
                                      <p:to>
                                        <p:strVal val="solid"/>
                                      </p:to>
                                    </p:set>
                                    <p:set>
                                      <p:cBhvr>
                                        <p:cTn id="152" dur="500" fill="hold"/>
                                        <p:tgtEl>
                                          <p:spTgt spid="22"/>
                                        </p:tgtEl>
                                        <p:attrNameLst>
                                          <p:attrName>fill.on</p:attrName>
                                        </p:attrNameLst>
                                      </p:cBhvr>
                                      <p:to>
                                        <p:strVal val="true"/>
                                      </p:to>
                                    </p:set>
                                  </p:childTnLst>
                                </p:cTn>
                              </p:par>
                              <p:par>
                                <p:cTn id="153" presetID="10" presetClass="exit" presetSubtype="0" fill="hold" grpId="1" nodeType="withEffect">
                                  <p:stCondLst>
                                    <p:cond delay="0"/>
                                  </p:stCondLst>
                                  <p:childTnLst>
                                    <p:animEffect transition="out" filter="fade">
                                      <p:cBhvr>
                                        <p:cTn id="154" dur="500"/>
                                        <p:tgtEl>
                                          <p:spTgt spid="25"/>
                                        </p:tgtEl>
                                      </p:cBhvr>
                                    </p:animEffect>
                                    <p:set>
                                      <p:cBhvr>
                                        <p:cTn id="155" dur="1" fill="hold">
                                          <p:stCondLst>
                                            <p:cond delay="499"/>
                                          </p:stCondLst>
                                        </p:cTn>
                                        <p:tgtEl>
                                          <p:spTgt spid="25"/>
                                        </p:tgtEl>
                                        <p:attrNameLst>
                                          <p:attrName>style.visibility</p:attrName>
                                        </p:attrNameLst>
                                      </p:cBhvr>
                                      <p:to>
                                        <p:strVal val="hidden"/>
                                      </p:to>
                                    </p:set>
                                  </p:childTnLst>
                                </p:cTn>
                              </p:par>
                              <p:par>
                                <p:cTn id="156" presetID="10" presetClass="entr" presetSubtype="0" fill="hold" grpId="0" nodeType="withEffect">
                                  <p:stCondLst>
                                    <p:cond delay="0"/>
                                  </p:stCondLst>
                                  <p:childTnLst>
                                    <p:set>
                                      <p:cBhvr>
                                        <p:cTn id="157" dur="1" fill="hold">
                                          <p:stCondLst>
                                            <p:cond delay="0"/>
                                          </p:stCondLst>
                                        </p:cTn>
                                        <p:tgtEl>
                                          <p:spTgt spid="26"/>
                                        </p:tgtEl>
                                        <p:attrNameLst>
                                          <p:attrName>style.visibility</p:attrName>
                                        </p:attrNameLst>
                                      </p:cBhvr>
                                      <p:to>
                                        <p:strVal val="visible"/>
                                      </p:to>
                                    </p:set>
                                    <p:animEffect transition="in" filter="fade">
                                      <p:cBhvr>
                                        <p:cTn id="158" dur="500"/>
                                        <p:tgtEl>
                                          <p:spTgt spid="26"/>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1"/>
                                        </p:tgtEl>
                                        <p:attrNameLst>
                                          <p:attrName>style.visibility</p:attrName>
                                        </p:attrNameLst>
                                      </p:cBhvr>
                                      <p:to>
                                        <p:strVal val="visible"/>
                                      </p:to>
                                    </p:set>
                                    <p:animEffect transition="in" filter="fade">
                                      <p:cBhvr>
                                        <p:cTn id="161" dur="500"/>
                                        <p:tgtEl>
                                          <p:spTgt spid="21"/>
                                        </p:tgtEl>
                                      </p:cBhvr>
                                    </p:animEffect>
                                  </p:childTnLst>
                                </p:cTn>
                              </p:par>
                              <p:par>
                                <p:cTn id="162" presetID="10" presetClass="exit" presetSubtype="0" fill="hold" grpId="1" nodeType="withEffect">
                                  <p:stCondLst>
                                    <p:cond delay="0"/>
                                  </p:stCondLst>
                                  <p:childTnLst>
                                    <p:animEffect transition="out" filter="fade">
                                      <p:cBhvr>
                                        <p:cTn id="163" dur="500"/>
                                        <p:tgtEl>
                                          <p:spTgt spid="20"/>
                                        </p:tgtEl>
                                      </p:cBhvr>
                                    </p:animEffect>
                                    <p:set>
                                      <p:cBhvr>
                                        <p:cTn id="164" dur="1" fill="hold">
                                          <p:stCondLst>
                                            <p:cond delay="499"/>
                                          </p:stCondLst>
                                        </p:cTn>
                                        <p:tgtEl>
                                          <p:spTgt spid="20"/>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63" presetClass="path" presetSubtype="0" accel="50000" decel="50000" fill="hold" grpId="10" nodeType="clickEffect">
                                  <p:stCondLst>
                                    <p:cond delay="0"/>
                                  </p:stCondLst>
                                  <p:childTnLst>
                                    <p:animMotion origin="layout" path="M 0.68767 -1.23457E-7 L 0.75434 -1.23457E-7 " pathEditMode="relative" rAng="0" ptsTypes="AA">
                                      <p:cBhvr>
                                        <p:cTn id="168" dur="500" fill="hold"/>
                                        <p:tgtEl>
                                          <p:spTgt spid="10"/>
                                        </p:tgtEl>
                                        <p:attrNameLst>
                                          <p:attrName>ppt_x</p:attrName>
                                          <p:attrName>ppt_y</p:attrName>
                                        </p:attrNameLst>
                                      </p:cBhvr>
                                      <p:rCtr x="3333" y="0"/>
                                    </p:animMotion>
                                  </p:childTnLst>
                                </p:cTn>
                              </p:par>
                              <p:par>
                                <p:cTn id="169" presetID="10" presetClass="exit" presetSubtype="0" fill="hold" grpId="1" nodeType="withEffect">
                                  <p:stCondLst>
                                    <p:cond delay="0"/>
                                  </p:stCondLst>
                                  <p:childTnLst>
                                    <p:animEffect transition="out" filter="fade">
                                      <p:cBhvr>
                                        <p:cTn id="170" dur="500"/>
                                        <p:tgtEl>
                                          <p:spTgt spid="26"/>
                                        </p:tgtEl>
                                      </p:cBhvr>
                                    </p:animEffect>
                                    <p:set>
                                      <p:cBhvr>
                                        <p:cTn id="171" dur="1" fill="hold">
                                          <p:stCondLst>
                                            <p:cond delay="499"/>
                                          </p:stCondLst>
                                        </p:cTn>
                                        <p:tgtEl>
                                          <p:spTgt spid="26"/>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21"/>
                                        </p:tgtEl>
                                      </p:cBhvr>
                                    </p:animEffect>
                                    <p:set>
                                      <p:cBhvr>
                                        <p:cTn id="174" dur="1" fill="hold">
                                          <p:stCondLst>
                                            <p:cond delay="499"/>
                                          </p:stCondLst>
                                        </p:cTn>
                                        <p:tgtEl>
                                          <p:spTgt spid="21"/>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63" presetClass="path" presetSubtype="0" accel="50000" decel="50000" fill="hold" grpId="11" nodeType="clickEffect">
                                  <p:stCondLst>
                                    <p:cond delay="0"/>
                                  </p:stCondLst>
                                  <p:childTnLst>
                                    <p:animMotion origin="layout" path="M 0.75434 -1.23457E-7 L 0.90434 -1.23457E-7 " pathEditMode="relative" rAng="0" ptsTypes="AA">
                                      <p:cBhvr>
                                        <p:cTn id="178" dur="500" fill="hold"/>
                                        <p:tgtEl>
                                          <p:spTgt spid="10"/>
                                        </p:tgtEl>
                                        <p:attrNameLst>
                                          <p:attrName>ppt_x</p:attrName>
                                          <p:attrName>ppt_y</p:attrName>
                                        </p:attrNameLst>
                                      </p:cBhvr>
                                      <p:rCtr x="7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P spid="10" grpId="4" animBg="1"/>
      <p:bldP spid="10" grpId="5" animBg="1"/>
      <p:bldP spid="10" grpId="6" animBg="1"/>
      <p:bldP spid="10" grpId="7" animBg="1"/>
      <p:bldP spid="10" grpId="8" animBg="1"/>
      <p:bldP spid="10" grpId="9" animBg="1"/>
      <p:bldP spid="10" grpId="10" animBg="1"/>
      <p:bldP spid="10" grpId="11" animBg="1"/>
      <p:bldP spid="11" grpId="0" animBg="1"/>
      <p:bldP spid="11" grpId="1" animBg="1"/>
      <p:bldP spid="13" grpId="0" animBg="1"/>
      <p:bldP spid="13" grpId="1" animBg="1"/>
      <p:bldP spid="14" grpId="0" animBg="1"/>
      <p:bldP spid="14" grpId="1" animBg="1"/>
      <p:bldP spid="15" grpId="0" animBg="1"/>
      <p:bldP spid="15" grpId="1" animBg="1"/>
      <p:bldP spid="16" grpId="0" animBg="1"/>
      <p:bldP spid="16" grpId="1" animBg="1"/>
      <p:bldP spid="3" grpId="0" animBg="1"/>
      <p:bldP spid="3" grpId="1" animBg="1"/>
      <p:bldP spid="17" grpId="0" animBg="1"/>
      <p:bldP spid="17" grpId="1" animBg="1"/>
      <p:bldP spid="19" grpId="0" animBg="1"/>
      <p:bldP spid="19" grpId="1" animBg="1"/>
      <p:bldP spid="20" grpId="0" animBg="1"/>
      <p:bldP spid="20" grpId="1" animBg="1"/>
      <p:bldP spid="21" grpId="0" animBg="1"/>
      <p:bldP spid="21" grpId="1" animBg="1"/>
      <p:bldP spid="6" grpId="0" animBg="1"/>
      <p:bldP spid="18" grpId="0" animBg="1"/>
      <p:bldP spid="22" grpId="0" animBg="1"/>
      <p:bldP spid="7" grpId="0" animBg="1"/>
      <p:bldP spid="7"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Deactivate Connection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58</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00150"/>
            <a:ext cx="8839200" cy="1122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761" y="2499914"/>
            <a:ext cx="7066478" cy="2205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3030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XNoC – Control vs Data </a:t>
            </a:r>
            <a:r>
              <a:rPr lang="en-US" dirty="0"/>
              <a:t>Links </a:t>
            </a:r>
          </a:p>
        </p:txBody>
      </p:sp>
      <p:sp>
        <p:nvSpPr>
          <p:cNvPr id="4" name="Slide Number Placeholder 3"/>
          <p:cNvSpPr>
            <a:spLocks noGrp="1"/>
          </p:cNvSpPr>
          <p:nvPr>
            <p:ph type="sldNum" sz="quarter" idx="11"/>
          </p:nvPr>
        </p:nvSpPr>
        <p:spPr/>
        <p:txBody>
          <a:bodyPr/>
          <a:lstStyle/>
          <a:p>
            <a:fld id="{B6F15528-21DE-4FAA-801E-634DDDAF4B2B}" type="slidenum">
              <a:rPr lang="en-US" smtClean="0"/>
              <a:pPr/>
              <a:t>59</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06459"/>
            <a:ext cx="7848600" cy="3398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7355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p:cNvGraphicFramePr>
            <a:graphicFrameLocks/>
          </p:cNvGraphicFramePr>
          <p:nvPr>
            <p:extLst>
              <p:ext uri="{D42A27DB-BD31-4B8C-83A1-F6EECF244321}">
                <p14:modId xmlns:p14="http://schemas.microsoft.com/office/powerpoint/2010/main" val="2598781368"/>
              </p:ext>
            </p:extLst>
          </p:nvPr>
        </p:nvGraphicFramePr>
        <p:xfrm>
          <a:off x="458787" y="1296400"/>
          <a:ext cx="8151813" cy="2480989"/>
        </p:xfrm>
        <a:graphic>
          <a:graphicData uri="http://schemas.openxmlformats.org/drawingml/2006/table">
            <a:tbl>
              <a:tblPr firstRow="1" bandRow="1">
                <a:tableStyleId>{21E4AEA4-8DFA-4A89-87EB-49C32662AFE0}</a:tableStyleId>
              </a:tblPr>
              <a:tblGrid>
                <a:gridCol w="3035905"/>
                <a:gridCol w="2781108"/>
                <a:gridCol w="2334800"/>
              </a:tblGrid>
              <a:tr h="438829">
                <a:tc>
                  <a:txBody>
                    <a:bodyPr/>
                    <a:lstStyle/>
                    <a:p>
                      <a:pPr algn="ctr"/>
                      <a:r>
                        <a:rPr lang="en-US" dirty="0" smtClean="0"/>
                        <a:t>Features</a:t>
                      </a:r>
                      <a:endParaRPr lang="en-US" dirty="0"/>
                    </a:p>
                  </a:txBody>
                  <a:tcPr/>
                </a:tc>
                <a:tc>
                  <a:txBody>
                    <a:bodyPr/>
                    <a:lstStyle/>
                    <a:p>
                      <a:pPr algn="ctr"/>
                      <a:r>
                        <a:rPr lang="en-US" dirty="0" smtClean="0"/>
                        <a:t>Centralized</a:t>
                      </a:r>
                      <a:r>
                        <a:rPr lang="en-US" baseline="0" dirty="0" smtClean="0"/>
                        <a:t> NoC [1,2,3]</a:t>
                      </a:r>
                      <a:endParaRPr lang="en-US" dirty="0"/>
                    </a:p>
                  </a:txBody>
                  <a:tcPr/>
                </a:tc>
                <a:tc>
                  <a:txBody>
                    <a:bodyPr/>
                    <a:lstStyle/>
                    <a:p>
                      <a:pPr algn="ctr"/>
                      <a:r>
                        <a:rPr lang="en-US" dirty="0" smtClean="0"/>
                        <a:t>Decentralized NoC [4,5]</a:t>
                      </a:r>
                    </a:p>
                  </a:txBody>
                  <a:tcPr/>
                </a:tc>
              </a:tr>
              <a:tr h="277155">
                <a:tc>
                  <a:txBody>
                    <a:bodyPr/>
                    <a:lstStyle/>
                    <a:p>
                      <a:r>
                        <a:rPr lang="en-US" dirty="0" smtClean="0"/>
                        <a:t>Have global view of the network</a:t>
                      </a:r>
                      <a:endParaRPr lang="en-US" dirty="0"/>
                    </a:p>
                  </a:txBody>
                  <a:tcPr/>
                </a:tc>
                <a:tc>
                  <a:txBody>
                    <a:bodyPr/>
                    <a:lstStyle/>
                    <a:p>
                      <a:pPr marL="0" marR="0" indent="0" algn="ctr" defTabSz="824423" rtl="0" eaLnBrk="1" fontAlgn="auto" latinLnBrk="0" hangingPunct="1">
                        <a:lnSpc>
                          <a:spcPct val="100000"/>
                        </a:lnSpc>
                        <a:spcBef>
                          <a:spcPts val="0"/>
                        </a:spcBef>
                        <a:spcAft>
                          <a:spcPts val="0"/>
                        </a:spcAft>
                        <a:buClrTx/>
                        <a:buSzTx/>
                        <a:buFontTx/>
                        <a:buNone/>
                        <a:tabLst/>
                        <a:defRPr/>
                      </a:pPr>
                      <a:r>
                        <a:rPr lang="en-US" sz="1600" b="1" dirty="0" smtClean="0">
                          <a:solidFill>
                            <a:srgbClr val="00B050"/>
                          </a:solidFill>
                          <a:sym typeface="Symbol"/>
                        </a:rPr>
                        <a:t></a:t>
                      </a:r>
                      <a:endParaRPr lang="en-US" sz="1600" b="1" dirty="0" smtClean="0">
                        <a:solidFill>
                          <a:srgbClr val="00B050"/>
                        </a:solidFill>
                      </a:endParaRPr>
                    </a:p>
                  </a:txBody>
                  <a:tcPr/>
                </a:tc>
                <a:tc>
                  <a:txBody>
                    <a:bodyPr/>
                    <a:lstStyle/>
                    <a:p>
                      <a:pPr algn="ctr"/>
                      <a:r>
                        <a:rPr lang="en-US" b="1" dirty="0" smtClean="0">
                          <a:solidFill>
                            <a:srgbClr val="FF0000"/>
                          </a:solidFill>
                          <a:sym typeface="Symbol"/>
                        </a:rPr>
                        <a:t>×</a:t>
                      </a:r>
                      <a:endParaRPr lang="en-US" b="1" dirty="0"/>
                    </a:p>
                  </a:txBody>
                  <a:tcPr/>
                </a:tc>
              </a:tr>
              <a:tr h="277155">
                <a:tc>
                  <a:txBody>
                    <a:bodyPr/>
                    <a:lstStyle/>
                    <a:p>
                      <a:r>
                        <a:rPr lang="en-US" dirty="0" smtClean="0"/>
                        <a:t>Change routing algorithm</a:t>
                      </a:r>
                      <a:endParaRPr lang="en-US" dirty="0"/>
                    </a:p>
                  </a:txBody>
                  <a:tcPr/>
                </a:tc>
                <a:tc>
                  <a:txBody>
                    <a:bodyPr/>
                    <a:lstStyle/>
                    <a:p>
                      <a:pPr marL="0" marR="0" indent="0" algn="ctr" defTabSz="824423" rtl="0" eaLnBrk="1" fontAlgn="auto" latinLnBrk="0" hangingPunct="1">
                        <a:lnSpc>
                          <a:spcPct val="100000"/>
                        </a:lnSpc>
                        <a:spcBef>
                          <a:spcPts val="0"/>
                        </a:spcBef>
                        <a:spcAft>
                          <a:spcPts val="0"/>
                        </a:spcAft>
                        <a:buClrTx/>
                        <a:buSzTx/>
                        <a:buFontTx/>
                        <a:buNone/>
                        <a:tabLst/>
                        <a:defRPr/>
                      </a:pPr>
                      <a:r>
                        <a:rPr lang="en-US" sz="1600" b="1" dirty="0" smtClean="0">
                          <a:solidFill>
                            <a:srgbClr val="00B050"/>
                          </a:solidFill>
                          <a:sym typeface="Symbol"/>
                        </a:rPr>
                        <a:t></a:t>
                      </a:r>
                      <a:endParaRPr lang="en-US" sz="1600" b="1" dirty="0" smtClean="0">
                        <a:solidFill>
                          <a:srgbClr val="00B050"/>
                        </a:solidFill>
                      </a:endParaRPr>
                    </a:p>
                  </a:txBody>
                  <a:tcPr/>
                </a:tc>
                <a:tc>
                  <a:txBody>
                    <a:bodyPr/>
                    <a:lstStyle/>
                    <a:p>
                      <a:pPr algn="ctr"/>
                      <a:r>
                        <a:rPr lang="en-US" b="1" dirty="0" smtClean="0">
                          <a:solidFill>
                            <a:srgbClr val="FF0000"/>
                          </a:solidFill>
                          <a:sym typeface="Symbol"/>
                        </a:rPr>
                        <a:t>×</a:t>
                      </a:r>
                      <a:endParaRPr lang="en-US" b="1" dirty="0"/>
                    </a:p>
                  </a:txBody>
                  <a:tcPr/>
                </a:tc>
              </a:tr>
              <a:tr h="277155">
                <a:tc>
                  <a:txBody>
                    <a:bodyPr/>
                    <a:lstStyle/>
                    <a:p>
                      <a:r>
                        <a:rPr lang="en-US" dirty="0" smtClean="0"/>
                        <a:t>Allocate multi-slot path</a:t>
                      </a:r>
                      <a:endParaRPr lang="en-US" dirty="0"/>
                    </a:p>
                  </a:txBody>
                  <a:tcPr/>
                </a:tc>
                <a:tc>
                  <a:txBody>
                    <a:bodyPr/>
                    <a:lstStyle/>
                    <a:p>
                      <a:pPr marL="0" marR="0" indent="0" algn="ctr" defTabSz="824423" rtl="0" eaLnBrk="1" fontAlgn="auto" latinLnBrk="0" hangingPunct="1">
                        <a:lnSpc>
                          <a:spcPct val="100000"/>
                        </a:lnSpc>
                        <a:spcBef>
                          <a:spcPts val="0"/>
                        </a:spcBef>
                        <a:spcAft>
                          <a:spcPts val="0"/>
                        </a:spcAft>
                        <a:buClrTx/>
                        <a:buSzTx/>
                        <a:buFontTx/>
                        <a:buNone/>
                        <a:tabLst/>
                        <a:defRPr/>
                      </a:pPr>
                      <a:r>
                        <a:rPr lang="en-US" sz="1600" b="1" dirty="0" smtClean="0">
                          <a:solidFill>
                            <a:srgbClr val="00B050"/>
                          </a:solidFill>
                          <a:sym typeface="Symbol"/>
                        </a:rPr>
                        <a:t></a:t>
                      </a:r>
                      <a:endParaRPr lang="en-US" sz="1600" b="1" dirty="0" smtClean="0">
                        <a:solidFill>
                          <a:srgbClr val="00B050"/>
                        </a:solidFill>
                      </a:endParaRPr>
                    </a:p>
                  </a:txBody>
                  <a:tcPr/>
                </a:tc>
                <a:tc>
                  <a:txBody>
                    <a:bodyPr/>
                    <a:lstStyle/>
                    <a:p>
                      <a:pPr algn="ctr"/>
                      <a:r>
                        <a:rPr lang="en-US" b="1" dirty="0" smtClean="0">
                          <a:solidFill>
                            <a:srgbClr val="FF0000"/>
                          </a:solidFill>
                          <a:sym typeface="Symbol"/>
                        </a:rPr>
                        <a:t>×</a:t>
                      </a:r>
                      <a:endParaRPr lang="en-US" b="1" dirty="0"/>
                    </a:p>
                  </a:txBody>
                  <a:tcPr/>
                </a:tc>
              </a:tr>
              <a:tr h="277155">
                <a:tc>
                  <a:txBody>
                    <a:bodyPr/>
                    <a:lstStyle/>
                    <a:p>
                      <a:r>
                        <a:rPr lang="en-US" dirty="0" smtClean="0"/>
                        <a:t>Setup</a:t>
                      </a:r>
                      <a:r>
                        <a:rPr lang="en-US" baseline="0" dirty="0" smtClean="0"/>
                        <a:t> multicast domain</a:t>
                      </a:r>
                      <a:endParaRPr lang="en-US" dirty="0"/>
                    </a:p>
                  </a:txBody>
                  <a:tcPr/>
                </a:tc>
                <a:tc>
                  <a:txBody>
                    <a:bodyPr/>
                    <a:lstStyle/>
                    <a:p>
                      <a:pPr algn="ctr"/>
                      <a:r>
                        <a:rPr lang="en-US" sz="1800" b="1" dirty="0" smtClean="0">
                          <a:solidFill>
                            <a:srgbClr val="00B050"/>
                          </a:solidFill>
                          <a:sym typeface="Symbol"/>
                        </a:rPr>
                        <a:t></a:t>
                      </a:r>
                      <a:endParaRPr lang="en-US" sz="1800" b="1" dirty="0">
                        <a:solidFill>
                          <a:srgbClr val="00B050"/>
                        </a:solidFill>
                      </a:endParaRPr>
                    </a:p>
                  </a:txBody>
                  <a:tcPr/>
                </a:tc>
                <a:tc>
                  <a:txBody>
                    <a:bodyPr/>
                    <a:lstStyle/>
                    <a:p>
                      <a:pPr algn="ctr"/>
                      <a:r>
                        <a:rPr lang="en-US" b="1" dirty="0" smtClean="0">
                          <a:solidFill>
                            <a:srgbClr val="FF0000"/>
                          </a:solidFill>
                          <a:sym typeface="Symbol"/>
                        </a:rPr>
                        <a:t>×</a:t>
                      </a:r>
                      <a:endParaRPr lang="en-US" b="1" dirty="0">
                        <a:solidFill>
                          <a:srgbClr val="FF0000"/>
                        </a:solidFill>
                      </a:endParaRPr>
                    </a:p>
                  </a:txBody>
                  <a:tcPr/>
                </a:tc>
              </a:tr>
              <a:tr h="254059">
                <a:tc>
                  <a:txBody>
                    <a:bodyPr/>
                    <a:lstStyle/>
                    <a:p>
                      <a:r>
                        <a:rPr lang="en-US" dirty="0" smtClean="0"/>
                        <a:t>Reconfiguration Latency</a:t>
                      </a:r>
                      <a:endParaRPr lang="en-US" dirty="0"/>
                    </a:p>
                  </a:txBody>
                  <a:tcPr/>
                </a:tc>
                <a:tc>
                  <a:txBody>
                    <a:bodyPr/>
                    <a:lstStyle/>
                    <a:p>
                      <a:pPr marL="0" marR="0" indent="0" algn="ctr" defTabSz="824423" rtl="0" eaLnBrk="1" fontAlgn="auto" latinLnBrk="0" hangingPunct="1">
                        <a:lnSpc>
                          <a:spcPct val="100000"/>
                        </a:lnSpc>
                        <a:spcBef>
                          <a:spcPts val="0"/>
                        </a:spcBef>
                        <a:spcAft>
                          <a:spcPts val="0"/>
                        </a:spcAft>
                        <a:buClrTx/>
                        <a:buSzTx/>
                        <a:buFontTx/>
                        <a:buNone/>
                        <a:tabLst/>
                        <a:defRPr/>
                      </a:pPr>
                      <a:r>
                        <a:rPr lang="en-US" b="1" dirty="0" smtClean="0">
                          <a:solidFill>
                            <a:srgbClr val="FF0000"/>
                          </a:solidFill>
                          <a:sym typeface="Symbol"/>
                        </a:rPr>
                        <a:t>×</a:t>
                      </a:r>
                      <a:endParaRPr lang="en-US" sz="1600" b="1" dirty="0" smtClean="0">
                        <a:solidFill>
                          <a:srgbClr val="00B050"/>
                        </a:solidFill>
                      </a:endParaRPr>
                    </a:p>
                  </a:txBody>
                  <a:tcPr/>
                </a:tc>
                <a:tc>
                  <a:txBody>
                    <a:bodyPr/>
                    <a:lstStyle/>
                    <a:p>
                      <a:pPr algn="ctr"/>
                      <a:r>
                        <a:rPr lang="en-US" sz="1600" b="1" dirty="0" smtClean="0">
                          <a:solidFill>
                            <a:srgbClr val="00B050"/>
                          </a:solidFill>
                          <a:sym typeface="Symbol"/>
                        </a:rPr>
                        <a:t></a:t>
                      </a:r>
                      <a:endParaRPr lang="en-US" b="1" dirty="0"/>
                    </a:p>
                  </a:txBody>
                  <a:tcPr/>
                </a:tc>
              </a:tr>
              <a:tr h="254059">
                <a:tc>
                  <a:txBody>
                    <a:bodyPr/>
                    <a:lstStyle/>
                    <a:p>
                      <a:r>
                        <a:rPr lang="en-US" dirty="0" smtClean="0"/>
                        <a:t>Scalability</a:t>
                      </a:r>
                      <a:endParaRPr lang="en-US" dirty="0"/>
                    </a:p>
                  </a:txBody>
                  <a:tcPr/>
                </a:tc>
                <a:tc>
                  <a:txBody>
                    <a:bodyPr/>
                    <a:lstStyle/>
                    <a:p>
                      <a:pPr marL="0" marR="0" indent="0" algn="ctr" defTabSz="824423" rtl="0" eaLnBrk="1" fontAlgn="auto" latinLnBrk="0" hangingPunct="1">
                        <a:lnSpc>
                          <a:spcPct val="100000"/>
                        </a:lnSpc>
                        <a:spcBef>
                          <a:spcPts val="0"/>
                        </a:spcBef>
                        <a:spcAft>
                          <a:spcPts val="0"/>
                        </a:spcAft>
                        <a:buClrTx/>
                        <a:buSzTx/>
                        <a:buFontTx/>
                        <a:buNone/>
                        <a:tabLst/>
                        <a:defRPr/>
                      </a:pPr>
                      <a:r>
                        <a:rPr lang="en-US" b="1" dirty="0" smtClean="0">
                          <a:solidFill>
                            <a:srgbClr val="FF0000"/>
                          </a:solidFill>
                          <a:sym typeface="Symbol"/>
                        </a:rPr>
                        <a:t>×</a:t>
                      </a:r>
                      <a:endParaRPr lang="en-US" sz="1600" b="1" dirty="0" smtClean="0">
                        <a:solidFill>
                          <a:srgbClr val="00B050"/>
                        </a:solidFill>
                      </a:endParaRPr>
                    </a:p>
                  </a:txBody>
                  <a:tcPr/>
                </a:tc>
                <a:tc>
                  <a:txBody>
                    <a:bodyPr/>
                    <a:lstStyle/>
                    <a:p>
                      <a:pPr algn="ctr"/>
                      <a:r>
                        <a:rPr lang="en-US" sz="1600" b="1" dirty="0" smtClean="0">
                          <a:solidFill>
                            <a:srgbClr val="00B050"/>
                          </a:solidFill>
                          <a:sym typeface="Symbol"/>
                        </a:rPr>
                        <a:t></a:t>
                      </a:r>
                      <a:endParaRPr lang="en-US" b="1" dirty="0"/>
                    </a:p>
                  </a:txBody>
                  <a:tcPr/>
                </a:tc>
              </a:tr>
            </a:tbl>
          </a:graphicData>
        </a:graphic>
      </p:graphicFrame>
      <p:sp>
        <p:nvSpPr>
          <p:cNvPr id="2" name="Title 1"/>
          <p:cNvSpPr>
            <a:spLocks noGrp="1"/>
          </p:cNvSpPr>
          <p:nvPr>
            <p:ph type="title"/>
          </p:nvPr>
        </p:nvSpPr>
        <p:spPr>
          <a:xfrm>
            <a:off x="550500" y="194736"/>
            <a:ext cx="6518763" cy="1081614"/>
          </a:xfrm>
        </p:spPr>
        <p:txBody>
          <a:bodyPr/>
          <a:lstStyle/>
          <a:p>
            <a:r>
              <a:rPr lang="en-US" dirty="0" smtClean="0"/>
              <a:t>Contributions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80893830"/>
              </p:ext>
            </p:extLst>
          </p:nvPr>
        </p:nvGraphicFramePr>
        <p:xfrm>
          <a:off x="872648" y="1462360"/>
          <a:ext cx="7320916" cy="2176189"/>
        </p:xfrm>
        <a:graphic>
          <a:graphicData uri="http://schemas.openxmlformats.org/drawingml/2006/table">
            <a:tbl>
              <a:tblPr firstRow="1" bandRow="1">
                <a:tableStyleId>{21E4AEA4-8DFA-4A89-87EB-49C32662AFE0}</a:tableStyleId>
              </a:tblPr>
              <a:tblGrid>
                <a:gridCol w="3276600"/>
                <a:gridCol w="1383030"/>
                <a:gridCol w="1432243"/>
                <a:gridCol w="1229043"/>
              </a:tblGrid>
              <a:tr h="438829">
                <a:tc>
                  <a:txBody>
                    <a:bodyPr/>
                    <a:lstStyle/>
                    <a:p>
                      <a:pPr algn="ctr"/>
                      <a:r>
                        <a:rPr lang="en-US" dirty="0" smtClean="0"/>
                        <a:t>Features</a:t>
                      </a:r>
                      <a:endParaRPr lang="en-US" dirty="0"/>
                    </a:p>
                  </a:txBody>
                  <a:tcPr/>
                </a:tc>
                <a:tc>
                  <a:txBody>
                    <a:bodyPr/>
                    <a:lstStyle/>
                    <a:p>
                      <a:pPr algn="ctr"/>
                      <a:r>
                        <a:rPr lang="en-US" baseline="0" dirty="0" smtClean="0"/>
                        <a:t>[1,2,3]</a:t>
                      </a:r>
                      <a:endParaRPr lang="en-US" dirty="0"/>
                    </a:p>
                  </a:txBody>
                  <a:tcPr/>
                </a:tc>
                <a:tc>
                  <a:txBody>
                    <a:bodyPr/>
                    <a:lstStyle/>
                    <a:p>
                      <a:pPr algn="ctr"/>
                      <a:r>
                        <a:rPr lang="en-US" dirty="0" smtClean="0"/>
                        <a:t>[4,5]</a:t>
                      </a:r>
                    </a:p>
                  </a:txBody>
                  <a:tcPr/>
                </a:tc>
                <a:tc>
                  <a:txBody>
                    <a:bodyPr/>
                    <a:lstStyle/>
                    <a:p>
                      <a:pPr algn="ctr"/>
                      <a:r>
                        <a:rPr lang="en-US" dirty="0" smtClean="0"/>
                        <a:t>XNoC</a:t>
                      </a:r>
                    </a:p>
                  </a:txBody>
                  <a:tcPr/>
                </a:tc>
              </a:tr>
              <a:tr h="277155">
                <a:tc>
                  <a:txBody>
                    <a:bodyPr/>
                    <a:lstStyle/>
                    <a:p>
                      <a:r>
                        <a:rPr lang="en-US" dirty="0" smtClean="0"/>
                        <a:t>Controller</a:t>
                      </a:r>
                      <a:endParaRPr lang="en-US" dirty="0"/>
                    </a:p>
                  </a:txBody>
                  <a:tcPr/>
                </a:tc>
                <a:tc>
                  <a:txBody>
                    <a:bodyPr/>
                    <a:lstStyle/>
                    <a:p>
                      <a:pPr algn="ctr"/>
                      <a:r>
                        <a:rPr lang="en-US" sz="1800" b="1" dirty="0" smtClean="0">
                          <a:solidFill>
                            <a:schemeClr val="tx1"/>
                          </a:solidFill>
                        </a:rPr>
                        <a:t>Centralized</a:t>
                      </a:r>
                      <a:endParaRPr lang="en-US" sz="1800" b="1" dirty="0">
                        <a:solidFill>
                          <a:schemeClr val="tx1"/>
                        </a:solidFill>
                      </a:endParaRPr>
                    </a:p>
                  </a:txBody>
                  <a:tcPr/>
                </a:tc>
                <a:tc>
                  <a:txBody>
                    <a:bodyPr/>
                    <a:lstStyle/>
                    <a:p>
                      <a:pPr algn="ctr"/>
                      <a:r>
                        <a:rPr lang="en-US" b="1" dirty="0" smtClean="0">
                          <a:solidFill>
                            <a:schemeClr val="tx1"/>
                          </a:solidFill>
                        </a:rPr>
                        <a:t>Decentralized</a:t>
                      </a:r>
                      <a:endParaRPr lang="en-US" b="1" dirty="0">
                        <a:solidFill>
                          <a:schemeClr val="tx1"/>
                        </a:solidFill>
                      </a:endParaRPr>
                    </a:p>
                  </a:txBody>
                  <a:tcPr/>
                </a:tc>
                <a:tc>
                  <a:txBody>
                    <a:bodyPr/>
                    <a:lstStyle/>
                    <a:p>
                      <a:pPr algn="ctr"/>
                      <a:r>
                        <a:rPr lang="en-US" b="1" dirty="0" smtClean="0">
                          <a:solidFill>
                            <a:schemeClr val="tx1"/>
                          </a:solidFill>
                        </a:rPr>
                        <a:t>Distributed</a:t>
                      </a:r>
                      <a:endParaRPr lang="en-US" b="1" dirty="0">
                        <a:solidFill>
                          <a:schemeClr val="tx1"/>
                        </a:solidFill>
                      </a:endParaRPr>
                    </a:p>
                  </a:txBody>
                  <a:tcPr/>
                </a:tc>
              </a:tr>
              <a:tr h="277155">
                <a:tc>
                  <a:txBody>
                    <a:bodyPr/>
                    <a:lstStyle/>
                    <a:p>
                      <a:r>
                        <a:rPr lang="en-US" dirty="0" smtClean="0"/>
                        <a:t>Multicast with aggregated</a:t>
                      </a:r>
                      <a:r>
                        <a:rPr lang="en-US" baseline="0" dirty="0" smtClean="0"/>
                        <a:t> feedback</a:t>
                      </a:r>
                      <a:endParaRPr lang="en-US" dirty="0"/>
                    </a:p>
                  </a:txBody>
                  <a:tcPr/>
                </a:tc>
                <a:tc>
                  <a:txBody>
                    <a:bodyPr/>
                    <a:lstStyle/>
                    <a:p>
                      <a:pPr marL="0" marR="0" lvl="0" indent="0" algn="ctr" defTabSz="824423"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sym typeface="Symbol"/>
                        </a:rPr>
                        <a:t>×</a:t>
                      </a:r>
                      <a:endParaRPr lang="en-US" sz="1800" b="1" dirty="0" smtClean="0">
                        <a:solidFill>
                          <a:srgbClr val="FF0000"/>
                        </a:solidFill>
                      </a:endParaRPr>
                    </a:p>
                  </a:txBody>
                  <a:tcPr/>
                </a:tc>
                <a:tc>
                  <a:txBody>
                    <a:bodyPr/>
                    <a:lstStyle/>
                    <a:p>
                      <a:pPr marL="0" marR="0" lvl="0" indent="0" algn="ctr" defTabSz="824423" rtl="0" eaLnBrk="1" fontAlgn="auto" latinLnBrk="0" hangingPunct="1">
                        <a:lnSpc>
                          <a:spcPct val="100000"/>
                        </a:lnSpc>
                        <a:spcBef>
                          <a:spcPts val="0"/>
                        </a:spcBef>
                        <a:spcAft>
                          <a:spcPts val="0"/>
                        </a:spcAft>
                        <a:buClrTx/>
                        <a:buSzTx/>
                        <a:buFontTx/>
                        <a:buNone/>
                        <a:tabLst/>
                        <a:defRPr/>
                      </a:pPr>
                      <a:r>
                        <a:rPr lang="en-US" b="1" dirty="0" smtClean="0">
                          <a:solidFill>
                            <a:srgbClr val="FF0000"/>
                          </a:solidFill>
                          <a:sym typeface="Symbol"/>
                        </a:rPr>
                        <a:t>×</a:t>
                      </a:r>
                      <a:endParaRPr lang="en-US" b="1" dirty="0" smtClean="0">
                        <a:solidFill>
                          <a:srgbClr val="FF0000"/>
                        </a:solidFill>
                      </a:endParaRPr>
                    </a:p>
                  </a:txBody>
                  <a:tcPr/>
                </a:tc>
                <a:tc>
                  <a:txBody>
                    <a:bodyPr/>
                    <a:lstStyle/>
                    <a:p>
                      <a:pPr algn="ctr"/>
                      <a:r>
                        <a:rPr lang="en-US" sz="1600" b="1" dirty="0" smtClean="0">
                          <a:solidFill>
                            <a:srgbClr val="00B050"/>
                          </a:solidFill>
                          <a:sym typeface="Symbol"/>
                        </a:rPr>
                        <a:t></a:t>
                      </a:r>
                      <a:endParaRPr lang="en-US" b="1" dirty="0">
                        <a:solidFill>
                          <a:srgbClr val="FF0000"/>
                        </a:solidFill>
                      </a:endParaRPr>
                    </a:p>
                  </a:txBody>
                  <a:tcPr/>
                </a:tc>
              </a:tr>
              <a:tr h="254059">
                <a:tc>
                  <a:txBody>
                    <a:bodyPr/>
                    <a:lstStyle/>
                    <a:p>
                      <a:r>
                        <a:rPr lang="en-US" dirty="0" smtClean="0"/>
                        <a:t>Non-intrusive reconfiguration</a:t>
                      </a:r>
                      <a:endParaRPr lang="en-US" dirty="0"/>
                    </a:p>
                  </a:txBody>
                  <a:tcPr/>
                </a:tc>
                <a:tc>
                  <a:txBody>
                    <a:bodyPr/>
                    <a:lstStyle/>
                    <a:p>
                      <a:pPr marL="0" marR="0" indent="0" algn="ctr" defTabSz="824423" rtl="0" eaLnBrk="1" fontAlgn="auto" latinLnBrk="0" hangingPunct="1">
                        <a:lnSpc>
                          <a:spcPct val="100000"/>
                        </a:lnSpc>
                        <a:spcBef>
                          <a:spcPts val="0"/>
                        </a:spcBef>
                        <a:spcAft>
                          <a:spcPts val="0"/>
                        </a:spcAft>
                        <a:buClrTx/>
                        <a:buSzTx/>
                        <a:buFontTx/>
                        <a:buNone/>
                        <a:tabLst/>
                        <a:defRPr/>
                      </a:pPr>
                      <a:r>
                        <a:rPr lang="en-US" b="1" dirty="0" smtClean="0">
                          <a:solidFill>
                            <a:srgbClr val="FF0000"/>
                          </a:solidFill>
                          <a:sym typeface="Symbol"/>
                        </a:rPr>
                        <a:t>×</a:t>
                      </a:r>
                      <a:endParaRPr lang="en-US" sz="1600" b="1" dirty="0" smtClean="0">
                        <a:solidFill>
                          <a:srgbClr val="00B050"/>
                        </a:solidFill>
                      </a:endParaRPr>
                    </a:p>
                  </a:txBody>
                  <a:tcPr/>
                </a:tc>
                <a:tc>
                  <a:txBody>
                    <a:bodyPr/>
                    <a:lstStyle/>
                    <a:p>
                      <a:pPr algn="ctr"/>
                      <a:r>
                        <a:rPr lang="en-US" b="1" dirty="0" smtClean="0">
                          <a:solidFill>
                            <a:srgbClr val="FF0000"/>
                          </a:solidFill>
                          <a:sym typeface="Symbol"/>
                        </a:rPr>
                        <a:t>×</a:t>
                      </a:r>
                      <a:endParaRPr lang="en-US" b="1" dirty="0"/>
                    </a:p>
                  </a:txBody>
                  <a:tcPr/>
                </a:tc>
                <a:tc>
                  <a:txBody>
                    <a:bodyPr/>
                    <a:lstStyle/>
                    <a:p>
                      <a:pPr algn="ctr"/>
                      <a:r>
                        <a:rPr lang="en-US" sz="1600" b="1" dirty="0" smtClean="0">
                          <a:solidFill>
                            <a:srgbClr val="00B050"/>
                          </a:solidFill>
                          <a:sym typeface="Symbol"/>
                        </a:rPr>
                        <a:t></a:t>
                      </a:r>
                      <a:endParaRPr lang="en-US" b="1" dirty="0"/>
                    </a:p>
                  </a:txBody>
                  <a:tcPr/>
                </a:tc>
              </a:tr>
              <a:tr h="254059">
                <a:tc>
                  <a:txBody>
                    <a:bodyPr/>
                    <a:lstStyle/>
                    <a:p>
                      <a:r>
                        <a:rPr lang="en-US" dirty="0" smtClean="0"/>
                        <a:t>Reconfiguration Latency</a:t>
                      </a:r>
                      <a:endParaRPr lang="en-US" dirty="0"/>
                    </a:p>
                  </a:txBody>
                  <a:tcPr/>
                </a:tc>
                <a:tc>
                  <a:txBody>
                    <a:bodyPr/>
                    <a:lstStyle/>
                    <a:p>
                      <a:pPr marL="0" marR="0" indent="0" algn="ctr" defTabSz="824423" rtl="0" eaLnBrk="1" fontAlgn="auto" latinLnBrk="0" hangingPunct="1">
                        <a:lnSpc>
                          <a:spcPct val="100000"/>
                        </a:lnSpc>
                        <a:spcBef>
                          <a:spcPts val="0"/>
                        </a:spcBef>
                        <a:spcAft>
                          <a:spcPts val="0"/>
                        </a:spcAft>
                        <a:buClrTx/>
                        <a:buSzTx/>
                        <a:buFontTx/>
                        <a:buNone/>
                        <a:tabLst/>
                        <a:defRPr/>
                      </a:pPr>
                      <a:r>
                        <a:rPr lang="en-US" b="1" dirty="0" smtClean="0">
                          <a:solidFill>
                            <a:srgbClr val="FF0000"/>
                          </a:solidFill>
                          <a:sym typeface="Symbol"/>
                        </a:rPr>
                        <a:t>×</a:t>
                      </a:r>
                      <a:endParaRPr lang="en-US" sz="1600" b="1" dirty="0" smtClean="0">
                        <a:solidFill>
                          <a:srgbClr val="00B050"/>
                        </a:solidFill>
                      </a:endParaRPr>
                    </a:p>
                  </a:txBody>
                  <a:tcPr/>
                </a:tc>
                <a:tc>
                  <a:txBody>
                    <a:bodyPr/>
                    <a:lstStyle/>
                    <a:p>
                      <a:pPr algn="ctr"/>
                      <a:r>
                        <a:rPr lang="en-US" sz="1600" b="1" dirty="0" smtClean="0">
                          <a:solidFill>
                            <a:srgbClr val="00B050"/>
                          </a:solidFill>
                          <a:sym typeface="Symbol"/>
                        </a:rPr>
                        <a:t></a:t>
                      </a:r>
                      <a:endParaRPr lang="en-US" b="1" dirty="0"/>
                    </a:p>
                  </a:txBody>
                  <a:tcPr/>
                </a:tc>
                <a:tc>
                  <a:txBody>
                    <a:bodyPr/>
                    <a:lstStyle/>
                    <a:p>
                      <a:pPr algn="ctr"/>
                      <a:r>
                        <a:rPr lang="en-US" sz="1600" b="1" dirty="0" smtClean="0">
                          <a:solidFill>
                            <a:srgbClr val="00B050"/>
                          </a:solidFill>
                          <a:sym typeface="Symbol"/>
                        </a:rPr>
                        <a:t></a:t>
                      </a:r>
                      <a:endParaRPr lang="en-US" b="1" dirty="0"/>
                    </a:p>
                  </a:txBody>
                  <a:tcPr/>
                </a:tc>
              </a:tr>
              <a:tr h="254059">
                <a:tc>
                  <a:txBody>
                    <a:bodyPr/>
                    <a:lstStyle/>
                    <a:p>
                      <a:r>
                        <a:rPr lang="en-US" dirty="0" smtClean="0"/>
                        <a:t>Scalability</a:t>
                      </a:r>
                      <a:endParaRPr lang="en-US" dirty="0"/>
                    </a:p>
                  </a:txBody>
                  <a:tcPr/>
                </a:tc>
                <a:tc>
                  <a:txBody>
                    <a:bodyPr/>
                    <a:lstStyle/>
                    <a:p>
                      <a:pPr marL="0" marR="0" indent="0" algn="ctr" defTabSz="824423" rtl="0" eaLnBrk="1" fontAlgn="auto" latinLnBrk="0" hangingPunct="1">
                        <a:lnSpc>
                          <a:spcPct val="100000"/>
                        </a:lnSpc>
                        <a:spcBef>
                          <a:spcPts val="0"/>
                        </a:spcBef>
                        <a:spcAft>
                          <a:spcPts val="0"/>
                        </a:spcAft>
                        <a:buClrTx/>
                        <a:buSzTx/>
                        <a:buFontTx/>
                        <a:buNone/>
                        <a:tabLst/>
                        <a:defRPr/>
                      </a:pPr>
                      <a:r>
                        <a:rPr lang="en-US" b="1" dirty="0" smtClean="0">
                          <a:solidFill>
                            <a:srgbClr val="FF0000"/>
                          </a:solidFill>
                          <a:sym typeface="Symbol"/>
                        </a:rPr>
                        <a:t>×</a:t>
                      </a:r>
                      <a:endParaRPr lang="en-US" sz="1600" b="1" dirty="0" smtClean="0">
                        <a:solidFill>
                          <a:srgbClr val="00B050"/>
                        </a:solidFill>
                      </a:endParaRPr>
                    </a:p>
                  </a:txBody>
                  <a:tcPr/>
                </a:tc>
                <a:tc>
                  <a:txBody>
                    <a:bodyPr/>
                    <a:lstStyle/>
                    <a:p>
                      <a:pPr algn="ctr"/>
                      <a:r>
                        <a:rPr lang="en-US" sz="1600" b="1" dirty="0" smtClean="0">
                          <a:solidFill>
                            <a:srgbClr val="00B050"/>
                          </a:solidFill>
                          <a:sym typeface="Symbol"/>
                        </a:rPr>
                        <a:t></a:t>
                      </a:r>
                      <a:endParaRPr lang="en-US" b="1" dirty="0"/>
                    </a:p>
                  </a:txBody>
                  <a:tcPr/>
                </a:tc>
                <a:tc>
                  <a:txBody>
                    <a:bodyPr/>
                    <a:lstStyle/>
                    <a:p>
                      <a:pPr algn="ctr"/>
                      <a:r>
                        <a:rPr lang="en-US" sz="1600" b="1" dirty="0" smtClean="0">
                          <a:solidFill>
                            <a:srgbClr val="00B050"/>
                          </a:solidFill>
                          <a:sym typeface="Symbol"/>
                        </a:rPr>
                        <a:t></a:t>
                      </a:r>
                      <a:endParaRPr lang="en-US" b="1" dirty="0"/>
                    </a:p>
                  </a:txBody>
                  <a:tcPr/>
                </a:tc>
              </a:tr>
            </a:tbl>
          </a:graphicData>
        </a:graphic>
      </p:graphicFrame>
      <p:sp>
        <p:nvSpPr>
          <p:cNvPr id="4" name="Slide Number Placeholder 3"/>
          <p:cNvSpPr>
            <a:spLocks noGrp="1"/>
          </p:cNvSpPr>
          <p:nvPr>
            <p:ph type="sldNum" sz="quarter" idx="11"/>
          </p:nvPr>
        </p:nvSpPr>
        <p:spPr/>
        <p:txBody>
          <a:bodyPr/>
          <a:lstStyle/>
          <a:p>
            <a:fld id="{B6F15528-21DE-4FAA-801E-634DDDAF4B2B}" type="slidenum">
              <a:rPr lang="en-US" smtClean="0"/>
              <a:pPr/>
              <a:t>6</a:t>
            </a:fld>
            <a:endParaRPr lang="en-US"/>
          </a:p>
        </p:txBody>
      </p:sp>
      <p:sp>
        <p:nvSpPr>
          <p:cNvPr id="6" name="TextBox 5"/>
          <p:cNvSpPr txBox="1"/>
          <p:nvPr/>
        </p:nvSpPr>
        <p:spPr>
          <a:xfrm>
            <a:off x="1" y="4072176"/>
            <a:ext cx="9144000" cy="861774"/>
          </a:xfrm>
          <a:prstGeom prst="rect">
            <a:avLst/>
          </a:prstGeom>
          <a:noFill/>
        </p:spPr>
        <p:txBody>
          <a:bodyPr wrap="square" rtlCol="0">
            <a:spAutoFit/>
          </a:bodyPr>
          <a:lstStyle/>
          <a:p>
            <a:r>
              <a:rPr lang="en-US" sz="1000" dirty="0" smtClean="0">
                <a:solidFill>
                  <a:schemeClr val="tx1">
                    <a:lumMod val="65000"/>
                    <a:lumOff val="35000"/>
                  </a:schemeClr>
                </a:solidFill>
              </a:rPr>
              <a:t>[1] </a:t>
            </a:r>
            <a:r>
              <a:rPr lang="en-US" sz="1000" dirty="0" err="1" smtClean="0">
                <a:solidFill>
                  <a:schemeClr val="tx1">
                    <a:lumMod val="65000"/>
                    <a:lumOff val="35000"/>
                  </a:schemeClr>
                </a:solidFill>
              </a:rPr>
              <a:t>Goossens</a:t>
            </a:r>
            <a:r>
              <a:rPr lang="en-US" sz="1000" dirty="0">
                <a:solidFill>
                  <a:schemeClr val="tx1">
                    <a:lumMod val="65000"/>
                    <a:lumOff val="35000"/>
                  </a:schemeClr>
                </a:solidFill>
              </a:rPr>
              <a:t>, K., </a:t>
            </a:r>
            <a:r>
              <a:rPr lang="en-US" sz="1000" dirty="0" err="1">
                <a:solidFill>
                  <a:schemeClr val="tx1">
                    <a:lumMod val="65000"/>
                    <a:lumOff val="35000"/>
                  </a:schemeClr>
                </a:solidFill>
              </a:rPr>
              <a:t>Dielissen</a:t>
            </a:r>
            <a:r>
              <a:rPr lang="en-US" sz="1000" dirty="0">
                <a:solidFill>
                  <a:schemeClr val="tx1">
                    <a:lumMod val="65000"/>
                    <a:lumOff val="35000"/>
                  </a:schemeClr>
                </a:solidFill>
              </a:rPr>
              <a:t>, J. &amp; </a:t>
            </a:r>
            <a:r>
              <a:rPr lang="en-US" sz="1000" dirty="0" err="1">
                <a:solidFill>
                  <a:schemeClr val="tx1">
                    <a:lumMod val="65000"/>
                    <a:lumOff val="35000"/>
                  </a:schemeClr>
                </a:solidFill>
              </a:rPr>
              <a:t>Radulescu</a:t>
            </a:r>
            <a:r>
              <a:rPr lang="en-US" sz="1000" dirty="0">
                <a:solidFill>
                  <a:schemeClr val="tx1">
                    <a:lumMod val="65000"/>
                    <a:lumOff val="35000"/>
                  </a:schemeClr>
                </a:solidFill>
              </a:rPr>
              <a:t>, A</a:t>
            </a:r>
            <a:r>
              <a:rPr lang="en-US" sz="1000" dirty="0" smtClean="0">
                <a:solidFill>
                  <a:schemeClr val="tx1">
                    <a:lumMod val="65000"/>
                    <a:lumOff val="35000"/>
                  </a:schemeClr>
                </a:solidFill>
              </a:rPr>
              <a:t>., </a:t>
            </a:r>
            <a:r>
              <a:rPr lang="en-US" sz="1000" dirty="0" err="1">
                <a:solidFill>
                  <a:schemeClr val="tx1">
                    <a:lumMod val="65000"/>
                    <a:lumOff val="35000"/>
                  </a:schemeClr>
                </a:solidFill>
              </a:rPr>
              <a:t>Æthereal</a:t>
            </a:r>
            <a:r>
              <a:rPr lang="en-US" sz="1000" dirty="0">
                <a:solidFill>
                  <a:schemeClr val="tx1">
                    <a:lumMod val="65000"/>
                    <a:lumOff val="35000"/>
                  </a:schemeClr>
                </a:solidFill>
              </a:rPr>
              <a:t> network on chip: concepts, architectures, and implementations. Design </a:t>
            </a:r>
            <a:r>
              <a:rPr lang="en-US" sz="1000" dirty="0" smtClean="0">
                <a:solidFill>
                  <a:schemeClr val="tx1">
                    <a:lumMod val="65000"/>
                    <a:lumOff val="35000"/>
                  </a:schemeClr>
                </a:solidFill>
              </a:rPr>
              <a:t>&amp; </a:t>
            </a:r>
            <a:r>
              <a:rPr lang="en-US" sz="1000" dirty="0">
                <a:solidFill>
                  <a:schemeClr val="tx1">
                    <a:lumMod val="65000"/>
                    <a:lumOff val="35000"/>
                  </a:schemeClr>
                </a:solidFill>
              </a:rPr>
              <a:t>Test of Computers, IEEE, </a:t>
            </a:r>
            <a:r>
              <a:rPr lang="en-US" sz="1000" dirty="0" smtClean="0">
                <a:solidFill>
                  <a:schemeClr val="tx1">
                    <a:lumMod val="65000"/>
                    <a:lumOff val="35000"/>
                  </a:schemeClr>
                </a:solidFill>
              </a:rPr>
              <a:t>2005</a:t>
            </a:r>
          </a:p>
          <a:p>
            <a:r>
              <a:rPr lang="en-US" sz="1000" dirty="0">
                <a:solidFill>
                  <a:schemeClr val="tx1">
                    <a:lumMod val="65000"/>
                    <a:lumOff val="35000"/>
                  </a:schemeClr>
                </a:solidFill>
              </a:rPr>
              <a:t>[2] Hansson, A., </a:t>
            </a:r>
            <a:r>
              <a:rPr lang="en-US" sz="1000" dirty="0" err="1">
                <a:solidFill>
                  <a:schemeClr val="tx1">
                    <a:lumMod val="65000"/>
                    <a:lumOff val="35000"/>
                  </a:schemeClr>
                </a:solidFill>
              </a:rPr>
              <a:t>Subburaman</a:t>
            </a:r>
            <a:r>
              <a:rPr lang="en-US" sz="1000" dirty="0">
                <a:solidFill>
                  <a:schemeClr val="tx1">
                    <a:lumMod val="65000"/>
                    <a:lumOff val="35000"/>
                  </a:schemeClr>
                </a:solidFill>
              </a:rPr>
              <a:t>, M. &amp; </a:t>
            </a:r>
            <a:r>
              <a:rPr lang="en-US" sz="1000" dirty="0" err="1">
                <a:solidFill>
                  <a:schemeClr val="tx1">
                    <a:lumMod val="65000"/>
                    <a:lumOff val="35000"/>
                  </a:schemeClr>
                </a:solidFill>
              </a:rPr>
              <a:t>Goossens</a:t>
            </a:r>
            <a:r>
              <a:rPr lang="en-US" sz="1000" dirty="0">
                <a:solidFill>
                  <a:schemeClr val="tx1">
                    <a:lumMod val="65000"/>
                    <a:lumOff val="35000"/>
                  </a:schemeClr>
                </a:solidFill>
              </a:rPr>
              <a:t>, K., 2009. </a:t>
            </a:r>
            <a:r>
              <a:rPr lang="en-US" sz="1000" dirty="0" err="1">
                <a:solidFill>
                  <a:schemeClr val="tx1">
                    <a:lumMod val="65000"/>
                    <a:lumOff val="35000"/>
                  </a:schemeClr>
                </a:solidFill>
              </a:rPr>
              <a:t>aelite</a:t>
            </a:r>
            <a:r>
              <a:rPr lang="en-US" sz="1000" dirty="0">
                <a:solidFill>
                  <a:schemeClr val="tx1">
                    <a:lumMod val="65000"/>
                    <a:lumOff val="35000"/>
                  </a:schemeClr>
                </a:solidFill>
              </a:rPr>
              <a:t>: A flit-synchronous network on chip with </a:t>
            </a:r>
            <a:r>
              <a:rPr lang="en-US" sz="1000" dirty="0" err="1">
                <a:solidFill>
                  <a:schemeClr val="tx1">
                    <a:lumMod val="65000"/>
                    <a:lumOff val="35000"/>
                  </a:schemeClr>
                </a:solidFill>
              </a:rPr>
              <a:t>composable</a:t>
            </a:r>
            <a:r>
              <a:rPr lang="en-US" sz="1000" dirty="0">
                <a:solidFill>
                  <a:schemeClr val="tx1">
                    <a:lumMod val="65000"/>
                    <a:lumOff val="35000"/>
                  </a:schemeClr>
                </a:solidFill>
              </a:rPr>
              <a:t> and predictable services. </a:t>
            </a:r>
            <a:r>
              <a:rPr lang="en-US" sz="1000" dirty="0" smtClean="0">
                <a:solidFill>
                  <a:schemeClr val="tx1">
                    <a:lumMod val="65000"/>
                    <a:lumOff val="35000"/>
                  </a:schemeClr>
                </a:solidFill>
              </a:rPr>
              <a:t>In DATE 2009 </a:t>
            </a:r>
          </a:p>
          <a:p>
            <a:r>
              <a:rPr lang="en-US" sz="1000" dirty="0">
                <a:solidFill>
                  <a:schemeClr val="tx1">
                    <a:lumMod val="65000"/>
                    <a:lumOff val="35000"/>
                  </a:schemeClr>
                </a:solidFill>
              </a:rPr>
              <a:t>[3] Stefan, R.A., </a:t>
            </a:r>
            <a:r>
              <a:rPr lang="en-US" sz="1000" dirty="0" err="1">
                <a:solidFill>
                  <a:schemeClr val="tx1">
                    <a:lumMod val="65000"/>
                    <a:lumOff val="35000"/>
                  </a:schemeClr>
                </a:solidFill>
              </a:rPr>
              <a:t>Molnos</a:t>
            </a:r>
            <a:r>
              <a:rPr lang="en-US" sz="1000" dirty="0">
                <a:solidFill>
                  <a:schemeClr val="tx1">
                    <a:lumMod val="65000"/>
                    <a:lumOff val="35000"/>
                  </a:schemeClr>
                </a:solidFill>
              </a:rPr>
              <a:t>, A. &amp; </a:t>
            </a:r>
            <a:r>
              <a:rPr lang="en-US" sz="1000" dirty="0" err="1">
                <a:solidFill>
                  <a:schemeClr val="tx1">
                    <a:lumMod val="65000"/>
                    <a:lumOff val="35000"/>
                  </a:schemeClr>
                </a:solidFill>
              </a:rPr>
              <a:t>Goossens</a:t>
            </a:r>
            <a:r>
              <a:rPr lang="en-US" sz="1000" dirty="0">
                <a:solidFill>
                  <a:schemeClr val="tx1">
                    <a:lumMod val="65000"/>
                    <a:lumOff val="35000"/>
                  </a:schemeClr>
                </a:solidFill>
              </a:rPr>
              <a:t>, K., 2014. </a:t>
            </a:r>
            <a:r>
              <a:rPr lang="en-US" sz="1000" dirty="0" err="1" smtClean="0">
                <a:solidFill>
                  <a:schemeClr val="tx1">
                    <a:lumMod val="65000"/>
                    <a:lumOff val="35000"/>
                  </a:schemeClr>
                </a:solidFill>
              </a:rPr>
              <a:t>dAElite</a:t>
            </a:r>
            <a:r>
              <a:rPr lang="en-US" sz="1000" dirty="0">
                <a:solidFill>
                  <a:schemeClr val="tx1">
                    <a:lumMod val="65000"/>
                    <a:lumOff val="35000"/>
                  </a:schemeClr>
                </a:solidFill>
              </a:rPr>
              <a:t>: </a:t>
            </a:r>
            <a:r>
              <a:rPr lang="en-US" sz="1000" dirty="0" smtClean="0">
                <a:solidFill>
                  <a:schemeClr val="tx1">
                    <a:lumMod val="65000"/>
                    <a:lumOff val="35000"/>
                  </a:schemeClr>
                </a:solidFill>
              </a:rPr>
              <a:t>A TDM NoC </a:t>
            </a:r>
            <a:r>
              <a:rPr lang="en-US" sz="1000" dirty="0">
                <a:solidFill>
                  <a:schemeClr val="tx1">
                    <a:lumMod val="65000"/>
                    <a:lumOff val="35000"/>
                  </a:schemeClr>
                </a:solidFill>
              </a:rPr>
              <a:t>supporting </a:t>
            </a:r>
            <a:r>
              <a:rPr lang="en-US" sz="1000" dirty="0" err="1">
                <a:solidFill>
                  <a:schemeClr val="tx1">
                    <a:lumMod val="65000"/>
                    <a:lumOff val="35000"/>
                  </a:schemeClr>
                </a:solidFill>
              </a:rPr>
              <a:t>qos</a:t>
            </a:r>
            <a:r>
              <a:rPr lang="en-US" sz="1000" dirty="0">
                <a:solidFill>
                  <a:schemeClr val="tx1">
                    <a:lumMod val="65000"/>
                    <a:lumOff val="35000"/>
                  </a:schemeClr>
                </a:solidFill>
              </a:rPr>
              <a:t>, multicast, and fast connection set-up. </a:t>
            </a:r>
            <a:r>
              <a:rPr lang="en-US" sz="1000" dirty="0" smtClean="0">
                <a:solidFill>
                  <a:schemeClr val="tx1">
                    <a:lumMod val="65000"/>
                    <a:lumOff val="35000"/>
                  </a:schemeClr>
                </a:solidFill>
              </a:rPr>
              <a:t>IEEE </a:t>
            </a:r>
            <a:r>
              <a:rPr lang="en-US" sz="1000" dirty="0">
                <a:solidFill>
                  <a:schemeClr val="tx1">
                    <a:lumMod val="65000"/>
                    <a:lumOff val="35000"/>
                  </a:schemeClr>
                </a:solidFill>
              </a:rPr>
              <a:t>Transactions </a:t>
            </a:r>
            <a:r>
              <a:rPr lang="en-US" sz="1000" dirty="0" smtClean="0">
                <a:solidFill>
                  <a:schemeClr val="tx1">
                    <a:lumMod val="65000"/>
                    <a:lumOff val="35000"/>
                  </a:schemeClr>
                </a:solidFill>
              </a:rPr>
              <a:t>on Computer, 2014</a:t>
            </a:r>
          </a:p>
          <a:p>
            <a:r>
              <a:rPr lang="en-US" sz="1000" dirty="0" smtClean="0">
                <a:solidFill>
                  <a:schemeClr val="tx1">
                    <a:lumMod val="65000"/>
                    <a:lumOff val="35000"/>
                  </a:schemeClr>
                </a:solidFill>
              </a:rPr>
              <a:t>[4</a:t>
            </a:r>
            <a:r>
              <a:rPr lang="en-US" sz="1000" dirty="0">
                <a:solidFill>
                  <a:schemeClr val="tx1">
                    <a:lumMod val="65000"/>
                    <a:lumOff val="35000"/>
                  </a:schemeClr>
                </a:solidFill>
              </a:rPr>
              <a:t>] Liu, S., </a:t>
            </a:r>
            <a:r>
              <a:rPr lang="en-US" sz="1000" dirty="0" err="1">
                <a:solidFill>
                  <a:schemeClr val="tx1">
                    <a:lumMod val="65000"/>
                    <a:lumOff val="35000"/>
                  </a:schemeClr>
                </a:solidFill>
              </a:rPr>
              <a:t>Jantsch</a:t>
            </a:r>
            <a:r>
              <a:rPr lang="en-US" sz="1000" dirty="0">
                <a:solidFill>
                  <a:schemeClr val="tx1">
                    <a:lumMod val="65000"/>
                    <a:lumOff val="35000"/>
                  </a:schemeClr>
                </a:solidFill>
              </a:rPr>
              <a:t>, A. &amp; Lu, Z., 2014. Parallel probe based dynamic connection setup in TDM </a:t>
            </a:r>
            <a:r>
              <a:rPr lang="en-US" sz="1000" dirty="0" err="1">
                <a:solidFill>
                  <a:schemeClr val="tx1">
                    <a:lumMod val="65000"/>
                    <a:lumOff val="35000"/>
                  </a:schemeClr>
                </a:solidFill>
              </a:rPr>
              <a:t>NoCs</a:t>
            </a:r>
            <a:r>
              <a:rPr lang="en-US" sz="1000" dirty="0">
                <a:solidFill>
                  <a:schemeClr val="tx1">
                    <a:lumMod val="65000"/>
                    <a:lumOff val="35000"/>
                  </a:schemeClr>
                </a:solidFill>
              </a:rPr>
              <a:t>. </a:t>
            </a:r>
            <a:r>
              <a:rPr lang="en-US" sz="1000" dirty="0" smtClean="0">
                <a:solidFill>
                  <a:schemeClr val="tx1">
                    <a:lumMod val="65000"/>
                    <a:lumOff val="35000"/>
                  </a:schemeClr>
                </a:solidFill>
              </a:rPr>
              <a:t>In DATE 2014</a:t>
            </a:r>
          </a:p>
          <a:p>
            <a:r>
              <a:rPr lang="en-US" sz="1000" dirty="0">
                <a:solidFill>
                  <a:schemeClr val="tx1">
                    <a:lumMod val="65000"/>
                    <a:lumOff val="35000"/>
                  </a:schemeClr>
                </a:solidFill>
              </a:rPr>
              <a:t>[5] </a:t>
            </a:r>
            <a:r>
              <a:rPr lang="en-US" sz="1000" dirty="0" err="1">
                <a:solidFill>
                  <a:schemeClr val="tx1">
                    <a:lumMod val="65000"/>
                    <a:lumOff val="35000"/>
                  </a:schemeClr>
                </a:solidFill>
              </a:rPr>
              <a:t>Lusala</a:t>
            </a:r>
            <a:r>
              <a:rPr lang="en-US" sz="1000" dirty="0">
                <a:solidFill>
                  <a:schemeClr val="tx1">
                    <a:lumMod val="65000"/>
                    <a:lumOff val="35000"/>
                  </a:schemeClr>
                </a:solidFill>
              </a:rPr>
              <a:t>, A.K. &amp; </a:t>
            </a:r>
            <a:r>
              <a:rPr lang="en-US" sz="1000" dirty="0" err="1">
                <a:solidFill>
                  <a:schemeClr val="tx1">
                    <a:lumMod val="65000"/>
                    <a:lumOff val="35000"/>
                  </a:schemeClr>
                </a:solidFill>
              </a:rPr>
              <a:t>Legat</a:t>
            </a:r>
            <a:r>
              <a:rPr lang="en-US" sz="1000" dirty="0">
                <a:solidFill>
                  <a:schemeClr val="tx1">
                    <a:lumMod val="65000"/>
                    <a:lumOff val="35000"/>
                  </a:schemeClr>
                </a:solidFill>
              </a:rPr>
              <a:t>, J.-D., 2012. A SDM-TDM-Based Circuit-Switched Router for On-Chip Networks. ACM </a:t>
            </a:r>
            <a:r>
              <a:rPr lang="en-US" sz="1000" dirty="0" smtClean="0">
                <a:solidFill>
                  <a:schemeClr val="tx1">
                    <a:lumMod val="65000"/>
                    <a:lumOff val="35000"/>
                  </a:schemeClr>
                </a:solidFill>
              </a:rPr>
              <a:t>TRETS 2012</a:t>
            </a:r>
            <a:endParaRPr lang="en-US" sz="1000" dirty="0">
              <a:solidFill>
                <a:schemeClr val="tx1">
                  <a:lumMod val="65000"/>
                  <a:lumOff val="35000"/>
                </a:schemeClr>
              </a:solidFill>
            </a:endParaRPr>
          </a:p>
        </p:txBody>
      </p:sp>
      <p:sp>
        <p:nvSpPr>
          <p:cNvPr id="3" name="Rectangle 2"/>
          <p:cNvSpPr/>
          <p:nvPr/>
        </p:nvSpPr>
        <p:spPr bwMode="auto">
          <a:xfrm>
            <a:off x="3505200" y="1322840"/>
            <a:ext cx="2743200" cy="1795189"/>
          </a:xfrm>
          <a:prstGeom prst="rect">
            <a:avLst/>
          </a:prstGeom>
          <a:noFill/>
          <a:ln w="2857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364044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1" fill="hold" nodeType="clickEffect">
                                  <p:stCondLst>
                                    <p:cond delay="0"/>
                                  </p:stCondLst>
                                  <p:childTnLst>
                                    <p:animEffect transition="out" filter="wipe(up)">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22" presetClass="exit" presetSubtype="1" fill="hold" grpId="1" nodeType="withEffect">
                                  <p:stCondLst>
                                    <p:cond delay="0"/>
                                  </p:stCondLst>
                                  <p:childTnLst>
                                    <p:animEffect transition="out" filter="wipe(up)">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22" presetClass="entr" presetSubtype="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3"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XNoC Compared with Others</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60</a:t>
            </a:fld>
            <a:endParaRPr lang="en-US"/>
          </a:p>
        </p:txBody>
      </p:sp>
      <p:graphicFrame>
        <p:nvGraphicFramePr>
          <p:cNvPr id="3" name="Table 2"/>
          <p:cNvGraphicFramePr>
            <a:graphicFrameLocks noGrp="1"/>
          </p:cNvGraphicFramePr>
          <p:nvPr>
            <p:extLst/>
          </p:nvPr>
        </p:nvGraphicFramePr>
        <p:xfrm>
          <a:off x="304800" y="1200150"/>
          <a:ext cx="8458200" cy="3505200"/>
        </p:xfrm>
        <a:graphic>
          <a:graphicData uri="http://schemas.openxmlformats.org/drawingml/2006/table">
            <a:tbl>
              <a:tblPr firstRow="1" bandRow="1">
                <a:tableStyleId>{21E4AEA4-8DFA-4A89-87EB-49C32662AFE0}</a:tableStyleId>
              </a:tblPr>
              <a:tblGrid>
                <a:gridCol w="3124200"/>
                <a:gridCol w="2514600"/>
                <a:gridCol w="2819400"/>
              </a:tblGrid>
              <a:tr h="0">
                <a:tc>
                  <a:txBody>
                    <a:bodyPr/>
                    <a:lstStyle/>
                    <a:p>
                      <a:pPr algn="ctr"/>
                      <a:r>
                        <a:rPr lang="en-US" b="1" dirty="0" smtClean="0"/>
                        <a:t>NoC Configuration</a:t>
                      </a:r>
                      <a:endParaRPr lang="en-US" b="1" dirty="0"/>
                    </a:p>
                  </a:txBody>
                  <a:tcPr/>
                </a:tc>
                <a:tc>
                  <a:txBody>
                    <a:bodyPr/>
                    <a:lstStyle/>
                    <a:p>
                      <a:pPr algn="ctr"/>
                      <a:r>
                        <a:rPr lang="en-US" b="1" dirty="0" smtClean="0"/>
                        <a:t>XNoC</a:t>
                      </a:r>
                      <a:endParaRPr lang="en-US" b="1" dirty="0"/>
                    </a:p>
                  </a:txBody>
                  <a:tcPr/>
                </a:tc>
                <a:tc>
                  <a:txBody>
                    <a:bodyPr/>
                    <a:lstStyle/>
                    <a:p>
                      <a:pPr algn="ctr"/>
                      <a:r>
                        <a:rPr lang="en-US" b="1" dirty="0" smtClean="0"/>
                        <a:t>Others</a:t>
                      </a:r>
                      <a:endParaRPr lang="en-US" b="1" dirty="0"/>
                    </a:p>
                  </a:txBody>
                  <a:tcPr/>
                </a:tc>
              </a:tr>
              <a:tr h="123488">
                <a:tc rowSpan="2">
                  <a:txBody>
                    <a:bodyPr/>
                    <a:lstStyle/>
                    <a:p>
                      <a:r>
                        <a:rPr lang="en-US" dirty="0" smtClean="0"/>
                        <a:t>2x2, 8-slot, 39-bit link, area opt.</a:t>
                      </a:r>
                      <a:endParaRPr lang="en-US" dirty="0"/>
                    </a:p>
                  </a:txBody>
                  <a:tcPr/>
                </a:tc>
                <a:tc rowSpan="2">
                  <a:txBody>
                    <a:bodyPr/>
                    <a:lstStyle/>
                    <a:p>
                      <a:r>
                        <a:rPr lang="en-US" dirty="0" smtClean="0"/>
                        <a:t>3073 (488) slices, 4057</a:t>
                      </a:r>
                      <a:r>
                        <a:rPr lang="en-US" baseline="0" dirty="0" smtClean="0"/>
                        <a:t> </a:t>
                      </a:r>
                      <a:r>
                        <a:rPr lang="en-US" baseline="0" dirty="0" err="1" smtClean="0"/>
                        <a:t>ps</a:t>
                      </a:r>
                      <a:endParaRPr lang="en-US" dirty="0" smtClean="0"/>
                    </a:p>
                  </a:txBody>
                  <a:tcPr/>
                </a:tc>
                <a:tc>
                  <a:txBody>
                    <a:bodyPr/>
                    <a:lstStyle/>
                    <a:p>
                      <a:r>
                        <a:rPr lang="en-US" dirty="0" smtClean="0"/>
                        <a:t>[1] 3098 Slices, 8190 </a:t>
                      </a:r>
                      <a:r>
                        <a:rPr lang="en-US" dirty="0" err="1" smtClean="0"/>
                        <a:t>ps</a:t>
                      </a:r>
                      <a:endParaRPr lang="en-US" dirty="0" smtClean="0"/>
                    </a:p>
                  </a:txBody>
                  <a:tcPr/>
                </a:tc>
              </a:tr>
              <a:tr h="0">
                <a:tc vMerge="1">
                  <a:txBody>
                    <a:bodyPr/>
                    <a:lstStyle/>
                    <a:p>
                      <a:endParaRPr lang="en-US"/>
                    </a:p>
                  </a:txBody>
                  <a:tcPr/>
                </a:tc>
                <a:tc vMerge="1">
                  <a:txBody>
                    <a:bodyPr/>
                    <a:lstStyle/>
                    <a:p>
                      <a:endParaRPr lang="en-US"/>
                    </a:p>
                  </a:txBody>
                  <a:tcPr/>
                </a:tc>
                <a:tc>
                  <a:txBody>
                    <a:bodyPr/>
                    <a:lstStyle/>
                    <a:p>
                      <a:r>
                        <a:rPr lang="en-US" dirty="0" smtClean="0"/>
                        <a:t>[2] 5500 slices, 8379 </a:t>
                      </a:r>
                      <a:r>
                        <a:rPr lang="en-US" dirty="0" err="1" smtClean="0"/>
                        <a:t>ps</a:t>
                      </a:r>
                      <a:endParaRPr lang="en-US" dirty="0"/>
                    </a:p>
                  </a:txBody>
                  <a:tcPr/>
                </a:tc>
              </a:tr>
              <a:tr h="123488">
                <a:tc rowSpan="2">
                  <a:txBody>
                    <a:bodyPr/>
                    <a:lstStyle/>
                    <a:p>
                      <a:r>
                        <a:rPr lang="en-US" dirty="0" smtClean="0"/>
                        <a:t>2x2,</a:t>
                      </a:r>
                      <a:r>
                        <a:rPr lang="en-US" baseline="0" dirty="0" smtClean="0"/>
                        <a:t> 8-slot, 39-bit link, timing opt.</a:t>
                      </a:r>
                      <a:endParaRPr lang="en-US" dirty="0"/>
                    </a:p>
                  </a:txBody>
                  <a:tcPr/>
                </a:tc>
                <a:tc rowSpan="2">
                  <a:txBody>
                    <a:bodyPr/>
                    <a:lstStyle/>
                    <a:p>
                      <a:r>
                        <a:rPr lang="en-US" dirty="0" smtClean="0"/>
                        <a:t>3639 (581) slices, 3985 </a:t>
                      </a:r>
                      <a:r>
                        <a:rPr lang="en-US" dirty="0" err="1" smtClean="0"/>
                        <a:t>ps</a:t>
                      </a:r>
                      <a:endParaRPr lang="en-US" dirty="0"/>
                    </a:p>
                  </a:txBody>
                  <a:tcPr/>
                </a:tc>
                <a:tc>
                  <a:txBody>
                    <a:bodyPr/>
                    <a:lstStyle/>
                    <a:p>
                      <a:r>
                        <a:rPr lang="en-US" dirty="0" smtClean="0"/>
                        <a:t>[1] 3655 slices, 4968</a:t>
                      </a:r>
                      <a:r>
                        <a:rPr lang="en-US" baseline="0" dirty="0" smtClean="0"/>
                        <a:t> </a:t>
                      </a:r>
                      <a:r>
                        <a:rPr lang="en-US" baseline="0" dirty="0" err="1" smtClean="0"/>
                        <a:t>ps</a:t>
                      </a:r>
                      <a:endParaRPr lang="en-US" dirty="0"/>
                    </a:p>
                  </a:txBody>
                  <a:tcPr/>
                </a:tc>
              </a:tr>
              <a:tr h="302709">
                <a:tc vMerge="1">
                  <a:txBody>
                    <a:bodyPr/>
                    <a:lstStyle/>
                    <a:p>
                      <a:endParaRPr lang="en-US"/>
                    </a:p>
                  </a:txBody>
                  <a:tcPr/>
                </a:tc>
                <a:tc vMerge="1">
                  <a:txBody>
                    <a:bodyPr/>
                    <a:lstStyle/>
                    <a:p>
                      <a:endParaRPr lang="en-US"/>
                    </a:p>
                  </a:txBody>
                  <a:tcPr/>
                </a:tc>
                <a:tc>
                  <a:txBody>
                    <a:bodyPr/>
                    <a:lstStyle/>
                    <a:p>
                      <a:r>
                        <a:rPr lang="en-US" dirty="0" smtClean="0"/>
                        <a:t>[2] 5393 slices, 4986 </a:t>
                      </a:r>
                      <a:r>
                        <a:rPr lang="en-US" dirty="0" err="1" smtClean="0"/>
                        <a:t>ps</a:t>
                      </a:r>
                      <a:endParaRPr lang="en-US" dirty="0"/>
                    </a:p>
                  </a:txBody>
                  <a:tcPr/>
                </a:tc>
              </a:tr>
              <a:tr h="153968">
                <a:tc>
                  <a:txBody>
                    <a:bodyPr/>
                    <a:lstStyle/>
                    <a:p>
                      <a:r>
                        <a:rPr lang="en-US" dirty="0" smtClean="0"/>
                        <a:t>2x2, 32-slot, 39-bit link, area opt.</a:t>
                      </a:r>
                      <a:endParaRPr lang="en-US" dirty="0"/>
                    </a:p>
                  </a:txBody>
                  <a:tcPr/>
                </a:tc>
                <a:tc>
                  <a:txBody>
                    <a:bodyPr/>
                    <a:lstStyle/>
                    <a:p>
                      <a:r>
                        <a:rPr lang="en-US" dirty="0" smtClean="0"/>
                        <a:t>3470 (697) slices, 4753 </a:t>
                      </a:r>
                      <a:r>
                        <a:rPr lang="en-US" dirty="0" err="1" smtClean="0"/>
                        <a:t>ps</a:t>
                      </a:r>
                      <a:endParaRPr lang="en-US" dirty="0"/>
                    </a:p>
                  </a:txBody>
                  <a:tcPr/>
                </a:tc>
                <a:tc>
                  <a:txBody>
                    <a:bodyPr/>
                    <a:lstStyle/>
                    <a:p>
                      <a:r>
                        <a:rPr lang="en-US" dirty="0" smtClean="0"/>
                        <a:t>[1] 3483 slices, 8840 </a:t>
                      </a:r>
                      <a:r>
                        <a:rPr lang="en-US" dirty="0" err="1" smtClean="0"/>
                        <a:t>ps</a:t>
                      </a:r>
                      <a:endParaRPr lang="en-US" dirty="0"/>
                    </a:p>
                  </a:txBody>
                  <a:tcPr/>
                </a:tc>
              </a:tr>
              <a:tr h="123488">
                <a:tc>
                  <a:txBody>
                    <a:bodyPr/>
                    <a:lstStyle/>
                    <a:p>
                      <a:pPr marL="0" marR="0" indent="0" algn="l" defTabSz="824423" rtl="0" eaLnBrk="1" fontAlgn="auto" latinLnBrk="0" hangingPunct="1">
                        <a:lnSpc>
                          <a:spcPct val="100000"/>
                        </a:lnSpc>
                        <a:spcBef>
                          <a:spcPts val="0"/>
                        </a:spcBef>
                        <a:spcAft>
                          <a:spcPts val="0"/>
                        </a:spcAft>
                        <a:buClrTx/>
                        <a:buSzTx/>
                        <a:buFontTx/>
                        <a:buNone/>
                        <a:tabLst/>
                        <a:defRPr/>
                      </a:pPr>
                      <a:r>
                        <a:rPr lang="en-US" dirty="0" smtClean="0"/>
                        <a:t>2x2, 32-slot, 39-bit link, timing opt.</a:t>
                      </a:r>
                    </a:p>
                  </a:txBody>
                  <a:tcPr/>
                </a:tc>
                <a:tc>
                  <a:txBody>
                    <a:bodyPr/>
                    <a:lstStyle/>
                    <a:p>
                      <a:r>
                        <a:rPr lang="en-US" dirty="0" smtClean="0"/>
                        <a:t>4313 (777) slices, 3988 </a:t>
                      </a:r>
                      <a:r>
                        <a:rPr lang="en-US" dirty="0" err="1" smtClean="0"/>
                        <a:t>ps</a:t>
                      </a:r>
                      <a:endParaRPr lang="en-US" dirty="0"/>
                    </a:p>
                  </a:txBody>
                  <a:tcPr/>
                </a:tc>
                <a:tc>
                  <a:txBody>
                    <a:bodyPr/>
                    <a:lstStyle/>
                    <a:p>
                      <a:r>
                        <a:rPr lang="en-US" dirty="0" smtClean="0"/>
                        <a:t>[1] 4425 slices, 4850 </a:t>
                      </a:r>
                      <a:r>
                        <a:rPr lang="en-US" dirty="0" err="1" smtClean="0"/>
                        <a:t>ps</a:t>
                      </a:r>
                      <a:endParaRPr lang="en-US" dirty="0"/>
                    </a:p>
                  </a:txBody>
                  <a:tcPr/>
                </a:tc>
              </a:tr>
              <a:tr h="0">
                <a:tc>
                  <a:txBody>
                    <a:bodyPr/>
                    <a:lstStyle/>
                    <a:p>
                      <a:pPr marL="0" marR="0" indent="0" algn="l" defTabSz="824423" rtl="0" eaLnBrk="1" fontAlgn="auto" latinLnBrk="0" hangingPunct="1">
                        <a:lnSpc>
                          <a:spcPct val="100000"/>
                        </a:lnSpc>
                        <a:spcBef>
                          <a:spcPts val="0"/>
                        </a:spcBef>
                        <a:spcAft>
                          <a:spcPts val="0"/>
                        </a:spcAft>
                        <a:buClrTx/>
                        <a:buSzTx/>
                        <a:buFontTx/>
                        <a:buNone/>
                        <a:tabLst/>
                        <a:defRPr/>
                      </a:pPr>
                      <a:r>
                        <a:rPr lang="en-US" dirty="0" smtClean="0"/>
                        <a:t>[XNoC]</a:t>
                      </a:r>
                      <a:r>
                        <a:rPr lang="en-US" baseline="0" dirty="0" smtClean="0"/>
                        <a:t> </a:t>
                      </a:r>
                      <a:r>
                        <a:rPr lang="en-US" dirty="0" smtClean="0"/>
                        <a:t>4x4, 16-slot, 54-bit link</a:t>
                      </a:r>
                    </a:p>
                    <a:p>
                      <a:pPr marL="0" marR="0" indent="0" algn="l" defTabSz="824423" rtl="0" eaLnBrk="1" fontAlgn="auto" latinLnBrk="0" hangingPunct="1">
                        <a:lnSpc>
                          <a:spcPct val="100000"/>
                        </a:lnSpc>
                        <a:spcBef>
                          <a:spcPts val="0"/>
                        </a:spcBef>
                        <a:spcAft>
                          <a:spcPts val="0"/>
                        </a:spcAft>
                        <a:buClrTx/>
                        <a:buSzTx/>
                        <a:buFontTx/>
                        <a:buNone/>
                        <a:tabLst/>
                        <a:defRPr/>
                      </a:pPr>
                      <a:r>
                        <a:rPr lang="en-US" dirty="0" smtClean="0"/>
                        <a:t>[3] 4x4, 3 18-bit</a:t>
                      </a:r>
                      <a:r>
                        <a:rPr lang="en-US" baseline="0" dirty="0" smtClean="0"/>
                        <a:t> lanes, 5-slot</a:t>
                      </a:r>
                      <a:endParaRPr lang="en-US" dirty="0" smtClean="0"/>
                    </a:p>
                  </a:txBody>
                  <a:tcPr/>
                </a:tc>
                <a:tc>
                  <a:txBody>
                    <a:bodyPr/>
                    <a:lstStyle/>
                    <a:p>
                      <a:r>
                        <a:rPr lang="en-US" dirty="0" smtClean="0"/>
                        <a:t>68454 ALUTs, 292</a:t>
                      </a:r>
                      <a:r>
                        <a:rPr lang="en-US" baseline="0" dirty="0" smtClean="0"/>
                        <a:t> MHz</a:t>
                      </a:r>
                      <a:endParaRPr lang="en-US" dirty="0"/>
                    </a:p>
                  </a:txBody>
                  <a:tcPr/>
                </a:tc>
                <a:tc>
                  <a:txBody>
                    <a:bodyPr/>
                    <a:lstStyle/>
                    <a:p>
                      <a:r>
                        <a:rPr lang="en-US" dirty="0" smtClean="0"/>
                        <a:t>[3]</a:t>
                      </a:r>
                      <a:r>
                        <a:rPr lang="en-US" baseline="0" dirty="0" smtClean="0"/>
                        <a:t> 70815 ALUTs, 90 MHz</a:t>
                      </a:r>
                      <a:endParaRPr lang="en-US" dirty="0"/>
                    </a:p>
                  </a:txBody>
                  <a:tcPr/>
                </a:tc>
              </a:tr>
              <a:tr h="553318">
                <a:tc>
                  <a:txBody>
                    <a:bodyPr/>
                    <a:lstStyle/>
                    <a:p>
                      <a:pPr marL="0" marR="0" indent="0" algn="l" defTabSz="824423" rtl="0" eaLnBrk="1" fontAlgn="auto" latinLnBrk="0" hangingPunct="1">
                        <a:lnSpc>
                          <a:spcPct val="100000"/>
                        </a:lnSpc>
                        <a:spcBef>
                          <a:spcPts val="0"/>
                        </a:spcBef>
                        <a:spcAft>
                          <a:spcPts val="0"/>
                        </a:spcAft>
                        <a:buClrTx/>
                        <a:buSzTx/>
                        <a:buFontTx/>
                        <a:buNone/>
                        <a:tabLst/>
                        <a:defRPr/>
                      </a:pPr>
                      <a:r>
                        <a:rPr lang="en-US" dirty="0" smtClean="0"/>
                        <a:t>[XNoC]</a:t>
                      </a:r>
                      <a:r>
                        <a:rPr lang="en-US" baseline="0" dirty="0" smtClean="0"/>
                        <a:t> </a:t>
                      </a:r>
                      <a:r>
                        <a:rPr lang="en-US" dirty="0" smtClean="0"/>
                        <a:t>4x4, 16-slot, 90-bit link</a:t>
                      </a:r>
                    </a:p>
                    <a:p>
                      <a:pPr marL="0" marR="0" indent="0" algn="l" defTabSz="824423" rtl="0" eaLnBrk="1" fontAlgn="auto" latinLnBrk="0" hangingPunct="1">
                        <a:lnSpc>
                          <a:spcPct val="100000"/>
                        </a:lnSpc>
                        <a:spcBef>
                          <a:spcPts val="0"/>
                        </a:spcBef>
                        <a:spcAft>
                          <a:spcPts val="0"/>
                        </a:spcAft>
                        <a:buClrTx/>
                        <a:buSzTx/>
                        <a:buFontTx/>
                        <a:buNone/>
                        <a:tabLst/>
                        <a:defRPr/>
                      </a:pPr>
                      <a:r>
                        <a:rPr lang="en-US" dirty="0" smtClean="0"/>
                        <a:t>[3] 4x4, 5 18-bit</a:t>
                      </a:r>
                      <a:r>
                        <a:rPr lang="en-US" baseline="0" dirty="0" smtClean="0"/>
                        <a:t> lanes, 3-slot</a:t>
                      </a:r>
                      <a:endParaRPr lang="en-US" dirty="0" smtClean="0"/>
                    </a:p>
                  </a:txBody>
                  <a:tcPr/>
                </a:tc>
                <a:tc>
                  <a:txBody>
                    <a:bodyPr/>
                    <a:lstStyle/>
                    <a:p>
                      <a:r>
                        <a:rPr lang="en-US" dirty="0" smtClean="0"/>
                        <a:t>71698 ALUTs, 296 MHz</a:t>
                      </a:r>
                      <a:endParaRPr lang="en-US" dirty="0"/>
                    </a:p>
                  </a:txBody>
                  <a:tcPr/>
                </a:tc>
                <a:tc>
                  <a:txBody>
                    <a:bodyPr/>
                    <a:lstStyle/>
                    <a:p>
                      <a:r>
                        <a:rPr lang="en-US" dirty="0" smtClean="0"/>
                        <a:t>[3] 90141 ALUTs,</a:t>
                      </a:r>
                      <a:r>
                        <a:rPr lang="en-US" baseline="0" dirty="0" smtClean="0"/>
                        <a:t> 102 MHz</a:t>
                      </a:r>
                      <a:endParaRPr lang="en-US" dirty="0"/>
                    </a:p>
                  </a:txBody>
                  <a:tcPr/>
                </a:tc>
              </a:tr>
            </a:tbl>
          </a:graphicData>
        </a:graphic>
      </p:graphicFrame>
    </p:spTree>
    <p:extLst>
      <p:ext uri="{BB962C8B-B14F-4D97-AF65-F5344CB8AC3E}">
        <p14:creationId xmlns:p14="http://schemas.microsoft.com/office/powerpoint/2010/main" val="36548011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194736"/>
            <a:ext cx="7374300" cy="779807"/>
          </a:xfrm>
        </p:spPr>
        <p:txBody>
          <a:bodyPr/>
          <a:lstStyle/>
          <a:p>
            <a:r>
              <a:rPr lang="en-US" dirty="0" smtClean="0"/>
              <a:t>Connection Activation Latency</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61</a:t>
            </a:fld>
            <a:endParaRPr lang="en-US"/>
          </a:p>
        </p:txBody>
      </p:sp>
      <p:graphicFrame>
        <p:nvGraphicFramePr>
          <p:cNvPr id="3" name="Table 2"/>
          <p:cNvGraphicFramePr>
            <a:graphicFrameLocks noGrp="1"/>
          </p:cNvGraphicFramePr>
          <p:nvPr>
            <p:extLst/>
          </p:nvPr>
        </p:nvGraphicFramePr>
        <p:xfrm>
          <a:off x="1574418" y="1657350"/>
          <a:ext cx="5816982" cy="1828800"/>
        </p:xfrm>
        <a:graphic>
          <a:graphicData uri="http://schemas.openxmlformats.org/drawingml/2006/table">
            <a:tbl>
              <a:tblPr firstRow="1" bandRow="1">
                <a:tableStyleId>{21E4AEA4-8DFA-4A89-87EB-49C32662AFE0}</a:tableStyleId>
              </a:tblPr>
              <a:tblGrid>
                <a:gridCol w="1905318"/>
                <a:gridCol w="929005"/>
                <a:gridCol w="929005"/>
                <a:gridCol w="1023049"/>
                <a:gridCol w="1030605"/>
              </a:tblGrid>
              <a:tr h="370840">
                <a:tc>
                  <a:txBody>
                    <a:bodyPr/>
                    <a:lstStyle/>
                    <a:p>
                      <a:r>
                        <a:rPr lang="en-US" dirty="0" smtClean="0"/>
                        <a:t>Works</a:t>
                      </a:r>
                      <a:endParaRPr lang="en-US" dirty="0"/>
                    </a:p>
                  </a:txBody>
                  <a:tcPr/>
                </a:tc>
                <a:tc>
                  <a:txBody>
                    <a:bodyPr/>
                    <a:lstStyle/>
                    <a:p>
                      <a:r>
                        <a:rPr lang="en-US" dirty="0" smtClean="0"/>
                        <a:t>6 Hops</a:t>
                      </a:r>
                      <a:endParaRPr lang="en-US" dirty="0"/>
                    </a:p>
                  </a:txBody>
                  <a:tcPr/>
                </a:tc>
                <a:tc>
                  <a:txBody>
                    <a:bodyPr/>
                    <a:lstStyle/>
                    <a:p>
                      <a:r>
                        <a:rPr lang="en-US" dirty="0" smtClean="0"/>
                        <a:t>8 Hops</a:t>
                      </a:r>
                      <a:endParaRPr lang="en-US" dirty="0"/>
                    </a:p>
                  </a:txBody>
                  <a:tcPr/>
                </a:tc>
                <a:tc>
                  <a:txBody>
                    <a:bodyPr/>
                    <a:lstStyle/>
                    <a:p>
                      <a:r>
                        <a:rPr lang="en-US" dirty="0" smtClean="0"/>
                        <a:t>10 Hops</a:t>
                      </a:r>
                      <a:endParaRPr lang="en-US" dirty="0"/>
                    </a:p>
                  </a:txBody>
                  <a:tcPr/>
                </a:tc>
                <a:tc>
                  <a:txBody>
                    <a:bodyPr/>
                    <a:lstStyle/>
                    <a:p>
                      <a:r>
                        <a:rPr lang="en-US" dirty="0" smtClean="0"/>
                        <a:t>12 Hops</a:t>
                      </a:r>
                      <a:endParaRPr lang="en-US" dirty="0"/>
                    </a:p>
                  </a:txBody>
                  <a:tcPr/>
                </a:tc>
              </a:tr>
              <a:tr h="370840">
                <a:tc>
                  <a:txBody>
                    <a:bodyPr/>
                    <a:lstStyle/>
                    <a:p>
                      <a:r>
                        <a:rPr lang="en-US" dirty="0" err="1" smtClean="0"/>
                        <a:t>dAElite</a:t>
                      </a:r>
                      <a:r>
                        <a:rPr lang="en-US" dirty="0" smtClean="0"/>
                        <a:t> [14]</a:t>
                      </a:r>
                      <a:endParaRPr lang="en-US" dirty="0"/>
                    </a:p>
                  </a:txBody>
                  <a:tcPr/>
                </a:tc>
                <a:tc>
                  <a:txBody>
                    <a:bodyPr/>
                    <a:lstStyle/>
                    <a:p>
                      <a:r>
                        <a:rPr lang="en-US" dirty="0" smtClean="0"/>
                        <a:t>81 (89)</a:t>
                      </a:r>
                      <a:endParaRPr lang="en-US" dirty="0"/>
                    </a:p>
                  </a:txBody>
                  <a:tcPr/>
                </a:tc>
                <a:tc>
                  <a:txBody>
                    <a:bodyPr/>
                    <a:lstStyle/>
                    <a:p>
                      <a:r>
                        <a:rPr lang="en-US" dirty="0" smtClean="0"/>
                        <a:t>94 (103)</a:t>
                      </a:r>
                      <a:endParaRPr lang="en-US" dirty="0"/>
                    </a:p>
                  </a:txBody>
                  <a:tcPr/>
                </a:tc>
                <a:tc>
                  <a:txBody>
                    <a:bodyPr/>
                    <a:lstStyle/>
                    <a:p>
                      <a:r>
                        <a:rPr lang="en-US" dirty="0" smtClean="0"/>
                        <a:t>119 (127)</a:t>
                      </a:r>
                      <a:endParaRPr lang="en-US" dirty="0"/>
                    </a:p>
                  </a:txBody>
                  <a:tcPr/>
                </a:tc>
                <a:tc>
                  <a:txBody>
                    <a:bodyPr/>
                    <a:lstStyle/>
                    <a:p>
                      <a:r>
                        <a:rPr lang="en-US" dirty="0" smtClean="0"/>
                        <a:t>133 (141)</a:t>
                      </a:r>
                      <a:endParaRPr lang="en-US" dirty="0"/>
                    </a:p>
                  </a:txBody>
                  <a:tcPr/>
                </a:tc>
              </a:tr>
              <a:tr h="370840">
                <a:tc>
                  <a:txBody>
                    <a:bodyPr/>
                    <a:lstStyle/>
                    <a:p>
                      <a:r>
                        <a:rPr lang="en-US" dirty="0" err="1" smtClean="0"/>
                        <a:t>Paralel</a:t>
                      </a:r>
                      <a:r>
                        <a:rPr lang="en-US" baseline="0" dirty="0" smtClean="0"/>
                        <a:t> Probe [15]</a:t>
                      </a:r>
                      <a:endParaRPr lang="en-US" dirty="0"/>
                    </a:p>
                  </a:txBody>
                  <a:tcPr/>
                </a:tc>
                <a:tc>
                  <a:txBody>
                    <a:bodyPr/>
                    <a:lstStyle/>
                    <a:p>
                      <a:r>
                        <a:rPr lang="en-US" dirty="0" smtClean="0"/>
                        <a:t>208 (34)</a:t>
                      </a:r>
                      <a:endParaRPr lang="en-US" dirty="0"/>
                    </a:p>
                  </a:txBody>
                  <a:tcPr/>
                </a:tc>
                <a:tc>
                  <a:txBody>
                    <a:bodyPr/>
                    <a:lstStyle/>
                    <a:p>
                      <a:r>
                        <a:rPr lang="en-US" dirty="0" smtClean="0"/>
                        <a:t>240 (38)</a:t>
                      </a:r>
                      <a:endParaRPr lang="en-US" dirty="0"/>
                    </a:p>
                  </a:txBody>
                  <a:tcPr/>
                </a:tc>
                <a:tc>
                  <a:txBody>
                    <a:bodyPr/>
                    <a:lstStyle/>
                    <a:p>
                      <a:r>
                        <a:rPr lang="en-US" dirty="0" smtClean="0"/>
                        <a:t>272 (42)</a:t>
                      </a:r>
                      <a:endParaRPr lang="en-US" dirty="0"/>
                    </a:p>
                  </a:txBody>
                  <a:tcPr/>
                </a:tc>
                <a:tc>
                  <a:txBody>
                    <a:bodyPr/>
                    <a:lstStyle/>
                    <a:p>
                      <a:r>
                        <a:rPr lang="en-US" dirty="0" smtClean="0"/>
                        <a:t>304 (46)</a:t>
                      </a:r>
                      <a:endParaRPr lang="en-US" dirty="0"/>
                    </a:p>
                  </a:txBody>
                  <a:tcPr/>
                </a:tc>
              </a:tr>
              <a:tr h="370840">
                <a:tc>
                  <a:txBody>
                    <a:bodyPr/>
                    <a:lstStyle/>
                    <a:p>
                      <a:r>
                        <a:rPr lang="en-US" dirty="0" smtClean="0"/>
                        <a:t>XNoC – Centralized</a:t>
                      </a:r>
                      <a:endParaRPr lang="en-US" dirty="0"/>
                    </a:p>
                  </a:txBody>
                  <a:tcPr/>
                </a:tc>
                <a:tc>
                  <a:txBody>
                    <a:bodyPr/>
                    <a:lstStyle/>
                    <a:p>
                      <a:r>
                        <a:rPr lang="en-US" dirty="0" smtClean="0"/>
                        <a:t>136 (10)</a:t>
                      </a:r>
                      <a:endParaRPr lang="en-US" dirty="0"/>
                    </a:p>
                  </a:txBody>
                  <a:tcPr/>
                </a:tc>
                <a:tc>
                  <a:txBody>
                    <a:bodyPr/>
                    <a:lstStyle/>
                    <a:p>
                      <a:r>
                        <a:rPr lang="en-US" dirty="0" smtClean="0"/>
                        <a:t>152 (10)</a:t>
                      </a:r>
                      <a:endParaRPr lang="en-US" dirty="0"/>
                    </a:p>
                  </a:txBody>
                  <a:tcPr/>
                </a:tc>
                <a:tc>
                  <a:txBody>
                    <a:bodyPr/>
                    <a:lstStyle/>
                    <a:p>
                      <a:r>
                        <a:rPr lang="en-US" dirty="0" smtClean="0"/>
                        <a:t>168 (10)</a:t>
                      </a:r>
                      <a:endParaRPr lang="en-US" dirty="0"/>
                    </a:p>
                  </a:txBody>
                  <a:tcPr/>
                </a:tc>
                <a:tc>
                  <a:txBody>
                    <a:bodyPr/>
                    <a:lstStyle/>
                    <a:p>
                      <a:r>
                        <a:rPr lang="en-US" dirty="0" smtClean="0"/>
                        <a:t>184 (10)</a:t>
                      </a:r>
                      <a:endParaRPr lang="en-US" dirty="0"/>
                    </a:p>
                  </a:txBody>
                  <a:tcPr/>
                </a:tc>
              </a:tr>
              <a:tr h="345440">
                <a:tc>
                  <a:txBody>
                    <a:bodyPr/>
                    <a:lstStyle/>
                    <a:p>
                      <a:r>
                        <a:rPr lang="en-US" dirty="0" smtClean="0"/>
                        <a:t>XNoC – Distributed</a:t>
                      </a:r>
                      <a:endParaRPr lang="en-US" dirty="0"/>
                    </a:p>
                  </a:txBody>
                  <a:tcPr/>
                </a:tc>
                <a:tc>
                  <a:txBody>
                    <a:bodyPr/>
                    <a:lstStyle/>
                    <a:p>
                      <a:r>
                        <a:rPr lang="en-US" dirty="0" smtClean="0"/>
                        <a:t>37 (13)</a:t>
                      </a:r>
                      <a:endParaRPr lang="en-US" dirty="0"/>
                    </a:p>
                  </a:txBody>
                  <a:tcPr/>
                </a:tc>
                <a:tc>
                  <a:txBody>
                    <a:bodyPr/>
                    <a:lstStyle/>
                    <a:p>
                      <a:r>
                        <a:rPr lang="en-US" dirty="0" smtClean="0"/>
                        <a:t>49 (14)</a:t>
                      </a:r>
                      <a:endParaRPr lang="en-US" dirty="0"/>
                    </a:p>
                  </a:txBody>
                  <a:tcPr/>
                </a:tc>
                <a:tc>
                  <a:txBody>
                    <a:bodyPr/>
                    <a:lstStyle/>
                    <a:p>
                      <a:r>
                        <a:rPr lang="en-US" dirty="0" smtClean="0"/>
                        <a:t>62 (16)</a:t>
                      </a:r>
                      <a:endParaRPr lang="en-US" dirty="0"/>
                    </a:p>
                  </a:txBody>
                  <a:tcPr/>
                </a:tc>
                <a:tc>
                  <a:txBody>
                    <a:bodyPr/>
                    <a:lstStyle/>
                    <a:p>
                      <a:r>
                        <a:rPr lang="en-US" dirty="0" smtClean="0"/>
                        <a:t>74 (17)</a:t>
                      </a:r>
                      <a:endParaRPr lang="en-US" dirty="0"/>
                    </a:p>
                  </a:txBody>
                  <a:tcPr/>
                </a:tc>
              </a:tr>
            </a:tbl>
          </a:graphicData>
        </a:graphic>
      </p:graphicFrame>
    </p:spTree>
    <p:extLst>
      <p:ext uri="{BB962C8B-B14F-4D97-AF65-F5344CB8AC3E}">
        <p14:creationId xmlns:p14="http://schemas.microsoft.com/office/powerpoint/2010/main" val="40919429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194736"/>
            <a:ext cx="6518763" cy="1081614"/>
          </a:xfrm>
        </p:spPr>
        <p:txBody>
          <a:bodyPr/>
          <a:lstStyle/>
          <a:p>
            <a:r>
              <a:rPr lang="en-US" dirty="0" smtClean="0"/>
              <a:t>Distributed Control Plane </a:t>
            </a:r>
            <a:br>
              <a:rPr lang="en-US" dirty="0" smtClean="0"/>
            </a:br>
            <a:r>
              <a:rPr lang="en-US" dirty="0" smtClean="0"/>
              <a:t>Conservative Synchronization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62</a:t>
            </a:fld>
            <a:endParaRPr lang="en-US"/>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581150"/>
            <a:ext cx="5075356" cy="3263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7585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194736"/>
            <a:ext cx="6518763" cy="1081614"/>
          </a:xfrm>
        </p:spPr>
        <p:txBody>
          <a:bodyPr/>
          <a:lstStyle/>
          <a:p>
            <a:r>
              <a:rPr lang="en-US" dirty="0" smtClean="0"/>
              <a:t>Distributed Control Plane </a:t>
            </a:r>
            <a:br>
              <a:rPr lang="en-US" dirty="0" smtClean="0"/>
            </a:br>
            <a:r>
              <a:rPr lang="en-US" dirty="0" smtClean="0"/>
              <a:t>Out-of-Order Configuration</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63</a:t>
            </a:fld>
            <a:endParaRPr lang="en-US"/>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657350"/>
            <a:ext cx="5438796"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82806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194736"/>
            <a:ext cx="7020102" cy="779807"/>
          </a:xfrm>
        </p:spPr>
        <p:txBody>
          <a:bodyPr/>
          <a:lstStyle/>
          <a:p>
            <a:r>
              <a:rPr lang="en-US" dirty="0" smtClean="0"/>
              <a:t>Speedup – Write Req. Indirectly</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1386179"/>
            <a:ext cx="6046602" cy="3142667"/>
          </a:xfrm>
        </p:spPr>
      </p:pic>
      <p:sp>
        <p:nvSpPr>
          <p:cNvPr id="4" name="Slide Number Placeholder 3"/>
          <p:cNvSpPr>
            <a:spLocks noGrp="1"/>
          </p:cNvSpPr>
          <p:nvPr>
            <p:ph type="sldNum" sz="quarter" idx="11"/>
          </p:nvPr>
        </p:nvSpPr>
        <p:spPr/>
        <p:txBody>
          <a:bodyPr/>
          <a:lstStyle/>
          <a:p>
            <a:fld id="{B6F15528-21DE-4FAA-801E-634DDDAF4B2B}" type="slidenum">
              <a:rPr lang="en-US" smtClean="0"/>
              <a:pPr/>
              <a:t>64</a:t>
            </a:fld>
            <a:endParaRPr lang="en-US"/>
          </a:p>
        </p:txBody>
      </p:sp>
    </p:spTree>
    <p:extLst>
      <p:ext uri="{BB962C8B-B14F-4D97-AF65-F5344CB8AC3E}">
        <p14:creationId xmlns:p14="http://schemas.microsoft.com/office/powerpoint/2010/main" val="13569512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Speedup – Write Req. Directly</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1352550"/>
            <a:ext cx="6046602" cy="3209925"/>
          </a:xfrm>
        </p:spPr>
      </p:pic>
      <p:sp>
        <p:nvSpPr>
          <p:cNvPr id="4" name="Slide Number Placeholder 3"/>
          <p:cNvSpPr>
            <a:spLocks noGrp="1"/>
          </p:cNvSpPr>
          <p:nvPr>
            <p:ph type="sldNum" sz="quarter" idx="11"/>
          </p:nvPr>
        </p:nvSpPr>
        <p:spPr/>
        <p:txBody>
          <a:bodyPr/>
          <a:lstStyle/>
          <a:p>
            <a:fld id="{B6F15528-21DE-4FAA-801E-634DDDAF4B2B}" type="slidenum">
              <a:rPr lang="en-US" smtClean="0"/>
              <a:pPr/>
              <a:t>65</a:t>
            </a:fld>
            <a:endParaRPr lang="en-US"/>
          </a:p>
        </p:txBody>
      </p:sp>
    </p:spTree>
    <p:extLst>
      <p:ext uri="{BB962C8B-B14F-4D97-AF65-F5344CB8AC3E}">
        <p14:creationId xmlns:p14="http://schemas.microsoft.com/office/powerpoint/2010/main" val="34048788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Speedup – Write Req. </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40806" y="1581149"/>
            <a:ext cx="4326994" cy="2297047"/>
          </a:xfrm>
        </p:spPr>
      </p:pic>
      <p:sp>
        <p:nvSpPr>
          <p:cNvPr id="4" name="Slide Number Placeholder 3"/>
          <p:cNvSpPr>
            <a:spLocks noGrp="1"/>
          </p:cNvSpPr>
          <p:nvPr>
            <p:ph type="sldNum" sz="quarter" idx="11"/>
          </p:nvPr>
        </p:nvSpPr>
        <p:spPr/>
        <p:txBody>
          <a:bodyPr/>
          <a:lstStyle/>
          <a:p>
            <a:fld id="{B6F15528-21DE-4FAA-801E-634DDDAF4B2B}" type="slidenum">
              <a:rPr lang="en-US" smtClean="0"/>
              <a:pPr/>
              <a:t>66</a:t>
            </a:fld>
            <a:endParaRPr lang="en-US"/>
          </a:p>
        </p:txBody>
      </p:sp>
      <p:pic>
        <p:nvPicPr>
          <p:cNvPr id="6"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6200" y="1581149"/>
            <a:ext cx="4419600" cy="229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bwMode="auto">
          <a:xfrm>
            <a:off x="457200" y="2419350"/>
            <a:ext cx="8610600" cy="0"/>
          </a:xfrm>
          <a:prstGeom prst="line">
            <a:avLst/>
          </a:prstGeom>
          <a:solidFill>
            <a:schemeClr val="accent1"/>
          </a:solidFill>
          <a:ln w="28575"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762000" y="4171950"/>
            <a:ext cx="3048000" cy="369332"/>
          </a:xfrm>
          <a:prstGeom prst="rect">
            <a:avLst/>
          </a:prstGeom>
          <a:noFill/>
        </p:spPr>
        <p:txBody>
          <a:bodyPr wrap="square" rtlCol="0">
            <a:spAutoFit/>
          </a:bodyPr>
          <a:lstStyle/>
          <a:p>
            <a:r>
              <a:rPr lang="en-US" dirty="0" smtClean="0"/>
              <a:t>Write Req. Via Control Agent</a:t>
            </a:r>
            <a:endParaRPr lang="en-US" dirty="0"/>
          </a:p>
        </p:txBody>
      </p:sp>
      <p:sp>
        <p:nvSpPr>
          <p:cNvPr id="12" name="TextBox 11"/>
          <p:cNvSpPr txBox="1"/>
          <p:nvPr/>
        </p:nvSpPr>
        <p:spPr>
          <a:xfrm>
            <a:off x="5304103" y="4171950"/>
            <a:ext cx="3200400" cy="369332"/>
          </a:xfrm>
          <a:prstGeom prst="rect">
            <a:avLst/>
          </a:prstGeom>
          <a:noFill/>
        </p:spPr>
        <p:txBody>
          <a:bodyPr wrap="square" rtlCol="0">
            <a:spAutoFit/>
          </a:bodyPr>
          <a:lstStyle/>
          <a:p>
            <a:r>
              <a:rPr lang="en-US" dirty="0" smtClean="0"/>
              <a:t>Write Req. Directly to Sub-Ctrl</a:t>
            </a:r>
            <a:endParaRPr lang="en-US" dirty="0"/>
          </a:p>
        </p:txBody>
      </p:sp>
    </p:spTree>
    <p:extLst>
      <p:ext uri="{BB962C8B-B14F-4D97-AF65-F5344CB8AC3E}">
        <p14:creationId xmlns:p14="http://schemas.microsoft.com/office/powerpoint/2010/main" val="18742497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194736"/>
            <a:ext cx="6688500" cy="776814"/>
          </a:xfrm>
        </p:spPr>
        <p:txBody>
          <a:bodyPr/>
          <a:lstStyle/>
          <a:p>
            <a:r>
              <a:rPr lang="en-US" dirty="0" smtClean="0"/>
              <a:t>Connection Activation Latency</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67</a:t>
            </a:fld>
            <a:endParaRPr lang="en-US"/>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00150"/>
            <a:ext cx="7191388" cy="3459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7543800" y="2571750"/>
            <a:ext cx="638188" cy="457200"/>
          </a:xfrm>
          <a:prstGeom prst="ellipse">
            <a:avLst/>
          </a:prstGeom>
          <a:noFill/>
          <a:ln w="2857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387369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Control Plane</a:t>
            </a:r>
          </a:p>
        </p:txBody>
      </p:sp>
      <p:sp>
        <p:nvSpPr>
          <p:cNvPr id="4" name="Slide Number Placeholder 3"/>
          <p:cNvSpPr>
            <a:spLocks noGrp="1"/>
          </p:cNvSpPr>
          <p:nvPr>
            <p:ph type="sldNum" sz="quarter" idx="11"/>
          </p:nvPr>
        </p:nvSpPr>
        <p:spPr/>
        <p:txBody>
          <a:bodyPr/>
          <a:lstStyle/>
          <a:p>
            <a:fld id="{B6F15528-21DE-4FAA-801E-634DDDAF4B2B}" type="slidenum">
              <a:rPr lang="en-US" smtClean="0"/>
              <a:pPr/>
              <a:t>68</a:t>
            </a:fld>
            <a:endParaRPr lang="en-US"/>
          </a:p>
        </p:txBody>
      </p:sp>
      <p:grpSp>
        <p:nvGrpSpPr>
          <p:cNvPr id="3" name="Group 2"/>
          <p:cNvGrpSpPr/>
          <p:nvPr/>
        </p:nvGrpSpPr>
        <p:grpSpPr>
          <a:xfrm>
            <a:off x="457200" y="1428750"/>
            <a:ext cx="3369694" cy="1550090"/>
            <a:chOff x="457200" y="1428750"/>
            <a:chExt cx="3369694" cy="1550090"/>
          </a:xfrm>
          <a:solidFill>
            <a:srgbClr val="92D050"/>
          </a:solidFill>
        </p:grpSpPr>
        <p:sp>
          <p:nvSpPr>
            <p:cNvPr id="6" name="Rounded Rectangle 5"/>
            <p:cNvSpPr/>
            <p:nvPr/>
          </p:nvSpPr>
          <p:spPr bwMode="auto">
            <a:xfrm>
              <a:off x="1296723" y="1428750"/>
              <a:ext cx="844164" cy="386991"/>
            </a:xfrm>
            <a:prstGeom prst="roundRect">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SW00</a:t>
              </a:r>
            </a:p>
          </p:txBody>
        </p:sp>
        <p:sp>
          <p:nvSpPr>
            <p:cNvPr id="7" name="Rounded Rectangle 6"/>
            <p:cNvSpPr/>
            <p:nvPr/>
          </p:nvSpPr>
          <p:spPr bwMode="auto">
            <a:xfrm>
              <a:off x="1296723" y="2255889"/>
              <a:ext cx="844164" cy="386991"/>
            </a:xfrm>
            <a:prstGeom prst="roundRect">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SW10</a:t>
              </a:r>
            </a:p>
          </p:txBody>
        </p:sp>
        <p:sp>
          <p:nvSpPr>
            <p:cNvPr id="9" name="Rounded Rectangle 8"/>
            <p:cNvSpPr/>
            <p:nvPr/>
          </p:nvSpPr>
          <p:spPr bwMode="auto">
            <a:xfrm>
              <a:off x="2982730" y="1428750"/>
              <a:ext cx="844164" cy="386991"/>
            </a:xfrm>
            <a:prstGeom prst="roundRect">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SW01</a:t>
              </a:r>
            </a:p>
          </p:txBody>
        </p:sp>
        <p:sp>
          <p:nvSpPr>
            <p:cNvPr id="10" name="Rounded Rectangle 9"/>
            <p:cNvSpPr/>
            <p:nvPr/>
          </p:nvSpPr>
          <p:spPr bwMode="auto">
            <a:xfrm>
              <a:off x="2982730" y="2255889"/>
              <a:ext cx="844164" cy="386991"/>
            </a:xfrm>
            <a:prstGeom prst="roundRect">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SW11</a:t>
              </a:r>
            </a:p>
          </p:txBody>
        </p:sp>
        <p:sp>
          <p:nvSpPr>
            <p:cNvPr id="15" name="Oval 14"/>
            <p:cNvSpPr/>
            <p:nvPr/>
          </p:nvSpPr>
          <p:spPr bwMode="auto">
            <a:xfrm>
              <a:off x="457200" y="1819995"/>
              <a:ext cx="723569" cy="331706"/>
            </a:xfrm>
            <a:prstGeom prst="ellipse">
              <a:avLst/>
            </a:prstGeom>
            <a:grp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NI00</a:t>
              </a:r>
            </a:p>
          </p:txBody>
        </p:sp>
        <p:sp>
          <p:nvSpPr>
            <p:cNvPr id="16" name="Oval 15"/>
            <p:cNvSpPr/>
            <p:nvPr/>
          </p:nvSpPr>
          <p:spPr bwMode="auto">
            <a:xfrm>
              <a:off x="457200" y="2647134"/>
              <a:ext cx="723569" cy="331706"/>
            </a:xfrm>
            <a:prstGeom prst="ellipse">
              <a:avLst/>
            </a:prstGeom>
            <a:grp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NI10</a:t>
              </a:r>
            </a:p>
          </p:txBody>
        </p:sp>
        <p:sp>
          <p:nvSpPr>
            <p:cNvPr id="18" name="Oval 17"/>
            <p:cNvSpPr/>
            <p:nvPr/>
          </p:nvSpPr>
          <p:spPr bwMode="auto">
            <a:xfrm>
              <a:off x="2143207" y="1819995"/>
              <a:ext cx="723569" cy="331706"/>
            </a:xfrm>
            <a:prstGeom prst="ellipse">
              <a:avLst/>
            </a:prstGeom>
            <a:grp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NI01</a:t>
              </a:r>
            </a:p>
          </p:txBody>
        </p:sp>
        <p:sp>
          <p:nvSpPr>
            <p:cNvPr id="19" name="Oval 18"/>
            <p:cNvSpPr/>
            <p:nvPr/>
          </p:nvSpPr>
          <p:spPr bwMode="auto">
            <a:xfrm>
              <a:off x="2143207" y="2647134"/>
              <a:ext cx="723569" cy="331706"/>
            </a:xfrm>
            <a:prstGeom prst="ellipse">
              <a:avLst/>
            </a:prstGeom>
            <a:grp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NI11</a:t>
              </a:r>
            </a:p>
          </p:txBody>
        </p:sp>
      </p:grpSp>
      <p:grpSp>
        <p:nvGrpSpPr>
          <p:cNvPr id="79" name="Group 78"/>
          <p:cNvGrpSpPr/>
          <p:nvPr/>
        </p:nvGrpSpPr>
        <p:grpSpPr>
          <a:xfrm>
            <a:off x="3829214" y="1428750"/>
            <a:ext cx="3381295" cy="1565889"/>
            <a:chOff x="3829214" y="1428750"/>
            <a:chExt cx="3381295" cy="1565889"/>
          </a:xfrm>
          <a:solidFill>
            <a:srgbClr val="00B0F0"/>
          </a:solidFill>
        </p:grpSpPr>
        <p:sp>
          <p:nvSpPr>
            <p:cNvPr id="12" name="Rounded Rectangle 11"/>
            <p:cNvSpPr/>
            <p:nvPr/>
          </p:nvSpPr>
          <p:spPr bwMode="auto">
            <a:xfrm>
              <a:off x="4668737" y="1428750"/>
              <a:ext cx="844164" cy="386991"/>
            </a:xfrm>
            <a:prstGeom prst="roundRect">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SW02</a:t>
              </a:r>
            </a:p>
          </p:txBody>
        </p:sp>
        <p:sp>
          <p:nvSpPr>
            <p:cNvPr id="13" name="Rounded Rectangle 12"/>
            <p:cNvSpPr/>
            <p:nvPr/>
          </p:nvSpPr>
          <p:spPr bwMode="auto">
            <a:xfrm>
              <a:off x="4668737" y="2255889"/>
              <a:ext cx="844164" cy="386991"/>
            </a:xfrm>
            <a:prstGeom prst="roundRect">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SW12</a:t>
              </a:r>
            </a:p>
          </p:txBody>
        </p:sp>
        <p:sp>
          <p:nvSpPr>
            <p:cNvPr id="21" name="Oval 20"/>
            <p:cNvSpPr/>
            <p:nvPr/>
          </p:nvSpPr>
          <p:spPr bwMode="auto">
            <a:xfrm>
              <a:off x="3829214" y="1819995"/>
              <a:ext cx="723569" cy="331706"/>
            </a:xfrm>
            <a:prstGeom prst="ellipse">
              <a:avLst/>
            </a:prstGeom>
            <a:grp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NI02</a:t>
              </a:r>
            </a:p>
          </p:txBody>
        </p:sp>
        <p:sp>
          <p:nvSpPr>
            <p:cNvPr id="22" name="Oval 21"/>
            <p:cNvSpPr/>
            <p:nvPr/>
          </p:nvSpPr>
          <p:spPr bwMode="auto">
            <a:xfrm>
              <a:off x="3829214" y="2647134"/>
              <a:ext cx="723569" cy="331706"/>
            </a:xfrm>
            <a:prstGeom prst="ellipse">
              <a:avLst/>
            </a:prstGeom>
            <a:grp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NI12</a:t>
              </a:r>
            </a:p>
          </p:txBody>
        </p:sp>
        <p:sp>
          <p:nvSpPr>
            <p:cNvPr id="45" name="Rounded Rectangle 44"/>
            <p:cNvSpPr/>
            <p:nvPr/>
          </p:nvSpPr>
          <p:spPr bwMode="auto">
            <a:xfrm>
              <a:off x="6366345" y="1444549"/>
              <a:ext cx="844164" cy="386991"/>
            </a:xfrm>
            <a:prstGeom prst="roundRect">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SW03</a:t>
              </a:r>
            </a:p>
          </p:txBody>
        </p:sp>
        <p:sp>
          <p:nvSpPr>
            <p:cNvPr id="46" name="Rounded Rectangle 45"/>
            <p:cNvSpPr/>
            <p:nvPr/>
          </p:nvSpPr>
          <p:spPr bwMode="auto">
            <a:xfrm>
              <a:off x="6366345" y="2271687"/>
              <a:ext cx="844164" cy="386991"/>
            </a:xfrm>
            <a:prstGeom prst="roundRect">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SW13</a:t>
              </a:r>
            </a:p>
          </p:txBody>
        </p:sp>
        <p:sp>
          <p:nvSpPr>
            <p:cNvPr id="50" name="Oval 49"/>
            <p:cNvSpPr/>
            <p:nvPr/>
          </p:nvSpPr>
          <p:spPr bwMode="auto">
            <a:xfrm>
              <a:off x="5526821" y="1835794"/>
              <a:ext cx="723569" cy="331706"/>
            </a:xfrm>
            <a:prstGeom prst="ellipse">
              <a:avLst/>
            </a:prstGeom>
            <a:grp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NI02</a:t>
              </a:r>
            </a:p>
          </p:txBody>
        </p:sp>
        <p:sp>
          <p:nvSpPr>
            <p:cNvPr id="51" name="Oval 50"/>
            <p:cNvSpPr/>
            <p:nvPr/>
          </p:nvSpPr>
          <p:spPr bwMode="auto">
            <a:xfrm>
              <a:off x="5526821" y="2662933"/>
              <a:ext cx="723569" cy="331706"/>
            </a:xfrm>
            <a:prstGeom prst="ellipse">
              <a:avLst/>
            </a:prstGeom>
            <a:grp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NI12</a:t>
              </a:r>
            </a:p>
          </p:txBody>
        </p:sp>
      </p:grpSp>
      <p:grpSp>
        <p:nvGrpSpPr>
          <p:cNvPr id="80" name="Group 79"/>
          <p:cNvGrpSpPr/>
          <p:nvPr/>
        </p:nvGrpSpPr>
        <p:grpSpPr>
          <a:xfrm>
            <a:off x="457200" y="3083027"/>
            <a:ext cx="3377645" cy="1552528"/>
            <a:chOff x="457200" y="3083027"/>
            <a:chExt cx="3377645" cy="1552528"/>
          </a:xfrm>
          <a:solidFill>
            <a:srgbClr val="FFC000"/>
          </a:solidFill>
        </p:grpSpPr>
        <p:sp>
          <p:nvSpPr>
            <p:cNvPr id="8" name="Rounded Rectangle 7"/>
            <p:cNvSpPr/>
            <p:nvPr/>
          </p:nvSpPr>
          <p:spPr bwMode="auto">
            <a:xfrm>
              <a:off x="1296723" y="3083027"/>
              <a:ext cx="844164" cy="386991"/>
            </a:xfrm>
            <a:prstGeom prst="roundRect">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SW20</a:t>
              </a:r>
            </a:p>
          </p:txBody>
        </p:sp>
        <p:sp>
          <p:nvSpPr>
            <p:cNvPr id="11" name="Rounded Rectangle 10"/>
            <p:cNvSpPr/>
            <p:nvPr/>
          </p:nvSpPr>
          <p:spPr bwMode="auto">
            <a:xfrm>
              <a:off x="2982730" y="3083027"/>
              <a:ext cx="844164" cy="386991"/>
            </a:xfrm>
            <a:prstGeom prst="roundRect">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SW21</a:t>
              </a:r>
            </a:p>
          </p:txBody>
        </p:sp>
        <p:sp>
          <p:nvSpPr>
            <p:cNvPr id="17" name="Oval 16"/>
            <p:cNvSpPr/>
            <p:nvPr/>
          </p:nvSpPr>
          <p:spPr bwMode="auto">
            <a:xfrm>
              <a:off x="457200" y="3474272"/>
              <a:ext cx="723569" cy="331706"/>
            </a:xfrm>
            <a:prstGeom prst="ellipse">
              <a:avLst/>
            </a:prstGeom>
            <a:grp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NI20</a:t>
              </a:r>
            </a:p>
          </p:txBody>
        </p:sp>
        <p:sp>
          <p:nvSpPr>
            <p:cNvPr id="20" name="Oval 19"/>
            <p:cNvSpPr/>
            <p:nvPr/>
          </p:nvSpPr>
          <p:spPr bwMode="auto">
            <a:xfrm>
              <a:off x="2143207" y="3474272"/>
              <a:ext cx="723569" cy="331706"/>
            </a:xfrm>
            <a:prstGeom prst="ellipse">
              <a:avLst/>
            </a:prstGeom>
            <a:grp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NI21</a:t>
              </a:r>
            </a:p>
          </p:txBody>
        </p:sp>
        <p:sp>
          <p:nvSpPr>
            <p:cNvPr id="59" name="Rounded Rectangle 58"/>
            <p:cNvSpPr/>
            <p:nvPr/>
          </p:nvSpPr>
          <p:spPr bwMode="auto">
            <a:xfrm>
              <a:off x="1304674" y="3912604"/>
              <a:ext cx="844164" cy="386991"/>
            </a:xfrm>
            <a:prstGeom prst="roundRect">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SW30</a:t>
              </a:r>
            </a:p>
          </p:txBody>
        </p:sp>
        <p:sp>
          <p:nvSpPr>
            <p:cNvPr id="60" name="Rounded Rectangle 59"/>
            <p:cNvSpPr/>
            <p:nvPr/>
          </p:nvSpPr>
          <p:spPr bwMode="auto">
            <a:xfrm>
              <a:off x="2990681" y="3912604"/>
              <a:ext cx="844164" cy="386991"/>
            </a:xfrm>
            <a:prstGeom prst="roundRect">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SW31</a:t>
              </a:r>
            </a:p>
          </p:txBody>
        </p:sp>
        <p:sp>
          <p:nvSpPr>
            <p:cNvPr id="64" name="Oval 63"/>
            <p:cNvSpPr/>
            <p:nvPr/>
          </p:nvSpPr>
          <p:spPr bwMode="auto">
            <a:xfrm>
              <a:off x="465151" y="4303849"/>
              <a:ext cx="723569" cy="331706"/>
            </a:xfrm>
            <a:prstGeom prst="ellipse">
              <a:avLst/>
            </a:prstGeom>
            <a:grp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NI30</a:t>
              </a:r>
            </a:p>
          </p:txBody>
        </p:sp>
        <p:sp>
          <p:nvSpPr>
            <p:cNvPr id="65" name="Oval 64"/>
            <p:cNvSpPr/>
            <p:nvPr/>
          </p:nvSpPr>
          <p:spPr bwMode="auto">
            <a:xfrm>
              <a:off x="2151158" y="4303849"/>
              <a:ext cx="723569" cy="331706"/>
            </a:xfrm>
            <a:prstGeom prst="ellipse">
              <a:avLst/>
            </a:prstGeom>
            <a:grp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NI31</a:t>
              </a:r>
            </a:p>
          </p:txBody>
        </p:sp>
      </p:grpSp>
      <p:grpSp>
        <p:nvGrpSpPr>
          <p:cNvPr id="81" name="Group 80"/>
          <p:cNvGrpSpPr/>
          <p:nvPr/>
        </p:nvGrpSpPr>
        <p:grpSpPr>
          <a:xfrm>
            <a:off x="3829214" y="3083027"/>
            <a:ext cx="3389246" cy="1568327"/>
            <a:chOff x="3829214" y="3083027"/>
            <a:chExt cx="3389246" cy="1568327"/>
          </a:xfrm>
        </p:grpSpPr>
        <p:sp>
          <p:nvSpPr>
            <p:cNvPr id="14" name="Rounded Rectangle 13"/>
            <p:cNvSpPr/>
            <p:nvPr/>
          </p:nvSpPr>
          <p:spPr bwMode="auto">
            <a:xfrm>
              <a:off x="4668737" y="3083027"/>
              <a:ext cx="844164" cy="386991"/>
            </a:xfrm>
            <a:prstGeom prst="roundRect">
              <a:avLst/>
            </a:prstGeom>
            <a:solidFill>
              <a:srgbClr val="C00000"/>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SW22</a:t>
              </a:r>
            </a:p>
          </p:txBody>
        </p:sp>
        <p:sp>
          <p:nvSpPr>
            <p:cNvPr id="23" name="Oval 22"/>
            <p:cNvSpPr/>
            <p:nvPr/>
          </p:nvSpPr>
          <p:spPr bwMode="auto">
            <a:xfrm>
              <a:off x="3829214" y="3474272"/>
              <a:ext cx="723569" cy="331706"/>
            </a:xfrm>
            <a:prstGeom prst="ellipse">
              <a:avLst/>
            </a:prstGeom>
            <a:solidFill>
              <a:srgbClr val="C00000"/>
            </a:solid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NI22</a:t>
              </a:r>
            </a:p>
          </p:txBody>
        </p:sp>
        <p:sp>
          <p:nvSpPr>
            <p:cNvPr id="47" name="Rounded Rectangle 46"/>
            <p:cNvSpPr/>
            <p:nvPr/>
          </p:nvSpPr>
          <p:spPr bwMode="auto">
            <a:xfrm>
              <a:off x="6366345" y="3098826"/>
              <a:ext cx="844164" cy="386991"/>
            </a:xfrm>
            <a:prstGeom prst="roundRect">
              <a:avLst/>
            </a:prstGeom>
            <a:solidFill>
              <a:srgbClr val="C00000"/>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SW23</a:t>
              </a:r>
            </a:p>
          </p:txBody>
        </p:sp>
        <p:sp>
          <p:nvSpPr>
            <p:cNvPr id="52" name="Oval 51"/>
            <p:cNvSpPr/>
            <p:nvPr/>
          </p:nvSpPr>
          <p:spPr bwMode="auto">
            <a:xfrm>
              <a:off x="5526821" y="3490071"/>
              <a:ext cx="723569" cy="331706"/>
            </a:xfrm>
            <a:prstGeom prst="ellipse">
              <a:avLst/>
            </a:prstGeom>
            <a:solidFill>
              <a:srgbClr val="C00000"/>
            </a:solid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NI22</a:t>
              </a:r>
            </a:p>
          </p:txBody>
        </p:sp>
        <p:sp>
          <p:nvSpPr>
            <p:cNvPr id="61" name="Rounded Rectangle 60"/>
            <p:cNvSpPr/>
            <p:nvPr/>
          </p:nvSpPr>
          <p:spPr bwMode="auto">
            <a:xfrm>
              <a:off x="4676688" y="3912604"/>
              <a:ext cx="844164" cy="386991"/>
            </a:xfrm>
            <a:prstGeom prst="roundRect">
              <a:avLst/>
            </a:prstGeom>
            <a:solidFill>
              <a:srgbClr val="C00000"/>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SW32</a:t>
              </a:r>
            </a:p>
          </p:txBody>
        </p:sp>
        <p:sp>
          <p:nvSpPr>
            <p:cNvPr id="66" name="Oval 65"/>
            <p:cNvSpPr/>
            <p:nvPr/>
          </p:nvSpPr>
          <p:spPr bwMode="auto">
            <a:xfrm>
              <a:off x="3837165" y="4303849"/>
              <a:ext cx="723569" cy="331706"/>
            </a:xfrm>
            <a:prstGeom prst="ellipse">
              <a:avLst/>
            </a:prstGeom>
            <a:solidFill>
              <a:srgbClr val="C00000"/>
            </a:solid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NI32</a:t>
              </a:r>
            </a:p>
          </p:txBody>
        </p:sp>
        <p:sp>
          <p:nvSpPr>
            <p:cNvPr id="73" name="Rounded Rectangle 72"/>
            <p:cNvSpPr/>
            <p:nvPr/>
          </p:nvSpPr>
          <p:spPr bwMode="auto">
            <a:xfrm>
              <a:off x="6374296" y="3928402"/>
              <a:ext cx="844164" cy="386991"/>
            </a:xfrm>
            <a:prstGeom prst="roundRect">
              <a:avLst/>
            </a:prstGeom>
            <a:solidFill>
              <a:srgbClr val="C00000"/>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SW33</a:t>
              </a:r>
            </a:p>
          </p:txBody>
        </p:sp>
        <p:sp>
          <p:nvSpPr>
            <p:cNvPr id="74" name="Oval 73"/>
            <p:cNvSpPr/>
            <p:nvPr/>
          </p:nvSpPr>
          <p:spPr bwMode="auto">
            <a:xfrm>
              <a:off x="5534772" y="4319648"/>
              <a:ext cx="723569" cy="331706"/>
            </a:xfrm>
            <a:prstGeom prst="ellipse">
              <a:avLst/>
            </a:prstGeom>
            <a:solidFill>
              <a:srgbClr val="C00000"/>
            </a:solid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NI33</a:t>
              </a:r>
            </a:p>
          </p:txBody>
        </p:sp>
      </p:grpSp>
    </p:spTree>
    <p:extLst>
      <p:ext uri="{BB962C8B-B14F-4D97-AF65-F5344CB8AC3E}">
        <p14:creationId xmlns:p14="http://schemas.microsoft.com/office/powerpoint/2010/main" val="27650260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Control Plane</a:t>
            </a:r>
          </a:p>
        </p:txBody>
      </p:sp>
      <p:sp>
        <p:nvSpPr>
          <p:cNvPr id="4" name="Slide Number Placeholder 3"/>
          <p:cNvSpPr>
            <a:spLocks noGrp="1"/>
          </p:cNvSpPr>
          <p:nvPr>
            <p:ph type="sldNum" sz="quarter" idx="11"/>
          </p:nvPr>
        </p:nvSpPr>
        <p:spPr/>
        <p:txBody>
          <a:bodyPr/>
          <a:lstStyle/>
          <a:p>
            <a:fld id="{B6F15528-21DE-4FAA-801E-634DDDAF4B2B}" type="slidenum">
              <a:rPr lang="en-US" smtClean="0"/>
              <a:pPr/>
              <a:t>69</a:t>
            </a:fld>
            <a:endParaRPr lang="en-US"/>
          </a:p>
        </p:txBody>
      </p:sp>
      <p:grpSp>
        <p:nvGrpSpPr>
          <p:cNvPr id="78" name="Group 77"/>
          <p:cNvGrpSpPr/>
          <p:nvPr/>
        </p:nvGrpSpPr>
        <p:grpSpPr>
          <a:xfrm>
            <a:off x="457200" y="1428750"/>
            <a:ext cx="6934201" cy="3222604"/>
            <a:chOff x="381000" y="1483174"/>
            <a:chExt cx="8763001" cy="4441804"/>
          </a:xfrm>
        </p:grpSpPr>
        <p:sp>
          <p:nvSpPr>
            <p:cNvPr id="5" name="Slide Number Placeholder 3"/>
            <p:cNvSpPr txBox="1">
              <a:spLocks/>
            </p:cNvSpPr>
            <p:nvPr/>
          </p:nvSpPr>
          <p:spPr bwMode="auto">
            <a:xfrm>
              <a:off x="7239418" y="4972050"/>
              <a:ext cx="1904583"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3" rIns="91408" bIns="45703" numCol="1" anchor="ctr" anchorCtr="0" compatLnSpc="1">
              <a:prstTxWarp prst="textNoShape">
                <a:avLst/>
              </a:prstTxWarp>
            </a:bodyPr>
            <a:lstStyle>
              <a:defPPr>
                <a:defRPr lang="en-US"/>
              </a:defPPr>
              <a:lvl1pPr marL="0" algn="r" defTabSz="914595" rtl="0" eaLnBrk="1" latinLnBrk="0" hangingPunct="1">
                <a:defRPr sz="900" b="1"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F15528-21DE-4FAA-801E-634DDDAF4B2B}" type="slidenum">
                <a:rPr lang="en-US" sz="1200" smtClean="0"/>
                <a:pPr algn="ctr"/>
                <a:t>69</a:t>
              </a:fld>
              <a:endParaRPr lang="en-US" sz="1200"/>
            </a:p>
          </p:txBody>
        </p:sp>
        <p:sp>
          <p:nvSpPr>
            <p:cNvPr id="6" name="Rounded Rectangle 5"/>
            <p:cNvSpPr/>
            <p:nvPr/>
          </p:nvSpPr>
          <p:spPr bwMode="auto">
            <a:xfrm>
              <a:off x="1441936" y="1483174"/>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SW00</a:t>
              </a:r>
            </a:p>
          </p:txBody>
        </p:sp>
        <p:sp>
          <p:nvSpPr>
            <p:cNvPr id="7" name="Rounded Rectangle 6"/>
            <p:cNvSpPr/>
            <p:nvPr/>
          </p:nvSpPr>
          <p:spPr bwMode="auto">
            <a:xfrm>
              <a:off x="1441936" y="2623242"/>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SW10</a:t>
              </a:r>
            </a:p>
          </p:txBody>
        </p:sp>
        <p:sp>
          <p:nvSpPr>
            <p:cNvPr id="8" name="Rounded Rectangle 7"/>
            <p:cNvSpPr/>
            <p:nvPr/>
          </p:nvSpPr>
          <p:spPr bwMode="auto">
            <a:xfrm>
              <a:off x="1441936" y="3763310"/>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SW20</a:t>
              </a:r>
            </a:p>
          </p:txBody>
        </p:sp>
        <p:sp>
          <p:nvSpPr>
            <p:cNvPr id="9" name="Rounded Rectangle 8"/>
            <p:cNvSpPr/>
            <p:nvPr/>
          </p:nvSpPr>
          <p:spPr bwMode="auto">
            <a:xfrm>
              <a:off x="3572604" y="1483174"/>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SW01</a:t>
              </a:r>
            </a:p>
          </p:txBody>
        </p:sp>
        <p:sp>
          <p:nvSpPr>
            <p:cNvPr id="10" name="Rounded Rectangle 9"/>
            <p:cNvSpPr/>
            <p:nvPr/>
          </p:nvSpPr>
          <p:spPr bwMode="auto">
            <a:xfrm>
              <a:off x="3572604" y="2623242"/>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SW11</a:t>
              </a:r>
            </a:p>
          </p:txBody>
        </p:sp>
        <p:sp>
          <p:nvSpPr>
            <p:cNvPr id="11" name="Rounded Rectangle 10"/>
            <p:cNvSpPr/>
            <p:nvPr/>
          </p:nvSpPr>
          <p:spPr bwMode="auto">
            <a:xfrm>
              <a:off x="3572604" y="3763310"/>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SW21</a:t>
              </a:r>
            </a:p>
          </p:txBody>
        </p:sp>
        <p:sp>
          <p:nvSpPr>
            <p:cNvPr id="12" name="Rounded Rectangle 11"/>
            <p:cNvSpPr/>
            <p:nvPr/>
          </p:nvSpPr>
          <p:spPr bwMode="auto">
            <a:xfrm>
              <a:off x="5703272" y="1483174"/>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SW02</a:t>
              </a:r>
            </a:p>
          </p:txBody>
        </p:sp>
        <p:sp>
          <p:nvSpPr>
            <p:cNvPr id="13" name="Rounded Rectangle 12"/>
            <p:cNvSpPr/>
            <p:nvPr/>
          </p:nvSpPr>
          <p:spPr bwMode="auto">
            <a:xfrm>
              <a:off x="5703272" y="2623242"/>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SW12</a:t>
              </a:r>
            </a:p>
          </p:txBody>
        </p:sp>
        <p:sp>
          <p:nvSpPr>
            <p:cNvPr id="14" name="Rounded Rectangle 13"/>
            <p:cNvSpPr/>
            <p:nvPr/>
          </p:nvSpPr>
          <p:spPr bwMode="auto">
            <a:xfrm>
              <a:off x="5703272" y="3763310"/>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SW22</a:t>
              </a:r>
            </a:p>
          </p:txBody>
        </p:sp>
        <p:sp>
          <p:nvSpPr>
            <p:cNvPr id="15" name="Oval 14"/>
            <p:cNvSpPr/>
            <p:nvPr/>
          </p:nvSpPr>
          <p:spPr bwMode="auto">
            <a:xfrm>
              <a:off x="381000" y="2022438"/>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NI00</a:t>
              </a:r>
            </a:p>
          </p:txBody>
        </p:sp>
        <p:sp>
          <p:nvSpPr>
            <p:cNvPr id="16" name="Oval 15"/>
            <p:cNvSpPr/>
            <p:nvPr/>
          </p:nvSpPr>
          <p:spPr bwMode="auto">
            <a:xfrm>
              <a:off x="381000" y="3162506"/>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NI10</a:t>
              </a:r>
            </a:p>
          </p:txBody>
        </p:sp>
        <p:sp>
          <p:nvSpPr>
            <p:cNvPr id="17" name="Oval 16"/>
            <p:cNvSpPr/>
            <p:nvPr/>
          </p:nvSpPr>
          <p:spPr bwMode="auto">
            <a:xfrm>
              <a:off x="381000" y="4302574"/>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NI20</a:t>
              </a:r>
            </a:p>
          </p:txBody>
        </p:sp>
        <p:sp>
          <p:nvSpPr>
            <p:cNvPr id="18" name="Oval 17"/>
            <p:cNvSpPr/>
            <p:nvPr/>
          </p:nvSpPr>
          <p:spPr bwMode="auto">
            <a:xfrm>
              <a:off x="2511668" y="2022438"/>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NI01</a:t>
              </a:r>
            </a:p>
          </p:txBody>
        </p:sp>
        <p:sp>
          <p:nvSpPr>
            <p:cNvPr id="19" name="Oval 18"/>
            <p:cNvSpPr/>
            <p:nvPr/>
          </p:nvSpPr>
          <p:spPr bwMode="auto">
            <a:xfrm>
              <a:off x="2511668" y="3162506"/>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NI11</a:t>
              </a:r>
            </a:p>
          </p:txBody>
        </p:sp>
        <p:sp>
          <p:nvSpPr>
            <p:cNvPr id="20" name="Oval 19"/>
            <p:cNvSpPr/>
            <p:nvPr/>
          </p:nvSpPr>
          <p:spPr bwMode="auto">
            <a:xfrm>
              <a:off x="2511668" y="4302574"/>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NI21</a:t>
              </a:r>
            </a:p>
          </p:txBody>
        </p:sp>
        <p:sp>
          <p:nvSpPr>
            <p:cNvPr id="21" name="Oval 20"/>
            <p:cNvSpPr/>
            <p:nvPr/>
          </p:nvSpPr>
          <p:spPr bwMode="auto">
            <a:xfrm>
              <a:off x="4642336" y="2022438"/>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NI02</a:t>
              </a:r>
            </a:p>
          </p:txBody>
        </p:sp>
        <p:sp>
          <p:nvSpPr>
            <p:cNvPr id="22" name="Oval 21"/>
            <p:cNvSpPr/>
            <p:nvPr/>
          </p:nvSpPr>
          <p:spPr bwMode="auto">
            <a:xfrm>
              <a:off x="4642336" y="3162506"/>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NI12</a:t>
              </a:r>
            </a:p>
          </p:txBody>
        </p:sp>
        <p:sp>
          <p:nvSpPr>
            <p:cNvPr id="23" name="Oval 22"/>
            <p:cNvSpPr/>
            <p:nvPr/>
          </p:nvSpPr>
          <p:spPr bwMode="auto">
            <a:xfrm>
              <a:off x="4642336" y="4302574"/>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NI22</a:t>
              </a:r>
            </a:p>
          </p:txBody>
        </p:sp>
        <p:cxnSp>
          <p:nvCxnSpPr>
            <p:cNvPr id="24" name="Straight Arrow Connector 23"/>
            <p:cNvCxnSpPr>
              <a:stCxn id="15" idx="7"/>
              <a:endCxn id="6" idx="1"/>
            </p:cNvCxnSpPr>
            <p:nvPr/>
          </p:nvCxnSpPr>
          <p:spPr bwMode="auto">
            <a:xfrm flipV="1">
              <a:off x="1161489" y="1749874"/>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a:stCxn id="16" idx="7"/>
              <a:endCxn id="7" idx="1"/>
            </p:cNvCxnSpPr>
            <p:nvPr/>
          </p:nvCxnSpPr>
          <p:spPr bwMode="auto">
            <a:xfrm flipV="1">
              <a:off x="1161489" y="2889942"/>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a:stCxn id="17" idx="7"/>
              <a:endCxn id="8" idx="1"/>
            </p:cNvCxnSpPr>
            <p:nvPr/>
          </p:nvCxnSpPr>
          <p:spPr bwMode="auto">
            <a:xfrm flipV="1">
              <a:off x="1161489" y="4030010"/>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a:stCxn id="18" idx="7"/>
              <a:endCxn id="9" idx="1"/>
            </p:cNvCxnSpPr>
            <p:nvPr/>
          </p:nvCxnSpPr>
          <p:spPr bwMode="auto">
            <a:xfrm flipV="1">
              <a:off x="3292157" y="1749874"/>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a:stCxn id="19" idx="7"/>
              <a:endCxn id="10" idx="1"/>
            </p:cNvCxnSpPr>
            <p:nvPr/>
          </p:nvCxnSpPr>
          <p:spPr bwMode="auto">
            <a:xfrm flipV="1">
              <a:off x="3292157" y="2889942"/>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a:stCxn id="20" idx="7"/>
              <a:endCxn id="11" idx="1"/>
            </p:cNvCxnSpPr>
            <p:nvPr/>
          </p:nvCxnSpPr>
          <p:spPr bwMode="auto">
            <a:xfrm flipV="1">
              <a:off x="3292157" y="4030010"/>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a:stCxn id="21" idx="7"/>
              <a:endCxn id="12" idx="1"/>
            </p:cNvCxnSpPr>
            <p:nvPr/>
          </p:nvCxnSpPr>
          <p:spPr bwMode="auto">
            <a:xfrm flipV="1">
              <a:off x="5422825" y="1749874"/>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a:stCxn id="22" idx="7"/>
              <a:endCxn id="13" idx="1"/>
            </p:cNvCxnSpPr>
            <p:nvPr/>
          </p:nvCxnSpPr>
          <p:spPr bwMode="auto">
            <a:xfrm flipV="1">
              <a:off x="5422825" y="2889942"/>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32" name="Straight Arrow Connector 31"/>
            <p:cNvCxnSpPr>
              <a:stCxn id="23" idx="7"/>
              <a:endCxn id="14" idx="1"/>
            </p:cNvCxnSpPr>
            <p:nvPr/>
          </p:nvCxnSpPr>
          <p:spPr bwMode="auto">
            <a:xfrm flipV="1">
              <a:off x="5422825" y="4030010"/>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a:stCxn id="9" idx="2"/>
              <a:endCxn id="10" idx="0"/>
            </p:cNvCxnSpPr>
            <p:nvPr/>
          </p:nvCxnSpPr>
          <p:spPr bwMode="auto">
            <a:xfrm>
              <a:off x="4104324" y="2016574"/>
              <a:ext cx="0" cy="60666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34" name="Straight Arrow Connector 33"/>
            <p:cNvCxnSpPr>
              <a:stCxn id="10" idx="2"/>
              <a:endCxn id="11" idx="0"/>
            </p:cNvCxnSpPr>
            <p:nvPr/>
          </p:nvCxnSpPr>
          <p:spPr bwMode="auto">
            <a:xfrm>
              <a:off x="4104324" y="3156642"/>
              <a:ext cx="0" cy="60666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35" name="Straight Arrow Connector 34"/>
            <p:cNvCxnSpPr>
              <a:stCxn id="6" idx="2"/>
              <a:endCxn id="7" idx="0"/>
            </p:cNvCxnSpPr>
            <p:nvPr/>
          </p:nvCxnSpPr>
          <p:spPr bwMode="auto">
            <a:xfrm>
              <a:off x="1973656" y="2016574"/>
              <a:ext cx="0" cy="60666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36" name="Straight Arrow Connector 35"/>
            <p:cNvCxnSpPr>
              <a:stCxn id="7" idx="2"/>
              <a:endCxn id="8" idx="0"/>
            </p:cNvCxnSpPr>
            <p:nvPr/>
          </p:nvCxnSpPr>
          <p:spPr bwMode="auto">
            <a:xfrm>
              <a:off x="1973656" y="3156642"/>
              <a:ext cx="0" cy="60666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37" name="Straight Arrow Connector 36"/>
            <p:cNvCxnSpPr>
              <a:stCxn id="8" idx="3"/>
              <a:endCxn id="11" idx="1"/>
            </p:cNvCxnSpPr>
            <p:nvPr/>
          </p:nvCxnSpPr>
          <p:spPr bwMode="auto">
            <a:xfrm>
              <a:off x="2507056" y="4030010"/>
              <a:ext cx="1063868"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38" name="Straight Arrow Connector 37"/>
            <p:cNvCxnSpPr>
              <a:stCxn id="11" idx="3"/>
              <a:endCxn id="14" idx="1"/>
            </p:cNvCxnSpPr>
            <p:nvPr/>
          </p:nvCxnSpPr>
          <p:spPr bwMode="auto">
            <a:xfrm>
              <a:off x="4637724" y="4030010"/>
              <a:ext cx="1063868"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39" name="Straight Arrow Connector 38"/>
            <p:cNvCxnSpPr>
              <a:stCxn id="14" idx="0"/>
              <a:endCxn id="13" idx="2"/>
            </p:cNvCxnSpPr>
            <p:nvPr/>
          </p:nvCxnSpPr>
          <p:spPr bwMode="auto">
            <a:xfrm flipV="1">
              <a:off x="6234992" y="3156642"/>
              <a:ext cx="0" cy="60666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40" name="Straight Arrow Connector 39"/>
            <p:cNvCxnSpPr>
              <a:stCxn id="12" idx="2"/>
              <a:endCxn id="13" idx="0"/>
            </p:cNvCxnSpPr>
            <p:nvPr/>
          </p:nvCxnSpPr>
          <p:spPr bwMode="auto">
            <a:xfrm>
              <a:off x="6234992" y="2016574"/>
              <a:ext cx="0" cy="60666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41" name="Straight Arrow Connector 40"/>
            <p:cNvCxnSpPr>
              <a:stCxn id="6" idx="3"/>
              <a:endCxn id="9" idx="1"/>
            </p:cNvCxnSpPr>
            <p:nvPr/>
          </p:nvCxnSpPr>
          <p:spPr bwMode="auto">
            <a:xfrm>
              <a:off x="2507056" y="1749874"/>
              <a:ext cx="1063868"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42" name="Straight Arrow Connector 41"/>
            <p:cNvCxnSpPr>
              <a:stCxn id="9" idx="3"/>
              <a:endCxn id="12" idx="1"/>
            </p:cNvCxnSpPr>
            <p:nvPr/>
          </p:nvCxnSpPr>
          <p:spPr bwMode="auto">
            <a:xfrm>
              <a:off x="4637724" y="1749874"/>
              <a:ext cx="1063868"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43" name="Straight Arrow Connector 42"/>
            <p:cNvCxnSpPr>
              <a:stCxn id="10" idx="3"/>
              <a:endCxn id="13" idx="1"/>
            </p:cNvCxnSpPr>
            <p:nvPr/>
          </p:nvCxnSpPr>
          <p:spPr bwMode="auto">
            <a:xfrm>
              <a:off x="4637724" y="2889942"/>
              <a:ext cx="1063868"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44" name="Straight Arrow Connector 43"/>
            <p:cNvCxnSpPr>
              <a:stCxn id="7" idx="3"/>
              <a:endCxn id="10" idx="1"/>
            </p:cNvCxnSpPr>
            <p:nvPr/>
          </p:nvCxnSpPr>
          <p:spPr bwMode="auto">
            <a:xfrm>
              <a:off x="2507056" y="2889942"/>
              <a:ext cx="1063868"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sp>
          <p:nvSpPr>
            <p:cNvPr id="45" name="Rounded Rectangle 44"/>
            <p:cNvSpPr/>
            <p:nvPr/>
          </p:nvSpPr>
          <p:spPr bwMode="auto">
            <a:xfrm>
              <a:off x="7848600" y="1504950"/>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SW03</a:t>
              </a:r>
            </a:p>
          </p:txBody>
        </p:sp>
        <p:sp>
          <p:nvSpPr>
            <p:cNvPr id="46" name="Rounded Rectangle 45"/>
            <p:cNvSpPr/>
            <p:nvPr/>
          </p:nvSpPr>
          <p:spPr bwMode="auto">
            <a:xfrm>
              <a:off x="7848600" y="2645018"/>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SW13</a:t>
              </a:r>
            </a:p>
          </p:txBody>
        </p:sp>
        <p:sp>
          <p:nvSpPr>
            <p:cNvPr id="47" name="Rounded Rectangle 46"/>
            <p:cNvSpPr/>
            <p:nvPr/>
          </p:nvSpPr>
          <p:spPr bwMode="auto">
            <a:xfrm>
              <a:off x="7848600" y="3785086"/>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SW23</a:t>
              </a:r>
            </a:p>
          </p:txBody>
        </p:sp>
        <p:cxnSp>
          <p:nvCxnSpPr>
            <p:cNvPr id="48" name="Straight Arrow Connector 47"/>
            <p:cNvCxnSpPr>
              <a:stCxn id="50" idx="7"/>
              <a:endCxn id="45" idx="1"/>
            </p:cNvCxnSpPr>
            <p:nvPr/>
          </p:nvCxnSpPr>
          <p:spPr bwMode="auto">
            <a:xfrm flipV="1">
              <a:off x="7568153" y="1771650"/>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49" name="Straight Arrow Connector 48"/>
            <p:cNvCxnSpPr>
              <a:stCxn id="51" idx="7"/>
              <a:endCxn id="46" idx="1"/>
            </p:cNvCxnSpPr>
            <p:nvPr/>
          </p:nvCxnSpPr>
          <p:spPr bwMode="auto">
            <a:xfrm flipV="1">
              <a:off x="7568153" y="2911718"/>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50" name="Oval 49"/>
            <p:cNvSpPr/>
            <p:nvPr/>
          </p:nvSpPr>
          <p:spPr bwMode="auto">
            <a:xfrm>
              <a:off x="6787664" y="2044214"/>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NI02</a:t>
              </a:r>
            </a:p>
          </p:txBody>
        </p:sp>
        <p:sp>
          <p:nvSpPr>
            <p:cNvPr id="51" name="Oval 50"/>
            <p:cNvSpPr/>
            <p:nvPr/>
          </p:nvSpPr>
          <p:spPr bwMode="auto">
            <a:xfrm>
              <a:off x="6787664" y="3184282"/>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NI12</a:t>
              </a:r>
            </a:p>
          </p:txBody>
        </p:sp>
        <p:sp>
          <p:nvSpPr>
            <p:cNvPr id="52" name="Oval 51"/>
            <p:cNvSpPr/>
            <p:nvPr/>
          </p:nvSpPr>
          <p:spPr bwMode="auto">
            <a:xfrm>
              <a:off x="6787664" y="4324350"/>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NI22</a:t>
              </a:r>
            </a:p>
          </p:txBody>
        </p:sp>
        <p:cxnSp>
          <p:nvCxnSpPr>
            <p:cNvPr id="53" name="Straight Arrow Connector 52"/>
            <p:cNvCxnSpPr>
              <a:stCxn id="52" idx="7"/>
              <a:endCxn id="47" idx="1"/>
            </p:cNvCxnSpPr>
            <p:nvPr/>
          </p:nvCxnSpPr>
          <p:spPr bwMode="auto">
            <a:xfrm flipV="1">
              <a:off x="7568153" y="4051786"/>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54" name="Straight Arrow Connector 53"/>
            <p:cNvCxnSpPr>
              <a:endCxn id="47" idx="1"/>
            </p:cNvCxnSpPr>
            <p:nvPr/>
          </p:nvCxnSpPr>
          <p:spPr bwMode="auto">
            <a:xfrm>
              <a:off x="6783052" y="4051786"/>
              <a:ext cx="1063868"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55" name="Straight Arrow Connector 54"/>
            <p:cNvCxnSpPr>
              <a:stCxn id="47" idx="0"/>
              <a:endCxn id="46" idx="2"/>
            </p:cNvCxnSpPr>
            <p:nvPr/>
          </p:nvCxnSpPr>
          <p:spPr bwMode="auto">
            <a:xfrm flipV="1">
              <a:off x="8380320" y="3178418"/>
              <a:ext cx="0" cy="60666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56" name="Straight Arrow Connector 55"/>
            <p:cNvCxnSpPr>
              <a:stCxn id="45" idx="2"/>
              <a:endCxn id="46" idx="0"/>
            </p:cNvCxnSpPr>
            <p:nvPr/>
          </p:nvCxnSpPr>
          <p:spPr bwMode="auto">
            <a:xfrm>
              <a:off x="8380320" y="2038350"/>
              <a:ext cx="0" cy="60666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57" name="Straight Arrow Connector 56"/>
            <p:cNvCxnSpPr>
              <a:endCxn id="45" idx="1"/>
            </p:cNvCxnSpPr>
            <p:nvPr/>
          </p:nvCxnSpPr>
          <p:spPr bwMode="auto">
            <a:xfrm>
              <a:off x="6783052" y="1771650"/>
              <a:ext cx="1063868"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58" name="Straight Arrow Connector 57"/>
            <p:cNvCxnSpPr>
              <a:endCxn id="46" idx="1"/>
            </p:cNvCxnSpPr>
            <p:nvPr/>
          </p:nvCxnSpPr>
          <p:spPr bwMode="auto">
            <a:xfrm>
              <a:off x="6783052" y="2911718"/>
              <a:ext cx="1063868"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sp>
          <p:nvSpPr>
            <p:cNvPr id="59" name="Rounded Rectangle 58"/>
            <p:cNvSpPr/>
            <p:nvPr/>
          </p:nvSpPr>
          <p:spPr bwMode="auto">
            <a:xfrm>
              <a:off x="1451984" y="4906738"/>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SW30</a:t>
              </a:r>
            </a:p>
          </p:txBody>
        </p:sp>
        <p:sp>
          <p:nvSpPr>
            <p:cNvPr id="60" name="Rounded Rectangle 59"/>
            <p:cNvSpPr/>
            <p:nvPr/>
          </p:nvSpPr>
          <p:spPr bwMode="auto">
            <a:xfrm>
              <a:off x="3582652" y="4906738"/>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SW31</a:t>
              </a:r>
            </a:p>
          </p:txBody>
        </p:sp>
        <p:sp>
          <p:nvSpPr>
            <p:cNvPr id="61" name="Rounded Rectangle 60"/>
            <p:cNvSpPr/>
            <p:nvPr/>
          </p:nvSpPr>
          <p:spPr bwMode="auto">
            <a:xfrm>
              <a:off x="5713320" y="4906738"/>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SW32</a:t>
              </a:r>
            </a:p>
          </p:txBody>
        </p:sp>
        <p:cxnSp>
          <p:nvCxnSpPr>
            <p:cNvPr id="62" name="Straight Arrow Connector 61"/>
            <p:cNvCxnSpPr>
              <a:stCxn id="64" idx="7"/>
              <a:endCxn id="59" idx="1"/>
            </p:cNvCxnSpPr>
            <p:nvPr/>
          </p:nvCxnSpPr>
          <p:spPr bwMode="auto">
            <a:xfrm flipV="1">
              <a:off x="1171537" y="5173438"/>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63" name="Straight Arrow Connector 62"/>
            <p:cNvCxnSpPr>
              <a:stCxn id="65" idx="7"/>
              <a:endCxn id="60" idx="1"/>
            </p:cNvCxnSpPr>
            <p:nvPr/>
          </p:nvCxnSpPr>
          <p:spPr bwMode="auto">
            <a:xfrm flipV="1">
              <a:off x="3302205" y="5173438"/>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sp>
          <p:nvSpPr>
            <p:cNvPr id="64" name="Oval 63"/>
            <p:cNvSpPr/>
            <p:nvPr/>
          </p:nvSpPr>
          <p:spPr bwMode="auto">
            <a:xfrm>
              <a:off x="391048" y="5446002"/>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NI30</a:t>
              </a:r>
            </a:p>
          </p:txBody>
        </p:sp>
        <p:sp>
          <p:nvSpPr>
            <p:cNvPr id="65" name="Oval 64"/>
            <p:cNvSpPr/>
            <p:nvPr/>
          </p:nvSpPr>
          <p:spPr bwMode="auto">
            <a:xfrm>
              <a:off x="2521716" y="5446002"/>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NI31</a:t>
              </a:r>
            </a:p>
          </p:txBody>
        </p:sp>
        <p:sp>
          <p:nvSpPr>
            <p:cNvPr id="66" name="Oval 65"/>
            <p:cNvSpPr/>
            <p:nvPr/>
          </p:nvSpPr>
          <p:spPr bwMode="auto">
            <a:xfrm>
              <a:off x="4652384" y="5446002"/>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NI32</a:t>
              </a:r>
            </a:p>
          </p:txBody>
        </p:sp>
        <p:cxnSp>
          <p:nvCxnSpPr>
            <p:cNvPr id="67" name="Straight Arrow Connector 66"/>
            <p:cNvCxnSpPr>
              <a:stCxn id="66" idx="7"/>
              <a:endCxn id="61" idx="1"/>
            </p:cNvCxnSpPr>
            <p:nvPr/>
          </p:nvCxnSpPr>
          <p:spPr bwMode="auto">
            <a:xfrm flipV="1">
              <a:off x="5432873" y="5173438"/>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68" name="Straight Arrow Connector 67"/>
            <p:cNvCxnSpPr>
              <a:endCxn id="60" idx="0"/>
            </p:cNvCxnSpPr>
            <p:nvPr/>
          </p:nvCxnSpPr>
          <p:spPr bwMode="auto">
            <a:xfrm>
              <a:off x="4114372" y="4300070"/>
              <a:ext cx="0" cy="60666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69" name="Straight Arrow Connector 68"/>
            <p:cNvCxnSpPr>
              <a:endCxn id="59" idx="0"/>
            </p:cNvCxnSpPr>
            <p:nvPr/>
          </p:nvCxnSpPr>
          <p:spPr bwMode="auto">
            <a:xfrm>
              <a:off x="1983704" y="4300070"/>
              <a:ext cx="0" cy="60666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70" name="Straight Arrow Connector 69"/>
            <p:cNvCxnSpPr>
              <a:stCxn id="59" idx="3"/>
              <a:endCxn id="60" idx="1"/>
            </p:cNvCxnSpPr>
            <p:nvPr/>
          </p:nvCxnSpPr>
          <p:spPr bwMode="auto">
            <a:xfrm>
              <a:off x="2517104" y="5173438"/>
              <a:ext cx="1063868"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71" name="Straight Arrow Connector 70"/>
            <p:cNvCxnSpPr>
              <a:stCxn id="60" idx="3"/>
              <a:endCxn id="61" idx="1"/>
            </p:cNvCxnSpPr>
            <p:nvPr/>
          </p:nvCxnSpPr>
          <p:spPr bwMode="auto">
            <a:xfrm>
              <a:off x="4647772" y="5173438"/>
              <a:ext cx="1063868"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72" name="Straight Arrow Connector 71"/>
            <p:cNvCxnSpPr>
              <a:stCxn id="61" idx="0"/>
            </p:cNvCxnSpPr>
            <p:nvPr/>
          </p:nvCxnSpPr>
          <p:spPr bwMode="auto">
            <a:xfrm flipV="1">
              <a:off x="6245040" y="4300070"/>
              <a:ext cx="0" cy="60666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sp>
          <p:nvSpPr>
            <p:cNvPr id="73" name="Rounded Rectangle 72"/>
            <p:cNvSpPr/>
            <p:nvPr/>
          </p:nvSpPr>
          <p:spPr bwMode="auto">
            <a:xfrm>
              <a:off x="7858648" y="4928514"/>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SW33</a:t>
              </a:r>
            </a:p>
          </p:txBody>
        </p:sp>
        <p:sp>
          <p:nvSpPr>
            <p:cNvPr id="74" name="Oval 73"/>
            <p:cNvSpPr/>
            <p:nvPr/>
          </p:nvSpPr>
          <p:spPr bwMode="auto">
            <a:xfrm>
              <a:off x="6797712" y="5467778"/>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pitchFamily="18" charset="0"/>
                </a:rPr>
                <a:t>NI33</a:t>
              </a:r>
            </a:p>
          </p:txBody>
        </p:sp>
        <p:cxnSp>
          <p:nvCxnSpPr>
            <p:cNvPr id="75" name="Straight Arrow Connector 74"/>
            <p:cNvCxnSpPr>
              <a:stCxn id="74" idx="7"/>
              <a:endCxn id="73" idx="1"/>
            </p:cNvCxnSpPr>
            <p:nvPr/>
          </p:nvCxnSpPr>
          <p:spPr bwMode="auto">
            <a:xfrm flipV="1">
              <a:off x="7578201" y="5195214"/>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76" name="Straight Arrow Connector 75"/>
            <p:cNvCxnSpPr>
              <a:endCxn id="73" idx="1"/>
            </p:cNvCxnSpPr>
            <p:nvPr/>
          </p:nvCxnSpPr>
          <p:spPr bwMode="auto">
            <a:xfrm>
              <a:off x="6793100" y="5195214"/>
              <a:ext cx="1063868"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77" name="Straight Arrow Connector 76"/>
            <p:cNvCxnSpPr>
              <a:stCxn id="73" idx="0"/>
            </p:cNvCxnSpPr>
            <p:nvPr/>
          </p:nvCxnSpPr>
          <p:spPr bwMode="auto">
            <a:xfrm flipV="1">
              <a:off x="8390368" y="4321846"/>
              <a:ext cx="0" cy="60666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058834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XNoC - Centralized</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7</a:t>
            </a:fld>
            <a:endParaRPr lang="en-US"/>
          </a:p>
        </p:txBody>
      </p:sp>
      <p:grpSp>
        <p:nvGrpSpPr>
          <p:cNvPr id="4121" name="Group 4120"/>
          <p:cNvGrpSpPr/>
          <p:nvPr/>
        </p:nvGrpSpPr>
        <p:grpSpPr>
          <a:xfrm>
            <a:off x="1441936" y="1483174"/>
            <a:ext cx="5328136" cy="2813536"/>
            <a:chOff x="1524000" y="1352550"/>
            <a:chExt cx="5328136" cy="2813536"/>
          </a:xfrm>
        </p:grpSpPr>
        <p:sp>
          <p:nvSpPr>
            <p:cNvPr id="10" name="Rounded Rectangle 9"/>
            <p:cNvSpPr/>
            <p:nvPr/>
          </p:nvSpPr>
          <p:spPr bwMode="auto">
            <a:xfrm>
              <a:off x="1524000" y="1352550"/>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SW00</a:t>
              </a:r>
            </a:p>
          </p:txBody>
        </p:sp>
        <p:sp>
          <p:nvSpPr>
            <p:cNvPr id="36" name="Rounded Rectangle 35"/>
            <p:cNvSpPr/>
            <p:nvPr/>
          </p:nvSpPr>
          <p:spPr bwMode="auto">
            <a:xfrm>
              <a:off x="1524000" y="2492618"/>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SW10</a:t>
              </a:r>
            </a:p>
          </p:txBody>
        </p:sp>
        <p:sp>
          <p:nvSpPr>
            <p:cNvPr id="40" name="Rounded Rectangle 39"/>
            <p:cNvSpPr/>
            <p:nvPr/>
          </p:nvSpPr>
          <p:spPr bwMode="auto">
            <a:xfrm>
              <a:off x="1524000" y="3632686"/>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SW20</a:t>
              </a:r>
            </a:p>
          </p:txBody>
        </p:sp>
        <p:sp>
          <p:nvSpPr>
            <p:cNvPr id="54" name="Rounded Rectangle 53"/>
            <p:cNvSpPr/>
            <p:nvPr/>
          </p:nvSpPr>
          <p:spPr bwMode="auto">
            <a:xfrm>
              <a:off x="3654668" y="1352550"/>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SW01</a:t>
              </a:r>
            </a:p>
          </p:txBody>
        </p:sp>
        <p:sp>
          <p:nvSpPr>
            <p:cNvPr id="51" name="Rounded Rectangle 50"/>
            <p:cNvSpPr/>
            <p:nvPr/>
          </p:nvSpPr>
          <p:spPr bwMode="auto">
            <a:xfrm>
              <a:off x="3654668" y="2492618"/>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SW11</a:t>
              </a:r>
            </a:p>
          </p:txBody>
        </p:sp>
        <p:sp>
          <p:nvSpPr>
            <p:cNvPr id="48" name="Rounded Rectangle 47"/>
            <p:cNvSpPr/>
            <p:nvPr/>
          </p:nvSpPr>
          <p:spPr bwMode="auto">
            <a:xfrm>
              <a:off x="3654668" y="3632686"/>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SW21</a:t>
              </a:r>
            </a:p>
          </p:txBody>
        </p:sp>
        <p:sp>
          <p:nvSpPr>
            <p:cNvPr id="67" name="Rounded Rectangle 66"/>
            <p:cNvSpPr/>
            <p:nvPr/>
          </p:nvSpPr>
          <p:spPr bwMode="auto">
            <a:xfrm>
              <a:off x="5785336" y="1352550"/>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SW02</a:t>
              </a:r>
            </a:p>
          </p:txBody>
        </p:sp>
        <p:sp>
          <p:nvSpPr>
            <p:cNvPr id="64" name="Rounded Rectangle 63"/>
            <p:cNvSpPr/>
            <p:nvPr/>
          </p:nvSpPr>
          <p:spPr bwMode="auto">
            <a:xfrm>
              <a:off x="5785336" y="2492618"/>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SW12</a:t>
              </a:r>
            </a:p>
          </p:txBody>
        </p:sp>
        <p:sp>
          <p:nvSpPr>
            <p:cNvPr id="61" name="Rounded Rectangle 60"/>
            <p:cNvSpPr/>
            <p:nvPr/>
          </p:nvSpPr>
          <p:spPr bwMode="auto">
            <a:xfrm>
              <a:off x="5785336" y="3632686"/>
              <a:ext cx="1066800" cy="533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SW22</a:t>
              </a:r>
            </a:p>
          </p:txBody>
        </p:sp>
      </p:grpSp>
      <p:grpSp>
        <p:nvGrpSpPr>
          <p:cNvPr id="4123" name="Group 4122"/>
          <p:cNvGrpSpPr/>
          <p:nvPr/>
        </p:nvGrpSpPr>
        <p:grpSpPr>
          <a:xfrm>
            <a:off x="381000" y="1749874"/>
            <a:ext cx="5310544" cy="3009900"/>
            <a:chOff x="463064" y="1619250"/>
            <a:chExt cx="5310544" cy="3009900"/>
          </a:xfrm>
        </p:grpSpPr>
        <p:cxnSp>
          <p:nvCxnSpPr>
            <p:cNvPr id="31" name="Straight Arrow Connector 30"/>
            <p:cNvCxnSpPr>
              <a:stCxn id="29" idx="7"/>
              <a:endCxn id="10" idx="1"/>
            </p:cNvCxnSpPr>
            <p:nvPr/>
          </p:nvCxnSpPr>
          <p:spPr bwMode="auto">
            <a:xfrm flipV="1">
              <a:off x="1243553" y="1619250"/>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38" name="Straight Arrow Connector 37"/>
            <p:cNvCxnSpPr>
              <a:stCxn id="37" idx="7"/>
              <a:endCxn id="36" idx="1"/>
            </p:cNvCxnSpPr>
            <p:nvPr/>
          </p:nvCxnSpPr>
          <p:spPr bwMode="auto">
            <a:xfrm flipV="1">
              <a:off x="1243553" y="2759318"/>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42" name="Straight Arrow Connector 41"/>
            <p:cNvCxnSpPr>
              <a:stCxn id="41" idx="7"/>
              <a:endCxn id="40" idx="1"/>
            </p:cNvCxnSpPr>
            <p:nvPr/>
          </p:nvCxnSpPr>
          <p:spPr bwMode="auto">
            <a:xfrm flipV="1">
              <a:off x="1243553" y="3899386"/>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56" name="Straight Arrow Connector 55"/>
            <p:cNvCxnSpPr>
              <a:stCxn id="55" idx="7"/>
              <a:endCxn id="54" idx="1"/>
            </p:cNvCxnSpPr>
            <p:nvPr/>
          </p:nvCxnSpPr>
          <p:spPr bwMode="auto">
            <a:xfrm flipV="1">
              <a:off x="3374221" y="1619250"/>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53" name="Straight Arrow Connector 52"/>
            <p:cNvCxnSpPr>
              <a:stCxn id="52" idx="7"/>
              <a:endCxn id="51" idx="1"/>
            </p:cNvCxnSpPr>
            <p:nvPr/>
          </p:nvCxnSpPr>
          <p:spPr bwMode="auto">
            <a:xfrm flipV="1">
              <a:off x="3374221" y="2759318"/>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50" name="Straight Arrow Connector 49"/>
            <p:cNvCxnSpPr>
              <a:stCxn id="49" idx="7"/>
              <a:endCxn id="48" idx="1"/>
            </p:cNvCxnSpPr>
            <p:nvPr/>
          </p:nvCxnSpPr>
          <p:spPr bwMode="auto">
            <a:xfrm flipV="1">
              <a:off x="3374221" y="3899386"/>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69" name="Straight Arrow Connector 68"/>
            <p:cNvCxnSpPr>
              <a:stCxn id="68" idx="7"/>
              <a:endCxn id="67" idx="1"/>
            </p:cNvCxnSpPr>
            <p:nvPr/>
          </p:nvCxnSpPr>
          <p:spPr bwMode="auto">
            <a:xfrm flipV="1">
              <a:off x="5504889" y="1619250"/>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cxnSp>
          <p:nvCxnSpPr>
            <p:cNvPr id="66" name="Straight Arrow Connector 65"/>
            <p:cNvCxnSpPr>
              <a:stCxn id="65" idx="7"/>
              <a:endCxn id="64" idx="1"/>
            </p:cNvCxnSpPr>
            <p:nvPr/>
          </p:nvCxnSpPr>
          <p:spPr bwMode="auto">
            <a:xfrm flipV="1">
              <a:off x="5504889" y="2759318"/>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grpSp>
          <p:nvGrpSpPr>
            <p:cNvPr id="4122" name="Group 4121"/>
            <p:cNvGrpSpPr/>
            <p:nvPr/>
          </p:nvGrpSpPr>
          <p:grpSpPr>
            <a:xfrm>
              <a:off x="463064" y="1891814"/>
              <a:ext cx="5175736" cy="2737336"/>
              <a:chOff x="463064" y="1891814"/>
              <a:chExt cx="5175736" cy="2737336"/>
            </a:xfrm>
          </p:grpSpPr>
          <p:sp>
            <p:nvSpPr>
              <p:cNvPr id="29" name="Oval 28"/>
              <p:cNvSpPr/>
              <p:nvPr/>
            </p:nvSpPr>
            <p:spPr bwMode="auto">
              <a:xfrm>
                <a:off x="463064" y="1891814"/>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NI00</a:t>
                </a:r>
              </a:p>
            </p:txBody>
          </p:sp>
          <p:sp>
            <p:nvSpPr>
              <p:cNvPr id="37" name="Oval 36"/>
              <p:cNvSpPr/>
              <p:nvPr/>
            </p:nvSpPr>
            <p:spPr bwMode="auto">
              <a:xfrm>
                <a:off x="463064" y="3031882"/>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NI10</a:t>
                </a:r>
              </a:p>
            </p:txBody>
          </p:sp>
          <p:sp>
            <p:nvSpPr>
              <p:cNvPr id="41" name="Oval 40"/>
              <p:cNvSpPr/>
              <p:nvPr/>
            </p:nvSpPr>
            <p:spPr bwMode="auto">
              <a:xfrm>
                <a:off x="463064" y="4171950"/>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NI20</a:t>
                </a:r>
              </a:p>
            </p:txBody>
          </p:sp>
          <p:sp>
            <p:nvSpPr>
              <p:cNvPr id="55" name="Oval 54"/>
              <p:cNvSpPr/>
              <p:nvPr/>
            </p:nvSpPr>
            <p:spPr bwMode="auto">
              <a:xfrm>
                <a:off x="2593732" y="1891814"/>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NI01</a:t>
                </a:r>
              </a:p>
            </p:txBody>
          </p:sp>
          <p:sp>
            <p:nvSpPr>
              <p:cNvPr id="52" name="Oval 51"/>
              <p:cNvSpPr/>
              <p:nvPr/>
            </p:nvSpPr>
            <p:spPr bwMode="auto">
              <a:xfrm>
                <a:off x="2593732" y="3031882"/>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NI11</a:t>
                </a:r>
              </a:p>
            </p:txBody>
          </p:sp>
          <p:sp>
            <p:nvSpPr>
              <p:cNvPr id="49" name="Oval 48"/>
              <p:cNvSpPr/>
              <p:nvPr/>
            </p:nvSpPr>
            <p:spPr bwMode="auto">
              <a:xfrm>
                <a:off x="2593732" y="4171950"/>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NI21</a:t>
                </a:r>
              </a:p>
            </p:txBody>
          </p:sp>
          <p:sp>
            <p:nvSpPr>
              <p:cNvPr id="68" name="Oval 67"/>
              <p:cNvSpPr/>
              <p:nvPr/>
            </p:nvSpPr>
            <p:spPr bwMode="auto">
              <a:xfrm>
                <a:off x="4724400" y="1891814"/>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NI02</a:t>
                </a:r>
              </a:p>
            </p:txBody>
          </p:sp>
          <p:sp>
            <p:nvSpPr>
              <p:cNvPr id="65" name="Oval 64"/>
              <p:cNvSpPr/>
              <p:nvPr/>
            </p:nvSpPr>
            <p:spPr bwMode="auto">
              <a:xfrm>
                <a:off x="4724400" y="3031882"/>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NI12</a:t>
                </a:r>
              </a:p>
            </p:txBody>
          </p:sp>
          <p:sp>
            <p:nvSpPr>
              <p:cNvPr id="62" name="Oval 61"/>
              <p:cNvSpPr/>
              <p:nvPr/>
            </p:nvSpPr>
            <p:spPr bwMode="auto">
              <a:xfrm>
                <a:off x="4724400" y="4171950"/>
                <a:ext cx="914400" cy="457200"/>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NI22</a:t>
                </a:r>
              </a:p>
            </p:txBody>
          </p:sp>
        </p:grpSp>
        <p:cxnSp>
          <p:nvCxnSpPr>
            <p:cNvPr id="63" name="Straight Arrow Connector 62"/>
            <p:cNvCxnSpPr>
              <a:stCxn id="62" idx="7"/>
              <a:endCxn id="61" idx="1"/>
            </p:cNvCxnSpPr>
            <p:nvPr/>
          </p:nvCxnSpPr>
          <p:spPr bwMode="auto">
            <a:xfrm flipV="1">
              <a:off x="5504889" y="3899386"/>
              <a:ext cx="268719" cy="339519"/>
            </a:xfrm>
            <a:prstGeom prst="straightConnector1">
              <a:avLst/>
            </a:prstGeom>
            <a:ln>
              <a:headEnd type="triangle"/>
              <a:tailEnd type="triangle"/>
            </a:ln>
            <a:extLst/>
          </p:spPr>
          <p:style>
            <a:lnRef idx="3">
              <a:schemeClr val="accent1"/>
            </a:lnRef>
            <a:fillRef idx="0">
              <a:schemeClr val="accent1"/>
            </a:fillRef>
            <a:effectRef idx="2">
              <a:schemeClr val="accent1"/>
            </a:effectRef>
            <a:fontRef idx="minor">
              <a:schemeClr val="tx1"/>
            </a:fontRef>
          </p:style>
        </p:cxnSp>
      </p:grpSp>
      <p:grpSp>
        <p:nvGrpSpPr>
          <p:cNvPr id="4124" name="Group 4123"/>
          <p:cNvGrpSpPr/>
          <p:nvPr/>
        </p:nvGrpSpPr>
        <p:grpSpPr>
          <a:xfrm>
            <a:off x="1963608" y="1749874"/>
            <a:ext cx="4261336" cy="2280136"/>
            <a:chOff x="2045672" y="1619250"/>
            <a:chExt cx="4261336" cy="2280136"/>
          </a:xfrm>
        </p:grpSpPr>
        <p:cxnSp>
          <p:nvCxnSpPr>
            <p:cNvPr id="4113" name="Straight Arrow Connector 4112"/>
            <p:cNvCxnSpPr>
              <a:stCxn id="54" idx="2"/>
              <a:endCxn id="51" idx="0"/>
            </p:cNvCxnSpPr>
            <p:nvPr/>
          </p:nvCxnSpPr>
          <p:spPr bwMode="auto">
            <a:xfrm>
              <a:off x="4176340" y="1885950"/>
              <a:ext cx="0" cy="60666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4115" name="Straight Arrow Connector 4114"/>
            <p:cNvCxnSpPr>
              <a:stCxn id="51" idx="2"/>
              <a:endCxn id="48" idx="0"/>
            </p:cNvCxnSpPr>
            <p:nvPr/>
          </p:nvCxnSpPr>
          <p:spPr bwMode="auto">
            <a:xfrm>
              <a:off x="4176340" y="3026018"/>
              <a:ext cx="0" cy="60666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grpSp>
          <p:nvGrpSpPr>
            <p:cNvPr id="4120" name="Group 4119"/>
            <p:cNvGrpSpPr/>
            <p:nvPr/>
          </p:nvGrpSpPr>
          <p:grpSpPr>
            <a:xfrm>
              <a:off x="2045672" y="1619250"/>
              <a:ext cx="4261336" cy="2280136"/>
              <a:chOff x="2045672" y="1619250"/>
              <a:chExt cx="4261336" cy="2280136"/>
            </a:xfrm>
          </p:grpSpPr>
          <p:cxnSp>
            <p:nvCxnSpPr>
              <p:cNvPr id="4096" name="Straight Arrow Connector 4095"/>
              <p:cNvCxnSpPr>
                <a:stCxn id="10" idx="2"/>
                <a:endCxn id="36" idx="0"/>
              </p:cNvCxnSpPr>
              <p:nvPr/>
            </p:nvCxnSpPr>
            <p:spPr bwMode="auto">
              <a:xfrm>
                <a:off x="2045672" y="1885950"/>
                <a:ext cx="0" cy="60666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4099" name="Straight Arrow Connector 4098"/>
              <p:cNvCxnSpPr>
                <a:stCxn id="36" idx="2"/>
                <a:endCxn id="40" idx="0"/>
              </p:cNvCxnSpPr>
              <p:nvPr/>
            </p:nvCxnSpPr>
            <p:spPr bwMode="auto">
              <a:xfrm>
                <a:off x="2045672" y="3026018"/>
                <a:ext cx="0" cy="60666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4101" name="Straight Arrow Connector 4100"/>
              <p:cNvCxnSpPr>
                <a:stCxn id="40" idx="3"/>
                <a:endCxn id="48" idx="1"/>
              </p:cNvCxnSpPr>
              <p:nvPr/>
            </p:nvCxnSpPr>
            <p:spPr bwMode="auto">
              <a:xfrm>
                <a:off x="2579072" y="3899386"/>
                <a:ext cx="1063868"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4103" name="Straight Arrow Connector 4102"/>
              <p:cNvCxnSpPr>
                <a:stCxn id="48" idx="3"/>
                <a:endCxn id="61" idx="1"/>
              </p:cNvCxnSpPr>
              <p:nvPr/>
            </p:nvCxnSpPr>
            <p:spPr bwMode="auto">
              <a:xfrm>
                <a:off x="4709740" y="3899386"/>
                <a:ext cx="1063868"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4105" name="Straight Arrow Connector 4104"/>
              <p:cNvCxnSpPr>
                <a:stCxn id="61" idx="0"/>
                <a:endCxn id="64" idx="2"/>
              </p:cNvCxnSpPr>
              <p:nvPr/>
            </p:nvCxnSpPr>
            <p:spPr bwMode="auto">
              <a:xfrm flipV="1">
                <a:off x="6307008" y="3026018"/>
                <a:ext cx="0" cy="60666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4107" name="Straight Arrow Connector 4106"/>
              <p:cNvCxnSpPr>
                <a:stCxn id="67" idx="2"/>
                <a:endCxn id="64" idx="0"/>
              </p:cNvCxnSpPr>
              <p:nvPr/>
            </p:nvCxnSpPr>
            <p:spPr bwMode="auto">
              <a:xfrm>
                <a:off x="6307008" y="1885950"/>
                <a:ext cx="0" cy="606668"/>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4109" name="Straight Arrow Connector 4108"/>
              <p:cNvCxnSpPr>
                <a:stCxn id="10" idx="3"/>
                <a:endCxn id="54" idx="1"/>
              </p:cNvCxnSpPr>
              <p:nvPr/>
            </p:nvCxnSpPr>
            <p:spPr bwMode="auto">
              <a:xfrm>
                <a:off x="2579072" y="1619250"/>
                <a:ext cx="1063868"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4111" name="Straight Arrow Connector 4110"/>
              <p:cNvCxnSpPr>
                <a:stCxn id="54" idx="3"/>
                <a:endCxn id="67" idx="1"/>
              </p:cNvCxnSpPr>
              <p:nvPr/>
            </p:nvCxnSpPr>
            <p:spPr bwMode="auto">
              <a:xfrm>
                <a:off x="4709740" y="1619250"/>
                <a:ext cx="1063868"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4117" name="Straight Arrow Connector 4116"/>
              <p:cNvCxnSpPr>
                <a:stCxn id="51" idx="3"/>
                <a:endCxn id="64" idx="1"/>
              </p:cNvCxnSpPr>
              <p:nvPr/>
            </p:nvCxnSpPr>
            <p:spPr bwMode="auto">
              <a:xfrm>
                <a:off x="4709740" y="2759318"/>
                <a:ext cx="1063868"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cxnSp>
            <p:nvCxnSpPr>
              <p:cNvPr id="4119" name="Straight Arrow Connector 4118"/>
              <p:cNvCxnSpPr>
                <a:stCxn id="36" idx="3"/>
                <a:endCxn id="51" idx="1"/>
              </p:cNvCxnSpPr>
              <p:nvPr/>
            </p:nvCxnSpPr>
            <p:spPr bwMode="auto">
              <a:xfrm>
                <a:off x="2579072" y="2759318"/>
                <a:ext cx="1063868" cy="0"/>
              </a:xfrm>
              <a:prstGeom prst="straightConnector1">
                <a:avLst/>
              </a:prstGeom>
              <a:ln>
                <a:headEnd type="triangle"/>
                <a:tailEnd type="triangle"/>
              </a:ln>
              <a:extLst/>
            </p:spPr>
            <p:style>
              <a:lnRef idx="3">
                <a:schemeClr val="accent6"/>
              </a:lnRef>
              <a:fillRef idx="0">
                <a:schemeClr val="accent6"/>
              </a:fillRef>
              <a:effectRef idx="2">
                <a:schemeClr val="accent6"/>
              </a:effectRef>
              <a:fontRef idx="minor">
                <a:schemeClr val="tx1"/>
              </a:fontRef>
            </p:style>
          </p:cxnSp>
        </p:grpSp>
      </p:grpSp>
      <p:sp>
        <p:nvSpPr>
          <p:cNvPr id="4126" name="Flowchart: Alternate Process 4125"/>
          <p:cNvSpPr/>
          <p:nvPr/>
        </p:nvSpPr>
        <p:spPr bwMode="auto">
          <a:xfrm>
            <a:off x="7303472" y="1009650"/>
            <a:ext cx="1611928" cy="647700"/>
          </a:xfrm>
          <a:prstGeom prst="flowChartAlternateProcess">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a:solidFill>
              <a:srgbClr val="C00000"/>
            </a:solidFill>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Centralized</a:t>
            </a:r>
            <a:r>
              <a:rPr kumimoji="0" lang="en-US" sz="1600" b="0" i="0" u="none" strike="noStrike" cap="none" normalizeH="0" dirty="0" smtClean="0">
                <a:ln>
                  <a:noFill/>
                </a:ln>
                <a:solidFill>
                  <a:schemeClr val="tx1"/>
                </a:solidFill>
                <a:effectLst/>
                <a:latin typeface="Times" pitchFamily="18" charset="0"/>
              </a:rPr>
              <a:t> Controller</a:t>
            </a:r>
            <a:endParaRPr kumimoji="0" lang="en-US" sz="1600" b="0" i="0" u="none" strike="noStrike" cap="none" normalizeH="0" baseline="0" dirty="0" smtClean="0">
              <a:ln>
                <a:noFill/>
              </a:ln>
              <a:solidFill>
                <a:schemeClr val="tx1"/>
              </a:solidFill>
              <a:effectLst/>
              <a:latin typeface="Times" pitchFamily="18" charset="0"/>
            </a:endParaRPr>
          </a:p>
        </p:txBody>
      </p:sp>
      <p:sp>
        <p:nvSpPr>
          <p:cNvPr id="4127" name="Rounded Rectangle 4126"/>
          <p:cNvSpPr/>
          <p:nvPr/>
        </p:nvSpPr>
        <p:spPr bwMode="auto">
          <a:xfrm>
            <a:off x="7537936" y="2349014"/>
            <a:ext cx="1143000" cy="451336"/>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b="100000"/>
            </a:path>
            <a:tileRect t="-100000" r="-100000"/>
          </a:gradFill>
          <a:ln>
            <a:solidFill>
              <a:srgbClr val="92D050"/>
            </a:solidFill>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pitchFamily="18" charset="0"/>
              </a:rPr>
              <a:t>Processor</a:t>
            </a:r>
          </a:p>
        </p:txBody>
      </p:sp>
      <p:grpSp>
        <p:nvGrpSpPr>
          <p:cNvPr id="71" name="Group 70"/>
          <p:cNvGrpSpPr/>
          <p:nvPr/>
        </p:nvGrpSpPr>
        <p:grpSpPr>
          <a:xfrm>
            <a:off x="381000" y="1333500"/>
            <a:ext cx="6922472" cy="3197674"/>
            <a:chOff x="381000" y="1333500"/>
            <a:chExt cx="6922472" cy="3197674"/>
          </a:xfrm>
        </p:grpSpPr>
        <p:cxnSp>
          <p:nvCxnSpPr>
            <p:cNvPr id="4131" name="Elbow Connector 4130"/>
            <p:cNvCxnSpPr>
              <a:stCxn id="4126" idx="1"/>
              <a:endCxn id="29" idx="0"/>
            </p:cNvCxnSpPr>
            <p:nvPr/>
          </p:nvCxnSpPr>
          <p:spPr bwMode="auto">
            <a:xfrm rot="10800000" flipV="1">
              <a:off x="838200" y="1333500"/>
              <a:ext cx="6465272" cy="688938"/>
            </a:xfrm>
            <a:prstGeom prst="bentConnector2">
              <a:avLst/>
            </a:prstGeom>
            <a:ln>
              <a:solidFill>
                <a:srgbClr val="C00000"/>
              </a:solidFill>
              <a:headEnd type="none" w="med" len="med"/>
              <a:tailEnd type="triangle"/>
            </a:ln>
            <a:extLst/>
          </p:spPr>
          <p:style>
            <a:lnRef idx="1">
              <a:schemeClr val="accent6"/>
            </a:lnRef>
            <a:fillRef idx="0">
              <a:schemeClr val="accent6"/>
            </a:fillRef>
            <a:effectRef idx="0">
              <a:schemeClr val="accent6"/>
            </a:effectRef>
            <a:fontRef idx="minor">
              <a:schemeClr val="tx1"/>
            </a:fontRef>
          </p:style>
        </p:cxnSp>
        <p:cxnSp>
          <p:nvCxnSpPr>
            <p:cNvPr id="4133" name="Elbow Connector 4132"/>
            <p:cNvCxnSpPr>
              <a:stCxn id="4126" idx="1"/>
              <a:endCxn id="10" idx="0"/>
            </p:cNvCxnSpPr>
            <p:nvPr/>
          </p:nvCxnSpPr>
          <p:spPr bwMode="auto">
            <a:xfrm rot="10800000" flipV="1">
              <a:off x="1975336" y="1333500"/>
              <a:ext cx="5328136" cy="149674"/>
            </a:xfrm>
            <a:prstGeom prst="bentConnector2">
              <a:avLst/>
            </a:prstGeom>
            <a:ln>
              <a:solidFill>
                <a:srgbClr val="C00000"/>
              </a:solidFill>
              <a:headEnd type="none" w="med" len="med"/>
              <a:tailEnd type="triangle"/>
            </a:ln>
            <a:extLst/>
          </p:spPr>
          <p:style>
            <a:lnRef idx="1">
              <a:schemeClr val="accent6"/>
            </a:lnRef>
            <a:fillRef idx="0">
              <a:schemeClr val="accent6"/>
            </a:fillRef>
            <a:effectRef idx="0">
              <a:schemeClr val="accent6"/>
            </a:effectRef>
            <a:fontRef idx="minor">
              <a:schemeClr val="tx1"/>
            </a:fontRef>
          </p:style>
        </p:cxnSp>
        <p:cxnSp>
          <p:nvCxnSpPr>
            <p:cNvPr id="4135" name="Elbow Connector 4134"/>
            <p:cNvCxnSpPr>
              <a:stCxn id="4126" idx="1"/>
              <a:endCxn id="55" idx="0"/>
            </p:cNvCxnSpPr>
            <p:nvPr/>
          </p:nvCxnSpPr>
          <p:spPr bwMode="auto">
            <a:xfrm rot="10800000" flipV="1">
              <a:off x="2968868" y="1333500"/>
              <a:ext cx="4334604" cy="688938"/>
            </a:xfrm>
            <a:prstGeom prst="bentConnector2">
              <a:avLst/>
            </a:prstGeom>
            <a:ln>
              <a:solidFill>
                <a:srgbClr val="C00000"/>
              </a:solidFill>
              <a:headEnd type="none" w="med" len="med"/>
              <a:tailEnd type="triangle"/>
            </a:ln>
            <a:extLst/>
          </p:spPr>
          <p:style>
            <a:lnRef idx="1">
              <a:schemeClr val="accent6"/>
            </a:lnRef>
            <a:fillRef idx="0">
              <a:schemeClr val="accent6"/>
            </a:fillRef>
            <a:effectRef idx="0">
              <a:schemeClr val="accent6"/>
            </a:effectRef>
            <a:fontRef idx="minor">
              <a:schemeClr val="tx1"/>
            </a:fontRef>
          </p:style>
        </p:cxnSp>
        <p:cxnSp>
          <p:nvCxnSpPr>
            <p:cNvPr id="4137" name="Elbow Connector 4136"/>
            <p:cNvCxnSpPr>
              <a:stCxn id="4126" idx="1"/>
              <a:endCxn id="54" idx="0"/>
            </p:cNvCxnSpPr>
            <p:nvPr/>
          </p:nvCxnSpPr>
          <p:spPr bwMode="auto">
            <a:xfrm rot="10800000" flipV="1">
              <a:off x="4106004" y="1333500"/>
              <a:ext cx="3197468" cy="149674"/>
            </a:xfrm>
            <a:prstGeom prst="bentConnector2">
              <a:avLst/>
            </a:prstGeom>
            <a:ln>
              <a:solidFill>
                <a:srgbClr val="C00000"/>
              </a:solidFill>
              <a:headEnd type="none" w="med" len="med"/>
              <a:tailEnd type="triangle"/>
            </a:ln>
            <a:extLst/>
          </p:spPr>
          <p:style>
            <a:lnRef idx="1">
              <a:schemeClr val="accent6"/>
            </a:lnRef>
            <a:fillRef idx="0">
              <a:schemeClr val="accent6"/>
            </a:fillRef>
            <a:effectRef idx="0">
              <a:schemeClr val="accent6"/>
            </a:effectRef>
            <a:fontRef idx="minor">
              <a:schemeClr val="tx1"/>
            </a:fontRef>
          </p:style>
        </p:cxnSp>
        <p:cxnSp>
          <p:nvCxnSpPr>
            <p:cNvPr id="4139" name="Elbow Connector 4138"/>
            <p:cNvCxnSpPr>
              <a:stCxn id="4126" idx="1"/>
              <a:endCxn id="68" idx="0"/>
            </p:cNvCxnSpPr>
            <p:nvPr/>
          </p:nvCxnSpPr>
          <p:spPr bwMode="auto">
            <a:xfrm rot="10800000" flipV="1">
              <a:off x="5099536" y="1333500"/>
              <a:ext cx="2203936" cy="688938"/>
            </a:xfrm>
            <a:prstGeom prst="bentConnector2">
              <a:avLst/>
            </a:prstGeom>
            <a:ln>
              <a:solidFill>
                <a:srgbClr val="C00000"/>
              </a:solidFill>
              <a:headEnd type="none" w="med" len="med"/>
              <a:tailEnd type="triangle"/>
            </a:ln>
            <a:extLst/>
          </p:spPr>
          <p:style>
            <a:lnRef idx="1">
              <a:schemeClr val="accent6"/>
            </a:lnRef>
            <a:fillRef idx="0">
              <a:schemeClr val="accent6"/>
            </a:fillRef>
            <a:effectRef idx="0">
              <a:schemeClr val="accent6"/>
            </a:effectRef>
            <a:fontRef idx="minor">
              <a:schemeClr val="tx1"/>
            </a:fontRef>
          </p:style>
        </p:cxnSp>
        <p:cxnSp>
          <p:nvCxnSpPr>
            <p:cNvPr id="4141" name="Elbow Connector 4140"/>
            <p:cNvCxnSpPr>
              <a:stCxn id="4126" idx="1"/>
              <a:endCxn id="67" idx="0"/>
            </p:cNvCxnSpPr>
            <p:nvPr/>
          </p:nvCxnSpPr>
          <p:spPr bwMode="auto">
            <a:xfrm rot="10800000" flipV="1">
              <a:off x="6236672" y="1333500"/>
              <a:ext cx="1066800" cy="149674"/>
            </a:xfrm>
            <a:prstGeom prst="bentConnector2">
              <a:avLst/>
            </a:prstGeom>
            <a:ln>
              <a:solidFill>
                <a:srgbClr val="C00000"/>
              </a:solidFill>
              <a:headEnd type="none" w="med" len="med"/>
              <a:tailEnd type="triangle"/>
            </a:ln>
            <a:extLst/>
          </p:spPr>
          <p:style>
            <a:lnRef idx="1">
              <a:schemeClr val="accent6"/>
            </a:lnRef>
            <a:fillRef idx="0">
              <a:schemeClr val="accent6"/>
            </a:fillRef>
            <a:effectRef idx="0">
              <a:schemeClr val="accent6"/>
            </a:effectRef>
            <a:fontRef idx="minor">
              <a:schemeClr val="tx1"/>
            </a:fontRef>
          </p:style>
        </p:cxnSp>
        <p:cxnSp>
          <p:nvCxnSpPr>
            <p:cNvPr id="4143" name="Elbow Connector 4142"/>
            <p:cNvCxnSpPr>
              <a:stCxn id="4126" idx="1"/>
              <a:endCxn id="37" idx="2"/>
            </p:cNvCxnSpPr>
            <p:nvPr/>
          </p:nvCxnSpPr>
          <p:spPr bwMode="auto">
            <a:xfrm rot="10800000" flipV="1">
              <a:off x="381000" y="1333500"/>
              <a:ext cx="6922472" cy="2057606"/>
            </a:xfrm>
            <a:prstGeom prst="bentConnector3">
              <a:avLst>
                <a:gd name="adj1" fmla="val 103302"/>
              </a:avLst>
            </a:prstGeom>
            <a:ln>
              <a:solidFill>
                <a:srgbClr val="C00000"/>
              </a:solidFill>
              <a:headEnd type="none" w="med" len="med"/>
              <a:tailEnd type="triangle"/>
            </a:ln>
            <a:extLst/>
          </p:spPr>
          <p:style>
            <a:lnRef idx="1">
              <a:schemeClr val="accent6"/>
            </a:lnRef>
            <a:fillRef idx="0">
              <a:schemeClr val="accent6"/>
            </a:fillRef>
            <a:effectRef idx="0">
              <a:schemeClr val="accent6"/>
            </a:effectRef>
            <a:fontRef idx="minor">
              <a:schemeClr val="tx1"/>
            </a:fontRef>
          </p:style>
        </p:cxnSp>
        <p:cxnSp>
          <p:nvCxnSpPr>
            <p:cNvPr id="4145" name="Elbow Connector 4144"/>
            <p:cNvCxnSpPr>
              <a:stCxn id="4126" idx="1"/>
              <a:endCxn id="36" idx="1"/>
            </p:cNvCxnSpPr>
            <p:nvPr/>
          </p:nvCxnSpPr>
          <p:spPr bwMode="auto">
            <a:xfrm rot="10800000" flipV="1">
              <a:off x="1441936" y="1333500"/>
              <a:ext cx="5861536" cy="1556442"/>
            </a:xfrm>
            <a:prstGeom prst="bentConnector3">
              <a:avLst>
                <a:gd name="adj1" fmla="val 121954"/>
              </a:avLst>
            </a:prstGeom>
            <a:ln>
              <a:solidFill>
                <a:srgbClr val="C00000"/>
              </a:solidFill>
              <a:headEnd type="none" w="med" len="med"/>
              <a:tailEnd type="triangle"/>
            </a:ln>
            <a:extLst/>
          </p:spPr>
          <p:style>
            <a:lnRef idx="1">
              <a:schemeClr val="accent6"/>
            </a:lnRef>
            <a:fillRef idx="0">
              <a:schemeClr val="accent6"/>
            </a:fillRef>
            <a:effectRef idx="0">
              <a:schemeClr val="accent6"/>
            </a:effectRef>
            <a:fontRef idx="minor">
              <a:schemeClr val="tx1"/>
            </a:fontRef>
          </p:style>
        </p:cxnSp>
        <p:cxnSp>
          <p:nvCxnSpPr>
            <p:cNvPr id="4152" name="Elbow Connector 4151"/>
            <p:cNvCxnSpPr>
              <a:stCxn id="4126" idx="1"/>
              <a:endCxn id="41" idx="2"/>
            </p:cNvCxnSpPr>
            <p:nvPr/>
          </p:nvCxnSpPr>
          <p:spPr bwMode="auto">
            <a:xfrm rot="10800000" flipV="1">
              <a:off x="381000" y="1333500"/>
              <a:ext cx="6922472" cy="3197674"/>
            </a:xfrm>
            <a:prstGeom prst="bentConnector3">
              <a:avLst>
                <a:gd name="adj1" fmla="val 103302"/>
              </a:avLst>
            </a:prstGeom>
            <a:ln>
              <a:solidFill>
                <a:srgbClr val="C00000"/>
              </a:solidFill>
              <a:headEnd type="none" w="med" len="med"/>
              <a:tailEnd type="triangle"/>
            </a:ln>
            <a:extLst/>
          </p:spPr>
          <p:style>
            <a:lnRef idx="1">
              <a:schemeClr val="accent6"/>
            </a:lnRef>
            <a:fillRef idx="0">
              <a:schemeClr val="accent6"/>
            </a:fillRef>
            <a:effectRef idx="0">
              <a:schemeClr val="accent6"/>
            </a:effectRef>
            <a:fontRef idx="minor">
              <a:schemeClr val="tx1"/>
            </a:fontRef>
          </p:style>
        </p:cxnSp>
        <p:cxnSp>
          <p:nvCxnSpPr>
            <p:cNvPr id="4154" name="Elbow Connector 4153"/>
            <p:cNvCxnSpPr>
              <a:endCxn id="40" idx="1"/>
            </p:cNvCxnSpPr>
            <p:nvPr/>
          </p:nvCxnSpPr>
          <p:spPr bwMode="auto">
            <a:xfrm rot="10800000" flipV="1">
              <a:off x="1441936" y="1333500"/>
              <a:ext cx="5841440" cy="2696510"/>
            </a:xfrm>
            <a:prstGeom prst="bentConnector3">
              <a:avLst>
                <a:gd name="adj1" fmla="val 121975"/>
              </a:avLst>
            </a:prstGeom>
            <a:ln>
              <a:solidFill>
                <a:srgbClr val="C00000"/>
              </a:solidFill>
              <a:headEnd type="none" w="med" len="med"/>
              <a:tailEnd type="triangle"/>
            </a:ln>
            <a:extLst/>
          </p:spPr>
          <p:style>
            <a:lnRef idx="1">
              <a:schemeClr val="accent6"/>
            </a:lnRef>
            <a:fillRef idx="0">
              <a:schemeClr val="accent6"/>
            </a:fillRef>
            <a:effectRef idx="0">
              <a:schemeClr val="accent6"/>
            </a:effectRef>
            <a:fontRef idx="minor">
              <a:schemeClr val="tx1"/>
            </a:fontRef>
          </p:style>
        </p:cxnSp>
      </p:grpSp>
      <p:cxnSp>
        <p:nvCxnSpPr>
          <p:cNvPr id="73" name="Straight Arrow Connector 72"/>
          <p:cNvCxnSpPr>
            <a:stCxn id="4126" idx="2"/>
            <a:endCxn id="4127" idx="0"/>
          </p:cNvCxnSpPr>
          <p:nvPr/>
        </p:nvCxnSpPr>
        <p:spPr bwMode="auto">
          <a:xfrm>
            <a:off x="8109436" y="1657350"/>
            <a:ext cx="0" cy="691664"/>
          </a:xfrm>
          <a:prstGeom prst="straightConnector1">
            <a:avLst/>
          </a:prstGeom>
          <a:ln>
            <a:solidFill>
              <a:srgbClr val="92D050"/>
            </a:solidFill>
            <a:headEnd type="triangle"/>
            <a:tailEnd type="triangle"/>
          </a:ln>
          <a:extLst/>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83192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1"/>
                                        </p:tgtEl>
                                        <p:attrNameLst>
                                          <p:attrName>style.visibility</p:attrName>
                                        </p:attrNameLst>
                                      </p:cBhvr>
                                      <p:to>
                                        <p:strVal val="visible"/>
                                      </p:to>
                                    </p:set>
                                    <p:animEffect transition="in" filter="fade">
                                      <p:cBhvr>
                                        <p:cTn id="7" dur="500"/>
                                        <p:tgtEl>
                                          <p:spTgt spid="4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24"/>
                                        </p:tgtEl>
                                        <p:attrNameLst>
                                          <p:attrName>style.visibility</p:attrName>
                                        </p:attrNameLst>
                                      </p:cBhvr>
                                      <p:to>
                                        <p:strVal val="visible"/>
                                      </p:to>
                                    </p:set>
                                    <p:animEffect transition="in" filter="fade">
                                      <p:cBhvr>
                                        <p:cTn id="12" dur="500"/>
                                        <p:tgtEl>
                                          <p:spTgt spid="4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23"/>
                                        </p:tgtEl>
                                        <p:attrNameLst>
                                          <p:attrName>style.visibility</p:attrName>
                                        </p:attrNameLst>
                                      </p:cBhvr>
                                      <p:to>
                                        <p:strVal val="visible"/>
                                      </p:to>
                                    </p:set>
                                    <p:animEffect transition="in" filter="fade">
                                      <p:cBhvr>
                                        <p:cTn id="17" dur="500"/>
                                        <p:tgtEl>
                                          <p:spTgt spid="41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26"/>
                                        </p:tgtEl>
                                        <p:attrNameLst>
                                          <p:attrName>style.visibility</p:attrName>
                                        </p:attrNameLst>
                                      </p:cBhvr>
                                      <p:to>
                                        <p:strVal val="visible"/>
                                      </p:to>
                                    </p:set>
                                    <p:animEffect transition="in" filter="fade">
                                      <p:cBhvr>
                                        <p:cTn id="22" dur="500"/>
                                        <p:tgtEl>
                                          <p:spTgt spid="41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right)">
                                      <p:cBhvr>
                                        <p:cTn id="27" dur="500"/>
                                        <p:tgtEl>
                                          <p:spTgt spid="7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nodeType="click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barn(outHorizontal)">
                                      <p:cBhvr>
                                        <p:cTn id="32" dur="500"/>
                                        <p:tgtEl>
                                          <p:spTgt spid="73"/>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127"/>
                                        </p:tgtEl>
                                        <p:attrNameLst>
                                          <p:attrName>style.visibility</p:attrName>
                                        </p:attrNameLst>
                                      </p:cBhvr>
                                      <p:to>
                                        <p:strVal val="visible"/>
                                      </p:to>
                                    </p:set>
                                    <p:animEffect transition="in" filter="fade">
                                      <p:cBhvr>
                                        <p:cTn id="36" dur="500"/>
                                        <p:tgtEl>
                                          <p:spTgt spid="4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 grpId="0" animBg="1"/>
      <p:bldP spid="412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194736"/>
            <a:ext cx="7374300" cy="779807"/>
          </a:xfrm>
        </p:spPr>
        <p:txBody>
          <a:bodyPr/>
          <a:lstStyle/>
          <a:p>
            <a:r>
              <a:rPr lang="en-US" dirty="0" smtClean="0"/>
              <a:t>Distributed Control Plane</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70</a:t>
            </a:fld>
            <a:endParaRPr lang="en-US"/>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888" y="1453324"/>
            <a:ext cx="5078225" cy="3480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6182474" y="2429624"/>
            <a:ext cx="762000" cy="457200"/>
          </a:xfrm>
          <a:prstGeom prst="rect">
            <a:avLst/>
          </a:prstGeom>
          <a:noFill/>
          <a:ln w="2857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 name="Rectangle 5"/>
          <p:cNvSpPr/>
          <p:nvPr/>
        </p:nvSpPr>
        <p:spPr bwMode="auto">
          <a:xfrm>
            <a:off x="6025453" y="1494676"/>
            <a:ext cx="1104598" cy="669386"/>
          </a:xfrm>
          <a:prstGeom prst="rect">
            <a:avLst/>
          </a:prstGeom>
          <a:noFill/>
          <a:ln w="2857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 name="Rectangle 6"/>
          <p:cNvSpPr/>
          <p:nvPr/>
        </p:nvSpPr>
        <p:spPr bwMode="auto">
          <a:xfrm>
            <a:off x="4271482" y="3430498"/>
            <a:ext cx="762000" cy="457200"/>
          </a:xfrm>
          <a:prstGeom prst="rect">
            <a:avLst/>
          </a:prstGeom>
          <a:noFill/>
          <a:ln w="2857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8" name="Rectangle 7"/>
          <p:cNvSpPr/>
          <p:nvPr/>
        </p:nvSpPr>
        <p:spPr bwMode="auto">
          <a:xfrm>
            <a:off x="5465852" y="2744698"/>
            <a:ext cx="762000" cy="457200"/>
          </a:xfrm>
          <a:prstGeom prst="rect">
            <a:avLst/>
          </a:prstGeom>
          <a:noFill/>
          <a:ln w="2857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9" name="Rectangle 8"/>
          <p:cNvSpPr/>
          <p:nvPr/>
        </p:nvSpPr>
        <p:spPr bwMode="auto">
          <a:xfrm>
            <a:off x="2794570" y="2571750"/>
            <a:ext cx="762000" cy="457200"/>
          </a:xfrm>
          <a:prstGeom prst="rect">
            <a:avLst/>
          </a:prstGeom>
          <a:noFill/>
          <a:ln w="2857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0" name="Rectangle 9"/>
          <p:cNvSpPr/>
          <p:nvPr/>
        </p:nvSpPr>
        <p:spPr bwMode="auto">
          <a:xfrm>
            <a:off x="3952126" y="1885950"/>
            <a:ext cx="762000" cy="457200"/>
          </a:xfrm>
          <a:prstGeom prst="rect">
            <a:avLst/>
          </a:prstGeom>
          <a:noFill/>
          <a:ln w="2857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99553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grpId="1"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P spid="8" grpId="0" animBg="1"/>
      <p:bldP spid="9"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name="PPTLabsAcknowledgementSlide">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6F15528-21DE-4FAA-801E-634DDDAF4B2B}" type="slidenum">
              <a:rPr lang="en-US" smtClean="0"/>
              <a:pPr/>
              <a:t>71</a:t>
            </a:fld>
            <a:endParaRPr lang="en-US"/>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649224" y="744093"/>
            <a:ext cx="7845552" cy="3655314"/>
          </a:xfrm>
          <a:prstGeom prst="rect">
            <a:avLst/>
          </a:prstGeom>
        </p:spPr>
      </p:pic>
    </p:spTree>
    <p:extLst>
      <p:ext uri="{BB962C8B-B14F-4D97-AF65-F5344CB8AC3E}">
        <p14:creationId xmlns:p14="http://schemas.microsoft.com/office/powerpoint/2010/main" val="1906736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194736"/>
            <a:ext cx="6518763" cy="1081614"/>
          </a:xfrm>
        </p:spPr>
        <p:txBody>
          <a:bodyPr/>
          <a:lstStyle/>
          <a:p>
            <a:r>
              <a:rPr lang="en-US" dirty="0" smtClean="0"/>
              <a:t>Contributions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56641730"/>
              </p:ext>
            </p:extLst>
          </p:nvPr>
        </p:nvGraphicFramePr>
        <p:xfrm>
          <a:off x="872648" y="1462360"/>
          <a:ext cx="7320916" cy="2176189"/>
        </p:xfrm>
        <a:graphic>
          <a:graphicData uri="http://schemas.openxmlformats.org/drawingml/2006/table">
            <a:tbl>
              <a:tblPr firstRow="1" bandRow="1">
                <a:tableStyleId>{21E4AEA4-8DFA-4A89-87EB-49C32662AFE0}</a:tableStyleId>
              </a:tblPr>
              <a:tblGrid>
                <a:gridCol w="3276600"/>
                <a:gridCol w="1383030"/>
                <a:gridCol w="1432243"/>
                <a:gridCol w="1229043"/>
              </a:tblGrid>
              <a:tr h="438829">
                <a:tc>
                  <a:txBody>
                    <a:bodyPr/>
                    <a:lstStyle/>
                    <a:p>
                      <a:pPr algn="ctr"/>
                      <a:r>
                        <a:rPr lang="en-US" dirty="0" smtClean="0"/>
                        <a:t>Features</a:t>
                      </a:r>
                      <a:endParaRPr lang="en-US" dirty="0"/>
                    </a:p>
                  </a:txBody>
                  <a:tcPr/>
                </a:tc>
                <a:tc>
                  <a:txBody>
                    <a:bodyPr/>
                    <a:lstStyle/>
                    <a:p>
                      <a:pPr algn="ctr"/>
                      <a:r>
                        <a:rPr lang="en-US" baseline="0" dirty="0" smtClean="0"/>
                        <a:t>[1,2,3]</a:t>
                      </a:r>
                      <a:endParaRPr lang="en-US" dirty="0"/>
                    </a:p>
                  </a:txBody>
                  <a:tcPr/>
                </a:tc>
                <a:tc>
                  <a:txBody>
                    <a:bodyPr/>
                    <a:lstStyle/>
                    <a:p>
                      <a:pPr algn="ctr"/>
                      <a:r>
                        <a:rPr lang="en-US" dirty="0" smtClean="0"/>
                        <a:t>[4,5]</a:t>
                      </a:r>
                    </a:p>
                  </a:txBody>
                  <a:tcPr/>
                </a:tc>
                <a:tc>
                  <a:txBody>
                    <a:bodyPr/>
                    <a:lstStyle/>
                    <a:p>
                      <a:pPr algn="ctr"/>
                      <a:r>
                        <a:rPr lang="en-US" dirty="0" smtClean="0"/>
                        <a:t>XNoC</a:t>
                      </a:r>
                    </a:p>
                  </a:txBody>
                  <a:tcPr/>
                </a:tc>
              </a:tr>
              <a:tr h="277155">
                <a:tc>
                  <a:txBody>
                    <a:bodyPr/>
                    <a:lstStyle/>
                    <a:p>
                      <a:r>
                        <a:rPr lang="en-US" dirty="0" smtClean="0"/>
                        <a:t>Controller</a:t>
                      </a:r>
                      <a:endParaRPr lang="en-US" dirty="0"/>
                    </a:p>
                  </a:txBody>
                  <a:tcPr/>
                </a:tc>
                <a:tc>
                  <a:txBody>
                    <a:bodyPr/>
                    <a:lstStyle/>
                    <a:p>
                      <a:pPr algn="ctr"/>
                      <a:r>
                        <a:rPr lang="en-US" sz="1800" b="1" dirty="0" smtClean="0">
                          <a:solidFill>
                            <a:schemeClr val="tx1"/>
                          </a:solidFill>
                        </a:rPr>
                        <a:t>Centralized</a:t>
                      </a:r>
                      <a:endParaRPr lang="en-US" sz="1800" b="1" dirty="0">
                        <a:solidFill>
                          <a:schemeClr val="tx1"/>
                        </a:solidFill>
                      </a:endParaRPr>
                    </a:p>
                  </a:txBody>
                  <a:tcPr/>
                </a:tc>
                <a:tc>
                  <a:txBody>
                    <a:bodyPr/>
                    <a:lstStyle/>
                    <a:p>
                      <a:pPr algn="ctr"/>
                      <a:r>
                        <a:rPr lang="en-US" b="1" dirty="0" smtClean="0">
                          <a:solidFill>
                            <a:schemeClr val="tx1"/>
                          </a:solidFill>
                        </a:rPr>
                        <a:t>Decentralized</a:t>
                      </a:r>
                      <a:endParaRPr lang="en-US" b="1" dirty="0">
                        <a:solidFill>
                          <a:schemeClr val="tx1"/>
                        </a:solidFill>
                      </a:endParaRPr>
                    </a:p>
                  </a:txBody>
                  <a:tcPr/>
                </a:tc>
                <a:tc>
                  <a:txBody>
                    <a:bodyPr/>
                    <a:lstStyle/>
                    <a:p>
                      <a:pPr algn="ctr"/>
                      <a:r>
                        <a:rPr lang="en-US" b="1" dirty="0" smtClean="0">
                          <a:solidFill>
                            <a:schemeClr val="tx1"/>
                          </a:solidFill>
                        </a:rPr>
                        <a:t>Distributed</a:t>
                      </a:r>
                      <a:endParaRPr lang="en-US" b="1" dirty="0">
                        <a:solidFill>
                          <a:schemeClr val="tx1"/>
                        </a:solidFill>
                      </a:endParaRPr>
                    </a:p>
                  </a:txBody>
                  <a:tcPr/>
                </a:tc>
              </a:tr>
              <a:tr h="277155">
                <a:tc>
                  <a:txBody>
                    <a:bodyPr/>
                    <a:lstStyle/>
                    <a:p>
                      <a:r>
                        <a:rPr lang="en-US" dirty="0" smtClean="0"/>
                        <a:t>Multicast with aggregated</a:t>
                      </a:r>
                      <a:r>
                        <a:rPr lang="en-US" baseline="0" dirty="0" smtClean="0"/>
                        <a:t> feedback</a:t>
                      </a:r>
                      <a:endParaRPr lang="en-US" dirty="0"/>
                    </a:p>
                  </a:txBody>
                  <a:tcPr/>
                </a:tc>
                <a:tc>
                  <a:txBody>
                    <a:bodyPr/>
                    <a:lstStyle/>
                    <a:p>
                      <a:pPr marL="0" marR="0" lvl="0" indent="0" algn="ctr" defTabSz="824423"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sym typeface="Symbol"/>
                        </a:rPr>
                        <a:t>×</a:t>
                      </a:r>
                      <a:endParaRPr lang="en-US" sz="1800" b="1" dirty="0" smtClean="0">
                        <a:solidFill>
                          <a:srgbClr val="FF0000"/>
                        </a:solidFill>
                      </a:endParaRPr>
                    </a:p>
                  </a:txBody>
                  <a:tcPr/>
                </a:tc>
                <a:tc>
                  <a:txBody>
                    <a:bodyPr/>
                    <a:lstStyle/>
                    <a:p>
                      <a:pPr marL="0" marR="0" lvl="0" indent="0" algn="ctr" defTabSz="824423" rtl="0" eaLnBrk="1" fontAlgn="auto" latinLnBrk="0" hangingPunct="1">
                        <a:lnSpc>
                          <a:spcPct val="100000"/>
                        </a:lnSpc>
                        <a:spcBef>
                          <a:spcPts val="0"/>
                        </a:spcBef>
                        <a:spcAft>
                          <a:spcPts val="0"/>
                        </a:spcAft>
                        <a:buClrTx/>
                        <a:buSzTx/>
                        <a:buFontTx/>
                        <a:buNone/>
                        <a:tabLst/>
                        <a:defRPr/>
                      </a:pPr>
                      <a:r>
                        <a:rPr lang="en-US" b="1" dirty="0" smtClean="0">
                          <a:solidFill>
                            <a:srgbClr val="FF0000"/>
                          </a:solidFill>
                          <a:sym typeface="Symbol"/>
                        </a:rPr>
                        <a:t>×</a:t>
                      </a:r>
                      <a:endParaRPr lang="en-US" b="1" dirty="0" smtClean="0">
                        <a:solidFill>
                          <a:srgbClr val="FF0000"/>
                        </a:solidFill>
                      </a:endParaRPr>
                    </a:p>
                  </a:txBody>
                  <a:tcPr/>
                </a:tc>
                <a:tc>
                  <a:txBody>
                    <a:bodyPr/>
                    <a:lstStyle/>
                    <a:p>
                      <a:pPr algn="ctr"/>
                      <a:r>
                        <a:rPr lang="en-US" sz="1600" b="1" dirty="0" smtClean="0">
                          <a:solidFill>
                            <a:srgbClr val="00B050"/>
                          </a:solidFill>
                          <a:sym typeface="Symbol"/>
                        </a:rPr>
                        <a:t></a:t>
                      </a:r>
                      <a:endParaRPr lang="en-US" b="1" dirty="0">
                        <a:solidFill>
                          <a:srgbClr val="FF0000"/>
                        </a:solidFill>
                      </a:endParaRPr>
                    </a:p>
                  </a:txBody>
                  <a:tcPr/>
                </a:tc>
              </a:tr>
              <a:tr h="254059">
                <a:tc>
                  <a:txBody>
                    <a:bodyPr/>
                    <a:lstStyle/>
                    <a:p>
                      <a:r>
                        <a:rPr lang="en-US" dirty="0" smtClean="0"/>
                        <a:t>Non-intrusive reconfiguration</a:t>
                      </a:r>
                      <a:endParaRPr lang="en-US" dirty="0"/>
                    </a:p>
                  </a:txBody>
                  <a:tcPr/>
                </a:tc>
                <a:tc>
                  <a:txBody>
                    <a:bodyPr/>
                    <a:lstStyle/>
                    <a:p>
                      <a:pPr marL="0" marR="0" indent="0" algn="ctr" defTabSz="824423" rtl="0" eaLnBrk="1" fontAlgn="auto" latinLnBrk="0" hangingPunct="1">
                        <a:lnSpc>
                          <a:spcPct val="100000"/>
                        </a:lnSpc>
                        <a:spcBef>
                          <a:spcPts val="0"/>
                        </a:spcBef>
                        <a:spcAft>
                          <a:spcPts val="0"/>
                        </a:spcAft>
                        <a:buClrTx/>
                        <a:buSzTx/>
                        <a:buFontTx/>
                        <a:buNone/>
                        <a:tabLst/>
                        <a:defRPr/>
                      </a:pPr>
                      <a:r>
                        <a:rPr lang="en-US" b="1" dirty="0" smtClean="0">
                          <a:solidFill>
                            <a:srgbClr val="FF0000"/>
                          </a:solidFill>
                          <a:sym typeface="Symbol"/>
                        </a:rPr>
                        <a:t>×</a:t>
                      </a:r>
                      <a:endParaRPr lang="en-US" sz="1600" b="1" dirty="0" smtClean="0">
                        <a:solidFill>
                          <a:srgbClr val="00B050"/>
                        </a:solidFill>
                      </a:endParaRPr>
                    </a:p>
                  </a:txBody>
                  <a:tcPr/>
                </a:tc>
                <a:tc>
                  <a:txBody>
                    <a:bodyPr/>
                    <a:lstStyle/>
                    <a:p>
                      <a:pPr algn="ctr"/>
                      <a:r>
                        <a:rPr lang="en-US" b="1" dirty="0" smtClean="0">
                          <a:solidFill>
                            <a:srgbClr val="FF0000"/>
                          </a:solidFill>
                          <a:sym typeface="Symbol"/>
                        </a:rPr>
                        <a:t>×</a:t>
                      </a:r>
                      <a:endParaRPr lang="en-US" b="1" dirty="0"/>
                    </a:p>
                  </a:txBody>
                  <a:tcPr/>
                </a:tc>
                <a:tc>
                  <a:txBody>
                    <a:bodyPr/>
                    <a:lstStyle/>
                    <a:p>
                      <a:pPr algn="ctr"/>
                      <a:r>
                        <a:rPr lang="en-US" sz="1600" b="1" dirty="0" smtClean="0">
                          <a:solidFill>
                            <a:srgbClr val="00B050"/>
                          </a:solidFill>
                          <a:sym typeface="Symbol"/>
                        </a:rPr>
                        <a:t></a:t>
                      </a:r>
                      <a:endParaRPr lang="en-US" b="1" dirty="0"/>
                    </a:p>
                  </a:txBody>
                  <a:tcPr/>
                </a:tc>
              </a:tr>
              <a:tr h="254059">
                <a:tc>
                  <a:txBody>
                    <a:bodyPr/>
                    <a:lstStyle/>
                    <a:p>
                      <a:r>
                        <a:rPr lang="en-US" dirty="0" smtClean="0"/>
                        <a:t>Reconfiguration Latency</a:t>
                      </a:r>
                      <a:endParaRPr lang="en-US" dirty="0"/>
                    </a:p>
                  </a:txBody>
                  <a:tcPr/>
                </a:tc>
                <a:tc>
                  <a:txBody>
                    <a:bodyPr/>
                    <a:lstStyle/>
                    <a:p>
                      <a:pPr marL="0" marR="0" indent="0" algn="ctr" defTabSz="824423" rtl="0" eaLnBrk="1" fontAlgn="auto" latinLnBrk="0" hangingPunct="1">
                        <a:lnSpc>
                          <a:spcPct val="100000"/>
                        </a:lnSpc>
                        <a:spcBef>
                          <a:spcPts val="0"/>
                        </a:spcBef>
                        <a:spcAft>
                          <a:spcPts val="0"/>
                        </a:spcAft>
                        <a:buClrTx/>
                        <a:buSzTx/>
                        <a:buFontTx/>
                        <a:buNone/>
                        <a:tabLst/>
                        <a:defRPr/>
                      </a:pPr>
                      <a:r>
                        <a:rPr lang="en-US" b="1" dirty="0" smtClean="0">
                          <a:solidFill>
                            <a:srgbClr val="FF0000"/>
                          </a:solidFill>
                          <a:sym typeface="Symbol"/>
                        </a:rPr>
                        <a:t>×</a:t>
                      </a:r>
                      <a:endParaRPr lang="en-US" sz="1600" b="1" dirty="0" smtClean="0">
                        <a:solidFill>
                          <a:srgbClr val="00B050"/>
                        </a:solidFill>
                      </a:endParaRPr>
                    </a:p>
                  </a:txBody>
                  <a:tcPr/>
                </a:tc>
                <a:tc>
                  <a:txBody>
                    <a:bodyPr/>
                    <a:lstStyle/>
                    <a:p>
                      <a:pPr algn="ctr"/>
                      <a:r>
                        <a:rPr lang="en-US" sz="1600" b="1" dirty="0" smtClean="0">
                          <a:solidFill>
                            <a:srgbClr val="00B050"/>
                          </a:solidFill>
                          <a:sym typeface="Symbol"/>
                        </a:rPr>
                        <a:t></a:t>
                      </a:r>
                      <a:endParaRPr lang="en-US" b="1" dirty="0"/>
                    </a:p>
                  </a:txBody>
                  <a:tcPr/>
                </a:tc>
                <a:tc>
                  <a:txBody>
                    <a:bodyPr/>
                    <a:lstStyle/>
                    <a:p>
                      <a:pPr algn="ctr"/>
                      <a:r>
                        <a:rPr lang="en-US" sz="1600" b="1" dirty="0" smtClean="0">
                          <a:solidFill>
                            <a:srgbClr val="00B050"/>
                          </a:solidFill>
                          <a:sym typeface="Symbol"/>
                        </a:rPr>
                        <a:t></a:t>
                      </a:r>
                      <a:endParaRPr lang="en-US" b="1" dirty="0"/>
                    </a:p>
                  </a:txBody>
                  <a:tcPr/>
                </a:tc>
              </a:tr>
              <a:tr h="254059">
                <a:tc>
                  <a:txBody>
                    <a:bodyPr/>
                    <a:lstStyle/>
                    <a:p>
                      <a:r>
                        <a:rPr lang="en-US" dirty="0" smtClean="0"/>
                        <a:t>Scalability</a:t>
                      </a:r>
                      <a:endParaRPr lang="en-US" dirty="0"/>
                    </a:p>
                  </a:txBody>
                  <a:tcPr/>
                </a:tc>
                <a:tc>
                  <a:txBody>
                    <a:bodyPr/>
                    <a:lstStyle/>
                    <a:p>
                      <a:pPr marL="0" marR="0" indent="0" algn="ctr" defTabSz="824423" rtl="0" eaLnBrk="1" fontAlgn="auto" latinLnBrk="0" hangingPunct="1">
                        <a:lnSpc>
                          <a:spcPct val="100000"/>
                        </a:lnSpc>
                        <a:spcBef>
                          <a:spcPts val="0"/>
                        </a:spcBef>
                        <a:spcAft>
                          <a:spcPts val="0"/>
                        </a:spcAft>
                        <a:buClrTx/>
                        <a:buSzTx/>
                        <a:buFontTx/>
                        <a:buNone/>
                        <a:tabLst/>
                        <a:defRPr/>
                      </a:pPr>
                      <a:r>
                        <a:rPr lang="en-US" b="1" dirty="0" smtClean="0">
                          <a:solidFill>
                            <a:srgbClr val="FF0000"/>
                          </a:solidFill>
                          <a:sym typeface="Symbol"/>
                        </a:rPr>
                        <a:t>×</a:t>
                      </a:r>
                      <a:endParaRPr lang="en-US" sz="1600" b="1" dirty="0" smtClean="0">
                        <a:solidFill>
                          <a:srgbClr val="00B050"/>
                        </a:solidFill>
                      </a:endParaRPr>
                    </a:p>
                  </a:txBody>
                  <a:tcPr/>
                </a:tc>
                <a:tc>
                  <a:txBody>
                    <a:bodyPr/>
                    <a:lstStyle/>
                    <a:p>
                      <a:pPr algn="ctr"/>
                      <a:r>
                        <a:rPr lang="en-US" sz="1600" b="1" dirty="0" smtClean="0">
                          <a:solidFill>
                            <a:srgbClr val="00B050"/>
                          </a:solidFill>
                          <a:sym typeface="Symbol"/>
                        </a:rPr>
                        <a:t></a:t>
                      </a:r>
                      <a:endParaRPr lang="en-US" b="1" dirty="0"/>
                    </a:p>
                  </a:txBody>
                  <a:tcPr/>
                </a:tc>
                <a:tc>
                  <a:txBody>
                    <a:bodyPr/>
                    <a:lstStyle/>
                    <a:p>
                      <a:pPr algn="ctr"/>
                      <a:r>
                        <a:rPr lang="en-US" sz="1600" b="1" dirty="0" smtClean="0">
                          <a:solidFill>
                            <a:srgbClr val="00B050"/>
                          </a:solidFill>
                          <a:sym typeface="Symbol"/>
                        </a:rPr>
                        <a:t></a:t>
                      </a:r>
                      <a:endParaRPr lang="en-US" b="1" dirty="0"/>
                    </a:p>
                  </a:txBody>
                  <a:tcPr/>
                </a:tc>
              </a:tr>
            </a:tbl>
          </a:graphicData>
        </a:graphic>
      </p:graphicFrame>
      <p:sp>
        <p:nvSpPr>
          <p:cNvPr id="4" name="Slide Number Placeholder 3"/>
          <p:cNvSpPr>
            <a:spLocks noGrp="1"/>
          </p:cNvSpPr>
          <p:nvPr>
            <p:ph type="sldNum" sz="quarter" idx="11"/>
          </p:nvPr>
        </p:nvSpPr>
        <p:spPr/>
        <p:txBody>
          <a:bodyPr/>
          <a:lstStyle/>
          <a:p>
            <a:fld id="{B6F15528-21DE-4FAA-801E-634DDDAF4B2B}" type="slidenum">
              <a:rPr lang="en-US" smtClean="0"/>
              <a:pPr/>
              <a:t>8</a:t>
            </a:fld>
            <a:endParaRPr lang="en-US"/>
          </a:p>
        </p:txBody>
      </p:sp>
      <p:sp>
        <p:nvSpPr>
          <p:cNvPr id="6" name="TextBox 5"/>
          <p:cNvSpPr txBox="1"/>
          <p:nvPr/>
        </p:nvSpPr>
        <p:spPr>
          <a:xfrm>
            <a:off x="1" y="4072176"/>
            <a:ext cx="9144000" cy="861774"/>
          </a:xfrm>
          <a:prstGeom prst="rect">
            <a:avLst/>
          </a:prstGeom>
          <a:noFill/>
        </p:spPr>
        <p:txBody>
          <a:bodyPr wrap="square" rtlCol="0">
            <a:spAutoFit/>
          </a:bodyPr>
          <a:lstStyle/>
          <a:p>
            <a:r>
              <a:rPr lang="en-US" sz="1000" dirty="0" smtClean="0">
                <a:solidFill>
                  <a:schemeClr val="tx1">
                    <a:lumMod val="65000"/>
                    <a:lumOff val="35000"/>
                  </a:schemeClr>
                </a:solidFill>
              </a:rPr>
              <a:t>[1] </a:t>
            </a:r>
            <a:r>
              <a:rPr lang="en-US" sz="1000" dirty="0" err="1" smtClean="0">
                <a:solidFill>
                  <a:schemeClr val="tx1">
                    <a:lumMod val="65000"/>
                    <a:lumOff val="35000"/>
                  </a:schemeClr>
                </a:solidFill>
              </a:rPr>
              <a:t>Goossens</a:t>
            </a:r>
            <a:r>
              <a:rPr lang="en-US" sz="1000" dirty="0">
                <a:solidFill>
                  <a:schemeClr val="tx1">
                    <a:lumMod val="65000"/>
                    <a:lumOff val="35000"/>
                  </a:schemeClr>
                </a:solidFill>
              </a:rPr>
              <a:t>, K., </a:t>
            </a:r>
            <a:r>
              <a:rPr lang="en-US" sz="1000" dirty="0" err="1">
                <a:solidFill>
                  <a:schemeClr val="tx1">
                    <a:lumMod val="65000"/>
                    <a:lumOff val="35000"/>
                  </a:schemeClr>
                </a:solidFill>
              </a:rPr>
              <a:t>Dielissen</a:t>
            </a:r>
            <a:r>
              <a:rPr lang="en-US" sz="1000" dirty="0">
                <a:solidFill>
                  <a:schemeClr val="tx1">
                    <a:lumMod val="65000"/>
                    <a:lumOff val="35000"/>
                  </a:schemeClr>
                </a:solidFill>
              </a:rPr>
              <a:t>, J. &amp; </a:t>
            </a:r>
            <a:r>
              <a:rPr lang="en-US" sz="1000" dirty="0" err="1">
                <a:solidFill>
                  <a:schemeClr val="tx1">
                    <a:lumMod val="65000"/>
                    <a:lumOff val="35000"/>
                  </a:schemeClr>
                </a:solidFill>
              </a:rPr>
              <a:t>Radulescu</a:t>
            </a:r>
            <a:r>
              <a:rPr lang="en-US" sz="1000" dirty="0">
                <a:solidFill>
                  <a:schemeClr val="tx1">
                    <a:lumMod val="65000"/>
                    <a:lumOff val="35000"/>
                  </a:schemeClr>
                </a:solidFill>
              </a:rPr>
              <a:t>, A</a:t>
            </a:r>
            <a:r>
              <a:rPr lang="en-US" sz="1000" dirty="0" smtClean="0">
                <a:solidFill>
                  <a:schemeClr val="tx1">
                    <a:lumMod val="65000"/>
                    <a:lumOff val="35000"/>
                  </a:schemeClr>
                </a:solidFill>
              </a:rPr>
              <a:t>., </a:t>
            </a:r>
            <a:r>
              <a:rPr lang="en-US" sz="1000" dirty="0" err="1">
                <a:solidFill>
                  <a:schemeClr val="tx1">
                    <a:lumMod val="65000"/>
                    <a:lumOff val="35000"/>
                  </a:schemeClr>
                </a:solidFill>
              </a:rPr>
              <a:t>Æthereal</a:t>
            </a:r>
            <a:r>
              <a:rPr lang="en-US" sz="1000" dirty="0">
                <a:solidFill>
                  <a:schemeClr val="tx1">
                    <a:lumMod val="65000"/>
                    <a:lumOff val="35000"/>
                  </a:schemeClr>
                </a:solidFill>
              </a:rPr>
              <a:t> network on chip: concepts, architectures, and implementations. Design </a:t>
            </a:r>
            <a:r>
              <a:rPr lang="en-US" sz="1000" dirty="0" smtClean="0">
                <a:solidFill>
                  <a:schemeClr val="tx1">
                    <a:lumMod val="65000"/>
                    <a:lumOff val="35000"/>
                  </a:schemeClr>
                </a:solidFill>
              </a:rPr>
              <a:t>&amp; </a:t>
            </a:r>
            <a:r>
              <a:rPr lang="en-US" sz="1000" dirty="0">
                <a:solidFill>
                  <a:schemeClr val="tx1">
                    <a:lumMod val="65000"/>
                    <a:lumOff val="35000"/>
                  </a:schemeClr>
                </a:solidFill>
              </a:rPr>
              <a:t>Test of Computers, IEEE, </a:t>
            </a:r>
            <a:r>
              <a:rPr lang="en-US" sz="1000" dirty="0" smtClean="0">
                <a:solidFill>
                  <a:schemeClr val="tx1">
                    <a:lumMod val="65000"/>
                    <a:lumOff val="35000"/>
                  </a:schemeClr>
                </a:solidFill>
              </a:rPr>
              <a:t>2005</a:t>
            </a:r>
          </a:p>
          <a:p>
            <a:r>
              <a:rPr lang="en-US" sz="1000" dirty="0">
                <a:solidFill>
                  <a:schemeClr val="tx1">
                    <a:lumMod val="65000"/>
                    <a:lumOff val="35000"/>
                  </a:schemeClr>
                </a:solidFill>
              </a:rPr>
              <a:t>[2] Hansson, A., </a:t>
            </a:r>
            <a:r>
              <a:rPr lang="en-US" sz="1000" dirty="0" err="1">
                <a:solidFill>
                  <a:schemeClr val="tx1">
                    <a:lumMod val="65000"/>
                    <a:lumOff val="35000"/>
                  </a:schemeClr>
                </a:solidFill>
              </a:rPr>
              <a:t>Subburaman</a:t>
            </a:r>
            <a:r>
              <a:rPr lang="en-US" sz="1000" dirty="0">
                <a:solidFill>
                  <a:schemeClr val="tx1">
                    <a:lumMod val="65000"/>
                    <a:lumOff val="35000"/>
                  </a:schemeClr>
                </a:solidFill>
              </a:rPr>
              <a:t>, M. &amp; </a:t>
            </a:r>
            <a:r>
              <a:rPr lang="en-US" sz="1000" dirty="0" err="1">
                <a:solidFill>
                  <a:schemeClr val="tx1">
                    <a:lumMod val="65000"/>
                    <a:lumOff val="35000"/>
                  </a:schemeClr>
                </a:solidFill>
              </a:rPr>
              <a:t>Goossens</a:t>
            </a:r>
            <a:r>
              <a:rPr lang="en-US" sz="1000" dirty="0">
                <a:solidFill>
                  <a:schemeClr val="tx1">
                    <a:lumMod val="65000"/>
                    <a:lumOff val="35000"/>
                  </a:schemeClr>
                </a:solidFill>
              </a:rPr>
              <a:t>, K., 2009. </a:t>
            </a:r>
            <a:r>
              <a:rPr lang="en-US" sz="1000" dirty="0" err="1">
                <a:solidFill>
                  <a:schemeClr val="tx1">
                    <a:lumMod val="65000"/>
                    <a:lumOff val="35000"/>
                  </a:schemeClr>
                </a:solidFill>
              </a:rPr>
              <a:t>aelite</a:t>
            </a:r>
            <a:r>
              <a:rPr lang="en-US" sz="1000" dirty="0">
                <a:solidFill>
                  <a:schemeClr val="tx1">
                    <a:lumMod val="65000"/>
                    <a:lumOff val="35000"/>
                  </a:schemeClr>
                </a:solidFill>
              </a:rPr>
              <a:t>: A flit-synchronous network on chip with </a:t>
            </a:r>
            <a:r>
              <a:rPr lang="en-US" sz="1000" dirty="0" err="1">
                <a:solidFill>
                  <a:schemeClr val="tx1">
                    <a:lumMod val="65000"/>
                    <a:lumOff val="35000"/>
                  </a:schemeClr>
                </a:solidFill>
              </a:rPr>
              <a:t>composable</a:t>
            </a:r>
            <a:r>
              <a:rPr lang="en-US" sz="1000" dirty="0">
                <a:solidFill>
                  <a:schemeClr val="tx1">
                    <a:lumMod val="65000"/>
                    <a:lumOff val="35000"/>
                  </a:schemeClr>
                </a:solidFill>
              </a:rPr>
              <a:t> and predictable services. </a:t>
            </a:r>
            <a:r>
              <a:rPr lang="en-US" sz="1000" dirty="0" smtClean="0">
                <a:solidFill>
                  <a:schemeClr val="tx1">
                    <a:lumMod val="65000"/>
                    <a:lumOff val="35000"/>
                  </a:schemeClr>
                </a:solidFill>
              </a:rPr>
              <a:t>In DATE 2009 </a:t>
            </a:r>
          </a:p>
          <a:p>
            <a:r>
              <a:rPr lang="en-US" sz="1000" dirty="0">
                <a:solidFill>
                  <a:schemeClr val="tx1">
                    <a:lumMod val="65000"/>
                    <a:lumOff val="35000"/>
                  </a:schemeClr>
                </a:solidFill>
              </a:rPr>
              <a:t>[3] Stefan, R.A., </a:t>
            </a:r>
            <a:r>
              <a:rPr lang="en-US" sz="1000" dirty="0" err="1">
                <a:solidFill>
                  <a:schemeClr val="tx1">
                    <a:lumMod val="65000"/>
                    <a:lumOff val="35000"/>
                  </a:schemeClr>
                </a:solidFill>
              </a:rPr>
              <a:t>Molnos</a:t>
            </a:r>
            <a:r>
              <a:rPr lang="en-US" sz="1000" dirty="0">
                <a:solidFill>
                  <a:schemeClr val="tx1">
                    <a:lumMod val="65000"/>
                    <a:lumOff val="35000"/>
                  </a:schemeClr>
                </a:solidFill>
              </a:rPr>
              <a:t>, A. &amp; </a:t>
            </a:r>
            <a:r>
              <a:rPr lang="en-US" sz="1000" dirty="0" err="1">
                <a:solidFill>
                  <a:schemeClr val="tx1">
                    <a:lumMod val="65000"/>
                    <a:lumOff val="35000"/>
                  </a:schemeClr>
                </a:solidFill>
              </a:rPr>
              <a:t>Goossens</a:t>
            </a:r>
            <a:r>
              <a:rPr lang="en-US" sz="1000" dirty="0">
                <a:solidFill>
                  <a:schemeClr val="tx1">
                    <a:lumMod val="65000"/>
                    <a:lumOff val="35000"/>
                  </a:schemeClr>
                </a:solidFill>
              </a:rPr>
              <a:t>, K., 2014. </a:t>
            </a:r>
            <a:r>
              <a:rPr lang="en-US" sz="1000" dirty="0" err="1" smtClean="0">
                <a:solidFill>
                  <a:schemeClr val="tx1">
                    <a:lumMod val="65000"/>
                    <a:lumOff val="35000"/>
                  </a:schemeClr>
                </a:solidFill>
              </a:rPr>
              <a:t>dAElite</a:t>
            </a:r>
            <a:r>
              <a:rPr lang="en-US" sz="1000" dirty="0">
                <a:solidFill>
                  <a:schemeClr val="tx1">
                    <a:lumMod val="65000"/>
                    <a:lumOff val="35000"/>
                  </a:schemeClr>
                </a:solidFill>
              </a:rPr>
              <a:t>: </a:t>
            </a:r>
            <a:r>
              <a:rPr lang="en-US" sz="1000" dirty="0" smtClean="0">
                <a:solidFill>
                  <a:schemeClr val="tx1">
                    <a:lumMod val="65000"/>
                    <a:lumOff val="35000"/>
                  </a:schemeClr>
                </a:solidFill>
              </a:rPr>
              <a:t>A TDM NoC </a:t>
            </a:r>
            <a:r>
              <a:rPr lang="en-US" sz="1000" dirty="0">
                <a:solidFill>
                  <a:schemeClr val="tx1">
                    <a:lumMod val="65000"/>
                    <a:lumOff val="35000"/>
                  </a:schemeClr>
                </a:solidFill>
              </a:rPr>
              <a:t>supporting </a:t>
            </a:r>
            <a:r>
              <a:rPr lang="en-US" sz="1000" dirty="0" err="1">
                <a:solidFill>
                  <a:schemeClr val="tx1">
                    <a:lumMod val="65000"/>
                    <a:lumOff val="35000"/>
                  </a:schemeClr>
                </a:solidFill>
              </a:rPr>
              <a:t>qos</a:t>
            </a:r>
            <a:r>
              <a:rPr lang="en-US" sz="1000" dirty="0">
                <a:solidFill>
                  <a:schemeClr val="tx1">
                    <a:lumMod val="65000"/>
                    <a:lumOff val="35000"/>
                  </a:schemeClr>
                </a:solidFill>
              </a:rPr>
              <a:t>, multicast, and fast connection set-up. </a:t>
            </a:r>
            <a:r>
              <a:rPr lang="en-US" sz="1000" dirty="0" smtClean="0">
                <a:solidFill>
                  <a:schemeClr val="tx1">
                    <a:lumMod val="65000"/>
                    <a:lumOff val="35000"/>
                  </a:schemeClr>
                </a:solidFill>
              </a:rPr>
              <a:t>IEEE </a:t>
            </a:r>
            <a:r>
              <a:rPr lang="en-US" sz="1000" dirty="0">
                <a:solidFill>
                  <a:schemeClr val="tx1">
                    <a:lumMod val="65000"/>
                    <a:lumOff val="35000"/>
                  </a:schemeClr>
                </a:solidFill>
              </a:rPr>
              <a:t>Transactions </a:t>
            </a:r>
            <a:r>
              <a:rPr lang="en-US" sz="1000" dirty="0" smtClean="0">
                <a:solidFill>
                  <a:schemeClr val="tx1">
                    <a:lumMod val="65000"/>
                    <a:lumOff val="35000"/>
                  </a:schemeClr>
                </a:solidFill>
              </a:rPr>
              <a:t>on Computer, 2014</a:t>
            </a:r>
          </a:p>
          <a:p>
            <a:r>
              <a:rPr lang="en-US" sz="1000" dirty="0" smtClean="0">
                <a:solidFill>
                  <a:schemeClr val="tx1">
                    <a:lumMod val="65000"/>
                    <a:lumOff val="35000"/>
                  </a:schemeClr>
                </a:solidFill>
              </a:rPr>
              <a:t>[4</a:t>
            </a:r>
            <a:r>
              <a:rPr lang="en-US" sz="1000" dirty="0">
                <a:solidFill>
                  <a:schemeClr val="tx1">
                    <a:lumMod val="65000"/>
                    <a:lumOff val="35000"/>
                  </a:schemeClr>
                </a:solidFill>
              </a:rPr>
              <a:t>] Liu, S., </a:t>
            </a:r>
            <a:r>
              <a:rPr lang="en-US" sz="1000" dirty="0" err="1">
                <a:solidFill>
                  <a:schemeClr val="tx1">
                    <a:lumMod val="65000"/>
                    <a:lumOff val="35000"/>
                  </a:schemeClr>
                </a:solidFill>
              </a:rPr>
              <a:t>Jantsch</a:t>
            </a:r>
            <a:r>
              <a:rPr lang="en-US" sz="1000" dirty="0">
                <a:solidFill>
                  <a:schemeClr val="tx1">
                    <a:lumMod val="65000"/>
                    <a:lumOff val="35000"/>
                  </a:schemeClr>
                </a:solidFill>
              </a:rPr>
              <a:t>, A. &amp; Lu, Z., 2014. Parallel probe based dynamic connection setup in TDM </a:t>
            </a:r>
            <a:r>
              <a:rPr lang="en-US" sz="1000" dirty="0" err="1">
                <a:solidFill>
                  <a:schemeClr val="tx1">
                    <a:lumMod val="65000"/>
                    <a:lumOff val="35000"/>
                  </a:schemeClr>
                </a:solidFill>
              </a:rPr>
              <a:t>NoCs</a:t>
            </a:r>
            <a:r>
              <a:rPr lang="en-US" sz="1000" dirty="0">
                <a:solidFill>
                  <a:schemeClr val="tx1">
                    <a:lumMod val="65000"/>
                    <a:lumOff val="35000"/>
                  </a:schemeClr>
                </a:solidFill>
              </a:rPr>
              <a:t>. </a:t>
            </a:r>
            <a:r>
              <a:rPr lang="en-US" sz="1000" dirty="0" smtClean="0">
                <a:solidFill>
                  <a:schemeClr val="tx1">
                    <a:lumMod val="65000"/>
                    <a:lumOff val="35000"/>
                  </a:schemeClr>
                </a:solidFill>
              </a:rPr>
              <a:t>In DATE 2014</a:t>
            </a:r>
          </a:p>
          <a:p>
            <a:r>
              <a:rPr lang="en-US" sz="1000" dirty="0">
                <a:solidFill>
                  <a:schemeClr val="tx1">
                    <a:lumMod val="65000"/>
                    <a:lumOff val="35000"/>
                  </a:schemeClr>
                </a:solidFill>
              </a:rPr>
              <a:t>[5] </a:t>
            </a:r>
            <a:r>
              <a:rPr lang="en-US" sz="1000" dirty="0" err="1">
                <a:solidFill>
                  <a:schemeClr val="tx1">
                    <a:lumMod val="65000"/>
                    <a:lumOff val="35000"/>
                  </a:schemeClr>
                </a:solidFill>
              </a:rPr>
              <a:t>Lusala</a:t>
            </a:r>
            <a:r>
              <a:rPr lang="en-US" sz="1000" dirty="0">
                <a:solidFill>
                  <a:schemeClr val="tx1">
                    <a:lumMod val="65000"/>
                    <a:lumOff val="35000"/>
                  </a:schemeClr>
                </a:solidFill>
              </a:rPr>
              <a:t>, A.K. &amp; </a:t>
            </a:r>
            <a:r>
              <a:rPr lang="en-US" sz="1000" dirty="0" err="1">
                <a:solidFill>
                  <a:schemeClr val="tx1">
                    <a:lumMod val="65000"/>
                    <a:lumOff val="35000"/>
                  </a:schemeClr>
                </a:solidFill>
              </a:rPr>
              <a:t>Legat</a:t>
            </a:r>
            <a:r>
              <a:rPr lang="en-US" sz="1000" dirty="0">
                <a:solidFill>
                  <a:schemeClr val="tx1">
                    <a:lumMod val="65000"/>
                    <a:lumOff val="35000"/>
                  </a:schemeClr>
                </a:solidFill>
              </a:rPr>
              <a:t>, J.-D., 2012. A SDM-TDM-Based Circuit-Switched Router for On-Chip Networks. ACM </a:t>
            </a:r>
            <a:r>
              <a:rPr lang="en-US" sz="1000" dirty="0" smtClean="0">
                <a:solidFill>
                  <a:schemeClr val="tx1">
                    <a:lumMod val="65000"/>
                    <a:lumOff val="35000"/>
                  </a:schemeClr>
                </a:solidFill>
              </a:rPr>
              <a:t>TRETS 2012</a:t>
            </a:r>
            <a:endParaRPr lang="en-US" sz="1000" dirty="0">
              <a:solidFill>
                <a:schemeClr val="tx1">
                  <a:lumMod val="65000"/>
                  <a:lumOff val="35000"/>
                </a:schemeClr>
              </a:solidFill>
            </a:endParaRPr>
          </a:p>
        </p:txBody>
      </p:sp>
      <p:sp>
        <p:nvSpPr>
          <p:cNvPr id="3" name="Rectangle 2"/>
          <p:cNvSpPr/>
          <p:nvPr/>
        </p:nvSpPr>
        <p:spPr bwMode="auto">
          <a:xfrm>
            <a:off x="859904" y="2260951"/>
            <a:ext cx="7330751" cy="691800"/>
          </a:xfrm>
          <a:prstGeom prst="rect">
            <a:avLst/>
          </a:prstGeom>
          <a:noFill/>
          <a:ln w="28575"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872040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XSwitch</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9</a:t>
            </a:fld>
            <a:endParaRPr lang="en-US"/>
          </a:p>
        </p:txBody>
      </p:sp>
      <p:sp>
        <p:nvSpPr>
          <p:cNvPr id="11" name="Rectangle 10"/>
          <p:cNvSpPr/>
          <p:nvPr/>
        </p:nvSpPr>
        <p:spPr bwMode="auto">
          <a:xfrm>
            <a:off x="1574649" y="2375855"/>
            <a:ext cx="1193649" cy="1193648"/>
          </a:xfrm>
          <a:prstGeom prst="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8" charset="0"/>
              </a:rPr>
              <a:t>Switch</a:t>
            </a:r>
          </a:p>
        </p:txBody>
      </p:sp>
      <p:grpSp>
        <p:nvGrpSpPr>
          <p:cNvPr id="20" name="Group 19"/>
          <p:cNvGrpSpPr/>
          <p:nvPr/>
        </p:nvGrpSpPr>
        <p:grpSpPr>
          <a:xfrm>
            <a:off x="1922970" y="1573106"/>
            <a:ext cx="530510" cy="794373"/>
            <a:chOff x="2010075" y="1268325"/>
            <a:chExt cx="609600" cy="912800"/>
          </a:xfrm>
        </p:grpSpPr>
        <p:sp>
          <p:nvSpPr>
            <p:cNvPr id="13" name="Up-Down Arrow 12"/>
            <p:cNvSpPr/>
            <p:nvPr/>
          </p:nvSpPr>
          <p:spPr bwMode="auto">
            <a:xfrm>
              <a:off x="2010075" y="1268325"/>
              <a:ext cx="172052" cy="912800"/>
            </a:xfrm>
            <a:prstGeom prst="upDown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7" name="Up-Down Arrow 16"/>
            <p:cNvSpPr/>
            <p:nvPr/>
          </p:nvSpPr>
          <p:spPr bwMode="auto">
            <a:xfrm>
              <a:off x="2447623" y="1268325"/>
              <a:ext cx="172052" cy="912800"/>
            </a:xfrm>
            <a:prstGeom prst="upDown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nvGrpSpPr>
          <p:cNvPr id="16" name="Group 15"/>
          <p:cNvGrpSpPr/>
          <p:nvPr/>
        </p:nvGrpSpPr>
        <p:grpSpPr>
          <a:xfrm>
            <a:off x="1922970" y="3578576"/>
            <a:ext cx="530510" cy="794373"/>
            <a:chOff x="1990825" y="3572775"/>
            <a:chExt cx="609600" cy="912800"/>
          </a:xfrm>
        </p:grpSpPr>
        <p:sp>
          <p:nvSpPr>
            <p:cNvPr id="18" name="Up-Down Arrow 17"/>
            <p:cNvSpPr/>
            <p:nvPr/>
          </p:nvSpPr>
          <p:spPr bwMode="auto">
            <a:xfrm>
              <a:off x="1990825" y="3572775"/>
              <a:ext cx="172052" cy="912800"/>
            </a:xfrm>
            <a:prstGeom prst="upDown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9" name="Up-Down Arrow 18"/>
            <p:cNvSpPr/>
            <p:nvPr/>
          </p:nvSpPr>
          <p:spPr bwMode="auto">
            <a:xfrm>
              <a:off x="2428373" y="3572775"/>
              <a:ext cx="172052" cy="912800"/>
            </a:xfrm>
            <a:prstGeom prst="upDown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nvGrpSpPr>
          <p:cNvPr id="24" name="Group 23"/>
          <p:cNvGrpSpPr/>
          <p:nvPr/>
        </p:nvGrpSpPr>
        <p:grpSpPr>
          <a:xfrm>
            <a:off x="692480" y="2732771"/>
            <a:ext cx="873792" cy="472355"/>
            <a:chOff x="586516" y="2562375"/>
            <a:chExt cx="1004059" cy="542775"/>
          </a:xfrm>
        </p:grpSpPr>
        <p:sp>
          <p:nvSpPr>
            <p:cNvPr id="21" name="Left-Right Arrow 20"/>
            <p:cNvSpPr/>
            <p:nvPr/>
          </p:nvSpPr>
          <p:spPr bwMode="auto">
            <a:xfrm>
              <a:off x="586516" y="2562375"/>
              <a:ext cx="999878" cy="171750"/>
            </a:xfrm>
            <a:prstGeom prst="lef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3" name="Left-Right Arrow 22"/>
            <p:cNvSpPr/>
            <p:nvPr/>
          </p:nvSpPr>
          <p:spPr bwMode="auto">
            <a:xfrm>
              <a:off x="590697" y="2933400"/>
              <a:ext cx="999878" cy="171750"/>
            </a:xfrm>
            <a:prstGeom prst="lef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nvGrpSpPr>
          <p:cNvPr id="29" name="Group 28"/>
          <p:cNvGrpSpPr/>
          <p:nvPr/>
        </p:nvGrpSpPr>
        <p:grpSpPr>
          <a:xfrm>
            <a:off x="2781017" y="2732771"/>
            <a:ext cx="873792" cy="472355"/>
            <a:chOff x="586516" y="2562375"/>
            <a:chExt cx="1004059" cy="542775"/>
          </a:xfrm>
        </p:grpSpPr>
        <p:sp>
          <p:nvSpPr>
            <p:cNvPr id="30" name="Left-Right Arrow 29"/>
            <p:cNvSpPr/>
            <p:nvPr/>
          </p:nvSpPr>
          <p:spPr bwMode="auto">
            <a:xfrm>
              <a:off x="586516" y="2562375"/>
              <a:ext cx="999878" cy="171750"/>
            </a:xfrm>
            <a:prstGeom prst="lef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1" name="Left-Right Arrow 30"/>
            <p:cNvSpPr/>
            <p:nvPr/>
          </p:nvSpPr>
          <p:spPr bwMode="auto">
            <a:xfrm>
              <a:off x="590697" y="2933400"/>
              <a:ext cx="999878" cy="171750"/>
            </a:xfrm>
            <a:prstGeom prst="lef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nvGrpSpPr>
          <p:cNvPr id="32" name="Group 31"/>
          <p:cNvGrpSpPr/>
          <p:nvPr/>
        </p:nvGrpSpPr>
        <p:grpSpPr>
          <a:xfrm rot="19764365">
            <a:off x="834684" y="3455202"/>
            <a:ext cx="873792" cy="472355"/>
            <a:chOff x="586516" y="2562375"/>
            <a:chExt cx="1004059" cy="542775"/>
          </a:xfrm>
        </p:grpSpPr>
        <p:sp>
          <p:nvSpPr>
            <p:cNvPr id="33" name="Left-Right Arrow 32"/>
            <p:cNvSpPr/>
            <p:nvPr/>
          </p:nvSpPr>
          <p:spPr bwMode="auto">
            <a:xfrm>
              <a:off x="586516" y="2562375"/>
              <a:ext cx="999878" cy="171750"/>
            </a:xfrm>
            <a:prstGeom prst="lef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4" name="Left-Right Arrow 33"/>
            <p:cNvSpPr/>
            <p:nvPr/>
          </p:nvSpPr>
          <p:spPr bwMode="auto">
            <a:xfrm>
              <a:off x="590697" y="2933400"/>
              <a:ext cx="999878" cy="171750"/>
            </a:xfrm>
            <a:prstGeom prst="leftRightArrow">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sp>
        <p:nvSpPr>
          <p:cNvPr id="35" name="Snip Same Side Corner Rectangle 34"/>
          <p:cNvSpPr/>
          <p:nvPr/>
        </p:nvSpPr>
        <p:spPr bwMode="auto">
          <a:xfrm>
            <a:off x="1798022" y="1276350"/>
            <a:ext cx="795766" cy="291271"/>
          </a:xfrm>
          <a:prstGeom prst="snip2Same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pitchFamily="18" charset="0"/>
              </a:rPr>
              <a:t>North</a:t>
            </a:r>
          </a:p>
        </p:txBody>
      </p:sp>
      <p:sp>
        <p:nvSpPr>
          <p:cNvPr id="37" name="Snip Same Side Corner Rectangle 36"/>
          <p:cNvSpPr/>
          <p:nvPr/>
        </p:nvSpPr>
        <p:spPr bwMode="auto">
          <a:xfrm rot="5400000">
            <a:off x="3415379" y="2810292"/>
            <a:ext cx="795766" cy="291271"/>
          </a:xfrm>
          <a:prstGeom prst="snip2Same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pitchFamily="18" charset="0"/>
              </a:rPr>
              <a:t>East</a:t>
            </a:r>
          </a:p>
        </p:txBody>
      </p:sp>
      <p:sp>
        <p:nvSpPr>
          <p:cNvPr id="38" name="Snip Same Side Corner Rectangle 37"/>
          <p:cNvSpPr/>
          <p:nvPr/>
        </p:nvSpPr>
        <p:spPr bwMode="auto">
          <a:xfrm rot="16200000">
            <a:off x="128753" y="2794235"/>
            <a:ext cx="795766" cy="291271"/>
          </a:xfrm>
          <a:prstGeom prst="snip2Same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pitchFamily="18" charset="0"/>
              </a:rPr>
              <a:t>West</a:t>
            </a:r>
          </a:p>
        </p:txBody>
      </p:sp>
      <p:sp>
        <p:nvSpPr>
          <p:cNvPr id="39" name="Snip Same Side Corner Rectangle 38"/>
          <p:cNvSpPr/>
          <p:nvPr/>
        </p:nvSpPr>
        <p:spPr bwMode="auto">
          <a:xfrm rot="10800000">
            <a:off x="1773590" y="4397191"/>
            <a:ext cx="795766" cy="291271"/>
          </a:xfrm>
          <a:prstGeom prst="snip2Same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pitchFamily="18" charset="0"/>
              </a:rPr>
              <a:t>South</a:t>
            </a:r>
          </a:p>
        </p:txBody>
      </p:sp>
      <p:sp>
        <p:nvSpPr>
          <p:cNvPr id="40" name="Snip Same Side Corner Rectangle 39"/>
          <p:cNvSpPr/>
          <p:nvPr/>
        </p:nvSpPr>
        <p:spPr bwMode="auto">
          <a:xfrm rot="14400000">
            <a:off x="361234" y="3850869"/>
            <a:ext cx="795766" cy="291271"/>
          </a:xfrm>
          <a:prstGeom prst="snip2Same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pitchFamily="18" charset="0"/>
              </a:rPr>
              <a:t>Local</a:t>
            </a:r>
          </a:p>
        </p:txBody>
      </p:sp>
    </p:spTree>
    <p:extLst>
      <p:ext uri="{BB962C8B-B14F-4D97-AF65-F5344CB8AC3E}">
        <p14:creationId xmlns:p14="http://schemas.microsoft.com/office/powerpoint/2010/main" val="384410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25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5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250"/>
                                        <p:tgtEl>
                                          <p:spTgt spid="29"/>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25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25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25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250"/>
                                        <p:tgtEl>
                                          <p:spTgt spid="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250"/>
                                        <p:tgtEl>
                                          <p:spTgt spid="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5" grpId="0" animBg="1"/>
      <p:bldP spid="37" grpId="0" animBg="1"/>
      <p:bldP spid="38" grpId="0" animBg="1"/>
      <p:bldP spid="39" grpId="0" animBg="1"/>
      <p:bldP spid="40" grpId="0" animBg="1"/>
    </p:bld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2949</TotalTime>
  <Words>5247</Words>
  <Application>Microsoft Office PowerPoint</Application>
  <PresentationFormat>On-screen Show (16:9)</PresentationFormat>
  <Paragraphs>876</Paragraphs>
  <Slides>71</Slides>
  <Notes>43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Calibri</vt:lpstr>
      <vt:lpstr>Symbol</vt:lpstr>
      <vt:lpstr>Times</vt:lpstr>
      <vt:lpstr>Times New Roman</vt:lpstr>
      <vt:lpstr>Wingdings</vt:lpstr>
      <vt:lpstr>Blank</vt:lpstr>
      <vt:lpstr>XNoC: A Non-intrusive TDM Circuit-switched Network-on-Chip</vt:lpstr>
      <vt:lpstr>Why TDM Circuit-switched?</vt:lpstr>
      <vt:lpstr>TDM CSw NoC Centralized vs. Decentralized</vt:lpstr>
      <vt:lpstr>Problem – Modify Connection</vt:lpstr>
      <vt:lpstr>Problem – Multicast with Feedback</vt:lpstr>
      <vt:lpstr>Contributions</vt:lpstr>
      <vt:lpstr>XNoC - Centralized</vt:lpstr>
      <vt:lpstr>Contributions</vt:lpstr>
      <vt:lpstr>XSwitch</vt:lpstr>
      <vt:lpstr>Conventional Switch</vt:lpstr>
      <vt:lpstr>XSwitch</vt:lpstr>
      <vt:lpstr>Multicast with feedback</vt:lpstr>
      <vt:lpstr>Conventional-extended Switch</vt:lpstr>
      <vt:lpstr>Activate Connection</vt:lpstr>
      <vt:lpstr>Activate Connection</vt:lpstr>
      <vt:lpstr>Activate Connection</vt:lpstr>
      <vt:lpstr>Activate Connection</vt:lpstr>
      <vt:lpstr>Activate Connection</vt:lpstr>
      <vt:lpstr>Activate Connection</vt:lpstr>
      <vt:lpstr>Activate Connection</vt:lpstr>
      <vt:lpstr>Activate Connection</vt:lpstr>
      <vt:lpstr>Activate Connection</vt:lpstr>
      <vt:lpstr>Activate Connection</vt:lpstr>
      <vt:lpstr>Activate Connection</vt:lpstr>
      <vt:lpstr>Activate Connection</vt:lpstr>
      <vt:lpstr>Activate Connection</vt:lpstr>
      <vt:lpstr>Activate Connection</vt:lpstr>
      <vt:lpstr>Deactivate Connection</vt:lpstr>
      <vt:lpstr>Deactivate Connection</vt:lpstr>
      <vt:lpstr>Contributions</vt:lpstr>
      <vt:lpstr>Distributed Control Plane</vt:lpstr>
      <vt:lpstr>Distributed Control Plane</vt:lpstr>
      <vt:lpstr>Sub-Controller Synchronization</vt:lpstr>
      <vt:lpstr>Experiments</vt:lpstr>
      <vt:lpstr>Resource Cost - XSwitch</vt:lpstr>
      <vt:lpstr>XNoC with Different Configurations </vt:lpstr>
      <vt:lpstr>XNoC Compared to Others</vt:lpstr>
      <vt:lpstr>XNoC Compared to Others</vt:lpstr>
      <vt:lpstr>XNoC Compared to Others</vt:lpstr>
      <vt:lpstr>XNoC Compared to Others</vt:lpstr>
      <vt:lpstr>Distributed Control Plane</vt:lpstr>
      <vt:lpstr>Speedup</vt:lpstr>
      <vt:lpstr>Connection Activation Latency</vt:lpstr>
      <vt:lpstr>Conclusion</vt:lpstr>
      <vt:lpstr>Thank You!</vt:lpstr>
      <vt:lpstr>Apendix</vt:lpstr>
      <vt:lpstr>Contributions</vt:lpstr>
      <vt:lpstr>Data Injection Latency</vt:lpstr>
      <vt:lpstr>XSwitch – Micro-arch</vt:lpstr>
      <vt:lpstr>XSwitch - Schematic</vt:lpstr>
      <vt:lpstr>Multicast</vt:lpstr>
      <vt:lpstr>Feedback Signal Scheduling</vt:lpstr>
      <vt:lpstr>Sub-Controller  Strict Synchronization</vt:lpstr>
      <vt:lpstr>Sub-Controller  Out-of-Order Configuration</vt:lpstr>
      <vt:lpstr>Effect of Feedback on Routing</vt:lpstr>
      <vt:lpstr>Effect of Feedback on Routing</vt:lpstr>
      <vt:lpstr>Activate Connection</vt:lpstr>
      <vt:lpstr>Deactivate Connection</vt:lpstr>
      <vt:lpstr>XNoC – Control vs Data Links </vt:lpstr>
      <vt:lpstr>XNoC Compared with Others</vt:lpstr>
      <vt:lpstr>Connection Activation Latency</vt:lpstr>
      <vt:lpstr>Distributed Control Plane  Conservative Synchronization</vt:lpstr>
      <vt:lpstr>Distributed Control Plane  Out-of-Order Configuration</vt:lpstr>
      <vt:lpstr>Speedup – Write Req. Indirectly</vt:lpstr>
      <vt:lpstr>Speedup – Write Req. Directly</vt:lpstr>
      <vt:lpstr>Speedup – Write Req. </vt:lpstr>
      <vt:lpstr>Connection Activation Latency</vt:lpstr>
      <vt:lpstr>Distributed Control Plane</vt:lpstr>
      <vt:lpstr>Distributed Control Plane</vt:lpstr>
      <vt:lpstr>Distributed Control Plane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PRFloor: An Automatic Floorplanner for Partially Reconfigurable FPGA Systems</dc:title>
  <dc:creator/>
  <cp:lastModifiedBy>Tuan Nguyen</cp:lastModifiedBy>
  <cp:revision>727</cp:revision>
  <dcterms:created xsi:type="dcterms:W3CDTF">2006-08-16T00:00:00Z</dcterms:created>
  <dcterms:modified xsi:type="dcterms:W3CDTF">2016-09-01T08:10:30Z</dcterms:modified>
</cp:coreProperties>
</file>