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81" r:id="rId2"/>
    <p:sldId id="329" r:id="rId3"/>
    <p:sldId id="367" r:id="rId4"/>
    <p:sldId id="357" r:id="rId5"/>
    <p:sldId id="327" r:id="rId6"/>
    <p:sldId id="331" r:id="rId7"/>
    <p:sldId id="348" r:id="rId8"/>
    <p:sldId id="364" r:id="rId9"/>
    <p:sldId id="353" r:id="rId10"/>
    <p:sldId id="350" r:id="rId11"/>
    <p:sldId id="349" r:id="rId12"/>
    <p:sldId id="351" r:id="rId13"/>
    <p:sldId id="366" r:id="rId14"/>
    <p:sldId id="358" r:id="rId15"/>
    <p:sldId id="359" r:id="rId16"/>
    <p:sldId id="360" r:id="rId17"/>
    <p:sldId id="362" r:id="rId18"/>
    <p:sldId id="363" r:id="rId19"/>
    <p:sldId id="343" r:id="rId20"/>
    <p:sldId id="344" r:id="rId21"/>
    <p:sldId id="368" r:id="rId22"/>
    <p:sldId id="354" r:id="rId23"/>
    <p:sldId id="356" r:id="rId24"/>
    <p:sldId id="355" r:id="rId25"/>
    <p:sldId id="342" r:id="rId26"/>
    <p:sldId id="365" r:id="rId27"/>
    <p:sldId id="341" r:id="rId28"/>
    <p:sldId id="339" r:id="rId29"/>
    <p:sldId id="330" r:id="rId30"/>
    <p:sldId id="35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96" autoAdjust="0"/>
  </p:normalViewPr>
  <p:slideViewPr>
    <p:cSldViewPr>
      <p:cViewPr varScale="1">
        <p:scale>
          <a:sx n="65" d="100"/>
          <a:sy n="65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kach\Dropbox\vineyard\Documents\conferences\survey_ieee\figures\survey_figure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Traffic growth in</a:t>
            </a:r>
            <a:r>
              <a:rPr lang="en-US" baseline="0"/>
              <a:t> Data centers versous Power constraints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Traffic growth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Sheet1!$C$22:$C$29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Sheet1!$D$22:$D$29</c:f>
              <c:numCache>
                <c:formatCode>General</c:formatCode>
                <c:ptCount val="8"/>
                <c:pt idx="0">
                  <c:v>1</c:v>
                </c:pt>
                <c:pt idx="1">
                  <c:v>1.2053571428571428</c:v>
                </c:pt>
                <c:pt idx="2">
                  <c:v>1.5397321428571429</c:v>
                </c:pt>
                <c:pt idx="3">
                  <c:v>1.9745535714285714</c:v>
                </c:pt>
                <c:pt idx="4">
                  <c:v>2.5049107142857143</c:v>
                </c:pt>
                <c:pt idx="5">
                  <c:v>3.1178571428571429</c:v>
                </c:pt>
                <c:pt idx="6">
                  <c:v>3.8285714285714287</c:v>
                </c:pt>
                <c:pt idx="7">
                  <c:v>4.6236607142857142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18-45F3-86EB-D7683A977467}"/>
            </c:ext>
          </c:extLst>
        </c:ser>
        <c:ser>
          <c:idx val="1"/>
          <c:order val="1"/>
          <c:tx>
            <c:v>Heat load per rack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Sheet1!$C$22:$C$29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Sheet1!$E$22:$E$29</c:f>
              <c:numCache>
                <c:formatCode>General</c:formatCode>
                <c:ptCount val="8"/>
                <c:pt idx="0">
                  <c:v>1</c:v>
                </c:pt>
                <c:pt idx="1">
                  <c:v>1.01</c:v>
                </c:pt>
                <c:pt idx="2">
                  <c:v>1.0201</c:v>
                </c:pt>
                <c:pt idx="3">
                  <c:v>1.0303009999999999</c:v>
                </c:pt>
                <c:pt idx="4">
                  <c:v>1.04060401</c:v>
                </c:pt>
                <c:pt idx="5">
                  <c:v>1.0510100500999999</c:v>
                </c:pt>
                <c:pt idx="6">
                  <c:v>1.0615201506009999</c:v>
                </c:pt>
                <c:pt idx="7">
                  <c:v>1.0721353521070098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18-45F3-86EB-D7683A977467}"/>
            </c:ext>
          </c:extLst>
        </c:ser>
        <c:ser>
          <c:idx val="2"/>
          <c:order val="2"/>
          <c:tx>
            <c:v>Power per chip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Sheet1!$C$22:$C$29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Sheet1!$F$22:$F$29</c:f>
              <c:numCache>
                <c:formatCode>General</c:formatCode>
                <c:ptCount val="8"/>
                <c:pt idx="0">
                  <c:v>1</c:v>
                </c:pt>
                <c:pt idx="1">
                  <c:v>1.03</c:v>
                </c:pt>
                <c:pt idx="2">
                  <c:v>1.0609</c:v>
                </c:pt>
                <c:pt idx="3">
                  <c:v>1.092727</c:v>
                </c:pt>
                <c:pt idx="4">
                  <c:v>1.1255088100000001</c:v>
                </c:pt>
                <c:pt idx="5">
                  <c:v>1.1592740743000001</c:v>
                </c:pt>
                <c:pt idx="6">
                  <c:v>1.1940522965290001</c:v>
                </c:pt>
                <c:pt idx="7">
                  <c:v>1.2298738654248702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18-45F3-86EB-D7683A977467}"/>
            </c:ext>
          </c:extLst>
        </c:ser>
        <c:ser>
          <c:idx val="3"/>
          <c:order val="3"/>
          <c:tx>
            <c:v>Transistor count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Sheet1!$C$22:$C$29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Sheet1!$G$22:$G$29</c:f>
              <c:numCache>
                <c:formatCode>General</c:formatCode>
                <c:ptCount val="8"/>
                <c:pt idx="0">
                  <c:v>1</c:v>
                </c:pt>
                <c:pt idx="1">
                  <c:v>1.35</c:v>
                </c:pt>
                <c:pt idx="2">
                  <c:v>1.8225000000000002</c:v>
                </c:pt>
                <c:pt idx="3">
                  <c:v>2.4603750000000004</c:v>
                </c:pt>
                <c:pt idx="4">
                  <c:v>3.321506250000001</c:v>
                </c:pt>
                <c:pt idx="5">
                  <c:v>4.4840334375000017</c:v>
                </c:pt>
                <c:pt idx="6">
                  <c:v>6.0534451406250023</c:v>
                </c:pt>
                <c:pt idx="7">
                  <c:v>8.1721509398437533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518-45F3-86EB-D7683A977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156288"/>
        <c:axId val="298151584"/>
      </c:lineChart>
      <c:catAx>
        <c:axId val="29815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151584"/>
        <c:crosses val="autoZero"/>
        <c:auto val="1"/>
        <c:lblAlgn val="ctr"/>
        <c:lblOffset val="100"/>
        <c:noMultiLvlLbl val="0"/>
      </c:catAx>
      <c:valAx>
        <c:axId val="298151584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15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049045985239305"/>
          <c:y val="0.16140180876358118"/>
          <c:w val="0.27598811903997894"/>
          <c:h val="0.260339278510496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Batch vs</a:t>
            </a:r>
            <a:r>
              <a:rPr lang="en-US" baseline="0"/>
              <a:t> Stream applications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statistics!$J$3</c:f>
              <c:strCache>
                <c:ptCount val="1"/>
                <c:pt idx="0">
                  <c:v>Batch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statistics!$K$2:$L$2</c:f>
              <c:strCache>
                <c:ptCount val="2"/>
                <c:pt idx="0">
                  <c:v>Speedup</c:v>
                </c:pt>
                <c:pt idx="1">
                  <c:v>Energy Efficiency</c:v>
                </c:pt>
              </c:strCache>
            </c:strRef>
          </c:cat>
          <c:val>
            <c:numRef>
              <c:f>statistics!$K$3:$L$3</c:f>
              <c:numCache>
                <c:formatCode>General</c:formatCode>
                <c:ptCount val="2"/>
                <c:pt idx="0">
                  <c:v>5.7</c:v>
                </c:pt>
                <c:pt idx="1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8C-4D92-AC85-7A31B9DE494A}"/>
            </c:ext>
          </c:extLst>
        </c:ser>
        <c:ser>
          <c:idx val="1"/>
          <c:order val="1"/>
          <c:tx>
            <c:strRef>
              <c:f>statistics!$J$4</c:f>
              <c:strCache>
                <c:ptCount val="1"/>
                <c:pt idx="0">
                  <c:v>Stream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statistics!$K$2:$L$2</c:f>
              <c:strCache>
                <c:ptCount val="2"/>
                <c:pt idx="0">
                  <c:v>Speedup</c:v>
                </c:pt>
                <c:pt idx="1">
                  <c:v>Energy Efficiency</c:v>
                </c:pt>
              </c:strCache>
            </c:strRef>
          </c:cat>
          <c:val>
            <c:numRef>
              <c:f>statistics!$K$4:$L$4</c:f>
              <c:numCache>
                <c:formatCode>General</c:formatCode>
                <c:ptCount val="2"/>
                <c:pt idx="0">
                  <c:v>3.8</c:v>
                </c:pt>
                <c:pt idx="1">
                  <c:v>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8C-4D92-AC85-7A31B9DE49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76712568"/>
        <c:axId val="376713224"/>
      </c:barChart>
      <c:catAx>
        <c:axId val="376712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713224"/>
        <c:crosses val="autoZero"/>
        <c:auto val="1"/>
        <c:lblAlgn val="ctr"/>
        <c:lblOffset val="100"/>
        <c:noMultiLvlLbl val="0"/>
      </c:catAx>
      <c:valAx>
        <c:axId val="376713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712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Speedup and Energy efficiency per category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statistics!$J$30</c:f>
              <c:strCache>
                <c:ptCount val="1"/>
                <c:pt idx="0">
                  <c:v>PageRank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statistics!$K$29:$L$29</c:f>
              <c:strCache>
                <c:ptCount val="2"/>
                <c:pt idx="0">
                  <c:v>Speedup</c:v>
                </c:pt>
                <c:pt idx="1">
                  <c:v>Energy Efficiency</c:v>
                </c:pt>
              </c:strCache>
            </c:strRef>
          </c:cat>
          <c:val>
            <c:numRef>
              <c:f>statistics!$K$30:$L$30</c:f>
              <c:numCache>
                <c:formatCode>General</c:formatCode>
                <c:ptCount val="2"/>
                <c:pt idx="0">
                  <c:v>10.7</c:v>
                </c:pt>
                <c:pt idx="1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80-40E8-ABB0-479FBA9565F1}"/>
            </c:ext>
          </c:extLst>
        </c:ser>
        <c:ser>
          <c:idx val="1"/>
          <c:order val="1"/>
          <c:tx>
            <c:strRef>
              <c:f>statistics!$J$31</c:f>
              <c:strCache>
                <c:ptCount val="1"/>
                <c:pt idx="0">
                  <c:v>ML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statistics!$K$29:$L$29</c:f>
              <c:strCache>
                <c:ptCount val="2"/>
                <c:pt idx="0">
                  <c:v>Speedup</c:v>
                </c:pt>
                <c:pt idx="1">
                  <c:v>Energy Efficiency</c:v>
                </c:pt>
              </c:strCache>
            </c:strRef>
          </c:cat>
          <c:val>
            <c:numRef>
              <c:f>statistics!$K$31:$L$31</c:f>
              <c:numCache>
                <c:formatCode>General</c:formatCode>
                <c:ptCount val="2"/>
                <c:pt idx="0">
                  <c:v>3.8</c:v>
                </c:pt>
                <c:pt idx="1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80-40E8-ABB0-479FBA9565F1}"/>
            </c:ext>
          </c:extLst>
        </c:ser>
        <c:ser>
          <c:idx val="2"/>
          <c:order val="2"/>
          <c:tx>
            <c:strRef>
              <c:f>statistics!$J$32</c:f>
              <c:strCache>
                <c:ptCount val="1"/>
                <c:pt idx="0">
                  <c:v>Memcached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statistics!$K$29:$L$29</c:f>
              <c:strCache>
                <c:ptCount val="2"/>
                <c:pt idx="0">
                  <c:v>Speedup</c:v>
                </c:pt>
                <c:pt idx="1">
                  <c:v>Energy Efficiency</c:v>
                </c:pt>
              </c:strCache>
            </c:strRef>
          </c:cat>
          <c:val>
            <c:numRef>
              <c:f>statistics!$K$32:$L$32</c:f>
              <c:numCache>
                <c:formatCode>General</c:formatCode>
                <c:ptCount val="2"/>
                <c:pt idx="0">
                  <c:v>1.5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80-40E8-ABB0-479FBA9565F1}"/>
            </c:ext>
          </c:extLst>
        </c:ser>
        <c:ser>
          <c:idx val="3"/>
          <c:order val="3"/>
          <c:tx>
            <c:strRef>
              <c:f>statistics!$J$33</c:f>
              <c:strCache>
                <c:ptCount val="1"/>
                <c:pt idx="0">
                  <c:v>Databases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statistics!$K$29:$L$29</c:f>
              <c:strCache>
                <c:ptCount val="2"/>
                <c:pt idx="0">
                  <c:v>Speedup</c:v>
                </c:pt>
                <c:pt idx="1">
                  <c:v>Energy Efficiency</c:v>
                </c:pt>
              </c:strCache>
            </c:strRef>
          </c:cat>
          <c:val>
            <c:numRef>
              <c:f>statistics!$K$33:$L$33</c:f>
              <c:numCache>
                <c:formatCode>General</c:formatCode>
                <c:ptCount val="2"/>
                <c:pt idx="0">
                  <c:v>7.8</c:v>
                </c:pt>
                <c:pt idx="1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80-40E8-ABB0-479FBA9565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35917216"/>
        <c:axId val="535920168"/>
      </c:barChart>
      <c:catAx>
        <c:axId val="53591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920168"/>
        <c:crosses val="autoZero"/>
        <c:auto val="1"/>
        <c:lblAlgn val="ctr"/>
        <c:lblOffset val="100"/>
        <c:noMultiLvlLbl val="0"/>
      </c:catAx>
      <c:valAx>
        <c:axId val="535920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917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Communication interface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statistics!$J$84</c:f>
              <c:strCache>
                <c:ptCount val="1"/>
                <c:pt idx="0">
                  <c:v>AXI4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statistics!$K$83:$L$83</c:f>
              <c:strCache>
                <c:ptCount val="2"/>
                <c:pt idx="0">
                  <c:v>Speedup</c:v>
                </c:pt>
                <c:pt idx="1">
                  <c:v>Energy efficiency</c:v>
                </c:pt>
              </c:strCache>
            </c:strRef>
          </c:cat>
          <c:val>
            <c:numRef>
              <c:f>statistics!$K$84:$L$84</c:f>
              <c:numCache>
                <c:formatCode>General</c:formatCode>
                <c:ptCount val="2"/>
                <c:pt idx="0">
                  <c:v>2.2999999999999998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B2-4C6C-9646-5508F39A1076}"/>
            </c:ext>
          </c:extLst>
        </c:ser>
        <c:ser>
          <c:idx val="1"/>
          <c:order val="1"/>
          <c:tx>
            <c:strRef>
              <c:f>statistics!$J$85</c:f>
              <c:strCache>
                <c:ptCount val="1"/>
                <c:pt idx="0">
                  <c:v>Ethernet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statistics!$K$83:$L$83</c:f>
              <c:strCache>
                <c:ptCount val="2"/>
                <c:pt idx="0">
                  <c:v>Speedup</c:v>
                </c:pt>
                <c:pt idx="1">
                  <c:v>Energy efficiency</c:v>
                </c:pt>
              </c:strCache>
            </c:strRef>
          </c:cat>
          <c:val>
            <c:numRef>
              <c:f>statistics!$K$85:$L$85</c:f>
              <c:numCache>
                <c:formatCode>General</c:formatCode>
                <c:ptCount val="2"/>
                <c:pt idx="0">
                  <c:v>2.2000000000000002</c:v>
                </c:pt>
                <c:pt idx="1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B2-4C6C-9646-5508F39A1076}"/>
            </c:ext>
          </c:extLst>
        </c:ser>
        <c:ser>
          <c:idx val="2"/>
          <c:order val="2"/>
          <c:tx>
            <c:strRef>
              <c:f>statistics!$J$86</c:f>
              <c:strCache>
                <c:ptCount val="1"/>
                <c:pt idx="0">
                  <c:v>Custom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statistics!$K$83:$L$83</c:f>
              <c:strCache>
                <c:ptCount val="2"/>
                <c:pt idx="0">
                  <c:v>Speedup</c:v>
                </c:pt>
                <c:pt idx="1">
                  <c:v>Energy efficiency</c:v>
                </c:pt>
              </c:strCache>
            </c:strRef>
          </c:cat>
          <c:val>
            <c:numRef>
              <c:f>statistics!$K$86:$L$86</c:f>
              <c:numCache>
                <c:formatCode>General</c:formatCode>
                <c:ptCount val="2"/>
                <c:pt idx="0">
                  <c:v>2.1</c:v>
                </c:pt>
                <c:pt idx="1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B2-4C6C-9646-5508F39A1076}"/>
            </c:ext>
          </c:extLst>
        </c:ser>
        <c:ser>
          <c:idx val="3"/>
          <c:order val="3"/>
          <c:tx>
            <c:strRef>
              <c:f>statistics!$J$87</c:f>
              <c:strCache>
                <c:ptCount val="1"/>
                <c:pt idx="0">
                  <c:v>PCIe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statistics!$K$83:$L$83</c:f>
              <c:strCache>
                <c:ptCount val="2"/>
                <c:pt idx="0">
                  <c:v>Speedup</c:v>
                </c:pt>
                <c:pt idx="1">
                  <c:v>Energy efficiency</c:v>
                </c:pt>
              </c:strCache>
            </c:strRef>
          </c:cat>
          <c:val>
            <c:numRef>
              <c:f>statistics!$K$87:$L$87</c:f>
              <c:numCache>
                <c:formatCode>General</c:formatCode>
                <c:ptCount val="2"/>
                <c:pt idx="0">
                  <c:v>8.1</c:v>
                </c:pt>
                <c:pt idx="1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B2-4C6C-9646-5508F39A10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40728712"/>
        <c:axId val="540729040"/>
      </c:barChart>
      <c:catAx>
        <c:axId val="540728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729040"/>
        <c:crosses val="autoZero"/>
        <c:auto val="1"/>
        <c:lblAlgn val="ctr"/>
        <c:lblOffset val="100"/>
        <c:noMultiLvlLbl val="0"/>
      </c:catAx>
      <c:valAx>
        <c:axId val="54072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728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HDL vs HLL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statistics!$J$57</c:f>
              <c:strCache>
                <c:ptCount val="1"/>
                <c:pt idx="0">
                  <c:v>HDL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statistics!$K$56:$L$56</c:f>
              <c:strCache>
                <c:ptCount val="2"/>
                <c:pt idx="0">
                  <c:v>Speedup</c:v>
                </c:pt>
                <c:pt idx="1">
                  <c:v>Energy Efficiency</c:v>
                </c:pt>
              </c:strCache>
            </c:strRef>
          </c:cat>
          <c:val>
            <c:numRef>
              <c:f>statistics!$K$57:$L$57</c:f>
              <c:numCache>
                <c:formatCode>General</c:formatCode>
                <c:ptCount val="2"/>
                <c:pt idx="0">
                  <c:v>5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D5-4E50-AA53-10BB452E37B6}"/>
            </c:ext>
          </c:extLst>
        </c:ser>
        <c:ser>
          <c:idx val="1"/>
          <c:order val="1"/>
          <c:tx>
            <c:strRef>
              <c:f>statistics!$J$58</c:f>
              <c:strCache>
                <c:ptCount val="1"/>
                <c:pt idx="0">
                  <c:v>HLL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statistics!$K$56:$L$56</c:f>
              <c:strCache>
                <c:ptCount val="2"/>
                <c:pt idx="0">
                  <c:v>Speedup</c:v>
                </c:pt>
                <c:pt idx="1">
                  <c:v>Energy Efficiency</c:v>
                </c:pt>
              </c:strCache>
            </c:strRef>
          </c:cat>
          <c:val>
            <c:numRef>
              <c:f>statistics!$K$58:$L$58</c:f>
              <c:numCache>
                <c:formatCode>General</c:formatCode>
                <c:ptCount val="2"/>
                <c:pt idx="0">
                  <c:v>4.8</c:v>
                </c:pt>
                <c:pt idx="1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D5-4E50-AA53-10BB452E37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40729696"/>
        <c:axId val="540730024"/>
      </c:barChart>
      <c:catAx>
        <c:axId val="54072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730024"/>
        <c:crosses val="autoZero"/>
        <c:auto val="1"/>
        <c:lblAlgn val="ctr"/>
        <c:lblOffset val="100"/>
        <c:noMultiLvlLbl val="0"/>
      </c:catAx>
      <c:valAx>
        <c:axId val="540730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72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DDD922-A44D-4B35-AC28-500873D70774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35FEAFF-D519-4DA7-A393-E181463D19D3}">
      <dgm:prSet phldrT="[Text]"/>
      <dgm:spPr/>
      <dgm:t>
        <a:bodyPr/>
        <a:lstStyle/>
        <a:p>
          <a:r>
            <a:rPr lang="en-US" dirty="0"/>
            <a:t>Vendor-specific accelerator</a:t>
          </a:r>
        </a:p>
      </dgm:t>
    </dgm:pt>
    <dgm:pt modelId="{5816D117-C753-47CF-8382-651673811C84}" type="parTrans" cxnId="{953008C6-9FC2-4A5E-9113-5F75D51AA45A}">
      <dgm:prSet/>
      <dgm:spPr/>
      <dgm:t>
        <a:bodyPr/>
        <a:lstStyle/>
        <a:p>
          <a:endParaRPr lang="en-US"/>
        </a:p>
      </dgm:t>
    </dgm:pt>
    <dgm:pt modelId="{A6376921-D25A-4DA6-B38E-94B567505215}" type="sibTrans" cxnId="{953008C6-9FC2-4A5E-9113-5F75D51AA45A}">
      <dgm:prSet/>
      <dgm:spPr/>
      <dgm:t>
        <a:bodyPr/>
        <a:lstStyle/>
        <a:p>
          <a:endParaRPr lang="en-US"/>
        </a:p>
      </dgm:t>
    </dgm:pt>
    <dgm:pt modelId="{5FF772E7-D6DC-4CAB-84AC-3DA00680AF28}">
      <dgm:prSet phldrT="[Text]"/>
      <dgm:spPr/>
      <dgm:t>
        <a:bodyPr/>
        <a:lstStyle/>
        <a:p>
          <a:r>
            <a:rPr lang="en-US" dirty="0"/>
            <a:t>Accelerator1</a:t>
          </a:r>
        </a:p>
      </dgm:t>
    </dgm:pt>
    <dgm:pt modelId="{55686E2E-8A4C-4AA9-BE28-DADC5C6119D4}" type="parTrans" cxnId="{098BFE80-C761-49F7-B60F-F52951C0AF08}">
      <dgm:prSet/>
      <dgm:spPr/>
      <dgm:t>
        <a:bodyPr/>
        <a:lstStyle/>
        <a:p>
          <a:endParaRPr lang="en-US"/>
        </a:p>
      </dgm:t>
    </dgm:pt>
    <dgm:pt modelId="{ADE15D44-29C0-4599-963C-40F24900B485}" type="sibTrans" cxnId="{098BFE80-C761-49F7-B60F-F52951C0AF08}">
      <dgm:prSet/>
      <dgm:spPr/>
      <dgm:t>
        <a:bodyPr/>
        <a:lstStyle/>
        <a:p>
          <a:endParaRPr lang="en-US"/>
        </a:p>
      </dgm:t>
    </dgm:pt>
    <dgm:pt modelId="{6B7C35E8-67C4-411D-8A97-D8B51938E1C7}">
      <dgm:prSet phldrT="[Text]"/>
      <dgm:spPr/>
      <dgm:t>
        <a:bodyPr/>
        <a:lstStyle/>
        <a:p>
          <a:r>
            <a:rPr lang="en-US" dirty="0"/>
            <a:t>Vendor-agnostic Platform-specific</a:t>
          </a:r>
        </a:p>
      </dgm:t>
    </dgm:pt>
    <dgm:pt modelId="{18B0E4E1-02FF-4877-9EB7-1990D15F5540}" type="parTrans" cxnId="{C31F2984-BA1B-452F-B2AE-8273F73841B6}">
      <dgm:prSet/>
      <dgm:spPr/>
      <dgm:t>
        <a:bodyPr/>
        <a:lstStyle/>
        <a:p>
          <a:endParaRPr lang="en-US"/>
        </a:p>
      </dgm:t>
    </dgm:pt>
    <dgm:pt modelId="{1E3263A5-13A4-48E7-A7E2-67547E1C008B}" type="sibTrans" cxnId="{C31F2984-BA1B-452F-B2AE-8273F73841B6}">
      <dgm:prSet/>
      <dgm:spPr/>
      <dgm:t>
        <a:bodyPr/>
        <a:lstStyle/>
        <a:p>
          <a:endParaRPr lang="en-US"/>
        </a:p>
      </dgm:t>
    </dgm:pt>
    <dgm:pt modelId="{8FBA2FD7-4BF7-40D1-9E5B-A44B071D8A73}">
      <dgm:prSet phldrT="[Text]"/>
      <dgm:spPr/>
      <dgm:t>
        <a:bodyPr/>
        <a:lstStyle/>
        <a:p>
          <a:r>
            <a:rPr lang="en-US" dirty="0"/>
            <a:t>Accelerator1</a:t>
          </a:r>
        </a:p>
      </dgm:t>
    </dgm:pt>
    <dgm:pt modelId="{2599D2B3-D528-4DD0-81B4-38402B2B622B}" type="parTrans" cxnId="{191EA1E3-A9B7-4FA3-A279-0DDB4E4C96D5}">
      <dgm:prSet/>
      <dgm:spPr/>
      <dgm:t>
        <a:bodyPr/>
        <a:lstStyle/>
        <a:p>
          <a:endParaRPr lang="en-US"/>
        </a:p>
      </dgm:t>
    </dgm:pt>
    <dgm:pt modelId="{E69A5035-7FA8-4378-9E78-F41A4522D54B}" type="sibTrans" cxnId="{191EA1E3-A9B7-4FA3-A279-0DDB4E4C96D5}">
      <dgm:prSet/>
      <dgm:spPr/>
      <dgm:t>
        <a:bodyPr/>
        <a:lstStyle/>
        <a:p>
          <a:endParaRPr lang="en-US"/>
        </a:p>
      </dgm:t>
    </dgm:pt>
    <dgm:pt modelId="{4BA25C2C-6AFF-4B96-9389-F5C2F7F07535}">
      <dgm:prSet phldrT="[Text]"/>
      <dgm:spPr/>
      <dgm:t>
        <a:bodyPr/>
        <a:lstStyle/>
        <a:p>
          <a:r>
            <a:rPr lang="en-US" dirty="0"/>
            <a:t>Platform-agnostic</a:t>
          </a:r>
        </a:p>
      </dgm:t>
    </dgm:pt>
    <dgm:pt modelId="{315B2857-23F1-42F4-AB55-24AF9FD41017}" type="parTrans" cxnId="{B933314A-EB11-43DF-8141-A6DAF736D7AD}">
      <dgm:prSet/>
      <dgm:spPr/>
      <dgm:t>
        <a:bodyPr/>
        <a:lstStyle/>
        <a:p>
          <a:endParaRPr lang="en-US"/>
        </a:p>
      </dgm:t>
    </dgm:pt>
    <dgm:pt modelId="{3A93A5A0-CEE7-4C47-841B-05E483D10C05}" type="sibTrans" cxnId="{B933314A-EB11-43DF-8141-A6DAF736D7AD}">
      <dgm:prSet/>
      <dgm:spPr/>
      <dgm:t>
        <a:bodyPr/>
        <a:lstStyle/>
        <a:p>
          <a:endParaRPr lang="en-US"/>
        </a:p>
      </dgm:t>
    </dgm:pt>
    <dgm:pt modelId="{8F536004-16BC-4292-BD5A-279424572590}">
      <dgm:prSet phldrT="[Text]"/>
      <dgm:spPr/>
      <dgm:t>
        <a:bodyPr/>
        <a:lstStyle/>
        <a:p>
          <a:r>
            <a:rPr lang="en-US" dirty="0"/>
            <a:t>Accelerator1</a:t>
          </a:r>
        </a:p>
      </dgm:t>
    </dgm:pt>
    <dgm:pt modelId="{1B2879D0-BF48-4743-A115-D9262ABEFF80}" type="parTrans" cxnId="{8279EF3E-1B43-4910-950D-E983D7F840F2}">
      <dgm:prSet/>
      <dgm:spPr/>
      <dgm:t>
        <a:bodyPr/>
        <a:lstStyle/>
        <a:p>
          <a:endParaRPr lang="en-US"/>
        </a:p>
      </dgm:t>
    </dgm:pt>
    <dgm:pt modelId="{323AA46B-6EBA-47D5-9A0E-BECF0974F0E9}" type="sibTrans" cxnId="{8279EF3E-1B43-4910-950D-E983D7F840F2}">
      <dgm:prSet/>
      <dgm:spPr/>
      <dgm:t>
        <a:bodyPr/>
        <a:lstStyle/>
        <a:p>
          <a:endParaRPr lang="en-US"/>
        </a:p>
      </dgm:t>
    </dgm:pt>
    <dgm:pt modelId="{AAD1ABC3-FB57-4ABB-9994-8E9C3CC83C1A}">
      <dgm:prSet phldrT="[Text]"/>
      <dgm:spPr/>
      <dgm:t>
        <a:bodyPr/>
        <a:lstStyle/>
        <a:p>
          <a:r>
            <a:rPr lang="en-US" dirty="0"/>
            <a:t>GPU</a:t>
          </a:r>
        </a:p>
      </dgm:t>
    </dgm:pt>
    <dgm:pt modelId="{FF3C956F-80B6-4631-92D0-01D365B09F54}" type="parTrans" cxnId="{2A817A37-44C3-4F45-8D5A-A2CBBDFCFBB7}">
      <dgm:prSet/>
      <dgm:spPr/>
      <dgm:t>
        <a:bodyPr/>
        <a:lstStyle/>
        <a:p>
          <a:endParaRPr lang="en-US"/>
        </a:p>
      </dgm:t>
    </dgm:pt>
    <dgm:pt modelId="{C402E0FB-A59B-4BEE-8B00-132D207A0BC7}" type="sibTrans" cxnId="{2A817A37-44C3-4F45-8D5A-A2CBBDFCFBB7}">
      <dgm:prSet/>
      <dgm:spPr/>
      <dgm:t>
        <a:bodyPr/>
        <a:lstStyle/>
        <a:p>
          <a:endParaRPr lang="en-US"/>
        </a:p>
      </dgm:t>
    </dgm:pt>
    <dgm:pt modelId="{58B47B03-1811-4F8C-B197-6089482FAA2A}">
      <dgm:prSet phldrT="[Text]"/>
      <dgm:spPr/>
      <dgm:t>
        <a:bodyPr/>
        <a:lstStyle/>
        <a:p>
          <a:r>
            <a:rPr lang="en-US" dirty="0" err="1"/>
            <a:t>VendorA</a:t>
          </a:r>
          <a:endParaRPr lang="en-US" dirty="0"/>
        </a:p>
      </dgm:t>
    </dgm:pt>
    <dgm:pt modelId="{4C68EACB-15C0-436C-9098-280203251EDE}" type="parTrans" cxnId="{03893594-E33E-4869-9269-BBB40B614284}">
      <dgm:prSet/>
      <dgm:spPr/>
      <dgm:t>
        <a:bodyPr/>
        <a:lstStyle/>
        <a:p>
          <a:endParaRPr lang="en-US"/>
        </a:p>
      </dgm:t>
    </dgm:pt>
    <dgm:pt modelId="{1F803121-B981-43FB-8CE5-5AE95361B30A}" type="sibTrans" cxnId="{03893594-E33E-4869-9269-BBB40B614284}">
      <dgm:prSet/>
      <dgm:spPr/>
      <dgm:t>
        <a:bodyPr/>
        <a:lstStyle/>
        <a:p>
          <a:endParaRPr lang="en-US"/>
        </a:p>
      </dgm:t>
    </dgm:pt>
    <dgm:pt modelId="{F2D2ACBE-AC75-4858-857F-0CB6FC9D85FB}">
      <dgm:prSet phldrT="[Text]"/>
      <dgm:spPr/>
      <dgm:t>
        <a:bodyPr/>
        <a:lstStyle/>
        <a:p>
          <a:r>
            <a:rPr lang="en-US" dirty="0" err="1"/>
            <a:t>VendorB</a:t>
          </a:r>
          <a:endParaRPr lang="en-US" dirty="0"/>
        </a:p>
      </dgm:t>
    </dgm:pt>
    <dgm:pt modelId="{A9626E6C-9CC1-4BC3-ADDE-487F3C881622}" type="parTrans" cxnId="{691FF5C4-D78E-4B85-86B8-EE7FDCD50905}">
      <dgm:prSet/>
      <dgm:spPr/>
      <dgm:t>
        <a:bodyPr/>
        <a:lstStyle/>
        <a:p>
          <a:endParaRPr lang="en-US"/>
        </a:p>
      </dgm:t>
    </dgm:pt>
    <dgm:pt modelId="{A2BE22A0-7BB7-476A-9254-38F838CD9846}" type="sibTrans" cxnId="{691FF5C4-D78E-4B85-86B8-EE7FDCD50905}">
      <dgm:prSet/>
      <dgm:spPr/>
      <dgm:t>
        <a:bodyPr/>
        <a:lstStyle/>
        <a:p>
          <a:endParaRPr lang="en-US"/>
        </a:p>
      </dgm:t>
    </dgm:pt>
    <dgm:pt modelId="{58378390-B4C9-43D8-9430-F21A314F9FED}">
      <dgm:prSet phldrT="[Text]"/>
      <dgm:spPr/>
      <dgm:t>
        <a:bodyPr/>
        <a:lstStyle/>
        <a:p>
          <a:r>
            <a:rPr lang="en-US" dirty="0" err="1"/>
            <a:t>VendorC</a:t>
          </a:r>
          <a:endParaRPr lang="en-US" dirty="0"/>
        </a:p>
      </dgm:t>
    </dgm:pt>
    <dgm:pt modelId="{FC4AD2F5-0ED3-4788-B728-4DC5C426B4E9}" type="parTrans" cxnId="{362285AD-DCA6-406B-8B8C-A5DCBA6A6E78}">
      <dgm:prSet/>
      <dgm:spPr/>
      <dgm:t>
        <a:bodyPr/>
        <a:lstStyle/>
        <a:p>
          <a:endParaRPr lang="en-US"/>
        </a:p>
      </dgm:t>
    </dgm:pt>
    <dgm:pt modelId="{184B9FAE-5AFB-44AA-B24D-EDBC94C46DFD}" type="sibTrans" cxnId="{362285AD-DCA6-406B-8B8C-A5DCBA6A6E78}">
      <dgm:prSet/>
      <dgm:spPr/>
      <dgm:t>
        <a:bodyPr/>
        <a:lstStyle/>
        <a:p>
          <a:endParaRPr lang="en-US"/>
        </a:p>
      </dgm:t>
    </dgm:pt>
    <dgm:pt modelId="{DA30A3A3-7F95-4AA5-A9CE-77512496D763}">
      <dgm:prSet phldrT="[Text]"/>
      <dgm:spPr/>
      <dgm:t>
        <a:bodyPr/>
        <a:lstStyle/>
        <a:p>
          <a:r>
            <a:rPr lang="en-US" dirty="0" err="1"/>
            <a:t>VendorD</a:t>
          </a:r>
          <a:endParaRPr lang="en-US" dirty="0"/>
        </a:p>
      </dgm:t>
    </dgm:pt>
    <dgm:pt modelId="{00B4EA76-B35B-47BE-86DC-F0E56CA6AEEF}" type="parTrans" cxnId="{55C0355A-035A-4F73-BF8A-95FF5F0833AE}">
      <dgm:prSet/>
      <dgm:spPr/>
      <dgm:t>
        <a:bodyPr/>
        <a:lstStyle/>
        <a:p>
          <a:endParaRPr lang="en-US"/>
        </a:p>
      </dgm:t>
    </dgm:pt>
    <dgm:pt modelId="{BF562C73-4627-46CE-ACDE-29153096C20F}" type="sibTrans" cxnId="{55C0355A-035A-4F73-BF8A-95FF5F0833AE}">
      <dgm:prSet/>
      <dgm:spPr/>
      <dgm:t>
        <a:bodyPr/>
        <a:lstStyle/>
        <a:p>
          <a:endParaRPr lang="en-US"/>
        </a:p>
      </dgm:t>
    </dgm:pt>
    <dgm:pt modelId="{211BD9B7-EAD0-4E55-862F-193BB00E7981}">
      <dgm:prSet phldrT="[Text]"/>
      <dgm:spPr/>
      <dgm:t>
        <a:bodyPr/>
        <a:lstStyle/>
        <a:p>
          <a:r>
            <a:rPr lang="en-US" dirty="0"/>
            <a:t>GPU</a:t>
          </a:r>
        </a:p>
      </dgm:t>
    </dgm:pt>
    <dgm:pt modelId="{D2C93513-4FBD-48EF-BA87-EB8E6C614362}" type="parTrans" cxnId="{3F30DDA0-CE3D-4E81-A2AF-A25279E11798}">
      <dgm:prSet/>
      <dgm:spPr/>
      <dgm:t>
        <a:bodyPr/>
        <a:lstStyle/>
        <a:p>
          <a:endParaRPr lang="en-US"/>
        </a:p>
      </dgm:t>
    </dgm:pt>
    <dgm:pt modelId="{1B124F72-429B-47DD-9AC6-E4D871E5A170}" type="sibTrans" cxnId="{3F30DDA0-CE3D-4E81-A2AF-A25279E11798}">
      <dgm:prSet/>
      <dgm:spPr/>
      <dgm:t>
        <a:bodyPr/>
        <a:lstStyle/>
        <a:p>
          <a:endParaRPr lang="en-US"/>
        </a:p>
      </dgm:t>
    </dgm:pt>
    <dgm:pt modelId="{F65604C8-E408-45C2-B03B-F53B7CEF6703}">
      <dgm:prSet phldrT="[Text]"/>
      <dgm:spPr/>
      <dgm:t>
        <a:bodyPr/>
        <a:lstStyle/>
        <a:p>
          <a:r>
            <a:rPr lang="en-US" dirty="0"/>
            <a:t>FPGA</a:t>
          </a:r>
        </a:p>
      </dgm:t>
    </dgm:pt>
    <dgm:pt modelId="{535A609E-4ADD-4E9D-8C88-BA31696DD266}" type="parTrans" cxnId="{746D2D7C-D1C0-492A-BAC0-FA5FA8400372}">
      <dgm:prSet/>
      <dgm:spPr/>
      <dgm:t>
        <a:bodyPr/>
        <a:lstStyle/>
        <a:p>
          <a:endParaRPr lang="en-US"/>
        </a:p>
      </dgm:t>
    </dgm:pt>
    <dgm:pt modelId="{4F2D9CA3-B360-4C90-968E-3A33E6B0597A}" type="sibTrans" cxnId="{746D2D7C-D1C0-492A-BAC0-FA5FA8400372}">
      <dgm:prSet/>
      <dgm:spPr/>
      <dgm:t>
        <a:bodyPr/>
        <a:lstStyle/>
        <a:p>
          <a:endParaRPr lang="en-US"/>
        </a:p>
      </dgm:t>
    </dgm:pt>
    <dgm:pt modelId="{1865A214-392D-4A4D-82DC-01F185DAF6FD}">
      <dgm:prSet phldrT="[Text]"/>
      <dgm:spPr/>
      <dgm:t>
        <a:bodyPr/>
        <a:lstStyle/>
        <a:p>
          <a:r>
            <a:rPr lang="en-US" dirty="0"/>
            <a:t>FPGA</a:t>
          </a:r>
        </a:p>
      </dgm:t>
    </dgm:pt>
    <dgm:pt modelId="{B1676396-48E3-4D47-87DB-F79A7400EC34}" type="parTrans" cxnId="{D4A2185C-EAEA-4D74-860B-AC1020E9E106}">
      <dgm:prSet/>
      <dgm:spPr/>
      <dgm:t>
        <a:bodyPr/>
        <a:lstStyle/>
        <a:p>
          <a:endParaRPr lang="en-US"/>
        </a:p>
      </dgm:t>
    </dgm:pt>
    <dgm:pt modelId="{825ABE25-41A9-42CB-BFDC-53CA429213F0}" type="sibTrans" cxnId="{D4A2185C-EAEA-4D74-860B-AC1020E9E106}">
      <dgm:prSet/>
      <dgm:spPr/>
      <dgm:t>
        <a:bodyPr/>
        <a:lstStyle/>
        <a:p>
          <a:endParaRPr lang="en-US"/>
        </a:p>
      </dgm:t>
    </dgm:pt>
    <dgm:pt modelId="{4AFCF099-2845-4655-B911-ACC858907413}">
      <dgm:prSet phldrT="[Text]"/>
      <dgm:spPr/>
      <dgm:t>
        <a:bodyPr/>
        <a:lstStyle/>
        <a:p>
          <a:r>
            <a:rPr lang="en-US" dirty="0"/>
            <a:t>Accelerator2</a:t>
          </a:r>
        </a:p>
      </dgm:t>
    </dgm:pt>
    <dgm:pt modelId="{12958614-0A4F-4651-B822-1D474EB29D41}" type="parTrans" cxnId="{6D946890-E7FA-4AC4-9B02-52965D90CC2D}">
      <dgm:prSet/>
      <dgm:spPr/>
      <dgm:t>
        <a:bodyPr/>
        <a:lstStyle/>
        <a:p>
          <a:endParaRPr lang="en-US"/>
        </a:p>
      </dgm:t>
    </dgm:pt>
    <dgm:pt modelId="{A5BE2F43-7028-477F-A57F-7D58AA84927B}" type="sibTrans" cxnId="{6D946890-E7FA-4AC4-9B02-52965D90CC2D}">
      <dgm:prSet/>
      <dgm:spPr/>
      <dgm:t>
        <a:bodyPr/>
        <a:lstStyle/>
        <a:p>
          <a:endParaRPr lang="en-US"/>
        </a:p>
      </dgm:t>
    </dgm:pt>
    <dgm:pt modelId="{7652E1BC-B160-46E9-8B16-BBE15F9D67F9}">
      <dgm:prSet phldrT="[Text]"/>
      <dgm:spPr/>
      <dgm:t>
        <a:bodyPr/>
        <a:lstStyle/>
        <a:p>
          <a:r>
            <a:rPr lang="en-US" dirty="0"/>
            <a:t>Accelerator2</a:t>
          </a:r>
        </a:p>
      </dgm:t>
    </dgm:pt>
    <dgm:pt modelId="{101F539A-8C85-4BE3-960A-18F4A75B0D9D}" type="parTrans" cxnId="{15A9ACD9-E735-4122-B772-EE825FEE9BA4}">
      <dgm:prSet/>
      <dgm:spPr/>
      <dgm:t>
        <a:bodyPr/>
        <a:lstStyle/>
        <a:p>
          <a:endParaRPr lang="en-US"/>
        </a:p>
      </dgm:t>
    </dgm:pt>
    <dgm:pt modelId="{26D888C5-8864-4FCD-8300-C04A7E737111}" type="sibTrans" cxnId="{15A9ACD9-E735-4122-B772-EE825FEE9BA4}">
      <dgm:prSet/>
      <dgm:spPr/>
      <dgm:t>
        <a:bodyPr/>
        <a:lstStyle/>
        <a:p>
          <a:endParaRPr lang="en-US"/>
        </a:p>
      </dgm:t>
    </dgm:pt>
    <dgm:pt modelId="{B4BB1820-6BFB-4A97-9E06-45A7D36BEA80}">
      <dgm:prSet phldrT="[Text]"/>
      <dgm:spPr/>
      <dgm:t>
        <a:bodyPr/>
        <a:lstStyle/>
        <a:p>
          <a:r>
            <a:rPr lang="en-US" dirty="0"/>
            <a:t>…</a:t>
          </a:r>
        </a:p>
      </dgm:t>
    </dgm:pt>
    <dgm:pt modelId="{999B67E1-4664-4DDB-89F7-BF4EEB506BF2}" type="parTrans" cxnId="{725DE362-BA4F-45C3-8A45-A2B98D892A53}">
      <dgm:prSet/>
      <dgm:spPr/>
      <dgm:t>
        <a:bodyPr/>
        <a:lstStyle/>
        <a:p>
          <a:endParaRPr lang="en-US"/>
        </a:p>
      </dgm:t>
    </dgm:pt>
    <dgm:pt modelId="{885A0FD1-914F-490D-84D4-AD9D64B98C83}" type="sibTrans" cxnId="{725DE362-BA4F-45C3-8A45-A2B98D892A53}">
      <dgm:prSet/>
      <dgm:spPr/>
      <dgm:t>
        <a:bodyPr/>
        <a:lstStyle/>
        <a:p>
          <a:endParaRPr lang="en-US"/>
        </a:p>
      </dgm:t>
    </dgm:pt>
    <dgm:pt modelId="{30DE14B0-75B6-4519-A69F-64AE0B7FF1B6}">
      <dgm:prSet phldrT="[Text]"/>
      <dgm:spPr/>
      <dgm:t>
        <a:bodyPr/>
        <a:lstStyle/>
        <a:p>
          <a:r>
            <a:rPr lang="en-US" dirty="0"/>
            <a:t>Accelerator2</a:t>
          </a:r>
        </a:p>
      </dgm:t>
    </dgm:pt>
    <dgm:pt modelId="{9BDDBB1D-8BC8-4735-92D3-9B46E4DD3603}" type="parTrans" cxnId="{E9EC1100-CE45-4559-8F08-85117F2DD2A0}">
      <dgm:prSet/>
      <dgm:spPr/>
      <dgm:t>
        <a:bodyPr/>
        <a:lstStyle/>
        <a:p>
          <a:endParaRPr lang="en-US"/>
        </a:p>
      </dgm:t>
    </dgm:pt>
    <dgm:pt modelId="{A2F0474C-C632-4875-A595-4D8DFB7BB83F}" type="sibTrans" cxnId="{E9EC1100-CE45-4559-8F08-85117F2DD2A0}">
      <dgm:prSet/>
      <dgm:spPr/>
      <dgm:t>
        <a:bodyPr/>
        <a:lstStyle/>
        <a:p>
          <a:endParaRPr lang="en-US"/>
        </a:p>
      </dgm:t>
    </dgm:pt>
    <dgm:pt modelId="{6AA4EB14-1769-4AD5-80D0-72869D95E345}">
      <dgm:prSet phldrT="[Text]"/>
      <dgm:spPr/>
      <dgm:t>
        <a:bodyPr/>
        <a:lstStyle/>
        <a:p>
          <a:r>
            <a:rPr lang="en-US" dirty="0"/>
            <a:t>…	</a:t>
          </a:r>
        </a:p>
      </dgm:t>
    </dgm:pt>
    <dgm:pt modelId="{B025294E-D7AB-4028-BB46-A76EA54A026D}" type="parTrans" cxnId="{99A39875-6BF3-4C7B-B6DB-22C315F7B215}">
      <dgm:prSet/>
      <dgm:spPr/>
      <dgm:t>
        <a:bodyPr/>
        <a:lstStyle/>
        <a:p>
          <a:endParaRPr lang="en-US"/>
        </a:p>
      </dgm:t>
    </dgm:pt>
    <dgm:pt modelId="{289665A7-365D-4A27-85FC-AC5DA01ED7F2}" type="sibTrans" cxnId="{99A39875-6BF3-4C7B-B6DB-22C315F7B215}">
      <dgm:prSet/>
      <dgm:spPr/>
      <dgm:t>
        <a:bodyPr/>
        <a:lstStyle/>
        <a:p>
          <a:endParaRPr lang="en-US"/>
        </a:p>
      </dgm:t>
    </dgm:pt>
    <dgm:pt modelId="{8BE48ECB-D2E0-4F5B-820D-8E2EA1B38663}" type="pres">
      <dgm:prSet presAssocID="{25DDD922-A44D-4B35-AC28-500873D70774}" presName="linearFlow" presStyleCnt="0">
        <dgm:presLayoutVars>
          <dgm:dir/>
          <dgm:animLvl val="lvl"/>
          <dgm:resizeHandles val="exact"/>
        </dgm:presLayoutVars>
      </dgm:prSet>
      <dgm:spPr/>
    </dgm:pt>
    <dgm:pt modelId="{A0430880-1864-4EDC-88CB-67D47EA18EA6}" type="pres">
      <dgm:prSet presAssocID="{D35FEAFF-D519-4DA7-A393-E181463D19D3}" presName="composite" presStyleCnt="0"/>
      <dgm:spPr/>
    </dgm:pt>
    <dgm:pt modelId="{482DB5BF-FB6A-4D82-9AB9-4056EF9AD240}" type="pres">
      <dgm:prSet presAssocID="{D35FEAFF-D519-4DA7-A393-E181463D19D3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800B537-A9C2-4E3F-A1F2-B5B1F8EC8E55}" type="pres">
      <dgm:prSet presAssocID="{D35FEAFF-D519-4DA7-A393-E181463D19D3}" presName="parSh" presStyleLbl="node1" presStyleIdx="0" presStyleCnt="3"/>
      <dgm:spPr/>
    </dgm:pt>
    <dgm:pt modelId="{7C3338B6-BA38-4F4B-8BE3-C27ECAB41A79}" type="pres">
      <dgm:prSet presAssocID="{D35FEAFF-D519-4DA7-A393-E181463D19D3}" presName="desTx" presStyleLbl="fgAcc1" presStyleIdx="0" presStyleCnt="3">
        <dgm:presLayoutVars>
          <dgm:bulletEnabled val="1"/>
        </dgm:presLayoutVars>
      </dgm:prSet>
      <dgm:spPr/>
    </dgm:pt>
    <dgm:pt modelId="{95FA0F0B-FFB4-43EE-A235-C7B8C4F0E9A1}" type="pres">
      <dgm:prSet presAssocID="{A6376921-D25A-4DA6-B38E-94B567505215}" presName="sibTrans" presStyleLbl="sibTrans2D1" presStyleIdx="0" presStyleCnt="2"/>
      <dgm:spPr/>
    </dgm:pt>
    <dgm:pt modelId="{12202175-0F7A-4CF1-BC89-47FC8355ADA0}" type="pres">
      <dgm:prSet presAssocID="{A6376921-D25A-4DA6-B38E-94B567505215}" presName="connTx" presStyleLbl="sibTrans2D1" presStyleIdx="0" presStyleCnt="2"/>
      <dgm:spPr/>
    </dgm:pt>
    <dgm:pt modelId="{1E7B88DC-903F-41F6-A09C-7606E5461810}" type="pres">
      <dgm:prSet presAssocID="{6B7C35E8-67C4-411D-8A97-D8B51938E1C7}" presName="composite" presStyleCnt="0"/>
      <dgm:spPr/>
    </dgm:pt>
    <dgm:pt modelId="{6F93BEC6-F4FB-48E5-A14B-0891F9505453}" type="pres">
      <dgm:prSet presAssocID="{6B7C35E8-67C4-411D-8A97-D8B51938E1C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09DD53F-16B3-436F-A476-D2E0D746F7B5}" type="pres">
      <dgm:prSet presAssocID="{6B7C35E8-67C4-411D-8A97-D8B51938E1C7}" presName="parSh" presStyleLbl="node1" presStyleIdx="1" presStyleCnt="3"/>
      <dgm:spPr/>
    </dgm:pt>
    <dgm:pt modelId="{E051C938-C29F-42CD-BB81-7C1EB9D0172D}" type="pres">
      <dgm:prSet presAssocID="{6B7C35E8-67C4-411D-8A97-D8B51938E1C7}" presName="desTx" presStyleLbl="fgAcc1" presStyleIdx="1" presStyleCnt="3">
        <dgm:presLayoutVars>
          <dgm:bulletEnabled val="1"/>
        </dgm:presLayoutVars>
      </dgm:prSet>
      <dgm:spPr/>
    </dgm:pt>
    <dgm:pt modelId="{E6655009-457E-4C6D-A9CF-535CF657A986}" type="pres">
      <dgm:prSet presAssocID="{1E3263A5-13A4-48E7-A7E2-67547E1C008B}" presName="sibTrans" presStyleLbl="sibTrans2D1" presStyleIdx="1" presStyleCnt="2"/>
      <dgm:spPr/>
    </dgm:pt>
    <dgm:pt modelId="{BE2EF81F-CAB8-4D2E-B1E2-38B5760D1553}" type="pres">
      <dgm:prSet presAssocID="{1E3263A5-13A4-48E7-A7E2-67547E1C008B}" presName="connTx" presStyleLbl="sibTrans2D1" presStyleIdx="1" presStyleCnt="2"/>
      <dgm:spPr/>
    </dgm:pt>
    <dgm:pt modelId="{77AAFD13-2FA3-42A7-93F8-9CB75BDD6F64}" type="pres">
      <dgm:prSet presAssocID="{4BA25C2C-6AFF-4B96-9389-F5C2F7F07535}" presName="composite" presStyleCnt="0"/>
      <dgm:spPr/>
    </dgm:pt>
    <dgm:pt modelId="{8C3435EE-59B9-4C73-AA31-F5B0FE7FA80F}" type="pres">
      <dgm:prSet presAssocID="{4BA25C2C-6AFF-4B96-9389-F5C2F7F07535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FC7BCAA-D280-46DA-B4C7-49028F89EB0C}" type="pres">
      <dgm:prSet presAssocID="{4BA25C2C-6AFF-4B96-9389-F5C2F7F07535}" presName="parSh" presStyleLbl="node1" presStyleIdx="2" presStyleCnt="3"/>
      <dgm:spPr/>
    </dgm:pt>
    <dgm:pt modelId="{5E6AD24A-A602-4CF7-80E7-A9264EE0DC5C}" type="pres">
      <dgm:prSet presAssocID="{4BA25C2C-6AFF-4B96-9389-F5C2F7F07535}" presName="desTx" presStyleLbl="fgAcc1" presStyleIdx="2" presStyleCnt="3">
        <dgm:presLayoutVars>
          <dgm:bulletEnabled val="1"/>
        </dgm:presLayoutVars>
      </dgm:prSet>
      <dgm:spPr/>
    </dgm:pt>
  </dgm:ptLst>
  <dgm:cxnLst>
    <dgm:cxn modelId="{B933314A-EB11-43DF-8141-A6DAF736D7AD}" srcId="{25DDD922-A44D-4B35-AC28-500873D70774}" destId="{4BA25C2C-6AFF-4B96-9389-F5C2F7F07535}" srcOrd="2" destOrd="0" parTransId="{315B2857-23F1-42F4-AB55-24AF9FD41017}" sibTransId="{3A93A5A0-CEE7-4C47-841B-05E483D10C05}"/>
    <dgm:cxn modelId="{E53BC1B6-44E1-4102-A2DB-4BFC5FAC7DE2}" type="presOf" srcId="{6B7C35E8-67C4-411D-8A97-D8B51938E1C7}" destId="{E09DD53F-16B3-436F-A476-D2E0D746F7B5}" srcOrd="1" destOrd="0" presId="urn:microsoft.com/office/officeart/2005/8/layout/process3"/>
    <dgm:cxn modelId="{B1C5DD12-B1DE-41B2-9F1B-BF7052F0B6F2}" type="presOf" srcId="{D35FEAFF-D519-4DA7-A393-E181463D19D3}" destId="{482DB5BF-FB6A-4D82-9AB9-4056EF9AD240}" srcOrd="0" destOrd="0" presId="urn:microsoft.com/office/officeart/2005/8/layout/process3"/>
    <dgm:cxn modelId="{9046C700-5F74-4793-8BBE-4CDC1ED101E7}" type="presOf" srcId="{A6376921-D25A-4DA6-B38E-94B567505215}" destId="{95FA0F0B-FFB4-43EE-A235-C7B8C4F0E9A1}" srcOrd="0" destOrd="0" presId="urn:microsoft.com/office/officeart/2005/8/layout/process3"/>
    <dgm:cxn modelId="{D72B0FB7-5ACB-4ED9-99A3-8CF3288D7FC0}" type="presOf" srcId="{1E3263A5-13A4-48E7-A7E2-67547E1C008B}" destId="{BE2EF81F-CAB8-4D2E-B1E2-38B5760D1553}" srcOrd="1" destOrd="0" presId="urn:microsoft.com/office/officeart/2005/8/layout/process3"/>
    <dgm:cxn modelId="{36D375E6-6035-440D-9FC2-2C0CE15F81E6}" type="presOf" srcId="{1865A214-392D-4A4D-82DC-01F185DAF6FD}" destId="{E051C938-C29F-42CD-BB81-7C1EB9D0172D}" srcOrd="0" destOrd="1" presId="urn:microsoft.com/office/officeart/2005/8/layout/process3"/>
    <dgm:cxn modelId="{8AB6EC3C-236F-4B2B-A90D-4CEA931617B0}" type="presOf" srcId="{7652E1BC-B160-46E9-8B16-BBE15F9D67F9}" destId="{E051C938-C29F-42CD-BB81-7C1EB9D0172D}" srcOrd="0" destOrd="3" presId="urn:microsoft.com/office/officeart/2005/8/layout/process3"/>
    <dgm:cxn modelId="{691FF5C4-D78E-4B85-86B8-EE7FDCD50905}" srcId="{F65604C8-E408-45C2-B03B-F53B7CEF6703}" destId="{F2D2ACBE-AC75-4858-857F-0CB6FC9D85FB}" srcOrd="1" destOrd="0" parTransId="{A9626E6C-9CC1-4BC3-ADDE-487F3C881622}" sibTransId="{A2BE22A0-7BB7-476A-9254-38F838CD9846}"/>
    <dgm:cxn modelId="{054EB0A3-CBCF-4078-97B3-7C881AFEB4F0}" type="presOf" srcId="{58378390-B4C9-43D8-9430-F21A314F9FED}" destId="{7C3338B6-BA38-4F4B-8BE3-C27ECAB41A79}" srcOrd="0" destOrd="5" presId="urn:microsoft.com/office/officeart/2005/8/layout/process3"/>
    <dgm:cxn modelId="{4D5C0A1F-8156-443B-BC3D-0CF5DD14F945}" type="presOf" srcId="{211BD9B7-EAD0-4E55-862F-193BB00E7981}" destId="{E051C938-C29F-42CD-BB81-7C1EB9D0172D}" srcOrd="0" destOrd="2" presId="urn:microsoft.com/office/officeart/2005/8/layout/process3"/>
    <dgm:cxn modelId="{DD7299E8-B53F-4AF6-9F9E-614BA92603E0}" type="presOf" srcId="{F2D2ACBE-AC75-4858-857F-0CB6FC9D85FB}" destId="{7C3338B6-BA38-4F4B-8BE3-C27ECAB41A79}" srcOrd="0" destOrd="3" presId="urn:microsoft.com/office/officeart/2005/8/layout/process3"/>
    <dgm:cxn modelId="{C31F2984-BA1B-452F-B2AE-8273F73841B6}" srcId="{25DDD922-A44D-4B35-AC28-500873D70774}" destId="{6B7C35E8-67C4-411D-8A97-D8B51938E1C7}" srcOrd="1" destOrd="0" parTransId="{18B0E4E1-02FF-4877-9EB7-1990D15F5540}" sibTransId="{1E3263A5-13A4-48E7-A7E2-67547E1C008B}"/>
    <dgm:cxn modelId="{6D946890-E7FA-4AC4-9B02-52965D90CC2D}" srcId="{4BA25C2C-6AFF-4B96-9389-F5C2F7F07535}" destId="{4AFCF099-2845-4655-B911-ACC858907413}" srcOrd="1" destOrd="0" parTransId="{12958614-0A4F-4651-B822-1D474EB29D41}" sibTransId="{A5BE2F43-7028-477F-A57F-7D58AA84927B}"/>
    <dgm:cxn modelId="{746D2D7C-D1C0-492A-BAC0-FA5FA8400372}" srcId="{5FF772E7-D6DC-4CAB-84AC-3DA00680AF28}" destId="{F65604C8-E408-45C2-B03B-F53B7CEF6703}" srcOrd="0" destOrd="0" parTransId="{535A609E-4ADD-4E9D-8C88-BA31696DD266}" sibTransId="{4F2D9CA3-B360-4C90-968E-3A33E6B0597A}"/>
    <dgm:cxn modelId="{86260294-F4A1-477D-8269-0AD81FB9F022}" type="presOf" srcId="{4AFCF099-2845-4655-B911-ACC858907413}" destId="{5E6AD24A-A602-4CF7-80E7-A9264EE0DC5C}" srcOrd="0" destOrd="1" presId="urn:microsoft.com/office/officeart/2005/8/layout/process3"/>
    <dgm:cxn modelId="{041D59D3-5628-4245-B446-9233415E6C66}" type="presOf" srcId="{30DE14B0-75B6-4519-A69F-64AE0B7FF1B6}" destId="{7C3338B6-BA38-4F4B-8BE3-C27ECAB41A79}" srcOrd="0" destOrd="7" presId="urn:microsoft.com/office/officeart/2005/8/layout/process3"/>
    <dgm:cxn modelId="{953008C6-9FC2-4A5E-9113-5F75D51AA45A}" srcId="{25DDD922-A44D-4B35-AC28-500873D70774}" destId="{D35FEAFF-D519-4DA7-A393-E181463D19D3}" srcOrd="0" destOrd="0" parTransId="{5816D117-C753-47CF-8382-651673811C84}" sibTransId="{A6376921-D25A-4DA6-B38E-94B567505215}"/>
    <dgm:cxn modelId="{1A8E04C2-B3D7-4926-81B9-946C2159DB4A}" type="presOf" srcId="{DA30A3A3-7F95-4AA5-A9CE-77512496D763}" destId="{7C3338B6-BA38-4F4B-8BE3-C27ECAB41A79}" srcOrd="0" destOrd="6" presId="urn:microsoft.com/office/officeart/2005/8/layout/process3"/>
    <dgm:cxn modelId="{191EA1E3-A9B7-4FA3-A279-0DDB4E4C96D5}" srcId="{4BA25C2C-6AFF-4B96-9389-F5C2F7F07535}" destId="{8FBA2FD7-4BF7-40D1-9E5B-A44B071D8A73}" srcOrd="0" destOrd="0" parTransId="{2599D2B3-D528-4DD0-81B4-38402B2B622B}" sibTransId="{E69A5035-7FA8-4378-9E78-F41A4522D54B}"/>
    <dgm:cxn modelId="{3B65D96B-FA73-4892-912B-B8FDEFD4FE6C}" type="presOf" srcId="{4BA25C2C-6AFF-4B96-9389-F5C2F7F07535}" destId="{8C3435EE-59B9-4C73-AA31-F5B0FE7FA80F}" srcOrd="0" destOrd="0" presId="urn:microsoft.com/office/officeart/2005/8/layout/process3"/>
    <dgm:cxn modelId="{AC047776-12BA-4AEC-83A3-C8537D1F4890}" type="presOf" srcId="{D35FEAFF-D519-4DA7-A393-E181463D19D3}" destId="{F800B537-A9C2-4E3F-A1F2-B5B1F8EC8E55}" srcOrd="1" destOrd="0" presId="urn:microsoft.com/office/officeart/2005/8/layout/process3"/>
    <dgm:cxn modelId="{ED030C64-E436-4D42-AB28-85A79B2B6F44}" type="presOf" srcId="{8FBA2FD7-4BF7-40D1-9E5B-A44B071D8A73}" destId="{5E6AD24A-A602-4CF7-80E7-A9264EE0DC5C}" srcOrd="0" destOrd="0" presId="urn:microsoft.com/office/officeart/2005/8/layout/process3"/>
    <dgm:cxn modelId="{03893594-E33E-4869-9269-BBB40B614284}" srcId="{F65604C8-E408-45C2-B03B-F53B7CEF6703}" destId="{58B47B03-1811-4F8C-B197-6089482FAA2A}" srcOrd="0" destOrd="0" parTransId="{4C68EACB-15C0-436C-9098-280203251EDE}" sibTransId="{1F803121-B981-43FB-8CE5-5AE95361B30A}"/>
    <dgm:cxn modelId="{2A817A37-44C3-4F45-8D5A-A2CBBDFCFBB7}" srcId="{5FF772E7-D6DC-4CAB-84AC-3DA00680AF28}" destId="{AAD1ABC3-FB57-4ABB-9994-8E9C3CC83C1A}" srcOrd="1" destOrd="0" parTransId="{FF3C956F-80B6-4631-92D0-01D365B09F54}" sibTransId="{C402E0FB-A59B-4BEE-8B00-132D207A0BC7}"/>
    <dgm:cxn modelId="{BFA19C97-B6E5-4186-B72E-1A87D7B1F5DC}" type="presOf" srcId="{1E3263A5-13A4-48E7-A7E2-67547E1C008B}" destId="{E6655009-457E-4C6D-A9CF-535CF657A986}" srcOrd="0" destOrd="0" presId="urn:microsoft.com/office/officeart/2005/8/layout/process3"/>
    <dgm:cxn modelId="{DFB15561-89D4-4B39-BFC8-C03CF4A82E1D}" type="presOf" srcId="{4BA25C2C-6AFF-4B96-9389-F5C2F7F07535}" destId="{1FC7BCAA-D280-46DA-B4C7-49028F89EB0C}" srcOrd="1" destOrd="0" presId="urn:microsoft.com/office/officeart/2005/8/layout/process3"/>
    <dgm:cxn modelId="{15A9ACD9-E735-4122-B772-EE825FEE9BA4}" srcId="{6B7C35E8-67C4-411D-8A97-D8B51938E1C7}" destId="{7652E1BC-B160-46E9-8B16-BBE15F9D67F9}" srcOrd="1" destOrd="0" parTransId="{101F539A-8C85-4BE3-960A-18F4A75B0D9D}" sibTransId="{26D888C5-8864-4FCD-8300-C04A7E737111}"/>
    <dgm:cxn modelId="{1E34DE1B-3C81-49EB-BE37-5BE6E6E6B9FE}" type="presOf" srcId="{6B7C35E8-67C4-411D-8A97-D8B51938E1C7}" destId="{6F93BEC6-F4FB-48E5-A14B-0891F9505453}" srcOrd="0" destOrd="0" presId="urn:microsoft.com/office/officeart/2005/8/layout/process3"/>
    <dgm:cxn modelId="{362285AD-DCA6-406B-8B8C-A5DCBA6A6E78}" srcId="{AAD1ABC3-FB57-4ABB-9994-8E9C3CC83C1A}" destId="{58378390-B4C9-43D8-9430-F21A314F9FED}" srcOrd="0" destOrd="0" parTransId="{FC4AD2F5-0ED3-4788-B728-4DC5C426B4E9}" sibTransId="{184B9FAE-5AFB-44AA-B24D-EDBC94C46DFD}"/>
    <dgm:cxn modelId="{99A39875-6BF3-4C7B-B6DB-22C315F7B215}" srcId="{30DE14B0-75B6-4519-A69F-64AE0B7FF1B6}" destId="{6AA4EB14-1769-4AD5-80D0-72869D95E345}" srcOrd="0" destOrd="0" parTransId="{B025294E-D7AB-4028-BB46-A76EA54A026D}" sibTransId="{289665A7-365D-4A27-85FC-AC5DA01ED7F2}"/>
    <dgm:cxn modelId="{3F30DDA0-CE3D-4E81-A2AF-A25279E11798}" srcId="{8F536004-16BC-4292-BD5A-279424572590}" destId="{211BD9B7-EAD0-4E55-862F-193BB00E7981}" srcOrd="1" destOrd="0" parTransId="{D2C93513-4FBD-48EF-BA87-EB8E6C614362}" sibTransId="{1B124F72-429B-47DD-9AC6-E4D871E5A170}"/>
    <dgm:cxn modelId="{E9EC1100-CE45-4559-8F08-85117F2DD2A0}" srcId="{D35FEAFF-D519-4DA7-A393-E181463D19D3}" destId="{30DE14B0-75B6-4519-A69F-64AE0B7FF1B6}" srcOrd="1" destOrd="0" parTransId="{9BDDBB1D-8BC8-4735-92D3-9B46E4DD3603}" sibTransId="{A2F0474C-C632-4875-A595-4D8DFB7BB83F}"/>
    <dgm:cxn modelId="{2DFC33EF-EA75-455B-B376-183C74C730BE}" type="presOf" srcId="{F65604C8-E408-45C2-B03B-F53B7CEF6703}" destId="{7C3338B6-BA38-4F4B-8BE3-C27ECAB41A79}" srcOrd="0" destOrd="1" presId="urn:microsoft.com/office/officeart/2005/8/layout/process3"/>
    <dgm:cxn modelId="{8288555A-4EA0-4CCE-95C6-E1EDE28A915B}" type="presOf" srcId="{A6376921-D25A-4DA6-B38E-94B567505215}" destId="{12202175-0F7A-4CF1-BC89-47FC8355ADA0}" srcOrd="1" destOrd="0" presId="urn:microsoft.com/office/officeart/2005/8/layout/process3"/>
    <dgm:cxn modelId="{51C1204A-8E0D-4DFC-A406-189CC67CD436}" type="presOf" srcId="{6AA4EB14-1769-4AD5-80D0-72869D95E345}" destId="{7C3338B6-BA38-4F4B-8BE3-C27ECAB41A79}" srcOrd="0" destOrd="8" presId="urn:microsoft.com/office/officeart/2005/8/layout/process3"/>
    <dgm:cxn modelId="{B1386B02-7220-4FAD-BEE4-F3068FC7CCDB}" type="presOf" srcId="{5FF772E7-D6DC-4CAB-84AC-3DA00680AF28}" destId="{7C3338B6-BA38-4F4B-8BE3-C27ECAB41A79}" srcOrd="0" destOrd="0" presId="urn:microsoft.com/office/officeart/2005/8/layout/process3"/>
    <dgm:cxn modelId="{4B8D103E-6134-41EC-8AAC-568E42106796}" type="presOf" srcId="{25DDD922-A44D-4B35-AC28-500873D70774}" destId="{8BE48ECB-D2E0-4F5B-820D-8E2EA1B38663}" srcOrd="0" destOrd="0" presId="urn:microsoft.com/office/officeart/2005/8/layout/process3"/>
    <dgm:cxn modelId="{098BFE80-C761-49F7-B60F-F52951C0AF08}" srcId="{D35FEAFF-D519-4DA7-A393-E181463D19D3}" destId="{5FF772E7-D6DC-4CAB-84AC-3DA00680AF28}" srcOrd="0" destOrd="0" parTransId="{55686E2E-8A4C-4AA9-BE28-DADC5C6119D4}" sibTransId="{ADE15D44-29C0-4599-963C-40F24900B485}"/>
    <dgm:cxn modelId="{D4A2185C-EAEA-4D74-860B-AC1020E9E106}" srcId="{8F536004-16BC-4292-BD5A-279424572590}" destId="{1865A214-392D-4A4D-82DC-01F185DAF6FD}" srcOrd="0" destOrd="0" parTransId="{B1676396-48E3-4D47-87DB-F79A7400EC34}" sibTransId="{825ABE25-41A9-42CB-BFDC-53CA429213F0}"/>
    <dgm:cxn modelId="{FB2F9030-E281-42FD-B55E-68C0DA579B06}" type="presOf" srcId="{58B47B03-1811-4F8C-B197-6089482FAA2A}" destId="{7C3338B6-BA38-4F4B-8BE3-C27ECAB41A79}" srcOrd="0" destOrd="2" presId="urn:microsoft.com/office/officeart/2005/8/layout/process3"/>
    <dgm:cxn modelId="{55C0355A-035A-4F73-BF8A-95FF5F0833AE}" srcId="{AAD1ABC3-FB57-4ABB-9994-8E9C3CC83C1A}" destId="{DA30A3A3-7F95-4AA5-A9CE-77512496D763}" srcOrd="1" destOrd="0" parTransId="{00B4EA76-B35B-47BE-86DC-F0E56CA6AEEF}" sibTransId="{BF562C73-4627-46CE-ACDE-29153096C20F}"/>
    <dgm:cxn modelId="{725DE362-BA4F-45C3-8A45-A2B98D892A53}" srcId="{7652E1BC-B160-46E9-8B16-BBE15F9D67F9}" destId="{B4BB1820-6BFB-4A97-9E06-45A7D36BEA80}" srcOrd="0" destOrd="0" parTransId="{999B67E1-4664-4DDB-89F7-BF4EEB506BF2}" sibTransId="{885A0FD1-914F-490D-84D4-AD9D64B98C83}"/>
    <dgm:cxn modelId="{F16B07EA-10F8-4BD5-866C-A9900FE900DC}" type="presOf" srcId="{8F536004-16BC-4292-BD5A-279424572590}" destId="{E051C938-C29F-42CD-BB81-7C1EB9D0172D}" srcOrd="0" destOrd="0" presId="urn:microsoft.com/office/officeart/2005/8/layout/process3"/>
    <dgm:cxn modelId="{8279EF3E-1B43-4910-950D-E983D7F840F2}" srcId="{6B7C35E8-67C4-411D-8A97-D8B51938E1C7}" destId="{8F536004-16BC-4292-BD5A-279424572590}" srcOrd="0" destOrd="0" parTransId="{1B2879D0-BF48-4743-A115-D9262ABEFF80}" sibTransId="{323AA46B-6EBA-47D5-9A0E-BECF0974F0E9}"/>
    <dgm:cxn modelId="{7DAA3072-D9FD-44DC-8E08-511B7FE25E04}" type="presOf" srcId="{B4BB1820-6BFB-4A97-9E06-45A7D36BEA80}" destId="{E051C938-C29F-42CD-BB81-7C1EB9D0172D}" srcOrd="0" destOrd="4" presId="urn:microsoft.com/office/officeart/2005/8/layout/process3"/>
    <dgm:cxn modelId="{81C443C3-E05B-4A8D-B6AA-01C15D352600}" type="presOf" srcId="{AAD1ABC3-FB57-4ABB-9994-8E9C3CC83C1A}" destId="{7C3338B6-BA38-4F4B-8BE3-C27ECAB41A79}" srcOrd="0" destOrd="4" presId="urn:microsoft.com/office/officeart/2005/8/layout/process3"/>
    <dgm:cxn modelId="{A09C06C9-36E2-419E-9C96-13451E14E136}" type="presParOf" srcId="{8BE48ECB-D2E0-4F5B-820D-8E2EA1B38663}" destId="{A0430880-1864-4EDC-88CB-67D47EA18EA6}" srcOrd="0" destOrd="0" presId="urn:microsoft.com/office/officeart/2005/8/layout/process3"/>
    <dgm:cxn modelId="{5C8C33B9-11A2-4CFC-A5FB-F7BED6092509}" type="presParOf" srcId="{A0430880-1864-4EDC-88CB-67D47EA18EA6}" destId="{482DB5BF-FB6A-4D82-9AB9-4056EF9AD240}" srcOrd="0" destOrd="0" presId="urn:microsoft.com/office/officeart/2005/8/layout/process3"/>
    <dgm:cxn modelId="{D974F237-2629-4C97-9858-CB33A303AEC7}" type="presParOf" srcId="{A0430880-1864-4EDC-88CB-67D47EA18EA6}" destId="{F800B537-A9C2-4E3F-A1F2-B5B1F8EC8E55}" srcOrd="1" destOrd="0" presId="urn:microsoft.com/office/officeart/2005/8/layout/process3"/>
    <dgm:cxn modelId="{4305AAF5-1B78-462C-ACE5-8E1BC59AC483}" type="presParOf" srcId="{A0430880-1864-4EDC-88CB-67D47EA18EA6}" destId="{7C3338B6-BA38-4F4B-8BE3-C27ECAB41A79}" srcOrd="2" destOrd="0" presId="urn:microsoft.com/office/officeart/2005/8/layout/process3"/>
    <dgm:cxn modelId="{CA4C60E7-2228-49A1-AB0D-E45C37A4B5E8}" type="presParOf" srcId="{8BE48ECB-D2E0-4F5B-820D-8E2EA1B38663}" destId="{95FA0F0B-FFB4-43EE-A235-C7B8C4F0E9A1}" srcOrd="1" destOrd="0" presId="urn:microsoft.com/office/officeart/2005/8/layout/process3"/>
    <dgm:cxn modelId="{FEF13749-8390-4456-B11C-F21E50DC1F8A}" type="presParOf" srcId="{95FA0F0B-FFB4-43EE-A235-C7B8C4F0E9A1}" destId="{12202175-0F7A-4CF1-BC89-47FC8355ADA0}" srcOrd="0" destOrd="0" presId="urn:microsoft.com/office/officeart/2005/8/layout/process3"/>
    <dgm:cxn modelId="{C5D08CFB-106F-49C1-B2C5-4A3793DA559B}" type="presParOf" srcId="{8BE48ECB-D2E0-4F5B-820D-8E2EA1B38663}" destId="{1E7B88DC-903F-41F6-A09C-7606E5461810}" srcOrd="2" destOrd="0" presId="urn:microsoft.com/office/officeart/2005/8/layout/process3"/>
    <dgm:cxn modelId="{03466ECB-E074-44E0-A32D-4810F1BD3C50}" type="presParOf" srcId="{1E7B88DC-903F-41F6-A09C-7606E5461810}" destId="{6F93BEC6-F4FB-48E5-A14B-0891F9505453}" srcOrd="0" destOrd="0" presId="urn:microsoft.com/office/officeart/2005/8/layout/process3"/>
    <dgm:cxn modelId="{374C660F-9046-447E-A2FE-8BB8F066B5C2}" type="presParOf" srcId="{1E7B88DC-903F-41F6-A09C-7606E5461810}" destId="{E09DD53F-16B3-436F-A476-D2E0D746F7B5}" srcOrd="1" destOrd="0" presId="urn:microsoft.com/office/officeart/2005/8/layout/process3"/>
    <dgm:cxn modelId="{52DE04BE-6C93-414A-8C6A-2B6AD33326EB}" type="presParOf" srcId="{1E7B88DC-903F-41F6-A09C-7606E5461810}" destId="{E051C938-C29F-42CD-BB81-7C1EB9D0172D}" srcOrd="2" destOrd="0" presId="urn:microsoft.com/office/officeart/2005/8/layout/process3"/>
    <dgm:cxn modelId="{34EEC0F3-D8AA-4BA0-8328-E5E716871A6D}" type="presParOf" srcId="{8BE48ECB-D2E0-4F5B-820D-8E2EA1B38663}" destId="{E6655009-457E-4C6D-A9CF-535CF657A986}" srcOrd="3" destOrd="0" presId="urn:microsoft.com/office/officeart/2005/8/layout/process3"/>
    <dgm:cxn modelId="{5B14081E-B1E8-481C-BBAF-3D301BDDE072}" type="presParOf" srcId="{E6655009-457E-4C6D-A9CF-535CF657A986}" destId="{BE2EF81F-CAB8-4D2E-B1E2-38B5760D1553}" srcOrd="0" destOrd="0" presId="urn:microsoft.com/office/officeart/2005/8/layout/process3"/>
    <dgm:cxn modelId="{922A7A70-2232-4951-A54E-21E2BB2C54F0}" type="presParOf" srcId="{8BE48ECB-D2E0-4F5B-820D-8E2EA1B38663}" destId="{77AAFD13-2FA3-42A7-93F8-9CB75BDD6F64}" srcOrd="4" destOrd="0" presId="urn:microsoft.com/office/officeart/2005/8/layout/process3"/>
    <dgm:cxn modelId="{0F8C9F9E-E4AD-420F-BA94-FED3B0795207}" type="presParOf" srcId="{77AAFD13-2FA3-42A7-93F8-9CB75BDD6F64}" destId="{8C3435EE-59B9-4C73-AA31-F5B0FE7FA80F}" srcOrd="0" destOrd="0" presId="urn:microsoft.com/office/officeart/2005/8/layout/process3"/>
    <dgm:cxn modelId="{29B60867-5D87-41CF-AA03-6007E2B24925}" type="presParOf" srcId="{77AAFD13-2FA3-42A7-93F8-9CB75BDD6F64}" destId="{1FC7BCAA-D280-46DA-B4C7-49028F89EB0C}" srcOrd="1" destOrd="0" presId="urn:microsoft.com/office/officeart/2005/8/layout/process3"/>
    <dgm:cxn modelId="{90A29444-B2F7-438D-A9F6-F5D671F658C9}" type="presParOf" srcId="{77AAFD13-2FA3-42A7-93F8-9CB75BDD6F64}" destId="{5E6AD24A-A602-4CF7-80E7-A9264EE0DC5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0B537-A9C2-4E3F-A1F2-B5B1F8EC8E55}">
      <dsp:nvSpPr>
        <dsp:cNvPr id="0" name=""/>
        <dsp:cNvSpPr/>
      </dsp:nvSpPr>
      <dsp:spPr>
        <a:xfrm>
          <a:off x="4093" y="421558"/>
          <a:ext cx="1861062" cy="10530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Vendor-specific accelerator</a:t>
          </a:r>
        </a:p>
      </dsp:txBody>
      <dsp:txXfrm>
        <a:off x="4093" y="421558"/>
        <a:ext cx="1861062" cy="702045"/>
      </dsp:txXfrm>
    </dsp:sp>
    <dsp:sp modelId="{7C3338B6-BA38-4F4B-8BE3-C27ECAB41A79}">
      <dsp:nvSpPr>
        <dsp:cNvPr id="0" name=""/>
        <dsp:cNvSpPr/>
      </dsp:nvSpPr>
      <dsp:spPr>
        <a:xfrm>
          <a:off x="385274" y="1123604"/>
          <a:ext cx="1861062" cy="298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Accelerator1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FPGA</a:t>
          </a:r>
        </a:p>
        <a:p>
          <a:pPr marL="514350" lvl="3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VendorA</a:t>
          </a:r>
          <a:endParaRPr lang="en-US" sz="1800" kern="1200" dirty="0"/>
        </a:p>
        <a:p>
          <a:pPr marL="514350" lvl="3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VendorB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GPU</a:t>
          </a:r>
        </a:p>
        <a:p>
          <a:pPr marL="514350" lvl="3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VendorC</a:t>
          </a:r>
          <a:endParaRPr lang="en-US" sz="1800" kern="1200" dirty="0"/>
        </a:p>
        <a:p>
          <a:pPr marL="514350" lvl="3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VendorD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Accelerator2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…	</a:t>
          </a:r>
        </a:p>
      </dsp:txBody>
      <dsp:txXfrm>
        <a:off x="439783" y="1178113"/>
        <a:ext cx="1752044" cy="2871782"/>
      </dsp:txXfrm>
    </dsp:sp>
    <dsp:sp modelId="{95FA0F0B-FFB4-43EE-A235-C7B8C4F0E9A1}">
      <dsp:nvSpPr>
        <dsp:cNvPr id="0" name=""/>
        <dsp:cNvSpPr/>
      </dsp:nvSpPr>
      <dsp:spPr>
        <a:xfrm>
          <a:off x="2147286" y="540906"/>
          <a:ext cx="598116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147286" y="633576"/>
        <a:ext cx="459111" cy="278010"/>
      </dsp:txXfrm>
    </dsp:sp>
    <dsp:sp modelId="{E09DD53F-16B3-436F-A476-D2E0D746F7B5}">
      <dsp:nvSpPr>
        <dsp:cNvPr id="0" name=""/>
        <dsp:cNvSpPr/>
      </dsp:nvSpPr>
      <dsp:spPr>
        <a:xfrm>
          <a:off x="2993677" y="421558"/>
          <a:ext cx="1861062" cy="10530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Vendor-agnostic Platform-specific</a:t>
          </a:r>
        </a:p>
      </dsp:txBody>
      <dsp:txXfrm>
        <a:off x="2993677" y="421558"/>
        <a:ext cx="1861062" cy="702045"/>
      </dsp:txXfrm>
    </dsp:sp>
    <dsp:sp modelId="{E051C938-C29F-42CD-BB81-7C1EB9D0172D}">
      <dsp:nvSpPr>
        <dsp:cNvPr id="0" name=""/>
        <dsp:cNvSpPr/>
      </dsp:nvSpPr>
      <dsp:spPr>
        <a:xfrm>
          <a:off x="3374859" y="1123604"/>
          <a:ext cx="1861062" cy="298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Accelerator1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FPGA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GPU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Accelerator2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…</a:t>
          </a:r>
        </a:p>
      </dsp:txBody>
      <dsp:txXfrm>
        <a:off x="3429368" y="1178113"/>
        <a:ext cx="1752044" cy="2871782"/>
      </dsp:txXfrm>
    </dsp:sp>
    <dsp:sp modelId="{E6655009-457E-4C6D-A9CF-535CF657A986}">
      <dsp:nvSpPr>
        <dsp:cNvPr id="0" name=""/>
        <dsp:cNvSpPr/>
      </dsp:nvSpPr>
      <dsp:spPr>
        <a:xfrm>
          <a:off x="5136871" y="540906"/>
          <a:ext cx="598116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136871" y="633576"/>
        <a:ext cx="459111" cy="278010"/>
      </dsp:txXfrm>
    </dsp:sp>
    <dsp:sp modelId="{1FC7BCAA-D280-46DA-B4C7-49028F89EB0C}">
      <dsp:nvSpPr>
        <dsp:cNvPr id="0" name=""/>
        <dsp:cNvSpPr/>
      </dsp:nvSpPr>
      <dsp:spPr>
        <a:xfrm>
          <a:off x="5983262" y="421558"/>
          <a:ext cx="1861062" cy="10530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Platform-agnostic</a:t>
          </a:r>
        </a:p>
      </dsp:txBody>
      <dsp:txXfrm>
        <a:off x="5983262" y="421558"/>
        <a:ext cx="1861062" cy="702045"/>
      </dsp:txXfrm>
    </dsp:sp>
    <dsp:sp modelId="{5E6AD24A-A602-4CF7-80E7-A9264EE0DC5C}">
      <dsp:nvSpPr>
        <dsp:cNvPr id="0" name=""/>
        <dsp:cNvSpPr/>
      </dsp:nvSpPr>
      <dsp:spPr>
        <a:xfrm>
          <a:off x="6364443" y="1123604"/>
          <a:ext cx="1861062" cy="298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Accelerator1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Accelerator2</a:t>
          </a:r>
        </a:p>
      </dsp:txBody>
      <dsp:txXfrm>
        <a:off x="6418952" y="1178113"/>
        <a:ext cx="1752044" cy="2871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0.91822</cdr:x>
      <cdr:y>0.38296</cdr:y>
    </cdr:from>
    <cdr:to>
      <cdr:x>0.9185</cdr:x>
      <cdr:y>0.8274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5580005" y="1690685"/>
          <a:ext cx="1645" cy="1962154"/>
        </a:xfrm>
        <a:prstGeom xmlns:a="http://schemas.openxmlformats.org/drawingml/2006/main" prst="straightConnector1">
          <a:avLst/>
        </a:prstGeom>
        <a:ln xmlns:a="http://schemas.openxmlformats.org/drawingml/2006/main" w="28575"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0.84953</cdr:x>
      <cdr:y>0.24919</cdr:y>
    </cdr:from>
    <cdr:to>
      <cdr:x>0.85023</cdr:x>
      <cdr:y>0.83387</cdr:y>
    </cdr:to>
    <cdr:cxnSp macro="">
      <cdr:nvCxnSpPr>
        <cdr:cNvPr id="5" name="Straight Arrow Connector 4"/>
        <cdr:cNvCxnSpPr/>
      </cdr:nvCxnSpPr>
      <cdr:spPr>
        <a:xfrm xmlns:a="http://schemas.openxmlformats.org/drawingml/2006/main" flipH="1">
          <a:off x="5162550" y="1100123"/>
          <a:ext cx="4273" cy="2581291"/>
        </a:xfrm>
        <a:prstGeom xmlns:a="http://schemas.openxmlformats.org/drawingml/2006/main" prst="straightConnector1">
          <a:avLst/>
        </a:prstGeom>
        <a:ln xmlns:a="http://schemas.openxmlformats.org/drawingml/2006/main" w="28575"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0.59875</cdr:x>
      <cdr:y>0.31392</cdr:y>
    </cdr:from>
    <cdr:to>
      <cdr:x>0.76646</cdr:x>
      <cdr:y>0.38296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638549" y="1385889"/>
          <a:ext cx="101917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Transistors</a:t>
          </a:r>
        </a:p>
      </cdr:txBody>
    </cdr:sp>
  </cdr:relSizeAnchor>
  <cdr:relSizeAnchor xmlns:cdr="http://schemas.openxmlformats.org/drawingml/2006/chartDrawing">
    <cdr:from>
      <cdr:x>0.6442</cdr:x>
      <cdr:y>0.52319</cdr:y>
    </cdr:from>
    <cdr:to>
      <cdr:x>0.81191</cdr:x>
      <cdr:y>0.63584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914771" y="2309799"/>
          <a:ext cx="1019165" cy="497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Traffic growth </a:t>
          </a:r>
          <a:br>
            <a:rPr lang="en-US" dirty="0"/>
          </a:br>
          <a:r>
            <a:rPr lang="en-US" dirty="0"/>
            <a:t>in Data Centers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0.66458</cdr:x>
      <cdr:y>0.77778</cdr:y>
    </cdr:from>
    <cdr:to>
      <cdr:x>0.83229</cdr:x>
      <cdr:y>0.84682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038599" y="3433764"/>
          <a:ext cx="101917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Power per chip</a:t>
          </a:r>
        </a:p>
      </cdr:txBody>
    </cdr:sp>
  </cdr:relSizeAnchor>
  <cdr:relSizeAnchor xmlns:cdr="http://schemas.openxmlformats.org/drawingml/2006/chartDrawing">
    <cdr:from>
      <cdr:x>0.78997</cdr:x>
      <cdr:y>0.83172</cdr:y>
    </cdr:from>
    <cdr:to>
      <cdr:x>0.95768</cdr:x>
      <cdr:y>0.90076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800599" y="3671889"/>
          <a:ext cx="101917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Heat</a:t>
          </a:r>
          <a:r>
            <a:rPr lang="en-US" sz="1100" baseline="0"/>
            <a:t> load per rack</a:t>
          </a:r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83FBA-F73A-4D74-943D-20903E165732}" type="datetimeFigureOut">
              <a:rPr lang="el-GR" smtClean="0"/>
              <a:pPr/>
              <a:t>1/9/2016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CD883-A807-462A-AF54-6A4900BC58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0853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D883-A807-462A-AF54-6A4900BC5857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311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solution that can be used to overcome this problem is the use of application-specific accelerators. Specialized multicore processors with application-specific acceleration modules can leverage the underutilized die area to overcome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initial power barrier, delivering significantly higher performance for the same power envelope. The main idea is to use the abundant die area by implementing application-specific accelerators and dynamically powering up only those accelerators suitable for a given workload.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D883-A807-462A-AF54-6A4900BC5857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3212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D883-A807-462A-AF54-6A4900BC5857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2034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D883-A807-462A-AF54-6A4900BC5857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266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E260-E89D-41D1-8A1C-16C62A53CC04}" type="datetime1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FPL 2016, Christoforos Kachris, ICCS/NTUA, September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BF4A-05AE-4AF4-ABF3-CED6F80C82ED}" type="datetime1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FPL 2016, Christoforos Kachris, ICCS/NTUA, September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0E4E-DC4D-4407-AF41-8C6CF74EDCF2}" type="datetime1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FPL 2016, Christoforos Kachris, ICCS/NTUA, September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83" y="0"/>
            <a:ext cx="7905718" cy="1417638"/>
          </a:xfrm>
          <a:solidFill>
            <a:srgbClr val="008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4B99F72F-8F5D-4377-8EF7-ED8B3C590C4E}" type="datetime1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92875"/>
            <a:ext cx="44958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FPL 2016, Christoforos Kachris, ICCS/NTUA, September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17066" t="15645" r="14667" b="12763"/>
          <a:stretch/>
        </p:blipFill>
        <p:spPr>
          <a:xfrm>
            <a:off x="76200" y="304800"/>
            <a:ext cx="1162083" cy="870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26BC-725A-4026-86D6-5A563390CCC2}" type="datetime1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FPL 2016, Christoforos Kachris, ICCS/NTUA, September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FE03-1E25-4B9B-B04A-90815A66B694}" type="datetime1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FPL 2016, Christoforos Kachris, ICCS/NTUA, September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806F-A6AF-48F6-BAA5-FE7182D1464A}" type="datetime1">
              <a:rPr lang="en-US" smtClean="0"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FPL 2016, Christoforos Kachris, ICCS/NTUA, September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6E2E-735E-4DEC-95C6-DC65BE14BBAC}" type="datetime1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FPL 2016, Christoforos Kachris, ICCS/NTUA, September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0CC6-E48F-43C7-9E7E-9471C8FFACCF}" type="datetime1">
              <a:rPr lang="en-US" smtClean="0"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FPL 2016, Christoforos Kachris, ICCS/NTUA, September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D668-C3A7-415E-B335-D37C650917D2}" type="datetime1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FPL 2016, Christoforos Kachris, ICCS/NTUA, September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1E89-3727-4FBF-B4B9-7D31F60923AC}" type="datetime1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FPL 2016, Christoforos Kachris, ICCS/NTUA, September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FF963-C4BC-41D8-88B9-72949929E118}" type="datetime1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FPL 2016, Christoforos Kachris, ICCS/NTUA, September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neyard-h2020.eu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neyard-h2020.eu/" TargetMode="External"/><Relationship Id="rId2" Type="http://schemas.openxmlformats.org/officeDocument/2006/relationships/hyperlink" Target="mailto:Kachris@microlab.ntua.g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tensorflow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276600"/>
          </a:xfrm>
          <a:solidFill>
            <a:srgbClr val="008000"/>
          </a:solidFill>
        </p:spPr>
        <p:txBody>
          <a:bodyPr>
            <a:normAutofit/>
          </a:bodyPr>
          <a:lstStyle/>
          <a:p>
            <a:r>
              <a:rPr lang="en-US" dirty="0"/>
              <a:t>A Survey on Reconfigurable Accelerators for Cloud</a:t>
            </a:r>
            <a:br>
              <a:rPr lang="en-US" dirty="0"/>
            </a:br>
            <a:r>
              <a:rPr lang="en-US" dirty="0"/>
              <a:t>Computing</a:t>
            </a:r>
            <a:endParaRPr lang="el-GR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2209800" y="5804485"/>
            <a:ext cx="4953000" cy="619734"/>
          </a:xfrm>
        </p:spPr>
        <p:txBody>
          <a:bodyPr/>
          <a:lstStyle/>
          <a:p>
            <a:r>
              <a:rPr lang="en-US" sz="2000" b="1" dirty="0">
                <a:solidFill>
                  <a:srgbClr val="008000"/>
                </a:solidFill>
              </a:rPr>
              <a:t>FPL 2016 </a:t>
            </a:r>
          </a:p>
          <a:p>
            <a:r>
              <a:rPr lang="en-US" sz="2000" b="1" dirty="0">
                <a:solidFill>
                  <a:srgbClr val="008000"/>
                </a:solidFill>
              </a:rPr>
              <a:t>1 September 2016</a:t>
            </a:r>
            <a:endParaRPr lang="en-US" sz="1400" b="1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373380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/>
              <a:t>Dr. Christoforos Kachris</a:t>
            </a:r>
            <a:r>
              <a:rPr lang="en-US" sz="2000" dirty="0"/>
              <a:t>, </a:t>
            </a:r>
          </a:p>
          <a:p>
            <a:pPr algn="ctr"/>
            <a:r>
              <a:rPr lang="en-US" sz="2000" dirty="0"/>
              <a:t>Prof. Dimitrios Soudris</a:t>
            </a:r>
            <a:br>
              <a:rPr lang="en-US" sz="2000" dirty="0"/>
            </a:br>
            <a:endParaRPr lang="en-US" sz="2000" dirty="0"/>
          </a:p>
          <a:p>
            <a:pPr algn="ctr"/>
            <a:r>
              <a:rPr lang="en-US" sz="2000" dirty="0"/>
              <a:t> ICCS/NTUA, Greece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087" y="3729439"/>
            <a:ext cx="1905000" cy="8921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0461" t="15005" r="18156" b="15392"/>
          <a:stretch/>
        </p:blipFill>
        <p:spPr>
          <a:xfrm>
            <a:off x="381000" y="3562762"/>
            <a:ext cx="2209800" cy="178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30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Accelerator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838200"/>
          </a:xfrm>
        </p:spPr>
        <p:txBody>
          <a:bodyPr>
            <a:normAutofit fontScale="32500" lnSpcReduction="20000"/>
          </a:bodyPr>
          <a:lstStyle/>
          <a:p>
            <a:r>
              <a:rPr lang="en-US" dirty="0"/>
              <a:t> J. Cong, M. Huang, D. Wu, and C. H. Yu, “Invited – heterogeneous datacenters: Options and opportunities,” in Proceedings of the 53rd Annual Design Automation Conference, ser. DAC ’16. New York, NY, USA: ACM, 2016, pp. 16:1–16:6</a:t>
            </a:r>
          </a:p>
          <a:p>
            <a:r>
              <a:rPr lang="en-US" dirty="0"/>
              <a:t>When Apache Spark Meets FPGAs: A Case Study for Next-Generation DNA Sequencing Acceleration</a:t>
            </a:r>
          </a:p>
          <a:p>
            <a:r>
              <a:rPr lang="en-US" dirty="0"/>
              <a:t>Deploying Accelerators At Datacenter Scale Using Spark, Spark Summit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FPL 2016, Christoforos Kachris, ICCS/NTUA, September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644" y="1635112"/>
            <a:ext cx="3383156" cy="3636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33600"/>
            <a:ext cx="4430343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01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Memcached</a:t>
            </a:r>
            <a:r>
              <a:rPr lang="en-US" dirty="0"/>
              <a:t> accelerator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85407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M. </a:t>
            </a:r>
            <a:r>
              <a:rPr lang="en-US" dirty="0" err="1"/>
              <a:t>Blott</a:t>
            </a:r>
            <a:r>
              <a:rPr lang="en-US" dirty="0"/>
              <a:t>, L. Liu, K. </a:t>
            </a:r>
            <a:r>
              <a:rPr lang="en-US" dirty="0" err="1"/>
              <a:t>Karras</a:t>
            </a:r>
            <a:r>
              <a:rPr lang="en-US" dirty="0"/>
              <a:t>, and K. </a:t>
            </a:r>
            <a:r>
              <a:rPr lang="en-US" dirty="0" err="1"/>
              <a:t>Vissers</a:t>
            </a:r>
            <a:r>
              <a:rPr lang="en-US" dirty="0"/>
              <a:t>, “Scaling out to a single-node 80gbps </a:t>
            </a:r>
            <a:r>
              <a:rPr lang="en-US" dirty="0" err="1"/>
              <a:t>memcached</a:t>
            </a:r>
            <a:r>
              <a:rPr lang="en-US" dirty="0"/>
              <a:t> server with 40terabytes of memory,” in Proceedings of the 7th USENIX Conference on Hot Topics in Storage and File Systems, ser. HotStorage’15. Berkeley, CA, USA: USENIX Association, 2015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FPL 2016, Christoforos Kachris, ICCS/NTUA, September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83" y="1586140"/>
            <a:ext cx="5953929" cy="36875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882742"/>
            <a:ext cx="344139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36x</a:t>
            </a:r>
            <a:r>
              <a:rPr lang="en-US" dirty="0"/>
              <a:t> in RPS/Watt with low variation</a:t>
            </a:r>
          </a:p>
        </p:txBody>
      </p:sp>
    </p:spTree>
    <p:extLst>
      <p:ext uri="{BB962C8B-B14F-4D97-AF65-F5344CB8AC3E}">
        <p14:creationId xmlns:p14="http://schemas.microsoft.com/office/powerpoint/2010/main" val="2452335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In-memory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924" y="5562600"/>
            <a:ext cx="8305800" cy="792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Source: [B. </a:t>
            </a:r>
            <a:r>
              <a:rPr lang="en-US" sz="1400" dirty="0" err="1"/>
              <a:t>Sukhwani</a:t>
            </a:r>
            <a:r>
              <a:rPr lang="en-US" sz="1400" dirty="0"/>
              <a:t>, H. Min, M. </a:t>
            </a:r>
            <a:r>
              <a:rPr lang="en-US" sz="1400" dirty="0" err="1"/>
              <a:t>Thoennes</a:t>
            </a:r>
            <a:r>
              <a:rPr lang="en-US" sz="1400" dirty="0"/>
              <a:t>, P. </a:t>
            </a:r>
            <a:r>
              <a:rPr lang="en-US" sz="1400" dirty="0" err="1"/>
              <a:t>Dube</a:t>
            </a:r>
            <a:r>
              <a:rPr lang="en-US" sz="1400" dirty="0"/>
              <a:t>, B. </a:t>
            </a:r>
            <a:r>
              <a:rPr lang="en-US" sz="1400" dirty="0" err="1"/>
              <a:t>Brezzo</a:t>
            </a:r>
            <a:r>
              <a:rPr lang="en-US" sz="1400" dirty="0"/>
              <a:t>, S. </a:t>
            </a:r>
            <a:r>
              <a:rPr lang="en-US" sz="1400" dirty="0" err="1"/>
              <a:t>Asaad</a:t>
            </a:r>
            <a:r>
              <a:rPr lang="en-US" sz="1400" dirty="0"/>
              <a:t>, and D. E. </a:t>
            </a:r>
            <a:r>
              <a:rPr lang="en-US" sz="1400" dirty="0" err="1"/>
              <a:t>Dillenberger</a:t>
            </a:r>
            <a:r>
              <a:rPr lang="en-US" sz="1400" dirty="0"/>
              <a:t>, “Database analytics: A reconfigurable-computing approach,” IEEE Micro, vol. 34, no. 1, pp. 19–29, Jan 2014.]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FPL 2016, Christoforos Kachris, ICCS/NTUA, September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24" y="1784350"/>
            <a:ext cx="8422482" cy="32507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0" y="5144068"/>
            <a:ext cx="3491597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7x to 14x speedup for most queries</a:t>
            </a:r>
          </a:p>
        </p:txBody>
      </p:sp>
    </p:spTree>
    <p:extLst>
      <p:ext uri="{BB962C8B-B14F-4D97-AF65-F5344CB8AC3E}">
        <p14:creationId xmlns:p14="http://schemas.microsoft.com/office/powerpoint/2010/main" val="4090390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715000"/>
            <a:ext cx="8229600" cy="71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Baidu has recently presented an FPGA-based acceleration for data centers for the SQL databases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FPL 2016, Christoforos Kachris, ICCS/NTUA, September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082" y="5430128"/>
            <a:ext cx="26677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[Source:  Jian Ouyang, Baidu, Hot Chips 2016]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1" y="2121985"/>
            <a:ext cx="5969501" cy="28886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3333" b="-2266"/>
          <a:stretch/>
        </p:blipFill>
        <p:spPr>
          <a:xfrm>
            <a:off x="6400800" y="1479550"/>
            <a:ext cx="2501685" cy="355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52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survey on HW accelerator for Cloud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HW accelerators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Search engine and Page ranking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MapReduce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Spark</a:t>
            </a:r>
          </a:p>
          <a:p>
            <a:pPr lvl="1"/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Memcached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Databases</a:t>
            </a:r>
          </a:p>
          <a:p>
            <a:r>
              <a:rPr lang="en-US" dirty="0"/>
              <a:t>FPGAs in the cloud framework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FPL 2016, Christoforos Kachris, ICCS/NTUA, September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71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IBM’s </a:t>
            </a:r>
            <a:r>
              <a:rPr lang="en-US" dirty="0" err="1"/>
              <a:t>OpenPower</a:t>
            </a:r>
            <a:r>
              <a:rPr lang="en-US" dirty="0"/>
              <a:t> IP Store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FPL 2016, Christoforos Kachris, ICCS/NTUA, September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71" y="1413710"/>
            <a:ext cx="8819429" cy="516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36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vision on IP Store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FPL 2016, Christoforos Kachris, ICCS/NTUA, September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666"/>
            <a:ext cx="8486124" cy="477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28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RC3E, Dresden University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7921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Source: [O. </a:t>
            </a:r>
            <a:r>
              <a:rPr lang="en-US" dirty="0" err="1"/>
              <a:t>Knodel</a:t>
            </a:r>
            <a:r>
              <a:rPr lang="en-US" dirty="0"/>
              <a:t> and R. G. </a:t>
            </a:r>
            <a:r>
              <a:rPr lang="en-US" dirty="0" err="1"/>
              <a:t>Spallek</a:t>
            </a:r>
            <a:r>
              <a:rPr lang="en-US" dirty="0"/>
              <a:t>, “RC3E: provision and management of reconfigurable hardware accelerators in a cloud environment,” in 2</a:t>
            </a:r>
            <a:r>
              <a:rPr lang="en-US" baseline="30000" dirty="0"/>
              <a:t>nd</a:t>
            </a:r>
            <a:r>
              <a:rPr lang="en-US" dirty="0"/>
              <a:t> International Workshop on FPGAs for Software Programmers, 2015]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FPL 2016, Christoforos Kachris, ICCS/NTUA, September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44" y="1616130"/>
            <a:ext cx="4105763" cy="31844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638" y="1784350"/>
            <a:ext cx="4493506" cy="295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12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VINEYARD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24012"/>
            <a:ext cx="4343400" cy="4525963"/>
          </a:xfrm>
        </p:spPr>
        <p:txBody>
          <a:bodyPr>
            <a:normAutofit lnSpcReduction="10000"/>
          </a:bodyPr>
          <a:lstStyle/>
          <a:p>
            <a:pPr lvl="0">
              <a:lnSpc>
                <a:spcPct val="90000"/>
              </a:lnSpc>
              <a:spcBef>
                <a:spcPts val="100"/>
              </a:spcBef>
              <a:buClr>
                <a:srgbClr val="006736"/>
              </a:buClr>
            </a:pPr>
            <a:r>
              <a:rPr lang="en-US" sz="2500" dirty="0">
                <a:solidFill>
                  <a:srgbClr val="414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</a:t>
            </a:r>
            <a:r>
              <a:rPr lang="en-US" sz="2500" b="1" dirty="0">
                <a:solidFill>
                  <a:srgbClr val="70AD47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App-store</a:t>
            </a:r>
            <a:r>
              <a:rPr lang="en-US" sz="2500" dirty="0">
                <a:solidFill>
                  <a:srgbClr val="414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Hardware accelerators as IPs</a:t>
            </a:r>
          </a:p>
          <a:p>
            <a:pPr lvl="0">
              <a:lnSpc>
                <a:spcPct val="90000"/>
              </a:lnSpc>
              <a:spcBef>
                <a:spcPts val="100"/>
              </a:spcBef>
              <a:buClr>
                <a:srgbClr val="006736"/>
              </a:buClr>
            </a:pPr>
            <a:endParaRPr lang="en-US" sz="2500" dirty="0">
              <a:solidFill>
                <a:srgbClr val="4140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90000"/>
              </a:lnSpc>
              <a:spcBef>
                <a:spcPts val="100"/>
              </a:spcBef>
              <a:buClr>
                <a:srgbClr val="006736"/>
              </a:buClr>
            </a:pPr>
            <a:r>
              <a:rPr lang="en-US" sz="2500" dirty="0">
                <a:solidFill>
                  <a:srgbClr val="414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Foster the development of an eco-system with </a:t>
            </a:r>
            <a:r>
              <a:rPr lang="en-US" sz="2500" dirty="0">
                <a:solidFill>
                  <a:srgbClr val="70AD47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Hardware accelerators as IPs </a:t>
            </a:r>
            <a:r>
              <a:rPr lang="en-US" sz="2500" dirty="0">
                <a:solidFill>
                  <a:srgbClr val="414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same way as software packages. </a:t>
            </a:r>
          </a:p>
          <a:p>
            <a:pPr lvl="0">
              <a:lnSpc>
                <a:spcPct val="90000"/>
              </a:lnSpc>
              <a:spcBef>
                <a:spcPts val="100"/>
              </a:spcBef>
              <a:buClr>
                <a:srgbClr val="006736"/>
              </a:buClr>
            </a:pPr>
            <a:endParaRPr lang="en-US" sz="2500" dirty="0">
              <a:solidFill>
                <a:srgbClr val="70AD47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90000"/>
              </a:lnSpc>
              <a:spcBef>
                <a:spcPts val="100"/>
              </a:spcBef>
              <a:buClr>
                <a:srgbClr val="006736"/>
              </a:buClr>
            </a:pPr>
            <a:r>
              <a:rPr lang="en-US" sz="2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Load the required </a:t>
            </a:r>
            <a:r>
              <a:rPr lang="en-US" sz="2500" dirty="0">
                <a:solidFill>
                  <a:srgbClr val="70AD47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functions</a:t>
            </a:r>
            <a:r>
              <a:rPr lang="en-US" sz="2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based on the </a:t>
            </a:r>
            <a:r>
              <a:rPr lang="en-US" sz="2500" dirty="0">
                <a:solidFill>
                  <a:srgbClr val="70AD47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 requirements</a:t>
            </a:r>
            <a:endParaRPr lang="en-US" sz="2500" b="1" dirty="0">
              <a:solidFill>
                <a:srgbClr val="70AD47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FPL 2016, Christoforos Kachris, ICCS/NTUA, September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390" y="1417638"/>
            <a:ext cx="4847619" cy="4599672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838200" y="6017310"/>
            <a:ext cx="282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 </a:t>
            </a:r>
            <a:r>
              <a:rPr lang="en-US" dirty="0">
                <a:hlinkClick r:id="rId3"/>
              </a:rPr>
              <a:t>www.vineyard-h2020.eu</a:t>
            </a:r>
            <a:r>
              <a:rPr lang="en-US" dirty="0"/>
              <a:t> ] </a:t>
            </a:r>
          </a:p>
        </p:txBody>
      </p:sp>
    </p:spTree>
    <p:extLst>
      <p:ext uri="{BB962C8B-B14F-4D97-AF65-F5344CB8AC3E}">
        <p14:creationId xmlns:p14="http://schemas.microsoft.com/office/powerpoint/2010/main" val="2206057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3" y="1323975"/>
            <a:ext cx="8105775" cy="5324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HW Accelerators for Cloud Computing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FPL 2016, Christoforos Kachris, ICCS/NTUA, September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5029200" y="2209800"/>
            <a:ext cx="609600" cy="15240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5791200" y="5105400"/>
            <a:ext cx="457200" cy="15240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16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Accelerators in data centers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FPL 2016, Christoforos Kachris, ICCS/NTUA, September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2482" y="1696408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2020, Intel predicts a </a:t>
            </a:r>
            <a:r>
              <a:rPr lang="en-US" b="1" dirty="0"/>
              <a:t>third of cloud providers </a:t>
            </a:r>
            <a:r>
              <a:rPr lang="en-US" dirty="0"/>
              <a:t>will use </a:t>
            </a:r>
            <a:r>
              <a:rPr lang="en-US" b="1" dirty="0"/>
              <a:t>FPGAs</a:t>
            </a:r>
            <a:r>
              <a:rPr lang="en-US" dirty="0"/>
              <a:t>, analysts noted in a keynote at their annual data center event…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982009"/>
            <a:ext cx="2819400" cy="9164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" y="2890652"/>
            <a:ext cx="3705225" cy="1076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482" y="4509410"/>
            <a:ext cx="3696956" cy="7666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841" y="5821330"/>
            <a:ext cx="4934368" cy="5339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3425" y="3266438"/>
            <a:ext cx="3733800" cy="8096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6894" y="4681996"/>
            <a:ext cx="20859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04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 vs Energy efficiency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FPL 2016, Christoforos Kachris, ICCS/NTUA, September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32386"/>
            <a:ext cx="6938769" cy="536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08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vs Streaming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944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FPL 2016, Christoforos Kachris, ICCS/NTUA, September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8734030"/>
              </p:ext>
            </p:extLst>
          </p:nvPr>
        </p:nvGraphicFramePr>
        <p:xfrm>
          <a:off x="1066800" y="1641986"/>
          <a:ext cx="7086600" cy="407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3498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 per category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7921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Page Rank applications achieve the higher speedup</a:t>
            </a:r>
          </a:p>
          <a:p>
            <a:r>
              <a:rPr lang="en-US" dirty="0" err="1"/>
              <a:t>Memcached</a:t>
            </a:r>
            <a:r>
              <a:rPr lang="en-US" dirty="0"/>
              <a:t> application achieve higher energy efficiency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FPL 2016, Christoforos Kachris, ICCS/NTUA, September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8681836"/>
              </p:ext>
            </p:extLst>
          </p:nvPr>
        </p:nvGraphicFramePr>
        <p:xfrm>
          <a:off x="1600200" y="1614487"/>
          <a:ext cx="5895975" cy="3719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4931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551602"/>
            <a:ext cx="8229600" cy="7921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Designs with </a:t>
            </a:r>
            <a:r>
              <a:rPr lang="en-US" dirty="0" err="1"/>
              <a:t>PCIe</a:t>
            </a:r>
            <a:r>
              <a:rPr lang="en-US" dirty="0"/>
              <a:t> offers the higher speedup</a:t>
            </a:r>
          </a:p>
          <a:p>
            <a:r>
              <a:rPr lang="en-US" dirty="0"/>
              <a:t>But due to communication overhead offers low energy efficiency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FPL 2016, Christoforos Kachris, ICCS/NTUA, September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521154"/>
              </p:ext>
            </p:extLst>
          </p:nvPr>
        </p:nvGraphicFramePr>
        <p:xfrm>
          <a:off x="1600200" y="1600200"/>
          <a:ext cx="6400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1940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HDL vs HLL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86836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HDL and HLLs offer almost the same speedup!</a:t>
            </a:r>
          </a:p>
          <a:p>
            <a:r>
              <a:rPr lang="en-US" dirty="0"/>
              <a:t>HDL: Higher energy efficiency (but this may depend also on the application)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FPL 2016, Christoforos Kachris, ICCS/NTUA, September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791723"/>
              </p:ext>
            </p:extLst>
          </p:nvPr>
        </p:nvGraphicFramePr>
        <p:xfrm>
          <a:off x="1533525" y="1594103"/>
          <a:ext cx="6238875" cy="3587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2801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FPGAs in </a:t>
            </a:r>
            <a:r>
              <a:rPr lang="en-US" dirty="0" err="1"/>
              <a:t>HyperScale</a:t>
            </a:r>
            <a:r>
              <a:rPr lang="en-US" dirty="0"/>
              <a:t> Data Centers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FPL 2016, Christoforos Kachris, ICCS/NTUA, September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0370"/>
            <a:ext cx="6019800" cy="531091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0" y="1816560"/>
            <a:ext cx="2819400" cy="4419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ecosystem of Hardware IPs in the embedded system world can be adopted in the data centers. </a:t>
            </a:r>
          </a:p>
          <a:p>
            <a:r>
              <a:rPr lang="en-US" dirty="0"/>
              <a:t>Accelerators IPs can foster the innovation of IPs in the domain of cloud computing and big data analytics</a:t>
            </a:r>
          </a:p>
        </p:txBody>
      </p:sp>
    </p:spTree>
    <p:extLst>
      <p:ext uri="{BB962C8B-B14F-4D97-AF65-F5344CB8AC3E}">
        <p14:creationId xmlns:p14="http://schemas.microsoft.com/office/powerpoint/2010/main" val="2844556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Paradigm shift (From Homogeneous Data Centers to Heterogeneous Data Centers)</a:t>
            </a:r>
          </a:p>
          <a:p>
            <a:r>
              <a:rPr lang="en-US" dirty="0"/>
              <a:t>IaaS, PaaS, SaaS for accelerators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Hardware IP developers contribute to a common market place for Hardware Accelerators in the same way as Embedded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FPL 2016, Christoforos Kachris, ICCS/NTUA, September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73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on </a:t>
            </a:r>
            <a:r>
              <a:rPr lang="en-US" dirty="0" err="1"/>
              <a:t>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FPL 2016, Christoforos Kachris, ICCS/NTUA, September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8" name="Picture 4" descr="Samsung Bad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782" y="1994208"/>
            <a:ext cx="1029210" cy="35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ymbian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370" y="1963866"/>
            <a:ext cx="137786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802" y="2556592"/>
            <a:ext cx="818817" cy="524509"/>
          </a:xfrm>
          <a:prstGeom prst="rect">
            <a:avLst/>
          </a:prstGeom>
        </p:spPr>
      </p:pic>
      <p:pic>
        <p:nvPicPr>
          <p:cNvPr id="1034" name="Picture 10" descr="LG WebOS New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994" y="2610882"/>
            <a:ext cx="1539239" cy="29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2667" y="2336514"/>
            <a:ext cx="722634" cy="673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7115" y="2428651"/>
            <a:ext cx="838200" cy="488950"/>
          </a:xfrm>
          <a:prstGeom prst="rect">
            <a:avLst/>
          </a:prstGeom>
        </p:spPr>
      </p:pic>
      <p:pic>
        <p:nvPicPr>
          <p:cNvPr id="1036" name="Picture 12" descr="Maemo logo color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546" y="3024805"/>
            <a:ext cx="1905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: Rounded Corners 14"/>
          <p:cNvSpPr/>
          <p:nvPr/>
        </p:nvSpPr>
        <p:spPr>
          <a:xfrm>
            <a:off x="1371600" y="1768533"/>
            <a:ext cx="3124200" cy="2057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31783" y="1437563"/>
            <a:ext cx="2964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Vendor Specific OS in mobiles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5257799" y="2228889"/>
            <a:ext cx="2486027" cy="8794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447652" y="1879289"/>
            <a:ext cx="203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Vendor Agnostic OS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0516" y="3201871"/>
            <a:ext cx="1365617" cy="467091"/>
          </a:xfrm>
          <a:prstGeom prst="rect">
            <a:avLst/>
          </a:prstGeom>
        </p:spPr>
      </p:pic>
      <p:sp>
        <p:nvSpPr>
          <p:cNvPr id="18" name="Arrow: Right 17"/>
          <p:cNvSpPr/>
          <p:nvPr/>
        </p:nvSpPr>
        <p:spPr>
          <a:xfrm>
            <a:off x="4605685" y="2495799"/>
            <a:ext cx="609600" cy="34747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2622" y="4658179"/>
            <a:ext cx="653179" cy="46236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1"/>
          <a:srcRect t="28352" r="10133" b="39698"/>
          <a:stretch/>
        </p:blipFill>
        <p:spPr>
          <a:xfrm>
            <a:off x="5355617" y="4398110"/>
            <a:ext cx="1730983" cy="34144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0201" y="4986147"/>
            <a:ext cx="1142999" cy="5661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2622" y="5154803"/>
            <a:ext cx="620236" cy="4390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10201" y="5655620"/>
            <a:ext cx="726121" cy="629707"/>
          </a:xfrm>
          <a:prstGeom prst="rect">
            <a:avLst/>
          </a:prstGeom>
        </p:spPr>
      </p:pic>
      <p:sp>
        <p:nvSpPr>
          <p:cNvPr id="36" name="Rectangle: Rounded Corners 35"/>
          <p:cNvSpPr/>
          <p:nvPr/>
        </p:nvSpPr>
        <p:spPr>
          <a:xfrm>
            <a:off x="5286373" y="4264692"/>
            <a:ext cx="2486027" cy="20599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483212" y="3685070"/>
            <a:ext cx="2150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Vendor Agnostic OS,</a:t>
            </a:r>
          </a:p>
          <a:p>
            <a:r>
              <a:rPr lang="en-US" dirty="0"/>
              <a:t>Architecture specific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4"/>
          <a:srcRect l="17246" t="32584" r="14870" b="31310"/>
          <a:stretch/>
        </p:blipFill>
        <p:spPr>
          <a:xfrm>
            <a:off x="1832468" y="4403917"/>
            <a:ext cx="845484" cy="44969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28669" y="4449138"/>
            <a:ext cx="1050483" cy="71186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32468" y="4986147"/>
            <a:ext cx="942522" cy="48026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7"/>
          <a:srcRect t="22521" b="28736"/>
          <a:stretch/>
        </p:blipFill>
        <p:spPr>
          <a:xfrm>
            <a:off x="3049493" y="5208217"/>
            <a:ext cx="1171803" cy="571175"/>
          </a:xfrm>
          <a:prstGeom prst="rect">
            <a:avLst/>
          </a:prstGeom>
        </p:spPr>
      </p:pic>
      <p:sp>
        <p:nvSpPr>
          <p:cNvPr id="43" name="Rectangle: Rounded Corners 42"/>
          <p:cNvSpPr/>
          <p:nvPr/>
        </p:nvSpPr>
        <p:spPr>
          <a:xfrm>
            <a:off x="1371600" y="4243394"/>
            <a:ext cx="3124200" cy="2057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499716" y="3917542"/>
            <a:ext cx="2556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Vendor Specific OS in PCs</a:t>
            </a:r>
          </a:p>
        </p:txBody>
      </p:sp>
      <p:sp>
        <p:nvSpPr>
          <p:cNvPr id="45" name="Arrow: Right 44"/>
          <p:cNvSpPr/>
          <p:nvPr/>
        </p:nvSpPr>
        <p:spPr>
          <a:xfrm>
            <a:off x="4578033" y="5029733"/>
            <a:ext cx="609600" cy="34747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0" name="Picture 16" descr="Sun Microsystems logo.sv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003" y="5648859"/>
            <a:ext cx="1050798" cy="45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183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on FPGA </a:t>
            </a:r>
            <a:r>
              <a:rPr lang="en-US" dirty="0" err="1"/>
              <a:t>AppStore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FPL 2016, Christoforos Kachris, ICCS/NTUA, September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600" y="5687259"/>
            <a:ext cx="1698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 Store Options</a:t>
            </a:r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91742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8217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on FPGAs in the Cloud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FPL 2016, Christoforos Kachris, ICCS/NTUA, September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4936"/>
          <a:stretch/>
        </p:blipFill>
        <p:spPr>
          <a:xfrm>
            <a:off x="7536" y="2209800"/>
            <a:ext cx="9136465" cy="45116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6800" y="3040856"/>
            <a:ext cx="990600" cy="769144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Special</a:t>
            </a:r>
          </a:p>
          <a:p>
            <a:pPr algn="ctr"/>
            <a:r>
              <a:rPr lang="en-US" dirty="0"/>
              <a:t>HW </a:t>
            </a:r>
            <a:r>
              <a:rPr lang="en-US" dirty="0" err="1"/>
              <a:t>accel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81800" y="3538449"/>
            <a:ext cx="1254369" cy="9906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Platform-agnostic </a:t>
            </a:r>
            <a:r>
              <a:rPr lang="en-US" dirty="0" err="1"/>
              <a:t>AppStore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912158" y="4433367"/>
            <a:ext cx="1879042" cy="9906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Vendor-agnostic</a:t>
            </a:r>
          </a:p>
          <a:p>
            <a:pPr algn="ctr"/>
            <a:r>
              <a:rPr lang="en-US" dirty="0"/>
              <a:t>Platform-specific</a:t>
            </a:r>
          </a:p>
          <a:p>
            <a:pPr algn="ctr"/>
            <a:r>
              <a:rPr lang="en-US" dirty="0" err="1"/>
              <a:t>AppStore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489479" y="3425428"/>
            <a:ext cx="1254369" cy="9906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Vendor-specific</a:t>
            </a:r>
          </a:p>
          <a:p>
            <a:pPr algn="ctr"/>
            <a:r>
              <a:rPr lang="en-US" dirty="0" err="1"/>
              <a:t>AppStore</a:t>
            </a:r>
            <a:r>
              <a:rPr lang="en-US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76539" y="2268548"/>
            <a:ext cx="19583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Compress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FPGA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Xilinx 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Altera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44706" y="3265308"/>
            <a:ext cx="17559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Compress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FPGA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GPU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Xeon Phi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3200" y="3123685"/>
            <a:ext cx="1449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Compress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8493" y="1985408"/>
            <a:ext cx="21214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/>
              <a:t>Compress</a:t>
            </a:r>
          </a:p>
          <a:p>
            <a:pPr marL="548640" lvl="1" indent="-91440">
              <a:buFontTx/>
              <a:buChar char="-"/>
            </a:pPr>
            <a:r>
              <a:rPr lang="en-US" sz="1600" dirty="0"/>
              <a:t>FPGA</a:t>
            </a:r>
          </a:p>
          <a:p>
            <a:pPr marL="822960" lvl="2" indent="-182880">
              <a:buFontTx/>
              <a:buChar char="-"/>
            </a:pPr>
            <a:r>
              <a:rPr lang="en-US" sz="1600" dirty="0"/>
              <a:t>Xilinx (</a:t>
            </a:r>
            <a:r>
              <a:rPr lang="en-US" sz="1600" dirty="0" err="1"/>
              <a:t>a,b</a:t>
            </a:r>
            <a:r>
              <a:rPr lang="en-US" sz="1600" dirty="0"/>
              <a:t>,…) </a:t>
            </a:r>
          </a:p>
          <a:p>
            <a:pPr marL="822960" lvl="2" indent="-182880">
              <a:buFontTx/>
              <a:buChar char="-"/>
            </a:pPr>
            <a:r>
              <a:rPr lang="en-US" sz="1600" dirty="0"/>
              <a:t>Altera (</a:t>
            </a:r>
            <a:r>
              <a:rPr lang="en-US" sz="1600" dirty="0" err="1"/>
              <a:t>a,b</a:t>
            </a:r>
            <a:r>
              <a:rPr lang="en-US" sz="1600" dirty="0"/>
              <a:t>,..)</a:t>
            </a:r>
          </a:p>
        </p:txBody>
      </p:sp>
    </p:spTree>
    <p:extLst>
      <p:ext uri="{BB962C8B-B14F-4D97-AF65-F5344CB8AC3E}">
        <p14:creationId xmlns:p14="http://schemas.microsoft.com/office/powerpoint/2010/main" val="949395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dirty="0"/>
              <a:t>FPL 2016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FPGA 2014: 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FPL 2016, Christoforos Kachris, ICCS/NTUA, September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066079"/>
            <a:ext cx="3409950" cy="581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82" y="2837948"/>
            <a:ext cx="6257028" cy="503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2136773"/>
            <a:ext cx="4419600" cy="542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2453" y="3590925"/>
            <a:ext cx="4343400" cy="523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6785" y="4302078"/>
            <a:ext cx="3603830" cy="223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72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3461"/>
            <a:ext cx="8229600" cy="376253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/>
              <a:t>Thank you for your time</a:t>
            </a:r>
          </a:p>
          <a:p>
            <a:pPr marL="0" indent="0" algn="ctr">
              <a:buNone/>
            </a:pPr>
            <a:r>
              <a:rPr lang="en-US" dirty="0"/>
              <a:t>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More info: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kachris@microlab.ntua.gr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>
              <a:hlinkClick r:id="rId3"/>
            </a:endParaRP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www.vineyard-h2020.eu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700" dirty="0"/>
              <a:t>This work has received funding from the European Union’s Horizon 2020 research and innovation </a:t>
            </a:r>
            <a:r>
              <a:rPr lang="en-US" sz="1700" dirty="0" err="1"/>
              <a:t>programme</a:t>
            </a:r>
            <a:r>
              <a:rPr lang="en-US" sz="1700" dirty="0"/>
              <a:t> under grant agreement No 687628 - VINEYARD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FPL 2016, Christoforos Kachris, ICCS/NTUA, September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3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67400"/>
            <a:ext cx="8229600" cy="69394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Traffic requirements increase significantly in the data centers but the power budget remains the same (Source: ITRS, </a:t>
            </a:r>
            <a:r>
              <a:rPr lang="en-US" dirty="0" err="1"/>
              <a:t>HiPEAC</a:t>
            </a:r>
            <a:r>
              <a:rPr lang="en-US" dirty="0"/>
              <a:t>, Cisco)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FPL 2016, Christoforos Kachris, ICCS/NTUA, September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0761139"/>
              </p:ext>
            </p:extLst>
          </p:nvPr>
        </p:nvGraphicFramePr>
        <p:xfrm>
          <a:off x="1545407" y="1383859"/>
          <a:ext cx="6076950" cy="441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1015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accelerators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FPL 2016, Christoforos Kachris, ICCS/NTUA, September 2016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0672" y="1514208"/>
            <a:ext cx="8352928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HW acceleration can be used to reduce significantly the execution time and the energy consumption of several applications (10x-100x)</a:t>
            </a:r>
            <a:endParaRPr lang="el-G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4329945" cy="290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72200" y="5465101"/>
            <a:ext cx="1500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[Source: Xilinx, 2016]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841" y="3007916"/>
            <a:ext cx="3832999" cy="237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2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Google application Specific Accelerators deployed in DC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910015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Google Has Built A Custom Chip For Machine Learning</a:t>
            </a:r>
          </a:p>
          <a:p>
            <a:r>
              <a:rPr lang="en-US" dirty="0"/>
              <a:t>The result is called a Tensor Processing Unit (TPU), a custom ASIC we built specifically for machine learning — and tailored for </a:t>
            </a:r>
            <a:r>
              <a:rPr lang="en-US" dirty="0" err="1">
                <a:hlinkClick r:id="rId2"/>
              </a:rPr>
              <a:t>TensorFlow</a:t>
            </a:r>
            <a:r>
              <a:rPr lang="en-US" dirty="0"/>
              <a:t>. </a:t>
            </a:r>
          </a:p>
          <a:p>
            <a:r>
              <a:rPr lang="en-US" dirty="0"/>
              <a:t>Google has been running TPUs inside the data centers for more than a year, and have found them to deliver an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order of magnitude better-optimized performance per watt</a:t>
            </a:r>
            <a:r>
              <a:rPr lang="en-US" dirty="0"/>
              <a:t> for machine learning. </a:t>
            </a:r>
          </a:p>
          <a:p>
            <a:r>
              <a:rPr lang="en-US" dirty="0"/>
              <a:t>This is roughly equivalent to fast-forwarding technology about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seven years</a:t>
            </a:r>
            <a:r>
              <a:rPr lang="en-US" dirty="0"/>
              <a:t> into the future (three generations of Moore’s Law).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FPL 2016, Christoforos Kachris, ICCS/NTUA, September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9754" t="6944" r="13034" b="7810"/>
          <a:stretch/>
        </p:blipFill>
        <p:spPr>
          <a:xfrm>
            <a:off x="5486400" y="1905000"/>
            <a:ext cx="343876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01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survey on HW accelerator for Cloud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accelerators</a:t>
            </a:r>
          </a:p>
          <a:p>
            <a:pPr lvl="1"/>
            <a:r>
              <a:rPr lang="en-US" dirty="0"/>
              <a:t>Search engine and Page ranking</a:t>
            </a:r>
          </a:p>
          <a:p>
            <a:pPr lvl="1"/>
            <a:r>
              <a:rPr lang="en-US" dirty="0"/>
              <a:t>MapReduce</a:t>
            </a:r>
          </a:p>
          <a:p>
            <a:pPr lvl="1"/>
            <a:r>
              <a:rPr lang="en-US" dirty="0"/>
              <a:t>Spark</a:t>
            </a:r>
          </a:p>
          <a:p>
            <a:pPr lvl="1"/>
            <a:r>
              <a:rPr lang="en-US" dirty="0" err="1"/>
              <a:t>Memcached</a:t>
            </a:r>
            <a:endParaRPr lang="en-US" dirty="0"/>
          </a:p>
          <a:p>
            <a:pPr lvl="1"/>
            <a:r>
              <a:rPr lang="en-US" dirty="0"/>
              <a:t>Databases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FPGAs in the cloud framework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FPL 2016, Christoforos Kachris, ICCS/NTUA, September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06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search and Page Ranking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743200" cy="35052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MS Catapult:</a:t>
            </a:r>
          </a:p>
          <a:p>
            <a:r>
              <a:rPr lang="en-US" dirty="0"/>
              <a:t>Bing web search engine</a:t>
            </a:r>
          </a:p>
          <a:p>
            <a:r>
              <a:rPr lang="en-US" dirty="0"/>
              <a:t>95% higher throughput per server</a:t>
            </a:r>
          </a:p>
          <a:p>
            <a:r>
              <a:rPr lang="en-US" dirty="0"/>
              <a:t>Or, (while maintaining equivalent throughput) Tail latency: reduced by 29%.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FPL 2016, Christoforos Kachris, ICCS/NTUA, September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905000"/>
            <a:ext cx="5282101" cy="363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32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MapReduce Accelerator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1200"/>
            <a:ext cx="8229600" cy="609600"/>
          </a:xfrm>
        </p:spPr>
        <p:txBody>
          <a:bodyPr>
            <a:normAutofit fontScale="32500" lnSpcReduction="20000"/>
          </a:bodyPr>
          <a:lstStyle/>
          <a:p>
            <a:r>
              <a:rPr lang="en-US" dirty="0"/>
              <a:t>C. Kachris, D. Diamantopoulos, G. C. </a:t>
            </a:r>
            <a:r>
              <a:rPr lang="en-US" dirty="0" err="1"/>
              <a:t>Sirakoulis</a:t>
            </a:r>
            <a:r>
              <a:rPr lang="en-US" dirty="0"/>
              <a:t>, and D. Soudris, “An </a:t>
            </a:r>
            <a:r>
              <a:rPr lang="en-US" dirty="0" err="1"/>
              <a:t>fpga</a:t>
            </a:r>
            <a:r>
              <a:rPr lang="en-US" dirty="0"/>
              <a:t>-based integrated </a:t>
            </a:r>
            <a:r>
              <a:rPr lang="en-US" dirty="0" err="1"/>
              <a:t>mapreduce</a:t>
            </a:r>
            <a:r>
              <a:rPr lang="en-US" dirty="0"/>
              <a:t> accelerator platform,” Journal of Signal Processing Systems, pp. 1–13, 2016. </a:t>
            </a:r>
          </a:p>
          <a:p>
            <a:r>
              <a:rPr lang="en-US" dirty="0"/>
              <a:t>C. Kachris, G. C. </a:t>
            </a:r>
            <a:r>
              <a:rPr lang="en-US" dirty="0" err="1"/>
              <a:t>Sirakoulis</a:t>
            </a:r>
            <a:r>
              <a:rPr lang="en-US" dirty="0"/>
              <a:t>, and D. Soudris, “A reconfigurable </a:t>
            </a:r>
            <a:r>
              <a:rPr lang="en-US" dirty="0" err="1"/>
              <a:t>mapreduce</a:t>
            </a:r>
            <a:r>
              <a:rPr lang="en-US" dirty="0"/>
              <a:t> accelerator for multi-core all-programmable </a:t>
            </a:r>
            <a:r>
              <a:rPr lang="en-US" dirty="0" err="1"/>
              <a:t>socs</a:t>
            </a:r>
            <a:r>
              <a:rPr lang="en-US" dirty="0"/>
              <a:t>,” in System-on-Chip (</a:t>
            </a:r>
            <a:r>
              <a:rPr lang="en-US" dirty="0" err="1"/>
              <a:t>SoC</a:t>
            </a:r>
            <a:r>
              <a:rPr lang="en-US" dirty="0"/>
              <a:t>), 2014 International Symposium on, Oct 2014, pp. 1–6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FPL 2016, Christoforos Kachris, ICCS/NTUA, September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33349"/>
            <a:ext cx="6748463" cy="424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19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2922</TotalTime>
  <Words>1358</Words>
  <Application>Microsoft Office PowerPoint</Application>
  <PresentationFormat>On-screen Show (4:3)</PresentationFormat>
  <Paragraphs>222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Tahoma</vt:lpstr>
      <vt:lpstr>Office Theme</vt:lpstr>
      <vt:lpstr>A Survey on Reconfigurable Accelerators for Cloud Computing</vt:lpstr>
      <vt:lpstr>Accelerators in data centers</vt:lpstr>
      <vt:lpstr>PowerPoint Presentation</vt:lpstr>
      <vt:lpstr>Data Center Requirements</vt:lpstr>
      <vt:lpstr>Hardware accelerators</vt:lpstr>
      <vt:lpstr>Google application Specific Accelerators deployed in DC</vt:lpstr>
      <vt:lpstr>A survey on HW accelerator for Cloud computing</vt:lpstr>
      <vt:lpstr>Web search and Page Ranking</vt:lpstr>
      <vt:lpstr>MapReduce Accelerator</vt:lpstr>
      <vt:lpstr>Spark Accelerator</vt:lpstr>
      <vt:lpstr>Memcached accelerator</vt:lpstr>
      <vt:lpstr>In-memory Databases</vt:lpstr>
      <vt:lpstr>SQL Databases</vt:lpstr>
      <vt:lpstr>A survey on HW accelerator for Cloud computing</vt:lpstr>
      <vt:lpstr>IBM’s OpenPower IP Store</vt:lpstr>
      <vt:lpstr>Intel’s vision on IP Store</vt:lpstr>
      <vt:lpstr>RC3E, Dresden University</vt:lpstr>
      <vt:lpstr>The VINEYARD approach</vt:lpstr>
      <vt:lpstr>HW Accelerators for Cloud Computing</vt:lpstr>
      <vt:lpstr>Speedup vs Energy efficiency</vt:lpstr>
      <vt:lpstr>Batch vs Streaming applications</vt:lpstr>
      <vt:lpstr>Speedup per category</vt:lpstr>
      <vt:lpstr>Communication Interface</vt:lpstr>
      <vt:lpstr>HDL vs HLL</vt:lpstr>
      <vt:lpstr>FPGAs in HyperScale Data Centers</vt:lpstr>
      <vt:lpstr>Roadmap</vt:lpstr>
      <vt:lpstr>Convergence on Os</vt:lpstr>
      <vt:lpstr>Convergence on FPGA AppStore</vt:lpstr>
      <vt:lpstr>Roadmap on FPGAs in the Cloud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Vertumnus Versatile Customized MicroServers</dc:title>
  <dc:creator>kachris</dc:creator>
  <cp:lastModifiedBy>Christoforos Kachris</cp:lastModifiedBy>
  <cp:revision>280</cp:revision>
  <dcterms:created xsi:type="dcterms:W3CDTF">2006-08-16T00:00:00Z</dcterms:created>
  <dcterms:modified xsi:type="dcterms:W3CDTF">2016-09-01T14:08:55Z</dcterms:modified>
</cp:coreProperties>
</file>